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  <p:sldMasterId id="2147483713" r:id="rId5"/>
  </p:sldMasterIdLst>
  <p:notesMasterIdLst>
    <p:notesMasterId r:id="rId12"/>
  </p:notesMasterIdLst>
  <p:sldIdLst>
    <p:sldId id="11365" r:id="rId6"/>
    <p:sldId id="11366" r:id="rId7"/>
    <p:sldId id="11367" r:id="rId8"/>
    <p:sldId id="11371" r:id="rId9"/>
    <p:sldId id="11372" r:id="rId10"/>
    <p:sldId id="11336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ngsvik Catarina" initials="CT" lastIdx="1" clrIdx="0">
    <p:extLst>
      <p:ext uri="{19B8F6BF-5375-455C-9EA6-DF929625EA0E}">
        <p15:presenceInfo xmlns:p15="http://schemas.microsoft.com/office/powerpoint/2012/main" userId="Tingsvik Catari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EA937E-B701-4DAF-830D-9507EB7EA6EB}" v="77" dt="2023-07-07T13:13:44.540"/>
    <p1510:client id="{6E976EAB-9A2F-41FD-B9CB-3CA890A4E63F}" v="9" dt="2023-01-12T12:54:02.6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232" autoAdjust="0"/>
    <p:restoredTop sz="95820" autoAdjust="0"/>
  </p:normalViewPr>
  <p:slideViewPr>
    <p:cSldViewPr snapToGrid="0" snapToObjects="1">
      <p:cViewPr varScale="1">
        <p:scale>
          <a:sx n="90" d="100"/>
          <a:sy n="90" d="100"/>
        </p:scale>
        <p:origin x="902" y="9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12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36" Type="http://schemas.microsoft.com/office/2015/10/relationships/revisionInfo" Target="revisionInfo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ja Dahlin Price" userId="Nh4Vqj8Yqh9ka4uFFJ3ROwxwDaLmVCD+yjgmfJxiPE8=" providerId="None" clId="Web-{23EA937E-B701-4DAF-830D-9507EB7EA6EB}"/>
    <pc:docChg chg="modSld">
      <pc:chgData name="Anja Dahlin Price" userId="Nh4Vqj8Yqh9ka4uFFJ3ROwxwDaLmVCD+yjgmfJxiPE8=" providerId="None" clId="Web-{23EA937E-B701-4DAF-830D-9507EB7EA6EB}" dt="2023-07-07T13:13:44.540" v="76"/>
      <pc:docMkLst>
        <pc:docMk/>
      </pc:docMkLst>
      <pc:sldChg chg="modSp">
        <pc:chgData name="Anja Dahlin Price" userId="Nh4Vqj8Yqh9ka4uFFJ3ROwxwDaLmVCD+yjgmfJxiPE8=" providerId="None" clId="Web-{23EA937E-B701-4DAF-830D-9507EB7EA6EB}" dt="2023-07-07T13:11:19.161" v="57"/>
        <pc:sldMkLst>
          <pc:docMk/>
          <pc:sldMk cId="4283023944" sldId="258"/>
        </pc:sldMkLst>
        <pc:picChg chg="mod">
          <ac:chgData name="Anja Dahlin Price" userId="Nh4Vqj8Yqh9ka4uFFJ3ROwxwDaLmVCD+yjgmfJxiPE8=" providerId="None" clId="Web-{23EA937E-B701-4DAF-830D-9507EB7EA6EB}" dt="2023-07-07T13:11:19.161" v="57"/>
          <ac:picMkLst>
            <pc:docMk/>
            <pc:sldMk cId="4283023944" sldId="258"/>
            <ac:picMk id="4" creationId="{CF6F7A14-D24A-00F6-30A4-3DA1375A5339}"/>
          </ac:picMkLst>
        </pc:picChg>
      </pc:sldChg>
      <pc:sldChg chg="modSp">
        <pc:chgData name="Anja Dahlin Price" userId="Nh4Vqj8Yqh9ka4uFFJ3ROwxwDaLmVCD+yjgmfJxiPE8=" providerId="None" clId="Web-{23EA937E-B701-4DAF-830D-9507EB7EA6EB}" dt="2023-07-07T13:13:44.540" v="76"/>
        <pc:sldMkLst>
          <pc:docMk/>
          <pc:sldMk cId="914967259" sldId="11332"/>
        </pc:sldMkLst>
        <pc:picChg chg="mod">
          <ac:chgData name="Anja Dahlin Price" userId="Nh4Vqj8Yqh9ka4uFFJ3ROwxwDaLmVCD+yjgmfJxiPE8=" providerId="None" clId="Web-{23EA937E-B701-4DAF-830D-9507EB7EA6EB}" dt="2023-07-07T13:13:44.540" v="76"/>
          <ac:picMkLst>
            <pc:docMk/>
            <pc:sldMk cId="914967259" sldId="11332"/>
            <ac:picMk id="5" creationId="{67036228-7F7E-74DF-F402-CF62C926085F}"/>
          </ac:picMkLst>
        </pc:picChg>
      </pc:sldChg>
      <pc:sldChg chg="modSp">
        <pc:chgData name="Anja Dahlin Price" userId="Nh4Vqj8Yqh9ka4uFFJ3ROwxwDaLmVCD+yjgmfJxiPE8=" providerId="None" clId="Web-{23EA937E-B701-4DAF-830D-9507EB7EA6EB}" dt="2023-07-07T13:08:18.515" v="38"/>
        <pc:sldMkLst>
          <pc:docMk/>
          <pc:sldMk cId="1951832387" sldId="11333"/>
        </pc:sldMkLst>
        <pc:picChg chg="mod">
          <ac:chgData name="Anja Dahlin Price" userId="Nh4Vqj8Yqh9ka4uFFJ3ROwxwDaLmVCD+yjgmfJxiPE8=" providerId="None" clId="Web-{23EA937E-B701-4DAF-830D-9507EB7EA6EB}" dt="2023-07-07T13:08:18.515" v="38"/>
          <ac:picMkLst>
            <pc:docMk/>
            <pc:sldMk cId="1951832387" sldId="11333"/>
            <ac:picMk id="3" creationId="{849E863B-8065-8780-296C-3C5413A1AB46}"/>
          </ac:picMkLst>
        </pc:picChg>
      </pc:sldChg>
      <pc:sldChg chg="modSp">
        <pc:chgData name="Anja Dahlin Price" userId="Nh4Vqj8Yqh9ka4uFFJ3ROwxwDaLmVCD+yjgmfJxiPE8=" providerId="None" clId="Web-{23EA937E-B701-4DAF-830D-9507EB7EA6EB}" dt="2023-07-07T13:10:00.783" v="56"/>
        <pc:sldMkLst>
          <pc:docMk/>
          <pc:sldMk cId="2155890006" sldId="11336"/>
        </pc:sldMkLst>
        <pc:picChg chg="mod">
          <ac:chgData name="Anja Dahlin Price" userId="Nh4Vqj8Yqh9ka4uFFJ3ROwxwDaLmVCD+yjgmfJxiPE8=" providerId="None" clId="Web-{23EA937E-B701-4DAF-830D-9507EB7EA6EB}" dt="2023-07-07T13:10:00.783" v="56"/>
          <ac:picMkLst>
            <pc:docMk/>
            <pc:sldMk cId="2155890006" sldId="11336"/>
            <ac:picMk id="4" creationId="{1E319331-D06D-EE3F-0FDF-EF984D231214}"/>
          </ac:picMkLst>
        </pc:picChg>
      </pc:sldChg>
      <pc:sldChg chg="modSp">
        <pc:chgData name="Anja Dahlin Price" userId="Nh4Vqj8Yqh9ka4uFFJ3ROwxwDaLmVCD+yjgmfJxiPE8=" providerId="None" clId="Web-{23EA937E-B701-4DAF-830D-9507EB7EA6EB}" dt="2023-07-07T13:11:56.380" v="59"/>
        <pc:sldMkLst>
          <pc:docMk/>
          <pc:sldMk cId="4082710082" sldId="11337"/>
        </pc:sldMkLst>
        <pc:picChg chg="mod">
          <ac:chgData name="Anja Dahlin Price" userId="Nh4Vqj8Yqh9ka4uFFJ3ROwxwDaLmVCD+yjgmfJxiPE8=" providerId="None" clId="Web-{23EA937E-B701-4DAF-830D-9507EB7EA6EB}" dt="2023-07-07T13:11:56.380" v="59"/>
          <ac:picMkLst>
            <pc:docMk/>
            <pc:sldMk cId="4082710082" sldId="11337"/>
            <ac:picMk id="4" creationId="{47292D4D-89DC-6F48-91EA-5005884362CF}"/>
          </ac:picMkLst>
        </pc:picChg>
      </pc:sldChg>
    </pc:docChg>
  </pc:docChgLst>
  <pc:docChgLst>
    <pc:chgData name="Dahlin Price Anja" userId="S::anja.dahlin.price@skr.se::74677861-8500-452b-97c4-94c6e8ad5722" providerId="AD" clId="Web-{6E976EAB-9A2F-41FD-B9CB-3CA890A4E63F}"/>
    <pc:docChg chg="modSld">
      <pc:chgData name="Dahlin Price Anja" userId="S::anja.dahlin.price@skr.se::74677861-8500-452b-97c4-94c6e8ad5722" providerId="AD" clId="Web-{6E976EAB-9A2F-41FD-B9CB-3CA890A4E63F}" dt="2023-01-12T12:53:57.211" v="7" actId="20577"/>
      <pc:docMkLst>
        <pc:docMk/>
      </pc:docMkLst>
      <pc:sldChg chg="modSp">
        <pc:chgData name="Dahlin Price Anja" userId="S::anja.dahlin.price@skr.se::74677861-8500-452b-97c4-94c6e8ad5722" providerId="AD" clId="Web-{6E976EAB-9A2F-41FD-B9CB-3CA890A4E63F}" dt="2023-01-12T12:53:57.211" v="7" actId="20577"/>
        <pc:sldMkLst>
          <pc:docMk/>
          <pc:sldMk cId="1014305955" sldId="11335"/>
        </pc:sldMkLst>
        <pc:spChg chg="mod">
          <ac:chgData name="Dahlin Price Anja" userId="S::anja.dahlin.price@skr.se::74677861-8500-452b-97c4-94c6e8ad5722" providerId="AD" clId="Web-{6E976EAB-9A2F-41FD-B9CB-3CA890A4E63F}" dt="2023-01-12T12:53:53.430" v="4" actId="20577"/>
          <ac:spMkLst>
            <pc:docMk/>
            <pc:sldMk cId="1014305955" sldId="11335"/>
            <ac:spMk id="2" creationId="{541CB938-FD7F-1D30-B105-A33851BC5B61}"/>
          </ac:spMkLst>
        </pc:spChg>
        <pc:spChg chg="mod">
          <ac:chgData name="Dahlin Price Anja" userId="S::anja.dahlin.price@skr.se::74677861-8500-452b-97c4-94c6e8ad5722" providerId="AD" clId="Web-{6E976EAB-9A2F-41FD-B9CB-3CA890A4E63F}" dt="2023-01-12T12:53:57.211" v="7" actId="20577"/>
          <ac:spMkLst>
            <pc:docMk/>
            <pc:sldMk cId="1014305955" sldId="11335"/>
            <ac:spMk id="3" creationId="{AA7D68B3-0C3B-FBD4-EBFE-E6753B39A6A6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4-26T21:56:20.841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905F7-30AD-48C5-8E0D-A98A00A9D8F9}" type="datetimeFigureOut">
              <a:rPr lang="sv-SE" smtClean="0"/>
              <a:t>2026-06-16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58B6B-0629-444E-BA35-F311F104D4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2003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58B6B-0629-444E-BA35-F311F104D428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4734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aseline="0" dirty="0" smtClean="0"/>
              <a:t>Samverkan med RPO</a:t>
            </a:r>
          </a:p>
          <a:p>
            <a:r>
              <a:rPr lang="sv-SE" baseline="0" dirty="0" smtClean="0"/>
              <a:t>Göra nytta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58B6B-0629-444E-BA35-F311F104D428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402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DONATION</a:t>
            </a:r>
          </a:p>
          <a:p>
            <a:r>
              <a:rPr lang="sv-SE" b="1" dirty="0" smtClean="0"/>
              <a:t>TRAUMA</a:t>
            </a:r>
            <a:r>
              <a:rPr lang="sv-SE" dirty="0" smtClean="0"/>
              <a:t>: Tillsammans med NPO Kirurgi.  Internremiss kring</a:t>
            </a:r>
            <a:r>
              <a:rPr lang="sv-SE" baseline="0" dirty="0" smtClean="0"/>
              <a:t> Traumanivåer med efterföljande workshop</a:t>
            </a:r>
          </a:p>
          <a:p>
            <a:r>
              <a:rPr lang="sv-SE" baseline="0" dirty="0" smtClean="0"/>
              <a:t>Öppen remiss i höst?</a:t>
            </a:r>
            <a:endParaRPr lang="sv-SE" dirty="0" smtClean="0"/>
          </a:p>
          <a:p>
            <a:r>
              <a:rPr lang="sv-SE" b="1" dirty="0" smtClean="0"/>
              <a:t>CVK</a:t>
            </a:r>
            <a:r>
              <a:rPr lang="sv-SE" dirty="0" smtClean="0"/>
              <a:t>: Nationellt kunskapsstöd för hur användning av </a:t>
            </a:r>
            <a:r>
              <a:rPr lang="sv-SE" dirty="0" err="1" smtClean="0"/>
              <a:t>venkatetrar</a:t>
            </a:r>
            <a:r>
              <a:rPr lang="sv-SE" dirty="0" smtClean="0"/>
              <a:t> och andra in- och utfarter ska struktureras i dokumentationen, vilka standarder som ska följas och vilka terminologier och </a:t>
            </a:r>
            <a:r>
              <a:rPr lang="sv-SE" dirty="0" err="1" smtClean="0"/>
              <a:t>kodverk</a:t>
            </a:r>
            <a:r>
              <a:rPr lang="sv-SE" dirty="0" smtClean="0"/>
              <a:t> som ska användas.</a:t>
            </a:r>
          </a:p>
          <a:p>
            <a:r>
              <a:rPr lang="sv-SE" dirty="0" smtClean="0"/>
              <a:t>En nationell klinisk dokumentationsstandard för hela ”CVK-processen” där en delmängd utgör ett minimikrav på dokumentation (Minimalt </a:t>
            </a:r>
            <a:r>
              <a:rPr lang="sv-SE" dirty="0" err="1" smtClean="0"/>
              <a:t>dataset</a:t>
            </a:r>
            <a:r>
              <a:rPr lang="sv-SE" dirty="0" smtClean="0"/>
              <a:t>) samt ett underlag för konfiguration- eller utveckling av IT-system i regionerna. </a:t>
            </a:r>
          </a:p>
          <a:p>
            <a:r>
              <a:rPr lang="sv-SE" dirty="0" smtClean="0"/>
              <a:t>Varit</a:t>
            </a:r>
            <a:r>
              <a:rPr lang="sv-SE" baseline="0" dirty="0" smtClean="0"/>
              <a:t> på remiss och förhoppningsvis klar innan sommaren</a:t>
            </a:r>
            <a:endParaRPr lang="sv-SE" dirty="0" smtClean="0"/>
          </a:p>
          <a:p>
            <a:r>
              <a:rPr lang="sv-SE" b="1" dirty="0" smtClean="0"/>
              <a:t>Hälsodeklaration</a:t>
            </a:r>
            <a:r>
              <a:rPr lang="sv-SE" dirty="0" smtClean="0"/>
              <a:t>, NAG</a:t>
            </a:r>
          </a:p>
          <a:p>
            <a:r>
              <a:rPr lang="sv-SE" dirty="0" smtClean="0"/>
              <a:t>Uppdrag ta fram en uppdaterad nationell standard för hälsodeklaration inför operation och anestesi.</a:t>
            </a:r>
          </a:p>
          <a:p>
            <a:r>
              <a:rPr lang="sv-SE" dirty="0" smtClean="0"/>
              <a:t>Beslutad av NPO PIVOT,</a:t>
            </a:r>
            <a:r>
              <a:rPr lang="sv-SE" baseline="0" dirty="0" smtClean="0"/>
              <a:t> ska nu till NSG Hälsodata, förhoppningsvis publiceras innan sommaren</a:t>
            </a:r>
          </a:p>
          <a:p>
            <a:r>
              <a:rPr lang="sv-SE" baseline="0" dirty="0" smtClean="0"/>
              <a:t>Implementering- hur ser ni på det i era regioner?</a:t>
            </a:r>
          </a:p>
          <a:p>
            <a:r>
              <a:rPr lang="sv-SE" baseline="0" dirty="0" smtClean="0"/>
              <a:t>Vi som NPO har att förvalta, utvärdera och revidera.</a:t>
            </a:r>
          </a:p>
          <a:p>
            <a:r>
              <a:rPr lang="sv-SE" baseline="0" dirty="0" smtClean="0"/>
              <a:t>SFAI kommer ta ner sin version när denna publiceras</a:t>
            </a:r>
            <a:endParaRPr lang="sv-SE" dirty="0" smtClean="0"/>
          </a:p>
          <a:p>
            <a:r>
              <a:rPr lang="sv-SE" b="1" dirty="0" smtClean="0"/>
              <a:t>Intensivvård av barn</a:t>
            </a:r>
          </a:p>
          <a:p>
            <a:r>
              <a:rPr lang="sv-SE" b="1" dirty="0" smtClean="0"/>
              <a:t>Intensivvårdsstöd</a:t>
            </a:r>
            <a:r>
              <a:rPr lang="sv-SE" b="1" baseline="0" dirty="0" smtClean="0"/>
              <a:t> o mobila intensivvårdsgrupper</a:t>
            </a:r>
            <a:endParaRPr lang="sv-SE" b="1" dirty="0" smtClean="0"/>
          </a:p>
          <a:p>
            <a:r>
              <a:rPr lang="sv-SE" b="1" dirty="0" smtClean="0"/>
              <a:t>Läkemedelsspädningar</a:t>
            </a:r>
            <a:r>
              <a:rPr lang="sv-SE" dirty="0" smtClean="0"/>
              <a:t> : </a:t>
            </a:r>
            <a:br>
              <a:rPr lang="sv-SE" dirty="0" smtClean="0"/>
            </a:br>
            <a:r>
              <a:rPr lang="sv-SE" dirty="0" smtClean="0"/>
              <a:t>U</a:t>
            </a:r>
            <a:r>
              <a:rPr lang="sv-SE" baseline="0" dirty="0" smtClean="0"/>
              <a:t>tkast till uppdrag, ha en workshop med intressenter för att vässa uppdraget för att efter det </a:t>
            </a:r>
            <a:r>
              <a:rPr lang="sv-SE" baseline="0" dirty="0" err="1" smtClean="0"/>
              <a:t>tilsätta</a:t>
            </a:r>
            <a:r>
              <a:rPr lang="sv-SE" baseline="0" dirty="0" smtClean="0"/>
              <a:t> NAG. Samarbete med NSG Läkemedel och NSG Patientsäkerhet</a:t>
            </a:r>
            <a:endParaRPr lang="sv-SE" dirty="0" smtClean="0"/>
          </a:p>
          <a:p>
            <a:r>
              <a:rPr lang="sv-SE" b="1" dirty="0" smtClean="0"/>
              <a:t>Uppmärksamhetsinformation</a:t>
            </a:r>
            <a:r>
              <a:rPr lang="sv-SE" dirty="0" smtClean="0"/>
              <a:t>:</a:t>
            </a:r>
            <a:r>
              <a:rPr lang="sv-SE" baseline="0" dirty="0" smtClean="0"/>
              <a:t> Arbetsgrupp nationellt med Martin o Jonas Graf – här kommer någon från NPO att ingå så vi kan stå bakom detta arbete, även Socialstyrelsen ingår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 smtClean="0"/>
              <a:t>Perioperativ vård av sköra äldre: </a:t>
            </a:r>
            <a:r>
              <a:rPr lang="sv-SE" b="0" dirty="0" smtClean="0"/>
              <a:t>Sam</a:t>
            </a:r>
            <a:r>
              <a:rPr lang="sv-SE" b="0" baseline="0" dirty="0" smtClean="0"/>
              <a:t>verkan med andra NPO och här finns nu ett utkast </a:t>
            </a:r>
            <a:r>
              <a:rPr lang="sv-SE" b="0" baseline="0" dirty="0" err="1" smtClean="0"/>
              <a:t>tll</a:t>
            </a:r>
            <a:r>
              <a:rPr lang="sv-SE" b="0" baseline="0" dirty="0" smtClean="0"/>
              <a:t> uppdragsbeskrivning för NAG sköra äldre elektiv bukkirurgi, lätt rörelse i frågan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58B6B-0629-444E-BA35-F311F104D428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2831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 smtClean="0"/>
              <a:t>Förvaltning och revidering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 smtClean="0"/>
              <a:t>IMA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 smtClean="0"/>
              <a:t>Uppföljning efter intensivvård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 err="1" smtClean="0"/>
              <a:t>Intrahospitala</a:t>
            </a:r>
            <a:r>
              <a:rPr lang="sv-SE" baseline="0" dirty="0" smtClean="0"/>
              <a:t> transporter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b="1" baseline="0" dirty="0" smtClean="0"/>
              <a:t>Uppstart</a:t>
            </a:r>
            <a:r>
              <a:rPr lang="sv-SE" baseline="0" dirty="0" smtClean="0"/>
              <a:t>: Läkemedelsspädningar (</a:t>
            </a:r>
            <a:r>
              <a:rPr lang="sv-SE" baseline="0" dirty="0" err="1" smtClean="0"/>
              <a:t>inkl</a:t>
            </a:r>
            <a:r>
              <a:rPr lang="sv-SE" baseline="0" dirty="0" smtClean="0"/>
              <a:t> benämning och ordinerande enheter)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b="1" dirty="0" smtClean="0"/>
              <a:t>Möjliga insatsområden: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•</a:t>
            </a:r>
            <a:r>
              <a:rPr lang="sv-SE" baseline="0" dirty="0" smtClean="0"/>
              <a:t> </a:t>
            </a:r>
            <a:r>
              <a:rPr lang="sv-SE" dirty="0" smtClean="0"/>
              <a:t>Hållbarhet och Miljö OP/IVA: Insatsområde som vi behöver utreda vidare. Grön anestesi?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 smtClean="0"/>
              <a:t>Kartläggning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 smtClean="0"/>
              <a:t>Litteraturgenomgång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 smtClean="0"/>
              <a:t>Pilot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b="0" dirty="0" smtClean="0"/>
              <a:t>•</a:t>
            </a:r>
            <a:r>
              <a:rPr lang="sv-SE" b="0" baseline="0" dirty="0" smtClean="0"/>
              <a:t> </a:t>
            </a:r>
            <a:r>
              <a:rPr lang="sv-SE" b="0" dirty="0" smtClean="0"/>
              <a:t>Rehabilitering på IVA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 smtClean="0"/>
              <a:t>Paramedicinsk kompetens på IVA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 smtClean="0"/>
              <a:t>Jämlik vård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 smtClean="0"/>
              <a:t>Kartläggning hur det ser ut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 smtClean="0"/>
              <a:t>Litteraturgenomgång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 smtClean="0"/>
              <a:t>Lägsta nivå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 smtClean="0"/>
              <a:t>•</a:t>
            </a:r>
            <a:r>
              <a:rPr lang="sv-SE" baseline="0" dirty="0" smtClean="0"/>
              <a:t> </a:t>
            </a:r>
            <a:r>
              <a:rPr lang="sv-SE" dirty="0" smtClean="0"/>
              <a:t>Lågvärdedokumentation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 err="1" smtClean="0"/>
              <a:t>Checklist</a:t>
            </a:r>
            <a:r>
              <a:rPr lang="sv-SE" dirty="0" smtClean="0"/>
              <a:t>-baserade arbetssätt vs kunskap och omdöme, balans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 smtClean="0"/>
              <a:t>Workshop för att lyssna in?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 smtClean="0"/>
              <a:t>•</a:t>
            </a:r>
            <a:r>
              <a:rPr lang="sv-SE" baseline="0" dirty="0" smtClean="0"/>
              <a:t> </a:t>
            </a:r>
            <a:r>
              <a:rPr lang="sv-SE" dirty="0" smtClean="0"/>
              <a:t>Högriskkirurgi, Högriskmottagningar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 smtClean="0"/>
              <a:t>Finns under sköra äldre?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 smtClean="0"/>
              <a:t>Behov?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58B6B-0629-444E-BA35-F311F104D428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72320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58B6B-0629-444E-BA35-F311F104D428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9404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1">
            <a:extLst>
              <a:ext uri="{FF2B5EF4-FFF2-40B4-BE49-F238E27FC236}">
                <a16:creationId xmlns:a16="http://schemas.microsoft.com/office/drawing/2014/main" id="{9795F843-3CE1-ED4D-A4D1-B27B6DB64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742" y="616841"/>
            <a:ext cx="9144000" cy="609793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CF58C1CC-ECA4-5141-95FE-2805C6A2DC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89013" y="1422400"/>
            <a:ext cx="9144000" cy="41862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53490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552325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2026-06-16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86877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örre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5999" y="874602"/>
            <a:ext cx="4172325" cy="536059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5325226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4234" y="874602"/>
            <a:ext cx="5326992" cy="1228518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2026-06-16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1334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551200" y="2847600"/>
            <a:ext cx="4716000" cy="3391200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551200" y="2162175"/>
            <a:ext cx="47232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66000" y="2845950"/>
            <a:ext cx="4716000" cy="3391337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1" y="2162175"/>
            <a:ext cx="47160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875015"/>
            <a:ext cx="9608400" cy="1228105"/>
          </a:xfrm>
        </p:spPr>
        <p:txBody>
          <a:bodyPr>
            <a:noAutofit/>
          </a:bodyPr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2026-06-16</a:t>
            </a:fld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3073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2026-06-16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1643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2026-06-16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243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39BEDAC0-5874-E04B-91DB-F5F975627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0942" y="2349500"/>
            <a:ext cx="5158058" cy="12192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3288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9C4D5F23-7C9C-F741-BD57-C8983CF39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742" y="616841"/>
            <a:ext cx="9144000" cy="609793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iagram 3">
            <a:extLst>
              <a:ext uri="{FF2B5EF4-FFF2-40B4-BE49-F238E27FC236}">
                <a16:creationId xmlns:a16="http://schemas.microsoft.com/office/drawing/2014/main" id="{25595C8F-5C86-AD41-81CB-49F231878EF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88742" y="1397000"/>
            <a:ext cx="9144000" cy="47371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</p:spTree>
    <p:extLst>
      <p:ext uri="{BB962C8B-B14F-4D97-AF65-F5344CB8AC3E}">
        <p14:creationId xmlns:p14="http://schemas.microsoft.com/office/powerpoint/2010/main" val="53483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15">
            <a:extLst>
              <a:ext uri="{FF2B5EF4-FFF2-40B4-BE49-F238E27FC236}">
                <a16:creationId xmlns:a16="http://schemas.microsoft.com/office/drawing/2014/main" id="{627232BD-4CA2-2247-B71E-E9AC38B6CEF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7161696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66A257AA-5F16-1A4A-B3E3-DA688DDA87C4}"/>
              </a:ext>
            </a:extLst>
          </p:cNvPr>
          <p:cNvGrpSpPr/>
          <p:nvPr/>
        </p:nvGrpSpPr>
        <p:grpSpPr>
          <a:xfrm>
            <a:off x="10444481" y="5727126"/>
            <a:ext cx="2222205" cy="884879"/>
            <a:chOff x="10242697" y="5607996"/>
            <a:chExt cx="2222205" cy="884879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4DDCF8DE-35BF-CE4C-84F1-345F9BD1A59D}"/>
                </a:ext>
              </a:extLst>
            </p:cNvPr>
            <p:cNvSpPr txBox="1"/>
            <p:nvPr/>
          </p:nvSpPr>
          <p:spPr>
            <a:xfrm>
              <a:off x="10251887" y="6272815"/>
              <a:ext cx="1998814" cy="220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sv-SE" sz="820" b="1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SVERIGES REGIONER I SAMVERKAN</a:t>
              </a:r>
              <a:endParaRPr lang="sv-SE" sz="82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textruta 5">
              <a:extLst>
                <a:ext uri="{FF2B5EF4-FFF2-40B4-BE49-F238E27FC236}">
                  <a16:creationId xmlns:a16="http://schemas.microsoft.com/office/drawing/2014/main" id="{36D91317-B3A4-F44F-A50E-7262129857E7}"/>
                </a:ext>
              </a:extLst>
            </p:cNvPr>
            <p:cNvSpPr txBox="1"/>
            <p:nvPr/>
          </p:nvSpPr>
          <p:spPr>
            <a:xfrm>
              <a:off x="10242697" y="5607996"/>
              <a:ext cx="2222205" cy="669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Nationellt system </a:t>
              </a:r>
              <a:endParaRPr lang="sv-SE" sz="14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för kunskapsstyrning </a:t>
              </a:r>
              <a:endParaRPr lang="sv-SE" sz="14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Hälso- och sjukvård</a:t>
              </a:r>
              <a:endParaRPr lang="sv-SE" sz="18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7" name="Rak 6">
              <a:extLst>
                <a:ext uri="{FF2B5EF4-FFF2-40B4-BE49-F238E27FC236}">
                  <a16:creationId xmlns:a16="http://schemas.microsoft.com/office/drawing/2014/main" id="{2677C2A9-EE1A-3D47-A628-E42AF60ADC3A}"/>
                </a:ext>
              </a:extLst>
            </p:cNvPr>
            <p:cNvCxnSpPr>
              <a:cxnSpLocks/>
            </p:cNvCxnSpPr>
            <p:nvPr/>
          </p:nvCxnSpPr>
          <p:spPr>
            <a:xfrm>
              <a:off x="10339620" y="6277410"/>
              <a:ext cx="1529859" cy="0"/>
            </a:xfrm>
            <a:prstGeom prst="line">
              <a:avLst/>
            </a:prstGeom>
            <a:ln w="317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upp 7">
            <a:extLst>
              <a:ext uri="{FF2B5EF4-FFF2-40B4-BE49-F238E27FC236}">
                <a16:creationId xmlns:a16="http://schemas.microsoft.com/office/drawing/2014/main" id="{B1819E8B-7BDB-6141-977D-7EF44C3E334F}"/>
              </a:ext>
            </a:extLst>
          </p:cNvPr>
          <p:cNvGrpSpPr/>
          <p:nvPr userDrawn="1"/>
        </p:nvGrpSpPr>
        <p:grpSpPr>
          <a:xfrm>
            <a:off x="10444481" y="5727126"/>
            <a:ext cx="2222205" cy="884879"/>
            <a:chOff x="10242697" y="5607996"/>
            <a:chExt cx="2222205" cy="884879"/>
          </a:xfrm>
        </p:grpSpPr>
        <p:sp>
          <p:nvSpPr>
            <p:cNvPr id="9" name="textruta 8">
              <a:extLst>
                <a:ext uri="{FF2B5EF4-FFF2-40B4-BE49-F238E27FC236}">
                  <a16:creationId xmlns:a16="http://schemas.microsoft.com/office/drawing/2014/main" id="{FF6F8030-A4CC-C748-A26E-38FD2E87979A}"/>
                </a:ext>
              </a:extLst>
            </p:cNvPr>
            <p:cNvSpPr txBox="1"/>
            <p:nvPr userDrawn="1"/>
          </p:nvSpPr>
          <p:spPr>
            <a:xfrm>
              <a:off x="10251887" y="6272815"/>
              <a:ext cx="1998814" cy="220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sv-SE" sz="820" b="1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SVERIGES REGIONER I SAMVERKAN</a:t>
              </a:r>
              <a:endParaRPr lang="sv-SE" sz="82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2685D7D2-FDF8-F246-859F-C45D301F4D2E}"/>
                </a:ext>
              </a:extLst>
            </p:cNvPr>
            <p:cNvSpPr txBox="1"/>
            <p:nvPr userDrawn="1"/>
          </p:nvSpPr>
          <p:spPr>
            <a:xfrm>
              <a:off x="10242697" y="5607996"/>
              <a:ext cx="2222205" cy="669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Nationellt system </a:t>
              </a:r>
              <a:endParaRPr lang="sv-SE" sz="14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för kunskapsstyrning </a:t>
              </a:r>
              <a:endParaRPr lang="sv-SE" sz="14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Hälso- och sjukvård</a:t>
              </a:r>
              <a:endParaRPr lang="sv-SE" sz="18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1" name="Rak 10">
              <a:extLst>
                <a:ext uri="{FF2B5EF4-FFF2-40B4-BE49-F238E27FC236}">
                  <a16:creationId xmlns:a16="http://schemas.microsoft.com/office/drawing/2014/main" id="{690F618A-4C54-7A4A-8027-63A38AD9A5F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339620" y="6277410"/>
              <a:ext cx="1529859" cy="0"/>
            </a:xfrm>
            <a:prstGeom prst="line">
              <a:avLst/>
            </a:prstGeom>
            <a:ln w="317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00862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F5919A7-E5E7-E447-AC47-3628E2C2C37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BD851597-1D96-1F49-9B1A-ED0727F4581C}"/>
              </a:ext>
            </a:extLst>
          </p:cNvPr>
          <p:cNvGrpSpPr/>
          <p:nvPr/>
        </p:nvGrpSpPr>
        <p:grpSpPr>
          <a:xfrm>
            <a:off x="10242697" y="5607996"/>
            <a:ext cx="2222205" cy="884879"/>
            <a:chOff x="10242697" y="5607996"/>
            <a:chExt cx="2222205" cy="884879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51D8CF96-0018-FD40-88CB-DC6ACA2FB156}"/>
                </a:ext>
              </a:extLst>
            </p:cNvPr>
            <p:cNvSpPr txBox="1"/>
            <p:nvPr/>
          </p:nvSpPr>
          <p:spPr>
            <a:xfrm>
              <a:off x="10251887" y="6272815"/>
              <a:ext cx="1998814" cy="220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sv-SE" sz="820" b="1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SVERIGES REGIONER I SAMVERKAN</a:t>
              </a:r>
              <a:endParaRPr lang="sv-SE" sz="82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textruta 5">
              <a:extLst>
                <a:ext uri="{FF2B5EF4-FFF2-40B4-BE49-F238E27FC236}">
                  <a16:creationId xmlns:a16="http://schemas.microsoft.com/office/drawing/2014/main" id="{A2A8A072-9169-BC43-801A-A61BF591F032}"/>
                </a:ext>
              </a:extLst>
            </p:cNvPr>
            <p:cNvSpPr txBox="1"/>
            <p:nvPr/>
          </p:nvSpPr>
          <p:spPr>
            <a:xfrm>
              <a:off x="10242697" y="5607996"/>
              <a:ext cx="2222205" cy="669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Nationellt system </a:t>
              </a:r>
              <a:endParaRPr lang="sv-SE" sz="14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för kunskapsstyrning </a:t>
              </a:r>
              <a:endParaRPr lang="sv-SE" sz="14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Hälso- och sjukvård</a:t>
              </a:r>
              <a:endParaRPr lang="sv-SE" sz="18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7" name="Rak 6">
              <a:extLst>
                <a:ext uri="{FF2B5EF4-FFF2-40B4-BE49-F238E27FC236}">
                  <a16:creationId xmlns:a16="http://schemas.microsoft.com/office/drawing/2014/main" id="{9E836D9E-4AB0-0C41-802B-ED4298D608B2}"/>
                </a:ext>
              </a:extLst>
            </p:cNvPr>
            <p:cNvCxnSpPr>
              <a:cxnSpLocks/>
            </p:cNvCxnSpPr>
            <p:nvPr/>
          </p:nvCxnSpPr>
          <p:spPr>
            <a:xfrm>
              <a:off x="10339620" y="6277410"/>
              <a:ext cx="1529859" cy="0"/>
            </a:xfrm>
            <a:prstGeom prst="line">
              <a:avLst/>
            </a:prstGeom>
            <a:ln w="317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3BC94B7A-F171-604C-9683-0DB769480EC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1413" y="1574800"/>
            <a:ext cx="9144000" cy="41862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42676A12-DB87-3E48-8425-B6EE630370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41413" y="761565"/>
            <a:ext cx="9144000" cy="660400"/>
          </a:xfrm>
        </p:spPr>
        <p:txBody>
          <a:bodyPr>
            <a:no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67BBF980-C512-0447-A28B-C4C2C1F78096}"/>
              </a:ext>
            </a:extLst>
          </p:cNvPr>
          <p:cNvGrpSpPr/>
          <p:nvPr userDrawn="1"/>
        </p:nvGrpSpPr>
        <p:grpSpPr>
          <a:xfrm>
            <a:off x="10242697" y="5607996"/>
            <a:ext cx="2222205" cy="884879"/>
            <a:chOff x="10242697" y="5607996"/>
            <a:chExt cx="2222205" cy="884879"/>
          </a:xfrm>
        </p:grpSpPr>
        <p:sp>
          <p:nvSpPr>
            <p:cNvPr id="12" name="textruta 11">
              <a:extLst>
                <a:ext uri="{FF2B5EF4-FFF2-40B4-BE49-F238E27FC236}">
                  <a16:creationId xmlns:a16="http://schemas.microsoft.com/office/drawing/2014/main" id="{4CB3DB73-CD80-6941-876E-37F777FC5E4F}"/>
                </a:ext>
              </a:extLst>
            </p:cNvPr>
            <p:cNvSpPr txBox="1"/>
            <p:nvPr userDrawn="1"/>
          </p:nvSpPr>
          <p:spPr>
            <a:xfrm>
              <a:off x="10251887" y="6272815"/>
              <a:ext cx="1998814" cy="220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sv-SE" sz="820" b="1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SVERIGES REGIONER I SAMVERKAN</a:t>
              </a:r>
              <a:endParaRPr lang="sv-SE" sz="82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textruta 12">
              <a:extLst>
                <a:ext uri="{FF2B5EF4-FFF2-40B4-BE49-F238E27FC236}">
                  <a16:creationId xmlns:a16="http://schemas.microsoft.com/office/drawing/2014/main" id="{2322C6A7-FC94-F84A-9ED7-D07BAFDC4FFA}"/>
                </a:ext>
              </a:extLst>
            </p:cNvPr>
            <p:cNvSpPr txBox="1"/>
            <p:nvPr userDrawn="1"/>
          </p:nvSpPr>
          <p:spPr>
            <a:xfrm>
              <a:off x="10242697" y="5607996"/>
              <a:ext cx="2222205" cy="669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Nationellt system </a:t>
              </a:r>
              <a:endParaRPr lang="sv-SE" sz="14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för kunskapsstyrning </a:t>
              </a:r>
              <a:endParaRPr lang="sv-SE" sz="14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Hälso- och sjukvård</a:t>
              </a:r>
              <a:endParaRPr lang="sv-SE" sz="18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4" name="Rak 13">
              <a:extLst>
                <a:ext uri="{FF2B5EF4-FFF2-40B4-BE49-F238E27FC236}">
                  <a16:creationId xmlns:a16="http://schemas.microsoft.com/office/drawing/2014/main" id="{47BA1FC6-63BA-2641-B133-B828EDB49E3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339620" y="6277410"/>
              <a:ext cx="1529859" cy="0"/>
            </a:xfrm>
            <a:prstGeom prst="line">
              <a:avLst/>
            </a:prstGeom>
            <a:ln w="317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18789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5ECCEBBD-DCC5-9D46-8E00-EA10C52082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29302" y="743841"/>
            <a:ext cx="4127500" cy="805559"/>
          </a:xfrm>
        </p:spPr>
        <p:txBody>
          <a:bodyPr anchor="b">
            <a:noAutofit/>
          </a:bodyPr>
          <a:lstStyle>
            <a:lvl1pPr algn="l">
              <a:defRPr sz="2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text 11">
            <a:extLst>
              <a:ext uri="{FF2B5EF4-FFF2-40B4-BE49-F238E27FC236}">
                <a16:creationId xmlns:a16="http://schemas.microsoft.com/office/drawing/2014/main" id="{5B50278C-4D2B-704E-A5F0-C7A065AD6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9302" y="1727200"/>
            <a:ext cx="4127500" cy="418623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bild 3">
            <a:extLst>
              <a:ext uri="{FF2B5EF4-FFF2-40B4-BE49-F238E27FC236}">
                <a16:creationId xmlns:a16="http://schemas.microsoft.com/office/drawing/2014/main" id="{95429808-FCC4-BF42-A19A-25EAACB2059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5257800" cy="66421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621095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66000" y="4809600"/>
            <a:ext cx="9608400" cy="14256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44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2026-06-16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0667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2026-06-16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25052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0" y="4810125"/>
            <a:ext cx="9608400" cy="1427163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65C18DA-410A-4124-BB0F-DE8CA676B1E5}" type="datetimeFigureOut">
              <a:rPr lang="sv-SE" smtClean="0"/>
              <a:t>2026-06-16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10055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10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rubrik 1">
            <a:extLst>
              <a:ext uri="{FF2B5EF4-FFF2-40B4-BE49-F238E27FC236}">
                <a16:creationId xmlns:a16="http://schemas.microsoft.com/office/drawing/2014/main" id="{18BF671C-FD53-304A-A420-AEADAE282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4090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sv-SE" dirty="0"/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08950591-8A82-364A-86CA-C189240A1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940449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sv-SE" dirty="0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8C0B532-3FF1-6D4C-B718-CA8EFF31A50B}"/>
              </a:ext>
            </a:extLst>
          </p:cNvPr>
          <p:cNvSpPr/>
          <p:nvPr/>
        </p:nvSpPr>
        <p:spPr>
          <a:xfrm>
            <a:off x="0" y="6649656"/>
            <a:ext cx="12192000" cy="2083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97303B95-650F-714F-8232-5984935A2441}"/>
              </a:ext>
            </a:extLst>
          </p:cNvPr>
          <p:cNvGrpSpPr/>
          <p:nvPr/>
        </p:nvGrpSpPr>
        <p:grpSpPr>
          <a:xfrm>
            <a:off x="10444402" y="5729019"/>
            <a:ext cx="2222205" cy="884879"/>
            <a:chOff x="9377915" y="4859079"/>
            <a:chExt cx="2222205" cy="884879"/>
          </a:xfrm>
        </p:grpSpPr>
        <p:sp>
          <p:nvSpPr>
            <p:cNvPr id="11" name="textruta 10">
              <a:extLst>
                <a:ext uri="{FF2B5EF4-FFF2-40B4-BE49-F238E27FC236}">
                  <a16:creationId xmlns:a16="http://schemas.microsoft.com/office/drawing/2014/main" id="{3A8B58AC-0FAC-EA4C-ADF5-FAADAB680E47}"/>
                </a:ext>
              </a:extLst>
            </p:cNvPr>
            <p:cNvSpPr txBox="1"/>
            <p:nvPr/>
          </p:nvSpPr>
          <p:spPr>
            <a:xfrm>
              <a:off x="9377915" y="4859079"/>
              <a:ext cx="2222205" cy="669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Nationellt system </a:t>
              </a:r>
              <a:endParaRPr lang="sv-S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för kunskapsstyrning </a:t>
              </a:r>
              <a:endParaRPr lang="sv-S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Hälso- och sjukvård</a:t>
              </a:r>
              <a:endParaRPr lang="sv-SE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2" name="Rak 11">
              <a:extLst>
                <a:ext uri="{FF2B5EF4-FFF2-40B4-BE49-F238E27FC236}">
                  <a16:creationId xmlns:a16="http://schemas.microsoft.com/office/drawing/2014/main" id="{FC4396FF-D82D-CB4F-AACC-5084E37108EB}"/>
                </a:ext>
              </a:extLst>
            </p:cNvPr>
            <p:cNvCxnSpPr>
              <a:cxnSpLocks/>
            </p:cNvCxnSpPr>
            <p:nvPr/>
          </p:nvCxnSpPr>
          <p:spPr>
            <a:xfrm>
              <a:off x="9474838" y="5528493"/>
              <a:ext cx="1529859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ruta 12">
              <a:extLst>
                <a:ext uri="{FF2B5EF4-FFF2-40B4-BE49-F238E27FC236}">
                  <a16:creationId xmlns:a16="http://schemas.microsoft.com/office/drawing/2014/main" id="{C41A13BC-AA04-7047-96FB-A2FFD99C0BE6}"/>
                </a:ext>
              </a:extLst>
            </p:cNvPr>
            <p:cNvSpPr txBox="1"/>
            <p:nvPr/>
          </p:nvSpPr>
          <p:spPr>
            <a:xfrm>
              <a:off x="9387105" y="5523898"/>
              <a:ext cx="1998814" cy="220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sv-SE" sz="820" b="1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SVERIGES REGIONER I SAMVERKAN</a:t>
              </a:r>
              <a:endParaRPr lang="sv-SE" sz="82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5" name="Grupp 14">
            <a:extLst>
              <a:ext uri="{FF2B5EF4-FFF2-40B4-BE49-F238E27FC236}">
                <a16:creationId xmlns:a16="http://schemas.microsoft.com/office/drawing/2014/main" id="{17030F3F-79BD-B340-B21F-259B2B70D2DE}"/>
              </a:ext>
            </a:extLst>
          </p:cNvPr>
          <p:cNvGrpSpPr/>
          <p:nvPr userDrawn="1"/>
        </p:nvGrpSpPr>
        <p:grpSpPr>
          <a:xfrm>
            <a:off x="10444402" y="5729019"/>
            <a:ext cx="2222205" cy="884879"/>
            <a:chOff x="9377915" y="4859079"/>
            <a:chExt cx="2222205" cy="884879"/>
          </a:xfrm>
        </p:grpSpPr>
        <p:sp>
          <p:nvSpPr>
            <p:cNvPr id="16" name="textruta 15">
              <a:extLst>
                <a:ext uri="{FF2B5EF4-FFF2-40B4-BE49-F238E27FC236}">
                  <a16:creationId xmlns:a16="http://schemas.microsoft.com/office/drawing/2014/main" id="{6B0C84F2-76AA-414F-A6BF-AEE900B45DB0}"/>
                </a:ext>
              </a:extLst>
            </p:cNvPr>
            <p:cNvSpPr txBox="1"/>
            <p:nvPr userDrawn="1"/>
          </p:nvSpPr>
          <p:spPr>
            <a:xfrm>
              <a:off x="9377915" y="4859079"/>
              <a:ext cx="2222205" cy="669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Nationellt system </a:t>
              </a:r>
              <a:endParaRPr lang="sv-S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för kunskapsstyrning </a:t>
              </a:r>
              <a:endParaRPr lang="sv-S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endParaRPr>
            </a:p>
            <a:p>
              <a:pPr>
                <a:lnSpc>
                  <a:spcPts val="1480"/>
                </a:lnSpc>
              </a:pPr>
              <a:r>
                <a:rPr lang="sv-SE" sz="1400" b="1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Hälso- och sjukvård</a:t>
              </a:r>
              <a:endParaRPr lang="sv-SE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7" name="Rak 16">
              <a:extLst>
                <a:ext uri="{FF2B5EF4-FFF2-40B4-BE49-F238E27FC236}">
                  <a16:creationId xmlns:a16="http://schemas.microsoft.com/office/drawing/2014/main" id="{D3C49365-0748-D64B-A403-DEDBF3586D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74838" y="5528493"/>
              <a:ext cx="1529859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ruta 17">
              <a:extLst>
                <a:ext uri="{FF2B5EF4-FFF2-40B4-BE49-F238E27FC236}">
                  <a16:creationId xmlns:a16="http://schemas.microsoft.com/office/drawing/2014/main" id="{A9BF9558-A2D8-F84F-9EF5-C73972FE2965}"/>
                </a:ext>
              </a:extLst>
            </p:cNvPr>
            <p:cNvSpPr txBox="1"/>
            <p:nvPr userDrawn="1"/>
          </p:nvSpPr>
          <p:spPr>
            <a:xfrm>
              <a:off x="9387105" y="5523898"/>
              <a:ext cx="1998814" cy="220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sv-SE" sz="820" b="1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rPr>
                <a:t>SVERIGES REGIONER I SAMVERKAN</a:t>
              </a:r>
              <a:endParaRPr lang="sv-SE" sz="82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0792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8420EEB1-80E0-4243-AAA6-40D671C3359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2244" y="6356350"/>
            <a:ext cx="975483" cy="403200"/>
          </a:xfrm>
          <a:prstGeom prst="rect">
            <a:avLst/>
          </a:prstGeom>
        </p:spPr>
      </p:pic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A7BC3E9A-336E-4FA4-891B-A73729A1A1B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0" y="6279521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4232" y="2495203"/>
            <a:ext cx="9609825" cy="37385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64233" y="874602"/>
            <a:ext cx="9609825" cy="12313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457449" y="6356350"/>
            <a:ext cx="60293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4232" y="6356350"/>
            <a:ext cx="1269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765C18DA-410A-4124-BB0F-DE8CA676B1E5}" type="datetimeFigureOut">
              <a:rPr lang="sv-SE" smtClean="0"/>
              <a:t>2026-06-16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009033" y="6356350"/>
            <a:ext cx="127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304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8763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Symbol" panose="05050102010706020507" pitchFamily="18" charset="2"/>
        <a:buChar char="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840">
          <p15:clr>
            <a:srgbClr val="F26B43"/>
          </p15:clr>
        </p15:guide>
        <p15:guide id="10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541CB938-FD7F-1D30-B105-A33851BC5B6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1413" y="4667250"/>
            <a:ext cx="3540946" cy="109378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sv-SE" dirty="0" smtClean="0"/>
              <a:t>Catarina Tingsvik</a:t>
            </a:r>
          </a:p>
          <a:p>
            <a:r>
              <a:rPr lang="sv-SE" dirty="0" smtClean="0"/>
              <a:t>RPO </a:t>
            </a:r>
            <a:r>
              <a:rPr lang="sv-SE" dirty="0" err="1" smtClean="0"/>
              <a:t>PIVoT</a:t>
            </a:r>
            <a:r>
              <a:rPr lang="sv-SE" dirty="0" smtClean="0"/>
              <a:t> Sydöstra</a:t>
            </a:r>
          </a:p>
          <a:p>
            <a:r>
              <a:rPr lang="sv-SE" dirty="0" smtClean="0"/>
              <a:t>2026-04-27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A7D68B3-0C3B-FBD4-EBFE-E6753B39A6A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41413" y="1026170"/>
            <a:ext cx="10732724" cy="241026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 smtClean="0"/>
              <a:t>NPO </a:t>
            </a:r>
            <a:r>
              <a:rPr lang="sv-SE" dirty="0" err="1" smtClean="0"/>
              <a:t>PIVoT</a:t>
            </a:r>
            <a:r>
              <a:rPr lang="sv-SE" dirty="0" smtClean="0"/>
              <a:t>, Perioperativ vård, intensivvård och transplantation</a:t>
            </a:r>
          </a:p>
          <a:p>
            <a:endParaRPr lang="sv-SE" dirty="0"/>
          </a:p>
          <a:p>
            <a:r>
              <a:rPr lang="sv-SE" dirty="0" smtClean="0"/>
              <a:t>- Rapport o dialog RPO</a:t>
            </a:r>
          </a:p>
        </p:txBody>
      </p:sp>
      <p:sp>
        <p:nvSpPr>
          <p:cNvPr id="4" name="AutoShape 2" descr="NOVENT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78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NPO </a:t>
            </a:r>
            <a:r>
              <a:rPr lang="sv-SE" dirty="0" err="1" smtClean="0"/>
              <a:t>PIVoT</a:t>
            </a:r>
            <a:r>
              <a:rPr lang="sv-SE" dirty="0" smtClean="0"/>
              <a:t>   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981162" y="1226634"/>
            <a:ext cx="10803296" cy="4773080"/>
          </a:xfrm>
        </p:spPr>
        <p:txBody>
          <a:bodyPr>
            <a:noAutofit/>
          </a:bodyPr>
          <a:lstStyle/>
          <a:p>
            <a:r>
              <a:rPr lang="sv-SE" sz="1100" b="1" dirty="0">
                <a:solidFill>
                  <a:srgbClr val="222222"/>
                </a:solidFill>
                <a:latin typeface="georgia" panose="02040502050405020303" pitchFamily="18" charset="0"/>
              </a:rPr>
              <a:t>Ordförande</a:t>
            </a:r>
          </a:p>
          <a:p>
            <a:r>
              <a:rPr lang="sv-SE" sz="1800" b="1" dirty="0">
                <a:solidFill>
                  <a:srgbClr val="222222"/>
                </a:solidFill>
              </a:rPr>
              <a:t>Catarina Tingsvik </a:t>
            </a:r>
            <a:r>
              <a:rPr lang="sv-SE" sz="1600" dirty="0" smtClean="0">
                <a:solidFill>
                  <a:srgbClr val="222222"/>
                </a:solidFill>
              </a:rPr>
              <a:t/>
            </a:r>
            <a:br>
              <a:rPr lang="sv-SE" sz="1600" dirty="0" smtClean="0">
                <a:solidFill>
                  <a:srgbClr val="222222"/>
                </a:solidFill>
              </a:rPr>
            </a:br>
            <a:r>
              <a:rPr lang="sv-SE" sz="1400" dirty="0">
                <a:solidFill>
                  <a:srgbClr val="222222"/>
                </a:solidFill>
                <a:latin typeface="+mj-lt"/>
              </a:rPr>
              <a:t>S</a:t>
            </a:r>
            <a:r>
              <a:rPr lang="sv-SE" sz="1400" dirty="0" smtClean="0">
                <a:solidFill>
                  <a:srgbClr val="222222"/>
                </a:solidFill>
                <a:latin typeface="+mj-lt"/>
              </a:rPr>
              <a:t>pecialistsjuksköterska </a:t>
            </a:r>
            <a:r>
              <a:rPr lang="sv-SE" sz="1400" dirty="0">
                <a:solidFill>
                  <a:srgbClr val="222222"/>
                </a:solidFill>
                <a:latin typeface="+mj-lt"/>
              </a:rPr>
              <a:t>intensivvård, </a:t>
            </a:r>
            <a:r>
              <a:rPr lang="sv-SE" sz="1400" dirty="0" smtClean="0">
                <a:solidFill>
                  <a:srgbClr val="222222"/>
                </a:solidFill>
                <a:latin typeface="+mj-lt"/>
              </a:rPr>
              <a:t>bitr. </a:t>
            </a:r>
            <a:r>
              <a:rPr lang="sv-SE" sz="1400" dirty="0">
                <a:solidFill>
                  <a:srgbClr val="222222"/>
                </a:solidFill>
                <a:latin typeface="+mj-lt"/>
              </a:rPr>
              <a:t>verksamhetschef </a:t>
            </a:r>
            <a:r>
              <a:rPr lang="sv-SE" sz="1400" dirty="0" smtClean="0">
                <a:solidFill>
                  <a:srgbClr val="222222"/>
                </a:solidFill>
                <a:latin typeface="+mj-lt"/>
              </a:rPr>
              <a:t>OP/IVA, Länssjukhuset </a:t>
            </a:r>
            <a:r>
              <a:rPr lang="sv-SE" sz="1400" dirty="0">
                <a:solidFill>
                  <a:srgbClr val="222222"/>
                </a:solidFill>
                <a:latin typeface="+mj-lt"/>
              </a:rPr>
              <a:t>Ryhov, Jönköping, Sydöstra sjukvårdsregionen</a:t>
            </a:r>
          </a:p>
          <a:p>
            <a:r>
              <a:rPr lang="sv-SE" sz="1100" b="1" dirty="0">
                <a:solidFill>
                  <a:srgbClr val="222222"/>
                </a:solidFill>
                <a:latin typeface="georgia" panose="02040502050405020303" pitchFamily="18" charset="0"/>
              </a:rPr>
              <a:t>Ledamöter</a:t>
            </a:r>
          </a:p>
          <a:p>
            <a:r>
              <a:rPr lang="sv-SE" sz="1800" b="1" dirty="0">
                <a:solidFill>
                  <a:srgbClr val="222222"/>
                </a:solidFill>
              </a:rPr>
              <a:t>Tobias </a:t>
            </a:r>
            <a:r>
              <a:rPr lang="sv-SE" sz="1800" b="1" dirty="0" smtClean="0">
                <a:solidFill>
                  <a:srgbClr val="222222"/>
                </a:solidFill>
              </a:rPr>
              <a:t>Bergman</a:t>
            </a:r>
            <a:r>
              <a:rPr lang="sv-SE" sz="1400" dirty="0" smtClean="0">
                <a:solidFill>
                  <a:srgbClr val="222222"/>
                </a:solidFill>
                <a:latin typeface="open sans" pitchFamily="2" charset="0"/>
              </a:rPr>
              <a:t/>
            </a:r>
            <a:br>
              <a:rPr lang="sv-SE" sz="1400" dirty="0" smtClean="0">
                <a:solidFill>
                  <a:srgbClr val="222222"/>
                </a:solidFill>
                <a:latin typeface="open sans" pitchFamily="2" charset="0"/>
              </a:rPr>
            </a:br>
            <a:r>
              <a:rPr lang="sv-SE" sz="1400" dirty="0" smtClean="0">
                <a:solidFill>
                  <a:srgbClr val="222222"/>
                </a:solidFill>
                <a:latin typeface="+mj-lt"/>
              </a:rPr>
              <a:t>Överläkare </a:t>
            </a:r>
            <a:r>
              <a:rPr lang="sv-SE" sz="1400" dirty="0">
                <a:solidFill>
                  <a:srgbClr val="222222"/>
                </a:solidFill>
                <a:latin typeface="+mj-lt"/>
              </a:rPr>
              <a:t>anestesi- och intensivvård, verksamhetschef An-</a:t>
            </a:r>
            <a:r>
              <a:rPr lang="sv-SE" sz="1400" dirty="0" err="1">
                <a:solidFill>
                  <a:srgbClr val="222222"/>
                </a:solidFill>
                <a:latin typeface="+mj-lt"/>
              </a:rPr>
              <a:t>op</a:t>
            </a:r>
            <a:r>
              <a:rPr lang="sv-SE" sz="1400" dirty="0">
                <a:solidFill>
                  <a:srgbClr val="222222"/>
                </a:solidFill>
                <a:latin typeface="+mj-lt"/>
              </a:rPr>
              <a:t> IVA, Sundsvalls sjukhus, Norra sjukvårdsregionen</a:t>
            </a:r>
          </a:p>
          <a:p>
            <a:r>
              <a:rPr lang="sv-SE" sz="1800" b="1" dirty="0">
                <a:solidFill>
                  <a:srgbClr val="222222"/>
                </a:solidFill>
              </a:rPr>
              <a:t>Markus </a:t>
            </a:r>
            <a:r>
              <a:rPr lang="sv-SE" sz="1800" b="1" dirty="0" err="1" smtClean="0">
                <a:solidFill>
                  <a:srgbClr val="222222"/>
                </a:solidFill>
              </a:rPr>
              <a:t>Castegren</a:t>
            </a:r>
            <a:r>
              <a:rPr lang="sv-SE" sz="1400" dirty="0" smtClean="0">
                <a:solidFill>
                  <a:srgbClr val="222222"/>
                </a:solidFill>
                <a:latin typeface="open sans" pitchFamily="2" charset="0"/>
              </a:rPr>
              <a:t/>
            </a:r>
            <a:br>
              <a:rPr lang="sv-SE" sz="1400" dirty="0" smtClean="0">
                <a:solidFill>
                  <a:srgbClr val="222222"/>
                </a:solidFill>
                <a:latin typeface="open sans" pitchFamily="2" charset="0"/>
              </a:rPr>
            </a:br>
            <a:r>
              <a:rPr lang="sv-SE" sz="1400" dirty="0" smtClean="0">
                <a:solidFill>
                  <a:srgbClr val="222222"/>
                </a:solidFill>
                <a:latin typeface="+mj-lt"/>
              </a:rPr>
              <a:t>Överläkare </a:t>
            </a:r>
            <a:r>
              <a:rPr lang="sv-SE" sz="1400" dirty="0">
                <a:solidFill>
                  <a:srgbClr val="222222"/>
                </a:solidFill>
                <a:latin typeface="+mj-lt"/>
              </a:rPr>
              <a:t>anestesi- och intensivvård, verksamhetschef An-</a:t>
            </a:r>
            <a:r>
              <a:rPr lang="sv-SE" sz="1400" dirty="0" err="1">
                <a:solidFill>
                  <a:srgbClr val="222222"/>
                </a:solidFill>
                <a:latin typeface="+mj-lt"/>
              </a:rPr>
              <a:t>op</a:t>
            </a:r>
            <a:r>
              <a:rPr lang="sv-SE" sz="1400" dirty="0">
                <a:solidFill>
                  <a:srgbClr val="222222"/>
                </a:solidFill>
                <a:latin typeface="+mj-lt"/>
              </a:rPr>
              <a:t> IVA, Mälarsjukhuset och </a:t>
            </a:r>
            <a:r>
              <a:rPr lang="sv-SE" sz="1400" dirty="0" err="1">
                <a:solidFill>
                  <a:srgbClr val="222222"/>
                </a:solidFill>
                <a:latin typeface="+mj-lt"/>
              </a:rPr>
              <a:t>Kullbergska</a:t>
            </a:r>
            <a:r>
              <a:rPr lang="sv-SE" sz="1400" dirty="0">
                <a:solidFill>
                  <a:srgbClr val="222222"/>
                </a:solidFill>
                <a:latin typeface="+mj-lt"/>
              </a:rPr>
              <a:t> sjukhuset, Sjukvårdsregion Mellansverige</a:t>
            </a:r>
          </a:p>
          <a:p>
            <a:r>
              <a:rPr lang="sv-SE" sz="1800" b="1" dirty="0">
                <a:solidFill>
                  <a:srgbClr val="222222"/>
                </a:solidFill>
              </a:rPr>
              <a:t>Johan </a:t>
            </a:r>
            <a:r>
              <a:rPr lang="sv-SE" sz="1800" b="1" dirty="0" smtClean="0">
                <a:solidFill>
                  <a:srgbClr val="222222"/>
                </a:solidFill>
              </a:rPr>
              <a:t>Petersson</a:t>
            </a:r>
            <a:r>
              <a:rPr lang="sv-SE" sz="1400" dirty="0" smtClean="0">
                <a:solidFill>
                  <a:srgbClr val="222222"/>
                </a:solidFill>
                <a:latin typeface="open sans" pitchFamily="2" charset="0"/>
              </a:rPr>
              <a:t/>
            </a:r>
            <a:br>
              <a:rPr lang="sv-SE" sz="1400" dirty="0" smtClean="0">
                <a:solidFill>
                  <a:srgbClr val="222222"/>
                </a:solidFill>
                <a:latin typeface="open sans" pitchFamily="2" charset="0"/>
              </a:rPr>
            </a:br>
            <a:r>
              <a:rPr lang="sv-SE" sz="1400" dirty="0" smtClean="0">
                <a:solidFill>
                  <a:srgbClr val="222222"/>
                </a:solidFill>
                <a:latin typeface="+mj-lt"/>
              </a:rPr>
              <a:t>Överläkare </a:t>
            </a:r>
            <a:r>
              <a:rPr lang="sv-SE" sz="1400" dirty="0">
                <a:solidFill>
                  <a:srgbClr val="222222"/>
                </a:solidFill>
                <a:latin typeface="+mj-lt"/>
              </a:rPr>
              <a:t>anestesi- och intensivvård, Karolinska Universitetssjukhuset, Sjukvårdsregion Stockholm-Gotland</a:t>
            </a:r>
          </a:p>
          <a:p>
            <a:r>
              <a:rPr lang="sv-SE" sz="1800" b="1" dirty="0">
                <a:solidFill>
                  <a:srgbClr val="222222"/>
                </a:solidFill>
              </a:rPr>
              <a:t>Markus </a:t>
            </a:r>
            <a:r>
              <a:rPr lang="sv-SE" sz="1800" b="1" dirty="0" smtClean="0">
                <a:solidFill>
                  <a:srgbClr val="222222"/>
                </a:solidFill>
              </a:rPr>
              <a:t>Gäbel</a:t>
            </a:r>
            <a:r>
              <a:rPr lang="sv-SE" sz="1400" dirty="0" smtClean="0">
                <a:solidFill>
                  <a:srgbClr val="222222"/>
                </a:solidFill>
                <a:latin typeface="open sans" pitchFamily="2" charset="0"/>
              </a:rPr>
              <a:t/>
            </a:r>
            <a:br>
              <a:rPr lang="sv-SE" sz="1400" dirty="0" smtClean="0">
                <a:solidFill>
                  <a:srgbClr val="222222"/>
                </a:solidFill>
                <a:latin typeface="open sans" pitchFamily="2" charset="0"/>
              </a:rPr>
            </a:br>
            <a:r>
              <a:rPr lang="sv-SE" sz="1400" dirty="0" smtClean="0">
                <a:solidFill>
                  <a:srgbClr val="222222"/>
                </a:solidFill>
                <a:latin typeface="open sans" pitchFamily="2" charset="0"/>
              </a:rPr>
              <a:t>Ö</a:t>
            </a:r>
            <a:r>
              <a:rPr lang="sv-SE" sz="1400" dirty="0" smtClean="0">
                <a:solidFill>
                  <a:srgbClr val="222222"/>
                </a:solidFill>
                <a:latin typeface="+mj-lt"/>
              </a:rPr>
              <a:t>verläkare </a:t>
            </a:r>
            <a:r>
              <a:rPr lang="sv-SE" sz="1400" dirty="0">
                <a:solidFill>
                  <a:srgbClr val="222222"/>
                </a:solidFill>
                <a:latin typeface="+mj-lt"/>
              </a:rPr>
              <a:t>transplantationskirurg, sektionschef transplantationskirurgi, Sahlgrenska universitetssjukhuset, Västra </a:t>
            </a:r>
            <a:r>
              <a:rPr lang="sv-SE" sz="1400" dirty="0" smtClean="0">
                <a:solidFill>
                  <a:srgbClr val="222222"/>
                </a:solidFill>
                <a:latin typeface="+mj-lt"/>
              </a:rPr>
              <a:t>sjukvårdsregionen</a:t>
            </a:r>
          </a:p>
          <a:p>
            <a:r>
              <a:rPr lang="sv-SE" sz="1800" b="1" dirty="0" smtClean="0">
                <a:solidFill>
                  <a:srgbClr val="222222"/>
                </a:solidFill>
              </a:rPr>
              <a:t>Rikard Linnér</a:t>
            </a:r>
            <a:r>
              <a:rPr lang="sv-SE" sz="1400" dirty="0" smtClean="0">
                <a:solidFill>
                  <a:srgbClr val="222222"/>
                </a:solidFill>
                <a:latin typeface="open sans" pitchFamily="2" charset="0"/>
              </a:rPr>
              <a:t/>
            </a:r>
            <a:br>
              <a:rPr lang="sv-SE" sz="1400" dirty="0" smtClean="0">
                <a:solidFill>
                  <a:srgbClr val="222222"/>
                </a:solidFill>
                <a:latin typeface="open sans" pitchFamily="2" charset="0"/>
              </a:rPr>
            </a:br>
            <a:r>
              <a:rPr lang="sv-SE" sz="1400" dirty="0" smtClean="0">
                <a:solidFill>
                  <a:srgbClr val="222222"/>
                </a:solidFill>
                <a:latin typeface="open sans" pitchFamily="2" charset="0"/>
              </a:rPr>
              <a:t>S</a:t>
            </a:r>
            <a:r>
              <a:rPr lang="sv-SE" sz="1400" dirty="0" smtClean="0">
                <a:solidFill>
                  <a:srgbClr val="222222"/>
                </a:solidFill>
                <a:latin typeface="+mj-lt"/>
              </a:rPr>
              <a:t>pecialistläkare </a:t>
            </a:r>
            <a:r>
              <a:rPr lang="sv-SE" sz="1400" dirty="0">
                <a:solidFill>
                  <a:srgbClr val="222222"/>
                </a:solidFill>
                <a:latin typeface="+mj-lt"/>
              </a:rPr>
              <a:t>anestesi- och intensivvård, verksamhetschef thorax och kärl, Skånes universitetssjukhus, Södra </a:t>
            </a:r>
            <a:r>
              <a:rPr lang="sv-SE" sz="1400" dirty="0" smtClean="0">
                <a:solidFill>
                  <a:srgbClr val="222222"/>
                </a:solidFill>
                <a:latin typeface="+mj-lt"/>
              </a:rPr>
              <a:t>sjukvårdsregionen</a:t>
            </a:r>
          </a:p>
          <a:p>
            <a:r>
              <a:rPr lang="sv-SE" sz="1100" b="1" dirty="0" smtClean="0">
                <a:solidFill>
                  <a:srgbClr val="222222"/>
                </a:solidFill>
                <a:latin typeface="georgia" panose="02040502050405020303" pitchFamily="18" charset="0"/>
              </a:rPr>
              <a:t>Processledare</a:t>
            </a:r>
            <a:endParaRPr lang="sv-SE" sz="1100" b="1" dirty="0">
              <a:solidFill>
                <a:srgbClr val="222222"/>
              </a:solidFill>
              <a:latin typeface="georgia" panose="02040502050405020303" pitchFamily="18" charset="0"/>
            </a:endParaRPr>
          </a:p>
          <a:p>
            <a:r>
              <a:rPr lang="sv-SE" sz="1800" b="1" dirty="0">
                <a:solidFill>
                  <a:srgbClr val="222222"/>
                </a:solidFill>
              </a:rPr>
              <a:t>Linda </a:t>
            </a:r>
            <a:r>
              <a:rPr lang="sv-SE" sz="1800" b="1" dirty="0" err="1">
                <a:solidFill>
                  <a:srgbClr val="222222"/>
                </a:solidFill>
              </a:rPr>
              <a:t>Andlöw</a:t>
            </a:r>
            <a:r>
              <a:rPr lang="sv-SE" sz="2000" dirty="0"/>
              <a:t/>
            </a:r>
            <a:br>
              <a:rPr lang="sv-SE" sz="2000" dirty="0"/>
            </a:br>
            <a:r>
              <a:rPr lang="sv-SE" sz="1400" dirty="0">
                <a:solidFill>
                  <a:srgbClr val="222222"/>
                </a:solidFill>
                <a:latin typeface="+mj-lt"/>
              </a:rPr>
              <a:t>projektledare verksamhetsområde kirurgi, Region Jönköpings län, Sydöstra sjukvårdsregionen</a:t>
            </a:r>
            <a:endParaRPr lang="sv-SE" sz="1100" dirty="0">
              <a:solidFill>
                <a:srgbClr val="22222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0860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D9A0D744-26C0-4C66-8330-63FD1F44D6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55510" y="70273"/>
            <a:ext cx="3297405" cy="637649"/>
          </a:xfrm>
        </p:spPr>
        <p:txBody>
          <a:bodyPr>
            <a:normAutofit fontScale="90000"/>
          </a:bodyPr>
          <a:lstStyle/>
          <a:p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sz="4900" dirty="0"/>
              <a:t> </a:t>
            </a:r>
            <a:endParaRPr lang="sv-SE" dirty="0"/>
          </a:p>
        </p:txBody>
      </p:sp>
      <p:graphicFrame>
        <p:nvGraphicFramePr>
          <p:cNvPr id="28" name="Tabell 4">
            <a:extLst>
              <a:ext uri="{FF2B5EF4-FFF2-40B4-BE49-F238E27FC236}">
                <a16:creationId xmlns:a16="http://schemas.microsoft.com/office/drawing/2014/main" id="{117C436B-AD9A-B85D-57E0-AB0D64761A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306285"/>
              </p:ext>
            </p:extLst>
          </p:nvPr>
        </p:nvGraphicFramePr>
        <p:xfrm>
          <a:off x="143437" y="977667"/>
          <a:ext cx="11291660" cy="2545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9345">
                  <a:extLst>
                    <a:ext uri="{9D8B030D-6E8A-4147-A177-3AD203B41FA5}">
                      <a16:colId xmlns:a16="http://schemas.microsoft.com/office/drawing/2014/main" val="2108285614"/>
                    </a:ext>
                  </a:extLst>
                </a:gridCol>
                <a:gridCol w="2261929">
                  <a:extLst>
                    <a:ext uri="{9D8B030D-6E8A-4147-A177-3AD203B41FA5}">
                      <a16:colId xmlns:a16="http://schemas.microsoft.com/office/drawing/2014/main" val="2825722928"/>
                    </a:ext>
                  </a:extLst>
                </a:gridCol>
                <a:gridCol w="2283181">
                  <a:extLst>
                    <a:ext uri="{9D8B030D-6E8A-4147-A177-3AD203B41FA5}">
                      <a16:colId xmlns:a16="http://schemas.microsoft.com/office/drawing/2014/main" val="3760291775"/>
                    </a:ext>
                  </a:extLst>
                </a:gridCol>
                <a:gridCol w="2309702">
                  <a:extLst>
                    <a:ext uri="{9D8B030D-6E8A-4147-A177-3AD203B41FA5}">
                      <a16:colId xmlns:a16="http://schemas.microsoft.com/office/drawing/2014/main" val="1677065043"/>
                    </a:ext>
                  </a:extLst>
                </a:gridCol>
                <a:gridCol w="2227503">
                  <a:extLst>
                    <a:ext uri="{9D8B030D-6E8A-4147-A177-3AD203B41FA5}">
                      <a16:colId xmlns:a16="http://schemas.microsoft.com/office/drawing/2014/main" val="1023448787"/>
                    </a:ext>
                  </a:extLst>
                </a:gridCol>
              </a:tblGrid>
              <a:tr h="10843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Donation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Trauma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sv-SE" sz="1800" b="1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sv-SE" sz="1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Intensivvårdsstöd/ Mobil intensivvårdsgrupp</a:t>
                      </a: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sv-SE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sv-SE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Strukturerad vårdinformation för centrala </a:t>
                      </a:r>
                      <a:r>
                        <a:rPr kumimoji="0" lang="sv-S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venkatetrar</a:t>
                      </a:r>
                      <a:endParaRPr kumimoji="0" lang="sv-SE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dirty="0"/>
                        <a:t>Riktlinjer för hälsodeklaration inför operation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54321"/>
                  </a:ext>
                </a:extLst>
              </a:tr>
              <a:tr h="1315526"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Kontinuerlig NAG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Nära samarbete med Socialstyrelsen om deras regeringsuppdrag vad gäller handlingsplan för att främja Donation.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Kontinuerlig NAG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Prioriterade områden: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Rehabilitering trauma</a:t>
                      </a:r>
                    </a:p>
                    <a:p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Nationell traumamanual</a:t>
                      </a:r>
                    </a:p>
                    <a:p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Traumakriterier</a:t>
                      </a:r>
                      <a:r>
                        <a:rPr lang="sv-SE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sv-SE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Leverans: Vägledning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Fas: Uppstartad 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Planerat avslut Q4 2027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Leverans: Vägledning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Fas: Genomförande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Planerat avslut Q2 2026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Samarbete med NSG Strukturerad vårdinformation</a:t>
                      </a:r>
                      <a:endParaRPr kumimoji="0" lang="sv-SE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Leverans: Vägledning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Fas: Genomförande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Planerat avslut: Q2 2026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Samarbete med NSG Strukturerad vårdinformation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100724"/>
                  </a:ext>
                </a:extLst>
              </a:tr>
            </a:tbl>
          </a:graphicData>
        </a:graphic>
      </p:graphicFrame>
      <p:graphicFrame>
        <p:nvGraphicFramePr>
          <p:cNvPr id="2" name="Tabell 4">
            <a:extLst>
              <a:ext uri="{FF2B5EF4-FFF2-40B4-BE49-F238E27FC236}">
                <a16:creationId xmlns:a16="http://schemas.microsoft.com/office/drawing/2014/main" id="{64BEB5A7-97D8-7700-C3B9-F07007C6B0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835669"/>
              </p:ext>
            </p:extLst>
          </p:nvPr>
        </p:nvGraphicFramePr>
        <p:xfrm>
          <a:off x="143438" y="3343835"/>
          <a:ext cx="11291660" cy="2764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58332">
                  <a:extLst>
                    <a:ext uri="{9D8B030D-6E8A-4147-A177-3AD203B41FA5}">
                      <a16:colId xmlns:a16="http://schemas.microsoft.com/office/drawing/2014/main" val="2758536402"/>
                    </a:ext>
                  </a:extLst>
                </a:gridCol>
                <a:gridCol w="2258332">
                  <a:extLst>
                    <a:ext uri="{9D8B030D-6E8A-4147-A177-3AD203B41FA5}">
                      <a16:colId xmlns:a16="http://schemas.microsoft.com/office/drawing/2014/main" val="656477922"/>
                    </a:ext>
                  </a:extLst>
                </a:gridCol>
                <a:gridCol w="2258332">
                  <a:extLst>
                    <a:ext uri="{9D8B030D-6E8A-4147-A177-3AD203B41FA5}">
                      <a16:colId xmlns:a16="http://schemas.microsoft.com/office/drawing/2014/main" val="2827978149"/>
                    </a:ext>
                  </a:extLst>
                </a:gridCol>
                <a:gridCol w="2258332">
                  <a:extLst>
                    <a:ext uri="{9D8B030D-6E8A-4147-A177-3AD203B41FA5}">
                      <a16:colId xmlns:a16="http://schemas.microsoft.com/office/drawing/2014/main" val="4294293837"/>
                    </a:ext>
                  </a:extLst>
                </a:gridCol>
                <a:gridCol w="2258332">
                  <a:extLst>
                    <a:ext uri="{9D8B030D-6E8A-4147-A177-3AD203B41FA5}">
                      <a16:colId xmlns:a16="http://schemas.microsoft.com/office/drawing/2014/main" val="2626812033"/>
                    </a:ext>
                  </a:extLst>
                </a:gridCol>
              </a:tblGrid>
              <a:tr h="13629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Läkemedels-spädningar för operation, anestesi och intensivvård</a:t>
                      </a:r>
                      <a:endParaRPr kumimoji="0" lang="sv-SE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Perioperativ vård av sköra äldre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Intensivvård </a:t>
                      </a:r>
                      <a:r>
                        <a:rPr lang="sv-SE" sz="18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av barn</a:t>
                      </a:r>
                      <a:endParaRPr lang="sv-SE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89535" marR="89535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Uppmärksamhets-information om anestesiproblem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Jämlik</a:t>
                      </a:r>
                      <a:endParaRPr kumimoji="0" lang="sv-SE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Transplantation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54321"/>
                  </a:ext>
                </a:extLst>
              </a:tr>
              <a:tr h="1280793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Leverans: Vägledning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Fas : Kartläggning, GAP-analys</a:t>
                      </a:r>
                      <a:endParaRPr kumimoji="0" lang="sv-SE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Leverans: Vägledning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Fas: Kartläggning, GAP-analys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Avstämningar med NPO Kirurgi och plastikkirurgi samt NPO Äldres hälsa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sv-SE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Leverans: Vägledning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Fas: Uppstartad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Planerat avslut: Q4 2027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Samarbete med NPO Barns och ungdomars hälsa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Samarbete med SFAI och Socialstyrelsen</a:t>
                      </a:r>
                      <a:r>
                        <a:rPr kumimoji="0" lang="sv-S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Arbetsgrupp</a:t>
                      </a:r>
                      <a:endParaRPr kumimoji="0" lang="sv-SE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Jämlika</a:t>
                      </a:r>
                      <a:r>
                        <a:rPr lang="sv-SE" sz="12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levnadsråd efter organtransplantation som publiceras på 1177 för patienter, anhöriga och vårdpersonal.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100724"/>
                  </a:ext>
                </a:extLst>
              </a:tr>
            </a:tbl>
          </a:graphicData>
        </a:graphic>
      </p:graphicFrame>
      <p:sp>
        <p:nvSpPr>
          <p:cNvPr id="27" name="Rubrik 2">
            <a:extLst>
              <a:ext uri="{FF2B5EF4-FFF2-40B4-BE49-F238E27FC236}">
                <a16:creationId xmlns:a16="http://schemas.microsoft.com/office/drawing/2014/main" id="{39A60F65-FA8F-7D49-9252-89742F757310}"/>
              </a:ext>
            </a:extLst>
          </p:cNvPr>
          <p:cNvSpPr txBox="1">
            <a:spLocks/>
          </p:cNvSpPr>
          <p:nvPr/>
        </p:nvSpPr>
        <p:spPr>
          <a:xfrm>
            <a:off x="318775" y="403123"/>
            <a:ext cx="11116322" cy="57454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1" i="0" u="none" strike="noStrike" kern="1200" cap="none" spc="0" normalizeH="0" baseline="0" noProof="0" dirty="0">
                <a:ln>
                  <a:noFill/>
                </a:ln>
                <a:solidFill>
                  <a:srgbClr val="377D7A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Nationellt programområde </a:t>
            </a:r>
            <a:br>
              <a:rPr kumimoji="0" lang="sv-SE" sz="2800" b="1" i="0" u="none" strike="noStrike" kern="1200" cap="none" spc="0" normalizeH="0" baseline="0" noProof="0" dirty="0">
                <a:ln>
                  <a:noFill/>
                </a:ln>
                <a:solidFill>
                  <a:srgbClr val="377D7A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r>
              <a:rPr kumimoji="0" lang="sv-SE" sz="2800" b="1" i="0" u="none" strike="noStrike" kern="1200" cap="none" spc="0" normalizeH="0" baseline="0" noProof="0" dirty="0">
                <a:ln>
                  <a:noFill/>
                </a:ln>
                <a:solidFill>
                  <a:srgbClr val="377D7A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Perioperativ vård, intensivvård och transplantation (</a:t>
            </a:r>
            <a:r>
              <a:rPr kumimoji="0" lang="sv-SE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77D7A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PIVoT</a:t>
            </a:r>
            <a:r>
              <a:rPr kumimoji="0" lang="sv-SE" sz="2800" b="1" i="0" u="none" strike="noStrike" kern="1200" cap="none" spc="0" normalizeH="0" baseline="0" noProof="0" dirty="0">
                <a:ln>
                  <a:noFill/>
                </a:ln>
                <a:solidFill>
                  <a:srgbClr val="377D7A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) 2025-2026</a:t>
            </a:r>
          </a:p>
        </p:txBody>
      </p:sp>
      <p:sp>
        <p:nvSpPr>
          <p:cNvPr id="8" name="Ellips 7">
            <a:extLst>
              <a:ext uri="{FF2B5EF4-FFF2-40B4-BE49-F238E27FC236}">
                <a16:creationId xmlns:a16="http://schemas.microsoft.com/office/drawing/2014/main" id="{AC8C41BE-F419-6DC1-31A4-129A95B04C25}"/>
              </a:ext>
            </a:extLst>
          </p:cNvPr>
          <p:cNvSpPr/>
          <p:nvPr/>
        </p:nvSpPr>
        <p:spPr>
          <a:xfrm>
            <a:off x="1543483" y="1738909"/>
            <a:ext cx="677334" cy="3578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NAG</a:t>
            </a:r>
          </a:p>
        </p:txBody>
      </p:sp>
      <p:sp>
        <p:nvSpPr>
          <p:cNvPr id="9" name="Ellips 8">
            <a:extLst>
              <a:ext uri="{FF2B5EF4-FFF2-40B4-BE49-F238E27FC236}">
                <a16:creationId xmlns:a16="http://schemas.microsoft.com/office/drawing/2014/main" id="{AC8C41BE-F419-6DC1-31A4-129A95B04C25}"/>
              </a:ext>
            </a:extLst>
          </p:cNvPr>
          <p:cNvSpPr/>
          <p:nvPr/>
        </p:nvSpPr>
        <p:spPr>
          <a:xfrm>
            <a:off x="3908682" y="1738909"/>
            <a:ext cx="677334" cy="34674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NAG</a:t>
            </a:r>
          </a:p>
        </p:txBody>
      </p:sp>
      <p:sp>
        <p:nvSpPr>
          <p:cNvPr id="10" name="Ellips 9">
            <a:extLst>
              <a:ext uri="{FF2B5EF4-FFF2-40B4-BE49-F238E27FC236}">
                <a16:creationId xmlns:a16="http://schemas.microsoft.com/office/drawing/2014/main" id="{AC8C41BE-F419-6DC1-31A4-129A95B04C25}"/>
              </a:ext>
            </a:extLst>
          </p:cNvPr>
          <p:cNvSpPr/>
          <p:nvPr/>
        </p:nvSpPr>
        <p:spPr>
          <a:xfrm>
            <a:off x="10632141" y="1738909"/>
            <a:ext cx="749405" cy="3719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NAG</a:t>
            </a:r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AC8C41BE-F419-6DC1-31A4-129A95B04C25}"/>
              </a:ext>
            </a:extLst>
          </p:cNvPr>
          <p:cNvSpPr/>
          <p:nvPr/>
        </p:nvSpPr>
        <p:spPr>
          <a:xfrm>
            <a:off x="8485779" y="1768344"/>
            <a:ext cx="677334" cy="32842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NAG</a:t>
            </a:r>
          </a:p>
        </p:txBody>
      </p:sp>
      <p:sp>
        <p:nvSpPr>
          <p:cNvPr id="5" name="Ellips 4"/>
          <p:cNvSpPr/>
          <p:nvPr/>
        </p:nvSpPr>
        <p:spPr>
          <a:xfrm>
            <a:off x="6120580" y="1768344"/>
            <a:ext cx="737420" cy="32842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NAG</a:t>
            </a:r>
          </a:p>
        </p:txBody>
      </p:sp>
      <p:sp>
        <p:nvSpPr>
          <p:cNvPr id="6" name="Ellips 5"/>
          <p:cNvSpPr/>
          <p:nvPr/>
        </p:nvSpPr>
        <p:spPr>
          <a:xfrm>
            <a:off x="6091084" y="4266119"/>
            <a:ext cx="766916" cy="3507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NAG</a:t>
            </a:r>
          </a:p>
        </p:txBody>
      </p:sp>
    </p:spTree>
    <p:extLst>
      <p:ext uri="{BB962C8B-B14F-4D97-AF65-F5344CB8AC3E}">
        <p14:creationId xmlns:p14="http://schemas.microsoft.com/office/powerpoint/2010/main" val="224589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90621" y="645829"/>
            <a:ext cx="9113775" cy="1219200"/>
          </a:xfrm>
        </p:spPr>
        <p:txBody>
          <a:bodyPr>
            <a:normAutofit/>
          </a:bodyPr>
          <a:lstStyle/>
          <a:p>
            <a:pPr algn="l"/>
            <a:r>
              <a:rPr lang="sv-SE" dirty="0" smtClean="0"/>
              <a:t>Förvaltning </a:t>
            </a:r>
            <a:br>
              <a:rPr lang="sv-SE" dirty="0" smtClean="0"/>
            </a:br>
            <a:r>
              <a:rPr lang="sv-SE" dirty="0" smtClean="0"/>
              <a:t>av publicerade vägledningar och kunskapsstöd</a:t>
            </a:r>
            <a:endParaRPr lang="sv-SE" dirty="0"/>
          </a:p>
        </p:txBody>
      </p:sp>
      <p:sp>
        <p:nvSpPr>
          <p:cNvPr id="3" name="textruta 2"/>
          <p:cNvSpPr txBox="1"/>
          <p:nvPr/>
        </p:nvSpPr>
        <p:spPr>
          <a:xfrm>
            <a:off x="790621" y="2136808"/>
            <a:ext cx="869161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/>
              <a:t>Vägledning för intermediärvård:</a:t>
            </a:r>
          </a:p>
          <a:p>
            <a:pPr marL="457200" indent="-457200">
              <a:buFontTx/>
              <a:buChar char="-"/>
            </a:pPr>
            <a:r>
              <a:rPr lang="sv-SE" sz="3200" dirty="0" smtClean="0"/>
              <a:t>Definition IMA, vårdnivå</a:t>
            </a:r>
          </a:p>
          <a:p>
            <a:pPr marL="457200" indent="-457200">
              <a:buFontTx/>
              <a:buChar char="-"/>
            </a:pPr>
            <a:r>
              <a:rPr lang="sv-SE" sz="3200" dirty="0" smtClean="0"/>
              <a:t>Kompetenser och insatser</a:t>
            </a:r>
          </a:p>
          <a:p>
            <a:pPr marL="457200" indent="-457200">
              <a:buFontTx/>
              <a:buChar char="-"/>
            </a:pPr>
            <a:endParaRPr lang="sv-SE" sz="3200" dirty="0"/>
          </a:p>
          <a:p>
            <a:pPr marL="457200" indent="-457200">
              <a:buFontTx/>
              <a:buChar char="-"/>
            </a:pPr>
            <a:r>
              <a:rPr lang="sv-SE" sz="3200" dirty="0" smtClean="0"/>
              <a:t>Utvärdering och </a:t>
            </a:r>
            <a:r>
              <a:rPr lang="sv-SE" sz="3200" dirty="0" err="1" smtClean="0"/>
              <a:t>ev</a:t>
            </a:r>
            <a:r>
              <a:rPr lang="sv-SE" sz="3200" dirty="0" smtClean="0"/>
              <a:t> revidering av vägledningen</a:t>
            </a:r>
          </a:p>
          <a:p>
            <a:pPr marL="457200" indent="-457200">
              <a:buFontTx/>
              <a:buChar char="-"/>
            </a:pPr>
            <a:r>
              <a:rPr lang="sv-SE" sz="3200" dirty="0" smtClean="0"/>
              <a:t>Hur tagits emot? Används? Bidragit till?  Utmaningar? Möjligheter?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6569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8292" y="526649"/>
            <a:ext cx="7932409" cy="894512"/>
          </a:xfrm>
        </p:spPr>
        <p:txBody>
          <a:bodyPr/>
          <a:lstStyle/>
          <a:p>
            <a:pPr algn="l"/>
            <a:r>
              <a:rPr lang="sv-SE" dirty="0" smtClean="0"/>
              <a:t>Verksamhetsplan 2027-2028</a:t>
            </a:r>
            <a:endParaRPr lang="sv-SE" dirty="0"/>
          </a:p>
        </p:txBody>
      </p:sp>
      <p:sp>
        <p:nvSpPr>
          <p:cNvPr id="3" name="textruta 2"/>
          <p:cNvSpPr txBox="1"/>
          <p:nvPr/>
        </p:nvSpPr>
        <p:spPr>
          <a:xfrm>
            <a:off x="918292" y="1615625"/>
            <a:ext cx="796218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 smtClean="0"/>
              <a:t>Förvaltning</a:t>
            </a:r>
          </a:p>
          <a:p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 smtClean="0"/>
              <a:t>Möjliga Insatsområden</a:t>
            </a:r>
          </a:p>
          <a:p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 smtClean="0"/>
              <a:t>Samverkan med RPO</a:t>
            </a:r>
            <a:endParaRPr lang="sv-SE" sz="2800" dirty="0"/>
          </a:p>
          <a:p>
            <a:r>
              <a:rPr lang="sv-SE" sz="2800" dirty="0"/>
              <a:t>      Vad är verksamheternas behov?</a:t>
            </a:r>
          </a:p>
          <a:p>
            <a:r>
              <a:rPr lang="sv-SE" sz="2800" dirty="0"/>
              <a:t>      Inspel till NPO verksamhetsplan </a:t>
            </a:r>
          </a:p>
          <a:p>
            <a:endParaRPr lang="sv-SE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 smtClean="0"/>
              <a:t>Nytta 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3677403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Illustration som visar sju personer i armkrok över en sverigekarta. Tre pratbubblor över säger: Tillsammans för bästa möjliga vård, Nationell samverkan för ökad effekt och minskat dubbelarbete, Lokal anpassning utifrån behov. ">
            <a:extLst>
              <a:ext uri="{FF2B5EF4-FFF2-40B4-BE49-F238E27FC236}">
                <a16:creationId xmlns:a16="http://schemas.microsoft.com/office/drawing/2014/main" id="{1E319331-D06D-EE3F-0FDF-EF984D2312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6" y="157043"/>
            <a:ext cx="10912067" cy="6375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89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_sveriges_regioner_i_samverkan">
  <a:themeElements>
    <a:clrScheme name="Sveriges regioner i samverka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77D7A"/>
      </a:accent1>
      <a:accent2>
        <a:srgbClr val="CC91A9"/>
      </a:accent2>
      <a:accent3>
        <a:srgbClr val="203670"/>
      </a:accent3>
      <a:accent4>
        <a:srgbClr val="EBAE51"/>
      </a:accent4>
      <a:accent5>
        <a:srgbClr val="6C3F80"/>
      </a:accent5>
      <a:accent6>
        <a:srgbClr val="D34B50"/>
      </a:accent6>
      <a:hlink>
        <a:srgbClr val="18A7B8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4" id="{02D4D526-D8A4-4F4A-B69B-4B3AF82E4831}" vid="{66A6ED8C-007A-4142-BC86-762536A5AB75}"/>
    </a:ext>
  </a:extLst>
</a:theme>
</file>

<file path=ppt/theme/theme2.xml><?xml version="1.0" encoding="utf-8"?>
<a:theme xmlns:a="http://schemas.openxmlformats.org/drawingml/2006/main" name="1_SKL PPT Vit">
  <a:themeElements>
    <a:clrScheme name="SKL 2017">
      <a:dk1>
        <a:sysClr val="windowText" lastClr="000000"/>
      </a:dk1>
      <a:lt1>
        <a:sysClr val="window" lastClr="FFFFFF"/>
      </a:lt1>
      <a:dk2>
        <a:srgbClr val="6A605A"/>
      </a:dk2>
      <a:lt2>
        <a:srgbClr val="D7D1CA"/>
      </a:lt2>
      <a:accent1>
        <a:srgbClr val="E6460A"/>
      </a:accent1>
      <a:accent2>
        <a:srgbClr val="FFBE0A"/>
      </a:accent2>
      <a:accent3>
        <a:srgbClr val="F39325"/>
      </a:accent3>
      <a:accent4>
        <a:srgbClr val="D7D1CA"/>
      </a:accent4>
      <a:accent5>
        <a:srgbClr val="8D8179"/>
      </a:accent5>
      <a:accent6>
        <a:srgbClr val="6A605A"/>
      </a:accent6>
      <a:hlink>
        <a:srgbClr val="0563C1"/>
      </a:hlink>
      <a:folHlink>
        <a:srgbClr val="954F72"/>
      </a:folHlink>
    </a:clrScheme>
    <a:fontScheme name="SKL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R.potx" id="{F12CA4A6-CA0C-4B22-9C63-F0644DB6170F}" vid="{D973E264-F2C5-4099-ACCB-219FE53F047E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25279E519F3CC498E5912A11FD7F07B" ma:contentTypeVersion="4" ma:contentTypeDescription="Skapa ett nytt dokument." ma:contentTypeScope="" ma:versionID="2a778e069a203d8ac8f0ed3e581e9939">
  <xsd:schema xmlns:xsd="http://www.w3.org/2001/XMLSchema" xmlns:xs="http://www.w3.org/2001/XMLSchema" xmlns:p="http://schemas.microsoft.com/office/2006/metadata/properties" xmlns:ns2="81a462b8-6a8a-4ed3-9123-a3973e2fb8b9" targetNamespace="http://schemas.microsoft.com/office/2006/metadata/properties" ma:root="true" ma:fieldsID="eced5081394b2aa482f2f9465283697e" ns2:_="">
    <xsd:import namespace="81a462b8-6a8a-4ed3-9123-a3973e2fb8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a462b8-6a8a-4ed3-9123-a3973e2fb8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5B2398-3A3E-4519-9886-B3DCC2BBDCB9}">
  <ds:schemaRefs>
    <ds:schemaRef ds:uri="http://purl.org/dc/elements/1.1/"/>
    <ds:schemaRef ds:uri="http://schemas.microsoft.com/office/2006/metadata/properties"/>
    <ds:schemaRef ds:uri="81a462b8-6a8a-4ed3-9123-a3973e2fb8b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81863ED-FB52-4EDE-AEE9-7DA1C94424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38D4AE-77DD-4AFB-B222-D44227D8A4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a462b8-6a8a-4ed3-9123-a3973e2fb8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Tom-mall-PPT-Kunskapsstyrning</Template>
  <TotalTime>5677</TotalTime>
  <Words>736</Words>
  <Application>Microsoft Office PowerPoint</Application>
  <PresentationFormat>Bredbild</PresentationFormat>
  <Paragraphs>134</Paragraphs>
  <Slides>6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6</vt:i4>
      </vt:variant>
    </vt:vector>
  </HeadingPairs>
  <TitlesOfParts>
    <vt:vector size="14" baseType="lpstr">
      <vt:lpstr>Arial</vt:lpstr>
      <vt:lpstr>Calibri</vt:lpstr>
      <vt:lpstr>georgia</vt:lpstr>
      <vt:lpstr>open sans</vt:lpstr>
      <vt:lpstr>Symbol</vt:lpstr>
      <vt:lpstr>Times New Roman</vt:lpstr>
      <vt:lpstr>Tema_sveriges_regioner_i_samverkan</vt:lpstr>
      <vt:lpstr>1_SKL PPT Vit</vt:lpstr>
      <vt:lpstr>PowerPoint-presentation</vt:lpstr>
      <vt:lpstr>NPO PIVoT   </vt:lpstr>
      <vt:lpstr>    </vt:lpstr>
      <vt:lpstr>Förvaltning  av publicerade vägledningar och kunskapsstöd</vt:lpstr>
      <vt:lpstr>Verksamhetsplan 2027-2028</vt:lpstr>
      <vt:lpstr>PowerPoint-presentation</vt:lpstr>
    </vt:vector>
  </TitlesOfParts>
  <Company>Sverige Kommuner och Landsting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Andersson Annika</dc:creator>
  <cp:lastModifiedBy>Thålin Conny</cp:lastModifiedBy>
  <cp:revision>171</cp:revision>
  <dcterms:created xsi:type="dcterms:W3CDTF">2020-10-01T08:50:43Z</dcterms:created>
  <dcterms:modified xsi:type="dcterms:W3CDTF">2026-06-16T08:07:21Z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0x010100725279E519F3CC498E5912A11FD7F07B</vt:lpwstr>
  </property>
</Properties>
</file>