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27"/>
  </p:notesMasterIdLst>
  <p:sldIdLst>
    <p:sldId id="256" r:id="rId2"/>
    <p:sldId id="260" r:id="rId3"/>
    <p:sldId id="280" r:id="rId4"/>
    <p:sldId id="281" r:id="rId5"/>
    <p:sldId id="282" r:id="rId6"/>
    <p:sldId id="283" r:id="rId7"/>
    <p:sldId id="284" r:id="rId8"/>
    <p:sldId id="288" r:id="rId9"/>
    <p:sldId id="263" r:id="rId10"/>
    <p:sldId id="262" r:id="rId11"/>
    <p:sldId id="264" r:id="rId12"/>
    <p:sldId id="266" r:id="rId13"/>
    <p:sldId id="265" r:id="rId14"/>
    <p:sldId id="271" r:id="rId15"/>
    <p:sldId id="270" r:id="rId16"/>
    <p:sldId id="261" r:id="rId17"/>
    <p:sldId id="272" r:id="rId18"/>
    <p:sldId id="274" r:id="rId19"/>
    <p:sldId id="275" r:id="rId20"/>
    <p:sldId id="276" r:id="rId21"/>
    <p:sldId id="277" r:id="rId22"/>
    <p:sldId id="278" r:id="rId23"/>
    <p:sldId id="279" r:id="rId24"/>
    <p:sldId id="285" r:id="rId25"/>
    <p:sldId id="28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122E"/>
    <a:srgbClr val="9D1E52"/>
    <a:srgbClr val="FB575C"/>
    <a:srgbClr val="D47800"/>
    <a:srgbClr val="092D59"/>
    <a:srgbClr val="4D648A"/>
    <a:srgbClr val="2A6C81"/>
    <a:srgbClr val="BCC811"/>
    <a:srgbClr val="817D0F"/>
    <a:srgbClr val="92A9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04" autoAdjust="0"/>
    <p:restoredTop sz="94682" autoAdjust="0"/>
  </p:normalViewPr>
  <p:slideViewPr>
    <p:cSldViewPr snapToGrid="0">
      <p:cViewPr varScale="1">
        <p:scale>
          <a:sx n="95" d="100"/>
          <a:sy n="95" d="100"/>
        </p:scale>
        <p:origin x="125" y="5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8CA619-0A9A-485E-A470-F5D12071C40A}" type="datetimeFigureOut">
              <a:rPr lang="sv-SE" smtClean="0"/>
              <a:t>2026-06-16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13E815-4867-45C6-82A8-5A11218AEF27}" type="slidenum">
              <a:rPr lang="sv-SE" smtClean="0"/>
              <a:t>‹#›</a:t>
            </a:fld>
            <a:endParaRPr lang="sv-SE"/>
          </a:p>
        </p:txBody>
      </p:sp>
    </p:spTree>
    <p:extLst>
      <p:ext uri="{BB962C8B-B14F-4D97-AF65-F5344CB8AC3E}">
        <p14:creationId xmlns:p14="http://schemas.microsoft.com/office/powerpoint/2010/main" val="518175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E188B1B5-A196-4129-99CB-348A83BB1770}" type="slidenum">
              <a:rPr lang="sv-SE" smtClean="0"/>
              <a:t>1</a:t>
            </a:fld>
            <a:endParaRPr lang="sv-SE"/>
          </a:p>
        </p:txBody>
      </p:sp>
    </p:spTree>
    <p:extLst>
      <p:ext uri="{BB962C8B-B14F-4D97-AF65-F5344CB8AC3E}">
        <p14:creationId xmlns:p14="http://schemas.microsoft.com/office/powerpoint/2010/main" val="1478090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E188B1B5-A196-4129-99CB-348A83BB1770}" type="slidenum">
              <a:rPr lang="sv-SE" smtClean="0"/>
              <a:t>4</a:t>
            </a:fld>
            <a:endParaRPr lang="sv-SE"/>
          </a:p>
        </p:txBody>
      </p:sp>
    </p:spTree>
    <p:extLst>
      <p:ext uri="{BB962C8B-B14F-4D97-AF65-F5344CB8AC3E}">
        <p14:creationId xmlns:p14="http://schemas.microsoft.com/office/powerpoint/2010/main" val="39186438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bg>
      <p:bgPr>
        <a:solidFill>
          <a:schemeClr val="accent1"/>
        </a:solidFill>
        <a:effectLst/>
      </p:bgPr>
    </p:bg>
    <p:spTree>
      <p:nvGrpSpPr>
        <p:cNvPr id="1" name=""/>
        <p:cNvGrpSpPr/>
        <p:nvPr/>
      </p:nvGrpSpPr>
      <p:grpSpPr>
        <a:xfrm>
          <a:off x="0" y="0"/>
          <a:ext cx="0" cy="0"/>
          <a:chOff x="0" y="0"/>
          <a:chExt cx="0" cy="0"/>
        </a:xfrm>
      </p:grpSpPr>
      <p:sp>
        <p:nvSpPr>
          <p:cNvPr id="8" name="Bild 6">
            <a:extLst>
              <a:ext uri="{FF2B5EF4-FFF2-40B4-BE49-F238E27FC236}">
                <a16:creationId xmlns:a16="http://schemas.microsoft.com/office/drawing/2014/main" id="{E61FE2F9-2825-4018-AB8F-E0C671E283B9}"/>
              </a:ext>
              <a:ext uri="{C183D7F6-B498-43B3-948B-1728B52AA6E4}">
                <adec:decorative xmlns="" xmlns:adec="http://schemas.microsoft.com/office/drawing/2017/decorative" val="1"/>
              </a:ext>
            </a:extLst>
          </p:cNvPr>
          <p:cNvSpPr/>
          <p:nvPr/>
        </p:nvSpPr>
        <p:spPr>
          <a:xfrm>
            <a:off x="0" y="0"/>
            <a:ext cx="6425711" cy="6483274"/>
          </a:xfrm>
          <a:custGeom>
            <a:avLst/>
            <a:gdLst>
              <a:gd name="connsiteX0" fmla="*/ 1143739 w 6425711"/>
              <a:gd name="connsiteY0" fmla="*/ 1351755 h 6483274"/>
              <a:gd name="connsiteX1" fmla="*/ 0 w 6425711"/>
              <a:gd name="connsiteY1" fmla="*/ 1129129 h 6483274"/>
              <a:gd name="connsiteX2" fmla="*/ 0 w 6425711"/>
              <a:gd name="connsiteY2" fmla="*/ 855021 h 6483274"/>
              <a:gd name="connsiteX3" fmla="*/ 417423 w 6425711"/>
              <a:gd name="connsiteY3" fmla="*/ 936419 h 6483274"/>
              <a:gd name="connsiteX4" fmla="*/ 0 w 6425711"/>
              <a:gd name="connsiteY4" fmla="*/ 460557 h 6483274"/>
              <a:gd name="connsiteX5" fmla="*/ 0 w 6425711"/>
              <a:gd name="connsiteY5" fmla="*/ 52178 h 6483274"/>
              <a:gd name="connsiteX6" fmla="*/ 1143739 w 6425711"/>
              <a:gd name="connsiteY6" fmla="*/ 1351755 h 6483274"/>
              <a:gd name="connsiteX7" fmla="*/ 0 w 6425711"/>
              <a:gd name="connsiteY7" fmla="*/ 2112160 h 6483274"/>
              <a:gd name="connsiteX8" fmla="*/ 0 w 6425711"/>
              <a:gd name="connsiteY8" fmla="*/ 2390442 h 6483274"/>
              <a:gd name="connsiteX9" fmla="*/ 417423 w 6425711"/>
              <a:gd name="connsiteY9" fmla="*/ 2308349 h 6483274"/>
              <a:gd name="connsiteX10" fmla="*/ 0 w 6425711"/>
              <a:gd name="connsiteY10" fmla="*/ 2782820 h 6483274"/>
              <a:gd name="connsiteX11" fmla="*/ 0 w 6425711"/>
              <a:gd name="connsiteY11" fmla="*/ 3191199 h 6483274"/>
              <a:gd name="connsiteX12" fmla="*/ 1143739 w 6425711"/>
              <a:gd name="connsiteY12" fmla="*/ 1891622 h 6483274"/>
              <a:gd name="connsiteX13" fmla="*/ 4140140 w 6425711"/>
              <a:gd name="connsiteY13" fmla="*/ 672747 h 6483274"/>
              <a:gd name="connsiteX14" fmla="*/ 2793951 w 6425711"/>
              <a:gd name="connsiteY14" fmla="*/ 936419 h 6483274"/>
              <a:gd name="connsiteX15" fmla="*/ 3616971 w 6425711"/>
              <a:gd name="connsiteY15" fmla="*/ 0 h 6483274"/>
              <a:gd name="connsiteX16" fmla="*/ 3258682 w 6425711"/>
              <a:gd name="connsiteY16" fmla="*/ 0 h 6483274"/>
              <a:gd name="connsiteX17" fmla="*/ 2069027 w 6425711"/>
              <a:gd name="connsiteY17" fmla="*/ 1351755 h 6483274"/>
              <a:gd name="connsiteX18" fmla="*/ 4193014 w 6425711"/>
              <a:gd name="connsiteY18" fmla="*/ 934332 h 6483274"/>
              <a:gd name="connsiteX19" fmla="*/ 4958290 w 6425711"/>
              <a:gd name="connsiteY19" fmla="*/ 372202 h 6483274"/>
              <a:gd name="connsiteX20" fmla="*/ 5412585 w 6425711"/>
              <a:gd name="connsiteY20" fmla="*/ 0 h 6483274"/>
              <a:gd name="connsiteX21" fmla="*/ 4957594 w 6425711"/>
              <a:gd name="connsiteY21" fmla="*/ 0 h 6483274"/>
              <a:gd name="connsiteX22" fmla="*/ 4140140 w 6425711"/>
              <a:gd name="connsiteY22" fmla="*/ 672747 h 6483274"/>
              <a:gd name="connsiteX23" fmla="*/ 1977194 w 6425711"/>
              <a:gd name="connsiteY23" fmla="*/ 0 h 6483274"/>
              <a:gd name="connsiteX24" fmla="*/ 1692650 w 6425711"/>
              <a:gd name="connsiteY24" fmla="*/ 0 h 6483274"/>
              <a:gd name="connsiteX25" fmla="*/ 1606383 w 6425711"/>
              <a:gd name="connsiteY25" fmla="*/ 252541 h 6483274"/>
              <a:gd name="connsiteX26" fmla="*/ 1519420 w 6425711"/>
              <a:gd name="connsiteY26" fmla="*/ 0 h 6483274"/>
              <a:gd name="connsiteX27" fmla="*/ 1234876 w 6425711"/>
              <a:gd name="connsiteY27" fmla="*/ 0 h 6483274"/>
              <a:gd name="connsiteX28" fmla="*/ 1605687 w 6425711"/>
              <a:gd name="connsiteY28" fmla="*/ 1081821 h 6483274"/>
              <a:gd name="connsiteX29" fmla="*/ 1977194 w 6425711"/>
              <a:gd name="connsiteY29" fmla="*/ 0 h 6483274"/>
              <a:gd name="connsiteX30" fmla="*/ 6425532 w 6425711"/>
              <a:gd name="connsiteY30" fmla="*/ 861978 h 6483274"/>
              <a:gd name="connsiteX31" fmla="*/ 5863402 w 6425711"/>
              <a:gd name="connsiteY31" fmla="*/ 525953 h 6483274"/>
              <a:gd name="connsiteX32" fmla="*/ 6024805 w 6425711"/>
              <a:gd name="connsiteY32" fmla="*/ 0 h 6483274"/>
              <a:gd name="connsiteX33" fmla="*/ 5752785 w 6425711"/>
              <a:gd name="connsiteY33" fmla="*/ 0 h 6483274"/>
              <a:gd name="connsiteX34" fmla="*/ 5370843 w 6425711"/>
              <a:gd name="connsiteY34" fmla="*/ 772928 h 6483274"/>
              <a:gd name="connsiteX35" fmla="*/ 6152120 w 6425711"/>
              <a:gd name="connsiteY35" fmla="*/ 932245 h 6483274"/>
              <a:gd name="connsiteX36" fmla="*/ 5228223 w 6425711"/>
              <a:gd name="connsiteY36" fmla="*/ 1620993 h 6483274"/>
              <a:gd name="connsiteX37" fmla="*/ 6152120 w 6425711"/>
              <a:gd name="connsiteY37" fmla="*/ 2309741 h 6483274"/>
              <a:gd name="connsiteX38" fmla="*/ 5370843 w 6425711"/>
              <a:gd name="connsiteY38" fmla="*/ 2469057 h 6483274"/>
              <a:gd name="connsiteX39" fmla="*/ 5764612 w 6425711"/>
              <a:gd name="connsiteY39" fmla="*/ 3367908 h 6483274"/>
              <a:gd name="connsiteX40" fmla="*/ 4957594 w 6425711"/>
              <a:gd name="connsiteY40" fmla="*/ 2867696 h 6483274"/>
              <a:gd name="connsiteX41" fmla="*/ 4192318 w 6425711"/>
              <a:gd name="connsiteY41" fmla="*/ 2304871 h 6483274"/>
              <a:gd name="connsiteX42" fmla="*/ 2068331 w 6425711"/>
              <a:gd name="connsiteY42" fmla="*/ 1887448 h 6483274"/>
              <a:gd name="connsiteX43" fmla="*/ 3487569 w 6425711"/>
              <a:gd name="connsiteY43" fmla="*/ 3501483 h 6483274"/>
              <a:gd name="connsiteX44" fmla="*/ 4348852 w 6425711"/>
              <a:gd name="connsiteY44" fmla="*/ 3874381 h 6483274"/>
              <a:gd name="connsiteX45" fmla="*/ 5205265 w 6425711"/>
              <a:gd name="connsiteY45" fmla="*/ 4337025 h 6483274"/>
              <a:gd name="connsiteX46" fmla="*/ 4236844 w 6425711"/>
              <a:gd name="connsiteY46" fmla="*/ 4436511 h 6483274"/>
              <a:gd name="connsiteX47" fmla="*/ 4495646 w 6425711"/>
              <a:gd name="connsiteY47" fmla="*/ 5196916 h 6483274"/>
              <a:gd name="connsiteX48" fmla="*/ 3442348 w 6425711"/>
              <a:gd name="connsiteY48" fmla="*/ 4766970 h 6483274"/>
              <a:gd name="connsiteX49" fmla="*/ 3289989 w 6425711"/>
              <a:gd name="connsiteY49" fmla="*/ 5899578 h 6483274"/>
              <a:gd name="connsiteX50" fmla="*/ 2752209 w 6425711"/>
              <a:gd name="connsiteY50" fmla="*/ 5287358 h 6483274"/>
              <a:gd name="connsiteX51" fmla="*/ 2173383 w 6425711"/>
              <a:gd name="connsiteY51" fmla="*/ 6088810 h 6483274"/>
              <a:gd name="connsiteX52" fmla="*/ 2198428 w 6425711"/>
              <a:gd name="connsiteY52" fmla="*/ 5114823 h 6483274"/>
              <a:gd name="connsiteX53" fmla="*/ 2300001 w 6425711"/>
              <a:gd name="connsiteY53" fmla="*/ 4190927 h 6483274"/>
              <a:gd name="connsiteX54" fmla="*/ 1604296 w 6425711"/>
              <a:gd name="connsiteY54" fmla="*/ 2162251 h 6483274"/>
              <a:gd name="connsiteX55" fmla="*/ 908591 w 6425711"/>
              <a:gd name="connsiteY55" fmla="*/ 4190927 h 6483274"/>
              <a:gd name="connsiteX56" fmla="*/ 1010859 w 6425711"/>
              <a:gd name="connsiteY56" fmla="*/ 5115519 h 6483274"/>
              <a:gd name="connsiteX57" fmla="*/ 1035209 w 6425711"/>
              <a:gd name="connsiteY57" fmla="*/ 6089506 h 6483274"/>
              <a:gd name="connsiteX58" fmla="*/ 460557 w 6425711"/>
              <a:gd name="connsiteY58" fmla="*/ 5287358 h 6483274"/>
              <a:gd name="connsiteX59" fmla="*/ 0 w 6425711"/>
              <a:gd name="connsiteY59" fmla="*/ 5873141 h 6483274"/>
              <a:gd name="connsiteX60" fmla="*/ 0 w 6425711"/>
              <a:gd name="connsiteY60" fmla="*/ 6159772 h 6483274"/>
              <a:gd name="connsiteX61" fmla="*/ 427163 w 6425711"/>
              <a:gd name="connsiteY61" fmla="*/ 5840443 h 6483274"/>
              <a:gd name="connsiteX62" fmla="*/ 1168784 w 6425711"/>
              <a:gd name="connsiteY62" fmla="*/ 6483275 h 6483274"/>
              <a:gd name="connsiteX63" fmla="*/ 1168784 w 6425711"/>
              <a:gd name="connsiteY63" fmla="*/ 4275107 h 6483274"/>
              <a:gd name="connsiteX64" fmla="*/ 1607079 w 6425711"/>
              <a:gd name="connsiteY64" fmla="*/ 2989444 h 6483274"/>
              <a:gd name="connsiteX65" fmla="*/ 2045373 w 6425711"/>
              <a:gd name="connsiteY65" fmla="*/ 4275107 h 6483274"/>
              <a:gd name="connsiteX66" fmla="*/ 2045373 w 6425711"/>
              <a:gd name="connsiteY66" fmla="*/ 6483275 h 6483274"/>
              <a:gd name="connsiteX67" fmla="*/ 2782820 w 6425711"/>
              <a:gd name="connsiteY67" fmla="*/ 5843922 h 6483274"/>
              <a:gd name="connsiteX68" fmla="*/ 3363038 w 6425711"/>
              <a:gd name="connsiteY68" fmla="*/ 6178556 h 6483274"/>
              <a:gd name="connsiteX69" fmla="*/ 3772113 w 6425711"/>
              <a:gd name="connsiteY69" fmla="*/ 5349276 h 6483274"/>
              <a:gd name="connsiteX70" fmla="*/ 4691835 w 6425711"/>
              <a:gd name="connsiteY70" fmla="*/ 5404236 h 6483274"/>
              <a:gd name="connsiteX71" fmla="*/ 4691835 w 6425711"/>
              <a:gd name="connsiteY71" fmla="*/ 4748187 h 6483274"/>
              <a:gd name="connsiteX72" fmla="*/ 5603904 w 6425711"/>
              <a:gd name="connsiteY72" fmla="*/ 4428162 h 6483274"/>
              <a:gd name="connsiteX73" fmla="*/ 3685845 w 6425711"/>
              <a:gd name="connsiteY73" fmla="*/ 3330340 h 6483274"/>
              <a:gd name="connsiteX74" fmla="*/ 2793951 w 6425711"/>
              <a:gd name="connsiteY74" fmla="*/ 2304871 h 6483274"/>
              <a:gd name="connsiteX75" fmla="*/ 4140140 w 6425711"/>
              <a:gd name="connsiteY75" fmla="*/ 2569239 h 6483274"/>
              <a:gd name="connsiteX76" fmla="*/ 6037328 w 6425711"/>
              <a:gd name="connsiteY76" fmla="*/ 3680279 h 6483274"/>
              <a:gd name="connsiteX77" fmla="*/ 5863402 w 6425711"/>
              <a:gd name="connsiteY77" fmla="*/ 2715336 h 6483274"/>
              <a:gd name="connsiteX78" fmla="*/ 6425532 w 6425711"/>
              <a:gd name="connsiteY78" fmla="*/ 2380007 h 6483274"/>
              <a:gd name="connsiteX79" fmla="*/ 5892621 w 6425711"/>
              <a:gd name="connsiteY79" fmla="*/ 1620993 h 6483274"/>
              <a:gd name="connsiteX80" fmla="*/ 6425532 w 6425711"/>
              <a:gd name="connsiteY80" fmla="*/ 861978 h 648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425711" h="6483274">
                <a:moveTo>
                  <a:pt x="1143739" y="1351755"/>
                </a:moveTo>
                <a:lnTo>
                  <a:pt x="0" y="1129129"/>
                </a:lnTo>
                <a:lnTo>
                  <a:pt x="0" y="855021"/>
                </a:lnTo>
                <a:lnTo>
                  <a:pt x="417423" y="936419"/>
                </a:lnTo>
                <a:lnTo>
                  <a:pt x="0" y="460557"/>
                </a:lnTo>
                <a:lnTo>
                  <a:pt x="0" y="52178"/>
                </a:lnTo>
                <a:cubicBezTo>
                  <a:pt x="461948" y="578131"/>
                  <a:pt x="1107562" y="1310708"/>
                  <a:pt x="1143739" y="1351755"/>
                </a:cubicBezTo>
                <a:close/>
                <a:moveTo>
                  <a:pt x="0" y="2112160"/>
                </a:moveTo>
                <a:lnTo>
                  <a:pt x="0" y="2390442"/>
                </a:lnTo>
                <a:lnTo>
                  <a:pt x="417423" y="2308349"/>
                </a:lnTo>
                <a:lnTo>
                  <a:pt x="0" y="2782820"/>
                </a:lnTo>
                <a:lnTo>
                  <a:pt x="0" y="3191199"/>
                </a:lnTo>
                <a:cubicBezTo>
                  <a:pt x="461948" y="2665246"/>
                  <a:pt x="1107562" y="1932668"/>
                  <a:pt x="1143739" y="1891622"/>
                </a:cubicBezTo>
                <a:close/>
                <a:moveTo>
                  <a:pt x="4140140" y="672747"/>
                </a:moveTo>
                <a:cubicBezTo>
                  <a:pt x="3758199" y="749274"/>
                  <a:pt x="3147370" y="868240"/>
                  <a:pt x="2793951" y="936419"/>
                </a:cubicBezTo>
                <a:cubicBezTo>
                  <a:pt x="2957442" y="750666"/>
                  <a:pt x="3350515" y="310284"/>
                  <a:pt x="3616971" y="0"/>
                </a:cubicBezTo>
                <a:lnTo>
                  <a:pt x="3258682" y="0"/>
                </a:lnTo>
                <a:cubicBezTo>
                  <a:pt x="2794647" y="528736"/>
                  <a:pt x="2106595" y="1309317"/>
                  <a:pt x="2069027" y="1351755"/>
                </a:cubicBezTo>
                <a:cubicBezTo>
                  <a:pt x="2138597" y="1338536"/>
                  <a:pt x="3574532" y="1060254"/>
                  <a:pt x="4193014" y="934332"/>
                </a:cubicBezTo>
                <a:cubicBezTo>
                  <a:pt x="4505386" y="871718"/>
                  <a:pt x="4734968" y="617786"/>
                  <a:pt x="4958290" y="372202"/>
                </a:cubicBezTo>
                <a:cubicBezTo>
                  <a:pt x="5079895" y="215638"/>
                  <a:pt x="5235159" y="88431"/>
                  <a:pt x="5412585" y="0"/>
                </a:cubicBezTo>
                <a:lnTo>
                  <a:pt x="4957594" y="0"/>
                </a:lnTo>
                <a:cubicBezTo>
                  <a:pt x="4720359" y="230278"/>
                  <a:pt x="4542258" y="498820"/>
                  <a:pt x="4140140" y="672747"/>
                </a:cubicBezTo>
                <a:close/>
                <a:moveTo>
                  <a:pt x="1977194" y="0"/>
                </a:moveTo>
                <a:lnTo>
                  <a:pt x="1692650" y="0"/>
                </a:lnTo>
                <a:lnTo>
                  <a:pt x="1606383" y="252541"/>
                </a:lnTo>
                <a:cubicBezTo>
                  <a:pt x="1580642" y="178796"/>
                  <a:pt x="1551422" y="92529"/>
                  <a:pt x="1519420" y="0"/>
                </a:cubicBezTo>
                <a:lnTo>
                  <a:pt x="1234876" y="0"/>
                </a:lnTo>
                <a:lnTo>
                  <a:pt x="1605687" y="1081821"/>
                </a:lnTo>
                <a:cubicBezTo>
                  <a:pt x="1618906" y="1043557"/>
                  <a:pt x="1794919" y="531519"/>
                  <a:pt x="1977194" y="0"/>
                </a:cubicBezTo>
                <a:close/>
                <a:moveTo>
                  <a:pt x="6425532" y="861978"/>
                </a:moveTo>
                <a:cubicBezTo>
                  <a:pt x="6326046" y="647006"/>
                  <a:pt x="6067939" y="556564"/>
                  <a:pt x="5863402" y="525953"/>
                </a:cubicBezTo>
                <a:cubicBezTo>
                  <a:pt x="5939486" y="358264"/>
                  <a:pt x="5993730" y="181502"/>
                  <a:pt x="6024805" y="0"/>
                </a:cubicBezTo>
                <a:lnTo>
                  <a:pt x="5752785" y="0"/>
                </a:lnTo>
                <a:cubicBezTo>
                  <a:pt x="5692989" y="285833"/>
                  <a:pt x="5561565" y="551792"/>
                  <a:pt x="5370843" y="772928"/>
                </a:cubicBezTo>
                <a:cubicBezTo>
                  <a:pt x="5603904" y="764580"/>
                  <a:pt x="6042894" y="784755"/>
                  <a:pt x="6152120" y="932245"/>
                </a:cubicBezTo>
                <a:cubicBezTo>
                  <a:pt x="6142380" y="1177829"/>
                  <a:pt x="5608774" y="1513854"/>
                  <a:pt x="5228223" y="1620993"/>
                </a:cubicBezTo>
                <a:cubicBezTo>
                  <a:pt x="5608774" y="1727435"/>
                  <a:pt x="6143076" y="2064852"/>
                  <a:pt x="6152120" y="2309741"/>
                </a:cubicBezTo>
                <a:cubicBezTo>
                  <a:pt x="6043590" y="2457230"/>
                  <a:pt x="5603208" y="2476710"/>
                  <a:pt x="5370843" y="2469057"/>
                </a:cubicBezTo>
                <a:cubicBezTo>
                  <a:pt x="5586512" y="2696552"/>
                  <a:pt x="5768786" y="3132759"/>
                  <a:pt x="5764612" y="3367908"/>
                </a:cubicBezTo>
                <a:cubicBezTo>
                  <a:pt x="5445830" y="3299573"/>
                  <a:pt x="5160617" y="3122790"/>
                  <a:pt x="4957594" y="2867696"/>
                </a:cubicBezTo>
                <a:cubicBezTo>
                  <a:pt x="4734968" y="2622112"/>
                  <a:pt x="4505386" y="2367484"/>
                  <a:pt x="4192318" y="2304871"/>
                </a:cubicBezTo>
                <a:cubicBezTo>
                  <a:pt x="3573837" y="2181731"/>
                  <a:pt x="2135815" y="1903449"/>
                  <a:pt x="2068331" y="1887448"/>
                </a:cubicBezTo>
                <a:cubicBezTo>
                  <a:pt x="2112856" y="1937538"/>
                  <a:pt x="3072929" y="3026317"/>
                  <a:pt x="3487569" y="3501483"/>
                </a:cubicBezTo>
                <a:cubicBezTo>
                  <a:pt x="3696281" y="3736631"/>
                  <a:pt x="4026045" y="3806898"/>
                  <a:pt x="4348852" y="3874381"/>
                </a:cubicBezTo>
                <a:cubicBezTo>
                  <a:pt x="4667485" y="3898731"/>
                  <a:pt x="5057775" y="4138053"/>
                  <a:pt x="5205265" y="4337025"/>
                </a:cubicBezTo>
                <a:cubicBezTo>
                  <a:pt x="5006989" y="4453903"/>
                  <a:pt x="4538084" y="4508864"/>
                  <a:pt x="4236844" y="4436511"/>
                </a:cubicBezTo>
                <a:cubicBezTo>
                  <a:pt x="4359983" y="4635482"/>
                  <a:pt x="4567304" y="5034817"/>
                  <a:pt x="4495646" y="5196916"/>
                </a:cubicBezTo>
                <a:cubicBezTo>
                  <a:pt x="4261193" y="5318664"/>
                  <a:pt x="3742893" y="5062645"/>
                  <a:pt x="3442348" y="4766970"/>
                </a:cubicBezTo>
                <a:cubicBezTo>
                  <a:pt x="3547400" y="5174653"/>
                  <a:pt x="3507049" y="5761133"/>
                  <a:pt x="3289989" y="5899578"/>
                </a:cubicBezTo>
                <a:cubicBezTo>
                  <a:pt x="3108410" y="5878011"/>
                  <a:pt x="2863522" y="5496069"/>
                  <a:pt x="2752209" y="5287358"/>
                </a:cubicBezTo>
                <a:cubicBezTo>
                  <a:pt x="2663159" y="5589294"/>
                  <a:pt x="2378615" y="5970540"/>
                  <a:pt x="2173383" y="6088810"/>
                </a:cubicBezTo>
                <a:cubicBezTo>
                  <a:pt x="2077375" y="5859923"/>
                  <a:pt x="2061374" y="5402845"/>
                  <a:pt x="2198428" y="5114823"/>
                </a:cubicBezTo>
                <a:cubicBezTo>
                  <a:pt x="2297914" y="4807321"/>
                  <a:pt x="2400878" y="4488688"/>
                  <a:pt x="2300001" y="4190927"/>
                </a:cubicBezTo>
                <a:cubicBezTo>
                  <a:pt x="2097551" y="3590533"/>
                  <a:pt x="1627950" y="2226256"/>
                  <a:pt x="1604296" y="2162251"/>
                </a:cubicBezTo>
                <a:cubicBezTo>
                  <a:pt x="1582729" y="2226256"/>
                  <a:pt x="1117302" y="3591229"/>
                  <a:pt x="908591" y="4190927"/>
                </a:cubicBezTo>
                <a:cubicBezTo>
                  <a:pt x="808409" y="4489384"/>
                  <a:pt x="908591" y="4807321"/>
                  <a:pt x="1010859" y="5115519"/>
                </a:cubicBezTo>
                <a:cubicBezTo>
                  <a:pt x="1150000" y="5408410"/>
                  <a:pt x="1131216" y="5859923"/>
                  <a:pt x="1035209" y="6089506"/>
                </a:cubicBezTo>
                <a:cubicBezTo>
                  <a:pt x="834846" y="5969844"/>
                  <a:pt x="549607" y="5588598"/>
                  <a:pt x="460557" y="5287358"/>
                </a:cubicBezTo>
                <a:cubicBezTo>
                  <a:pt x="364549" y="5468241"/>
                  <a:pt x="169056" y="5774351"/>
                  <a:pt x="0" y="5873141"/>
                </a:cubicBezTo>
                <a:lnTo>
                  <a:pt x="0" y="6159772"/>
                </a:lnTo>
                <a:cubicBezTo>
                  <a:pt x="182275" y="6108985"/>
                  <a:pt x="340200" y="5951060"/>
                  <a:pt x="427163" y="5840443"/>
                </a:cubicBezTo>
                <a:cubicBezTo>
                  <a:pt x="775015" y="6311436"/>
                  <a:pt x="973987" y="6360135"/>
                  <a:pt x="1168784" y="6483275"/>
                </a:cubicBezTo>
                <a:cubicBezTo>
                  <a:pt x="1715609" y="5412585"/>
                  <a:pt x="1077647" y="5146130"/>
                  <a:pt x="1168784" y="4275107"/>
                </a:cubicBezTo>
                <a:cubicBezTo>
                  <a:pt x="1284967" y="3927255"/>
                  <a:pt x="1468633" y="3392257"/>
                  <a:pt x="1607079" y="2989444"/>
                </a:cubicBezTo>
                <a:cubicBezTo>
                  <a:pt x="1723261" y="3327557"/>
                  <a:pt x="1922929" y="3911253"/>
                  <a:pt x="2045373" y="4275107"/>
                </a:cubicBezTo>
                <a:cubicBezTo>
                  <a:pt x="2133032" y="5139173"/>
                  <a:pt x="1500636" y="5432760"/>
                  <a:pt x="2045373" y="6483275"/>
                </a:cubicBezTo>
                <a:cubicBezTo>
                  <a:pt x="2238083" y="6360831"/>
                  <a:pt x="2434968" y="6310740"/>
                  <a:pt x="2782820" y="5843922"/>
                </a:cubicBezTo>
                <a:cubicBezTo>
                  <a:pt x="2893437" y="5983063"/>
                  <a:pt x="3119541" y="6202906"/>
                  <a:pt x="3363038" y="6178556"/>
                </a:cubicBezTo>
                <a:cubicBezTo>
                  <a:pt x="3571750" y="6063765"/>
                  <a:pt x="3751937" y="5785483"/>
                  <a:pt x="3772113" y="5349276"/>
                </a:cubicBezTo>
                <a:cubicBezTo>
                  <a:pt x="4156838" y="5548247"/>
                  <a:pt x="4487297" y="5530159"/>
                  <a:pt x="4691835" y="5404236"/>
                </a:cubicBezTo>
                <a:cubicBezTo>
                  <a:pt x="4826106" y="5212222"/>
                  <a:pt x="4771841" y="4942984"/>
                  <a:pt x="4691835" y="4748187"/>
                </a:cubicBezTo>
                <a:cubicBezTo>
                  <a:pt x="5266487" y="4678616"/>
                  <a:pt x="5404237" y="4535301"/>
                  <a:pt x="5603904" y="4428162"/>
                </a:cubicBezTo>
                <a:cubicBezTo>
                  <a:pt x="4964551" y="3420086"/>
                  <a:pt x="4388508" y="3838900"/>
                  <a:pt x="3685845" y="3330340"/>
                </a:cubicBezTo>
                <a:cubicBezTo>
                  <a:pt x="3439566" y="3038839"/>
                  <a:pt x="3031187" y="2574108"/>
                  <a:pt x="2793951" y="2304871"/>
                </a:cubicBezTo>
                <a:cubicBezTo>
                  <a:pt x="3150848" y="2374441"/>
                  <a:pt x="3767938" y="2494102"/>
                  <a:pt x="4140140" y="2569239"/>
                </a:cubicBezTo>
                <a:cubicBezTo>
                  <a:pt x="4918634" y="2905960"/>
                  <a:pt x="4873414" y="3617666"/>
                  <a:pt x="6037328" y="3680279"/>
                </a:cubicBezTo>
                <a:cubicBezTo>
                  <a:pt x="6032458" y="3452784"/>
                  <a:pt x="6092289" y="3253116"/>
                  <a:pt x="5863402" y="2715336"/>
                </a:cubicBezTo>
                <a:cubicBezTo>
                  <a:pt x="6067939" y="2684726"/>
                  <a:pt x="6326046" y="2594980"/>
                  <a:pt x="6425532" y="2380007"/>
                </a:cubicBezTo>
                <a:cubicBezTo>
                  <a:pt x="6431793" y="2146946"/>
                  <a:pt x="6274564" y="1861707"/>
                  <a:pt x="5892621" y="1620993"/>
                </a:cubicBezTo>
                <a:cubicBezTo>
                  <a:pt x="6275259" y="1380279"/>
                  <a:pt x="6431793" y="1095040"/>
                  <a:pt x="6425532" y="861978"/>
                </a:cubicBezTo>
                <a:close/>
              </a:path>
            </a:pathLst>
          </a:custGeom>
          <a:solidFill>
            <a:srgbClr val="FFFFFF">
              <a:alpha val="5000"/>
            </a:srgbClr>
          </a:solidFill>
          <a:ln w="69470" cap="flat">
            <a:noFill/>
            <a:prstDash val="solid"/>
            <a:miter/>
          </a:ln>
        </p:spPr>
        <p:txBody>
          <a:bodyPr rtlCol="0" anchor="ctr"/>
          <a:lstStyle/>
          <a:p>
            <a:endParaRPr lang="sv-SE" dirty="0"/>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1080000" y="1193374"/>
            <a:ext cx="9073650" cy="1446149"/>
          </a:xfrm>
        </p:spPr>
        <p:txBody>
          <a:bodyPr anchor="b"/>
          <a:lstStyle>
            <a:lvl1pPr algn="l">
              <a:defRPr sz="4000">
                <a:solidFill>
                  <a:schemeClr val="bg1"/>
                </a:solidFill>
                <a:latin typeface="+mn-lt"/>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1080000" y="2837105"/>
            <a:ext cx="9073650" cy="846870"/>
          </a:xfrm>
        </p:spPr>
        <p:txBody>
          <a:bodyPr/>
          <a:lstStyle>
            <a:lvl1pPr marL="0" indent="0" algn="l">
              <a:lnSpc>
                <a:spcPct val="100000"/>
              </a:lnSpc>
              <a:spcBef>
                <a:spcPts val="0"/>
              </a:spcBef>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 eller namn på presentatör</a:t>
            </a:r>
          </a:p>
        </p:txBody>
      </p:sp>
      <p:sp>
        <p:nvSpPr>
          <p:cNvPr id="6" name="Datum för presentation">
            <a:extLst>
              <a:ext uri="{FF2B5EF4-FFF2-40B4-BE49-F238E27FC236}">
                <a16:creationId xmlns:a16="http://schemas.microsoft.com/office/drawing/2014/main" id="{77D137F8-D0E5-4846-93B8-A45B22BBE52B}"/>
              </a:ext>
              <a:ext uri="{C183D7F6-B498-43B3-948B-1728B52AA6E4}">
                <adec:decorative xmlns="" xmlns:adec="http://schemas.microsoft.com/office/drawing/2017/decorative" val="0"/>
              </a:ext>
            </a:extLst>
          </p:cNvPr>
          <p:cNvSpPr>
            <a:spLocks noGrp="1"/>
          </p:cNvSpPr>
          <p:nvPr>
            <p:ph type="body" sz="quarter" idx="10" hasCustomPrompt="1"/>
          </p:nvPr>
        </p:nvSpPr>
        <p:spPr>
          <a:xfrm>
            <a:off x="290405" y="6312037"/>
            <a:ext cx="2377639" cy="288000"/>
          </a:xfrm>
        </p:spPr>
        <p:txBody>
          <a:bodyPr anchor="b" anchorCtr="0">
            <a:normAutofit/>
          </a:bodyPr>
          <a:lstStyle>
            <a:lvl1pPr marL="0" indent="0">
              <a:buNone/>
              <a:defRPr sz="1400">
                <a:solidFill>
                  <a:schemeClr val="bg1"/>
                </a:solidFill>
                <a:latin typeface="+mj-lt"/>
              </a:defRPr>
            </a:lvl1pPr>
            <a:lvl2pPr marL="234850" indent="0">
              <a:buNone/>
              <a:defRPr/>
            </a:lvl2pPr>
            <a:lvl3pPr marL="503138" indent="0">
              <a:buNone/>
              <a:defRPr/>
            </a:lvl3pPr>
            <a:lvl4pPr marL="756000" indent="0">
              <a:buNone/>
              <a:defRPr/>
            </a:lvl4pPr>
            <a:lvl5pPr marL="1039713" indent="0">
              <a:buNone/>
              <a:defRPr/>
            </a:lvl5pPr>
          </a:lstStyle>
          <a:p>
            <a:pPr lvl="0"/>
            <a:r>
              <a:rPr lang="sv-SE" dirty="0"/>
              <a:t>Klicka och skriv datum</a:t>
            </a:r>
          </a:p>
        </p:txBody>
      </p:sp>
      <p:grpSp>
        <p:nvGrpSpPr>
          <p:cNvPr id="10" name="Region Östergötland">
            <a:extLst>
              <a:ext uri="{FF2B5EF4-FFF2-40B4-BE49-F238E27FC236}">
                <a16:creationId xmlns:a16="http://schemas.microsoft.com/office/drawing/2014/main" id="{52C7AC2A-FA4A-46E8-A095-0375AD9C8B21}"/>
              </a:ext>
              <a:ext uri="{C183D7F6-B498-43B3-948B-1728B52AA6E4}">
                <adec:decorative xmlns="" xmlns:adec="http://schemas.microsoft.com/office/drawing/2017/decorative" val="1"/>
              </a:ext>
            </a:extLst>
          </p:cNvPr>
          <p:cNvGrpSpPr/>
          <p:nvPr userDrawn="1"/>
        </p:nvGrpSpPr>
        <p:grpSpPr>
          <a:xfrm>
            <a:off x="10574113" y="6231792"/>
            <a:ext cx="1616646" cy="433117"/>
            <a:chOff x="10580645" y="6231792"/>
            <a:chExt cx="1616646" cy="433117"/>
          </a:xfrm>
        </p:grpSpPr>
        <p:sp>
          <p:nvSpPr>
            <p:cNvPr id="11" name="Frihandsfigur: Form 10">
              <a:extLst>
                <a:ext uri="{FF2B5EF4-FFF2-40B4-BE49-F238E27FC236}">
                  <a16:creationId xmlns:a16="http://schemas.microsoft.com/office/drawing/2014/main" id="{AD1820C4-8E69-492C-AB91-2EAB843CDE4B}"/>
                </a:ext>
              </a:extLst>
            </p:cNvPr>
            <p:cNvSpPr/>
            <p:nvPr userDrawn="1"/>
          </p:nvSpPr>
          <p:spPr>
            <a:xfrm>
              <a:off x="10580645"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chemeClr val="bg2"/>
            </a:solidFill>
            <a:ln w="3709" cap="flat">
              <a:noFill/>
              <a:prstDash val="solid"/>
              <a:miter/>
            </a:ln>
          </p:spPr>
          <p:txBody>
            <a:bodyPr rtlCol="0" anchor="ctr"/>
            <a:lstStyle/>
            <a:p>
              <a:endParaRPr lang="sv-SE"/>
            </a:p>
          </p:txBody>
        </p:sp>
        <p:sp>
          <p:nvSpPr>
            <p:cNvPr id="12" name="Frihandsfigur: Form 11">
              <a:extLst>
                <a:ext uri="{FF2B5EF4-FFF2-40B4-BE49-F238E27FC236}">
                  <a16:creationId xmlns:a16="http://schemas.microsoft.com/office/drawing/2014/main" id="{3A17F3C8-E4C3-4E3D-9541-5609917EEC96}"/>
                </a:ext>
              </a:extLst>
            </p:cNvPr>
            <p:cNvSpPr/>
            <p:nvPr/>
          </p:nvSpPr>
          <p:spPr>
            <a:xfrm>
              <a:off x="10647288"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a:p>
          </p:txBody>
        </p:sp>
      </p:grpSp>
      <p:grpSp>
        <p:nvGrpSpPr>
          <p:cNvPr id="13" name="Folktandvården" hidden="1">
            <a:extLst>
              <a:ext uri="{FF2B5EF4-FFF2-40B4-BE49-F238E27FC236}">
                <a16:creationId xmlns:a16="http://schemas.microsoft.com/office/drawing/2014/main" id="{D04DF698-0A6D-4A7F-B2C9-9906BC474AC2}"/>
              </a:ext>
            </a:extLst>
          </p:cNvPr>
          <p:cNvGrpSpPr/>
          <p:nvPr userDrawn="1"/>
        </p:nvGrpSpPr>
        <p:grpSpPr>
          <a:xfrm>
            <a:off x="9987525" y="6231440"/>
            <a:ext cx="2204474" cy="433293"/>
            <a:chOff x="9987525" y="6231440"/>
            <a:chExt cx="2204474" cy="433293"/>
          </a:xfrm>
        </p:grpSpPr>
        <p:sp>
          <p:nvSpPr>
            <p:cNvPr id="14" name="Rektangel 13">
              <a:extLst>
                <a:ext uri="{FF2B5EF4-FFF2-40B4-BE49-F238E27FC236}">
                  <a16:creationId xmlns:a16="http://schemas.microsoft.com/office/drawing/2014/main" id="{8A30E433-DA9C-4B9A-B5ED-F1A536A24209}"/>
                </a:ext>
              </a:extLst>
            </p:cNvPr>
            <p:cNvSpPr/>
            <p:nvPr userDrawn="1"/>
          </p:nvSpPr>
          <p:spPr>
            <a:xfrm>
              <a:off x="11604170" y="6231440"/>
              <a:ext cx="587829" cy="433117"/>
            </a:xfrm>
            <a:prstGeom prst="rect">
              <a:avLst/>
            </a:prstGeom>
            <a:solidFill>
              <a:srgbClr val="0861CE"/>
            </a:solidFill>
            <a:ln w="3709" cap="flat">
              <a:no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A996A937-655D-4627-85F7-9C17B812E8B4}"/>
                </a:ext>
              </a:extLst>
            </p:cNvPr>
            <p:cNvSpPr/>
            <p:nvPr userDrawn="1"/>
          </p:nvSpPr>
          <p:spPr>
            <a:xfrm>
              <a:off x="9987525" y="6231616"/>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pic>
          <p:nvPicPr>
            <p:cNvPr id="16" name="Bild 15">
              <a:extLst>
                <a:ext uri="{FF2B5EF4-FFF2-40B4-BE49-F238E27FC236}">
                  <a16:creationId xmlns:a16="http://schemas.microsoft.com/office/drawing/2014/main" id="{0128A9FA-5EF8-446B-A701-55CA1B4B8C8A}"/>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071462" y="6301064"/>
              <a:ext cx="1832076" cy="305346"/>
            </a:xfrm>
            <a:prstGeom prst="rect">
              <a:avLst/>
            </a:prstGeom>
          </p:spPr>
        </p:pic>
      </p:grpSp>
    </p:spTree>
    <p:extLst>
      <p:ext uri="{BB962C8B-B14F-4D97-AF65-F5344CB8AC3E}">
        <p14:creationId xmlns:p14="http://schemas.microsoft.com/office/powerpoint/2010/main" val="1070756241"/>
      </p:ext>
    </p:extLst>
  </p:cSld>
  <p:clrMapOvr>
    <a:masterClrMapping/>
  </p:clrMapOvr>
  <p:hf hdr="0" ftr="0" dt="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nehåll och diagram">
    <p:bg>
      <p:bgPr>
        <a:solidFill>
          <a:schemeClr val="bg1"/>
        </a:solidFill>
        <a:effectLst/>
      </p:bgPr>
    </p:bg>
    <p:spTree>
      <p:nvGrpSpPr>
        <p:cNvPr id="1" name=""/>
        <p:cNvGrpSpPr/>
        <p:nvPr/>
      </p:nvGrpSpPr>
      <p:grpSpPr>
        <a:xfrm>
          <a:off x="0" y="0"/>
          <a:ext cx="0" cy="0"/>
          <a:chOff x="0" y="0"/>
          <a:chExt cx="0" cy="0"/>
        </a:xfrm>
      </p:grpSpPr>
      <p:sp>
        <p:nvSpPr>
          <p:cNvPr id="28" name="Rektangel 27">
            <a:extLst>
              <a:ext uri="{FF2B5EF4-FFF2-40B4-BE49-F238E27FC236}">
                <a16:creationId xmlns:a16="http://schemas.microsoft.com/office/drawing/2014/main" id="{82F502DB-62BC-4595-9412-35FEB7D21F12}"/>
              </a:ext>
              <a:ext uri="{C183D7F6-B498-43B3-948B-1728B52AA6E4}">
                <adec:decorative xmlns="" xmlns:adec="http://schemas.microsoft.com/office/drawing/2017/decorative" val="1"/>
              </a:ext>
            </a:extLst>
          </p:cNvPr>
          <p:cNvSpPr/>
          <p:nvPr userDrawn="1"/>
        </p:nvSpPr>
        <p:spPr>
          <a:xfrm>
            <a:off x="4988364" y="193880"/>
            <a:ext cx="7021674" cy="5856692"/>
          </a:xfrm>
          <a:prstGeom prst="rect">
            <a:avLst/>
          </a:prstGeom>
          <a:solidFill>
            <a:schemeClr val="bg1"/>
          </a:solidFill>
          <a:ln w="12700">
            <a:solidFill>
              <a:schemeClr val="accent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5348363" y="538265"/>
            <a:ext cx="6304212" cy="5150574"/>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Rektangel 8">
            <a:extLst>
              <a:ext uri="{FF2B5EF4-FFF2-40B4-BE49-F238E27FC236}">
                <a16:creationId xmlns:a16="http://schemas.microsoft.com/office/drawing/2014/main" id="{6F2706FC-BC58-4896-B7C3-C5517CE50790}"/>
              </a:ext>
              <a:ext uri="{C183D7F6-B498-43B3-948B-1728B52AA6E4}">
                <adec:decorative xmlns="" xmlns:adec="http://schemas.microsoft.com/office/drawing/2017/decorative" val="1"/>
              </a:ext>
            </a:extLst>
          </p:cNvPr>
          <p:cNvSpPr/>
          <p:nvPr userDrawn="1"/>
        </p:nvSpPr>
        <p:spPr>
          <a:xfrm>
            <a:off x="180000" y="179132"/>
            <a:ext cx="4711032" cy="587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539276" y="367433"/>
            <a:ext cx="3995679" cy="949877"/>
          </a:xfrm>
        </p:spPr>
        <p:txBody>
          <a:bodyPr/>
          <a:lstStyle/>
          <a:p>
            <a:r>
              <a:rPr lang="sv-SE" dirty="0"/>
              <a:t>Klicka här för att ändra mall för rubrikformat</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10" name="Platshållare för innehåll 9">
            <a:extLst>
              <a:ext uri="{FF2B5EF4-FFF2-40B4-BE49-F238E27FC236}">
                <a16:creationId xmlns:a16="http://schemas.microsoft.com/office/drawing/2014/main" id="{833C6326-9831-45CF-A535-BA73CABAD9D2}"/>
              </a:ext>
            </a:extLst>
          </p:cNvPr>
          <p:cNvSpPr>
            <a:spLocks noGrp="1"/>
          </p:cNvSpPr>
          <p:nvPr>
            <p:ph sz="quarter" idx="13"/>
          </p:nvPr>
        </p:nvSpPr>
        <p:spPr>
          <a:xfrm>
            <a:off x="539426" y="1804732"/>
            <a:ext cx="4007530" cy="40608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29784361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nehåll, tre delar">
    <p:bg>
      <p:bgPr>
        <a:solidFill>
          <a:schemeClr val="bg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6F2706FC-BC58-4896-B7C3-C5517CE50790}"/>
              </a:ext>
              <a:ext uri="{C183D7F6-B498-43B3-948B-1728B52AA6E4}">
                <adec:decorative xmlns="" xmlns:adec="http://schemas.microsoft.com/office/drawing/2017/decorative" val="1"/>
              </a:ext>
            </a:extLst>
          </p:cNvPr>
          <p:cNvSpPr/>
          <p:nvPr userDrawn="1"/>
        </p:nvSpPr>
        <p:spPr>
          <a:xfrm>
            <a:off x="179765" y="1625599"/>
            <a:ext cx="3823200" cy="442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2" name="Rektangel 11">
            <a:extLst>
              <a:ext uri="{FF2B5EF4-FFF2-40B4-BE49-F238E27FC236}">
                <a16:creationId xmlns:a16="http://schemas.microsoft.com/office/drawing/2014/main" id="{0C60FFDE-A795-44FD-A769-66352A9DF470}"/>
              </a:ext>
              <a:ext uri="{C183D7F6-B498-43B3-948B-1728B52AA6E4}">
                <adec:decorative xmlns="" xmlns:adec="http://schemas.microsoft.com/office/drawing/2017/decorative" val="1"/>
              </a:ext>
            </a:extLst>
          </p:cNvPr>
          <p:cNvSpPr/>
          <p:nvPr userDrawn="1"/>
        </p:nvSpPr>
        <p:spPr>
          <a:xfrm>
            <a:off x="4184400" y="1625599"/>
            <a:ext cx="3823200" cy="442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7" name="Rektangel 16">
            <a:extLst>
              <a:ext uri="{FF2B5EF4-FFF2-40B4-BE49-F238E27FC236}">
                <a16:creationId xmlns:a16="http://schemas.microsoft.com/office/drawing/2014/main" id="{9448848C-A6F8-4EC3-8762-6984ABE2ED1C}"/>
              </a:ext>
              <a:ext uri="{C183D7F6-B498-43B3-948B-1728B52AA6E4}">
                <adec:decorative xmlns="" xmlns:adec="http://schemas.microsoft.com/office/drawing/2017/decorative" val="1"/>
              </a:ext>
            </a:extLst>
          </p:cNvPr>
          <p:cNvSpPr/>
          <p:nvPr userDrawn="1"/>
        </p:nvSpPr>
        <p:spPr>
          <a:xfrm>
            <a:off x="8190000" y="1625599"/>
            <a:ext cx="3823200" cy="442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539999" y="368300"/>
            <a:ext cx="9613651" cy="949877"/>
          </a:xfrm>
        </p:spPr>
        <p:txBody>
          <a:body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435365" y="1877599"/>
            <a:ext cx="3312000" cy="39204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p:ph sz="half" idx="2"/>
          </p:nvPr>
        </p:nvSpPr>
        <p:spPr>
          <a:xfrm>
            <a:off x="4440000" y="1877599"/>
            <a:ext cx="3312000" cy="39204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innehåll 9">
            <a:extLst>
              <a:ext uri="{FF2B5EF4-FFF2-40B4-BE49-F238E27FC236}">
                <a16:creationId xmlns:a16="http://schemas.microsoft.com/office/drawing/2014/main" id="{D5EB4125-C3AC-47D1-8DE5-08C035AB3F63}"/>
              </a:ext>
            </a:extLst>
          </p:cNvPr>
          <p:cNvSpPr>
            <a:spLocks noGrp="1"/>
          </p:cNvSpPr>
          <p:nvPr>
            <p:ph sz="quarter" idx="13"/>
          </p:nvPr>
        </p:nvSpPr>
        <p:spPr>
          <a:xfrm>
            <a:off x="8445600" y="1877599"/>
            <a:ext cx="3312000" cy="39204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Tree>
    <p:extLst>
      <p:ext uri="{BB962C8B-B14F-4D97-AF65-F5344CB8AC3E}">
        <p14:creationId xmlns:p14="http://schemas.microsoft.com/office/powerpoint/2010/main" val="70188161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 höger">
    <p:bg>
      <p:bgPr>
        <a:solidFill>
          <a:schemeClr val="accent2"/>
        </a:solidFill>
        <a:effectLst/>
      </p:bgPr>
    </p:bg>
    <p:spTree>
      <p:nvGrpSpPr>
        <p:cNvPr id="1" name=""/>
        <p:cNvGrpSpPr/>
        <p:nvPr/>
      </p:nvGrpSpPr>
      <p:grpSpPr>
        <a:xfrm>
          <a:off x="0" y="0"/>
          <a:ext cx="0" cy="0"/>
          <a:chOff x="0" y="0"/>
          <a:chExt cx="0" cy="0"/>
        </a:xfrm>
      </p:grpSpPr>
      <p:sp>
        <p:nvSpPr>
          <p:cNvPr id="17" name="Platshållare för bild 16">
            <a:extLst>
              <a:ext uri="{FF2B5EF4-FFF2-40B4-BE49-F238E27FC236}">
                <a16:creationId xmlns:a16="http://schemas.microsoft.com/office/drawing/2014/main" id="{D4976B72-E8DF-4CE5-BA89-B6D8D5DCC412}"/>
              </a:ext>
              <a:ext uri="{C183D7F6-B498-43B3-948B-1728B52AA6E4}">
                <adec:decorative xmlns="" xmlns:adec="http://schemas.microsoft.com/office/drawing/2017/decorative" val="1"/>
              </a:ext>
            </a:extLst>
          </p:cNvPr>
          <p:cNvSpPr>
            <a:spLocks noGrp="1"/>
          </p:cNvSpPr>
          <p:nvPr>
            <p:ph type="pic" sz="quarter" idx="13" hasCustomPrompt="1"/>
          </p:nvPr>
        </p:nvSpPr>
        <p:spPr>
          <a:xfrm>
            <a:off x="6141000" y="179839"/>
            <a:ext cx="5871000" cy="5871601"/>
          </a:xfrm>
          <a:solidFill>
            <a:schemeClr val="bg1"/>
          </a:solidFill>
        </p:spPr>
        <p:txBody>
          <a:bodyPr anchor="ctr" anchorCtr="0"/>
          <a:lstStyle>
            <a:lvl1pPr marL="0" indent="0" algn="ctr">
              <a:buNone/>
              <a:defRPr/>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9" name="Rektangel 8">
            <a:extLst>
              <a:ext uri="{FF2B5EF4-FFF2-40B4-BE49-F238E27FC236}">
                <a16:creationId xmlns:a16="http://schemas.microsoft.com/office/drawing/2014/main" id="{6F2706FC-BC58-4896-B7C3-C5517CE50790}"/>
              </a:ext>
              <a:ext uri="{C183D7F6-B498-43B3-948B-1728B52AA6E4}">
                <adec:decorative xmlns="" xmlns:adec="http://schemas.microsoft.com/office/drawing/2017/decorative" val="1"/>
              </a:ext>
            </a:extLst>
          </p:cNvPr>
          <p:cNvSpPr/>
          <p:nvPr userDrawn="1"/>
        </p:nvSpPr>
        <p:spPr>
          <a:xfrm>
            <a:off x="180000" y="180000"/>
            <a:ext cx="5871000" cy="587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539999" y="368300"/>
            <a:ext cx="5151600" cy="949877"/>
          </a:xfrm>
        </p:spPr>
        <p:txBody>
          <a:body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539999" y="1805599"/>
            <a:ext cx="5151600" cy="40608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Tree>
    <p:extLst>
      <p:ext uri="{BB962C8B-B14F-4D97-AF65-F5344CB8AC3E}">
        <p14:creationId xmlns:p14="http://schemas.microsoft.com/office/powerpoint/2010/main" val="233619246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vå bilder vänster">
    <p:bg>
      <p:bgPr>
        <a:solidFill>
          <a:schemeClr val="bg1"/>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2B4D884-57AC-41A5-93B4-E21289DCD319}"/>
              </a:ext>
              <a:ext uri="{C183D7F6-B498-43B3-948B-1728B52AA6E4}">
                <adec:decorative xmlns="" xmlns:adec="http://schemas.microsoft.com/office/drawing/2017/decorative" val="1"/>
              </a:ext>
            </a:extLst>
          </p:cNvPr>
          <p:cNvSpPr/>
          <p:nvPr userDrawn="1"/>
        </p:nvSpPr>
        <p:spPr>
          <a:xfrm>
            <a:off x="0" y="0"/>
            <a:ext cx="4368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6501620" y="368300"/>
            <a:ext cx="5151600" cy="949877"/>
          </a:xfrm>
        </p:spPr>
        <p:txBody>
          <a:bodyPr/>
          <a:lstStyle/>
          <a:p>
            <a:r>
              <a:rPr lang="sv-SE" dirty="0"/>
              <a:t>Klicka här för att ändra mall för rubrikformat</a:t>
            </a:r>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p:ph sz="half" idx="2"/>
          </p:nvPr>
        </p:nvSpPr>
        <p:spPr>
          <a:xfrm>
            <a:off x="6501618" y="1805599"/>
            <a:ext cx="5151600" cy="40608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lvl1pPr>
              <a:defRPr>
                <a:solidFill>
                  <a:schemeClr val="bg1"/>
                </a:solidFill>
              </a:defRPr>
            </a:lvl1pPr>
          </a:lstStyle>
          <a:p>
            <a:fld id="{5204B58B-0420-4827-A2A8-7A3D043AFDDE}" type="slidenum">
              <a:rPr lang="sv-SE" smtClean="0"/>
              <a:pPr/>
              <a:t>‹#›</a:t>
            </a:fld>
            <a:endParaRPr lang="sv-SE" dirty="0"/>
          </a:p>
        </p:txBody>
      </p:sp>
      <p:sp>
        <p:nvSpPr>
          <p:cNvPr id="17" name="Platshållare för bild 16">
            <a:extLst>
              <a:ext uri="{FF2B5EF4-FFF2-40B4-BE49-F238E27FC236}">
                <a16:creationId xmlns:a16="http://schemas.microsoft.com/office/drawing/2014/main" id="{48C5DE82-A350-4351-84F6-351AF6FB41FC}"/>
              </a:ext>
              <a:ext uri="{C183D7F6-B498-43B3-948B-1728B52AA6E4}">
                <adec:decorative xmlns="" xmlns:adec="http://schemas.microsoft.com/office/drawing/2017/decorative" val="1"/>
              </a:ext>
            </a:extLst>
          </p:cNvPr>
          <p:cNvSpPr>
            <a:spLocks noGrp="1"/>
          </p:cNvSpPr>
          <p:nvPr>
            <p:ph type="pic" sz="quarter" idx="13" hasCustomPrompt="1"/>
          </p:nvPr>
        </p:nvSpPr>
        <p:spPr>
          <a:xfrm>
            <a:off x="179387" y="179388"/>
            <a:ext cx="5787641" cy="2846027"/>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18" name="Platshållare för bild 16">
            <a:extLst>
              <a:ext uri="{FF2B5EF4-FFF2-40B4-BE49-F238E27FC236}">
                <a16:creationId xmlns:a16="http://schemas.microsoft.com/office/drawing/2014/main" id="{1770619A-9F5E-4977-B549-010A443C8FC4}"/>
              </a:ext>
              <a:ext uri="{C183D7F6-B498-43B3-948B-1728B52AA6E4}">
                <adec:decorative xmlns="" xmlns:adec="http://schemas.microsoft.com/office/drawing/2017/decorative" val="1"/>
              </a:ext>
            </a:extLst>
          </p:cNvPr>
          <p:cNvSpPr>
            <a:spLocks noGrp="1"/>
          </p:cNvSpPr>
          <p:nvPr>
            <p:ph type="pic" sz="quarter" idx="14" hasCustomPrompt="1"/>
          </p:nvPr>
        </p:nvSpPr>
        <p:spPr>
          <a:xfrm>
            <a:off x="179386" y="3204804"/>
            <a:ext cx="5787640" cy="2846028"/>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Tree>
    <p:extLst>
      <p:ext uri="{BB962C8B-B14F-4D97-AF65-F5344CB8AC3E}">
        <p14:creationId xmlns:p14="http://schemas.microsoft.com/office/powerpoint/2010/main" val="1562172237"/>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vå bilder">
    <p:bg>
      <p:bgPr>
        <a:solidFill>
          <a:schemeClr val="accent2"/>
        </a:solidFill>
        <a:effectLst/>
      </p:bgPr>
    </p:bg>
    <p:spTree>
      <p:nvGrpSpPr>
        <p:cNvPr id="1" name=""/>
        <p:cNvGrpSpPr/>
        <p:nvPr/>
      </p:nvGrpSpPr>
      <p:grpSpPr>
        <a:xfrm>
          <a:off x="0" y="0"/>
          <a:ext cx="0" cy="0"/>
          <a:chOff x="0" y="0"/>
          <a:chExt cx="0" cy="0"/>
        </a:xfrm>
      </p:grpSpPr>
      <p:sp>
        <p:nvSpPr>
          <p:cNvPr id="18" name="Platshållare för bild 16">
            <a:extLst>
              <a:ext uri="{FF2B5EF4-FFF2-40B4-BE49-F238E27FC236}">
                <a16:creationId xmlns:a16="http://schemas.microsoft.com/office/drawing/2014/main" id="{1770619A-9F5E-4977-B549-010A443C8FC4}"/>
              </a:ext>
              <a:ext uri="{C183D7F6-B498-43B3-948B-1728B52AA6E4}">
                <adec:decorative xmlns="" xmlns:adec="http://schemas.microsoft.com/office/drawing/2017/decorative" val="1"/>
              </a:ext>
            </a:extLst>
          </p:cNvPr>
          <p:cNvSpPr>
            <a:spLocks noGrp="1"/>
          </p:cNvSpPr>
          <p:nvPr>
            <p:ph type="pic" sz="quarter" idx="14" hasCustomPrompt="1"/>
          </p:nvPr>
        </p:nvSpPr>
        <p:spPr>
          <a:xfrm>
            <a:off x="6138044" y="179387"/>
            <a:ext cx="5871612" cy="5872053"/>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17" name="Platshållare för bild 16">
            <a:extLst>
              <a:ext uri="{FF2B5EF4-FFF2-40B4-BE49-F238E27FC236}">
                <a16:creationId xmlns:a16="http://schemas.microsoft.com/office/drawing/2014/main" id="{48C5DE82-A350-4351-84F6-351AF6FB41FC}"/>
              </a:ext>
              <a:ext uri="{C183D7F6-B498-43B3-948B-1728B52AA6E4}">
                <adec:decorative xmlns="" xmlns:adec="http://schemas.microsoft.com/office/drawing/2017/decorative" val="1"/>
              </a:ext>
            </a:extLst>
          </p:cNvPr>
          <p:cNvSpPr>
            <a:spLocks noGrp="1"/>
          </p:cNvSpPr>
          <p:nvPr>
            <p:ph type="pic" sz="quarter" idx="13" hasCustomPrompt="1"/>
          </p:nvPr>
        </p:nvSpPr>
        <p:spPr>
          <a:xfrm>
            <a:off x="179388" y="179387"/>
            <a:ext cx="5871612" cy="5872053"/>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Tree>
    <p:extLst>
      <p:ext uri="{BB962C8B-B14F-4D97-AF65-F5344CB8AC3E}">
        <p14:creationId xmlns:p14="http://schemas.microsoft.com/office/powerpoint/2010/main" val="177704587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re bilder">
    <p:bg>
      <p:bgPr>
        <a:solidFill>
          <a:schemeClr val="accent2"/>
        </a:solidFill>
        <a:effectLst/>
      </p:bgPr>
    </p:bg>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527B897B-5996-4908-A7A9-75583FFA4468}"/>
              </a:ext>
              <a:ext uri="{C183D7F6-B498-43B3-948B-1728B52AA6E4}">
                <adec:decorative xmlns="" xmlns:adec="http://schemas.microsoft.com/office/drawing/2017/decorative" val="1"/>
              </a:ext>
            </a:extLst>
          </p:cNvPr>
          <p:cNvSpPr/>
          <p:nvPr userDrawn="1"/>
        </p:nvSpPr>
        <p:spPr>
          <a:xfrm>
            <a:off x="6140388" y="179999"/>
            <a:ext cx="5871612" cy="58714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6501305" y="368300"/>
            <a:ext cx="5151600" cy="949877"/>
          </a:xfrm>
        </p:spPr>
        <p:txBody>
          <a:bodyPr/>
          <a:lstStyle/>
          <a:p>
            <a:r>
              <a:rPr lang="sv-SE" dirty="0"/>
              <a:t>Klicka här för att ändra mall för rubrikformat</a:t>
            </a:r>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p:ph sz="half" idx="2"/>
          </p:nvPr>
        </p:nvSpPr>
        <p:spPr>
          <a:xfrm>
            <a:off x="6501306" y="1805600"/>
            <a:ext cx="5151600" cy="40608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17" name="Platshållare för bild 16">
            <a:extLst>
              <a:ext uri="{FF2B5EF4-FFF2-40B4-BE49-F238E27FC236}">
                <a16:creationId xmlns:a16="http://schemas.microsoft.com/office/drawing/2014/main" id="{48C5DE82-A350-4351-84F6-351AF6FB41FC}"/>
              </a:ext>
              <a:ext uri="{C183D7F6-B498-43B3-948B-1728B52AA6E4}">
                <adec:decorative xmlns="" xmlns:adec="http://schemas.microsoft.com/office/drawing/2017/decorative" val="1"/>
              </a:ext>
            </a:extLst>
          </p:cNvPr>
          <p:cNvSpPr>
            <a:spLocks noGrp="1"/>
          </p:cNvSpPr>
          <p:nvPr>
            <p:ph type="pic" sz="quarter" idx="13" hasCustomPrompt="1"/>
          </p:nvPr>
        </p:nvSpPr>
        <p:spPr>
          <a:xfrm>
            <a:off x="179388" y="179388"/>
            <a:ext cx="5871612" cy="3154052"/>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18" name="Platshållare för bild 16">
            <a:extLst>
              <a:ext uri="{FF2B5EF4-FFF2-40B4-BE49-F238E27FC236}">
                <a16:creationId xmlns:a16="http://schemas.microsoft.com/office/drawing/2014/main" id="{1770619A-9F5E-4977-B549-010A443C8FC4}"/>
              </a:ext>
              <a:ext uri="{C183D7F6-B498-43B3-948B-1728B52AA6E4}">
                <adec:decorative xmlns="" xmlns:adec="http://schemas.microsoft.com/office/drawing/2017/decorative" val="1"/>
              </a:ext>
            </a:extLst>
          </p:cNvPr>
          <p:cNvSpPr>
            <a:spLocks noGrp="1"/>
          </p:cNvSpPr>
          <p:nvPr>
            <p:ph type="pic" sz="quarter" idx="14" hasCustomPrompt="1"/>
          </p:nvPr>
        </p:nvSpPr>
        <p:spPr>
          <a:xfrm>
            <a:off x="179388" y="3423440"/>
            <a:ext cx="2628000" cy="2628000"/>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19" name="Platshållare för bild 16">
            <a:extLst>
              <a:ext uri="{FF2B5EF4-FFF2-40B4-BE49-F238E27FC236}">
                <a16:creationId xmlns:a16="http://schemas.microsoft.com/office/drawing/2014/main" id="{D42024DF-84B7-44DE-995F-9E5E2F57F491}"/>
              </a:ext>
              <a:ext uri="{C183D7F6-B498-43B3-948B-1728B52AA6E4}">
                <adec:decorative xmlns="" xmlns:adec="http://schemas.microsoft.com/office/drawing/2017/decorative" val="1"/>
              </a:ext>
            </a:extLst>
          </p:cNvPr>
          <p:cNvSpPr>
            <a:spLocks noGrp="1"/>
          </p:cNvSpPr>
          <p:nvPr>
            <p:ph type="pic" sz="quarter" idx="15" hasCustomPrompt="1"/>
          </p:nvPr>
        </p:nvSpPr>
        <p:spPr>
          <a:xfrm>
            <a:off x="2909239" y="3423440"/>
            <a:ext cx="3141761" cy="2628000"/>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Tree>
    <p:extLst>
      <p:ext uri="{BB962C8B-B14F-4D97-AF65-F5344CB8AC3E}">
        <p14:creationId xmlns:p14="http://schemas.microsoft.com/office/powerpoint/2010/main" val="4107001310"/>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e runda bilder">
    <p:bg>
      <p:bgPr>
        <a:solidFill>
          <a:schemeClr val="bg1"/>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C9EE3652-AEEE-4657-BB2E-3B8E00B65EA7}"/>
              </a:ext>
              <a:ext uri="{C183D7F6-B498-43B3-948B-1728B52AA6E4}">
                <adec:decorative xmlns="" xmlns:adec="http://schemas.microsoft.com/office/drawing/2017/decorative" val="1"/>
              </a:ext>
            </a:extLst>
          </p:cNvPr>
          <p:cNvSpPr/>
          <p:nvPr userDrawn="1"/>
        </p:nvSpPr>
        <p:spPr>
          <a:xfrm>
            <a:off x="0" y="1625600"/>
            <a:ext cx="12192000" cy="4429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hasCustomPrompt="1"/>
          </p:nvPr>
        </p:nvSpPr>
        <p:spPr>
          <a:xfrm>
            <a:off x="539999" y="368300"/>
            <a:ext cx="11110063" cy="949877"/>
          </a:xfrm>
        </p:spPr>
        <p:txBody>
          <a:bodyPr/>
          <a:lstStyle>
            <a:lvl1pPr>
              <a:defRPr/>
            </a:lvl1pPr>
          </a:lstStyle>
          <a:p>
            <a:r>
              <a:rPr lang="sv-SE" dirty="0"/>
              <a:t>Klicka och skriv rubrik</a:t>
            </a:r>
          </a:p>
        </p:txBody>
      </p:sp>
      <p:sp>
        <p:nvSpPr>
          <p:cNvPr id="17" name="Platshållare för bild 16">
            <a:extLst>
              <a:ext uri="{FF2B5EF4-FFF2-40B4-BE49-F238E27FC236}">
                <a16:creationId xmlns:a16="http://schemas.microsoft.com/office/drawing/2014/main" id="{48C5DE82-A350-4351-84F6-351AF6FB41FC}"/>
              </a:ext>
              <a:ext uri="{C183D7F6-B498-43B3-948B-1728B52AA6E4}">
                <adec:decorative xmlns="" xmlns:adec="http://schemas.microsoft.com/office/drawing/2017/decorative" val="1"/>
              </a:ext>
            </a:extLst>
          </p:cNvPr>
          <p:cNvSpPr>
            <a:spLocks noGrp="1"/>
          </p:cNvSpPr>
          <p:nvPr>
            <p:ph type="pic" sz="quarter" idx="13" hasCustomPrompt="1"/>
          </p:nvPr>
        </p:nvSpPr>
        <p:spPr>
          <a:xfrm>
            <a:off x="1165432" y="1984233"/>
            <a:ext cx="2343058" cy="2343058"/>
          </a:xfrm>
          <a:prstGeom prst="ellipse">
            <a:avLst/>
          </a:prstGeom>
          <a:solidFill>
            <a:schemeClr val="accent2"/>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18" name="Platshållare för bild 16">
            <a:extLst>
              <a:ext uri="{FF2B5EF4-FFF2-40B4-BE49-F238E27FC236}">
                <a16:creationId xmlns:a16="http://schemas.microsoft.com/office/drawing/2014/main" id="{1770619A-9F5E-4977-B549-010A443C8FC4}"/>
              </a:ext>
              <a:ext uri="{C183D7F6-B498-43B3-948B-1728B52AA6E4}">
                <adec:decorative xmlns="" xmlns:adec="http://schemas.microsoft.com/office/drawing/2017/decorative" val="1"/>
              </a:ext>
            </a:extLst>
          </p:cNvPr>
          <p:cNvSpPr>
            <a:spLocks noGrp="1"/>
          </p:cNvSpPr>
          <p:nvPr>
            <p:ph type="pic" sz="quarter" idx="14" hasCustomPrompt="1"/>
          </p:nvPr>
        </p:nvSpPr>
        <p:spPr>
          <a:xfrm>
            <a:off x="4926498" y="1984232"/>
            <a:ext cx="2343057" cy="2343057"/>
          </a:xfrm>
          <a:prstGeom prst="ellipse">
            <a:avLst/>
          </a:prstGeom>
          <a:solidFill>
            <a:schemeClr val="accent2"/>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19" name="Platshållare för bild 16">
            <a:extLst>
              <a:ext uri="{FF2B5EF4-FFF2-40B4-BE49-F238E27FC236}">
                <a16:creationId xmlns:a16="http://schemas.microsoft.com/office/drawing/2014/main" id="{D42024DF-84B7-44DE-995F-9E5E2F57F491}"/>
              </a:ext>
              <a:ext uri="{C183D7F6-B498-43B3-948B-1728B52AA6E4}">
                <adec:decorative xmlns="" xmlns:adec="http://schemas.microsoft.com/office/drawing/2017/decorative" val="1"/>
              </a:ext>
            </a:extLst>
          </p:cNvPr>
          <p:cNvSpPr>
            <a:spLocks noGrp="1"/>
          </p:cNvSpPr>
          <p:nvPr>
            <p:ph type="pic" sz="quarter" idx="15" hasCustomPrompt="1"/>
          </p:nvPr>
        </p:nvSpPr>
        <p:spPr>
          <a:xfrm>
            <a:off x="8687562" y="1984232"/>
            <a:ext cx="2343057" cy="2343057"/>
          </a:xfrm>
          <a:prstGeom prst="ellipse">
            <a:avLst/>
          </a:prstGeom>
          <a:solidFill>
            <a:schemeClr val="accent2"/>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8" name="Platshållare för text 1">
            <a:extLst>
              <a:ext uri="{FF2B5EF4-FFF2-40B4-BE49-F238E27FC236}">
                <a16:creationId xmlns:a16="http://schemas.microsoft.com/office/drawing/2014/main" id="{C6F066DD-6A33-4AE5-A592-695249B80E8F}"/>
              </a:ext>
            </a:extLst>
          </p:cNvPr>
          <p:cNvSpPr>
            <a:spLocks noGrp="1"/>
          </p:cNvSpPr>
          <p:nvPr>
            <p:ph type="body" sz="quarter" idx="16" hasCustomPrompt="1"/>
          </p:nvPr>
        </p:nvSpPr>
        <p:spPr>
          <a:xfrm>
            <a:off x="720000" y="4507292"/>
            <a:ext cx="3223069" cy="1363280"/>
          </a:xfrm>
        </p:spPr>
        <p:txBody>
          <a:bodyPr/>
          <a:lstStyle>
            <a:lvl1pPr marL="0" indent="0" algn="ctr">
              <a:spcBef>
                <a:spcPts val="600"/>
              </a:spcBef>
              <a:buNone/>
              <a:defRPr sz="1300" spc="20" baseline="0">
                <a:solidFill>
                  <a:schemeClr val="bg1"/>
                </a:solidFill>
              </a:defRPr>
            </a:lvl1pPr>
            <a:lvl2pPr marL="234850" indent="0">
              <a:buNone/>
              <a:defRPr sz="1600"/>
            </a:lvl2pPr>
            <a:lvl3pPr marL="503138" indent="0">
              <a:buNone/>
              <a:defRPr sz="1600"/>
            </a:lvl3pPr>
            <a:lvl4pPr marL="756000" indent="0">
              <a:buNone/>
              <a:defRPr sz="1600"/>
            </a:lvl4pPr>
            <a:lvl5pPr marL="1044000" indent="0">
              <a:buNone/>
              <a:defRPr sz="1600"/>
            </a:lvl5pPr>
          </a:lstStyle>
          <a:p>
            <a:pPr lvl="0"/>
            <a:r>
              <a:rPr lang="sv-SE" dirty="0"/>
              <a:t>Klicka och skriv text</a:t>
            </a:r>
          </a:p>
        </p:txBody>
      </p:sp>
      <p:sp>
        <p:nvSpPr>
          <p:cNvPr id="15" name="Platshållare för text 2">
            <a:extLst>
              <a:ext uri="{FF2B5EF4-FFF2-40B4-BE49-F238E27FC236}">
                <a16:creationId xmlns:a16="http://schemas.microsoft.com/office/drawing/2014/main" id="{3FC9CDCA-C566-4558-9BF3-3D2FD9168ABB}"/>
              </a:ext>
            </a:extLst>
          </p:cNvPr>
          <p:cNvSpPr>
            <a:spLocks noGrp="1"/>
          </p:cNvSpPr>
          <p:nvPr>
            <p:ph type="body" sz="quarter" idx="17" hasCustomPrompt="1"/>
          </p:nvPr>
        </p:nvSpPr>
        <p:spPr>
          <a:xfrm>
            <a:off x="4483868" y="4507292"/>
            <a:ext cx="3223202" cy="1363280"/>
          </a:xfrm>
        </p:spPr>
        <p:txBody>
          <a:bodyPr/>
          <a:lstStyle>
            <a:lvl1pPr marL="0" indent="0" algn="ctr">
              <a:spcBef>
                <a:spcPts val="600"/>
              </a:spcBef>
              <a:buNone/>
              <a:defRPr sz="1300" spc="20" baseline="0">
                <a:solidFill>
                  <a:schemeClr val="bg1"/>
                </a:solidFill>
              </a:defRPr>
            </a:lvl1pPr>
            <a:lvl2pPr marL="234850" indent="0">
              <a:buNone/>
              <a:defRPr sz="1600"/>
            </a:lvl2pPr>
            <a:lvl3pPr marL="503138" indent="0">
              <a:buNone/>
              <a:defRPr sz="1600"/>
            </a:lvl3pPr>
            <a:lvl4pPr marL="756000" indent="0">
              <a:buNone/>
              <a:defRPr sz="1600"/>
            </a:lvl4pPr>
            <a:lvl5pPr marL="1044000" indent="0">
              <a:buNone/>
              <a:defRPr sz="1600"/>
            </a:lvl5pPr>
          </a:lstStyle>
          <a:p>
            <a:pPr lvl="0"/>
            <a:r>
              <a:rPr lang="sv-SE" dirty="0"/>
              <a:t>Klicka och skriv text</a:t>
            </a:r>
          </a:p>
        </p:txBody>
      </p:sp>
      <p:sp>
        <p:nvSpPr>
          <p:cNvPr id="16" name="Platshållare för text 3">
            <a:extLst>
              <a:ext uri="{FF2B5EF4-FFF2-40B4-BE49-F238E27FC236}">
                <a16:creationId xmlns:a16="http://schemas.microsoft.com/office/drawing/2014/main" id="{5E54E7C9-0957-4A14-B304-C0D703CB6CE4}"/>
              </a:ext>
            </a:extLst>
          </p:cNvPr>
          <p:cNvSpPr>
            <a:spLocks noGrp="1"/>
          </p:cNvSpPr>
          <p:nvPr>
            <p:ph type="body" sz="quarter" idx="18" hasCustomPrompt="1"/>
          </p:nvPr>
        </p:nvSpPr>
        <p:spPr>
          <a:xfrm>
            <a:off x="8247868" y="4507292"/>
            <a:ext cx="3223868" cy="1363280"/>
          </a:xfrm>
        </p:spPr>
        <p:txBody>
          <a:bodyPr/>
          <a:lstStyle>
            <a:lvl1pPr marL="0" indent="0" algn="ctr">
              <a:spcBef>
                <a:spcPts val="600"/>
              </a:spcBef>
              <a:buNone/>
              <a:defRPr sz="1300" spc="20" baseline="0">
                <a:solidFill>
                  <a:schemeClr val="bg1"/>
                </a:solidFill>
              </a:defRPr>
            </a:lvl1pPr>
            <a:lvl2pPr marL="234850" indent="0">
              <a:buNone/>
              <a:defRPr sz="1600"/>
            </a:lvl2pPr>
            <a:lvl3pPr marL="503138" indent="0">
              <a:buNone/>
              <a:defRPr sz="1600"/>
            </a:lvl3pPr>
            <a:lvl4pPr marL="756000" indent="0">
              <a:buNone/>
              <a:defRPr sz="1600"/>
            </a:lvl4pPr>
            <a:lvl5pPr marL="1044000" indent="0">
              <a:buNone/>
              <a:defRPr sz="1600"/>
            </a:lvl5pPr>
          </a:lstStyle>
          <a:p>
            <a:pPr lvl="0"/>
            <a:r>
              <a:rPr lang="sv-SE" dirty="0"/>
              <a:t>Klicka och skriv text</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Tree>
    <p:extLst>
      <p:ext uri="{BB962C8B-B14F-4D97-AF65-F5344CB8AC3E}">
        <p14:creationId xmlns:p14="http://schemas.microsoft.com/office/powerpoint/2010/main" val="1966519031"/>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re textpuffar">
    <p:bg>
      <p:bgPr>
        <a:solidFill>
          <a:schemeClr val="bg1"/>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C9EE3652-AEEE-4657-BB2E-3B8E00B65EA7}"/>
              </a:ext>
              <a:ext uri="{C183D7F6-B498-43B3-948B-1728B52AA6E4}">
                <adec:decorative xmlns="" xmlns:adec="http://schemas.microsoft.com/office/drawing/2017/decorative" val="1"/>
              </a:ext>
            </a:extLst>
          </p:cNvPr>
          <p:cNvSpPr/>
          <p:nvPr userDrawn="1"/>
        </p:nvSpPr>
        <p:spPr>
          <a:xfrm>
            <a:off x="0" y="1625600"/>
            <a:ext cx="12192000" cy="4429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hasCustomPrompt="1"/>
          </p:nvPr>
        </p:nvSpPr>
        <p:spPr>
          <a:xfrm>
            <a:off x="539999" y="368300"/>
            <a:ext cx="11110063" cy="949877"/>
          </a:xfrm>
        </p:spPr>
        <p:txBody>
          <a:bodyPr/>
          <a:lstStyle>
            <a:lvl1pPr>
              <a:defRPr/>
            </a:lvl1pPr>
          </a:lstStyle>
          <a:p>
            <a:r>
              <a:rPr lang="sv-SE" dirty="0"/>
              <a:t>Klicka och skriv rubrik</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10" name="Platshållare för text 9">
            <a:extLst>
              <a:ext uri="{FF2B5EF4-FFF2-40B4-BE49-F238E27FC236}">
                <a16:creationId xmlns:a16="http://schemas.microsoft.com/office/drawing/2014/main" id="{1F7324EE-B6D8-4EE6-8FEE-C02679E30709}"/>
              </a:ext>
            </a:extLst>
          </p:cNvPr>
          <p:cNvSpPr>
            <a:spLocks noGrp="1"/>
          </p:cNvSpPr>
          <p:nvPr>
            <p:ph type="body" sz="quarter" idx="19"/>
          </p:nvPr>
        </p:nvSpPr>
        <p:spPr>
          <a:xfrm>
            <a:off x="4925601" y="2399175"/>
            <a:ext cx="2340002" cy="2340000"/>
          </a:xfrm>
          <a:prstGeom prst="ellipse">
            <a:avLst/>
          </a:prstGeom>
          <a:solidFill>
            <a:schemeClr val="tx2"/>
          </a:solidFill>
        </p:spPr>
        <p:txBody>
          <a:bodyPr lIns="36000" tIns="36000" rIns="36000" bIns="36000" anchor="ctr" anchorCtr="0"/>
          <a:lstStyle>
            <a:lvl1pPr marL="0" indent="0" algn="ctr">
              <a:lnSpc>
                <a:spcPct val="100000"/>
              </a:lnSpc>
              <a:spcBef>
                <a:spcPts val="600"/>
              </a:spcBef>
              <a:buNone/>
              <a:defRPr sz="2000" b="1">
                <a:solidFill>
                  <a:schemeClr val="bg1"/>
                </a:solidFill>
              </a:defRPr>
            </a:lvl1pPr>
            <a:lvl2pPr marL="270850" indent="0" algn="ctr">
              <a:lnSpc>
                <a:spcPct val="100000"/>
              </a:lnSpc>
              <a:spcBef>
                <a:spcPts val="600"/>
              </a:spcBef>
              <a:buNone/>
              <a:defRPr/>
            </a:lvl2pPr>
            <a:lvl3pPr marL="539138" indent="0" algn="ctr">
              <a:lnSpc>
                <a:spcPct val="100000"/>
              </a:lnSpc>
              <a:spcBef>
                <a:spcPts val="600"/>
              </a:spcBef>
              <a:buNone/>
              <a:defRPr/>
            </a:lvl3pPr>
            <a:lvl4pPr marL="792000" indent="0" algn="ctr">
              <a:lnSpc>
                <a:spcPct val="100000"/>
              </a:lnSpc>
              <a:spcBef>
                <a:spcPts val="600"/>
              </a:spcBef>
              <a:buNone/>
              <a:defRPr/>
            </a:lvl4pPr>
            <a:lvl5pPr marL="1080000" indent="0" algn="ctr">
              <a:lnSpc>
                <a:spcPct val="100000"/>
              </a:lnSpc>
              <a:spcBef>
                <a:spcPts val="600"/>
              </a:spcBef>
              <a:buNone/>
              <a:defRPr/>
            </a:lvl5pPr>
          </a:lstStyle>
          <a:p>
            <a:pPr lvl="0"/>
            <a:r>
              <a:rPr lang="sv-SE" dirty="0"/>
              <a:t>Klicka här för att ändra format på bakgrundstexten</a:t>
            </a:r>
          </a:p>
        </p:txBody>
      </p:sp>
      <p:sp>
        <p:nvSpPr>
          <p:cNvPr id="20" name="Platshållare för text 9">
            <a:extLst>
              <a:ext uri="{FF2B5EF4-FFF2-40B4-BE49-F238E27FC236}">
                <a16:creationId xmlns:a16="http://schemas.microsoft.com/office/drawing/2014/main" id="{1F03E57D-329D-41A4-8BDF-1D4DAEACD273}"/>
              </a:ext>
            </a:extLst>
          </p:cNvPr>
          <p:cNvSpPr>
            <a:spLocks noGrp="1"/>
          </p:cNvSpPr>
          <p:nvPr>
            <p:ph type="body" sz="quarter" idx="20"/>
          </p:nvPr>
        </p:nvSpPr>
        <p:spPr>
          <a:xfrm>
            <a:off x="8689669" y="2399175"/>
            <a:ext cx="2340002" cy="2340000"/>
          </a:xfrm>
          <a:prstGeom prst="ellipse">
            <a:avLst/>
          </a:prstGeom>
          <a:solidFill>
            <a:schemeClr val="tx2"/>
          </a:solidFill>
        </p:spPr>
        <p:txBody>
          <a:bodyPr lIns="36000" tIns="36000" rIns="36000" bIns="36000" anchor="ctr" anchorCtr="0"/>
          <a:lstStyle>
            <a:lvl1pPr marL="0" indent="0" algn="ctr">
              <a:lnSpc>
                <a:spcPct val="100000"/>
              </a:lnSpc>
              <a:spcBef>
                <a:spcPts val="600"/>
              </a:spcBef>
              <a:buNone/>
              <a:defRPr sz="2000" b="1">
                <a:solidFill>
                  <a:schemeClr val="bg1"/>
                </a:solidFill>
              </a:defRPr>
            </a:lvl1pPr>
            <a:lvl2pPr marL="270850" indent="0" algn="ctr">
              <a:lnSpc>
                <a:spcPct val="100000"/>
              </a:lnSpc>
              <a:spcBef>
                <a:spcPts val="600"/>
              </a:spcBef>
              <a:buNone/>
              <a:defRPr/>
            </a:lvl2pPr>
            <a:lvl3pPr marL="539138" indent="0" algn="ctr">
              <a:lnSpc>
                <a:spcPct val="100000"/>
              </a:lnSpc>
              <a:spcBef>
                <a:spcPts val="600"/>
              </a:spcBef>
              <a:buNone/>
              <a:defRPr/>
            </a:lvl3pPr>
            <a:lvl4pPr marL="792000" indent="0" algn="ctr">
              <a:lnSpc>
                <a:spcPct val="100000"/>
              </a:lnSpc>
              <a:spcBef>
                <a:spcPts val="600"/>
              </a:spcBef>
              <a:buNone/>
              <a:defRPr/>
            </a:lvl4pPr>
            <a:lvl5pPr marL="1080000" indent="0" algn="ctr">
              <a:lnSpc>
                <a:spcPct val="100000"/>
              </a:lnSpc>
              <a:spcBef>
                <a:spcPts val="600"/>
              </a:spcBef>
              <a:buNone/>
              <a:defRPr/>
            </a:lvl5pPr>
          </a:lstStyle>
          <a:p>
            <a:pPr lvl="0"/>
            <a:r>
              <a:rPr lang="sv-SE" dirty="0"/>
              <a:t>Klicka här för att ändra format på bakgrundstexten</a:t>
            </a:r>
          </a:p>
        </p:txBody>
      </p:sp>
      <p:sp>
        <p:nvSpPr>
          <p:cNvPr id="21" name="Platshållare för text 9">
            <a:extLst>
              <a:ext uri="{FF2B5EF4-FFF2-40B4-BE49-F238E27FC236}">
                <a16:creationId xmlns:a16="http://schemas.microsoft.com/office/drawing/2014/main" id="{41D2855B-C699-4073-854A-5519900992FB}"/>
              </a:ext>
            </a:extLst>
          </p:cNvPr>
          <p:cNvSpPr>
            <a:spLocks noGrp="1"/>
          </p:cNvSpPr>
          <p:nvPr>
            <p:ph type="body" sz="quarter" idx="21"/>
          </p:nvPr>
        </p:nvSpPr>
        <p:spPr>
          <a:xfrm>
            <a:off x="1161534" y="2399175"/>
            <a:ext cx="2340002" cy="2340000"/>
          </a:xfrm>
          <a:prstGeom prst="ellipse">
            <a:avLst/>
          </a:prstGeom>
          <a:solidFill>
            <a:schemeClr val="tx2"/>
          </a:solidFill>
        </p:spPr>
        <p:txBody>
          <a:bodyPr lIns="36000" tIns="36000" rIns="36000" bIns="36000" anchor="ctr" anchorCtr="0"/>
          <a:lstStyle>
            <a:lvl1pPr marL="0" indent="0" algn="ctr">
              <a:lnSpc>
                <a:spcPct val="100000"/>
              </a:lnSpc>
              <a:spcBef>
                <a:spcPts val="600"/>
              </a:spcBef>
              <a:buNone/>
              <a:defRPr sz="2000" b="1">
                <a:solidFill>
                  <a:schemeClr val="bg1"/>
                </a:solidFill>
              </a:defRPr>
            </a:lvl1pPr>
            <a:lvl2pPr marL="270850" indent="0" algn="ctr">
              <a:lnSpc>
                <a:spcPct val="100000"/>
              </a:lnSpc>
              <a:spcBef>
                <a:spcPts val="600"/>
              </a:spcBef>
              <a:buNone/>
              <a:defRPr/>
            </a:lvl2pPr>
            <a:lvl3pPr marL="539138" indent="0" algn="ctr">
              <a:lnSpc>
                <a:spcPct val="100000"/>
              </a:lnSpc>
              <a:spcBef>
                <a:spcPts val="600"/>
              </a:spcBef>
              <a:buNone/>
              <a:defRPr/>
            </a:lvl3pPr>
            <a:lvl4pPr marL="792000" indent="0" algn="ctr">
              <a:lnSpc>
                <a:spcPct val="100000"/>
              </a:lnSpc>
              <a:spcBef>
                <a:spcPts val="600"/>
              </a:spcBef>
              <a:buNone/>
              <a:defRPr/>
            </a:lvl4pPr>
            <a:lvl5pPr marL="1080000" indent="0" algn="ctr">
              <a:lnSpc>
                <a:spcPct val="100000"/>
              </a:lnSpc>
              <a:spcBef>
                <a:spcPts val="600"/>
              </a:spcBef>
              <a:buNone/>
              <a:defRPr/>
            </a:lvl5pPr>
          </a:lstStyle>
          <a:p>
            <a:pPr lvl="0"/>
            <a:r>
              <a:rPr lang="sv-SE" dirty="0"/>
              <a:t>Klicka här för att ändra format på bakgrundstexten</a:t>
            </a:r>
          </a:p>
        </p:txBody>
      </p:sp>
    </p:spTree>
    <p:extLst>
      <p:ext uri="{BB962C8B-B14F-4D97-AF65-F5344CB8AC3E}">
        <p14:creationId xmlns:p14="http://schemas.microsoft.com/office/powerpoint/2010/main" val="2167422872"/>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ort text och bild">
    <p:bg>
      <p:bgPr>
        <a:solidFill>
          <a:schemeClr val="bg1"/>
        </a:solidFill>
        <a:effectLst/>
      </p:bgPr>
    </p:bg>
    <p:spTree>
      <p:nvGrpSpPr>
        <p:cNvPr id="1" name=""/>
        <p:cNvGrpSpPr/>
        <p:nvPr/>
      </p:nvGrpSpPr>
      <p:grpSpPr>
        <a:xfrm>
          <a:off x="0" y="0"/>
          <a:ext cx="0" cy="0"/>
          <a:chOff x="0" y="0"/>
          <a:chExt cx="0" cy="0"/>
        </a:xfrm>
      </p:grpSpPr>
      <p:sp>
        <p:nvSpPr>
          <p:cNvPr id="34" name="Blå">
            <a:extLst>
              <a:ext uri="{FF2B5EF4-FFF2-40B4-BE49-F238E27FC236}">
                <a16:creationId xmlns:a16="http://schemas.microsoft.com/office/drawing/2014/main" id="{A0EE388C-E3E2-4E14-BC74-6DC6CF2B6C88}"/>
              </a:ext>
            </a:extLst>
          </p:cNvPr>
          <p:cNvSpPr/>
          <p:nvPr userDrawn="1"/>
        </p:nvSpPr>
        <p:spPr>
          <a:xfrm>
            <a:off x="5339950" y="334681"/>
            <a:ext cx="738121" cy="57493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grpSp>
        <p:nvGrpSpPr>
          <p:cNvPr id="13" name="Region Östergötland">
            <a:extLst>
              <a:ext uri="{FF2B5EF4-FFF2-40B4-BE49-F238E27FC236}">
                <a16:creationId xmlns:a16="http://schemas.microsoft.com/office/drawing/2014/main" id="{2C32ADD5-52CA-4E1F-A2D2-D1F454B75202}"/>
              </a:ext>
              <a:ext uri="{C183D7F6-B498-43B3-948B-1728B52AA6E4}">
                <adec:decorative xmlns="" xmlns:adec="http://schemas.microsoft.com/office/drawing/2017/decorative" val="1"/>
              </a:ext>
            </a:extLst>
          </p:cNvPr>
          <p:cNvGrpSpPr/>
          <p:nvPr userDrawn="1"/>
        </p:nvGrpSpPr>
        <p:grpSpPr>
          <a:xfrm>
            <a:off x="10574113" y="6231792"/>
            <a:ext cx="1616646" cy="433117"/>
            <a:chOff x="10580645" y="6231792"/>
            <a:chExt cx="1616646" cy="433117"/>
          </a:xfrm>
        </p:grpSpPr>
        <p:sp>
          <p:nvSpPr>
            <p:cNvPr id="14" name="Frihandsfigur: Form 13">
              <a:extLst>
                <a:ext uri="{FF2B5EF4-FFF2-40B4-BE49-F238E27FC236}">
                  <a16:creationId xmlns:a16="http://schemas.microsoft.com/office/drawing/2014/main" id="{441D83A3-7F32-43DC-9A88-FDC7BD811715}"/>
                </a:ext>
              </a:extLst>
            </p:cNvPr>
            <p:cNvSpPr/>
            <p:nvPr userDrawn="1"/>
          </p:nvSpPr>
          <p:spPr>
            <a:xfrm>
              <a:off x="10580645"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A3D8F001-CCF5-4E31-9007-59EB5CC78BD7}"/>
                </a:ext>
              </a:extLst>
            </p:cNvPr>
            <p:cNvSpPr/>
            <p:nvPr/>
          </p:nvSpPr>
          <p:spPr>
            <a:xfrm>
              <a:off x="10647288"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a:p>
          </p:txBody>
        </p:sp>
      </p:grpSp>
      <p:sp>
        <p:nvSpPr>
          <p:cNvPr id="22" name="Bild-Standard">
            <a:extLst>
              <a:ext uri="{FF2B5EF4-FFF2-40B4-BE49-F238E27FC236}">
                <a16:creationId xmlns:a16="http://schemas.microsoft.com/office/drawing/2014/main" id="{F9E3C9DD-78A8-44D3-92D2-3672711D10E5}"/>
              </a:ext>
            </a:extLst>
          </p:cNvPr>
          <p:cNvSpPr>
            <a:spLocks noGrp="1"/>
          </p:cNvSpPr>
          <p:nvPr>
            <p:ph type="pic" sz="quarter" idx="14"/>
          </p:nvPr>
        </p:nvSpPr>
        <p:spPr>
          <a:xfrm>
            <a:off x="5339414" y="-2"/>
            <a:ext cx="6851346" cy="6858002"/>
          </a:xfrm>
          <a:custGeom>
            <a:avLst/>
            <a:gdLst>
              <a:gd name="connsiteX0" fmla="*/ 0 w 6851346"/>
              <a:gd name="connsiteY0" fmla="*/ 0 h 6858002"/>
              <a:gd name="connsiteX1" fmla="*/ 6851346 w 6851346"/>
              <a:gd name="connsiteY1" fmla="*/ 0 h 6858002"/>
              <a:gd name="connsiteX2" fmla="*/ 6851346 w 6851346"/>
              <a:gd name="connsiteY2" fmla="*/ 6233800 h 6858002"/>
              <a:gd name="connsiteX3" fmla="*/ 5455643 w 6851346"/>
              <a:gd name="connsiteY3" fmla="*/ 6233800 h 6858002"/>
              <a:gd name="connsiteX4" fmla="*/ 5239786 w 6851346"/>
              <a:gd name="connsiteY4" fmla="*/ 6447816 h 6858002"/>
              <a:gd name="connsiteX5" fmla="*/ 5455643 w 6851346"/>
              <a:gd name="connsiteY5" fmla="*/ 6662200 h 6858002"/>
              <a:gd name="connsiteX6" fmla="*/ 6851346 w 6851346"/>
              <a:gd name="connsiteY6" fmla="*/ 6662200 h 6858002"/>
              <a:gd name="connsiteX7" fmla="*/ 6851346 w 6851346"/>
              <a:gd name="connsiteY7" fmla="*/ 6858002 h 6858002"/>
              <a:gd name="connsiteX8" fmla="*/ 6851345 w 6851346"/>
              <a:gd name="connsiteY8" fmla="*/ 6858002 h 6858002"/>
              <a:gd name="connsiteX9" fmla="*/ 4984291 w 6851346"/>
              <a:gd name="connsiteY9" fmla="*/ 6858002 h 6858002"/>
              <a:gd name="connsiteX10" fmla="*/ 0 w 6851346"/>
              <a:gd name="connsiteY10" fmla="*/ 6858002 h 6858002"/>
              <a:gd name="connsiteX11" fmla="*/ 0 w 6851346"/>
              <a:gd name="connsiteY11" fmla="*/ 6051552 h 6858002"/>
              <a:gd name="connsiteX12" fmla="*/ 717234 w 6851346"/>
              <a:gd name="connsiteY12" fmla="*/ 6051552 h 6858002"/>
              <a:gd name="connsiteX13" fmla="*/ 717234 w 6851346"/>
              <a:gd name="connsiteY13" fmla="*/ 368302 h 6858002"/>
              <a:gd name="connsiteX14" fmla="*/ 0 w 6851346"/>
              <a:gd name="connsiteY14" fmla="*/ 3683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51346" h="6858002">
                <a:moveTo>
                  <a:pt x="0" y="0"/>
                </a:moveTo>
                <a:lnTo>
                  <a:pt x="6851346" y="0"/>
                </a:lnTo>
                <a:lnTo>
                  <a:pt x="6851346" y="6233800"/>
                </a:lnTo>
                <a:lnTo>
                  <a:pt x="5455643" y="6233800"/>
                </a:lnTo>
                <a:cubicBezTo>
                  <a:pt x="5336383" y="6233800"/>
                  <a:pt x="5239786" y="6329574"/>
                  <a:pt x="5239786" y="6447816"/>
                </a:cubicBezTo>
                <a:cubicBezTo>
                  <a:pt x="5239786" y="6566059"/>
                  <a:pt x="5336383" y="6662200"/>
                  <a:pt x="5455643" y="6662200"/>
                </a:cubicBezTo>
                <a:lnTo>
                  <a:pt x="6851346" y="6662200"/>
                </a:lnTo>
                <a:lnTo>
                  <a:pt x="6851346" y="6858002"/>
                </a:lnTo>
                <a:lnTo>
                  <a:pt x="6851345" y="6858002"/>
                </a:lnTo>
                <a:lnTo>
                  <a:pt x="4984291" y="6858002"/>
                </a:lnTo>
                <a:lnTo>
                  <a:pt x="0" y="6858002"/>
                </a:lnTo>
                <a:lnTo>
                  <a:pt x="0" y="6051552"/>
                </a:lnTo>
                <a:lnTo>
                  <a:pt x="717234" y="6051552"/>
                </a:lnTo>
                <a:lnTo>
                  <a:pt x="717234" y="368302"/>
                </a:lnTo>
                <a:lnTo>
                  <a:pt x="0" y="368302"/>
                </a:lnTo>
                <a:close/>
              </a:path>
            </a:pathLst>
          </a:custGeom>
          <a:solidFill>
            <a:schemeClr val="accent2"/>
          </a:solidFill>
        </p:spPr>
        <p:txBody>
          <a:bodyPr wrap="square" anchor="ctr">
            <a:noAutofit/>
          </a:bodyPr>
          <a:lstStyle>
            <a:lvl1pPr marL="0" indent="0" algn="ctr">
              <a:buNone/>
              <a:defRPr/>
            </a:lvl1pPr>
          </a:lstStyle>
          <a:p>
            <a:endParaRPr lang="sv-SE"/>
          </a:p>
        </p:txBody>
      </p:sp>
      <p:sp>
        <p:nvSpPr>
          <p:cNvPr id="11" name="Rektangel 10">
            <a:extLst>
              <a:ext uri="{FF2B5EF4-FFF2-40B4-BE49-F238E27FC236}">
                <a16:creationId xmlns:a16="http://schemas.microsoft.com/office/drawing/2014/main" id="{9E741B18-B69B-46F8-8EEC-DC2D486A7ADF}"/>
              </a:ext>
            </a:extLst>
          </p:cNvPr>
          <p:cNvSpPr/>
          <p:nvPr userDrawn="1"/>
        </p:nvSpPr>
        <p:spPr>
          <a:xfrm>
            <a:off x="359999" y="368300"/>
            <a:ext cx="5688000" cy="5683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lvl1pPr>
              <a:defRPr>
                <a:solidFill>
                  <a:schemeClr val="tx1"/>
                </a:solidFill>
              </a:defRPr>
            </a:lvl1pPr>
          </a:lstStyle>
          <a:p>
            <a:fld id="{5204B58B-0420-4827-A2A8-7A3D043AFDDE}" type="slidenum">
              <a:rPr lang="sv-SE" smtClean="0"/>
              <a:pPr/>
              <a:t>‹#›</a:t>
            </a:fld>
            <a:endParaRPr lang="sv-SE" dirty="0"/>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userDrawn="1">
            <p:ph sz="half" idx="2" hasCustomPrompt="1"/>
          </p:nvPr>
        </p:nvSpPr>
        <p:spPr>
          <a:xfrm>
            <a:off x="1079999" y="1080000"/>
            <a:ext cx="4248000" cy="4248000"/>
          </a:xfrm>
        </p:spPr>
        <p:txBody>
          <a:bodyPr bIns="180000" anchor="ctr" anchorCtr="0"/>
          <a:lstStyle>
            <a:lvl1pPr marL="0" indent="0">
              <a:lnSpc>
                <a:spcPct val="114000"/>
              </a:lnSpc>
              <a:spcBef>
                <a:spcPts val="1200"/>
              </a:spcBef>
              <a:buNone/>
              <a:defRPr sz="1800" spc="20" baseline="0">
                <a:solidFill>
                  <a:schemeClr val="bg1"/>
                </a:solidFill>
                <a:latin typeface="+mj-lt"/>
              </a:defRPr>
            </a:lvl1pPr>
            <a:lvl2pPr marL="234850" indent="0">
              <a:buNone/>
              <a:defRPr/>
            </a:lvl2pPr>
            <a:lvl3pPr marL="503138" indent="0">
              <a:buNone/>
              <a:defRPr/>
            </a:lvl3pPr>
            <a:lvl4pPr marL="756000" indent="0">
              <a:buNone/>
              <a:defRPr/>
            </a:lvl4pPr>
            <a:lvl5pPr marL="1044000" indent="0">
              <a:buNone/>
              <a:defRPr/>
            </a:lvl5pPr>
          </a:lstStyle>
          <a:p>
            <a:pPr lvl="0"/>
            <a:r>
              <a:rPr lang="sv-SE" dirty="0"/>
              <a:t>Klicka och skriv text</a:t>
            </a:r>
          </a:p>
        </p:txBody>
      </p:sp>
    </p:spTree>
    <p:extLst>
      <p:ext uri="{BB962C8B-B14F-4D97-AF65-F5344CB8AC3E}">
        <p14:creationId xmlns:p14="http://schemas.microsoft.com/office/powerpoint/2010/main" val="111422740"/>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ort text och plats för objekt">
    <p:bg>
      <p:bgPr>
        <a:solidFill>
          <a:schemeClr val="bg1"/>
        </a:solidFill>
        <a:effectLst/>
      </p:bgPr>
    </p:bg>
    <p:spTree>
      <p:nvGrpSpPr>
        <p:cNvPr id="1" name=""/>
        <p:cNvGrpSpPr/>
        <p:nvPr/>
      </p:nvGrpSpPr>
      <p:grpSpPr>
        <a:xfrm>
          <a:off x="0" y="0"/>
          <a:ext cx="0" cy="0"/>
          <a:chOff x="0" y="0"/>
          <a:chExt cx="0" cy="0"/>
        </a:xfrm>
      </p:grpSpPr>
      <p:sp>
        <p:nvSpPr>
          <p:cNvPr id="34" name="Rektangel 33">
            <a:extLst>
              <a:ext uri="{FF2B5EF4-FFF2-40B4-BE49-F238E27FC236}">
                <a16:creationId xmlns:a16="http://schemas.microsoft.com/office/drawing/2014/main" id="{A0EE388C-E3E2-4E14-BC74-6DC6CF2B6C88}"/>
              </a:ext>
            </a:extLst>
          </p:cNvPr>
          <p:cNvSpPr/>
          <p:nvPr userDrawn="1"/>
        </p:nvSpPr>
        <p:spPr>
          <a:xfrm>
            <a:off x="5336648" y="-6"/>
            <a:ext cx="6855352" cy="68580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 name="Rektangel 10">
            <a:extLst>
              <a:ext uri="{FF2B5EF4-FFF2-40B4-BE49-F238E27FC236}">
                <a16:creationId xmlns:a16="http://schemas.microsoft.com/office/drawing/2014/main" id="{9E741B18-B69B-46F8-8EEC-DC2D486A7ADF}"/>
              </a:ext>
            </a:extLst>
          </p:cNvPr>
          <p:cNvSpPr/>
          <p:nvPr userDrawn="1"/>
        </p:nvSpPr>
        <p:spPr>
          <a:xfrm>
            <a:off x="359999" y="368300"/>
            <a:ext cx="5688000" cy="5683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lvl1pPr>
              <a:defRPr>
                <a:solidFill>
                  <a:schemeClr val="tx1"/>
                </a:solidFill>
              </a:defRPr>
            </a:lvl1pPr>
          </a:lstStyle>
          <a:p>
            <a:fld id="{5204B58B-0420-4827-A2A8-7A3D043AFDDE}" type="slidenum">
              <a:rPr lang="sv-SE" smtClean="0"/>
              <a:pPr/>
              <a:t>‹#›</a:t>
            </a:fld>
            <a:endParaRPr lang="sv-SE" dirty="0"/>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userDrawn="1">
            <p:ph sz="half" idx="2" hasCustomPrompt="1"/>
          </p:nvPr>
        </p:nvSpPr>
        <p:spPr>
          <a:xfrm>
            <a:off x="1079999" y="1080000"/>
            <a:ext cx="4248000" cy="4248000"/>
          </a:xfrm>
        </p:spPr>
        <p:txBody>
          <a:bodyPr bIns="180000" anchor="ctr" anchorCtr="0"/>
          <a:lstStyle>
            <a:lvl1pPr marL="0" indent="0">
              <a:lnSpc>
                <a:spcPct val="114000"/>
              </a:lnSpc>
              <a:spcBef>
                <a:spcPts val="1200"/>
              </a:spcBef>
              <a:buNone/>
              <a:defRPr sz="1800" spc="20" baseline="0">
                <a:solidFill>
                  <a:schemeClr val="bg1"/>
                </a:solidFill>
                <a:latin typeface="+mj-lt"/>
              </a:defRPr>
            </a:lvl1pPr>
            <a:lvl2pPr marL="234850" indent="0">
              <a:buNone/>
              <a:defRPr/>
            </a:lvl2pPr>
            <a:lvl3pPr marL="503138" indent="0">
              <a:buNone/>
              <a:defRPr/>
            </a:lvl3pPr>
            <a:lvl4pPr marL="756000" indent="0">
              <a:buNone/>
              <a:defRPr/>
            </a:lvl4pPr>
            <a:lvl5pPr marL="1044000" indent="0">
              <a:buNone/>
              <a:defRPr/>
            </a:lvl5pPr>
          </a:lstStyle>
          <a:p>
            <a:pPr lvl="0"/>
            <a:r>
              <a:rPr lang="sv-SE" dirty="0"/>
              <a:t>Klicka och skriv text</a:t>
            </a:r>
          </a:p>
        </p:txBody>
      </p:sp>
      <p:grpSp>
        <p:nvGrpSpPr>
          <p:cNvPr id="13" name="Region Östergötland">
            <a:extLst>
              <a:ext uri="{FF2B5EF4-FFF2-40B4-BE49-F238E27FC236}">
                <a16:creationId xmlns:a16="http://schemas.microsoft.com/office/drawing/2014/main" id="{3219D742-6583-4454-AED2-9839E31145FA}"/>
              </a:ext>
              <a:ext uri="{C183D7F6-B498-43B3-948B-1728B52AA6E4}">
                <adec:decorative xmlns="" xmlns:adec="http://schemas.microsoft.com/office/drawing/2017/decorative" val="1"/>
              </a:ext>
            </a:extLst>
          </p:cNvPr>
          <p:cNvGrpSpPr/>
          <p:nvPr userDrawn="1"/>
        </p:nvGrpSpPr>
        <p:grpSpPr>
          <a:xfrm>
            <a:off x="10574113" y="6231792"/>
            <a:ext cx="1616646" cy="433117"/>
            <a:chOff x="10580645" y="6231792"/>
            <a:chExt cx="1616646" cy="433117"/>
          </a:xfrm>
        </p:grpSpPr>
        <p:sp>
          <p:nvSpPr>
            <p:cNvPr id="14" name="Frihandsfigur: Form 13">
              <a:extLst>
                <a:ext uri="{FF2B5EF4-FFF2-40B4-BE49-F238E27FC236}">
                  <a16:creationId xmlns:a16="http://schemas.microsoft.com/office/drawing/2014/main" id="{98151F31-70F6-48C7-B886-736AB7A696A1}"/>
                </a:ext>
              </a:extLst>
            </p:cNvPr>
            <p:cNvSpPr/>
            <p:nvPr userDrawn="1"/>
          </p:nvSpPr>
          <p:spPr>
            <a:xfrm>
              <a:off x="10580645"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01C9C85B-F7EE-49C6-86A9-C618514D4BC0}"/>
                </a:ext>
              </a:extLst>
            </p:cNvPr>
            <p:cNvSpPr/>
            <p:nvPr/>
          </p:nvSpPr>
          <p:spPr>
            <a:xfrm>
              <a:off x="10647288"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a:p>
          </p:txBody>
        </p:sp>
      </p:grpSp>
      <p:grpSp>
        <p:nvGrpSpPr>
          <p:cNvPr id="16" name="Folktandvården" hidden="1">
            <a:extLst>
              <a:ext uri="{FF2B5EF4-FFF2-40B4-BE49-F238E27FC236}">
                <a16:creationId xmlns:a16="http://schemas.microsoft.com/office/drawing/2014/main" id="{746F078E-D579-46C7-A623-9E12CB9705B6}"/>
              </a:ext>
            </a:extLst>
          </p:cNvPr>
          <p:cNvGrpSpPr/>
          <p:nvPr userDrawn="1"/>
        </p:nvGrpSpPr>
        <p:grpSpPr>
          <a:xfrm>
            <a:off x="9987525" y="6231440"/>
            <a:ext cx="2204474" cy="433293"/>
            <a:chOff x="9987525" y="6231440"/>
            <a:chExt cx="2204474" cy="433293"/>
          </a:xfrm>
        </p:grpSpPr>
        <p:sp>
          <p:nvSpPr>
            <p:cNvPr id="20" name="Rektangel 19">
              <a:extLst>
                <a:ext uri="{FF2B5EF4-FFF2-40B4-BE49-F238E27FC236}">
                  <a16:creationId xmlns:a16="http://schemas.microsoft.com/office/drawing/2014/main" id="{1A51712D-2CB1-4F81-AFD7-FD0CE13F0351}"/>
                </a:ext>
              </a:extLst>
            </p:cNvPr>
            <p:cNvSpPr/>
            <p:nvPr userDrawn="1"/>
          </p:nvSpPr>
          <p:spPr>
            <a:xfrm>
              <a:off x="11604170" y="6231440"/>
              <a:ext cx="587829" cy="433117"/>
            </a:xfrm>
            <a:prstGeom prst="rect">
              <a:avLst/>
            </a:prstGeom>
            <a:solidFill>
              <a:srgbClr val="0861CE"/>
            </a:solidFill>
            <a:ln w="3709"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83FCB5D7-D416-4CB2-B4AE-9AD5297E943C}"/>
                </a:ext>
              </a:extLst>
            </p:cNvPr>
            <p:cNvSpPr/>
            <p:nvPr userDrawn="1"/>
          </p:nvSpPr>
          <p:spPr>
            <a:xfrm>
              <a:off x="9987525" y="6231616"/>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pic>
          <p:nvPicPr>
            <p:cNvPr id="22" name="Bild 21">
              <a:extLst>
                <a:ext uri="{FF2B5EF4-FFF2-40B4-BE49-F238E27FC236}">
                  <a16:creationId xmlns:a16="http://schemas.microsoft.com/office/drawing/2014/main" id="{44F92256-C694-4995-8AAD-4CF4D57DFA66}"/>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071462" y="6301064"/>
              <a:ext cx="1832076" cy="305346"/>
            </a:xfrm>
            <a:prstGeom prst="rect">
              <a:avLst/>
            </a:prstGeom>
          </p:spPr>
        </p:pic>
      </p:grpSp>
    </p:spTree>
    <p:extLst>
      <p:ext uri="{BB962C8B-B14F-4D97-AF65-F5344CB8AC3E}">
        <p14:creationId xmlns:p14="http://schemas.microsoft.com/office/powerpoint/2010/main" val="292112485"/>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bild (vit)">
    <p:bg>
      <p:bgPr>
        <a:solidFill>
          <a:schemeClr val="bg1"/>
        </a:solidFill>
        <a:effectLst/>
      </p:bgPr>
    </p:bg>
    <p:spTree>
      <p:nvGrpSpPr>
        <p:cNvPr id="1" name=""/>
        <p:cNvGrpSpPr/>
        <p:nvPr/>
      </p:nvGrpSpPr>
      <p:grpSpPr>
        <a:xfrm>
          <a:off x="0" y="0"/>
          <a:ext cx="0" cy="0"/>
          <a:chOff x="0" y="0"/>
          <a:chExt cx="0" cy="0"/>
        </a:xfrm>
      </p:grpSpPr>
      <p:sp>
        <p:nvSpPr>
          <p:cNvPr id="8" name="Bild 6">
            <a:extLst>
              <a:ext uri="{FF2B5EF4-FFF2-40B4-BE49-F238E27FC236}">
                <a16:creationId xmlns:a16="http://schemas.microsoft.com/office/drawing/2014/main" id="{E61FE2F9-2825-4018-AB8F-E0C671E283B9}"/>
              </a:ext>
              <a:ext uri="{C183D7F6-B498-43B3-948B-1728B52AA6E4}">
                <adec:decorative xmlns="" xmlns:adec="http://schemas.microsoft.com/office/drawing/2017/decorative" val="1"/>
              </a:ext>
            </a:extLst>
          </p:cNvPr>
          <p:cNvSpPr/>
          <p:nvPr/>
        </p:nvSpPr>
        <p:spPr>
          <a:xfrm>
            <a:off x="0" y="0"/>
            <a:ext cx="6425711" cy="6483274"/>
          </a:xfrm>
          <a:custGeom>
            <a:avLst/>
            <a:gdLst>
              <a:gd name="connsiteX0" fmla="*/ 1143739 w 6425711"/>
              <a:gd name="connsiteY0" fmla="*/ 1351755 h 6483274"/>
              <a:gd name="connsiteX1" fmla="*/ 0 w 6425711"/>
              <a:gd name="connsiteY1" fmla="*/ 1129129 h 6483274"/>
              <a:gd name="connsiteX2" fmla="*/ 0 w 6425711"/>
              <a:gd name="connsiteY2" fmla="*/ 855021 h 6483274"/>
              <a:gd name="connsiteX3" fmla="*/ 417423 w 6425711"/>
              <a:gd name="connsiteY3" fmla="*/ 936419 h 6483274"/>
              <a:gd name="connsiteX4" fmla="*/ 0 w 6425711"/>
              <a:gd name="connsiteY4" fmla="*/ 460557 h 6483274"/>
              <a:gd name="connsiteX5" fmla="*/ 0 w 6425711"/>
              <a:gd name="connsiteY5" fmla="*/ 52178 h 6483274"/>
              <a:gd name="connsiteX6" fmla="*/ 1143739 w 6425711"/>
              <a:gd name="connsiteY6" fmla="*/ 1351755 h 6483274"/>
              <a:gd name="connsiteX7" fmla="*/ 0 w 6425711"/>
              <a:gd name="connsiteY7" fmla="*/ 2112160 h 6483274"/>
              <a:gd name="connsiteX8" fmla="*/ 0 w 6425711"/>
              <a:gd name="connsiteY8" fmla="*/ 2390442 h 6483274"/>
              <a:gd name="connsiteX9" fmla="*/ 417423 w 6425711"/>
              <a:gd name="connsiteY9" fmla="*/ 2308349 h 6483274"/>
              <a:gd name="connsiteX10" fmla="*/ 0 w 6425711"/>
              <a:gd name="connsiteY10" fmla="*/ 2782820 h 6483274"/>
              <a:gd name="connsiteX11" fmla="*/ 0 w 6425711"/>
              <a:gd name="connsiteY11" fmla="*/ 3191199 h 6483274"/>
              <a:gd name="connsiteX12" fmla="*/ 1143739 w 6425711"/>
              <a:gd name="connsiteY12" fmla="*/ 1891622 h 6483274"/>
              <a:gd name="connsiteX13" fmla="*/ 4140140 w 6425711"/>
              <a:gd name="connsiteY13" fmla="*/ 672747 h 6483274"/>
              <a:gd name="connsiteX14" fmla="*/ 2793951 w 6425711"/>
              <a:gd name="connsiteY14" fmla="*/ 936419 h 6483274"/>
              <a:gd name="connsiteX15" fmla="*/ 3616971 w 6425711"/>
              <a:gd name="connsiteY15" fmla="*/ 0 h 6483274"/>
              <a:gd name="connsiteX16" fmla="*/ 3258682 w 6425711"/>
              <a:gd name="connsiteY16" fmla="*/ 0 h 6483274"/>
              <a:gd name="connsiteX17" fmla="*/ 2069027 w 6425711"/>
              <a:gd name="connsiteY17" fmla="*/ 1351755 h 6483274"/>
              <a:gd name="connsiteX18" fmla="*/ 4193014 w 6425711"/>
              <a:gd name="connsiteY18" fmla="*/ 934332 h 6483274"/>
              <a:gd name="connsiteX19" fmla="*/ 4958290 w 6425711"/>
              <a:gd name="connsiteY19" fmla="*/ 372202 h 6483274"/>
              <a:gd name="connsiteX20" fmla="*/ 5412585 w 6425711"/>
              <a:gd name="connsiteY20" fmla="*/ 0 h 6483274"/>
              <a:gd name="connsiteX21" fmla="*/ 4957594 w 6425711"/>
              <a:gd name="connsiteY21" fmla="*/ 0 h 6483274"/>
              <a:gd name="connsiteX22" fmla="*/ 4140140 w 6425711"/>
              <a:gd name="connsiteY22" fmla="*/ 672747 h 6483274"/>
              <a:gd name="connsiteX23" fmla="*/ 1977194 w 6425711"/>
              <a:gd name="connsiteY23" fmla="*/ 0 h 6483274"/>
              <a:gd name="connsiteX24" fmla="*/ 1692650 w 6425711"/>
              <a:gd name="connsiteY24" fmla="*/ 0 h 6483274"/>
              <a:gd name="connsiteX25" fmla="*/ 1606383 w 6425711"/>
              <a:gd name="connsiteY25" fmla="*/ 252541 h 6483274"/>
              <a:gd name="connsiteX26" fmla="*/ 1519420 w 6425711"/>
              <a:gd name="connsiteY26" fmla="*/ 0 h 6483274"/>
              <a:gd name="connsiteX27" fmla="*/ 1234876 w 6425711"/>
              <a:gd name="connsiteY27" fmla="*/ 0 h 6483274"/>
              <a:gd name="connsiteX28" fmla="*/ 1605687 w 6425711"/>
              <a:gd name="connsiteY28" fmla="*/ 1081821 h 6483274"/>
              <a:gd name="connsiteX29" fmla="*/ 1977194 w 6425711"/>
              <a:gd name="connsiteY29" fmla="*/ 0 h 6483274"/>
              <a:gd name="connsiteX30" fmla="*/ 6425532 w 6425711"/>
              <a:gd name="connsiteY30" fmla="*/ 861978 h 6483274"/>
              <a:gd name="connsiteX31" fmla="*/ 5863402 w 6425711"/>
              <a:gd name="connsiteY31" fmla="*/ 525953 h 6483274"/>
              <a:gd name="connsiteX32" fmla="*/ 6024805 w 6425711"/>
              <a:gd name="connsiteY32" fmla="*/ 0 h 6483274"/>
              <a:gd name="connsiteX33" fmla="*/ 5752785 w 6425711"/>
              <a:gd name="connsiteY33" fmla="*/ 0 h 6483274"/>
              <a:gd name="connsiteX34" fmla="*/ 5370843 w 6425711"/>
              <a:gd name="connsiteY34" fmla="*/ 772928 h 6483274"/>
              <a:gd name="connsiteX35" fmla="*/ 6152120 w 6425711"/>
              <a:gd name="connsiteY35" fmla="*/ 932245 h 6483274"/>
              <a:gd name="connsiteX36" fmla="*/ 5228223 w 6425711"/>
              <a:gd name="connsiteY36" fmla="*/ 1620993 h 6483274"/>
              <a:gd name="connsiteX37" fmla="*/ 6152120 w 6425711"/>
              <a:gd name="connsiteY37" fmla="*/ 2309741 h 6483274"/>
              <a:gd name="connsiteX38" fmla="*/ 5370843 w 6425711"/>
              <a:gd name="connsiteY38" fmla="*/ 2469057 h 6483274"/>
              <a:gd name="connsiteX39" fmla="*/ 5764612 w 6425711"/>
              <a:gd name="connsiteY39" fmla="*/ 3367908 h 6483274"/>
              <a:gd name="connsiteX40" fmla="*/ 4957594 w 6425711"/>
              <a:gd name="connsiteY40" fmla="*/ 2867696 h 6483274"/>
              <a:gd name="connsiteX41" fmla="*/ 4192318 w 6425711"/>
              <a:gd name="connsiteY41" fmla="*/ 2304871 h 6483274"/>
              <a:gd name="connsiteX42" fmla="*/ 2068331 w 6425711"/>
              <a:gd name="connsiteY42" fmla="*/ 1887448 h 6483274"/>
              <a:gd name="connsiteX43" fmla="*/ 3487569 w 6425711"/>
              <a:gd name="connsiteY43" fmla="*/ 3501483 h 6483274"/>
              <a:gd name="connsiteX44" fmla="*/ 4348852 w 6425711"/>
              <a:gd name="connsiteY44" fmla="*/ 3874381 h 6483274"/>
              <a:gd name="connsiteX45" fmla="*/ 5205265 w 6425711"/>
              <a:gd name="connsiteY45" fmla="*/ 4337025 h 6483274"/>
              <a:gd name="connsiteX46" fmla="*/ 4236844 w 6425711"/>
              <a:gd name="connsiteY46" fmla="*/ 4436511 h 6483274"/>
              <a:gd name="connsiteX47" fmla="*/ 4495646 w 6425711"/>
              <a:gd name="connsiteY47" fmla="*/ 5196916 h 6483274"/>
              <a:gd name="connsiteX48" fmla="*/ 3442348 w 6425711"/>
              <a:gd name="connsiteY48" fmla="*/ 4766970 h 6483274"/>
              <a:gd name="connsiteX49" fmla="*/ 3289989 w 6425711"/>
              <a:gd name="connsiteY49" fmla="*/ 5899578 h 6483274"/>
              <a:gd name="connsiteX50" fmla="*/ 2752209 w 6425711"/>
              <a:gd name="connsiteY50" fmla="*/ 5287358 h 6483274"/>
              <a:gd name="connsiteX51" fmla="*/ 2173383 w 6425711"/>
              <a:gd name="connsiteY51" fmla="*/ 6088810 h 6483274"/>
              <a:gd name="connsiteX52" fmla="*/ 2198428 w 6425711"/>
              <a:gd name="connsiteY52" fmla="*/ 5114823 h 6483274"/>
              <a:gd name="connsiteX53" fmla="*/ 2300001 w 6425711"/>
              <a:gd name="connsiteY53" fmla="*/ 4190927 h 6483274"/>
              <a:gd name="connsiteX54" fmla="*/ 1604296 w 6425711"/>
              <a:gd name="connsiteY54" fmla="*/ 2162251 h 6483274"/>
              <a:gd name="connsiteX55" fmla="*/ 908591 w 6425711"/>
              <a:gd name="connsiteY55" fmla="*/ 4190927 h 6483274"/>
              <a:gd name="connsiteX56" fmla="*/ 1010859 w 6425711"/>
              <a:gd name="connsiteY56" fmla="*/ 5115519 h 6483274"/>
              <a:gd name="connsiteX57" fmla="*/ 1035209 w 6425711"/>
              <a:gd name="connsiteY57" fmla="*/ 6089506 h 6483274"/>
              <a:gd name="connsiteX58" fmla="*/ 460557 w 6425711"/>
              <a:gd name="connsiteY58" fmla="*/ 5287358 h 6483274"/>
              <a:gd name="connsiteX59" fmla="*/ 0 w 6425711"/>
              <a:gd name="connsiteY59" fmla="*/ 5873141 h 6483274"/>
              <a:gd name="connsiteX60" fmla="*/ 0 w 6425711"/>
              <a:gd name="connsiteY60" fmla="*/ 6159772 h 6483274"/>
              <a:gd name="connsiteX61" fmla="*/ 427163 w 6425711"/>
              <a:gd name="connsiteY61" fmla="*/ 5840443 h 6483274"/>
              <a:gd name="connsiteX62" fmla="*/ 1168784 w 6425711"/>
              <a:gd name="connsiteY62" fmla="*/ 6483275 h 6483274"/>
              <a:gd name="connsiteX63" fmla="*/ 1168784 w 6425711"/>
              <a:gd name="connsiteY63" fmla="*/ 4275107 h 6483274"/>
              <a:gd name="connsiteX64" fmla="*/ 1607079 w 6425711"/>
              <a:gd name="connsiteY64" fmla="*/ 2989444 h 6483274"/>
              <a:gd name="connsiteX65" fmla="*/ 2045373 w 6425711"/>
              <a:gd name="connsiteY65" fmla="*/ 4275107 h 6483274"/>
              <a:gd name="connsiteX66" fmla="*/ 2045373 w 6425711"/>
              <a:gd name="connsiteY66" fmla="*/ 6483275 h 6483274"/>
              <a:gd name="connsiteX67" fmla="*/ 2782820 w 6425711"/>
              <a:gd name="connsiteY67" fmla="*/ 5843922 h 6483274"/>
              <a:gd name="connsiteX68" fmla="*/ 3363038 w 6425711"/>
              <a:gd name="connsiteY68" fmla="*/ 6178556 h 6483274"/>
              <a:gd name="connsiteX69" fmla="*/ 3772113 w 6425711"/>
              <a:gd name="connsiteY69" fmla="*/ 5349276 h 6483274"/>
              <a:gd name="connsiteX70" fmla="*/ 4691835 w 6425711"/>
              <a:gd name="connsiteY70" fmla="*/ 5404236 h 6483274"/>
              <a:gd name="connsiteX71" fmla="*/ 4691835 w 6425711"/>
              <a:gd name="connsiteY71" fmla="*/ 4748187 h 6483274"/>
              <a:gd name="connsiteX72" fmla="*/ 5603904 w 6425711"/>
              <a:gd name="connsiteY72" fmla="*/ 4428162 h 6483274"/>
              <a:gd name="connsiteX73" fmla="*/ 3685845 w 6425711"/>
              <a:gd name="connsiteY73" fmla="*/ 3330340 h 6483274"/>
              <a:gd name="connsiteX74" fmla="*/ 2793951 w 6425711"/>
              <a:gd name="connsiteY74" fmla="*/ 2304871 h 6483274"/>
              <a:gd name="connsiteX75" fmla="*/ 4140140 w 6425711"/>
              <a:gd name="connsiteY75" fmla="*/ 2569239 h 6483274"/>
              <a:gd name="connsiteX76" fmla="*/ 6037328 w 6425711"/>
              <a:gd name="connsiteY76" fmla="*/ 3680279 h 6483274"/>
              <a:gd name="connsiteX77" fmla="*/ 5863402 w 6425711"/>
              <a:gd name="connsiteY77" fmla="*/ 2715336 h 6483274"/>
              <a:gd name="connsiteX78" fmla="*/ 6425532 w 6425711"/>
              <a:gd name="connsiteY78" fmla="*/ 2380007 h 6483274"/>
              <a:gd name="connsiteX79" fmla="*/ 5892621 w 6425711"/>
              <a:gd name="connsiteY79" fmla="*/ 1620993 h 6483274"/>
              <a:gd name="connsiteX80" fmla="*/ 6425532 w 6425711"/>
              <a:gd name="connsiteY80" fmla="*/ 861978 h 648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425711" h="6483274">
                <a:moveTo>
                  <a:pt x="1143739" y="1351755"/>
                </a:moveTo>
                <a:lnTo>
                  <a:pt x="0" y="1129129"/>
                </a:lnTo>
                <a:lnTo>
                  <a:pt x="0" y="855021"/>
                </a:lnTo>
                <a:lnTo>
                  <a:pt x="417423" y="936419"/>
                </a:lnTo>
                <a:lnTo>
                  <a:pt x="0" y="460557"/>
                </a:lnTo>
                <a:lnTo>
                  <a:pt x="0" y="52178"/>
                </a:lnTo>
                <a:cubicBezTo>
                  <a:pt x="461948" y="578131"/>
                  <a:pt x="1107562" y="1310708"/>
                  <a:pt x="1143739" y="1351755"/>
                </a:cubicBezTo>
                <a:close/>
                <a:moveTo>
                  <a:pt x="0" y="2112160"/>
                </a:moveTo>
                <a:lnTo>
                  <a:pt x="0" y="2390442"/>
                </a:lnTo>
                <a:lnTo>
                  <a:pt x="417423" y="2308349"/>
                </a:lnTo>
                <a:lnTo>
                  <a:pt x="0" y="2782820"/>
                </a:lnTo>
                <a:lnTo>
                  <a:pt x="0" y="3191199"/>
                </a:lnTo>
                <a:cubicBezTo>
                  <a:pt x="461948" y="2665246"/>
                  <a:pt x="1107562" y="1932668"/>
                  <a:pt x="1143739" y="1891622"/>
                </a:cubicBezTo>
                <a:close/>
                <a:moveTo>
                  <a:pt x="4140140" y="672747"/>
                </a:moveTo>
                <a:cubicBezTo>
                  <a:pt x="3758199" y="749274"/>
                  <a:pt x="3147370" y="868240"/>
                  <a:pt x="2793951" y="936419"/>
                </a:cubicBezTo>
                <a:cubicBezTo>
                  <a:pt x="2957442" y="750666"/>
                  <a:pt x="3350515" y="310284"/>
                  <a:pt x="3616971" y="0"/>
                </a:cubicBezTo>
                <a:lnTo>
                  <a:pt x="3258682" y="0"/>
                </a:lnTo>
                <a:cubicBezTo>
                  <a:pt x="2794647" y="528736"/>
                  <a:pt x="2106595" y="1309317"/>
                  <a:pt x="2069027" y="1351755"/>
                </a:cubicBezTo>
                <a:cubicBezTo>
                  <a:pt x="2138597" y="1338536"/>
                  <a:pt x="3574532" y="1060254"/>
                  <a:pt x="4193014" y="934332"/>
                </a:cubicBezTo>
                <a:cubicBezTo>
                  <a:pt x="4505386" y="871718"/>
                  <a:pt x="4734968" y="617786"/>
                  <a:pt x="4958290" y="372202"/>
                </a:cubicBezTo>
                <a:cubicBezTo>
                  <a:pt x="5079895" y="215638"/>
                  <a:pt x="5235159" y="88431"/>
                  <a:pt x="5412585" y="0"/>
                </a:cubicBezTo>
                <a:lnTo>
                  <a:pt x="4957594" y="0"/>
                </a:lnTo>
                <a:cubicBezTo>
                  <a:pt x="4720359" y="230278"/>
                  <a:pt x="4542258" y="498820"/>
                  <a:pt x="4140140" y="672747"/>
                </a:cubicBezTo>
                <a:close/>
                <a:moveTo>
                  <a:pt x="1977194" y="0"/>
                </a:moveTo>
                <a:lnTo>
                  <a:pt x="1692650" y="0"/>
                </a:lnTo>
                <a:lnTo>
                  <a:pt x="1606383" y="252541"/>
                </a:lnTo>
                <a:cubicBezTo>
                  <a:pt x="1580642" y="178796"/>
                  <a:pt x="1551422" y="92529"/>
                  <a:pt x="1519420" y="0"/>
                </a:cubicBezTo>
                <a:lnTo>
                  <a:pt x="1234876" y="0"/>
                </a:lnTo>
                <a:lnTo>
                  <a:pt x="1605687" y="1081821"/>
                </a:lnTo>
                <a:cubicBezTo>
                  <a:pt x="1618906" y="1043557"/>
                  <a:pt x="1794919" y="531519"/>
                  <a:pt x="1977194" y="0"/>
                </a:cubicBezTo>
                <a:close/>
                <a:moveTo>
                  <a:pt x="6425532" y="861978"/>
                </a:moveTo>
                <a:cubicBezTo>
                  <a:pt x="6326046" y="647006"/>
                  <a:pt x="6067939" y="556564"/>
                  <a:pt x="5863402" y="525953"/>
                </a:cubicBezTo>
                <a:cubicBezTo>
                  <a:pt x="5939486" y="358264"/>
                  <a:pt x="5993730" y="181502"/>
                  <a:pt x="6024805" y="0"/>
                </a:cubicBezTo>
                <a:lnTo>
                  <a:pt x="5752785" y="0"/>
                </a:lnTo>
                <a:cubicBezTo>
                  <a:pt x="5692989" y="285833"/>
                  <a:pt x="5561565" y="551792"/>
                  <a:pt x="5370843" y="772928"/>
                </a:cubicBezTo>
                <a:cubicBezTo>
                  <a:pt x="5603904" y="764580"/>
                  <a:pt x="6042894" y="784755"/>
                  <a:pt x="6152120" y="932245"/>
                </a:cubicBezTo>
                <a:cubicBezTo>
                  <a:pt x="6142380" y="1177829"/>
                  <a:pt x="5608774" y="1513854"/>
                  <a:pt x="5228223" y="1620993"/>
                </a:cubicBezTo>
                <a:cubicBezTo>
                  <a:pt x="5608774" y="1727435"/>
                  <a:pt x="6143076" y="2064852"/>
                  <a:pt x="6152120" y="2309741"/>
                </a:cubicBezTo>
                <a:cubicBezTo>
                  <a:pt x="6043590" y="2457230"/>
                  <a:pt x="5603208" y="2476710"/>
                  <a:pt x="5370843" y="2469057"/>
                </a:cubicBezTo>
                <a:cubicBezTo>
                  <a:pt x="5586512" y="2696552"/>
                  <a:pt x="5768786" y="3132759"/>
                  <a:pt x="5764612" y="3367908"/>
                </a:cubicBezTo>
                <a:cubicBezTo>
                  <a:pt x="5445830" y="3299573"/>
                  <a:pt x="5160617" y="3122790"/>
                  <a:pt x="4957594" y="2867696"/>
                </a:cubicBezTo>
                <a:cubicBezTo>
                  <a:pt x="4734968" y="2622112"/>
                  <a:pt x="4505386" y="2367484"/>
                  <a:pt x="4192318" y="2304871"/>
                </a:cubicBezTo>
                <a:cubicBezTo>
                  <a:pt x="3573837" y="2181731"/>
                  <a:pt x="2135815" y="1903449"/>
                  <a:pt x="2068331" y="1887448"/>
                </a:cubicBezTo>
                <a:cubicBezTo>
                  <a:pt x="2112856" y="1937538"/>
                  <a:pt x="3072929" y="3026317"/>
                  <a:pt x="3487569" y="3501483"/>
                </a:cubicBezTo>
                <a:cubicBezTo>
                  <a:pt x="3696281" y="3736631"/>
                  <a:pt x="4026045" y="3806898"/>
                  <a:pt x="4348852" y="3874381"/>
                </a:cubicBezTo>
                <a:cubicBezTo>
                  <a:pt x="4667485" y="3898731"/>
                  <a:pt x="5057775" y="4138053"/>
                  <a:pt x="5205265" y="4337025"/>
                </a:cubicBezTo>
                <a:cubicBezTo>
                  <a:pt x="5006989" y="4453903"/>
                  <a:pt x="4538084" y="4508864"/>
                  <a:pt x="4236844" y="4436511"/>
                </a:cubicBezTo>
                <a:cubicBezTo>
                  <a:pt x="4359983" y="4635482"/>
                  <a:pt x="4567304" y="5034817"/>
                  <a:pt x="4495646" y="5196916"/>
                </a:cubicBezTo>
                <a:cubicBezTo>
                  <a:pt x="4261193" y="5318664"/>
                  <a:pt x="3742893" y="5062645"/>
                  <a:pt x="3442348" y="4766970"/>
                </a:cubicBezTo>
                <a:cubicBezTo>
                  <a:pt x="3547400" y="5174653"/>
                  <a:pt x="3507049" y="5761133"/>
                  <a:pt x="3289989" y="5899578"/>
                </a:cubicBezTo>
                <a:cubicBezTo>
                  <a:pt x="3108410" y="5878011"/>
                  <a:pt x="2863522" y="5496069"/>
                  <a:pt x="2752209" y="5287358"/>
                </a:cubicBezTo>
                <a:cubicBezTo>
                  <a:pt x="2663159" y="5589294"/>
                  <a:pt x="2378615" y="5970540"/>
                  <a:pt x="2173383" y="6088810"/>
                </a:cubicBezTo>
                <a:cubicBezTo>
                  <a:pt x="2077375" y="5859923"/>
                  <a:pt x="2061374" y="5402845"/>
                  <a:pt x="2198428" y="5114823"/>
                </a:cubicBezTo>
                <a:cubicBezTo>
                  <a:pt x="2297914" y="4807321"/>
                  <a:pt x="2400878" y="4488688"/>
                  <a:pt x="2300001" y="4190927"/>
                </a:cubicBezTo>
                <a:cubicBezTo>
                  <a:pt x="2097551" y="3590533"/>
                  <a:pt x="1627950" y="2226256"/>
                  <a:pt x="1604296" y="2162251"/>
                </a:cubicBezTo>
                <a:cubicBezTo>
                  <a:pt x="1582729" y="2226256"/>
                  <a:pt x="1117302" y="3591229"/>
                  <a:pt x="908591" y="4190927"/>
                </a:cubicBezTo>
                <a:cubicBezTo>
                  <a:pt x="808409" y="4489384"/>
                  <a:pt x="908591" y="4807321"/>
                  <a:pt x="1010859" y="5115519"/>
                </a:cubicBezTo>
                <a:cubicBezTo>
                  <a:pt x="1150000" y="5408410"/>
                  <a:pt x="1131216" y="5859923"/>
                  <a:pt x="1035209" y="6089506"/>
                </a:cubicBezTo>
                <a:cubicBezTo>
                  <a:pt x="834846" y="5969844"/>
                  <a:pt x="549607" y="5588598"/>
                  <a:pt x="460557" y="5287358"/>
                </a:cubicBezTo>
                <a:cubicBezTo>
                  <a:pt x="364549" y="5468241"/>
                  <a:pt x="169056" y="5774351"/>
                  <a:pt x="0" y="5873141"/>
                </a:cubicBezTo>
                <a:lnTo>
                  <a:pt x="0" y="6159772"/>
                </a:lnTo>
                <a:cubicBezTo>
                  <a:pt x="182275" y="6108985"/>
                  <a:pt x="340200" y="5951060"/>
                  <a:pt x="427163" y="5840443"/>
                </a:cubicBezTo>
                <a:cubicBezTo>
                  <a:pt x="775015" y="6311436"/>
                  <a:pt x="973987" y="6360135"/>
                  <a:pt x="1168784" y="6483275"/>
                </a:cubicBezTo>
                <a:cubicBezTo>
                  <a:pt x="1715609" y="5412585"/>
                  <a:pt x="1077647" y="5146130"/>
                  <a:pt x="1168784" y="4275107"/>
                </a:cubicBezTo>
                <a:cubicBezTo>
                  <a:pt x="1284967" y="3927255"/>
                  <a:pt x="1468633" y="3392257"/>
                  <a:pt x="1607079" y="2989444"/>
                </a:cubicBezTo>
                <a:cubicBezTo>
                  <a:pt x="1723261" y="3327557"/>
                  <a:pt x="1922929" y="3911253"/>
                  <a:pt x="2045373" y="4275107"/>
                </a:cubicBezTo>
                <a:cubicBezTo>
                  <a:pt x="2133032" y="5139173"/>
                  <a:pt x="1500636" y="5432760"/>
                  <a:pt x="2045373" y="6483275"/>
                </a:cubicBezTo>
                <a:cubicBezTo>
                  <a:pt x="2238083" y="6360831"/>
                  <a:pt x="2434968" y="6310740"/>
                  <a:pt x="2782820" y="5843922"/>
                </a:cubicBezTo>
                <a:cubicBezTo>
                  <a:pt x="2893437" y="5983063"/>
                  <a:pt x="3119541" y="6202906"/>
                  <a:pt x="3363038" y="6178556"/>
                </a:cubicBezTo>
                <a:cubicBezTo>
                  <a:pt x="3571750" y="6063765"/>
                  <a:pt x="3751937" y="5785483"/>
                  <a:pt x="3772113" y="5349276"/>
                </a:cubicBezTo>
                <a:cubicBezTo>
                  <a:pt x="4156838" y="5548247"/>
                  <a:pt x="4487297" y="5530159"/>
                  <a:pt x="4691835" y="5404236"/>
                </a:cubicBezTo>
                <a:cubicBezTo>
                  <a:pt x="4826106" y="5212222"/>
                  <a:pt x="4771841" y="4942984"/>
                  <a:pt x="4691835" y="4748187"/>
                </a:cubicBezTo>
                <a:cubicBezTo>
                  <a:pt x="5266487" y="4678616"/>
                  <a:pt x="5404237" y="4535301"/>
                  <a:pt x="5603904" y="4428162"/>
                </a:cubicBezTo>
                <a:cubicBezTo>
                  <a:pt x="4964551" y="3420086"/>
                  <a:pt x="4388508" y="3838900"/>
                  <a:pt x="3685845" y="3330340"/>
                </a:cubicBezTo>
                <a:cubicBezTo>
                  <a:pt x="3439566" y="3038839"/>
                  <a:pt x="3031187" y="2574108"/>
                  <a:pt x="2793951" y="2304871"/>
                </a:cubicBezTo>
                <a:cubicBezTo>
                  <a:pt x="3150848" y="2374441"/>
                  <a:pt x="3767938" y="2494102"/>
                  <a:pt x="4140140" y="2569239"/>
                </a:cubicBezTo>
                <a:cubicBezTo>
                  <a:pt x="4918634" y="2905960"/>
                  <a:pt x="4873414" y="3617666"/>
                  <a:pt x="6037328" y="3680279"/>
                </a:cubicBezTo>
                <a:cubicBezTo>
                  <a:pt x="6032458" y="3452784"/>
                  <a:pt x="6092289" y="3253116"/>
                  <a:pt x="5863402" y="2715336"/>
                </a:cubicBezTo>
                <a:cubicBezTo>
                  <a:pt x="6067939" y="2684726"/>
                  <a:pt x="6326046" y="2594980"/>
                  <a:pt x="6425532" y="2380007"/>
                </a:cubicBezTo>
                <a:cubicBezTo>
                  <a:pt x="6431793" y="2146946"/>
                  <a:pt x="6274564" y="1861707"/>
                  <a:pt x="5892621" y="1620993"/>
                </a:cubicBezTo>
                <a:cubicBezTo>
                  <a:pt x="6275259" y="1380279"/>
                  <a:pt x="6431793" y="1095040"/>
                  <a:pt x="6425532" y="861978"/>
                </a:cubicBezTo>
                <a:close/>
              </a:path>
            </a:pathLst>
          </a:custGeom>
          <a:solidFill>
            <a:srgbClr val="0861CE">
              <a:alpha val="4706"/>
            </a:srgbClr>
          </a:solidFill>
          <a:ln w="69470" cap="flat">
            <a:noFill/>
            <a:prstDash val="solid"/>
            <a:miter/>
          </a:ln>
        </p:spPr>
        <p:txBody>
          <a:bodyPr rtlCol="0" anchor="ctr"/>
          <a:lstStyle/>
          <a:p>
            <a:endParaRPr lang="sv-SE" dirty="0"/>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1080000" y="1193374"/>
            <a:ext cx="9073650" cy="1446149"/>
          </a:xfrm>
        </p:spPr>
        <p:txBody>
          <a:bodyPr anchor="b"/>
          <a:lstStyle>
            <a:lvl1pPr algn="l">
              <a:defRPr sz="4000">
                <a:solidFill>
                  <a:schemeClr val="accent1"/>
                </a:solidFill>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1080000" y="2837105"/>
            <a:ext cx="9073650" cy="846870"/>
          </a:xfrm>
        </p:spPr>
        <p:txBody>
          <a:bodyPr/>
          <a:lstStyle>
            <a:lvl1pPr marL="0" indent="0" algn="l">
              <a:lnSpc>
                <a:spcPct val="100000"/>
              </a:lnSpc>
              <a:spcBef>
                <a:spcPts val="0"/>
              </a:spcBef>
              <a:buNone/>
              <a:defRPr sz="2400">
                <a:solidFill>
                  <a:schemeClr val="accent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 eller namn på presentatör</a:t>
            </a:r>
          </a:p>
        </p:txBody>
      </p:sp>
      <p:sp>
        <p:nvSpPr>
          <p:cNvPr id="6" name="Datum för presentation">
            <a:extLst>
              <a:ext uri="{FF2B5EF4-FFF2-40B4-BE49-F238E27FC236}">
                <a16:creationId xmlns:a16="http://schemas.microsoft.com/office/drawing/2014/main" id="{77D137F8-D0E5-4846-93B8-A45B22BBE52B}"/>
              </a:ext>
            </a:extLst>
          </p:cNvPr>
          <p:cNvSpPr>
            <a:spLocks noGrp="1"/>
          </p:cNvSpPr>
          <p:nvPr>
            <p:ph type="body" sz="quarter" idx="10" hasCustomPrompt="1"/>
          </p:nvPr>
        </p:nvSpPr>
        <p:spPr>
          <a:xfrm>
            <a:off x="296450" y="6312037"/>
            <a:ext cx="2473150" cy="288000"/>
          </a:xfrm>
        </p:spPr>
        <p:txBody>
          <a:bodyPr anchor="b" anchorCtr="0">
            <a:normAutofit/>
          </a:bodyPr>
          <a:lstStyle>
            <a:lvl1pPr marL="0" indent="0">
              <a:buNone/>
              <a:defRPr sz="1400">
                <a:solidFill>
                  <a:schemeClr val="tx1"/>
                </a:solidFill>
                <a:latin typeface="+mj-lt"/>
              </a:defRPr>
            </a:lvl1pPr>
            <a:lvl2pPr marL="234850" indent="0">
              <a:buNone/>
              <a:defRPr/>
            </a:lvl2pPr>
            <a:lvl3pPr marL="503138" indent="0">
              <a:buNone/>
              <a:defRPr/>
            </a:lvl3pPr>
            <a:lvl4pPr marL="756000" indent="0">
              <a:buNone/>
              <a:defRPr/>
            </a:lvl4pPr>
            <a:lvl5pPr marL="1039713" indent="0">
              <a:buNone/>
              <a:defRPr/>
            </a:lvl5pPr>
          </a:lstStyle>
          <a:p>
            <a:pPr lvl="0"/>
            <a:r>
              <a:rPr lang="sv-SE" dirty="0"/>
              <a:t>Klicka och skriv datum</a:t>
            </a:r>
          </a:p>
        </p:txBody>
      </p:sp>
    </p:spTree>
    <p:extLst>
      <p:ext uri="{BB962C8B-B14F-4D97-AF65-F5344CB8AC3E}">
        <p14:creationId xmlns:p14="http://schemas.microsoft.com/office/powerpoint/2010/main" val="2950515401"/>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vsnittsdelare">
    <p:bg>
      <p:bgPr>
        <a:solidFill>
          <a:schemeClr val="bg1"/>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97C9A02-F520-4F33-9513-C176F152181E}"/>
              </a:ext>
              <a:ext uri="{C183D7F6-B498-43B3-948B-1728B52AA6E4}">
                <adec:decorative xmlns="" xmlns:adec="http://schemas.microsoft.com/office/drawing/2017/decorative" val="1"/>
              </a:ext>
            </a:extLst>
          </p:cNvPr>
          <p:cNvSpPr/>
          <p:nvPr userDrawn="1"/>
        </p:nvSpPr>
        <p:spPr>
          <a:xfrm>
            <a:off x="180000" y="2564933"/>
            <a:ext cx="11832000" cy="34883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1720850" y="435077"/>
            <a:ext cx="8750300" cy="1175714"/>
          </a:xfrm>
        </p:spPr>
        <p:txBody>
          <a:bodyPr anchor="b"/>
          <a:lstStyle>
            <a:lvl1pPr algn="ctr">
              <a:defRPr sz="4000">
                <a:solidFill>
                  <a:schemeClr val="accent6"/>
                </a:solidFill>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1720850" y="1658747"/>
            <a:ext cx="8750300" cy="804234"/>
          </a:xfrm>
        </p:spPr>
        <p:txBody>
          <a:bodyPr/>
          <a:lstStyle>
            <a:lvl1pPr marL="0" indent="0" algn="ctr">
              <a:lnSpc>
                <a:spcPct val="100000"/>
              </a:lnSpc>
              <a:spcBef>
                <a:spcPts val="0"/>
              </a:spcBef>
              <a:buNone/>
              <a:defRPr sz="2400">
                <a:solidFill>
                  <a:schemeClr val="accent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a:t>
            </a:r>
          </a:p>
        </p:txBody>
      </p:sp>
      <p:sp>
        <p:nvSpPr>
          <p:cNvPr id="6" name="Platshållare för bildnummer 5">
            <a:extLst>
              <a:ext uri="{FF2B5EF4-FFF2-40B4-BE49-F238E27FC236}">
                <a16:creationId xmlns:a16="http://schemas.microsoft.com/office/drawing/2014/main" id="{22273EDF-9F62-4D63-A459-24ADD9922D77}"/>
              </a:ext>
            </a:extLst>
          </p:cNvPr>
          <p:cNvSpPr>
            <a:spLocks noGrp="1"/>
          </p:cNvSpPr>
          <p:nvPr>
            <p:ph type="sldNum" sz="quarter" idx="12"/>
          </p:nvPr>
        </p:nvSpPr>
        <p:spPr/>
        <p:txBody>
          <a:bodyPr/>
          <a:lstStyle/>
          <a:p>
            <a:fld id="{5204B58B-0420-4827-A2A8-7A3D043AFDDE}" type="slidenum">
              <a:rPr lang="sv-SE" smtClean="0"/>
              <a:pPr/>
              <a:t>‹#›</a:t>
            </a:fld>
            <a:endParaRPr lang="sv-SE" dirty="0"/>
          </a:p>
        </p:txBody>
      </p:sp>
      <p:sp>
        <p:nvSpPr>
          <p:cNvPr id="13" name="Frihandsfigur: Form 12">
            <a:extLst>
              <a:ext uri="{FF2B5EF4-FFF2-40B4-BE49-F238E27FC236}">
                <a16:creationId xmlns:a16="http://schemas.microsoft.com/office/drawing/2014/main" id="{9BBA449D-6D42-44A4-BE47-ADDD319FD561}"/>
              </a:ext>
              <a:ext uri="{C183D7F6-B498-43B3-948B-1728B52AA6E4}">
                <adec:decorative xmlns="" xmlns:adec="http://schemas.microsoft.com/office/drawing/2017/decorative" val="1"/>
              </a:ext>
            </a:extLst>
          </p:cNvPr>
          <p:cNvSpPr/>
          <p:nvPr userDrawn="1"/>
        </p:nvSpPr>
        <p:spPr>
          <a:xfrm>
            <a:off x="180000" y="2521975"/>
            <a:ext cx="8230669" cy="3488301"/>
          </a:xfrm>
          <a:custGeom>
            <a:avLst/>
            <a:gdLst>
              <a:gd name="connsiteX0" fmla="*/ 2054937 w 8230669"/>
              <a:gd name="connsiteY0" fmla="*/ 1585345 h 3488301"/>
              <a:gd name="connsiteX1" fmla="*/ 2701686 w 8230669"/>
              <a:gd name="connsiteY1" fmla="*/ 3464938 h 3488301"/>
              <a:gd name="connsiteX2" fmla="*/ 2709658 w 8230669"/>
              <a:gd name="connsiteY2" fmla="*/ 3488301 h 3488301"/>
              <a:gd name="connsiteX3" fmla="*/ 2347235 w 8230669"/>
              <a:gd name="connsiteY3" fmla="*/ 3488301 h 3488301"/>
              <a:gd name="connsiteX4" fmla="*/ 2336199 w 8230669"/>
              <a:gd name="connsiteY4" fmla="*/ 3455929 h 3488301"/>
              <a:gd name="connsiteX5" fmla="*/ 2058502 w 8230669"/>
              <a:gd name="connsiteY5" fmla="*/ 2644893 h 3488301"/>
              <a:gd name="connsiteX6" fmla="*/ 1916896 w 8230669"/>
              <a:gd name="connsiteY6" fmla="*/ 3057220 h 3488301"/>
              <a:gd name="connsiteX7" fmla="*/ 1769291 w 8230669"/>
              <a:gd name="connsiteY7" fmla="*/ 3488301 h 3488301"/>
              <a:gd name="connsiteX8" fmla="*/ 1404039 w 8230669"/>
              <a:gd name="connsiteY8" fmla="*/ 3488301 h 3488301"/>
              <a:gd name="connsiteX9" fmla="*/ 1411947 w 8230669"/>
              <a:gd name="connsiteY9" fmla="*/ 3465314 h 3488301"/>
              <a:gd name="connsiteX10" fmla="*/ 2054937 w 8230669"/>
              <a:gd name="connsiteY10" fmla="*/ 1585345 h 3488301"/>
              <a:gd name="connsiteX11" fmla="*/ 1465011 w 8230669"/>
              <a:gd name="connsiteY11" fmla="*/ 1238697 h 3488301"/>
              <a:gd name="connsiteX12" fmla="*/ 0 w 8230669"/>
              <a:gd name="connsiteY12" fmla="*/ 2903320 h 3488301"/>
              <a:gd name="connsiteX13" fmla="*/ 0 w 8230669"/>
              <a:gd name="connsiteY13" fmla="*/ 2380229 h 3488301"/>
              <a:gd name="connsiteX14" fmla="*/ 534676 w 8230669"/>
              <a:gd name="connsiteY14" fmla="*/ 1772481 h 3488301"/>
              <a:gd name="connsiteX15" fmla="*/ 0 w 8230669"/>
              <a:gd name="connsiteY15" fmla="*/ 1877634 h 3488301"/>
              <a:gd name="connsiteX16" fmla="*/ 0 w 8230669"/>
              <a:gd name="connsiteY16" fmla="*/ 1521183 h 3488301"/>
              <a:gd name="connsiteX17" fmla="*/ 7869235 w 8230669"/>
              <a:gd name="connsiteY17" fmla="*/ 0 h 3488301"/>
              <a:gd name="connsiteX18" fmla="*/ 8225605 w 8230669"/>
              <a:gd name="connsiteY18" fmla="*/ 0 h 3488301"/>
              <a:gd name="connsiteX19" fmla="*/ 8223514 w 8230669"/>
              <a:gd name="connsiteY19" fmla="*/ 34669 h 3488301"/>
              <a:gd name="connsiteX20" fmla="*/ 7547836 w 8230669"/>
              <a:gd name="connsiteY20" fmla="*/ 892049 h 3488301"/>
              <a:gd name="connsiteX21" fmla="*/ 8230440 w 8230669"/>
              <a:gd name="connsiteY21" fmla="*/ 1864267 h 3488301"/>
              <a:gd name="connsiteX22" fmla="*/ 7510410 w 8230669"/>
              <a:gd name="connsiteY22" fmla="*/ 2293789 h 3488301"/>
              <a:gd name="connsiteX23" fmla="*/ 7733852 w 8230669"/>
              <a:gd name="connsiteY23" fmla="*/ 3421263 h 3488301"/>
              <a:gd name="connsiteX24" fmla="*/ 7733443 w 8230669"/>
              <a:gd name="connsiteY24" fmla="*/ 3488301 h 3488301"/>
              <a:gd name="connsiteX25" fmla="*/ 7378213 w 8230669"/>
              <a:gd name="connsiteY25" fmla="*/ 3488301 h 3488301"/>
              <a:gd name="connsiteX26" fmla="*/ 7241634 w 8230669"/>
              <a:gd name="connsiteY26" fmla="*/ 3463295 h 3488301"/>
              <a:gd name="connsiteX27" fmla="*/ 5303090 w 8230669"/>
              <a:gd name="connsiteY27" fmla="*/ 2106654 h 3488301"/>
              <a:gd name="connsiteX28" fmla="*/ 3578762 w 8230669"/>
              <a:gd name="connsiteY28" fmla="*/ 1768026 h 3488301"/>
              <a:gd name="connsiteX29" fmla="*/ 4721185 w 8230669"/>
              <a:gd name="connsiteY29" fmla="*/ 3081546 h 3488301"/>
              <a:gd name="connsiteX30" fmla="*/ 5678135 w 8230669"/>
              <a:gd name="connsiteY30" fmla="*/ 3472276 h 3488301"/>
              <a:gd name="connsiteX31" fmla="*/ 5744923 w 8230669"/>
              <a:gd name="connsiteY31" fmla="*/ 3488301 h 3488301"/>
              <a:gd name="connsiteX32" fmla="*/ 4691437 w 8230669"/>
              <a:gd name="connsiteY32" fmla="*/ 3488301 h 3488301"/>
              <a:gd name="connsiteX33" fmla="*/ 4574414 w 8230669"/>
              <a:gd name="connsiteY33" fmla="*/ 3404218 h 3488301"/>
              <a:gd name="connsiteX34" fmla="*/ 4467214 w 8230669"/>
              <a:gd name="connsiteY34" fmla="*/ 3300762 h 3488301"/>
              <a:gd name="connsiteX35" fmla="*/ 2649318 w 8230669"/>
              <a:gd name="connsiteY35" fmla="*/ 1233351 h 3488301"/>
              <a:gd name="connsiteX36" fmla="*/ 5369925 w 8230669"/>
              <a:gd name="connsiteY36" fmla="*/ 1768026 h 3488301"/>
              <a:gd name="connsiteX37" fmla="*/ 6350164 w 8230669"/>
              <a:gd name="connsiteY37" fmla="*/ 2488946 h 3488301"/>
              <a:gd name="connsiteX38" fmla="*/ 7383870 w 8230669"/>
              <a:gd name="connsiteY38" fmla="*/ 3129666 h 3488301"/>
              <a:gd name="connsiteX39" fmla="*/ 6879493 w 8230669"/>
              <a:gd name="connsiteY39" fmla="*/ 1978331 h 3488301"/>
              <a:gd name="connsiteX40" fmla="*/ 7880228 w 8230669"/>
              <a:gd name="connsiteY40" fmla="*/ 1774264 h 3488301"/>
              <a:gd name="connsiteX41" fmla="*/ 6696811 w 8230669"/>
              <a:gd name="connsiteY41" fmla="*/ 892049 h 3488301"/>
              <a:gd name="connsiteX42" fmla="*/ 7880228 w 8230669"/>
              <a:gd name="connsiteY42" fmla="*/ 9834 h 3488301"/>
              <a:gd name="connsiteX43" fmla="*/ 3132451 w 8230669"/>
              <a:gd name="connsiteY43" fmla="*/ 0 h 3488301"/>
              <a:gd name="connsiteX44" fmla="*/ 3592147 w 8230669"/>
              <a:gd name="connsiteY44" fmla="*/ 0 h 3488301"/>
              <a:gd name="connsiteX45" fmla="*/ 3578762 w 8230669"/>
              <a:gd name="connsiteY45" fmla="*/ 15181 h 3488301"/>
              <a:gd name="connsiteX46" fmla="*/ 3657299 w 8230669"/>
              <a:gd name="connsiteY46" fmla="*/ 0 h 3488301"/>
              <a:gd name="connsiteX47" fmla="*/ 5415062 w 8230669"/>
              <a:gd name="connsiteY47" fmla="*/ 0 h 3488301"/>
              <a:gd name="connsiteX48" fmla="*/ 5370816 w 8230669"/>
              <a:gd name="connsiteY48" fmla="*/ 12508 h 3488301"/>
              <a:gd name="connsiteX49" fmla="*/ 2650209 w 8230669"/>
              <a:gd name="connsiteY49" fmla="*/ 547183 h 3488301"/>
              <a:gd name="connsiteX50" fmla="*/ 3098007 w 8230669"/>
              <a:gd name="connsiteY50" fmla="*/ 39111 h 3488301"/>
              <a:gd name="connsiteX51" fmla="*/ 1987677 w 8230669"/>
              <a:gd name="connsiteY51" fmla="*/ 0 h 3488301"/>
              <a:gd name="connsiteX52" fmla="*/ 2125999 w 8230669"/>
              <a:gd name="connsiteY52" fmla="*/ 0 h 3488301"/>
              <a:gd name="connsiteX53" fmla="*/ 2105383 w 8230669"/>
              <a:gd name="connsiteY53" fmla="*/ 59974 h 3488301"/>
              <a:gd name="connsiteX54" fmla="*/ 2056719 w 8230669"/>
              <a:gd name="connsiteY54" fmla="*/ 201426 h 3488301"/>
              <a:gd name="connsiteX55" fmla="*/ 0 w 8230669"/>
              <a:gd name="connsiteY55" fmla="*/ 0 h 3488301"/>
              <a:gd name="connsiteX56" fmla="*/ 456828 w 8230669"/>
              <a:gd name="connsiteY56" fmla="*/ 0 h 3488301"/>
              <a:gd name="connsiteX57" fmla="*/ 534676 w 8230669"/>
              <a:gd name="connsiteY57" fmla="*/ 15181 h 3488301"/>
              <a:gd name="connsiteX58" fmla="*/ 521359 w 8230669"/>
              <a:gd name="connsiteY58" fmla="*/ 0 h 3488301"/>
              <a:gd name="connsiteX59" fmla="*/ 982995 w 8230669"/>
              <a:gd name="connsiteY59" fmla="*/ 0 h 3488301"/>
              <a:gd name="connsiteX60" fmla="*/ 1041012 w 8230669"/>
              <a:gd name="connsiteY60" fmla="*/ 65884 h 3488301"/>
              <a:gd name="connsiteX61" fmla="*/ 1465011 w 8230669"/>
              <a:gd name="connsiteY61" fmla="*/ 547183 h 3488301"/>
              <a:gd name="connsiteX62" fmla="*/ 0 w 8230669"/>
              <a:gd name="connsiteY62" fmla="*/ 262022 h 3488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8230669" h="3488301">
                <a:moveTo>
                  <a:pt x="2054937" y="1585345"/>
                </a:moveTo>
                <a:cubicBezTo>
                  <a:pt x="2077661" y="1646833"/>
                  <a:pt x="2421691" y="2645172"/>
                  <a:pt x="2701686" y="3464938"/>
                </a:cubicBezTo>
                <a:lnTo>
                  <a:pt x="2709658" y="3488301"/>
                </a:lnTo>
                <a:lnTo>
                  <a:pt x="2347235" y="3488301"/>
                </a:lnTo>
                <a:lnTo>
                  <a:pt x="2336199" y="3455929"/>
                </a:lnTo>
                <a:cubicBezTo>
                  <a:pt x="2234053" y="3156622"/>
                  <a:pt x="2132910" y="2861437"/>
                  <a:pt x="2058502" y="2644893"/>
                </a:cubicBezTo>
                <a:cubicBezTo>
                  <a:pt x="2014168" y="2773884"/>
                  <a:pt x="1966214" y="2913456"/>
                  <a:pt x="1916896" y="3057220"/>
                </a:cubicBezTo>
                <a:lnTo>
                  <a:pt x="1769291" y="3488301"/>
                </a:lnTo>
                <a:lnTo>
                  <a:pt x="1404039" y="3488301"/>
                </a:lnTo>
                <a:lnTo>
                  <a:pt x="1411947" y="3465314"/>
                </a:lnTo>
                <a:cubicBezTo>
                  <a:pt x="1693696" y="2645673"/>
                  <a:pt x="2034218" y="1646833"/>
                  <a:pt x="2054937" y="1585345"/>
                </a:cubicBezTo>
                <a:close/>
                <a:moveTo>
                  <a:pt x="1465011" y="1238697"/>
                </a:moveTo>
                <a:cubicBezTo>
                  <a:pt x="1418672" y="1291273"/>
                  <a:pt x="591708" y="2229629"/>
                  <a:pt x="0" y="2903320"/>
                </a:cubicBezTo>
                <a:lnTo>
                  <a:pt x="0" y="2380229"/>
                </a:lnTo>
                <a:lnTo>
                  <a:pt x="534676" y="1772481"/>
                </a:lnTo>
                <a:lnTo>
                  <a:pt x="0" y="1877634"/>
                </a:lnTo>
                <a:lnTo>
                  <a:pt x="0" y="1521183"/>
                </a:lnTo>
                <a:close/>
                <a:moveTo>
                  <a:pt x="7869235" y="0"/>
                </a:moveTo>
                <a:lnTo>
                  <a:pt x="8225605" y="0"/>
                </a:lnTo>
                <a:lnTo>
                  <a:pt x="8223514" y="34669"/>
                </a:lnTo>
                <a:cubicBezTo>
                  <a:pt x="8183809" y="308807"/>
                  <a:pt x="7976691" y="622261"/>
                  <a:pt x="7547836" y="892049"/>
                </a:cubicBezTo>
                <a:cubicBezTo>
                  <a:pt x="8037066" y="1200379"/>
                  <a:pt x="8238460" y="1565741"/>
                  <a:pt x="8230440" y="1864267"/>
                </a:cubicBezTo>
                <a:cubicBezTo>
                  <a:pt x="8103009" y="2139626"/>
                  <a:pt x="7772400" y="2254581"/>
                  <a:pt x="7510410" y="2293789"/>
                </a:cubicBezTo>
                <a:cubicBezTo>
                  <a:pt x="7766943" y="2896525"/>
                  <a:pt x="7740334" y="3167678"/>
                  <a:pt x="7733852" y="3421263"/>
                </a:cubicBezTo>
                <a:lnTo>
                  <a:pt x="7733443" y="3488301"/>
                </a:lnTo>
                <a:lnTo>
                  <a:pt x="7378213" y="3488301"/>
                </a:lnTo>
                <a:lnTo>
                  <a:pt x="7241634" y="3463295"/>
                </a:lnTo>
                <a:cubicBezTo>
                  <a:pt x="6240332" y="3229180"/>
                  <a:pt x="6175614" y="2484046"/>
                  <a:pt x="5303090" y="2106654"/>
                </a:cubicBezTo>
                <a:cubicBezTo>
                  <a:pt x="4826338" y="2010411"/>
                  <a:pt x="4035909" y="1857138"/>
                  <a:pt x="3578762" y="1768026"/>
                </a:cubicBezTo>
                <a:cubicBezTo>
                  <a:pt x="3882636" y="2112891"/>
                  <a:pt x="4405727" y="2708163"/>
                  <a:pt x="4721185" y="3081546"/>
                </a:cubicBezTo>
                <a:cubicBezTo>
                  <a:pt x="5058700" y="3325825"/>
                  <a:pt x="5373407" y="3403061"/>
                  <a:pt x="5678135" y="3472276"/>
                </a:cubicBezTo>
                <a:lnTo>
                  <a:pt x="5744923" y="3488301"/>
                </a:lnTo>
                <a:lnTo>
                  <a:pt x="4691437" y="3488301"/>
                </a:lnTo>
                <a:lnTo>
                  <a:pt x="4574414" y="3404218"/>
                </a:lnTo>
                <a:cubicBezTo>
                  <a:pt x="4536472" y="3372762"/>
                  <a:pt x="4500632" y="3338412"/>
                  <a:pt x="4467214" y="3300762"/>
                </a:cubicBezTo>
                <a:cubicBezTo>
                  <a:pt x="3936103" y="2692124"/>
                  <a:pt x="2706350" y="1297511"/>
                  <a:pt x="2649318" y="1233351"/>
                </a:cubicBezTo>
                <a:cubicBezTo>
                  <a:pt x="2735758" y="1253846"/>
                  <a:pt x="4577715" y="1610296"/>
                  <a:pt x="5369925" y="1768026"/>
                </a:cubicBezTo>
                <a:cubicBezTo>
                  <a:pt x="5770932" y="1848227"/>
                  <a:pt x="6065003" y="2174379"/>
                  <a:pt x="6350164" y="2488946"/>
                </a:cubicBezTo>
                <a:cubicBezTo>
                  <a:pt x="6610215" y="2815695"/>
                  <a:pt x="6975543" y="3042136"/>
                  <a:pt x="7383870" y="3129666"/>
                </a:cubicBezTo>
                <a:cubicBezTo>
                  <a:pt x="7389216" y="2828465"/>
                  <a:pt x="7155742" y="2269729"/>
                  <a:pt x="6879493" y="1978331"/>
                </a:cubicBezTo>
                <a:cubicBezTo>
                  <a:pt x="7177128" y="1988134"/>
                  <a:pt x="7741212" y="1963182"/>
                  <a:pt x="7880228" y="1774264"/>
                </a:cubicBezTo>
                <a:cubicBezTo>
                  <a:pt x="7868643" y="1460587"/>
                  <a:pt x="7184258" y="1028391"/>
                  <a:pt x="6696811" y="892049"/>
                </a:cubicBezTo>
                <a:cubicBezTo>
                  <a:pt x="7184258" y="754815"/>
                  <a:pt x="7867752" y="324402"/>
                  <a:pt x="7880228" y="9834"/>
                </a:cubicBezTo>
                <a:close/>
                <a:moveTo>
                  <a:pt x="3132451" y="0"/>
                </a:moveTo>
                <a:lnTo>
                  <a:pt x="3592147" y="0"/>
                </a:lnTo>
                <a:lnTo>
                  <a:pt x="3578762" y="15181"/>
                </a:lnTo>
                <a:lnTo>
                  <a:pt x="3657299" y="0"/>
                </a:lnTo>
                <a:lnTo>
                  <a:pt x="5415062" y="0"/>
                </a:lnTo>
                <a:lnTo>
                  <a:pt x="5370816" y="12508"/>
                </a:lnTo>
                <a:cubicBezTo>
                  <a:pt x="4578605" y="173801"/>
                  <a:pt x="2739321" y="530251"/>
                  <a:pt x="2650209" y="547183"/>
                </a:cubicBezTo>
                <a:cubicBezTo>
                  <a:pt x="2671262" y="523401"/>
                  <a:pt x="2851795" y="318648"/>
                  <a:pt x="3098007" y="39111"/>
                </a:cubicBezTo>
                <a:close/>
                <a:moveTo>
                  <a:pt x="1987677" y="0"/>
                </a:moveTo>
                <a:lnTo>
                  <a:pt x="2125999" y="0"/>
                </a:lnTo>
                <a:lnTo>
                  <a:pt x="2105383" y="59974"/>
                </a:lnTo>
                <a:cubicBezTo>
                  <a:pt x="2078217" y="138991"/>
                  <a:pt x="2060952" y="189173"/>
                  <a:pt x="2056719" y="201426"/>
                </a:cubicBezTo>
                <a:close/>
                <a:moveTo>
                  <a:pt x="0" y="0"/>
                </a:moveTo>
                <a:lnTo>
                  <a:pt x="456828" y="0"/>
                </a:lnTo>
                <a:lnTo>
                  <a:pt x="534676" y="15181"/>
                </a:lnTo>
                <a:lnTo>
                  <a:pt x="521359" y="0"/>
                </a:lnTo>
                <a:lnTo>
                  <a:pt x="982995" y="0"/>
                </a:lnTo>
                <a:lnTo>
                  <a:pt x="1041012" y="65884"/>
                </a:lnTo>
                <a:cubicBezTo>
                  <a:pt x="1275048" y="331635"/>
                  <a:pt x="1444738" y="524181"/>
                  <a:pt x="1465011" y="547183"/>
                </a:cubicBezTo>
                <a:lnTo>
                  <a:pt x="0" y="262022"/>
                </a:lnTo>
                <a:close/>
              </a:path>
            </a:pathLst>
          </a:custGeom>
          <a:solidFill>
            <a:srgbClr val="FFFFFF">
              <a:alpha val="6000"/>
            </a:srgbClr>
          </a:solidFill>
          <a:ln w="69470" cap="flat">
            <a:noFill/>
            <a:prstDash val="solid"/>
            <a:miter/>
          </a:ln>
        </p:spPr>
        <p:txBody>
          <a:bodyPr wrap="square" rtlCol="0" anchor="ctr">
            <a:noAutofit/>
          </a:bodyPr>
          <a:lstStyle/>
          <a:p>
            <a:endParaRPr lang="sv-SE" dirty="0"/>
          </a:p>
        </p:txBody>
      </p:sp>
    </p:spTree>
    <p:extLst>
      <p:ext uri="{BB962C8B-B14F-4D97-AF65-F5344CB8AC3E}">
        <p14:creationId xmlns:p14="http://schemas.microsoft.com/office/powerpoint/2010/main" val="29646422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vsnittsdelare med bild">
    <p:bg>
      <p:bgPr>
        <a:solidFill>
          <a:schemeClr val="bg1"/>
        </a:solidFill>
        <a:effectLst/>
      </p:bgPr>
    </p:bg>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CDF3493E-518E-45EF-A49B-F82F3FA4C1DD}"/>
              </a:ext>
              <a:ext uri="{C183D7F6-B498-43B3-948B-1728B52AA6E4}">
                <adec:decorative xmlns="" xmlns:adec="http://schemas.microsoft.com/office/drawing/2017/decorative" val="1"/>
              </a:ext>
            </a:extLst>
          </p:cNvPr>
          <p:cNvSpPr>
            <a:spLocks noGrp="1"/>
          </p:cNvSpPr>
          <p:nvPr>
            <p:ph type="pic" sz="quarter" idx="11" hasCustomPrompt="1"/>
          </p:nvPr>
        </p:nvSpPr>
        <p:spPr>
          <a:xfrm>
            <a:off x="180000" y="2564933"/>
            <a:ext cx="11833200" cy="3488301"/>
          </a:xfrm>
          <a:solidFill>
            <a:schemeClr val="accent2"/>
          </a:solidFill>
        </p:spPr>
        <p:txBody>
          <a:bodyPr anchor="ctr" anchorCtr="0"/>
          <a:lstStyle>
            <a:lvl1pPr marL="0" indent="0" algn="ctr">
              <a:buNone/>
              <a:defRPr/>
            </a:lvl1pPr>
          </a:lstStyle>
          <a:p>
            <a:r>
              <a:rPr lang="sv-SE" dirty="0"/>
              <a:t>Markera bildplatshållaren och infoga önskad bild</a:t>
            </a:r>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1720850" y="435077"/>
            <a:ext cx="8750300" cy="1175714"/>
          </a:xfrm>
        </p:spPr>
        <p:txBody>
          <a:bodyPr anchor="b"/>
          <a:lstStyle>
            <a:lvl1pPr algn="ctr">
              <a:defRPr sz="4000">
                <a:solidFill>
                  <a:schemeClr val="accent6"/>
                </a:solidFill>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1720850" y="1658747"/>
            <a:ext cx="8750300" cy="804234"/>
          </a:xfrm>
        </p:spPr>
        <p:txBody>
          <a:bodyPr/>
          <a:lstStyle>
            <a:lvl1pPr marL="0" indent="0" algn="ctr">
              <a:lnSpc>
                <a:spcPct val="100000"/>
              </a:lnSpc>
              <a:spcBef>
                <a:spcPts val="0"/>
              </a:spcBef>
              <a:buNone/>
              <a:defRPr sz="2400">
                <a:solidFill>
                  <a:schemeClr val="accent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a:t>
            </a:r>
          </a:p>
        </p:txBody>
      </p:sp>
      <p:sp>
        <p:nvSpPr>
          <p:cNvPr id="6" name="Platshållare för bildnummer 5">
            <a:extLst>
              <a:ext uri="{FF2B5EF4-FFF2-40B4-BE49-F238E27FC236}">
                <a16:creationId xmlns:a16="http://schemas.microsoft.com/office/drawing/2014/main" id="{22273EDF-9F62-4D63-A459-24ADD9922D77}"/>
              </a:ext>
            </a:extLst>
          </p:cNvPr>
          <p:cNvSpPr>
            <a:spLocks noGrp="1"/>
          </p:cNvSpPr>
          <p:nvPr>
            <p:ph type="sldNum" sz="quarter" idx="12"/>
          </p:nvPr>
        </p:nvSpPr>
        <p:spPr/>
        <p:txBody>
          <a:bodyPr/>
          <a:lstStyle/>
          <a:p>
            <a:fld id="{5204B58B-0420-4827-A2A8-7A3D043AFDDE}" type="slidenum">
              <a:rPr lang="sv-SE" smtClean="0"/>
              <a:pPr/>
              <a:t>‹#›</a:t>
            </a:fld>
            <a:endParaRPr lang="sv-SE" dirty="0"/>
          </a:p>
        </p:txBody>
      </p:sp>
    </p:spTree>
    <p:extLst>
      <p:ext uri="{BB962C8B-B14F-4D97-AF65-F5344CB8AC3E}">
        <p14:creationId xmlns:p14="http://schemas.microsoft.com/office/powerpoint/2010/main" val="33897544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7E7E34-D963-409A-B37E-74A781406387}"/>
              </a:ext>
            </a:extLst>
          </p:cNvPr>
          <p:cNvSpPr>
            <a:spLocks noGrp="1"/>
          </p:cNvSpPr>
          <p:nvPr>
            <p:ph type="title"/>
          </p:nvPr>
        </p:nvSpPr>
        <p:spPr>
          <a:xfrm>
            <a:off x="539999" y="368300"/>
            <a:ext cx="9923999" cy="949877"/>
          </a:xfrm>
        </p:spPr>
        <p:txBody>
          <a:bodyPr/>
          <a:lstStyle/>
          <a:p>
            <a:r>
              <a:rPr lang="sv-SE" dirty="0"/>
              <a:t>Klicka här för att ändra mall för rubrikformat</a:t>
            </a:r>
          </a:p>
        </p:txBody>
      </p:sp>
      <p:sp>
        <p:nvSpPr>
          <p:cNvPr id="5" name="Platshållare för bildnummer 4">
            <a:extLst>
              <a:ext uri="{FF2B5EF4-FFF2-40B4-BE49-F238E27FC236}">
                <a16:creationId xmlns:a16="http://schemas.microsoft.com/office/drawing/2014/main" id="{11746945-EC0D-4274-B554-168CE39A566D}"/>
              </a:ext>
            </a:extLst>
          </p:cNvPr>
          <p:cNvSpPr>
            <a:spLocks noGrp="1"/>
          </p:cNvSpPr>
          <p:nvPr>
            <p:ph type="sldNum" sz="quarter" idx="12"/>
          </p:nvPr>
        </p:nvSpPr>
        <p:spPr/>
        <p:txBody>
          <a:bodyPr/>
          <a:lstStyle/>
          <a:p>
            <a:fld id="{5204B58B-0420-4827-A2A8-7A3D043AFDDE}" type="slidenum">
              <a:rPr lang="sv-SE" smtClean="0"/>
              <a:t>‹#›</a:t>
            </a:fld>
            <a:endParaRPr lang="sv-SE" dirty="0"/>
          </a:p>
        </p:txBody>
      </p:sp>
    </p:spTree>
    <p:extLst>
      <p:ext uri="{BB962C8B-B14F-4D97-AF65-F5344CB8AC3E}">
        <p14:creationId xmlns:p14="http://schemas.microsoft.com/office/powerpoint/2010/main" val="12201030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768120F1-E095-4F41-A281-F6F2F4715BE4}"/>
              </a:ext>
            </a:extLst>
          </p:cNvPr>
          <p:cNvSpPr>
            <a:spLocks noGrp="1"/>
          </p:cNvSpPr>
          <p:nvPr>
            <p:ph type="sldNum" sz="quarter" idx="12"/>
          </p:nvPr>
        </p:nvSpPr>
        <p:spPr/>
        <p:txBody>
          <a:bodyPr/>
          <a:lstStyle/>
          <a:p>
            <a:fld id="{5204B58B-0420-4827-A2A8-7A3D043AFDDE}" type="slidenum">
              <a:rPr lang="sv-SE" smtClean="0"/>
              <a:t>‹#›</a:t>
            </a:fld>
            <a:endParaRPr lang="sv-SE" dirty="0"/>
          </a:p>
        </p:txBody>
      </p:sp>
    </p:spTree>
    <p:extLst>
      <p:ext uri="{BB962C8B-B14F-4D97-AF65-F5344CB8AC3E}">
        <p14:creationId xmlns:p14="http://schemas.microsoft.com/office/powerpoint/2010/main" val="729825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Punktlista, bild 1/3">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52EFB50B-C8C2-AB32-73B8-5A65AF0BEF80}"/>
              </a:ext>
            </a:extLst>
          </p:cNvPr>
          <p:cNvSpPr>
            <a:spLocks noGrp="1"/>
          </p:cNvSpPr>
          <p:nvPr>
            <p:ph type="pic" sz="quarter" idx="14" hasCustomPrompt="1"/>
          </p:nvPr>
        </p:nvSpPr>
        <p:spPr>
          <a:xfrm>
            <a:off x="8077201" y="0"/>
            <a:ext cx="4114800" cy="6858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dirty="0"/>
              <a:t/>
            </a:r>
            <a:br>
              <a:rPr lang="sv-SE" dirty="0"/>
            </a:br>
            <a:r>
              <a:rPr lang="sv-SE" dirty="0"/>
              <a:t>Markera bildplatshållaren (den här rutan), klicka inte på ikonen. Infoga en bild. Kom ihåg att skriva in en alternativtext eller markera som dekorativ.</a:t>
            </a:r>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8" y="540000"/>
            <a:ext cx="7020000" cy="1080000"/>
          </a:xfrm>
        </p:spPr>
        <p:txBody>
          <a:bodyPr/>
          <a:lstStyle/>
          <a:p>
            <a:r>
              <a:rPr lang="sv-SE"/>
              <a:t>Klicka här för att ändra mall för rubrikformat</a:t>
            </a:r>
            <a:endParaRPr lang="sv-SE" dirty="0"/>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
        <p:nvSpPr>
          <p:cNvPr id="9" name="Platshållare för text 5">
            <a:extLst>
              <a:ext uri="{FF2B5EF4-FFF2-40B4-BE49-F238E27FC236}">
                <a16:creationId xmlns:a16="http://schemas.microsoft.com/office/drawing/2014/main" id="{41027A83-3361-4A4B-AAAE-C303B08E958E}"/>
              </a:ext>
            </a:extLst>
          </p:cNvPr>
          <p:cNvSpPr>
            <a:spLocks noGrp="1"/>
          </p:cNvSpPr>
          <p:nvPr>
            <p:ph type="body" sz="quarter" idx="13" hasCustomPrompt="1"/>
          </p:nvPr>
        </p:nvSpPr>
        <p:spPr>
          <a:xfrm>
            <a:off x="637200" y="1634401"/>
            <a:ext cx="7019687" cy="4574671"/>
          </a:xfrm>
        </p:spPr>
        <p:txBody>
          <a:bodyPr lIns="0" rIns="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6440073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9" y="540000"/>
            <a:ext cx="9720000" cy="1080000"/>
          </a:xfrm>
        </p:spPr>
        <p:txBody>
          <a:bodyPr rIns="0"/>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F2BE7BE2-043A-8F86-E133-CBC0667ED849}"/>
              </a:ext>
            </a:extLst>
          </p:cNvPr>
          <p:cNvSpPr>
            <a:spLocks noGrp="1"/>
          </p:cNvSpPr>
          <p:nvPr>
            <p:ph type="body" sz="quarter" idx="13" hasCustomPrompt="1"/>
          </p:nvPr>
        </p:nvSpPr>
        <p:spPr>
          <a:xfrm>
            <a:off x="636044" y="1634399"/>
            <a:ext cx="6840000" cy="4583838"/>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1826483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Rubrikbild m foto vänster">
    <p:bg>
      <p:bgPr>
        <a:solidFill>
          <a:schemeClr val="bg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1AC4039-3B29-4214-ACC9-36F0FC2AB255}"/>
              </a:ext>
              <a:ext uri="{C183D7F6-B498-43B3-948B-1728B52AA6E4}">
                <adec:decorative xmlns="" xmlns:adec="http://schemas.microsoft.com/office/drawing/2017/decorative" val="1"/>
              </a:ext>
            </a:extLst>
          </p:cNvPr>
          <p:cNvSpPr/>
          <p:nvPr userDrawn="1"/>
        </p:nvSpPr>
        <p:spPr>
          <a:xfrm>
            <a:off x="7301652" y="-1095"/>
            <a:ext cx="489034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7836361" y="365760"/>
            <a:ext cx="3810347" cy="1788160"/>
          </a:xfrm>
        </p:spPr>
        <p:txBody>
          <a:bodyPr anchor="b"/>
          <a:lstStyle>
            <a:lvl1pPr algn="l">
              <a:defRPr sz="4000">
                <a:solidFill>
                  <a:schemeClr val="bg1"/>
                </a:solidFill>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7836361" y="2377440"/>
            <a:ext cx="3810347" cy="1788161"/>
          </a:xfrm>
        </p:spPr>
        <p:txBody>
          <a:bodyPr/>
          <a:lstStyle>
            <a:lvl1pPr marL="0" indent="0" algn="l">
              <a:lnSpc>
                <a:spcPct val="100000"/>
              </a:lnSpc>
              <a:spcBef>
                <a:spcPts val="0"/>
              </a:spcBef>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 eller namn på presentatör</a:t>
            </a:r>
          </a:p>
        </p:txBody>
      </p:sp>
      <p:sp>
        <p:nvSpPr>
          <p:cNvPr id="12" name="Datum för presentation">
            <a:extLst>
              <a:ext uri="{FF2B5EF4-FFF2-40B4-BE49-F238E27FC236}">
                <a16:creationId xmlns:a16="http://schemas.microsoft.com/office/drawing/2014/main" id="{436EEB44-D9ED-4CD6-B497-E7521393A272}"/>
              </a:ext>
            </a:extLst>
          </p:cNvPr>
          <p:cNvSpPr>
            <a:spLocks noGrp="1"/>
          </p:cNvSpPr>
          <p:nvPr>
            <p:ph type="body" sz="quarter" idx="10" hasCustomPrompt="1"/>
          </p:nvPr>
        </p:nvSpPr>
        <p:spPr>
          <a:xfrm>
            <a:off x="7604370" y="6311011"/>
            <a:ext cx="2212368" cy="288000"/>
          </a:xfrm>
        </p:spPr>
        <p:txBody>
          <a:bodyPr anchor="b" anchorCtr="0">
            <a:normAutofit/>
          </a:bodyPr>
          <a:lstStyle>
            <a:lvl1pPr marL="0" indent="0" algn="l">
              <a:buNone/>
              <a:defRPr sz="1400">
                <a:solidFill>
                  <a:schemeClr val="bg1"/>
                </a:solidFill>
                <a:latin typeface="+mj-lt"/>
              </a:defRPr>
            </a:lvl1pPr>
            <a:lvl2pPr marL="234850" indent="0">
              <a:buNone/>
              <a:defRPr/>
            </a:lvl2pPr>
            <a:lvl3pPr marL="503138" indent="0">
              <a:buNone/>
              <a:defRPr/>
            </a:lvl3pPr>
            <a:lvl4pPr marL="756000" indent="0">
              <a:buNone/>
              <a:defRPr/>
            </a:lvl4pPr>
            <a:lvl5pPr marL="1039713" indent="0">
              <a:buNone/>
              <a:defRPr/>
            </a:lvl5pPr>
          </a:lstStyle>
          <a:p>
            <a:pPr lvl="0"/>
            <a:r>
              <a:rPr lang="sv-SE" dirty="0"/>
              <a:t>Klicka och skriv datum</a:t>
            </a:r>
          </a:p>
        </p:txBody>
      </p:sp>
      <p:sp>
        <p:nvSpPr>
          <p:cNvPr id="10" name="Platshållare för bild 9">
            <a:extLst>
              <a:ext uri="{FF2B5EF4-FFF2-40B4-BE49-F238E27FC236}">
                <a16:creationId xmlns:a16="http://schemas.microsoft.com/office/drawing/2014/main" id="{CDF3493E-518E-45EF-A49B-F82F3FA4C1DD}"/>
              </a:ext>
              <a:ext uri="{C183D7F6-B498-43B3-948B-1728B52AA6E4}">
                <adec:decorative xmlns="" xmlns:adec="http://schemas.microsoft.com/office/drawing/2017/decorative" val="1"/>
              </a:ext>
            </a:extLst>
          </p:cNvPr>
          <p:cNvSpPr>
            <a:spLocks noGrp="1"/>
          </p:cNvSpPr>
          <p:nvPr>
            <p:ph type="pic" sz="quarter" idx="11" hasCustomPrompt="1"/>
          </p:nvPr>
        </p:nvSpPr>
        <p:spPr>
          <a:xfrm>
            <a:off x="0" y="0"/>
            <a:ext cx="7301653" cy="6858000"/>
          </a:xfrm>
          <a:solidFill>
            <a:schemeClr val="accent2"/>
          </a:solidFill>
        </p:spPr>
        <p:txBody>
          <a:bodyPr anchor="ctr" anchorCtr="0"/>
          <a:lstStyle>
            <a:lvl1pPr marL="0" indent="0" algn="ctr">
              <a:buNone/>
              <a:defRPr/>
            </a:lvl1pPr>
          </a:lstStyle>
          <a:p>
            <a:r>
              <a:rPr lang="sv-SE" dirty="0"/>
              <a:t>Markera bildplatshållaren och infoga önskad bild</a:t>
            </a:r>
          </a:p>
        </p:txBody>
      </p:sp>
      <p:sp>
        <p:nvSpPr>
          <p:cNvPr id="11" name="Designelement">
            <a:extLst>
              <a:ext uri="{FF2B5EF4-FFF2-40B4-BE49-F238E27FC236}">
                <a16:creationId xmlns:a16="http://schemas.microsoft.com/office/drawing/2014/main" id="{043CE9D1-6E4C-4CAB-A0C2-A3DCFAA8443D}"/>
              </a:ext>
              <a:ext uri="{C183D7F6-B498-43B3-948B-1728B52AA6E4}">
                <adec:decorative xmlns="" xmlns:adec="http://schemas.microsoft.com/office/drawing/2017/decorative" val="1"/>
              </a:ext>
            </a:extLst>
          </p:cNvPr>
          <p:cNvSpPr/>
          <p:nvPr userDrawn="1"/>
        </p:nvSpPr>
        <p:spPr>
          <a:xfrm>
            <a:off x="7301651" y="0"/>
            <a:ext cx="4345057" cy="4383981"/>
          </a:xfrm>
          <a:custGeom>
            <a:avLst/>
            <a:gdLst>
              <a:gd name="connsiteX0" fmla="*/ 1143739 w 6425711"/>
              <a:gd name="connsiteY0" fmla="*/ 1351755 h 6483274"/>
              <a:gd name="connsiteX1" fmla="*/ 0 w 6425711"/>
              <a:gd name="connsiteY1" fmla="*/ 1129129 h 6483274"/>
              <a:gd name="connsiteX2" fmla="*/ 0 w 6425711"/>
              <a:gd name="connsiteY2" fmla="*/ 855021 h 6483274"/>
              <a:gd name="connsiteX3" fmla="*/ 417423 w 6425711"/>
              <a:gd name="connsiteY3" fmla="*/ 936419 h 6483274"/>
              <a:gd name="connsiteX4" fmla="*/ 0 w 6425711"/>
              <a:gd name="connsiteY4" fmla="*/ 460557 h 6483274"/>
              <a:gd name="connsiteX5" fmla="*/ 0 w 6425711"/>
              <a:gd name="connsiteY5" fmla="*/ 52178 h 6483274"/>
              <a:gd name="connsiteX6" fmla="*/ 1143739 w 6425711"/>
              <a:gd name="connsiteY6" fmla="*/ 1351755 h 6483274"/>
              <a:gd name="connsiteX7" fmla="*/ 0 w 6425711"/>
              <a:gd name="connsiteY7" fmla="*/ 2112160 h 6483274"/>
              <a:gd name="connsiteX8" fmla="*/ 0 w 6425711"/>
              <a:gd name="connsiteY8" fmla="*/ 2390442 h 6483274"/>
              <a:gd name="connsiteX9" fmla="*/ 417423 w 6425711"/>
              <a:gd name="connsiteY9" fmla="*/ 2308349 h 6483274"/>
              <a:gd name="connsiteX10" fmla="*/ 0 w 6425711"/>
              <a:gd name="connsiteY10" fmla="*/ 2782820 h 6483274"/>
              <a:gd name="connsiteX11" fmla="*/ 0 w 6425711"/>
              <a:gd name="connsiteY11" fmla="*/ 3191199 h 6483274"/>
              <a:gd name="connsiteX12" fmla="*/ 1143739 w 6425711"/>
              <a:gd name="connsiteY12" fmla="*/ 1891622 h 6483274"/>
              <a:gd name="connsiteX13" fmla="*/ 4140140 w 6425711"/>
              <a:gd name="connsiteY13" fmla="*/ 672747 h 6483274"/>
              <a:gd name="connsiteX14" fmla="*/ 2793951 w 6425711"/>
              <a:gd name="connsiteY14" fmla="*/ 936419 h 6483274"/>
              <a:gd name="connsiteX15" fmla="*/ 3616971 w 6425711"/>
              <a:gd name="connsiteY15" fmla="*/ 0 h 6483274"/>
              <a:gd name="connsiteX16" fmla="*/ 3258682 w 6425711"/>
              <a:gd name="connsiteY16" fmla="*/ 0 h 6483274"/>
              <a:gd name="connsiteX17" fmla="*/ 2069027 w 6425711"/>
              <a:gd name="connsiteY17" fmla="*/ 1351755 h 6483274"/>
              <a:gd name="connsiteX18" fmla="*/ 4193014 w 6425711"/>
              <a:gd name="connsiteY18" fmla="*/ 934332 h 6483274"/>
              <a:gd name="connsiteX19" fmla="*/ 4958290 w 6425711"/>
              <a:gd name="connsiteY19" fmla="*/ 372202 h 6483274"/>
              <a:gd name="connsiteX20" fmla="*/ 5412585 w 6425711"/>
              <a:gd name="connsiteY20" fmla="*/ 0 h 6483274"/>
              <a:gd name="connsiteX21" fmla="*/ 4957594 w 6425711"/>
              <a:gd name="connsiteY21" fmla="*/ 0 h 6483274"/>
              <a:gd name="connsiteX22" fmla="*/ 4140140 w 6425711"/>
              <a:gd name="connsiteY22" fmla="*/ 672747 h 6483274"/>
              <a:gd name="connsiteX23" fmla="*/ 1977194 w 6425711"/>
              <a:gd name="connsiteY23" fmla="*/ 0 h 6483274"/>
              <a:gd name="connsiteX24" fmla="*/ 1692650 w 6425711"/>
              <a:gd name="connsiteY24" fmla="*/ 0 h 6483274"/>
              <a:gd name="connsiteX25" fmla="*/ 1606383 w 6425711"/>
              <a:gd name="connsiteY25" fmla="*/ 252541 h 6483274"/>
              <a:gd name="connsiteX26" fmla="*/ 1519420 w 6425711"/>
              <a:gd name="connsiteY26" fmla="*/ 0 h 6483274"/>
              <a:gd name="connsiteX27" fmla="*/ 1234876 w 6425711"/>
              <a:gd name="connsiteY27" fmla="*/ 0 h 6483274"/>
              <a:gd name="connsiteX28" fmla="*/ 1605687 w 6425711"/>
              <a:gd name="connsiteY28" fmla="*/ 1081821 h 6483274"/>
              <a:gd name="connsiteX29" fmla="*/ 1977194 w 6425711"/>
              <a:gd name="connsiteY29" fmla="*/ 0 h 6483274"/>
              <a:gd name="connsiteX30" fmla="*/ 6425532 w 6425711"/>
              <a:gd name="connsiteY30" fmla="*/ 861978 h 6483274"/>
              <a:gd name="connsiteX31" fmla="*/ 5863402 w 6425711"/>
              <a:gd name="connsiteY31" fmla="*/ 525953 h 6483274"/>
              <a:gd name="connsiteX32" fmla="*/ 6024805 w 6425711"/>
              <a:gd name="connsiteY32" fmla="*/ 0 h 6483274"/>
              <a:gd name="connsiteX33" fmla="*/ 5752785 w 6425711"/>
              <a:gd name="connsiteY33" fmla="*/ 0 h 6483274"/>
              <a:gd name="connsiteX34" fmla="*/ 5370843 w 6425711"/>
              <a:gd name="connsiteY34" fmla="*/ 772928 h 6483274"/>
              <a:gd name="connsiteX35" fmla="*/ 6152120 w 6425711"/>
              <a:gd name="connsiteY35" fmla="*/ 932245 h 6483274"/>
              <a:gd name="connsiteX36" fmla="*/ 5228223 w 6425711"/>
              <a:gd name="connsiteY36" fmla="*/ 1620993 h 6483274"/>
              <a:gd name="connsiteX37" fmla="*/ 6152120 w 6425711"/>
              <a:gd name="connsiteY37" fmla="*/ 2309741 h 6483274"/>
              <a:gd name="connsiteX38" fmla="*/ 5370843 w 6425711"/>
              <a:gd name="connsiteY38" fmla="*/ 2469057 h 6483274"/>
              <a:gd name="connsiteX39" fmla="*/ 5764612 w 6425711"/>
              <a:gd name="connsiteY39" fmla="*/ 3367908 h 6483274"/>
              <a:gd name="connsiteX40" fmla="*/ 4957594 w 6425711"/>
              <a:gd name="connsiteY40" fmla="*/ 2867696 h 6483274"/>
              <a:gd name="connsiteX41" fmla="*/ 4192318 w 6425711"/>
              <a:gd name="connsiteY41" fmla="*/ 2304871 h 6483274"/>
              <a:gd name="connsiteX42" fmla="*/ 2068331 w 6425711"/>
              <a:gd name="connsiteY42" fmla="*/ 1887448 h 6483274"/>
              <a:gd name="connsiteX43" fmla="*/ 3487569 w 6425711"/>
              <a:gd name="connsiteY43" fmla="*/ 3501483 h 6483274"/>
              <a:gd name="connsiteX44" fmla="*/ 4348852 w 6425711"/>
              <a:gd name="connsiteY44" fmla="*/ 3874381 h 6483274"/>
              <a:gd name="connsiteX45" fmla="*/ 5205265 w 6425711"/>
              <a:gd name="connsiteY45" fmla="*/ 4337025 h 6483274"/>
              <a:gd name="connsiteX46" fmla="*/ 4236844 w 6425711"/>
              <a:gd name="connsiteY46" fmla="*/ 4436511 h 6483274"/>
              <a:gd name="connsiteX47" fmla="*/ 4495646 w 6425711"/>
              <a:gd name="connsiteY47" fmla="*/ 5196916 h 6483274"/>
              <a:gd name="connsiteX48" fmla="*/ 3442348 w 6425711"/>
              <a:gd name="connsiteY48" fmla="*/ 4766970 h 6483274"/>
              <a:gd name="connsiteX49" fmla="*/ 3289989 w 6425711"/>
              <a:gd name="connsiteY49" fmla="*/ 5899578 h 6483274"/>
              <a:gd name="connsiteX50" fmla="*/ 2752209 w 6425711"/>
              <a:gd name="connsiteY50" fmla="*/ 5287358 h 6483274"/>
              <a:gd name="connsiteX51" fmla="*/ 2173383 w 6425711"/>
              <a:gd name="connsiteY51" fmla="*/ 6088810 h 6483274"/>
              <a:gd name="connsiteX52" fmla="*/ 2198428 w 6425711"/>
              <a:gd name="connsiteY52" fmla="*/ 5114823 h 6483274"/>
              <a:gd name="connsiteX53" fmla="*/ 2300001 w 6425711"/>
              <a:gd name="connsiteY53" fmla="*/ 4190927 h 6483274"/>
              <a:gd name="connsiteX54" fmla="*/ 1604296 w 6425711"/>
              <a:gd name="connsiteY54" fmla="*/ 2162251 h 6483274"/>
              <a:gd name="connsiteX55" fmla="*/ 908591 w 6425711"/>
              <a:gd name="connsiteY55" fmla="*/ 4190927 h 6483274"/>
              <a:gd name="connsiteX56" fmla="*/ 1010859 w 6425711"/>
              <a:gd name="connsiteY56" fmla="*/ 5115519 h 6483274"/>
              <a:gd name="connsiteX57" fmla="*/ 1035209 w 6425711"/>
              <a:gd name="connsiteY57" fmla="*/ 6089506 h 6483274"/>
              <a:gd name="connsiteX58" fmla="*/ 460557 w 6425711"/>
              <a:gd name="connsiteY58" fmla="*/ 5287358 h 6483274"/>
              <a:gd name="connsiteX59" fmla="*/ 0 w 6425711"/>
              <a:gd name="connsiteY59" fmla="*/ 5873141 h 6483274"/>
              <a:gd name="connsiteX60" fmla="*/ 0 w 6425711"/>
              <a:gd name="connsiteY60" fmla="*/ 6159772 h 6483274"/>
              <a:gd name="connsiteX61" fmla="*/ 427163 w 6425711"/>
              <a:gd name="connsiteY61" fmla="*/ 5840443 h 6483274"/>
              <a:gd name="connsiteX62" fmla="*/ 1168784 w 6425711"/>
              <a:gd name="connsiteY62" fmla="*/ 6483275 h 6483274"/>
              <a:gd name="connsiteX63" fmla="*/ 1168784 w 6425711"/>
              <a:gd name="connsiteY63" fmla="*/ 4275107 h 6483274"/>
              <a:gd name="connsiteX64" fmla="*/ 1607079 w 6425711"/>
              <a:gd name="connsiteY64" fmla="*/ 2989444 h 6483274"/>
              <a:gd name="connsiteX65" fmla="*/ 2045373 w 6425711"/>
              <a:gd name="connsiteY65" fmla="*/ 4275107 h 6483274"/>
              <a:gd name="connsiteX66" fmla="*/ 2045373 w 6425711"/>
              <a:gd name="connsiteY66" fmla="*/ 6483275 h 6483274"/>
              <a:gd name="connsiteX67" fmla="*/ 2782820 w 6425711"/>
              <a:gd name="connsiteY67" fmla="*/ 5843922 h 6483274"/>
              <a:gd name="connsiteX68" fmla="*/ 3363038 w 6425711"/>
              <a:gd name="connsiteY68" fmla="*/ 6178556 h 6483274"/>
              <a:gd name="connsiteX69" fmla="*/ 3772113 w 6425711"/>
              <a:gd name="connsiteY69" fmla="*/ 5349276 h 6483274"/>
              <a:gd name="connsiteX70" fmla="*/ 4691835 w 6425711"/>
              <a:gd name="connsiteY70" fmla="*/ 5404236 h 6483274"/>
              <a:gd name="connsiteX71" fmla="*/ 4691835 w 6425711"/>
              <a:gd name="connsiteY71" fmla="*/ 4748187 h 6483274"/>
              <a:gd name="connsiteX72" fmla="*/ 5603904 w 6425711"/>
              <a:gd name="connsiteY72" fmla="*/ 4428162 h 6483274"/>
              <a:gd name="connsiteX73" fmla="*/ 3685845 w 6425711"/>
              <a:gd name="connsiteY73" fmla="*/ 3330340 h 6483274"/>
              <a:gd name="connsiteX74" fmla="*/ 2793951 w 6425711"/>
              <a:gd name="connsiteY74" fmla="*/ 2304871 h 6483274"/>
              <a:gd name="connsiteX75" fmla="*/ 4140140 w 6425711"/>
              <a:gd name="connsiteY75" fmla="*/ 2569239 h 6483274"/>
              <a:gd name="connsiteX76" fmla="*/ 6037328 w 6425711"/>
              <a:gd name="connsiteY76" fmla="*/ 3680279 h 6483274"/>
              <a:gd name="connsiteX77" fmla="*/ 5863402 w 6425711"/>
              <a:gd name="connsiteY77" fmla="*/ 2715336 h 6483274"/>
              <a:gd name="connsiteX78" fmla="*/ 6425532 w 6425711"/>
              <a:gd name="connsiteY78" fmla="*/ 2380007 h 6483274"/>
              <a:gd name="connsiteX79" fmla="*/ 5892621 w 6425711"/>
              <a:gd name="connsiteY79" fmla="*/ 1620993 h 6483274"/>
              <a:gd name="connsiteX80" fmla="*/ 6425532 w 6425711"/>
              <a:gd name="connsiteY80" fmla="*/ 861978 h 648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425711" h="6483274">
                <a:moveTo>
                  <a:pt x="1143739" y="1351755"/>
                </a:moveTo>
                <a:lnTo>
                  <a:pt x="0" y="1129129"/>
                </a:lnTo>
                <a:lnTo>
                  <a:pt x="0" y="855021"/>
                </a:lnTo>
                <a:lnTo>
                  <a:pt x="417423" y="936419"/>
                </a:lnTo>
                <a:lnTo>
                  <a:pt x="0" y="460557"/>
                </a:lnTo>
                <a:lnTo>
                  <a:pt x="0" y="52178"/>
                </a:lnTo>
                <a:cubicBezTo>
                  <a:pt x="461948" y="578131"/>
                  <a:pt x="1107562" y="1310708"/>
                  <a:pt x="1143739" y="1351755"/>
                </a:cubicBezTo>
                <a:close/>
                <a:moveTo>
                  <a:pt x="0" y="2112160"/>
                </a:moveTo>
                <a:lnTo>
                  <a:pt x="0" y="2390442"/>
                </a:lnTo>
                <a:lnTo>
                  <a:pt x="417423" y="2308349"/>
                </a:lnTo>
                <a:lnTo>
                  <a:pt x="0" y="2782820"/>
                </a:lnTo>
                <a:lnTo>
                  <a:pt x="0" y="3191199"/>
                </a:lnTo>
                <a:cubicBezTo>
                  <a:pt x="461948" y="2665246"/>
                  <a:pt x="1107562" y="1932668"/>
                  <a:pt x="1143739" y="1891622"/>
                </a:cubicBezTo>
                <a:close/>
                <a:moveTo>
                  <a:pt x="4140140" y="672747"/>
                </a:moveTo>
                <a:cubicBezTo>
                  <a:pt x="3758199" y="749274"/>
                  <a:pt x="3147370" y="868240"/>
                  <a:pt x="2793951" y="936419"/>
                </a:cubicBezTo>
                <a:cubicBezTo>
                  <a:pt x="2957442" y="750666"/>
                  <a:pt x="3350515" y="310284"/>
                  <a:pt x="3616971" y="0"/>
                </a:cubicBezTo>
                <a:lnTo>
                  <a:pt x="3258682" y="0"/>
                </a:lnTo>
                <a:cubicBezTo>
                  <a:pt x="2794647" y="528736"/>
                  <a:pt x="2106595" y="1309317"/>
                  <a:pt x="2069027" y="1351755"/>
                </a:cubicBezTo>
                <a:cubicBezTo>
                  <a:pt x="2138597" y="1338536"/>
                  <a:pt x="3574532" y="1060254"/>
                  <a:pt x="4193014" y="934332"/>
                </a:cubicBezTo>
                <a:cubicBezTo>
                  <a:pt x="4505386" y="871718"/>
                  <a:pt x="4734968" y="617786"/>
                  <a:pt x="4958290" y="372202"/>
                </a:cubicBezTo>
                <a:cubicBezTo>
                  <a:pt x="5079895" y="215638"/>
                  <a:pt x="5235159" y="88431"/>
                  <a:pt x="5412585" y="0"/>
                </a:cubicBezTo>
                <a:lnTo>
                  <a:pt x="4957594" y="0"/>
                </a:lnTo>
                <a:cubicBezTo>
                  <a:pt x="4720359" y="230278"/>
                  <a:pt x="4542258" y="498820"/>
                  <a:pt x="4140140" y="672747"/>
                </a:cubicBezTo>
                <a:close/>
                <a:moveTo>
                  <a:pt x="1977194" y="0"/>
                </a:moveTo>
                <a:lnTo>
                  <a:pt x="1692650" y="0"/>
                </a:lnTo>
                <a:lnTo>
                  <a:pt x="1606383" y="252541"/>
                </a:lnTo>
                <a:cubicBezTo>
                  <a:pt x="1580642" y="178796"/>
                  <a:pt x="1551422" y="92529"/>
                  <a:pt x="1519420" y="0"/>
                </a:cubicBezTo>
                <a:lnTo>
                  <a:pt x="1234876" y="0"/>
                </a:lnTo>
                <a:lnTo>
                  <a:pt x="1605687" y="1081821"/>
                </a:lnTo>
                <a:cubicBezTo>
                  <a:pt x="1618906" y="1043557"/>
                  <a:pt x="1794919" y="531519"/>
                  <a:pt x="1977194" y="0"/>
                </a:cubicBezTo>
                <a:close/>
                <a:moveTo>
                  <a:pt x="6425532" y="861978"/>
                </a:moveTo>
                <a:cubicBezTo>
                  <a:pt x="6326046" y="647006"/>
                  <a:pt x="6067939" y="556564"/>
                  <a:pt x="5863402" y="525953"/>
                </a:cubicBezTo>
                <a:cubicBezTo>
                  <a:pt x="5939486" y="358264"/>
                  <a:pt x="5993730" y="181502"/>
                  <a:pt x="6024805" y="0"/>
                </a:cubicBezTo>
                <a:lnTo>
                  <a:pt x="5752785" y="0"/>
                </a:lnTo>
                <a:cubicBezTo>
                  <a:pt x="5692989" y="285833"/>
                  <a:pt x="5561565" y="551792"/>
                  <a:pt x="5370843" y="772928"/>
                </a:cubicBezTo>
                <a:cubicBezTo>
                  <a:pt x="5603904" y="764580"/>
                  <a:pt x="6042894" y="784755"/>
                  <a:pt x="6152120" y="932245"/>
                </a:cubicBezTo>
                <a:cubicBezTo>
                  <a:pt x="6142380" y="1177829"/>
                  <a:pt x="5608774" y="1513854"/>
                  <a:pt x="5228223" y="1620993"/>
                </a:cubicBezTo>
                <a:cubicBezTo>
                  <a:pt x="5608774" y="1727435"/>
                  <a:pt x="6143076" y="2064852"/>
                  <a:pt x="6152120" y="2309741"/>
                </a:cubicBezTo>
                <a:cubicBezTo>
                  <a:pt x="6043590" y="2457230"/>
                  <a:pt x="5603208" y="2476710"/>
                  <a:pt x="5370843" y="2469057"/>
                </a:cubicBezTo>
                <a:cubicBezTo>
                  <a:pt x="5586512" y="2696552"/>
                  <a:pt x="5768786" y="3132759"/>
                  <a:pt x="5764612" y="3367908"/>
                </a:cubicBezTo>
                <a:cubicBezTo>
                  <a:pt x="5445830" y="3299573"/>
                  <a:pt x="5160617" y="3122790"/>
                  <a:pt x="4957594" y="2867696"/>
                </a:cubicBezTo>
                <a:cubicBezTo>
                  <a:pt x="4734968" y="2622112"/>
                  <a:pt x="4505386" y="2367484"/>
                  <a:pt x="4192318" y="2304871"/>
                </a:cubicBezTo>
                <a:cubicBezTo>
                  <a:pt x="3573837" y="2181731"/>
                  <a:pt x="2135815" y="1903449"/>
                  <a:pt x="2068331" y="1887448"/>
                </a:cubicBezTo>
                <a:cubicBezTo>
                  <a:pt x="2112856" y="1937538"/>
                  <a:pt x="3072929" y="3026317"/>
                  <a:pt x="3487569" y="3501483"/>
                </a:cubicBezTo>
                <a:cubicBezTo>
                  <a:pt x="3696281" y="3736631"/>
                  <a:pt x="4026045" y="3806898"/>
                  <a:pt x="4348852" y="3874381"/>
                </a:cubicBezTo>
                <a:cubicBezTo>
                  <a:pt x="4667485" y="3898731"/>
                  <a:pt x="5057775" y="4138053"/>
                  <a:pt x="5205265" y="4337025"/>
                </a:cubicBezTo>
                <a:cubicBezTo>
                  <a:pt x="5006989" y="4453903"/>
                  <a:pt x="4538084" y="4508864"/>
                  <a:pt x="4236844" y="4436511"/>
                </a:cubicBezTo>
                <a:cubicBezTo>
                  <a:pt x="4359983" y="4635482"/>
                  <a:pt x="4567304" y="5034817"/>
                  <a:pt x="4495646" y="5196916"/>
                </a:cubicBezTo>
                <a:cubicBezTo>
                  <a:pt x="4261193" y="5318664"/>
                  <a:pt x="3742893" y="5062645"/>
                  <a:pt x="3442348" y="4766970"/>
                </a:cubicBezTo>
                <a:cubicBezTo>
                  <a:pt x="3547400" y="5174653"/>
                  <a:pt x="3507049" y="5761133"/>
                  <a:pt x="3289989" y="5899578"/>
                </a:cubicBezTo>
                <a:cubicBezTo>
                  <a:pt x="3108410" y="5878011"/>
                  <a:pt x="2863522" y="5496069"/>
                  <a:pt x="2752209" y="5287358"/>
                </a:cubicBezTo>
                <a:cubicBezTo>
                  <a:pt x="2663159" y="5589294"/>
                  <a:pt x="2378615" y="5970540"/>
                  <a:pt x="2173383" y="6088810"/>
                </a:cubicBezTo>
                <a:cubicBezTo>
                  <a:pt x="2077375" y="5859923"/>
                  <a:pt x="2061374" y="5402845"/>
                  <a:pt x="2198428" y="5114823"/>
                </a:cubicBezTo>
                <a:cubicBezTo>
                  <a:pt x="2297914" y="4807321"/>
                  <a:pt x="2400878" y="4488688"/>
                  <a:pt x="2300001" y="4190927"/>
                </a:cubicBezTo>
                <a:cubicBezTo>
                  <a:pt x="2097551" y="3590533"/>
                  <a:pt x="1627950" y="2226256"/>
                  <a:pt x="1604296" y="2162251"/>
                </a:cubicBezTo>
                <a:cubicBezTo>
                  <a:pt x="1582729" y="2226256"/>
                  <a:pt x="1117302" y="3591229"/>
                  <a:pt x="908591" y="4190927"/>
                </a:cubicBezTo>
                <a:cubicBezTo>
                  <a:pt x="808409" y="4489384"/>
                  <a:pt x="908591" y="4807321"/>
                  <a:pt x="1010859" y="5115519"/>
                </a:cubicBezTo>
                <a:cubicBezTo>
                  <a:pt x="1150000" y="5408410"/>
                  <a:pt x="1131216" y="5859923"/>
                  <a:pt x="1035209" y="6089506"/>
                </a:cubicBezTo>
                <a:cubicBezTo>
                  <a:pt x="834846" y="5969844"/>
                  <a:pt x="549607" y="5588598"/>
                  <a:pt x="460557" y="5287358"/>
                </a:cubicBezTo>
                <a:cubicBezTo>
                  <a:pt x="364549" y="5468241"/>
                  <a:pt x="169056" y="5774351"/>
                  <a:pt x="0" y="5873141"/>
                </a:cubicBezTo>
                <a:lnTo>
                  <a:pt x="0" y="6159772"/>
                </a:lnTo>
                <a:cubicBezTo>
                  <a:pt x="182275" y="6108985"/>
                  <a:pt x="340200" y="5951060"/>
                  <a:pt x="427163" y="5840443"/>
                </a:cubicBezTo>
                <a:cubicBezTo>
                  <a:pt x="775015" y="6311436"/>
                  <a:pt x="973987" y="6360135"/>
                  <a:pt x="1168784" y="6483275"/>
                </a:cubicBezTo>
                <a:cubicBezTo>
                  <a:pt x="1715609" y="5412585"/>
                  <a:pt x="1077647" y="5146130"/>
                  <a:pt x="1168784" y="4275107"/>
                </a:cubicBezTo>
                <a:cubicBezTo>
                  <a:pt x="1284967" y="3927255"/>
                  <a:pt x="1468633" y="3392257"/>
                  <a:pt x="1607079" y="2989444"/>
                </a:cubicBezTo>
                <a:cubicBezTo>
                  <a:pt x="1723261" y="3327557"/>
                  <a:pt x="1922929" y="3911253"/>
                  <a:pt x="2045373" y="4275107"/>
                </a:cubicBezTo>
                <a:cubicBezTo>
                  <a:pt x="2133032" y="5139173"/>
                  <a:pt x="1500636" y="5432760"/>
                  <a:pt x="2045373" y="6483275"/>
                </a:cubicBezTo>
                <a:cubicBezTo>
                  <a:pt x="2238083" y="6360831"/>
                  <a:pt x="2434968" y="6310740"/>
                  <a:pt x="2782820" y="5843922"/>
                </a:cubicBezTo>
                <a:cubicBezTo>
                  <a:pt x="2893437" y="5983063"/>
                  <a:pt x="3119541" y="6202906"/>
                  <a:pt x="3363038" y="6178556"/>
                </a:cubicBezTo>
                <a:cubicBezTo>
                  <a:pt x="3571750" y="6063765"/>
                  <a:pt x="3751937" y="5785483"/>
                  <a:pt x="3772113" y="5349276"/>
                </a:cubicBezTo>
                <a:cubicBezTo>
                  <a:pt x="4156838" y="5548247"/>
                  <a:pt x="4487297" y="5530159"/>
                  <a:pt x="4691835" y="5404236"/>
                </a:cubicBezTo>
                <a:cubicBezTo>
                  <a:pt x="4826106" y="5212222"/>
                  <a:pt x="4771841" y="4942984"/>
                  <a:pt x="4691835" y="4748187"/>
                </a:cubicBezTo>
                <a:cubicBezTo>
                  <a:pt x="5266487" y="4678616"/>
                  <a:pt x="5404237" y="4535301"/>
                  <a:pt x="5603904" y="4428162"/>
                </a:cubicBezTo>
                <a:cubicBezTo>
                  <a:pt x="4964551" y="3420086"/>
                  <a:pt x="4388508" y="3838900"/>
                  <a:pt x="3685845" y="3330340"/>
                </a:cubicBezTo>
                <a:cubicBezTo>
                  <a:pt x="3439566" y="3038839"/>
                  <a:pt x="3031187" y="2574108"/>
                  <a:pt x="2793951" y="2304871"/>
                </a:cubicBezTo>
                <a:cubicBezTo>
                  <a:pt x="3150848" y="2374441"/>
                  <a:pt x="3767938" y="2494102"/>
                  <a:pt x="4140140" y="2569239"/>
                </a:cubicBezTo>
                <a:cubicBezTo>
                  <a:pt x="4918634" y="2905960"/>
                  <a:pt x="4873414" y="3617666"/>
                  <a:pt x="6037328" y="3680279"/>
                </a:cubicBezTo>
                <a:cubicBezTo>
                  <a:pt x="6032458" y="3452784"/>
                  <a:pt x="6092289" y="3253116"/>
                  <a:pt x="5863402" y="2715336"/>
                </a:cubicBezTo>
                <a:cubicBezTo>
                  <a:pt x="6067939" y="2684726"/>
                  <a:pt x="6326046" y="2594980"/>
                  <a:pt x="6425532" y="2380007"/>
                </a:cubicBezTo>
                <a:cubicBezTo>
                  <a:pt x="6431793" y="2146946"/>
                  <a:pt x="6274564" y="1861707"/>
                  <a:pt x="5892621" y="1620993"/>
                </a:cubicBezTo>
                <a:cubicBezTo>
                  <a:pt x="6275259" y="1380279"/>
                  <a:pt x="6431793" y="1095040"/>
                  <a:pt x="6425532" y="861978"/>
                </a:cubicBezTo>
                <a:close/>
              </a:path>
            </a:pathLst>
          </a:custGeom>
          <a:solidFill>
            <a:srgbClr val="FFFFFF">
              <a:alpha val="5000"/>
            </a:srgbClr>
          </a:solidFill>
          <a:ln w="69470" cap="flat">
            <a:noFill/>
            <a:prstDash val="solid"/>
            <a:miter/>
          </a:ln>
        </p:spPr>
        <p:txBody>
          <a:bodyPr rtlCol="0" anchor="ctr"/>
          <a:lstStyle/>
          <a:p>
            <a:endParaRPr lang="sv-SE" dirty="0"/>
          </a:p>
        </p:txBody>
      </p:sp>
      <p:grpSp>
        <p:nvGrpSpPr>
          <p:cNvPr id="17" name="Region Östergötland">
            <a:extLst>
              <a:ext uri="{FF2B5EF4-FFF2-40B4-BE49-F238E27FC236}">
                <a16:creationId xmlns:a16="http://schemas.microsoft.com/office/drawing/2014/main" id="{6D8D5605-6781-476B-AC43-4CF08A7DE941}"/>
              </a:ext>
              <a:ext uri="{C183D7F6-B498-43B3-948B-1728B52AA6E4}">
                <adec:decorative xmlns="" xmlns:adec="http://schemas.microsoft.com/office/drawing/2017/decorative" val="1"/>
              </a:ext>
            </a:extLst>
          </p:cNvPr>
          <p:cNvGrpSpPr/>
          <p:nvPr userDrawn="1"/>
        </p:nvGrpSpPr>
        <p:grpSpPr>
          <a:xfrm>
            <a:off x="10574113" y="6231792"/>
            <a:ext cx="1616646" cy="433117"/>
            <a:chOff x="10580645" y="6231792"/>
            <a:chExt cx="1616646" cy="433117"/>
          </a:xfrm>
        </p:grpSpPr>
        <p:sp>
          <p:nvSpPr>
            <p:cNvPr id="18" name="Frihandsfigur: Form 17">
              <a:extLst>
                <a:ext uri="{FF2B5EF4-FFF2-40B4-BE49-F238E27FC236}">
                  <a16:creationId xmlns:a16="http://schemas.microsoft.com/office/drawing/2014/main" id="{43D01E2E-97C2-429C-A7A2-D479ED89CD40}"/>
                </a:ext>
              </a:extLst>
            </p:cNvPr>
            <p:cNvSpPr/>
            <p:nvPr userDrawn="1"/>
          </p:nvSpPr>
          <p:spPr>
            <a:xfrm>
              <a:off x="10580645"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chemeClr val="bg2"/>
            </a:solidFill>
            <a:ln w="3709" cap="flat">
              <a:noFill/>
              <a:prstDash val="solid"/>
              <a:miter/>
            </a:ln>
          </p:spPr>
          <p:txBody>
            <a:bodyPr rtlCol="0" anchor="ctr"/>
            <a:lstStyle/>
            <a:p>
              <a:endParaRPr lang="sv-SE"/>
            </a:p>
          </p:txBody>
        </p:sp>
        <p:sp>
          <p:nvSpPr>
            <p:cNvPr id="19" name="Frihandsfigur: Form 18">
              <a:extLst>
                <a:ext uri="{FF2B5EF4-FFF2-40B4-BE49-F238E27FC236}">
                  <a16:creationId xmlns:a16="http://schemas.microsoft.com/office/drawing/2014/main" id="{60D36897-49C2-4C1B-A3F2-122CFC666096}"/>
                </a:ext>
              </a:extLst>
            </p:cNvPr>
            <p:cNvSpPr/>
            <p:nvPr/>
          </p:nvSpPr>
          <p:spPr>
            <a:xfrm>
              <a:off x="10647288"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a:p>
          </p:txBody>
        </p:sp>
      </p:grpSp>
      <p:grpSp>
        <p:nvGrpSpPr>
          <p:cNvPr id="24" name="Folktandvården" hidden="1">
            <a:extLst>
              <a:ext uri="{FF2B5EF4-FFF2-40B4-BE49-F238E27FC236}">
                <a16:creationId xmlns:a16="http://schemas.microsoft.com/office/drawing/2014/main" id="{2ABEE15F-C77A-4CBC-89DB-F20690CD03FA}"/>
              </a:ext>
            </a:extLst>
          </p:cNvPr>
          <p:cNvGrpSpPr/>
          <p:nvPr userDrawn="1"/>
        </p:nvGrpSpPr>
        <p:grpSpPr>
          <a:xfrm>
            <a:off x="9987525" y="6231440"/>
            <a:ext cx="2204474" cy="433293"/>
            <a:chOff x="9987525" y="6231440"/>
            <a:chExt cx="2204474" cy="433293"/>
          </a:xfrm>
        </p:grpSpPr>
        <p:sp>
          <p:nvSpPr>
            <p:cNvPr id="25" name="Rektangel 24">
              <a:extLst>
                <a:ext uri="{FF2B5EF4-FFF2-40B4-BE49-F238E27FC236}">
                  <a16:creationId xmlns:a16="http://schemas.microsoft.com/office/drawing/2014/main" id="{5031865A-FE93-469C-A66F-4503FB18A6D3}"/>
                </a:ext>
              </a:extLst>
            </p:cNvPr>
            <p:cNvSpPr/>
            <p:nvPr userDrawn="1"/>
          </p:nvSpPr>
          <p:spPr>
            <a:xfrm>
              <a:off x="11604170" y="6231440"/>
              <a:ext cx="587829" cy="433117"/>
            </a:xfrm>
            <a:prstGeom prst="rect">
              <a:avLst/>
            </a:prstGeom>
            <a:solidFill>
              <a:srgbClr val="0861CE"/>
            </a:solidFill>
            <a:ln w="3709" cap="flat">
              <a:noFill/>
              <a:prstDash val="solid"/>
              <a:miter/>
            </a:ln>
          </p:spPr>
          <p:txBody>
            <a:bodyPr rtlCol="0" anchor="ctr"/>
            <a:lstStyle/>
            <a:p>
              <a:endParaRPr lang="sv-SE"/>
            </a:p>
          </p:txBody>
        </p:sp>
        <p:sp>
          <p:nvSpPr>
            <p:cNvPr id="26" name="Frihandsfigur: Form 25">
              <a:extLst>
                <a:ext uri="{FF2B5EF4-FFF2-40B4-BE49-F238E27FC236}">
                  <a16:creationId xmlns:a16="http://schemas.microsoft.com/office/drawing/2014/main" id="{5CD42E06-9AA9-47A9-A075-CBCCBF4B4F72}"/>
                </a:ext>
              </a:extLst>
            </p:cNvPr>
            <p:cNvSpPr/>
            <p:nvPr userDrawn="1"/>
          </p:nvSpPr>
          <p:spPr>
            <a:xfrm>
              <a:off x="9987525" y="6231616"/>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pic>
          <p:nvPicPr>
            <p:cNvPr id="27" name="Bild 26">
              <a:extLst>
                <a:ext uri="{FF2B5EF4-FFF2-40B4-BE49-F238E27FC236}">
                  <a16:creationId xmlns:a16="http://schemas.microsoft.com/office/drawing/2014/main" id="{A7B6ACAF-E00C-41A1-AD37-0CBAFB15C2B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071462" y="6301064"/>
              <a:ext cx="1832076" cy="305346"/>
            </a:xfrm>
            <a:prstGeom prst="rect">
              <a:avLst/>
            </a:prstGeom>
          </p:spPr>
        </p:pic>
      </p:grpSp>
    </p:spTree>
    <p:extLst>
      <p:ext uri="{BB962C8B-B14F-4D97-AF65-F5344CB8AC3E}">
        <p14:creationId xmlns:p14="http://schemas.microsoft.com/office/powerpoint/2010/main" val="69796601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Rubrikbild m foto">
    <p:bg>
      <p:bgPr>
        <a:solidFill>
          <a:schemeClr val="bg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1AC4039-3B29-4214-ACC9-36F0FC2AB255}"/>
              </a:ext>
              <a:ext uri="{C183D7F6-B498-43B3-948B-1728B52AA6E4}">
                <adec:decorative xmlns="" xmlns:adec="http://schemas.microsoft.com/office/drawing/2017/decorative" val="1"/>
              </a:ext>
            </a:extLst>
          </p:cNvPr>
          <p:cNvSpPr/>
          <p:nvPr userDrawn="1"/>
        </p:nvSpPr>
        <p:spPr>
          <a:xfrm>
            <a:off x="0" y="4516905"/>
            <a:ext cx="12192000" cy="23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2" name="Datum för presentation">
            <a:extLst>
              <a:ext uri="{FF2B5EF4-FFF2-40B4-BE49-F238E27FC236}">
                <a16:creationId xmlns:a16="http://schemas.microsoft.com/office/drawing/2014/main" id="{436EEB44-D9ED-4CD6-B497-E7521393A272}"/>
              </a:ext>
            </a:extLst>
          </p:cNvPr>
          <p:cNvSpPr>
            <a:spLocks noGrp="1"/>
          </p:cNvSpPr>
          <p:nvPr>
            <p:ph type="body" sz="quarter" idx="10" hasCustomPrompt="1"/>
          </p:nvPr>
        </p:nvSpPr>
        <p:spPr>
          <a:xfrm>
            <a:off x="9739900" y="4651546"/>
            <a:ext cx="2160000" cy="288000"/>
          </a:xfrm>
        </p:spPr>
        <p:txBody>
          <a:bodyPr anchor="b" anchorCtr="0">
            <a:normAutofit/>
          </a:bodyPr>
          <a:lstStyle>
            <a:lvl1pPr marL="0" indent="0" algn="r">
              <a:buNone/>
              <a:defRPr sz="1400">
                <a:solidFill>
                  <a:schemeClr val="bg1"/>
                </a:solidFill>
                <a:latin typeface="+mj-lt"/>
              </a:defRPr>
            </a:lvl1pPr>
            <a:lvl2pPr marL="234850" indent="0">
              <a:buNone/>
              <a:defRPr/>
            </a:lvl2pPr>
            <a:lvl3pPr marL="503138" indent="0">
              <a:buNone/>
              <a:defRPr/>
            </a:lvl3pPr>
            <a:lvl4pPr marL="756000" indent="0">
              <a:buNone/>
              <a:defRPr/>
            </a:lvl4pPr>
            <a:lvl5pPr marL="1039713" indent="0">
              <a:buNone/>
              <a:defRPr/>
            </a:lvl5pPr>
          </a:lstStyle>
          <a:p>
            <a:pPr lvl="0"/>
            <a:r>
              <a:rPr lang="sv-SE" dirty="0"/>
              <a:t>Klicka och skriv datum</a:t>
            </a:r>
          </a:p>
        </p:txBody>
      </p:sp>
      <p:sp>
        <p:nvSpPr>
          <p:cNvPr id="10" name="Platshållare för bild 9">
            <a:extLst>
              <a:ext uri="{FF2B5EF4-FFF2-40B4-BE49-F238E27FC236}">
                <a16:creationId xmlns:a16="http://schemas.microsoft.com/office/drawing/2014/main" id="{CDF3493E-518E-45EF-A49B-F82F3FA4C1DD}"/>
              </a:ext>
              <a:ext uri="{C183D7F6-B498-43B3-948B-1728B52AA6E4}">
                <adec:decorative xmlns="" xmlns:adec="http://schemas.microsoft.com/office/drawing/2017/decorative" val="1"/>
              </a:ext>
            </a:extLst>
          </p:cNvPr>
          <p:cNvSpPr>
            <a:spLocks noGrp="1"/>
          </p:cNvSpPr>
          <p:nvPr>
            <p:ph type="pic" sz="quarter" idx="11" hasCustomPrompt="1"/>
          </p:nvPr>
        </p:nvSpPr>
        <p:spPr>
          <a:xfrm>
            <a:off x="0" y="0"/>
            <a:ext cx="12192000" cy="4518000"/>
          </a:xfrm>
          <a:solidFill>
            <a:schemeClr val="accent2"/>
          </a:solidFill>
        </p:spPr>
        <p:txBody>
          <a:bodyPr anchor="ctr" anchorCtr="0"/>
          <a:lstStyle>
            <a:lvl1pPr marL="0" indent="0" algn="ctr">
              <a:buNone/>
              <a:defRPr/>
            </a:lvl1pPr>
          </a:lstStyle>
          <a:p>
            <a:r>
              <a:rPr lang="sv-SE" dirty="0"/>
              <a:t>Markera bildplatshållaren och infoga önskad bild</a:t>
            </a:r>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534709" y="4659923"/>
            <a:ext cx="9092995" cy="785446"/>
          </a:xfrm>
        </p:spPr>
        <p:txBody>
          <a:bodyPr anchor="b"/>
          <a:lstStyle>
            <a:lvl1pPr algn="l">
              <a:defRPr sz="4000">
                <a:solidFill>
                  <a:schemeClr val="bg1"/>
                </a:solidFill>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534709" y="5574439"/>
            <a:ext cx="9092995" cy="656924"/>
          </a:xfrm>
        </p:spPr>
        <p:txBody>
          <a:bodyPr/>
          <a:lstStyle>
            <a:lvl1pPr marL="0" indent="0" algn="l">
              <a:lnSpc>
                <a:spcPct val="100000"/>
              </a:lnSpc>
              <a:spcBef>
                <a:spcPts val="0"/>
              </a:spcBef>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 eller namn på presentatör</a:t>
            </a:r>
          </a:p>
        </p:txBody>
      </p:sp>
      <p:grpSp>
        <p:nvGrpSpPr>
          <p:cNvPr id="16" name="Region Östergötland">
            <a:extLst>
              <a:ext uri="{FF2B5EF4-FFF2-40B4-BE49-F238E27FC236}">
                <a16:creationId xmlns:a16="http://schemas.microsoft.com/office/drawing/2014/main" id="{EC3CEBBE-EAE5-46D3-9D82-C51D007C49BF}"/>
              </a:ext>
              <a:ext uri="{C183D7F6-B498-43B3-948B-1728B52AA6E4}">
                <adec:decorative xmlns="" xmlns:adec="http://schemas.microsoft.com/office/drawing/2017/decorative" val="1"/>
              </a:ext>
            </a:extLst>
          </p:cNvPr>
          <p:cNvGrpSpPr/>
          <p:nvPr userDrawn="1"/>
        </p:nvGrpSpPr>
        <p:grpSpPr>
          <a:xfrm>
            <a:off x="10574113" y="6231792"/>
            <a:ext cx="1616646" cy="433117"/>
            <a:chOff x="10580645" y="6231792"/>
            <a:chExt cx="1616646" cy="433117"/>
          </a:xfrm>
        </p:grpSpPr>
        <p:sp>
          <p:nvSpPr>
            <p:cNvPr id="17" name="Frihandsfigur: Form 16">
              <a:extLst>
                <a:ext uri="{FF2B5EF4-FFF2-40B4-BE49-F238E27FC236}">
                  <a16:creationId xmlns:a16="http://schemas.microsoft.com/office/drawing/2014/main" id="{927FB3D0-70F4-4150-8400-C2E42B255E32}"/>
                </a:ext>
              </a:extLst>
            </p:cNvPr>
            <p:cNvSpPr/>
            <p:nvPr userDrawn="1"/>
          </p:nvSpPr>
          <p:spPr>
            <a:xfrm>
              <a:off x="10580645"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chemeClr val="bg2"/>
            </a:solidFill>
            <a:ln w="3709" cap="flat">
              <a:no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41929D1F-3039-4760-8186-90020A1E8F7B}"/>
                </a:ext>
              </a:extLst>
            </p:cNvPr>
            <p:cNvSpPr/>
            <p:nvPr/>
          </p:nvSpPr>
          <p:spPr>
            <a:xfrm>
              <a:off x="10647288"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a:p>
          </p:txBody>
        </p:sp>
      </p:grpSp>
      <p:grpSp>
        <p:nvGrpSpPr>
          <p:cNvPr id="19" name="Folktandvården" hidden="1">
            <a:extLst>
              <a:ext uri="{FF2B5EF4-FFF2-40B4-BE49-F238E27FC236}">
                <a16:creationId xmlns:a16="http://schemas.microsoft.com/office/drawing/2014/main" id="{CB1505E5-50E5-4EC9-9FF6-0373F4F0F8ED}"/>
              </a:ext>
            </a:extLst>
          </p:cNvPr>
          <p:cNvGrpSpPr/>
          <p:nvPr userDrawn="1"/>
        </p:nvGrpSpPr>
        <p:grpSpPr>
          <a:xfrm>
            <a:off x="9987525" y="6231440"/>
            <a:ext cx="2204474" cy="433293"/>
            <a:chOff x="9987525" y="6231440"/>
            <a:chExt cx="2204474" cy="433293"/>
          </a:xfrm>
        </p:grpSpPr>
        <p:sp>
          <p:nvSpPr>
            <p:cNvPr id="20" name="Rektangel 19">
              <a:extLst>
                <a:ext uri="{FF2B5EF4-FFF2-40B4-BE49-F238E27FC236}">
                  <a16:creationId xmlns:a16="http://schemas.microsoft.com/office/drawing/2014/main" id="{6825D4B3-1153-4A27-A191-5CF8CE582538}"/>
                </a:ext>
              </a:extLst>
            </p:cNvPr>
            <p:cNvSpPr/>
            <p:nvPr userDrawn="1"/>
          </p:nvSpPr>
          <p:spPr>
            <a:xfrm>
              <a:off x="11604170" y="6231440"/>
              <a:ext cx="587829" cy="433117"/>
            </a:xfrm>
            <a:prstGeom prst="rect">
              <a:avLst/>
            </a:prstGeom>
            <a:solidFill>
              <a:srgbClr val="0861CE"/>
            </a:solidFill>
            <a:ln w="3709"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733CB4E6-6D27-4478-8C94-EE4CEB03065A}"/>
                </a:ext>
              </a:extLst>
            </p:cNvPr>
            <p:cNvSpPr/>
            <p:nvPr userDrawn="1"/>
          </p:nvSpPr>
          <p:spPr>
            <a:xfrm>
              <a:off x="9987525" y="6231616"/>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pic>
          <p:nvPicPr>
            <p:cNvPr id="22" name="Bild 21">
              <a:extLst>
                <a:ext uri="{FF2B5EF4-FFF2-40B4-BE49-F238E27FC236}">
                  <a16:creationId xmlns:a16="http://schemas.microsoft.com/office/drawing/2014/main" id="{E824F4AB-10C3-4CFA-9E4C-AF9E9E011C9D}"/>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071462" y="6301064"/>
              <a:ext cx="1832076" cy="305346"/>
            </a:xfrm>
            <a:prstGeom prst="rect">
              <a:avLst/>
            </a:prstGeom>
          </p:spPr>
        </p:pic>
      </p:grpSp>
    </p:spTree>
    <p:extLst>
      <p:ext uri="{BB962C8B-B14F-4D97-AF65-F5344CB8AC3E}">
        <p14:creationId xmlns:p14="http://schemas.microsoft.com/office/powerpoint/2010/main" val="264814843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427E91-5AB5-49BF-830C-A19C6A5AD02B}"/>
              </a:ext>
            </a:extLst>
          </p:cNvPr>
          <p:cNvSpPr>
            <a:spLocks noGrp="1"/>
          </p:cNvSpPr>
          <p:nvPr>
            <p:ph type="title"/>
          </p:nvPr>
        </p:nvSpPr>
        <p:spPr>
          <a:xfrm>
            <a:off x="540000" y="368300"/>
            <a:ext cx="9924000" cy="949877"/>
          </a:xfrm>
        </p:spPr>
        <p:txBody>
          <a:bodyPr/>
          <a:lstStyle/>
          <a:p>
            <a:r>
              <a:rPr lang="sv-SE" dirty="0"/>
              <a:t>Klicka här för att ändra mall för rubrikformat</a:t>
            </a:r>
          </a:p>
        </p:txBody>
      </p:sp>
      <p:sp>
        <p:nvSpPr>
          <p:cNvPr id="6" name="Platshållare för bildnummer 5">
            <a:extLst>
              <a:ext uri="{FF2B5EF4-FFF2-40B4-BE49-F238E27FC236}">
                <a16:creationId xmlns:a16="http://schemas.microsoft.com/office/drawing/2014/main" id="{AE1D96D2-CE5B-4DB9-90E8-B6EBAEC89033}"/>
              </a:ext>
              <a:ext uri="{C183D7F6-B498-43B3-948B-1728B52AA6E4}">
                <adec:decorative xmlns="" xmlns:adec="http://schemas.microsoft.com/office/drawing/2017/decorative" val="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5" name="Platshållare för innehåll 4">
            <a:extLst>
              <a:ext uri="{FF2B5EF4-FFF2-40B4-BE49-F238E27FC236}">
                <a16:creationId xmlns:a16="http://schemas.microsoft.com/office/drawing/2014/main" id="{B15977CA-24A3-46EE-8707-F28C7E188338}"/>
              </a:ext>
            </a:extLst>
          </p:cNvPr>
          <p:cNvSpPr>
            <a:spLocks noGrp="1"/>
          </p:cNvSpPr>
          <p:nvPr>
            <p:ph sz="quarter" idx="13"/>
          </p:nvPr>
        </p:nvSpPr>
        <p:spPr>
          <a:xfrm>
            <a:off x="1720850" y="1804775"/>
            <a:ext cx="8758238" cy="406717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154565849"/>
      </p:ext>
    </p:extLst>
  </p:cSld>
  <p:clrMapOvr>
    <a:masterClrMapping/>
  </p:clrMapOvr>
  <p:hf hdr="0" ftr="0" dt="0"/>
  <p:extLst>
    <p:ext uri="{DCECCB84-F9BA-43D5-87BE-67443E8EF086}">
      <p15:sldGuideLst xmlns:p15="http://schemas.microsoft.com/office/powerpoint/2012/main">
        <p15:guide id="1" pos="6601" userDrawn="1">
          <p15:clr>
            <a:srgbClr val="FBAE40"/>
          </p15:clr>
        </p15:guide>
        <p15:guide id="2" orient="horz" pos="1133"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innehåll på bakgr">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F175A820-5952-4495-B707-4DD695C799DD}"/>
              </a:ext>
              <a:ext uri="{C183D7F6-B498-43B3-948B-1728B52AA6E4}">
                <adec:decorative xmlns="" xmlns:adec="http://schemas.microsoft.com/office/drawing/2017/decorative" val="1"/>
              </a:ext>
            </a:extLst>
          </p:cNvPr>
          <p:cNvSpPr/>
          <p:nvPr userDrawn="1"/>
        </p:nvSpPr>
        <p:spPr>
          <a:xfrm>
            <a:off x="0" y="1625599"/>
            <a:ext cx="12192000" cy="44258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37427E91-5AB5-49BF-830C-A19C6A5AD02B}"/>
              </a:ext>
            </a:extLst>
          </p:cNvPr>
          <p:cNvSpPr>
            <a:spLocks noGrp="1"/>
          </p:cNvSpPr>
          <p:nvPr>
            <p:ph type="title"/>
          </p:nvPr>
        </p:nvSpPr>
        <p:spPr>
          <a:xfrm>
            <a:off x="540000" y="368300"/>
            <a:ext cx="9930000" cy="949877"/>
          </a:xfrm>
        </p:spPr>
        <p:txBody>
          <a:bodyPr/>
          <a:lstStyle/>
          <a:p>
            <a:r>
              <a:rPr lang="sv-SE" dirty="0"/>
              <a:t>Klicka här för att ändra mall för rubrikformat</a:t>
            </a:r>
          </a:p>
        </p:txBody>
      </p:sp>
      <p:sp>
        <p:nvSpPr>
          <p:cNvPr id="6" name="Platshållare för bildnummer 5">
            <a:extLst>
              <a:ext uri="{FF2B5EF4-FFF2-40B4-BE49-F238E27FC236}">
                <a16:creationId xmlns:a16="http://schemas.microsoft.com/office/drawing/2014/main" id="{AE1D96D2-CE5B-4DB9-90E8-B6EBAEC89033}"/>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8" name="Platshållare för innehåll 4">
            <a:extLst>
              <a:ext uri="{FF2B5EF4-FFF2-40B4-BE49-F238E27FC236}">
                <a16:creationId xmlns:a16="http://schemas.microsoft.com/office/drawing/2014/main" id="{96CE93CC-1359-4CCF-A9A7-0D4D54F8EA56}"/>
              </a:ext>
            </a:extLst>
          </p:cNvPr>
          <p:cNvSpPr>
            <a:spLocks noGrp="1"/>
          </p:cNvSpPr>
          <p:nvPr>
            <p:ph sz="quarter" idx="13"/>
          </p:nvPr>
        </p:nvSpPr>
        <p:spPr>
          <a:xfrm>
            <a:off x="1720850" y="1804775"/>
            <a:ext cx="8758238" cy="406717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73119649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Innehåll, två delar">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540600" y="368300"/>
            <a:ext cx="11112000" cy="949877"/>
          </a:xfrm>
        </p:spPr>
        <p:txBody>
          <a:body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537000" y="1805599"/>
            <a:ext cx="5151592" cy="40608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p:ph sz="half" idx="2"/>
          </p:nvPr>
        </p:nvSpPr>
        <p:spPr>
          <a:xfrm>
            <a:off x="6501000" y="1805599"/>
            <a:ext cx="5151600" cy="40608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a:extLst>
              <a:ext uri="{FF2B5EF4-FFF2-40B4-BE49-F238E27FC236}">
                <a16:creationId xmlns:a16="http://schemas.microsoft.com/office/drawing/2014/main" id="{85C4A553-AD9D-4197-A713-E1B8FD3A3BC0}"/>
              </a:ext>
              <a:ext uri="{C183D7F6-B498-43B3-948B-1728B52AA6E4}">
                <adec:decorative xmlns="" xmlns:adec="http://schemas.microsoft.com/office/drawing/2017/decorative" val="0"/>
              </a:ext>
            </a:extLst>
          </p:cNvPr>
          <p:cNvSpPr>
            <a:spLocks noGrp="1"/>
          </p:cNvSpPr>
          <p:nvPr>
            <p:ph type="sldNum" sz="quarter" idx="12"/>
          </p:nvPr>
        </p:nvSpPr>
        <p:spPr/>
        <p:txBody>
          <a:bodyPr/>
          <a:lstStyle/>
          <a:p>
            <a:fld id="{5204B58B-0420-4827-A2A8-7A3D043AFDDE}" type="slidenum">
              <a:rPr lang="sv-SE" smtClean="0"/>
              <a:t>‹#›</a:t>
            </a:fld>
            <a:endParaRPr lang="sv-SE" dirty="0"/>
          </a:p>
        </p:txBody>
      </p:sp>
    </p:spTree>
    <p:extLst>
      <p:ext uri="{BB962C8B-B14F-4D97-AF65-F5344CB8AC3E}">
        <p14:creationId xmlns:p14="http://schemas.microsoft.com/office/powerpoint/2010/main" val="3772566593"/>
      </p:ext>
    </p:extLst>
  </p:cSld>
  <p:clrMapOvr>
    <a:masterClrMapping/>
  </p:clrMapOvr>
  <p:hf hdr="0" ftr="0" dt="0"/>
  <p:extLst>
    <p:ext uri="{DCECCB84-F9BA-43D5-87BE-67443E8EF086}">
      <p15:sldGuideLst xmlns:p15="http://schemas.microsoft.com/office/powerpoint/2012/main">
        <p15:guide id="1" pos="734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och innehåll, två delar">
    <p:bg>
      <p:bgPr>
        <a:solidFill>
          <a:schemeClr val="accent2"/>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6F2706FC-BC58-4896-B7C3-C5517CE50790}"/>
              </a:ext>
              <a:ext uri="{C183D7F6-B498-43B3-948B-1728B52AA6E4}">
                <adec:decorative xmlns="" xmlns:adec="http://schemas.microsoft.com/office/drawing/2017/decorative" val="1"/>
              </a:ext>
            </a:extLst>
          </p:cNvPr>
          <p:cNvSpPr/>
          <p:nvPr userDrawn="1"/>
        </p:nvSpPr>
        <p:spPr>
          <a:xfrm>
            <a:off x="180000" y="179999"/>
            <a:ext cx="5871000" cy="587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 name="Rektangel 10">
            <a:extLst>
              <a:ext uri="{FF2B5EF4-FFF2-40B4-BE49-F238E27FC236}">
                <a16:creationId xmlns:a16="http://schemas.microsoft.com/office/drawing/2014/main" id="{527B897B-5996-4908-A7A9-75583FFA4468}"/>
              </a:ext>
              <a:ext uri="{C183D7F6-B498-43B3-948B-1728B52AA6E4}">
                <adec:decorative xmlns="" xmlns:adec="http://schemas.microsoft.com/office/drawing/2017/decorative" val="1"/>
              </a:ext>
            </a:extLst>
          </p:cNvPr>
          <p:cNvSpPr/>
          <p:nvPr userDrawn="1"/>
        </p:nvSpPr>
        <p:spPr>
          <a:xfrm>
            <a:off x="6141000" y="179999"/>
            <a:ext cx="5871000" cy="58714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540000" y="368300"/>
            <a:ext cx="5151600" cy="949877"/>
          </a:xfrm>
        </p:spPr>
        <p:txBody>
          <a:body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540000" y="1805600"/>
            <a:ext cx="5151600" cy="4060212"/>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p:ph sz="half" idx="2"/>
          </p:nvPr>
        </p:nvSpPr>
        <p:spPr>
          <a:xfrm>
            <a:off x="6501000" y="1805599"/>
            <a:ext cx="5151600" cy="4060213"/>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22" name="Platshållare för text 21">
            <a:extLst>
              <a:ext uri="{FF2B5EF4-FFF2-40B4-BE49-F238E27FC236}">
                <a16:creationId xmlns:a16="http://schemas.microsoft.com/office/drawing/2014/main" id="{7AF83559-D40C-4749-82F6-0DB5F9D8B7E4}"/>
              </a:ext>
            </a:extLst>
          </p:cNvPr>
          <p:cNvSpPr>
            <a:spLocks noGrp="1"/>
          </p:cNvSpPr>
          <p:nvPr>
            <p:ph type="body" sz="quarter" idx="13"/>
          </p:nvPr>
        </p:nvSpPr>
        <p:spPr>
          <a:xfrm>
            <a:off x="6501000" y="368300"/>
            <a:ext cx="5151600" cy="949325"/>
          </a:xfrm>
        </p:spPr>
        <p:txBody>
          <a:bodyPr anchor="b" anchorCtr="0"/>
          <a:lstStyle>
            <a:lvl1pPr marL="0" indent="0" algn="l" defTabSz="914400" rtl="0" eaLnBrk="1" latinLnBrk="0" hangingPunct="1">
              <a:lnSpc>
                <a:spcPct val="90000"/>
              </a:lnSpc>
              <a:spcBef>
                <a:spcPct val="0"/>
              </a:spcBef>
              <a:buNone/>
              <a:defRPr lang="sv-SE" sz="2800" b="1" kern="1200" dirty="0">
                <a:solidFill>
                  <a:schemeClr val="tx1"/>
                </a:solidFill>
                <a:latin typeface="+mn-lt"/>
                <a:ea typeface="+mj-ea"/>
                <a:cs typeface="+mj-cs"/>
              </a:defRPr>
            </a:lvl1pPr>
            <a:lvl2pPr>
              <a:defRPr sz="2800" b="1"/>
            </a:lvl2pPr>
            <a:lvl3pPr>
              <a:defRPr sz="2800" b="1"/>
            </a:lvl3pPr>
            <a:lvl4pPr>
              <a:defRPr sz="2800" b="1"/>
            </a:lvl4pPr>
            <a:lvl5pPr>
              <a:defRPr sz="2800" b="1"/>
            </a:lvl5pPr>
          </a:lstStyle>
          <a:p>
            <a:pPr lvl="0"/>
            <a:r>
              <a:rPr lang="sv-SE" dirty="0"/>
              <a:t>Klicka här för att ändra format på bakgrundstexten</a:t>
            </a:r>
          </a:p>
        </p:txBody>
      </p:sp>
    </p:spTree>
    <p:extLst>
      <p:ext uri="{BB962C8B-B14F-4D97-AF65-F5344CB8AC3E}">
        <p14:creationId xmlns:p14="http://schemas.microsoft.com/office/powerpoint/2010/main" val="1499124520"/>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vå bilder höger">
    <p:bg>
      <p:bgPr>
        <a:solidFill>
          <a:schemeClr val="accent2"/>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6F2706FC-BC58-4896-B7C3-C5517CE50790}"/>
              </a:ext>
              <a:ext uri="{C183D7F6-B498-43B3-948B-1728B52AA6E4}">
                <adec:decorative xmlns="" xmlns:adec="http://schemas.microsoft.com/office/drawing/2017/decorative" val="1"/>
              </a:ext>
            </a:extLst>
          </p:cNvPr>
          <p:cNvSpPr/>
          <p:nvPr userDrawn="1"/>
        </p:nvSpPr>
        <p:spPr>
          <a:xfrm>
            <a:off x="180000" y="179999"/>
            <a:ext cx="7023714" cy="587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540000" y="368300"/>
            <a:ext cx="6298422" cy="949877"/>
          </a:xfrm>
        </p:spPr>
        <p:txBody>
          <a:body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540000" y="1805600"/>
            <a:ext cx="6298422" cy="4060212"/>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6" name="Platshållare för bild 5">
            <a:extLst>
              <a:ext uri="{FF2B5EF4-FFF2-40B4-BE49-F238E27FC236}">
                <a16:creationId xmlns:a16="http://schemas.microsoft.com/office/drawing/2014/main" id="{4C6E1B76-2B7B-4533-BF68-0C133455A61D}"/>
              </a:ext>
            </a:extLst>
          </p:cNvPr>
          <p:cNvSpPr>
            <a:spLocks noGrp="1"/>
          </p:cNvSpPr>
          <p:nvPr>
            <p:ph type="pic" sz="quarter" idx="13" hasCustomPrompt="1"/>
          </p:nvPr>
        </p:nvSpPr>
        <p:spPr>
          <a:xfrm>
            <a:off x="7299006" y="180001"/>
            <a:ext cx="4711032" cy="2890638"/>
          </a:xfrm>
        </p:spPr>
        <p:txBody>
          <a:bodyPr anchor="ctr"/>
          <a:lstStyle>
            <a:lvl1pPr marL="0" indent="0" algn="ctr">
              <a:buNone/>
              <a:defRPr/>
            </a:lvl1pPr>
          </a:lstStyle>
          <a:p>
            <a:pPr marL="0" marR="0" lvl="0" indent="0" algn="ctr" defTabSz="914400" rtl="0" eaLnBrk="1" fontAlgn="auto" latinLnBrk="0" hangingPunct="1">
              <a:lnSpc>
                <a:spcPct val="11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27" name="Platshållare för bild 5">
            <a:extLst>
              <a:ext uri="{FF2B5EF4-FFF2-40B4-BE49-F238E27FC236}">
                <a16:creationId xmlns:a16="http://schemas.microsoft.com/office/drawing/2014/main" id="{4BA08390-5407-41BB-A6E1-93228F694523}"/>
              </a:ext>
            </a:extLst>
          </p:cNvPr>
          <p:cNvSpPr>
            <a:spLocks noGrp="1"/>
          </p:cNvSpPr>
          <p:nvPr>
            <p:ph type="pic" sz="quarter" idx="14" hasCustomPrompt="1"/>
          </p:nvPr>
        </p:nvSpPr>
        <p:spPr>
          <a:xfrm>
            <a:off x="7299006" y="3160638"/>
            <a:ext cx="4711032" cy="2890800"/>
          </a:xfrm>
        </p:spPr>
        <p:txBody>
          <a:bodyPr anchor="ctr"/>
          <a:lstStyle>
            <a:lvl1pPr marL="0" indent="0" algn="ctr">
              <a:buNone/>
              <a:defRPr/>
            </a:lvl1pPr>
          </a:lstStyle>
          <a:p>
            <a:pPr marL="0" marR="0" lvl="0" indent="0" algn="ctr" defTabSz="914400" rtl="0" eaLnBrk="1" fontAlgn="auto" latinLnBrk="0" hangingPunct="1">
              <a:lnSpc>
                <a:spcPct val="11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Tree>
    <p:extLst>
      <p:ext uri="{BB962C8B-B14F-4D97-AF65-F5344CB8AC3E}">
        <p14:creationId xmlns:p14="http://schemas.microsoft.com/office/powerpoint/2010/main" val="197827432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D2E3394-C113-4849-BB1C-5C174A3CF38A}"/>
              </a:ext>
            </a:extLst>
          </p:cNvPr>
          <p:cNvSpPr>
            <a:spLocks noGrp="1"/>
          </p:cNvSpPr>
          <p:nvPr>
            <p:ph type="title"/>
          </p:nvPr>
        </p:nvSpPr>
        <p:spPr>
          <a:xfrm>
            <a:off x="540000" y="368300"/>
            <a:ext cx="9925200" cy="949877"/>
          </a:xfrm>
          <a:prstGeom prst="rect">
            <a:avLst/>
          </a:prstGeom>
        </p:spPr>
        <p:txBody>
          <a:bodyPr vert="horz" lIns="0" tIns="0" rIns="0" bIns="0" rtlCol="0" anchor="b"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86284E1E-CDE1-4D1F-8194-9D49212C3D60}"/>
              </a:ext>
            </a:extLst>
          </p:cNvPr>
          <p:cNvSpPr>
            <a:spLocks noGrp="1"/>
          </p:cNvSpPr>
          <p:nvPr>
            <p:ph type="body" idx="1"/>
          </p:nvPr>
        </p:nvSpPr>
        <p:spPr>
          <a:xfrm>
            <a:off x="1720800" y="1807200"/>
            <a:ext cx="8751938" cy="405861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a:extLst>
              <a:ext uri="{FF2B5EF4-FFF2-40B4-BE49-F238E27FC236}">
                <a16:creationId xmlns:a16="http://schemas.microsoft.com/office/drawing/2014/main" id="{15898BA3-370F-41F5-91EF-A04E5B8F8F32}"/>
              </a:ext>
              <a:ext uri="{C183D7F6-B498-43B3-948B-1728B52AA6E4}">
                <adec:decorative xmlns="" xmlns:adec="http://schemas.microsoft.com/office/drawing/2017/decorative" val="1"/>
              </a:ext>
            </a:extLst>
          </p:cNvPr>
          <p:cNvSpPr>
            <a:spLocks noGrp="1"/>
          </p:cNvSpPr>
          <p:nvPr>
            <p:ph type="sldNum" sz="quarter" idx="4"/>
          </p:nvPr>
        </p:nvSpPr>
        <p:spPr>
          <a:xfrm>
            <a:off x="288000" y="6356350"/>
            <a:ext cx="360000" cy="252000"/>
          </a:xfrm>
          <a:prstGeom prst="rect">
            <a:avLst/>
          </a:prstGeom>
        </p:spPr>
        <p:txBody>
          <a:bodyPr vert="horz" lIns="0" tIns="0" rIns="0" bIns="0" rtlCol="0" anchor="b" anchorCtr="0"/>
          <a:lstStyle>
            <a:lvl1pPr algn="l">
              <a:defRPr sz="1200">
                <a:solidFill>
                  <a:schemeClr val="tx1"/>
                </a:solidFill>
                <a:latin typeface="+mn-lt"/>
              </a:defRPr>
            </a:lvl1pPr>
          </a:lstStyle>
          <a:p>
            <a:fld id="{5204B58B-0420-4827-A2A8-7A3D043AFDDE}" type="slidenum">
              <a:rPr lang="sv-SE" smtClean="0"/>
              <a:pPr/>
              <a:t>‹#›</a:t>
            </a:fld>
            <a:endParaRPr lang="sv-SE" dirty="0"/>
          </a:p>
        </p:txBody>
      </p:sp>
      <p:grpSp>
        <p:nvGrpSpPr>
          <p:cNvPr id="11" name="Folktandvården" hidden="1">
            <a:extLst>
              <a:ext uri="{FF2B5EF4-FFF2-40B4-BE49-F238E27FC236}">
                <a16:creationId xmlns:a16="http://schemas.microsoft.com/office/drawing/2014/main" id="{46B4192C-A430-416B-BA38-01076CB9C6F4}"/>
              </a:ext>
            </a:extLst>
          </p:cNvPr>
          <p:cNvGrpSpPr/>
          <p:nvPr userDrawn="1"/>
        </p:nvGrpSpPr>
        <p:grpSpPr>
          <a:xfrm>
            <a:off x="9987525" y="6231440"/>
            <a:ext cx="2204474" cy="433293"/>
            <a:chOff x="9987525" y="6231440"/>
            <a:chExt cx="2204474" cy="433293"/>
          </a:xfrm>
        </p:grpSpPr>
        <p:sp>
          <p:nvSpPr>
            <p:cNvPr id="17" name="Rektangel 16">
              <a:extLst>
                <a:ext uri="{FF2B5EF4-FFF2-40B4-BE49-F238E27FC236}">
                  <a16:creationId xmlns:a16="http://schemas.microsoft.com/office/drawing/2014/main" id="{F28F0DCF-1CC6-4CA0-9C6B-7A6A9001166F}"/>
                </a:ext>
              </a:extLst>
            </p:cNvPr>
            <p:cNvSpPr/>
            <p:nvPr userDrawn="1"/>
          </p:nvSpPr>
          <p:spPr>
            <a:xfrm>
              <a:off x="11604170" y="6231440"/>
              <a:ext cx="587829" cy="433117"/>
            </a:xfrm>
            <a:prstGeom prst="rect">
              <a:avLst/>
            </a:prstGeom>
            <a:solidFill>
              <a:srgbClr val="0861CE"/>
            </a:solidFill>
            <a:ln w="3709" cap="flat">
              <a:noFill/>
              <a:prstDash val="solid"/>
              <a:miter/>
            </a:ln>
          </p:spPr>
          <p:txBody>
            <a:bodyPr rtlCol="0" anchor="ctr"/>
            <a:lstStyle/>
            <a:p>
              <a:endParaRPr lang="sv-SE"/>
            </a:p>
          </p:txBody>
        </p:sp>
        <p:sp>
          <p:nvSpPr>
            <p:cNvPr id="13" name="Frihandsfigur: Form 12">
              <a:extLst>
                <a:ext uri="{FF2B5EF4-FFF2-40B4-BE49-F238E27FC236}">
                  <a16:creationId xmlns:a16="http://schemas.microsoft.com/office/drawing/2014/main" id="{FEDAC4F5-53DC-4758-B526-A1BD86931DC2}"/>
                </a:ext>
              </a:extLst>
            </p:cNvPr>
            <p:cNvSpPr/>
            <p:nvPr userDrawn="1"/>
          </p:nvSpPr>
          <p:spPr>
            <a:xfrm>
              <a:off x="9987525" y="6231616"/>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pic>
          <p:nvPicPr>
            <p:cNvPr id="10" name="Bild 9">
              <a:extLst>
                <a:ext uri="{FF2B5EF4-FFF2-40B4-BE49-F238E27FC236}">
                  <a16:creationId xmlns:a16="http://schemas.microsoft.com/office/drawing/2014/main" id="{B14777EB-4318-44AF-8036-D55F7A6420FF}"/>
                </a:ext>
              </a:extLst>
            </p:cNvPr>
            <p:cNvPicPr>
              <a:picLocks noChangeAspect="1"/>
            </p:cNvPicPr>
            <p:nvPr userDrawn="1"/>
          </p:nvPicPr>
          <p:blipFill>
            <a:blip r:embed="rId28" cstate="hqprint">
              <a:extLst>
                <a:ext uri="{28A0092B-C50C-407E-A947-70E740481C1C}">
                  <a14:useLocalDpi xmlns:a14="http://schemas.microsoft.com/office/drawing/2010/main" val="0"/>
                </a:ext>
                <a:ext uri="{96DAC541-7B7A-43D3-8B79-37D633B846F1}">
                  <asvg:svgBlip xmlns="" xmlns:asvg="http://schemas.microsoft.com/office/drawing/2016/SVG/main" r:embed="rId29"/>
                </a:ext>
              </a:extLst>
            </a:blip>
            <a:stretch>
              <a:fillRect/>
            </a:stretch>
          </p:blipFill>
          <p:spPr>
            <a:xfrm>
              <a:off x="10071462" y="6301064"/>
              <a:ext cx="1832076" cy="305346"/>
            </a:xfrm>
            <a:prstGeom prst="rect">
              <a:avLst/>
            </a:prstGeom>
          </p:spPr>
        </p:pic>
      </p:grpSp>
      <p:grpSp>
        <p:nvGrpSpPr>
          <p:cNvPr id="19" name="Region Östergötland">
            <a:extLst>
              <a:ext uri="{FF2B5EF4-FFF2-40B4-BE49-F238E27FC236}">
                <a16:creationId xmlns:a16="http://schemas.microsoft.com/office/drawing/2014/main" id="{12B8B0FE-E494-49FD-B26D-9B726E254203}"/>
              </a:ext>
              <a:ext uri="{C183D7F6-B498-43B3-948B-1728B52AA6E4}">
                <adec:decorative xmlns="" xmlns:adec="http://schemas.microsoft.com/office/drawing/2017/decorative" val="1"/>
              </a:ext>
            </a:extLst>
          </p:cNvPr>
          <p:cNvGrpSpPr/>
          <p:nvPr userDrawn="1"/>
        </p:nvGrpSpPr>
        <p:grpSpPr>
          <a:xfrm>
            <a:off x="10574113" y="6231792"/>
            <a:ext cx="1616646" cy="433117"/>
            <a:chOff x="10580645" y="6231792"/>
            <a:chExt cx="1616646" cy="433117"/>
          </a:xfrm>
        </p:grpSpPr>
        <p:sp>
          <p:nvSpPr>
            <p:cNvPr id="20" name="Frihandsfigur: Form 19">
              <a:extLst>
                <a:ext uri="{FF2B5EF4-FFF2-40B4-BE49-F238E27FC236}">
                  <a16:creationId xmlns:a16="http://schemas.microsoft.com/office/drawing/2014/main" id="{E29E9866-AB3F-4A58-BC98-5E1FEF56ED1F}"/>
                </a:ext>
              </a:extLst>
            </p:cNvPr>
            <p:cNvSpPr/>
            <p:nvPr userDrawn="1"/>
          </p:nvSpPr>
          <p:spPr>
            <a:xfrm>
              <a:off x="10580645"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ADBD61C2-B8AD-4888-B30A-1F1537F6107F}"/>
                </a:ext>
              </a:extLst>
            </p:cNvPr>
            <p:cNvSpPr/>
            <p:nvPr/>
          </p:nvSpPr>
          <p:spPr>
            <a:xfrm>
              <a:off x="10647288"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a:p>
          </p:txBody>
        </p:sp>
      </p:grpSp>
      <p:sp>
        <p:nvSpPr>
          <p:cNvPr id="4" name="xxLanguageTextBox">
            <a:extLst>
              <a:ext uri="{FF2B5EF4-FFF2-40B4-BE49-F238E27FC236}">
                <a16:creationId xmlns:a16="http://schemas.microsoft.com/office/drawing/2014/main" id="{46F93A61-1B8B-4161-5B6F-0A6A5CF6F13B}"/>
              </a:ext>
            </a:extLst>
          </p:cNvPr>
          <p:cNvSpPr/>
          <p:nvPr userDrawn="1">
            <p:custDataLst>
              <p:tags r:id="rId27"/>
            </p:custDataLst>
          </p:nvPr>
        </p:nvSpPr>
        <p:spPr>
          <a:xfrm>
            <a:off x="0" y="0"/>
            <a:ext cx="12700" cy="1270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sv-SE" sz="1600"/>
          </a:p>
        </p:txBody>
      </p:sp>
    </p:spTree>
    <p:extLst>
      <p:ext uri="{BB962C8B-B14F-4D97-AF65-F5344CB8AC3E}">
        <p14:creationId xmlns:p14="http://schemas.microsoft.com/office/powerpoint/2010/main" val="2397258563"/>
      </p:ext>
    </p:extLst>
  </p:cSld>
  <p:clrMap bg1="lt1" tx1="dk1" bg2="lt2" tx2="dk2" accent1="accent1" accent2="accent2" accent3="accent3" accent4="accent4" accent5="accent5" accent6="accent6" hlink="hlink" folHlink="folHlink"/>
  <p:sldLayoutIdLst>
    <p:sldLayoutId id="2147483676" r:id="rId1"/>
    <p:sldLayoutId id="2147483662" r:id="rId2"/>
    <p:sldLayoutId id="2147483678" r:id="rId3"/>
    <p:sldLayoutId id="2147483679" r:id="rId4"/>
    <p:sldLayoutId id="2147483680" r:id="rId5"/>
    <p:sldLayoutId id="2147483681" r:id="rId6"/>
    <p:sldLayoutId id="2147483682" r:id="rId7"/>
    <p:sldLayoutId id="2147483683" r:id="rId8"/>
    <p:sldLayoutId id="2147483698" r:id="rId9"/>
    <p:sldLayoutId id="2147483699" r:id="rId10"/>
    <p:sldLayoutId id="2147483684" r:id="rId11"/>
    <p:sldLayoutId id="2147483685" r:id="rId12"/>
    <p:sldLayoutId id="2147483694" r:id="rId13"/>
    <p:sldLayoutId id="2147483687" r:id="rId14"/>
    <p:sldLayoutId id="2147483688" r:id="rId15"/>
    <p:sldLayoutId id="2147483695" r:id="rId16"/>
    <p:sldLayoutId id="2147483700" r:id="rId17"/>
    <p:sldLayoutId id="2147483696" r:id="rId18"/>
    <p:sldLayoutId id="2147483702" r:id="rId19"/>
    <p:sldLayoutId id="2147483692" r:id="rId20"/>
    <p:sldLayoutId id="2147483693" r:id="rId21"/>
    <p:sldLayoutId id="2147483701" r:id="rId22"/>
    <p:sldLayoutId id="2147483655" r:id="rId23"/>
    <p:sldLayoutId id="2147483703" r:id="rId24"/>
    <p:sldLayoutId id="2147483704" r:id="rId25"/>
  </p:sldLayoutIdLst>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180000" indent="-180000" algn="l" defTabSz="914400" rtl="0" eaLnBrk="1" latinLnBrk="0" hangingPunct="1">
        <a:lnSpc>
          <a:spcPct val="110000"/>
        </a:lnSpc>
        <a:spcBef>
          <a:spcPts val="1200"/>
        </a:spcBef>
        <a:buFont typeface="Arial" panose="020B0604020202020204" pitchFamily="34" charset="0"/>
        <a:buChar char="•"/>
        <a:defRPr sz="1600" kern="1200">
          <a:solidFill>
            <a:schemeClr val="tx1"/>
          </a:solidFill>
          <a:latin typeface="+mn-lt"/>
          <a:ea typeface="+mn-ea"/>
          <a:cs typeface="+mn-cs"/>
        </a:defRPr>
      </a:lvl1pPr>
      <a:lvl2pPr marL="447675" indent="-179388" algn="l" defTabSz="914400" rtl="0" eaLnBrk="1" latinLnBrk="0" hangingPunct="1">
        <a:lnSpc>
          <a:spcPct val="100000"/>
        </a:lnSpc>
        <a:spcBef>
          <a:spcPts val="600"/>
        </a:spcBef>
        <a:buFont typeface="Roboto" panose="02000000000000000000" pitchFamily="2" charset="0"/>
        <a:buChar char="—"/>
        <a:defRPr sz="1400" kern="1200">
          <a:solidFill>
            <a:schemeClr val="tx1"/>
          </a:solidFill>
          <a:latin typeface="+mn-lt"/>
          <a:ea typeface="+mn-ea"/>
          <a:cs typeface="+mn-cs"/>
        </a:defRPr>
      </a:lvl2pPr>
      <a:lvl3pPr marL="717550" indent="-179388"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3pPr>
      <a:lvl4pPr marL="987425" indent="-179388" algn="l" defTabSz="914400" rtl="0" eaLnBrk="1" latinLnBrk="0" hangingPunct="1">
        <a:lnSpc>
          <a:spcPct val="100000"/>
        </a:lnSpc>
        <a:spcBef>
          <a:spcPts val="600"/>
        </a:spcBef>
        <a:buFont typeface="Roboto" panose="02000000000000000000" pitchFamily="2" charset="0"/>
        <a:buChar char="—"/>
        <a:defRPr sz="1400" kern="1200">
          <a:solidFill>
            <a:schemeClr val="tx1"/>
          </a:solidFill>
          <a:latin typeface="+mn-lt"/>
          <a:ea typeface="+mn-ea"/>
          <a:cs typeface="+mn-cs"/>
        </a:defRPr>
      </a:lvl4pPr>
      <a:lvl5pPr marL="1257300" indent="-179388" algn="l" defTabSz="89535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32" userDrawn="1">
          <p15:clr>
            <a:srgbClr val="F26B43"/>
          </p15:clr>
        </p15:guide>
        <p15:guide id="3" pos="338" userDrawn="1">
          <p15:clr>
            <a:srgbClr val="F26B43"/>
          </p15:clr>
        </p15:guide>
        <p15:guide id="4" pos="7346" userDrawn="1">
          <p15:clr>
            <a:srgbClr val="F26B43"/>
          </p15:clr>
        </p15:guide>
        <p15:guide id="5" pos="1084" userDrawn="1">
          <p15:clr>
            <a:srgbClr val="F26B43"/>
          </p15:clr>
        </p15:guide>
        <p15:guide id="6" orient="horz" pos="1133" userDrawn="1">
          <p15:clr>
            <a:srgbClr val="F26B43"/>
          </p15:clr>
        </p15:guide>
        <p15:guide id="7" orient="horz" pos="3695" userDrawn="1">
          <p15:clr>
            <a:srgbClr val="F26B43"/>
          </p15:clr>
        </p15:guide>
        <p15:guide id="8" orient="horz" pos="3812" userDrawn="1">
          <p15:clr>
            <a:srgbClr val="F26B43"/>
          </p15:clr>
        </p15:guide>
        <p15:guide id="9" orient="horz" pos="232" userDrawn="1">
          <p15:clr>
            <a:srgbClr val="F26B43"/>
          </p15:clr>
        </p15:guide>
        <p15:guide id="10" orient="horz" pos="83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hyperlink" Target="mailto:cecilia.forsell@regionostergotland.se" TargetMode="Externa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hyperlink" Target="https://www.socialstyrelsen.se/publikationer/donation--en-nationell-angelagenhet--handlingsplan-for-organ--och-vavnadsdonation-20262030-2025-9-9774/" TargetMode="External"/><Relationship Id="rId2" Type="http://schemas.openxmlformats.org/officeDocument/2006/relationships/image" Target="../media/image3.emf"/><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hyperlink" Target="http://www.trippus.net/ndm" TargetMode="External"/><Relationship Id="rId2" Type="http://schemas.openxmlformats.org/officeDocument/2006/relationships/image" Target="../media/image15.png"/><Relationship Id="rId1" Type="http://schemas.openxmlformats.org/officeDocument/2006/relationships/slideLayout" Target="../slideLayouts/slideLayout23.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Rubrik 15">
            <a:extLst>
              <a:ext uri="{FF2B5EF4-FFF2-40B4-BE49-F238E27FC236}">
                <a16:creationId xmlns:a16="http://schemas.microsoft.com/office/drawing/2014/main" id="{2E2AA013-1C60-4F11-A178-81752B6C2C36}"/>
              </a:ext>
            </a:extLst>
          </p:cNvPr>
          <p:cNvSpPr>
            <a:spLocks noGrp="1"/>
          </p:cNvSpPr>
          <p:nvPr>
            <p:ph type="ctrTitle"/>
          </p:nvPr>
        </p:nvSpPr>
        <p:spPr>
          <a:xfrm>
            <a:off x="637200" y="1692000"/>
            <a:ext cx="10269098" cy="2520000"/>
          </a:xfrm>
        </p:spPr>
        <p:txBody>
          <a:bodyPr/>
          <a:lstStyle/>
          <a:p>
            <a:r>
              <a:rPr lang="sv-SE" dirty="0"/>
              <a:t>Handlingsplanen för donation – prioriterade lokala åtgärder 2026</a:t>
            </a:r>
          </a:p>
        </p:txBody>
      </p:sp>
      <p:sp>
        <p:nvSpPr>
          <p:cNvPr id="17" name="Underrubrik 16">
            <a:extLst>
              <a:ext uri="{FF2B5EF4-FFF2-40B4-BE49-F238E27FC236}">
                <a16:creationId xmlns:a16="http://schemas.microsoft.com/office/drawing/2014/main" id="{FCD190C8-9DBD-48AF-AE9E-D1ABC4D53124}"/>
              </a:ext>
            </a:extLst>
          </p:cNvPr>
          <p:cNvSpPr>
            <a:spLocks noGrp="1"/>
          </p:cNvSpPr>
          <p:nvPr>
            <p:ph type="subTitle" idx="1"/>
          </p:nvPr>
        </p:nvSpPr>
        <p:spPr>
          <a:xfrm>
            <a:off x="637197" y="4320000"/>
            <a:ext cx="10426038" cy="1404000"/>
          </a:xfrm>
        </p:spPr>
        <p:txBody>
          <a:bodyPr/>
          <a:lstStyle/>
          <a:p>
            <a:r>
              <a:rPr lang="sv-SE" sz="2000" dirty="0"/>
              <a:t>Åtgärder inom </a:t>
            </a:r>
            <a:r>
              <a:rPr lang="sv-SE" sz="2000" dirty="0" err="1"/>
              <a:t>organområdet</a:t>
            </a:r>
            <a:r>
              <a:rPr lang="sv-SE" sz="2000" dirty="0"/>
              <a:t> med rekommenderad start omgående eller under 2026. Presentationen fokuserar på de åtgärder där ansvaret helt eller delvis ligger på lokal nivå, det vill säga främst hos dig som verksamhetschef för intensivvården.</a:t>
            </a:r>
          </a:p>
        </p:txBody>
      </p:sp>
      <p:sp>
        <p:nvSpPr>
          <p:cNvPr id="18" name="Platshållare för text 17">
            <a:extLst>
              <a:ext uri="{FF2B5EF4-FFF2-40B4-BE49-F238E27FC236}">
                <a16:creationId xmlns:a16="http://schemas.microsoft.com/office/drawing/2014/main" id="{9D67B862-739B-4E7B-9839-0C40561DFAB9}"/>
              </a:ext>
            </a:extLst>
          </p:cNvPr>
          <p:cNvSpPr>
            <a:spLocks noGrp="1"/>
          </p:cNvSpPr>
          <p:nvPr>
            <p:ph type="body" sz="quarter" idx="10"/>
          </p:nvPr>
        </p:nvSpPr>
        <p:spPr/>
        <p:txBody>
          <a:bodyPr/>
          <a:lstStyle/>
          <a:p>
            <a:r>
              <a:rPr lang="sv-SE" dirty="0"/>
              <a:t>2025-12-08</a:t>
            </a:r>
          </a:p>
        </p:txBody>
      </p:sp>
      <p:pic>
        <p:nvPicPr>
          <p:cNvPr id="4" name="Bild 5" descr="Socialstyrelsen logotyp">
            <a:extLst>
              <a:ext uri="{FF2B5EF4-FFF2-40B4-BE49-F238E27FC236}">
                <a16:creationId xmlns:a16="http://schemas.microsoft.com/office/drawing/2014/main" id="{1996B044-7A80-A39E-1243-0F42A16CBE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618490" y="620713"/>
            <a:ext cx="2438400" cy="524075"/>
          </a:xfrm>
          <a:prstGeom prst="rect">
            <a:avLst/>
          </a:prstGeom>
        </p:spPr>
      </p:pic>
    </p:spTree>
    <p:extLst>
      <p:ext uri="{BB962C8B-B14F-4D97-AF65-F5344CB8AC3E}">
        <p14:creationId xmlns:p14="http://schemas.microsoft.com/office/powerpoint/2010/main" val="3179143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1647DA33-0EC1-0D7C-E42F-3A8D4B9FA5B9}"/>
              </a:ext>
            </a:extLst>
          </p:cNvPr>
          <p:cNvSpPr>
            <a:spLocks noGrp="1"/>
          </p:cNvSpPr>
          <p:nvPr>
            <p:ph type="sldNum" sz="quarter" idx="12"/>
          </p:nvPr>
        </p:nvSpPr>
        <p:spPr/>
        <p:txBody>
          <a:bodyPr/>
          <a:lstStyle/>
          <a:p>
            <a:fld id="{5204B58B-0420-4827-A2A8-7A3D043AFDDE}" type="slidenum">
              <a:rPr lang="sv-SE" smtClean="0"/>
              <a:t>10</a:t>
            </a:fld>
            <a:endParaRPr lang="sv-SE" dirty="0"/>
          </a:p>
        </p:txBody>
      </p:sp>
      <p:sp>
        <p:nvSpPr>
          <p:cNvPr id="6" name="textruta 5">
            <a:extLst>
              <a:ext uri="{FF2B5EF4-FFF2-40B4-BE49-F238E27FC236}">
                <a16:creationId xmlns:a16="http://schemas.microsoft.com/office/drawing/2014/main" id="{24278CD6-1ABD-5382-BC96-1CBF0869DF76}"/>
              </a:ext>
            </a:extLst>
          </p:cNvPr>
          <p:cNvSpPr txBox="1"/>
          <p:nvPr/>
        </p:nvSpPr>
        <p:spPr>
          <a:xfrm>
            <a:off x="1533525" y="657224"/>
            <a:ext cx="8839200" cy="4006738"/>
          </a:xfrm>
          <a:prstGeom prst="rect">
            <a:avLst/>
          </a:prstGeom>
          <a:noFill/>
        </p:spPr>
        <p:txBody>
          <a:bodyPr wrap="square">
            <a:spAutoFit/>
          </a:bodyPr>
          <a:lstStyle/>
          <a:p>
            <a:pPr>
              <a:lnSpc>
                <a:spcPct val="107000"/>
              </a:lnSpc>
              <a:spcAft>
                <a:spcPts val="800"/>
              </a:spcAft>
              <a:buNone/>
            </a:pPr>
            <a:r>
              <a:rPr lang="sv-SE" sz="4800" b="1" kern="100" dirty="0">
                <a:effectLst/>
                <a:latin typeface="Aptos" panose="020B0004020202020204" pitchFamily="34" charset="0"/>
                <a:ea typeface="Aptos" panose="020B0004020202020204" pitchFamily="34" charset="0"/>
                <a:cs typeface="Times New Roman" panose="02020603050405020304" pitchFamily="18" charset="0"/>
              </a:rPr>
              <a:t>Workshop </a:t>
            </a:r>
          </a:p>
          <a:p>
            <a:pPr>
              <a:lnSpc>
                <a:spcPct val="107000"/>
              </a:lnSpc>
              <a:spcAft>
                <a:spcPts val="800"/>
              </a:spcAft>
              <a:buNone/>
            </a:pPr>
            <a:r>
              <a:rPr lang="sv-SE" sz="3200" b="1" i="1" kern="100" dirty="0">
                <a:latin typeface="Aptos" panose="020B0004020202020204" pitchFamily="34" charset="0"/>
                <a:ea typeface="Aptos" panose="020B0004020202020204" pitchFamily="34" charset="0"/>
                <a:cs typeface="Times New Roman" panose="02020603050405020304" pitchFamily="18" charset="0"/>
              </a:rPr>
              <a:t>Prioriterade </a:t>
            </a:r>
            <a:r>
              <a:rPr lang="sv-SE" sz="3200" b="1" i="1" kern="100" dirty="0">
                <a:effectLst/>
                <a:latin typeface="Aptos" panose="020B0004020202020204" pitchFamily="34" charset="0"/>
                <a:ea typeface="Aptos" panose="020B0004020202020204" pitchFamily="34" charset="0"/>
                <a:cs typeface="Times New Roman" panose="02020603050405020304" pitchFamily="18" charset="0"/>
              </a:rPr>
              <a:t>lokala åtgärder i handlingsplanen</a:t>
            </a:r>
            <a:endParaRPr lang="sv-SE" sz="3200" i="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sv-SE" sz="2800" kern="100" dirty="0">
                <a:effectLst/>
                <a:latin typeface="Aptos" panose="020B0004020202020204" pitchFamily="34" charset="0"/>
                <a:ea typeface="Aptos" panose="020B0004020202020204" pitchFamily="34" charset="0"/>
                <a:cs typeface="Times New Roman" panose="02020603050405020304" pitchFamily="18" charset="0"/>
              </a:rPr>
              <a:t>Ni ska föreslå vilka </a:t>
            </a:r>
            <a:r>
              <a:rPr lang="sv-SE" sz="2800" b="1" kern="100" dirty="0">
                <a:effectLst/>
                <a:latin typeface="Aptos" panose="020B0004020202020204" pitchFamily="34" charset="0"/>
                <a:ea typeface="Aptos" panose="020B0004020202020204" pitchFamily="34" charset="0"/>
                <a:cs typeface="Times New Roman" panose="02020603050405020304" pitchFamily="18" charset="0"/>
              </a:rPr>
              <a:t>konkreta åtgärder</a:t>
            </a:r>
            <a:r>
              <a:rPr lang="sv-SE" sz="2800" kern="100" dirty="0">
                <a:effectLst/>
                <a:latin typeface="Aptos" panose="020B0004020202020204" pitchFamily="34" charset="0"/>
                <a:ea typeface="Aptos" panose="020B0004020202020204" pitchFamily="34" charset="0"/>
                <a:cs typeface="Times New Roman" panose="02020603050405020304" pitchFamily="18" charset="0"/>
              </a:rPr>
              <a:t> som behöver vidtas lokalt för att nå målen i de aktuella åtgärdspunkterna nedan.</a:t>
            </a:r>
          </a:p>
          <a:p>
            <a:pPr>
              <a:lnSpc>
                <a:spcPct val="107000"/>
              </a:lnSpc>
              <a:spcAft>
                <a:spcPts val="800"/>
              </a:spcAft>
              <a:buNone/>
            </a:pPr>
            <a:r>
              <a:rPr lang="sv-SE" sz="2800" kern="100" dirty="0">
                <a:effectLst/>
                <a:latin typeface="Aptos" panose="020B0004020202020204" pitchFamily="34" charset="0"/>
                <a:ea typeface="Aptos" panose="020B0004020202020204" pitchFamily="34" charset="0"/>
                <a:cs typeface="Times New Roman" panose="02020603050405020304" pitchFamily="18" charset="0"/>
              </a:rPr>
              <a:t>Utgå från Handlingsplanen Donation -en nationell angelägenhet. </a:t>
            </a:r>
          </a:p>
        </p:txBody>
      </p:sp>
      <p:pic>
        <p:nvPicPr>
          <p:cNvPr id="9" name="Bildobjekt 8">
            <a:extLst>
              <a:ext uri="{FF2B5EF4-FFF2-40B4-BE49-F238E27FC236}">
                <a16:creationId xmlns:a16="http://schemas.microsoft.com/office/drawing/2014/main" id="{DCB14625-AEFE-75E4-32B0-5F9DBC5BFAC8}"/>
              </a:ext>
            </a:extLst>
          </p:cNvPr>
          <p:cNvPicPr>
            <a:picLocks noChangeAspect="1"/>
          </p:cNvPicPr>
          <p:nvPr/>
        </p:nvPicPr>
        <p:blipFill>
          <a:blip r:embed="rId2"/>
          <a:stretch>
            <a:fillRect/>
          </a:stretch>
        </p:blipFill>
        <p:spPr>
          <a:xfrm>
            <a:off x="2034268" y="5463033"/>
            <a:ext cx="5934903" cy="1019317"/>
          </a:xfrm>
          <a:prstGeom prst="rect">
            <a:avLst/>
          </a:prstGeom>
        </p:spPr>
      </p:pic>
    </p:spTree>
    <p:extLst>
      <p:ext uri="{BB962C8B-B14F-4D97-AF65-F5344CB8AC3E}">
        <p14:creationId xmlns:p14="http://schemas.microsoft.com/office/powerpoint/2010/main" val="3559765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B6FA91D5-CA7B-B558-1A1E-3F6F1F2D3633}"/>
              </a:ext>
            </a:extLst>
          </p:cNvPr>
          <p:cNvSpPr>
            <a:spLocks noGrp="1"/>
          </p:cNvSpPr>
          <p:nvPr>
            <p:ph type="sldNum" sz="quarter" idx="12"/>
          </p:nvPr>
        </p:nvSpPr>
        <p:spPr/>
        <p:txBody>
          <a:bodyPr/>
          <a:lstStyle/>
          <a:p>
            <a:fld id="{5204B58B-0420-4827-A2A8-7A3D043AFDDE}" type="slidenum">
              <a:rPr lang="sv-SE" smtClean="0"/>
              <a:t>11</a:t>
            </a:fld>
            <a:endParaRPr lang="sv-SE" dirty="0"/>
          </a:p>
        </p:txBody>
      </p:sp>
      <p:pic>
        <p:nvPicPr>
          <p:cNvPr id="4" name="Bildobjekt 3">
            <a:extLst>
              <a:ext uri="{FF2B5EF4-FFF2-40B4-BE49-F238E27FC236}">
                <a16:creationId xmlns:a16="http://schemas.microsoft.com/office/drawing/2014/main" id="{C4BCF237-A726-D1FD-AAC8-761F59017AD9}"/>
              </a:ext>
            </a:extLst>
          </p:cNvPr>
          <p:cNvPicPr>
            <a:picLocks noChangeAspect="1"/>
          </p:cNvPicPr>
          <p:nvPr/>
        </p:nvPicPr>
        <p:blipFill>
          <a:blip r:embed="rId2"/>
          <a:stretch>
            <a:fillRect/>
          </a:stretch>
        </p:blipFill>
        <p:spPr>
          <a:xfrm>
            <a:off x="1838847" y="413077"/>
            <a:ext cx="8608045" cy="6098255"/>
          </a:xfrm>
          <a:prstGeom prst="rect">
            <a:avLst/>
          </a:prstGeom>
        </p:spPr>
      </p:pic>
    </p:spTree>
    <p:extLst>
      <p:ext uri="{BB962C8B-B14F-4D97-AF65-F5344CB8AC3E}">
        <p14:creationId xmlns:p14="http://schemas.microsoft.com/office/powerpoint/2010/main" val="2757721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1505ECA2-C2DC-79EE-3C06-2D1F73663D88}"/>
              </a:ext>
            </a:extLst>
          </p:cNvPr>
          <p:cNvSpPr>
            <a:spLocks noGrp="1"/>
          </p:cNvSpPr>
          <p:nvPr>
            <p:ph type="sldNum" sz="quarter" idx="12"/>
          </p:nvPr>
        </p:nvSpPr>
        <p:spPr/>
        <p:txBody>
          <a:bodyPr/>
          <a:lstStyle/>
          <a:p>
            <a:fld id="{5204B58B-0420-4827-A2A8-7A3D043AFDDE}" type="slidenum">
              <a:rPr lang="sv-SE" smtClean="0"/>
              <a:t>12</a:t>
            </a:fld>
            <a:endParaRPr lang="sv-SE" dirty="0"/>
          </a:p>
        </p:txBody>
      </p:sp>
      <p:sp>
        <p:nvSpPr>
          <p:cNvPr id="3" name="textruta 2">
            <a:extLst>
              <a:ext uri="{FF2B5EF4-FFF2-40B4-BE49-F238E27FC236}">
                <a16:creationId xmlns:a16="http://schemas.microsoft.com/office/drawing/2014/main" id="{9666205C-4849-E5F0-9EEB-E5078FD2A869}"/>
              </a:ext>
            </a:extLst>
          </p:cNvPr>
          <p:cNvSpPr txBox="1"/>
          <p:nvPr/>
        </p:nvSpPr>
        <p:spPr>
          <a:xfrm rot="10800000" flipV="1">
            <a:off x="2218563" y="531450"/>
            <a:ext cx="8315324" cy="553998"/>
          </a:xfrm>
          <a:prstGeom prst="rect">
            <a:avLst/>
          </a:prstGeom>
          <a:noFill/>
        </p:spPr>
        <p:txBody>
          <a:bodyPr wrap="square" lIns="0" tIns="0" rIns="0" bIns="0" rtlCol="0">
            <a:spAutoFit/>
          </a:bodyPr>
          <a:lstStyle/>
          <a:p>
            <a:pPr algn="l"/>
            <a:r>
              <a:rPr lang="sv-SE" sz="3600" dirty="0"/>
              <a:t>Fem prioriterade </a:t>
            </a:r>
            <a:r>
              <a:rPr lang="sv-SE" sz="3600" dirty="0">
                <a:highlight>
                  <a:srgbClr val="FFFF00"/>
                </a:highlight>
              </a:rPr>
              <a:t>lokala</a:t>
            </a:r>
            <a:r>
              <a:rPr lang="sv-SE" sz="3600" dirty="0"/>
              <a:t> åtgärdspunkter</a:t>
            </a:r>
          </a:p>
        </p:txBody>
      </p:sp>
      <p:pic>
        <p:nvPicPr>
          <p:cNvPr id="4" name="Bildobjekt 3">
            <a:extLst>
              <a:ext uri="{FF2B5EF4-FFF2-40B4-BE49-F238E27FC236}">
                <a16:creationId xmlns:a16="http://schemas.microsoft.com/office/drawing/2014/main" id="{37E9CF44-4B9E-5630-946C-C662F7DE0EB9}"/>
              </a:ext>
            </a:extLst>
          </p:cNvPr>
          <p:cNvPicPr>
            <a:picLocks noChangeAspect="1"/>
          </p:cNvPicPr>
          <p:nvPr/>
        </p:nvPicPr>
        <p:blipFill>
          <a:blip r:embed="rId2"/>
          <a:stretch>
            <a:fillRect/>
          </a:stretch>
        </p:blipFill>
        <p:spPr>
          <a:xfrm>
            <a:off x="4713350" y="1463021"/>
            <a:ext cx="3325749" cy="5028854"/>
          </a:xfrm>
          <a:prstGeom prst="rect">
            <a:avLst/>
          </a:prstGeom>
        </p:spPr>
      </p:pic>
    </p:spTree>
    <p:extLst>
      <p:ext uri="{BB962C8B-B14F-4D97-AF65-F5344CB8AC3E}">
        <p14:creationId xmlns:p14="http://schemas.microsoft.com/office/powerpoint/2010/main" val="2704686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C4D55ECC-0848-83E2-60A7-1899A2B697ED}"/>
              </a:ext>
            </a:extLst>
          </p:cNvPr>
          <p:cNvSpPr>
            <a:spLocks noGrp="1"/>
          </p:cNvSpPr>
          <p:nvPr>
            <p:ph type="sldNum" sz="quarter" idx="12"/>
          </p:nvPr>
        </p:nvSpPr>
        <p:spPr/>
        <p:txBody>
          <a:bodyPr/>
          <a:lstStyle/>
          <a:p>
            <a:fld id="{5204B58B-0420-4827-A2A8-7A3D043AFDDE}" type="slidenum">
              <a:rPr lang="sv-SE" smtClean="0"/>
              <a:t>13</a:t>
            </a:fld>
            <a:endParaRPr lang="sv-SE" dirty="0"/>
          </a:p>
        </p:txBody>
      </p:sp>
      <p:pic>
        <p:nvPicPr>
          <p:cNvPr id="8" name="Bildobjekt 7">
            <a:extLst>
              <a:ext uri="{FF2B5EF4-FFF2-40B4-BE49-F238E27FC236}">
                <a16:creationId xmlns:a16="http://schemas.microsoft.com/office/drawing/2014/main" id="{EE698315-9EBB-640A-E5EC-0B8BC7DABA35}"/>
              </a:ext>
            </a:extLst>
          </p:cNvPr>
          <p:cNvPicPr>
            <a:picLocks noChangeAspect="1"/>
          </p:cNvPicPr>
          <p:nvPr/>
        </p:nvPicPr>
        <p:blipFill>
          <a:blip r:embed="rId2"/>
          <a:stretch>
            <a:fillRect/>
          </a:stretch>
        </p:blipFill>
        <p:spPr>
          <a:xfrm>
            <a:off x="3214878" y="209550"/>
            <a:ext cx="6176772" cy="6612952"/>
          </a:xfrm>
          <a:prstGeom prst="rect">
            <a:avLst/>
          </a:prstGeom>
        </p:spPr>
      </p:pic>
    </p:spTree>
    <p:extLst>
      <p:ext uri="{BB962C8B-B14F-4D97-AF65-F5344CB8AC3E}">
        <p14:creationId xmlns:p14="http://schemas.microsoft.com/office/powerpoint/2010/main" val="2731642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CCC318C3-8399-259E-650B-71CC75C0D739}"/>
              </a:ext>
            </a:extLst>
          </p:cNvPr>
          <p:cNvSpPr>
            <a:spLocks noGrp="1"/>
          </p:cNvSpPr>
          <p:nvPr>
            <p:ph type="sldNum" sz="quarter" idx="12"/>
          </p:nvPr>
        </p:nvSpPr>
        <p:spPr/>
        <p:txBody>
          <a:bodyPr/>
          <a:lstStyle/>
          <a:p>
            <a:fld id="{5204B58B-0420-4827-A2A8-7A3D043AFDDE}" type="slidenum">
              <a:rPr lang="sv-SE" smtClean="0"/>
              <a:t>14</a:t>
            </a:fld>
            <a:endParaRPr lang="sv-SE" dirty="0"/>
          </a:p>
        </p:txBody>
      </p:sp>
      <p:sp>
        <p:nvSpPr>
          <p:cNvPr id="3" name="textruta 2">
            <a:extLst>
              <a:ext uri="{FF2B5EF4-FFF2-40B4-BE49-F238E27FC236}">
                <a16:creationId xmlns:a16="http://schemas.microsoft.com/office/drawing/2014/main" id="{D12106A0-83F6-8F2E-09BC-E75CFF7B27AD}"/>
              </a:ext>
            </a:extLst>
          </p:cNvPr>
          <p:cNvSpPr txBox="1"/>
          <p:nvPr/>
        </p:nvSpPr>
        <p:spPr>
          <a:xfrm>
            <a:off x="1142999" y="647700"/>
            <a:ext cx="9801225" cy="2215991"/>
          </a:xfrm>
          <a:prstGeom prst="rect">
            <a:avLst/>
          </a:prstGeom>
          <a:noFill/>
        </p:spPr>
        <p:txBody>
          <a:bodyPr wrap="square" lIns="0" tIns="0" rIns="0" bIns="0" rtlCol="0">
            <a:spAutoFit/>
          </a:bodyPr>
          <a:lstStyle/>
          <a:p>
            <a:pPr algn="l"/>
            <a:r>
              <a:rPr lang="sv-SE" sz="3600" dirty="0"/>
              <a:t>Indelning i fem grupper</a:t>
            </a:r>
          </a:p>
          <a:p>
            <a:pPr algn="l"/>
            <a:endParaRPr lang="sv-SE" sz="3600" dirty="0"/>
          </a:p>
          <a:p>
            <a:pPr algn="l"/>
            <a:r>
              <a:rPr lang="sv-SE" sz="3600" dirty="0"/>
              <a:t>En ordförande och en </a:t>
            </a:r>
          </a:p>
          <a:p>
            <a:pPr algn="l"/>
            <a:r>
              <a:rPr lang="sv-SE" sz="3600" dirty="0"/>
              <a:t>sekreterare i varje grupp</a:t>
            </a:r>
          </a:p>
        </p:txBody>
      </p:sp>
      <p:pic>
        <p:nvPicPr>
          <p:cNvPr id="5" name="Bildobjekt 4">
            <a:extLst>
              <a:ext uri="{FF2B5EF4-FFF2-40B4-BE49-F238E27FC236}">
                <a16:creationId xmlns:a16="http://schemas.microsoft.com/office/drawing/2014/main" id="{FAF8B059-2704-C39B-F006-E97FE9B3510A}"/>
              </a:ext>
            </a:extLst>
          </p:cNvPr>
          <p:cNvPicPr>
            <a:picLocks noChangeAspect="1"/>
          </p:cNvPicPr>
          <p:nvPr/>
        </p:nvPicPr>
        <p:blipFill>
          <a:blip r:embed="rId2"/>
          <a:stretch>
            <a:fillRect/>
          </a:stretch>
        </p:blipFill>
        <p:spPr>
          <a:xfrm>
            <a:off x="7529305" y="478506"/>
            <a:ext cx="3414919" cy="5731794"/>
          </a:xfrm>
          <a:prstGeom prst="rect">
            <a:avLst/>
          </a:prstGeom>
        </p:spPr>
      </p:pic>
    </p:spTree>
    <p:extLst>
      <p:ext uri="{BB962C8B-B14F-4D97-AF65-F5344CB8AC3E}">
        <p14:creationId xmlns:p14="http://schemas.microsoft.com/office/powerpoint/2010/main" val="1327911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A6191500-5109-DA83-88BF-94183EB1A5B6}"/>
              </a:ext>
            </a:extLst>
          </p:cNvPr>
          <p:cNvSpPr>
            <a:spLocks noGrp="1"/>
          </p:cNvSpPr>
          <p:nvPr>
            <p:ph type="sldNum" sz="quarter" idx="12"/>
          </p:nvPr>
        </p:nvSpPr>
        <p:spPr/>
        <p:txBody>
          <a:bodyPr/>
          <a:lstStyle/>
          <a:p>
            <a:fld id="{5204B58B-0420-4827-A2A8-7A3D043AFDDE}" type="slidenum">
              <a:rPr lang="sv-SE" smtClean="0"/>
              <a:t>15</a:t>
            </a:fld>
            <a:endParaRPr lang="sv-SE" dirty="0"/>
          </a:p>
        </p:txBody>
      </p:sp>
      <p:sp>
        <p:nvSpPr>
          <p:cNvPr id="4" name="textruta 3">
            <a:extLst>
              <a:ext uri="{FF2B5EF4-FFF2-40B4-BE49-F238E27FC236}">
                <a16:creationId xmlns:a16="http://schemas.microsoft.com/office/drawing/2014/main" id="{769B7C77-735D-56FC-6185-3FDCFE4B21C8}"/>
              </a:ext>
            </a:extLst>
          </p:cNvPr>
          <p:cNvSpPr txBox="1"/>
          <p:nvPr/>
        </p:nvSpPr>
        <p:spPr>
          <a:xfrm>
            <a:off x="1333500" y="638176"/>
            <a:ext cx="9344025" cy="4801314"/>
          </a:xfrm>
          <a:prstGeom prst="rect">
            <a:avLst/>
          </a:prstGeom>
          <a:noFill/>
        </p:spPr>
        <p:txBody>
          <a:bodyPr wrap="square" lIns="0" tIns="0" rIns="0" bIns="0" rtlCol="0">
            <a:spAutoFit/>
          </a:bodyPr>
          <a:lstStyle/>
          <a:p>
            <a:pPr algn="l"/>
            <a:r>
              <a:rPr lang="sv-SE" sz="2800" b="1" dirty="0"/>
              <a:t>Grupp 1 och 4</a:t>
            </a:r>
          </a:p>
          <a:p>
            <a:pPr algn="l"/>
            <a:r>
              <a:rPr lang="sv-SE" sz="2800" dirty="0"/>
              <a:t>Fokuserar på åtgärdspunkterna 1 och 3</a:t>
            </a:r>
          </a:p>
          <a:p>
            <a:pPr algn="l"/>
            <a:endParaRPr lang="sv-SE" sz="2800" dirty="0"/>
          </a:p>
          <a:p>
            <a:pPr algn="l"/>
            <a:r>
              <a:rPr lang="sv-SE" sz="2800" b="1" dirty="0"/>
              <a:t>Grupp 2, 3 och 5</a:t>
            </a:r>
          </a:p>
          <a:p>
            <a:pPr algn="l"/>
            <a:r>
              <a:rPr lang="sv-SE" sz="2800" dirty="0"/>
              <a:t>Fokuserar på åtgärdspunkterna 2, 4 och 5</a:t>
            </a:r>
          </a:p>
          <a:p>
            <a:pPr algn="l"/>
            <a:endParaRPr lang="sv-SE" sz="2800" dirty="0"/>
          </a:p>
          <a:p>
            <a:pPr algn="l"/>
            <a:r>
              <a:rPr lang="sv-SE" sz="2800" dirty="0"/>
              <a:t>Hinner ni fler så gå vidare till de övriga punkterna</a:t>
            </a:r>
          </a:p>
          <a:p>
            <a:pPr algn="l"/>
            <a:endParaRPr lang="sv-SE" sz="2800" dirty="0"/>
          </a:p>
          <a:p>
            <a:pPr algn="l"/>
            <a:r>
              <a:rPr lang="sv-SE" sz="2800" dirty="0"/>
              <a:t>Resultatet presenteras gruppvis. Maila era föreslagna åtgärder till </a:t>
            </a:r>
            <a:r>
              <a:rPr lang="sv-SE" sz="2800" dirty="0">
                <a:solidFill>
                  <a:srgbClr val="0070C0"/>
                </a:solidFill>
                <a:hlinkClick r:id="rId2">
                  <a:extLst>
                    <a:ext uri="{A12FA001-AC4F-418D-AE19-62706E023703}">
                      <ahyp:hlinkClr xmlns="" xmlns:ahyp="http://schemas.microsoft.com/office/drawing/2018/hyperlinkcolor" val="tx"/>
                    </a:ext>
                  </a:extLst>
                </a:hlinkClick>
              </a:rPr>
              <a:t>cecilia.forsell@regionostergotland.se</a:t>
            </a:r>
            <a:endParaRPr lang="sv-SE" sz="2800" dirty="0">
              <a:solidFill>
                <a:srgbClr val="0070C0"/>
              </a:solidFill>
            </a:endParaRPr>
          </a:p>
          <a:p>
            <a:pPr algn="l"/>
            <a:endParaRPr lang="sv-SE" sz="1600" dirty="0"/>
          </a:p>
          <a:p>
            <a:pPr algn="l"/>
            <a:endParaRPr lang="sv-SE" sz="1600" dirty="0"/>
          </a:p>
        </p:txBody>
      </p:sp>
    </p:spTree>
    <p:extLst>
      <p:ext uri="{BB962C8B-B14F-4D97-AF65-F5344CB8AC3E}">
        <p14:creationId xmlns:p14="http://schemas.microsoft.com/office/powerpoint/2010/main" val="1124273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C8F4E1E6-A6FA-E244-303D-2C75831D17FC}"/>
              </a:ext>
            </a:extLst>
          </p:cNvPr>
          <p:cNvSpPr>
            <a:spLocks noGrp="1"/>
          </p:cNvSpPr>
          <p:nvPr>
            <p:ph type="sldNum" sz="quarter" idx="12"/>
          </p:nvPr>
        </p:nvSpPr>
        <p:spPr/>
        <p:txBody>
          <a:bodyPr/>
          <a:lstStyle/>
          <a:p>
            <a:fld id="{5204B58B-0420-4827-A2A8-7A3D043AFDDE}" type="slidenum">
              <a:rPr lang="sv-SE" smtClean="0"/>
              <a:t>16</a:t>
            </a:fld>
            <a:endParaRPr lang="sv-SE" dirty="0"/>
          </a:p>
        </p:txBody>
      </p:sp>
      <p:sp>
        <p:nvSpPr>
          <p:cNvPr id="4" name="textruta 3">
            <a:extLst>
              <a:ext uri="{FF2B5EF4-FFF2-40B4-BE49-F238E27FC236}">
                <a16:creationId xmlns:a16="http://schemas.microsoft.com/office/drawing/2014/main" id="{E2CD509C-535B-6A19-DF76-004E26E1D7E7}"/>
              </a:ext>
            </a:extLst>
          </p:cNvPr>
          <p:cNvSpPr txBox="1"/>
          <p:nvPr/>
        </p:nvSpPr>
        <p:spPr>
          <a:xfrm>
            <a:off x="767263" y="641958"/>
            <a:ext cx="9330612" cy="1257588"/>
          </a:xfrm>
          <a:prstGeom prst="rect">
            <a:avLst/>
          </a:prstGeom>
          <a:noFill/>
        </p:spPr>
        <p:txBody>
          <a:bodyPr wrap="square">
            <a:spAutoFit/>
          </a:bodyPr>
          <a:lstStyle/>
          <a:p>
            <a:pPr>
              <a:lnSpc>
                <a:spcPct val="107000"/>
              </a:lnSpc>
              <a:spcBef>
                <a:spcPts val="1800"/>
              </a:spcBef>
              <a:spcAft>
                <a:spcPts val="400"/>
              </a:spcAft>
              <a:buNone/>
            </a:pPr>
            <a:r>
              <a:rPr lang="sv-SE" sz="3600" b="1" kern="100" dirty="0">
                <a:solidFill>
                  <a:srgbClr val="2E74B5"/>
                </a:solidFill>
                <a:effectLst/>
                <a:latin typeface="Aptos Display" panose="020B0004020202020204" pitchFamily="34" charset="0"/>
                <a:ea typeface="Times New Roman" panose="02020603050405020304" pitchFamily="18" charset="0"/>
                <a:cs typeface="Times New Roman" panose="02020603050405020304" pitchFamily="18" charset="0"/>
              </a:rPr>
              <a:t>Sammanställning av åtgärdsförslagen från Workshop 260122</a:t>
            </a:r>
          </a:p>
        </p:txBody>
      </p:sp>
      <p:pic>
        <p:nvPicPr>
          <p:cNvPr id="3" name="Bildobjekt 2">
            <a:extLst>
              <a:ext uri="{FF2B5EF4-FFF2-40B4-BE49-F238E27FC236}">
                <a16:creationId xmlns:a16="http://schemas.microsoft.com/office/drawing/2014/main" id="{41192479-574E-3670-3B6E-E18D937AD6F2}"/>
              </a:ext>
            </a:extLst>
          </p:cNvPr>
          <p:cNvPicPr>
            <a:picLocks noChangeAspect="1"/>
          </p:cNvPicPr>
          <p:nvPr/>
        </p:nvPicPr>
        <p:blipFill>
          <a:blip r:embed="rId2"/>
          <a:stretch>
            <a:fillRect/>
          </a:stretch>
        </p:blipFill>
        <p:spPr>
          <a:xfrm>
            <a:off x="8576441" y="2289002"/>
            <a:ext cx="2336252" cy="3921298"/>
          </a:xfrm>
          <a:prstGeom prst="rect">
            <a:avLst/>
          </a:prstGeom>
        </p:spPr>
      </p:pic>
      <p:sp>
        <p:nvSpPr>
          <p:cNvPr id="6" name="textruta 5">
            <a:extLst>
              <a:ext uri="{FF2B5EF4-FFF2-40B4-BE49-F238E27FC236}">
                <a16:creationId xmlns:a16="http://schemas.microsoft.com/office/drawing/2014/main" id="{2510885F-A436-9FB6-0242-71C943811E47}"/>
              </a:ext>
            </a:extLst>
          </p:cNvPr>
          <p:cNvSpPr txBox="1"/>
          <p:nvPr/>
        </p:nvSpPr>
        <p:spPr>
          <a:xfrm>
            <a:off x="767263" y="2240832"/>
            <a:ext cx="6094324" cy="4017638"/>
          </a:xfrm>
          <a:prstGeom prst="rect">
            <a:avLst/>
          </a:prstGeom>
          <a:noFill/>
        </p:spPr>
        <p:txBody>
          <a:bodyPr wrap="square">
            <a:spAutoFit/>
          </a:bodyPr>
          <a:lstStyle/>
          <a:p>
            <a:pPr>
              <a:lnSpc>
                <a:spcPct val="107000"/>
              </a:lnSpc>
              <a:spcAft>
                <a:spcPts val="800"/>
              </a:spcAft>
              <a:buNone/>
            </a:pPr>
            <a:r>
              <a:rPr lang="sv-SE" sz="2800" b="1" kern="0" dirty="0">
                <a:effectLst/>
                <a:latin typeface="Times New Roman" panose="02020603050405020304" pitchFamily="18" charset="0"/>
                <a:ea typeface="Times New Roman" panose="02020603050405020304" pitchFamily="18" charset="0"/>
                <a:cs typeface="Times New Roman" panose="02020603050405020304" pitchFamily="18" charset="0"/>
              </a:rPr>
              <a:t>Övergripande mål</a:t>
            </a:r>
            <a:endParaRPr lang="sv-SE" sz="1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sv-SE" sz="1800" kern="0" dirty="0">
                <a:effectLst/>
                <a:latin typeface="Times New Roman" panose="02020603050405020304" pitchFamily="18" charset="0"/>
                <a:ea typeface="Times New Roman" panose="02020603050405020304" pitchFamily="18" charset="0"/>
                <a:cs typeface="Times New Roman" panose="02020603050405020304" pitchFamily="18" charset="0"/>
              </a:rPr>
              <a:t>Öka antalet identifierade potentiella donatorer</a:t>
            </a:r>
            <a:endParaRPr lang="sv-SE" sz="1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sv-SE" sz="1800" kern="0" dirty="0">
                <a:effectLst/>
                <a:latin typeface="Times New Roman" panose="02020603050405020304" pitchFamily="18" charset="0"/>
                <a:ea typeface="Times New Roman" panose="02020603050405020304" pitchFamily="18" charset="0"/>
                <a:cs typeface="Times New Roman" panose="02020603050405020304" pitchFamily="18" charset="0"/>
              </a:rPr>
              <a:t>Säkerställa att inga möjliga donatorer missas</a:t>
            </a:r>
            <a:endParaRPr lang="sv-SE" sz="1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sv-SE" sz="1800" kern="0" dirty="0">
                <a:effectLst/>
                <a:latin typeface="Times New Roman" panose="02020603050405020304" pitchFamily="18" charset="0"/>
                <a:ea typeface="Times New Roman" panose="02020603050405020304" pitchFamily="18" charset="0"/>
                <a:cs typeface="Times New Roman" panose="02020603050405020304" pitchFamily="18" charset="0"/>
              </a:rPr>
              <a:t>Förbättra organens kvalitet genom optimerad intensivvård</a:t>
            </a:r>
            <a:endParaRPr lang="sv-SE" sz="1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sv-SE" sz="1800" kern="0" dirty="0">
                <a:effectLst/>
                <a:latin typeface="Times New Roman" panose="02020603050405020304" pitchFamily="18" charset="0"/>
                <a:ea typeface="Times New Roman" panose="02020603050405020304" pitchFamily="18" charset="0"/>
                <a:cs typeface="Times New Roman" panose="02020603050405020304" pitchFamily="18" charset="0"/>
              </a:rPr>
              <a:t>Skapa en hållbar struktur för utbildning, uppföljning och etisk reflektion</a:t>
            </a:r>
            <a:endParaRPr lang="sv-SE" sz="1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sv-SE" sz="1800" kern="0" dirty="0">
                <a:effectLst/>
                <a:latin typeface="Times New Roman" panose="02020603050405020304" pitchFamily="18" charset="0"/>
                <a:ea typeface="Times New Roman" panose="02020603050405020304" pitchFamily="18" charset="0"/>
                <a:cs typeface="Times New Roman" panose="02020603050405020304" pitchFamily="18" charset="0"/>
              </a:rPr>
              <a:t>Skapa och använda en gemensam granskningsmall för intern och extern journalgranskning av avlidna på IVA. Syftet är att identifiera brister, svagheter och missar i donationsarbetet som kunnat undvikas och därmed fler möjliga donatorer kunnat identifieras.</a:t>
            </a:r>
            <a:endParaRPr lang="sv-SE" sz="16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713948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F589F506-22A6-1A57-8487-561BF02D8E7C}"/>
              </a:ext>
            </a:extLst>
          </p:cNvPr>
          <p:cNvSpPr>
            <a:spLocks noGrp="1"/>
          </p:cNvSpPr>
          <p:nvPr>
            <p:ph type="sldNum" sz="quarter" idx="12"/>
          </p:nvPr>
        </p:nvSpPr>
        <p:spPr/>
        <p:txBody>
          <a:bodyPr/>
          <a:lstStyle/>
          <a:p>
            <a:fld id="{5204B58B-0420-4827-A2A8-7A3D043AFDDE}" type="slidenum">
              <a:rPr lang="sv-SE" smtClean="0"/>
              <a:t>17</a:t>
            </a:fld>
            <a:endParaRPr lang="sv-SE" dirty="0"/>
          </a:p>
        </p:txBody>
      </p:sp>
      <p:sp useBgFill="1">
        <p:nvSpPr>
          <p:cNvPr id="4" name="textruta 3">
            <a:extLst>
              <a:ext uri="{FF2B5EF4-FFF2-40B4-BE49-F238E27FC236}">
                <a16:creationId xmlns:a16="http://schemas.microsoft.com/office/drawing/2014/main" id="{83650B0D-41BB-20F0-A1E9-F29F89234963}"/>
              </a:ext>
            </a:extLst>
          </p:cNvPr>
          <p:cNvSpPr txBox="1"/>
          <p:nvPr/>
        </p:nvSpPr>
        <p:spPr>
          <a:xfrm>
            <a:off x="194693" y="475862"/>
            <a:ext cx="11225976" cy="6344557"/>
          </a:xfrm>
          <a:prstGeom prst="rect">
            <a:avLst/>
          </a:prstGeom>
        </p:spPr>
        <p:txBody>
          <a:bodyPr wrap="square">
            <a:spAutoFit/>
          </a:bodyPr>
          <a:lstStyle/>
          <a:p>
            <a:pPr>
              <a:lnSpc>
                <a:spcPct val="107000"/>
              </a:lnSpc>
              <a:spcAft>
                <a:spcPts val="800"/>
              </a:spcAft>
              <a:buNone/>
            </a:pPr>
            <a:r>
              <a:rPr lang="sv-SE" sz="3200" b="1" kern="0" dirty="0">
                <a:effectLst/>
                <a:latin typeface="Times New Roman" panose="02020603050405020304" pitchFamily="18" charset="0"/>
                <a:ea typeface="Times New Roman" panose="02020603050405020304" pitchFamily="18" charset="0"/>
                <a:cs typeface="Times New Roman" panose="02020603050405020304" pitchFamily="18" charset="0"/>
              </a:rPr>
              <a:t>1. Öka antalet organ och dess kvalitet</a:t>
            </a:r>
            <a:endParaRPr lang="sv-SE"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sv-SE" sz="2000" b="1" kern="0" dirty="0">
                <a:effectLst/>
                <a:latin typeface="Times New Roman" panose="02020603050405020304" pitchFamily="18" charset="0"/>
                <a:ea typeface="Times New Roman" panose="02020603050405020304" pitchFamily="18" charset="0"/>
                <a:cs typeface="Times New Roman" panose="02020603050405020304" pitchFamily="18" charset="0"/>
              </a:rPr>
              <a:t>Sammanfattning</a:t>
            </a:r>
            <a:r>
              <a:rPr lang="sv-SE" sz="2000" kern="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sv-SE" sz="2000" kern="0" dirty="0">
                <a:effectLst/>
                <a:latin typeface="Times New Roman" panose="02020603050405020304" pitchFamily="18" charset="0"/>
                <a:ea typeface="Times New Roman" panose="02020603050405020304" pitchFamily="18" charset="0"/>
                <a:cs typeface="Times New Roman" panose="02020603050405020304" pitchFamily="18" charset="0"/>
              </a:rPr>
            </a:br>
            <a:r>
              <a:rPr lang="sv-SE" sz="2000" kern="0" dirty="0">
                <a:effectLst/>
                <a:latin typeface="Times New Roman" panose="02020603050405020304" pitchFamily="18" charset="0"/>
                <a:ea typeface="Times New Roman" panose="02020603050405020304" pitchFamily="18" charset="0"/>
                <a:cs typeface="Times New Roman" panose="02020603050405020304" pitchFamily="18" charset="0"/>
              </a:rPr>
              <a:t>Intensivvården upplever ett ökat engagemang i donationsprocessen, men det finns behov av tydligare strukturer, ökad läkar­närvaro och resursförstärkning för att optimera vården av potentiella donatorer.</a:t>
            </a:r>
            <a:endParaRPr lang="sv-SE"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endParaRPr lang="sv-SE" sz="2000" b="1"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buNone/>
            </a:pPr>
            <a:r>
              <a:rPr lang="sv-SE" sz="2000" b="1" kern="0" dirty="0">
                <a:effectLst/>
                <a:latin typeface="Times New Roman" panose="02020603050405020304" pitchFamily="18" charset="0"/>
                <a:ea typeface="Times New Roman" panose="02020603050405020304" pitchFamily="18" charset="0"/>
                <a:cs typeface="Times New Roman" panose="02020603050405020304" pitchFamily="18" charset="0"/>
              </a:rPr>
              <a:t>Föreslagna konkreta åtgärdspunkter</a:t>
            </a:r>
            <a:endParaRPr lang="sv-SE"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sv-SE" sz="2000" kern="0" dirty="0">
                <a:effectLst/>
                <a:latin typeface="Times New Roman" panose="02020603050405020304" pitchFamily="18" charset="0"/>
                <a:ea typeface="Times New Roman" panose="02020603050405020304" pitchFamily="18" charset="0"/>
                <a:cs typeface="Times New Roman" panose="02020603050405020304" pitchFamily="18" charset="0"/>
              </a:rPr>
              <a:t>Säkerställ </a:t>
            </a:r>
            <a:r>
              <a:rPr lang="sv-SE" sz="2000" i="1" kern="0" dirty="0">
                <a:effectLst/>
                <a:latin typeface="Times New Roman" panose="02020603050405020304" pitchFamily="18" charset="0"/>
                <a:ea typeface="Times New Roman" panose="02020603050405020304" pitchFamily="18" charset="0"/>
                <a:cs typeface="Times New Roman" panose="02020603050405020304" pitchFamily="18" charset="0"/>
              </a:rPr>
              <a:t>ökad </a:t>
            </a:r>
            <a:r>
              <a:rPr lang="sv-SE" sz="2000" b="1" kern="0" dirty="0">
                <a:effectLst/>
                <a:latin typeface="Times New Roman" panose="02020603050405020304" pitchFamily="18" charset="0"/>
                <a:ea typeface="Times New Roman" panose="02020603050405020304" pitchFamily="18" charset="0"/>
                <a:cs typeface="Times New Roman" panose="02020603050405020304" pitchFamily="18" charset="0"/>
              </a:rPr>
              <a:t>läkarnärvaro för att optimera vården</a:t>
            </a:r>
            <a:endParaRPr lang="sv-SE"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sv-SE" sz="2000" kern="0" dirty="0">
                <a:effectLst/>
                <a:latin typeface="Times New Roman" panose="02020603050405020304" pitchFamily="18" charset="0"/>
                <a:ea typeface="Times New Roman" panose="02020603050405020304" pitchFamily="18" charset="0"/>
                <a:cs typeface="Times New Roman" panose="02020603050405020304" pitchFamily="18" charset="0"/>
              </a:rPr>
              <a:t>Bronkoskopi och rekrytering före röntgen</a:t>
            </a:r>
            <a:endParaRPr lang="sv-SE"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sv-SE" sz="2000" kern="0" dirty="0">
                <a:effectLst/>
                <a:latin typeface="Times New Roman" panose="02020603050405020304" pitchFamily="18" charset="0"/>
                <a:ea typeface="Times New Roman" panose="02020603050405020304" pitchFamily="18" charset="0"/>
                <a:cs typeface="Times New Roman" panose="02020603050405020304" pitchFamily="18" charset="0"/>
              </a:rPr>
              <a:t>Transport till DT</a:t>
            </a:r>
            <a:endParaRPr lang="sv-SE"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sv-SE" sz="2000" kern="0" dirty="0">
                <a:effectLst/>
                <a:latin typeface="Times New Roman" panose="02020603050405020304" pitchFamily="18" charset="0"/>
                <a:ea typeface="Times New Roman" panose="02020603050405020304" pitchFamily="18" charset="0"/>
                <a:cs typeface="Times New Roman" panose="02020603050405020304" pitchFamily="18" charset="0"/>
              </a:rPr>
              <a:t>Optimera respiratorinställningar på DT och på IVA</a:t>
            </a:r>
            <a:endParaRPr lang="sv-SE"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sv-SE" sz="2000" kern="0" dirty="0">
                <a:effectLst/>
                <a:latin typeface="Times New Roman" panose="02020603050405020304" pitchFamily="18" charset="0"/>
                <a:ea typeface="Times New Roman" panose="02020603050405020304" pitchFamily="18" charset="0"/>
                <a:cs typeface="Times New Roman" panose="02020603050405020304" pitchFamily="18" charset="0"/>
              </a:rPr>
              <a:t>Dialog med radiolog för att undvika omtag och extra transporter </a:t>
            </a:r>
            <a:endParaRPr lang="sv-SE"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sv-SE" sz="2000" kern="0" dirty="0">
                <a:effectLst/>
                <a:latin typeface="Times New Roman" panose="02020603050405020304" pitchFamily="18" charset="0"/>
                <a:ea typeface="Times New Roman" panose="02020603050405020304" pitchFamily="18" charset="0"/>
                <a:cs typeface="Times New Roman" panose="02020603050405020304" pitchFamily="18" charset="0"/>
              </a:rPr>
              <a:t>Fler ronder med läkare per dygn (</a:t>
            </a:r>
            <a:r>
              <a:rPr lang="sv-SE" sz="2000" kern="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sv-SE" sz="2000" kern="0" dirty="0">
                <a:effectLst/>
                <a:latin typeface="Times New Roman" panose="02020603050405020304" pitchFamily="18" charset="0"/>
                <a:ea typeface="Times New Roman" panose="02020603050405020304" pitchFamily="18" charset="0"/>
                <a:cs typeface="Times New Roman" panose="02020603050405020304" pitchFamily="18" charset="0"/>
              </a:rPr>
              <a:t>, kväll, natt) för att säkra måluppfyllelse i ”Behandlingsrekommendationer: Organbevarande behandling och medicinska insatser efter döden”</a:t>
            </a:r>
            <a:endParaRPr lang="sv-SE"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sv-SE" sz="2000" kern="0" dirty="0">
                <a:effectLst/>
                <a:latin typeface="Times New Roman" panose="02020603050405020304" pitchFamily="18" charset="0"/>
                <a:ea typeface="Times New Roman" panose="02020603050405020304" pitchFamily="18" charset="0"/>
                <a:cs typeface="Times New Roman" panose="02020603050405020304" pitchFamily="18" charset="0"/>
              </a:rPr>
              <a:t>Möjliggör att </a:t>
            </a:r>
            <a:r>
              <a:rPr lang="sv-SE" sz="2000" kern="0" dirty="0" err="1">
                <a:effectLst/>
                <a:latin typeface="Times New Roman" panose="02020603050405020304" pitchFamily="18" charset="0"/>
                <a:ea typeface="Times New Roman" panose="02020603050405020304" pitchFamily="18" charset="0"/>
                <a:cs typeface="Times New Roman" panose="02020603050405020304" pitchFamily="18" charset="0"/>
              </a:rPr>
              <a:t>ssk</a:t>
            </a:r>
            <a:r>
              <a:rPr lang="sv-SE" sz="2000" kern="0" dirty="0">
                <a:effectLst/>
                <a:latin typeface="Times New Roman" panose="02020603050405020304" pitchFamily="18" charset="0"/>
                <a:ea typeface="Times New Roman" panose="02020603050405020304" pitchFamily="18" charset="0"/>
                <a:cs typeface="Times New Roman" panose="02020603050405020304" pitchFamily="18" charset="0"/>
              </a:rPr>
              <a:t> ansvarar för </a:t>
            </a:r>
            <a:r>
              <a:rPr lang="sv-SE" sz="2000" i="1" kern="0" dirty="0">
                <a:effectLst/>
                <a:latin typeface="Times New Roman" panose="02020603050405020304" pitchFamily="18" charset="0"/>
                <a:ea typeface="Times New Roman" panose="02020603050405020304" pitchFamily="18" charset="0"/>
                <a:cs typeface="Times New Roman" panose="02020603050405020304" pitchFamily="18" charset="0"/>
              </a:rPr>
              <a:t>endast en</a:t>
            </a:r>
            <a:r>
              <a:rPr lang="sv-SE" sz="2000" kern="0" dirty="0">
                <a:effectLst/>
                <a:latin typeface="Times New Roman" panose="02020603050405020304" pitchFamily="18" charset="0"/>
                <a:ea typeface="Times New Roman" panose="02020603050405020304" pitchFamily="18" charset="0"/>
                <a:cs typeface="Times New Roman" panose="02020603050405020304" pitchFamily="18" charset="0"/>
              </a:rPr>
              <a:t> patient under aktiv donationsprocess</a:t>
            </a:r>
            <a:endParaRPr lang="sv-SE"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sv-SE" sz="2000" kern="0" dirty="0">
                <a:effectLst/>
                <a:latin typeface="Times New Roman" panose="02020603050405020304" pitchFamily="18" charset="0"/>
                <a:ea typeface="Times New Roman" panose="02020603050405020304" pitchFamily="18" charset="0"/>
                <a:cs typeface="Times New Roman" panose="02020603050405020304" pitchFamily="18" charset="0"/>
              </a:rPr>
              <a:t>Säkerställ resursförstärkning där DOSS-liknandefunktion tydliggörs och prioriteras</a:t>
            </a:r>
            <a:endParaRPr lang="sv-SE" sz="16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063156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F941ADA7-9672-6819-E92C-93770479E367}"/>
              </a:ext>
            </a:extLst>
          </p:cNvPr>
          <p:cNvSpPr>
            <a:spLocks noGrp="1"/>
          </p:cNvSpPr>
          <p:nvPr>
            <p:ph type="sldNum" sz="quarter" idx="12"/>
          </p:nvPr>
        </p:nvSpPr>
        <p:spPr/>
        <p:txBody>
          <a:bodyPr/>
          <a:lstStyle/>
          <a:p>
            <a:fld id="{5204B58B-0420-4827-A2A8-7A3D043AFDDE}" type="slidenum">
              <a:rPr lang="sv-SE" smtClean="0"/>
              <a:t>18</a:t>
            </a:fld>
            <a:endParaRPr lang="sv-SE" dirty="0"/>
          </a:p>
        </p:txBody>
      </p:sp>
      <p:sp>
        <p:nvSpPr>
          <p:cNvPr id="4" name="textruta 3">
            <a:extLst>
              <a:ext uri="{FF2B5EF4-FFF2-40B4-BE49-F238E27FC236}">
                <a16:creationId xmlns:a16="http://schemas.microsoft.com/office/drawing/2014/main" id="{E7C88306-81DE-BF08-5EDB-1A29D5C25722}"/>
              </a:ext>
            </a:extLst>
          </p:cNvPr>
          <p:cNvSpPr txBox="1"/>
          <p:nvPr/>
        </p:nvSpPr>
        <p:spPr>
          <a:xfrm>
            <a:off x="890595" y="569167"/>
            <a:ext cx="8427875" cy="6107826"/>
          </a:xfrm>
          <a:prstGeom prst="rect">
            <a:avLst/>
          </a:prstGeom>
          <a:noFill/>
        </p:spPr>
        <p:txBody>
          <a:bodyPr wrap="square">
            <a:spAutoFit/>
          </a:bodyPr>
          <a:lstStyle/>
          <a:p>
            <a:pPr>
              <a:lnSpc>
                <a:spcPct val="107000"/>
              </a:lnSpc>
              <a:spcAft>
                <a:spcPts val="800"/>
              </a:spcAft>
              <a:buNone/>
            </a:pPr>
            <a:r>
              <a:rPr lang="sv-SE" sz="3200" b="1" kern="0" dirty="0">
                <a:effectLst/>
                <a:latin typeface="Times New Roman" panose="02020603050405020304" pitchFamily="18" charset="0"/>
                <a:ea typeface="Times New Roman" panose="02020603050405020304" pitchFamily="18" charset="0"/>
                <a:cs typeface="Times New Roman" panose="02020603050405020304" pitchFamily="18" charset="0"/>
              </a:rPr>
              <a:t>2. Identifiering inom intensivvården</a:t>
            </a:r>
            <a:endParaRPr lang="sv-SE"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sv-SE" sz="2000" b="1" kern="0" dirty="0">
                <a:effectLst/>
                <a:latin typeface="Times New Roman" panose="02020603050405020304" pitchFamily="18" charset="0"/>
                <a:ea typeface="Times New Roman" panose="02020603050405020304" pitchFamily="18" charset="0"/>
                <a:cs typeface="Times New Roman" panose="02020603050405020304" pitchFamily="18" charset="0"/>
              </a:rPr>
              <a:t>Sammanfattning</a:t>
            </a:r>
            <a:r>
              <a:rPr lang="sv-SE" sz="2000" kern="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sv-SE" sz="2000" kern="0" dirty="0">
                <a:effectLst/>
                <a:latin typeface="Times New Roman" panose="02020603050405020304" pitchFamily="18" charset="0"/>
                <a:ea typeface="Times New Roman" panose="02020603050405020304" pitchFamily="18" charset="0"/>
                <a:cs typeface="Times New Roman" panose="02020603050405020304" pitchFamily="18" charset="0"/>
              </a:rPr>
            </a:br>
            <a:r>
              <a:rPr lang="sv-SE" sz="2000" kern="0" dirty="0">
                <a:effectLst/>
                <a:latin typeface="Times New Roman" panose="02020603050405020304" pitchFamily="18" charset="0"/>
                <a:ea typeface="Times New Roman" panose="02020603050405020304" pitchFamily="18" charset="0"/>
                <a:cs typeface="Times New Roman" panose="02020603050405020304" pitchFamily="18" charset="0"/>
              </a:rPr>
              <a:t>Identifiering av potentiella donatorer behöver ske mer systematiskt och tidigt, med stöd av rätt dokumentation, checklistor och gemensamt ansvar i teamet.</a:t>
            </a:r>
            <a:endParaRPr lang="sv-SE"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sv-SE" sz="2000" b="1" kern="0" dirty="0">
                <a:effectLst/>
                <a:latin typeface="Times New Roman" panose="02020603050405020304" pitchFamily="18" charset="0"/>
                <a:ea typeface="Times New Roman" panose="02020603050405020304" pitchFamily="18" charset="0"/>
                <a:cs typeface="Times New Roman" panose="02020603050405020304" pitchFamily="18" charset="0"/>
              </a:rPr>
              <a:t>Föreslagna konkreta åtgärdspunkter</a:t>
            </a:r>
            <a:endParaRPr lang="sv-SE"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sv-SE" sz="2000" kern="0" dirty="0">
                <a:effectLst/>
                <a:latin typeface="Times New Roman" panose="02020603050405020304" pitchFamily="18" charset="0"/>
                <a:ea typeface="Times New Roman" panose="02020603050405020304" pitchFamily="18" charset="0"/>
                <a:cs typeface="Times New Roman" panose="02020603050405020304" pitchFamily="18" charset="0"/>
              </a:rPr>
              <a:t>Använd alltid </a:t>
            </a:r>
            <a:r>
              <a:rPr lang="sv-SE" sz="2000" b="1" kern="0" dirty="0">
                <a:effectLst/>
                <a:latin typeface="Times New Roman" panose="02020603050405020304" pitchFamily="18" charset="0"/>
                <a:ea typeface="Times New Roman" panose="02020603050405020304" pitchFamily="18" charset="0"/>
                <a:cs typeface="Times New Roman" panose="02020603050405020304" pitchFamily="18" charset="0"/>
              </a:rPr>
              <a:t>Cosmic-mallen för brytpunktsbedömning</a:t>
            </a:r>
            <a:r>
              <a:rPr lang="sv-SE" sz="2000" kern="0" dirty="0">
                <a:effectLst/>
                <a:latin typeface="Times New Roman" panose="02020603050405020304" pitchFamily="18" charset="0"/>
                <a:ea typeface="Times New Roman" panose="02020603050405020304" pitchFamily="18" charset="0"/>
                <a:cs typeface="Times New Roman" panose="02020603050405020304" pitchFamily="18" charset="0"/>
              </a:rPr>
              <a:t> (ej fritext eller avdelningsmallar)</a:t>
            </a:r>
            <a:endParaRPr lang="sv-SE"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sv-SE" sz="2000" kern="0" dirty="0">
                <a:effectLst/>
                <a:latin typeface="Times New Roman" panose="02020603050405020304" pitchFamily="18" charset="0"/>
                <a:ea typeface="Times New Roman" panose="02020603050405020304" pitchFamily="18" charset="0"/>
                <a:cs typeface="Times New Roman" panose="02020603050405020304" pitchFamily="18" charset="0"/>
              </a:rPr>
              <a:t>Inför principen: </a:t>
            </a:r>
            <a:r>
              <a:rPr lang="sv-SE" sz="2000" b="1" kern="0" dirty="0">
                <a:effectLst/>
                <a:latin typeface="Times New Roman" panose="02020603050405020304" pitchFamily="18" charset="0"/>
                <a:ea typeface="Times New Roman" panose="02020603050405020304" pitchFamily="18" charset="0"/>
                <a:cs typeface="Times New Roman" panose="02020603050405020304" pitchFamily="18" charset="0"/>
              </a:rPr>
              <a:t>”Vid varje brytpunkt – tänk donation” </a:t>
            </a:r>
            <a:r>
              <a:rPr lang="sv-SE" sz="2000" kern="0" dirty="0">
                <a:effectLst/>
                <a:latin typeface="Times New Roman" panose="02020603050405020304" pitchFamily="18" charset="0"/>
                <a:ea typeface="Times New Roman" panose="02020603050405020304" pitchFamily="18" charset="0"/>
                <a:cs typeface="Times New Roman" panose="02020603050405020304" pitchFamily="18" charset="0"/>
              </a:rPr>
              <a:t>och vänd också på frågan -Är detta en möjlig donator? till Varför är detta </a:t>
            </a:r>
            <a:r>
              <a:rPr lang="sv-SE" sz="2000" i="1" kern="0" dirty="0">
                <a:effectLst/>
                <a:latin typeface="Times New Roman" panose="02020603050405020304" pitchFamily="18" charset="0"/>
                <a:ea typeface="Times New Roman" panose="02020603050405020304" pitchFamily="18" charset="0"/>
                <a:cs typeface="Times New Roman" panose="02020603050405020304" pitchFamily="18" charset="0"/>
              </a:rPr>
              <a:t>inte</a:t>
            </a:r>
            <a:r>
              <a:rPr lang="sv-SE" sz="2000" kern="0" dirty="0">
                <a:effectLst/>
                <a:latin typeface="Times New Roman" panose="02020603050405020304" pitchFamily="18" charset="0"/>
                <a:ea typeface="Times New Roman" panose="02020603050405020304" pitchFamily="18" charset="0"/>
                <a:cs typeface="Times New Roman" panose="02020603050405020304" pitchFamily="18" charset="0"/>
              </a:rPr>
              <a:t> en möjlig donator</a:t>
            </a:r>
            <a:endParaRPr lang="sv-SE"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sv-SE" sz="2000" kern="0" dirty="0">
                <a:effectLst/>
                <a:latin typeface="Times New Roman" panose="02020603050405020304" pitchFamily="18" charset="0"/>
                <a:ea typeface="Times New Roman" panose="02020603050405020304" pitchFamily="18" charset="0"/>
                <a:cs typeface="Times New Roman" panose="02020603050405020304" pitchFamily="18" charset="0"/>
              </a:rPr>
              <a:t>Undvik för snabba brytpunktbeslut, särskilt </a:t>
            </a:r>
            <a:r>
              <a:rPr lang="sv-SE" sz="2000" b="1" kern="0" dirty="0">
                <a:effectLst/>
                <a:latin typeface="Times New Roman" panose="02020603050405020304" pitchFamily="18" charset="0"/>
                <a:ea typeface="Times New Roman" panose="02020603050405020304" pitchFamily="18" charset="0"/>
                <a:cs typeface="Times New Roman" panose="02020603050405020304" pitchFamily="18" charset="0"/>
              </a:rPr>
              <a:t>jourtid</a:t>
            </a:r>
            <a:endParaRPr lang="sv-SE"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sv-SE" sz="2000" b="1" kern="0" dirty="0">
                <a:effectLst/>
                <a:latin typeface="Times New Roman" panose="02020603050405020304" pitchFamily="18" charset="0"/>
                <a:ea typeface="Times New Roman" panose="02020603050405020304" pitchFamily="18" charset="0"/>
                <a:cs typeface="Times New Roman" panose="02020603050405020304" pitchFamily="18" charset="0"/>
              </a:rPr>
              <a:t>Donationsfrågan</a:t>
            </a:r>
            <a:r>
              <a:rPr lang="sv-SE" sz="2000" kern="0" dirty="0">
                <a:effectLst/>
                <a:latin typeface="Times New Roman" panose="02020603050405020304" pitchFamily="18" charset="0"/>
                <a:ea typeface="Times New Roman" panose="02020603050405020304" pitchFamily="18" charset="0"/>
                <a:cs typeface="Times New Roman" panose="02020603050405020304" pitchFamily="18" charset="0"/>
              </a:rPr>
              <a:t> efter brytpunktsbeslut ska inte avgöras av en enskild läkare utan flera kolleger ska delta i ställningstagandet. Ska ske dagtid om möjligt.</a:t>
            </a:r>
            <a:endParaRPr lang="sv-SE"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sv-SE" sz="2000" kern="0" dirty="0">
                <a:effectLst/>
                <a:latin typeface="Times New Roman" panose="02020603050405020304" pitchFamily="18" charset="0"/>
                <a:ea typeface="Times New Roman" panose="02020603050405020304" pitchFamily="18" charset="0"/>
                <a:cs typeface="Times New Roman" panose="02020603050405020304" pitchFamily="18" charset="0"/>
              </a:rPr>
              <a:t>Inför:</a:t>
            </a:r>
            <a:endParaRPr lang="sv-SE"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sv-SE" sz="2000" kern="0" dirty="0">
                <a:effectLst/>
                <a:latin typeface="Times New Roman" panose="02020603050405020304" pitchFamily="18" charset="0"/>
                <a:ea typeface="Times New Roman" panose="02020603050405020304" pitchFamily="18" charset="0"/>
                <a:cs typeface="Times New Roman" panose="02020603050405020304" pitchFamily="18" charset="0"/>
              </a:rPr>
              <a:t>Rondchecklista</a:t>
            </a:r>
            <a:endParaRPr lang="sv-SE"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sv-SE" sz="2000" kern="0" dirty="0">
                <a:effectLst/>
                <a:latin typeface="Times New Roman" panose="02020603050405020304" pitchFamily="18" charset="0"/>
                <a:ea typeface="Times New Roman" panose="02020603050405020304" pitchFamily="18" charset="0"/>
                <a:cs typeface="Times New Roman" panose="02020603050405020304" pitchFamily="18" charset="0"/>
              </a:rPr>
              <a:t>Donationschecklista i rondsystemet (ICCA eller liknande)</a:t>
            </a:r>
            <a:endParaRPr lang="sv-SE" sz="1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963445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141C55FB-1623-A62B-850C-0A64F594E9CF}"/>
              </a:ext>
            </a:extLst>
          </p:cNvPr>
          <p:cNvSpPr>
            <a:spLocks noGrp="1"/>
          </p:cNvSpPr>
          <p:nvPr>
            <p:ph type="sldNum" sz="quarter" idx="12"/>
          </p:nvPr>
        </p:nvSpPr>
        <p:spPr/>
        <p:txBody>
          <a:bodyPr/>
          <a:lstStyle/>
          <a:p>
            <a:fld id="{5204B58B-0420-4827-A2A8-7A3D043AFDDE}" type="slidenum">
              <a:rPr lang="sv-SE" smtClean="0"/>
              <a:t>19</a:t>
            </a:fld>
            <a:endParaRPr lang="sv-SE" dirty="0"/>
          </a:p>
        </p:txBody>
      </p:sp>
      <p:sp>
        <p:nvSpPr>
          <p:cNvPr id="4" name="textruta 3">
            <a:extLst>
              <a:ext uri="{FF2B5EF4-FFF2-40B4-BE49-F238E27FC236}">
                <a16:creationId xmlns:a16="http://schemas.microsoft.com/office/drawing/2014/main" id="{FDB1DB69-56FC-90C8-EE62-5943B55F972F}"/>
              </a:ext>
            </a:extLst>
          </p:cNvPr>
          <p:cNvSpPr txBox="1"/>
          <p:nvPr/>
        </p:nvSpPr>
        <p:spPr>
          <a:xfrm>
            <a:off x="2180676" y="886593"/>
            <a:ext cx="6097554" cy="5539978"/>
          </a:xfrm>
          <a:prstGeom prst="rect">
            <a:avLst/>
          </a:prstGeom>
          <a:noFill/>
        </p:spPr>
        <p:txBody>
          <a:bodyPr wrap="square">
            <a:spAutoFit/>
          </a:bodyPr>
          <a:lstStyle/>
          <a:p>
            <a:pPr marL="342900" lvl="0" indent="-342900">
              <a:lnSpc>
                <a:spcPct val="107000"/>
              </a:lnSpc>
              <a:spcAft>
                <a:spcPts val="800"/>
              </a:spcAft>
              <a:buSzPts val="1000"/>
              <a:buFont typeface="Symbol" panose="05050102010706020507" pitchFamily="18" charset="2"/>
              <a:buChar char=""/>
              <a:tabLst>
                <a:tab pos="457200" algn="l"/>
              </a:tabLst>
            </a:pPr>
            <a:r>
              <a:rPr lang="sv-SE" kern="0" dirty="0">
                <a:effectLst/>
                <a:latin typeface="Times New Roman" panose="02020603050405020304" pitchFamily="18" charset="0"/>
                <a:ea typeface="Times New Roman" panose="02020603050405020304" pitchFamily="18" charset="0"/>
                <a:cs typeface="Times New Roman" panose="02020603050405020304" pitchFamily="18" charset="0"/>
              </a:rPr>
              <a:t>Möjliggör att:</a:t>
            </a:r>
            <a:endParaRPr lang="sv-SE" sz="16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sv-SE" kern="0" dirty="0">
                <a:effectLst/>
                <a:latin typeface="Times New Roman" panose="02020603050405020304" pitchFamily="18" charset="0"/>
                <a:ea typeface="Times New Roman" panose="02020603050405020304" pitchFamily="18" charset="0"/>
                <a:cs typeface="Times New Roman" panose="02020603050405020304" pitchFamily="18" charset="0"/>
              </a:rPr>
              <a:t>Kommentar kan läggas till vid frågan om donation i brytpunktsmallen</a:t>
            </a:r>
            <a:endParaRPr lang="sv-SE" sz="16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sv-SE" kern="0" dirty="0">
                <a:effectLst/>
                <a:latin typeface="Times New Roman" panose="02020603050405020304" pitchFamily="18" charset="0"/>
                <a:ea typeface="Times New Roman" panose="02020603050405020304" pitchFamily="18" charset="0"/>
                <a:cs typeface="Times New Roman" panose="02020603050405020304" pitchFamily="18" charset="0"/>
              </a:rPr>
              <a:t>Ett </a:t>
            </a:r>
            <a:r>
              <a:rPr lang="sv-SE" b="1" kern="0" dirty="0">
                <a:effectLst/>
                <a:latin typeface="Times New Roman" panose="02020603050405020304" pitchFamily="18" charset="0"/>
                <a:ea typeface="Times New Roman" panose="02020603050405020304" pitchFamily="18" charset="0"/>
                <a:cs typeface="Times New Roman" panose="02020603050405020304" pitchFamily="18" charset="0"/>
              </a:rPr>
              <a:t>nej till möjlig donator måste motiveras</a:t>
            </a:r>
            <a:endParaRPr lang="sv-SE" sz="1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sv-SE" kern="0" dirty="0">
                <a:effectLst/>
                <a:latin typeface="Times New Roman" panose="02020603050405020304" pitchFamily="18" charset="0"/>
                <a:ea typeface="Times New Roman" panose="02020603050405020304" pitchFamily="18" charset="0"/>
                <a:cs typeface="Times New Roman" panose="02020603050405020304" pitchFamily="18" charset="0"/>
              </a:rPr>
              <a:t>Säkerställ att </a:t>
            </a:r>
            <a:r>
              <a:rPr lang="sv-SE" b="1" kern="0" dirty="0">
                <a:effectLst/>
                <a:latin typeface="Times New Roman" panose="02020603050405020304" pitchFamily="18" charset="0"/>
                <a:ea typeface="Times New Roman" panose="02020603050405020304" pitchFamily="18" charset="0"/>
                <a:cs typeface="Times New Roman" panose="02020603050405020304" pitchFamily="18" charset="0"/>
              </a:rPr>
              <a:t>DAL/DAS/DOSS alltid kontaktas vid brytpunkt</a:t>
            </a:r>
            <a:endParaRPr lang="sv-SE" sz="1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sv-SE" kern="0" dirty="0">
                <a:effectLst/>
                <a:latin typeface="Times New Roman" panose="02020603050405020304" pitchFamily="18" charset="0"/>
                <a:ea typeface="Times New Roman" panose="02020603050405020304" pitchFamily="18" charset="0"/>
                <a:cs typeface="Times New Roman" panose="02020603050405020304" pitchFamily="18" charset="0"/>
              </a:rPr>
              <a:t>Dokumentera </a:t>
            </a:r>
            <a:r>
              <a:rPr lang="sv-SE" b="1" kern="0" dirty="0">
                <a:effectLst/>
                <a:latin typeface="Times New Roman" panose="02020603050405020304" pitchFamily="18" charset="0"/>
                <a:ea typeface="Times New Roman" panose="02020603050405020304" pitchFamily="18" charset="0"/>
                <a:cs typeface="Times New Roman" panose="02020603050405020304" pitchFamily="18" charset="0"/>
              </a:rPr>
              <a:t>kranialnervsfunktion kontinuerligt</a:t>
            </a:r>
            <a:r>
              <a:rPr lang="sv-SE" kern="0" dirty="0">
                <a:effectLst/>
                <a:latin typeface="Times New Roman" panose="02020603050405020304" pitchFamily="18" charset="0"/>
                <a:ea typeface="Times New Roman" panose="02020603050405020304" pitchFamily="18" charset="0"/>
                <a:cs typeface="Times New Roman" panose="02020603050405020304" pitchFamily="18" charset="0"/>
              </a:rPr>
              <a:t> för bättre prognostisering</a:t>
            </a:r>
            <a:endParaRPr lang="sv-SE" sz="1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sv-SE" kern="0" dirty="0">
                <a:effectLst/>
                <a:latin typeface="Times New Roman" panose="02020603050405020304" pitchFamily="18" charset="0"/>
                <a:ea typeface="Times New Roman" panose="02020603050405020304" pitchFamily="18" charset="0"/>
                <a:cs typeface="Times New Roman" panose="02020603050405020304" pitchFamily="18" charset="0"/>
              </a:rPr>
              <a:t>Uppmuntra kollegial dialog: </a:t>
            </a:r>
            <a:r>
              <a:rPr lang="sv-SE" i="1" kern="0" dirty="0">
                <a:effectLst/>
                <a:latin typeface="Times New Roman" panose="02020603050405020304" pitchFamily="18" charset="0"/>
                <a:ea typeface="Times New Roman" panose="02020603050405020304" pitchFamily="18" charset="0"/>
                <a:cs typeface="Times New Roman" panose="02020603050405020304" pitchFamily="18" charset="0"/>
              </a:rPr>
              <a:t>”Är detta en möjlig donator?”</a:t>
            </a:r>
            <a:endParaRPr lang="sv-SE" sz="1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sv-SE" kern="0" dirty="0">
                <a:effectLst/>
                <a:latin typeface="Times New Roman" panose="02020603050405020304" pitchFamily="18" charset="0"/>
                <a:ea typeface="Times New Roman" panose="02020603050405020304" pitchFamily="18" charset="0"/>
                <a:cs typeface="Times New Roman" panose="02020603050405020304" pitchFamily="18" charset="0"/>
              </a:rPr>
              <a:t>Ring transplantationskoordinator vid minsta osäkerhet</a:t>
            </a:r>
            <a:endParaRPr lang="sv-SE" sz="1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sv-SE" kern="0" dirty="0">
                <a:effectLst/>
                <a:latin typeface="Times New Roman" panose="02020603050405020304" pitchFamily="18" charset="0"/>
                <a:ea typeface="Times New Roman" panose="02020603050405020304" pitchFamily="18" charset="0"/>
                <a:cs typeface="Times New Roman" panose="02020603050405020304" pitchFamily="18" charset="0"/>
              </a:rPr>
              <a:t>Är </a:t>
            </a:r>
            <a:r>
              <a:rPr lang="sv-SE" b="1" kern="0" dirty="0">
                <a:effectLst/>
                <a:latin typeface="Times New Roman" panose="02020603050405020304" pitchFamily="18" charset="0"/>
                <a:ea typeface="Times New Roman" panose="02020603050405020304" pitchFamily="18" charset="0"/>
                <a:cs typeface="Times New Roman" panose="02020603050405020304" pitchFamily="18" charset="0"/>
              </a:rPr>
              <a:t>aktiv identifiering</a:t>
            </a:r>
            <a:r>
              <a:rPr lang="sv-SE" kern="0" dirty="0">
                <a:effectLst/>
                <a:latin typeface="Times New Roman" panose="02020603050405020304" pitchFamily="18" charset="0"/>
                <a:ea typeface="Times New Roman" panose="02020603050405020304" pitchFamily="18" charset="0"/>
                <a:cs typeface="Times New Roman" panose="02020603050405020304" pitchFamily="18" charset="0"/>
              </a:rPr>
              <a:t> möjlig i Sverige? Det innebär att en utsedd donationsansvarig läkare eller sjuksköterska dagligen aktivt går igenom patienter på IVA för att identifiera möjliga donatorer. Det kan vara en erfaren DAL eller DOSS. Detta görs i många länder i vår närhet där man professionaliserat donationsverksamheten mer än hos oss i Sverige.</a:t>
            </a:r>
            <a:endParaRPr lang="sv-SE" sz="16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textruta 5">
            <a:extLst>
              <a:ext uri="{FF2B5EF4-FFF2-40B4-BE49-F238E27FC236}">
                <a16:creationId xmlns:a16="http://schemas.microsoft.com/office/drawing/2014/main" id="{25125B79-B2EC-C117-5599-4DCBC36FB6AB}"/>
              </a:ext>
            </a:extLst>
          </p:cNvPr>
          <p:cNvSpPr txBox="1"/>
          <p:nvPr/>
        </p:nvSpPr>
        <p:spPr>
          <a:xfrm>
            <a:off x="520861" y="289250"/>
            <a:ext cx="10535915" cy="597343"/>
          </a:xfrm>
          <a:prstGeom prst="rect">
            <a:avLst/>
          </a:prstGeom>
          <a:noFill/>
        </p:spPr>
        <p:txBody>
          <a:bodyPr wrap="square">
            <a:spAutoFit/>
          </a:bodyPr>
          <a:lstStyle/>
          <a:p>
            <a:pPr>
              <a:lnSpc>
                <a:spcPct val="107000"/>
              </a:lnSpc>
              <a:spcAft>
                <a:spcPts val="800"/>
              </a:spcAft>
              <a:buNone/>
            </a:pPr>
            <a:r>
              <a:rPr lang="sv-SE" sz="3200" b="1" kern="0" dirty="0">
                <a:effectLst/>
                <a:latin typeface="Times New Roman" panose="02020603050405020304" pitchFamily="18" charset="0"/>
                <a:ea typeface="Times New Roman" panose="02020603050405020304" pitchFamily="18" charset="0"/>
                <a:cs typeface="Times New Roman" panose="02020603050405020304" pitchFamily="18" charset="0"/>
              </a:rPr>
              <a:t>2. Identifiering inom intensivvården fortsättning</a:t>
            </a:r>
            <a:endParaRPr lang="sv-SE"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973891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latshållare för bild 15">
            <a:extLst>
              <a:ext uri="{FF2B5EF4-FFF2-40B4-BE49-F238E27FC236}">
                <a16:creationId xmlns:a16="http://schemas.microsoft.com/office/drawing/2014/main" id="{6AE8B528-A13D-26D6-34A6-6C50ECA73621}"/>
              </a:ext>
            </a:extLst>
          </p:cNvPr>
          <p:cNvPicPr>
            <a:picLocks noGrp="1" noChangeAspect="1"/>
          </p:cNvPicPr>
          <p:nvPr>
            <p:ph type="pic" sz="quarter" idx="14"/>
          </p:nvPr>
        </p:nvPicPr>
        <p:blipFill>
          <a:blip r:embed="rId2"/>
          <a:srcRect l="3396" r="3396"/>
          <a:stretch/>
        </p:blipFill>
        <p:spPr>
          <a:xfrm>
            <a:off x="7656513" y="0"/>
            <a:ext cx="4535487" cy="6858000"/>
          </a:xfrm>
          <a:prstGeom prst="rect">
            <a:avLst/>
          </a:prstGeom>
        </p:spPr>
      </p:pic>
      <p:sp>
        <p:nvSpPr>
          <p:cNvPr id="8" name="Rubrik 7">
            <a:extLst>
              <a:ext uri="{FF2B5EF4-FFF2-40B4-BE49-F238E27FC236}">
                <a16:creationId xmlns:a16="http://schemas.microsoft.com/office/drawing/2014/main" id="{A94F2EC3-8A49-4E66-841E-2F991905E5AA}"/>
              </a:ext>
            </a:extLst>
          </p:cNvPr>
          <p:cNvSpPr>
            <a:spLocks noGrp="1"/>
          </p:cNvSpPr>
          <p:nvPr>
            <p:ph type="title"/>
          </p:nvPr>
        </p:nvSpPr>
        <p:spPr/>
        <p:txBody>
          <a:bodyPr/>
          <a:lstStyle/>
          <a:p>
            <a:r>
              <a:rPr lang="sv-SE" dirty="0"/>
              <a:t>Från handlingsplan till handling – nu sätter vi igång</a:t>
            </a:r>
          </a:p>
        </p:txBody>
      </p:sp>
      <p:sp>
        <p:nvSpPr>
          <p:cNvPr id="9" name="Platshållare för text 8">
            <a:extLst>
              <a:ext uri="{FF2B5EF4-FFF2-40B4-BE49-F238E27FC236}">
                <a16:creationId xmlns:a16="http://schemas.microsoft.com/office/drawing/2014/main" id="{FF3805A9-7A1A-4BBA-B020-E08CA2C0641A}"/>
              </a:ext>
            </a:extLst>
          </p:cNvPr>
          <p:cNvSpPr>
            <a:spLocks noGrp="1"/>
          </p:cNvSpPr>
          <p:nvPr>
            <p:ph type="body" sz="quarter" idx="13"/>
          </p:nvPr>
        </p:nvSpPr>
        <p:spPr>
          <a:xfrm>
            <a:off x="637200" y="1634401"/>
            <a:ext cx="6452713" cy="4574671"/>
          </a:xfrm>
        </p:spPr>
        <p:txBody>
          <a:bodyPr/>
          <a:lstStyle/>
          <a:p>
            <a:pPr marL="0" indent="0">
              <a:buNone/>
            </a:pPr>
            <a:endParaRPr lang="sv-SE" dirty="0"/>
          </a:p>
          <a:p>
            <a:pPr marL="0" indent="0">
              <a:buNone/>
            </a:pPr>
            <a:r>
              <a:rPr lang="sv-SE" dirty="0"/>
              <a:t>Handlingsplanen </a:t>
            </a:r>
            <a:r>
              <a:rPr lang="sv-SE" dirty="0">
                <a:hlinkClick r:id="rId3"/>
              </a:rPr>
              <a:t>Donation – en nationell angelägenhet</a:t>
            </a:r>
            <a:r>
              <a:rPr lang="sv-SE" dirty="0"/>
              <a:t> innehåller </a:t>
            </a:r>
            <a:r>
              <a:rPr lang="sv-SE" b="1" dirty="0"/>
              <a:t>25 åtgärder </a:t>
            </a:r>
            <a:r>
              <a:rPr lang="sv-SE" dirty="0"/>
              <a:t>för organdonation, med rekommenderad start 2026–2030.</a:t>
            </a:r>
          </a:p>
          <a:p>
            <a:pPr marL="0" indent="0">
              <a:buNone/>
            </a:pPr>
            <a:r>
              <a:rPr lang="sv-SE" dirty="0"/>
              <a:t>Målet är en </a:t>
            </a:r>
            <a:r>
              <a:rPr lang="sv-SE" b="1" dirty="0"/>
              <a:t>ännu bättre donationsverksamhet </a:t>
            </a:r>
            <a:r>
              <a:rPr lang="sv-SE" dirty="0"/>
              <a:t>och att fler som behöver en livsviktig transplantation ska få det.</a:t>
            </a:r>
          </a:p>
          <a:p>
            <a:pPr marL="0" indent="0">
              <a:buNone/>
            </a:pPr>
            <a:r>
              <a:rPr lang="sv-SE" dirty="0"/>
              <a:t>För att nå dit behöver vi </a:t>
            </a:r>
            <a:r>
              <a:rPr lang="sv-SE" b="1" dirty="0"/>
              <a:t>prioritera åtgärderna </a:t>
            </a:r>
            <a:r>
              <a:rPr lang="sv-SE" dirty="0"/>
              <a:t>på </a:t>
            </a:r>
            <a:r>
              <a:rPr lang="sv-SE" b="1" dirty="0"/>
              <a:t>nationell, regional och lokal nivå</a:t>
            </a:r>
            <a:r>
              <a:rPr lang="sv-SE" dirty="0"/>
              <a:t>.</a:t>
            </a:r>
          </a:p>
          <a:p>
            <a:pPr marL="0" indent="0">
              <a:buNone/>
            </a:pPr>
            <a:r>
              <a:rPr lang="sv-SE" dirty="0"/>
              <a:t>Socialstyrelsen </a:t>
            </a:r>
            <a:r>
              <a:rPr lang="sv-SE" b="1" dirty="0"/>
              <a:t>följer upp </a:t>
            </a:r>
            <a:r>
              <a:rPr lang="sv-SE" dirty="0"/>
              <a:t>hur det går.</a:t>
            </a:r>
          </a:p>
        </p:txBody>
      </p:sp>
    </p:spTree>
    <p:extLst>
      <p:ext uri="{BB962C8B-B14F-4D97-AF65-F5344CB8AC3E}">
        <p14:creationId xmlns:p14="http://schemas.microsoft.com/office/powerpoint/2010/main" val="9571728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A3A32DC9-CF51-27BF-9544-0458C8551D5F}"/>
              </a:ext>
            </a:extLst>
          </p:cNvPr>
          <p:cNvSpPr>
            <a:spLocks noGrp="1"/>
          </p:cNvSpPr>
          <p:nvPr>
            <p:ph type="sldNum" sz="quarter" idx="12"/>
          </p:nvPr>
        </p:nvSpPr>
        <p:spPr/>
        <p:txBody>
          <a:bodyPr/>
          <a:lstStyle/>
          <a:p>
            <a:fld id="{5204B58B-0420-4827-A2A8-7A3D043AFDDE}" type="slidenum">
              <a:rPr lang="sv-SE" smtClean="0"/>
              <a:t>20</a:t>
            </a:fld>
            <a:endParaRPr lang="sv-SE" dirty="0"/>
          </a:p>
        </p:txBody>
      </p:sp>
      <p:sp>
        <p:nvSpPr>
          <p:cNvPr id="4" name="textruta 3">
            <a:extLst>
              <a:ext uri="{FF2B5EF4-FFF2-40B4-BE49-F238E27FC236}">
                <a16:creationId xmlns:a16="http://schemas.microsoft.com/office/drawing/2014/main" id="{EDDADB2A-45BD-2843-272F-55FFE379B2D0}"/>
              </a:ext>
            </a:extLst>
          </p:cNvPr>
          <p:cNvSpPr txBox="1"/>
          <p:nvPr/>
        </p:nvSpPr>
        <p:spPr>
          <a:xfrm>
            <a:off x="833377" y="358815"/>
            <a:ext cx="10463514" cy="6893886"/>
          </a:xfrm>
          <a:prstGeom prst="rect">
            <a:avLst/>
          </a:prstGeom>
          <a:noFill/>
        </p:spPr>
        <p:txBody>
          <a:bodyPr wrap="square">
            <a:spAutoFit/>
          </a:bodyPr>
          <a:lstStyle/>
          <a:p>
            <a:pPr>
              <a:lnSpc>
                <a:spcPct val="107000"/>
              </a:lnSpc>
              <a:spcAft>
                <a:spcPts val="800"/>
              </a:spcAft>
              <a:buNone/>
            </a:pPr>
            <a:r>
              <a:rPr lang="sv-SE" sz="3200" b="1" kern="0" dirty="0">
                <a:effectLst/>
                <a:latin typeface="Times New Roman" panose="02020603050405020304" pitchFamily="18" charset="0"/>
                <a:ea typeface="Times New Roman" panose="02020603050405020304" pitchFamily="18" charset="0"/>
                <a:cs typeface="Times New Roman" panose="02020603050405020304" pitchFamily="18" charset="0"/>
              </a:rPr>
              <a:t>3. Identifiering utanför intensivvården</a:t>
            </a:r>
            <a:endParaRPr lang="sv-SE"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sv-SE" b="1" kern="0" dirty="0">
                <a:effectLst/>
                <a:latin typeface="Times New Roman" panose="02020603050405020304" pitchFamily="18" charset="0"/>
                <a:ea typeface="Times New Roman" panose="02020603050405020304" pitchFamily="18" charset="0"/>
                <a:cs typeface="Times New Roman" panose="02020603050405020304" pitchFamily="18" charset="0"/>
              </a:rPr>
              <a:t>Sammanfattning</a:t>
            </a:r>
            <a:r>
              <a:rPr lang="sv-SE" kern="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sv-SE" kern="0" dirty="0">
                <a:effectLst/>
                <a:latin typeface="Times New Roman" panose="02020603050405020304" pitchFamily="18" charset="0"/>
                <a:ea typeface="Times New Roman" panose="02020603050405020304" pitchFamily="18" charset="0"/>
                <a:cs typeface="Times New Roman" panose="02020603050405020304" pitchFamily="18" charset="0"/>
              </a:rPr>
            </a:br>
            <a:r>
              <a:rPr lang="sv-SE" kern="0" dirty="0">
                <a:effectLst/>
                <a:latin typeface="Times New Roman" panose="02020603050405020304" pitchFamily="18" charset="0"/>
                <a:ea typeface="Times New Roman" panose="02020603050405020304" pitchFamily="18" charset="0"/>
                <a:cs typeface="Times New Roman" panose="02020603050405020304" pitchFamily="18" charset="0"/>
              </a:rPr>
              <a:t>Potentiella donatorer identifieras även utanför IVA, vilket kräver ökad kunskap och tydligare ansvar i andra verksamheter.</a:t>
            </a:r>
            <a:endParaRPr lang="sv-SE" sz="16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sv-SE" b="1" kern="0" dirty="0">
                <a:effectLst/>
                <a:latin typeface="Times New Roman" panose="02020603050405020304" pitchFamily="18" charset="0"/>
                <a:ea typeface="Times New Roman" panose="02020603050405020304" pitchFamily="18" charset="0"/>
                <a:cs typeface="Times New Roman" panose="02020603050405020304" pitchFamily="18" charset="0"/>
              </a:rPr>
              <a:t>Åtgärdspunkter</a:t>
            </a:r>
            <a:endParaRPr lang="sv-SE" sz="1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sv-SE" kern="0" dirty="0">
                <a:effectLst/>
                <a:latin typeface="Times New Roman" panose="02020603050405020304" pitchFamily="18" charset="0"/>
                <a:ea typeface="Times New Roman" panose="02020603050405020304" pitchFamily="18" charset="0"/>
                <a:cs typeface="Times New Roman" panose="02020603050405020304" pitchFamily="18" charset="0"/>
              </a:rPr>
              <a:t>Satsa på </a:t>
            </a:r>
            <a:r>
              <a:rPr lang="sv-SE" b="1" kern="0" dirty="0">
                <a:effectLst/>
                <a:latin typeface="Times New Roman" panose="02020603050405020304" pitchFamily="18" charset="0"/>
                <a:ea typeface="Times New Roman" panose="02020603050405020304" pitchFamily="18" charset="0"/>
                <a:cs typeface="Times New Roman" panose="02020603050405020304" pitchFamily="18" charset="0"/>
              </a:rPr>
              <a:t>riktad utbildning</a:t>
            </a:r>
            <a:r>
              <a:rPr lang="sv-SE" kern="0" dirty="0">
                <a:effectLst/>
                <a:latin typeface="Times New Roman" panose="02020603050405020304" pitchFamily="18" charset="0"/>
                <a:ea typeface="Times New Roman" panose="02020603050405020304" pitchFamily="18" charset="0"/>
                <a:cs typeface="Times New Roman" panose="02020603050405020304" pitchFamily="18" charset="0"/>
              </a:rPr>
              <a:t> till:</a:t>
            </a:r>
            <a:endParaRPr lang="sv-SE" sz="16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sv-SE" kern="0" dirty="0">
                <a:effectLst/>
                <a:latin typeface="Times New Roman" panose="02020603050405020304" pitchFamily="18" charset="0"/>
                <a:ea typeface="Times New Roman" panose="02020603050405020304" pitchFamily="18" charset="0"/>
                <a:cs typeface="Times New Roman" panose="02020603050405020304" pitchFamily="18" charset="0"/>
              </a:rPr>
              <a:t>Akutmottagningar</a:t>
            </a:r>
            <a:endParaRPr lang="sv-SE" sz="16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sv-SE" kern="0" dirty="0">
                <a:effectLst/>
                <a:latin typeface="Times New Roman" panose="02020603050405020304" pitchFamily="18" charset="0"/>
                <a:ea typeface="Times New Roman" panose="02020603050405020304" pitchFamily="18" charset="0"/>
                <a:cs typeface="Times New Roman" panose="02020603050405020304" pitchFamily="18" charset="0"/>
              </a:rPr>
              <a:t>Neurologavdelningar</a:t>
            </a:r>
            <a:endParaRPr lang="sv-SE" sz="16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sv-SE" kern="0" dirty="0">
                <a:effectLst/>
                <a:latin typeface="Times New Roman" panose="02020603050405020304" pitchFamily="18" charset="0"/>
                <a:ea typeface="Times New Roman" panose="02020603050405020304" pitchFamily="18" charset="0"/>
                <a:cs typeface="Times New Roman" panose="02020603050405020304" pitchFamily="18" charset="0"/>
              </a:rPr>
              <a:t>Andra berörda kliniker (läkare, SSK, USK)</a:t>
            </a:r>
            <a:endParaRPr lang="sv-SE" sz="1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sv-SE" kern="0" dirty="0">
                <a:effectLst/>
                <a:latin typeface="Times New Roman" panose="02020603050405020304" pitchFamily="18" charset="0"/>
                <a:ea typeface="Times New Roman" panose="02020603050405020304" pitchFamily="18" charset="0"/>
                <a:cs typeface="Times New Roman" panose="02020603050405020304" pitchFamily="18" charset="0"/>
              </a:rPr>
              <a:t>Inför och tydliggör rollen </a:t>
            </a:r>
            <a:r>
              <a:rPr lang="sv-SE" b="1" kern="0" dirty="0">
                <a:effectLst/>
                <a:latin typeface="Times New Roman" panose="02020603050405020304" pitchFamily="18" charset="0"/>
                <a:ea typeface="Times New Roman" panose="02020603050405020304" pitchFamily="18" charset="0"/>
                <a:cs typeface="Times New Roman" panose="02020603050405020304" pitchFamily="18" charset="0"/>
              </a:rPr>
              <a:t>donationsombud</a:t>
            </a:r>
            <a:r>
              <a:rPr lang="sv-SE"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sv-SE" sz="16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sv-SE" kern="0" dirty="0">
                <a:effectLst/>
                <a:latin typeface="Times New Roman" panose="02020603050405020304" pitchFamily="18" charset="0"/>
                <a:ea typeface="Times New Roman" panose="02020603050405020304" pitchFamily="18" charset="0"/>
                <a:cs typeface="Times New Roman" panose="02020603050405020304" pitchFamily="18" charset="0"/>
              </a:rPr>
              <a:t>Tydlig arbetsbeskrivning</a:t>
            </a:r>
            <a:endParaRPr lang="sv-SE" sz="16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sv-SE" kern="0" dirty="0">
                <a:effectLst/>
                <a:latin typeface="Times New Roman" panose="02020603050405020304" pitchFamily="18" charset="0"/>
                <a:ea typeface="Times New Roman" panose="02020603050405020304" pitchFamily="18" charset="0"/>
                <a:cs typeface="Times New Roman" panose="02020603050405020304" pitchFamily="18" charset="0"/>
              </a:rPr>
              <a:t>Avsatt tid för uppdraget</a:t>
            </a:r>
            <a:endParaRPr lang="sv-SE" sz="1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sv-SE" kern="0" dirty="0">
                <a:effectLst/>
                <a:latin typeface="Times New Roman" panose="02020603050405020304" pitchFamily="18" charset="0"/>
                <a:ea typeface="Times New Roman" panose="02020603050405020304" pitchFamily="18" charset="0"/>
                <a:cs typeface="Times New Roman" panose="02020603050405020304" pitchFamily="18" charset="0"/>
              </a:rPr>
              <a:t>Förmedla </a:t>
            </a:r>
            <a:r>
              <a:rPr lang="sv-SE" b="1" kern="0" dirty="0">
                <a:effectLst/>
                <a:latin typeface="Times New Roman" panose="02020603050405020304" pitchFamily="18" charset="0"/>
                <a:ea typeface="Times New Roman" panose="02020603050405020304" pitchFamily="18" charset="0"/>
                <a:cs typeface="Times New Roman" panose="02020603050405020304" pitchFamily="18" charset="0"/>
              </a:rPr>
              <a:t>tackbrev från transplantation</a:t>
            </a:r>
            <a:r>
              <a:rPr lang="sv-SE" kern="0" dirty="0">
                <a:effectLst/>
                <a:latin typeface="Times New Roman" panose="02020603050405020304" pitchFamily="18" charset="0"/>
                <a:ea typeface="Times New Roman" panose="02020603050405020304" pitchFamily="18" charset="0"/>
                <a:cs typeface="Times New Roman" panose="02020603050405020304" pitchFamily="18" charset="0"/>
              </a:rPr>
              <a:t> via donationsombud/DAS7DUS som positiv återkoppling</a:t>
            </a:r>
            <a:endParaRPr lang="sv-SE" sz="1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sv-SE" kern="0" dirty="0">
                <a:effectLst/>
                <a:latin typeface="Times New Roman" panose="02020603050405020304" pitchFamily="18" charset="0"/>
                <a:ea typeface="Times New Roman" panose="02020603050405020304" pitchFamily="18" charset="0"/>
                <a:cs typeface="Times New Roman" panose="02020603050405020304" pitchFamily="18" charset="0"/>
              </a:rPr>
              <a:t>Utbilda PAL att identifiera potentiella donatorer även vid senare försämring (ex </a:t>
            </a:r>
            <a:r>
              <a:rPr lang="sv-SE" kern="0" dirty="0" err="1">
                <a:effectLst/>
                <a:latin typeface="Times New Roman" panose="02020603050405020304" pitchFamily="18" charset="0"/>
                <a:ea typeface="Times New Roman" panose="02020603050405020304" pitchFamily="18" charset="0"/>
                <a:cs typeface="Times New Roman" panose="02020603050405020304" pitchFamily="18" charset="0"/>
              </a:rPr>
              <a:t>reblödning</a:t>
            </a:r>
            <a:r>
              <a:rPr lang="sv-SE"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sv-SE" sz="1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sv-SE" kern="0" dirty="0">
                <a:effectLst/>
                <a:latin typeface="Times New Roman" panose="02020603050405020304" pitchFamily="18" charset="0"/>
                <a:ea typeface="Times New Roman" panose="02020603050405020304" pitchFamily="18" charset="0"/>
                <a:cs typeface="Times New Roman" panose="02020603050405020304" pitchFamily="18" charset="0"/>
              </a:rPr>
              <a:t>Informera röntgen om värdet av </a:t>
            </a:r>
            <a:r>
              <a:rPr lang="sv-SE" b="1" kern="0" dirty="0" err="1">
                <a:effectLst/>
                <a:latin typeface="Times New Roman" panose="02020603050405020304" pitchFamily="18" charset="0"/>
                <a:ea typeface="Times New Roman" panose="02020603050405020304" pitchFamily="18" charset="0"/>
                <a:cs typeface="Times New Roman" panose="02020603050405020304" pitchFamily="18" charset="0"/>
              </a:rPr>
              <a:t>desolata</a:t>
            </a:r>
            <a:r>
              <a:rPr lang="sv-SE" b="1" kern="0" dirty="0">
                <a:effectLst/>
                <a:latin typeface="Times New Roman" panose="02020603050405020304" pitchFamily="18" charset="0"/>
                <a:ea typeface="Times New Roman" panose="02020603050405020304" pitchFamily="18" charset="0"/>
                <a:cs typeface="Times New Roman" panose="02020603050405020304" pitchFamily="18" charset="0"/>
              </a:rPr>
              <a:t> röntgensvar</a:t>
            </a:r>
            <a:r>
              <a:rPr lang="sv-SE" kern="0" dirty="0">
                <a:effectLst/>
                <a:latin typeface="Times New Roman" panose="02020603050405020304" pitchFamily="18" charset="0"/>
                <a:ea typeface="Times New Roman" panose="02020603050405020304" pitchFamily="18" charset="0"/>
                <a:cs typeface="Times New Roman" panose="02020603050405020304" pitchFamily="18" charset="0"/>
              </a:rPr>
              <a:t> i </a:t>
            </a:r>
            <a:r>
              <a:rPr lang="sv-SE" kern="0" dirty="0" err="1">
                <a:effectLst/>
                <a:latin typeface="Times New Roman" panose="02020603050405020304" pitchFamily="18" charset="0"/>
                <a:ea typeface="Times New Roman" panose="02020603050405020304" pitchFamily="18" charset="0"/>
                <a:cs typeface="Times New Roman" panose="02020603050405020304" pitchFamily="18" charset="0"/>
              </a:rPr>
              <a:t>palliations</a:t>
            </a:r>
            <a:r>
              <a:rPr lang="sv-SE" kern="0" dirty="0">
                <a:effectLst/>
                <a:latin typeface="Times New Roman" panose="02020603050405020304" pitchFamily="18" charset="0"/>
                <a:ea typeface="Times New Roman" panose="02020603050405020304" pitchFamily="18" charset="0"/>
                <a:cs typeface="Times New Roman" panose="02020603050405020304" pitchFamily="18" charset="0"/>
              </a:rPr>
              <a:t>- och donationsspår</a:t>
            </a:r>
            <a:endParaRPr lang="sv-SE" sz="1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sv-SE" kern="0" dirty="0">
                <a:effectLst/>
                <a:latin typeface="Times New Roman" panose="02020603050405020304" pitchFamily="18" charset="0"/>
                <a:ea typeface="Times New Roman" panose="02020603050405020304" pitchFamily="18" charset="0"/>
                <a:cs typeface="Times New Roman" panose="02020603050405020304" pitchFamily="18" charset="0"/>
              </a:rPr>
              <a:t>Inför ICOD enligt etablerad modell (ex Linköping)</a:t>
            </a:r>
            <a:endParaRPr lang="sv-SE" sz="1600" kern="100" dirty="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07000"/>
              </a:lnSpc>
              <a:spcAft>
                <a:spcPts val="800"/>
              </a:spcAft>
              <a:buNone/>
            </a:pPr>
            <a:r>
              <a:rPr lang="sv-SE" sz="1200" kern="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sv-SE" sz="1200" kern="0"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sv-SE"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6230118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C689EB76-A1E6-6925-B0B2-2B691E660714}"/>
              </a:ext>
            </a:extLst>
          </p:cNvPr>
          <p:cNvSpPr>
            <a:spLocks noGrp="1"/>
          </p:cNvSpPr>
          <p:nvPr>
            <p:ph type="sldNum" sz="quarter" idx="12"/>
          </p:nvPr>
        </p:nvSpPr>
        <p:spPr/>
        <p:txBody>
          <a:bodyPr/>
          <a:lstStyle/>
          <a:p>
            <a:fld id="{5204B58B-0420-4827-A2A8-7A3D043AFDDE}" type="slidenum">
              <a:rPr lang="sv-SE" smtClean="0"/>
              <a:t>21</a:t>
            </a:fld>
            <a:endParaRPr lang="sv-SE" dirty="0"/>
          </a:p>
        </p:txBody>
      </p:sp>
      <p:sp>
        <p:nvSpPr>
          <p:cNvPr id="4" name="textruta 3">
            <a:extLst>
              <a:ext uri="{FF2B5EF4-FFF2-40B4-BE49-F238E27FC236}">
                <a16:creationId xmlns:a16="http://schemas.microsoft.com/office/drawing/2014/main" id="{E5ADF8D4-0816-DB58-2CB3-0D055B00918C}"/>
              </a:ext>
            </a:extLst>
          </p:cNvPr>
          <p:cNvSpPr txBox="1"/>
          <p:nvPr/>
        </p:nvSpPr>
        <p:spPr>
          <a:xfrm>
            <a:off x="1909823" y="196769"/>
            <a:ext cx="7231283" cy="7885813"/>
          </a:xfrm>
          <a:prstGeom prst="rect">
            <a:avLst/>
          </a:prstGeom>
          <a:noFill/>
        </p:spPr>
        <p:txBody>
          <a:bodyPr wrap="square">
            <a:spAutoFit/>
          </a:bodyPr>
          <a:lstStyle/>
          <a:p>
            <a:pPr>
              <a:lnSpc>
                <a:spcPct val="107000"/>
              </a:lnSpc>
              <a:spcAft>
                <a:spcPts val="800"/>
              </a:spcAft>
              <a:buNone/>
            </a:pPr>
            <a:r>
              <a:rPr lang="sv-SE" sz="2800" b="1" kern="0" dirty="0">
                <a:effectLst/>
                <a:latin typeface="Times New Roman" panose="02020603050405020304" pitchFamily="18" charset="0"/>
                <a:ea typeface="Times New Roman" panose="02020603050405020304" pitchFamily="18" charset="0"/>
                <a:cs typeface="Times New Roman" panose="02020603050405020304" pitchFamily="18" charset="0"/>
              </a:rPr>
              <a:t>4. Kunskap, utbildning och kompetensförsörjning</a:t>
            </a:r>
            <a:endParaRPr lang="sv-SE" sz="16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sv-SE" sz="1400" b="1" kern="0" dirty="0">
                <a:effectLst/>
                <a:latin typeface="Times New Roman" panose="02020603050405020304" pitchFamily="18" charset="0"/>
                <a:ea typeface="Times New Roman" panose="02020603050405020304" pitchFamily="18" charset="0"/>
                <a:cs typeface="Times New Roman" panose="02020603050405020304" pitchFamily="18" charset="0"/>
              </a:rPr>
              <a:t>Sammanfattning</a:t>
            </a:r>
            <a:r>
              <a:rPr lang="sv-SE" sz="1400" kern="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sv-SE" sz="1400" kern="0" dirty="0">
                <a:effectLst/>
                <a:latin typeface="Times New Roman" panose="02020603050405020304" pitchFamily="18" charset="0"/>
                <a:ea typeface="Times New Roman" panose="02020603050405020304" pitchFamily="18" charset="0"/>
                <a:cs typeface="Times New Roman" panose="02020603050405020304" pitchFamily="18" charset="0"/>
              </a:rPr>
            </a:br>
            <a:r>
              <a:rPr lang="sv-SE" sz="1400" kern="0" dirty="0">
                <a:effectLst/>
                <a:latin typeface="Times New Roman" panose="02020603050405020304" pitchFamily="18" charset="0"/>
                <a:ea typeface="Times New Roman" panose="02020603050405020304" pitchFamily="18" charset="0"/>
                <a:cs typeface="Times New Roman" panose="02020603050405020304" pitchFamily="18" charset="0"/>
              </a:rPr>
              <a:t>Det finns stort engagemang kring utbildning men behov av struktur, tid och samordning regionalt och nationellt.</a:t>
            </a:r>
            <a:endParaRPr lang="sv-SE"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sv-SE" sz="1400" b="1" kern="0" dirty="0">
                <a:effectLst/>
                <a:latin typeface="Times New Roman" panose="02020603050405020304" pitchFamily="18" charset="0"/>
                <a:ea typeface="Times New Roman" panose="02020603050405020304" pitchFamily="18" charset="0"/>
                <a:cs typeface="Times New Roman" panose="02020603050405020304" pitchFamily="18" charset="0"/>
              </a:rPr>
              <a:t>Åtgärdspunkter</a:t>
            </a:r>
            <a:endParaRPr lang="sv-SE"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sv-SE" sz="1400" kern="0" dirty="0">
                <a:effectLst/>
                <a:latin typeface="Times New Roman" panose="02020603050405020304" pitchFamily="18" charset="0"/>
                <a:ea typeface="Times New Roman" panose="02020603050405020304" pitchFamily="18" charset="0"/>
                <a:cs typeface="Times New Roman" panose="02020603050405020304" pitchFamily="18" charset="0"/>
              </a:rPr>
              <a:t>Inför </a:t>
            </a:r>
            <a:r>
              <a:rPr lang="sv-SE" sz="1400" b="1" kern="0" dirty="0" err="1">
                <a:effectLst/>
                <a:latin typeface="Times New Roman" panose="02020603050405020304" pitchFamily="18" charset="0"/>
                <a:ea typeface="Times New Roman" panose="02020603050405020304" pitchFamily="18" charset="0"/>
                <a:cs typeface="Times New Roman" panose="02020603050405020304" pitchFamily="18" charset="0"/>
              </a:rPr>
              <a:t>årshjul</a:t>
            </a:r>
            <a:r>
              <a:rPr lang="sv-SE" sz="1400" b="1" kern="0" dirty="0">
                <a:effectLst/>
                <a:latin typeface="Times New Roman" panose="02020603050405020304" pitchFamily="18" charset="0"/>
                <a:ea typeface="Times New Roman" panose="02020603050405020304" pitchFamily="18" charset="0"/>
                <a:cs typeface="Times New Roman" panose="02020603050405020304" pitchFamily="18" charset="0"/>
              </a:rPr>
              <a:t> för donation</a:t>
            </a:r>
            <a:endParaRPr lang="sv-SE"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sv-SE" sz="1400" kern="0" dirty="0">
                <a:effectLst/>
                <a:latin typeface="Times New Roman" panose="02020603050405020304" pitchFamily="18" charset="0"/>
                <a:ea typeface="Times New Roman" panose="02020603050405020304" pitchFamily="18" charset="0"/>
                <a:cs typeface="Times New Roman" panose="02020603050405020304" pitchFamily="18" charset="0"/>
              </a:rPr>
              <a:t>Säkerställ:</a:t>
            </a:r>
            <a:endParaRPr lang="sv-SE" sz="12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sv-SE" sz="1400" kern="0" dirty="0">
                <a:effectLst/>
                <a:latin typeface="Times New Roman" panose="02020603050405020304" pitchFamily="18" charset="0"/>
                <a:ea typeface="Times New Roman" panose="02020603050405020304" pitchFamily="18" charset="0"/>
                <a:cs typeface="Times New Roman" panose="02020603050405020304" pitchFamily="18" charset="0"/>
              </a:rPr>
              <a:t>Tid för utbildningsuppdrag</a:t>
            </a:r>
            <a:endParaRPr lang="sv-SE" sz="12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sv-SE" sz="1400" kern="0" dirty="0">
                <a:effectLst/>
                <a:latin typeface="Times New Roman" panose="02020603050405020304" pitchFamily="18" charset="0"/>
                <a:ea typeface="Times New Roman" panose="02020603050405020304" pitchFamily="18" charset="0"/>
                <a:cs typeface="Times New Roman" panose="02020603050405020304" pitchFamily="18" charset="0"/>
              </a:rPr>
              <a:t>Chefer deltar i utbildningar</a:t>
            </a:r>
            <a:endParaRPr lang="sv-SE"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sv-SE" sz="1400" kern="0" dirty="0">
                <a:effectLst/>
                <a:latin typeface="Times New Roman" panose="02020603050405020304" pitchFamily="18" charset="0"/>
                <a:ea typeface="Times New Roman" panose="02020603050405020304" pitchFamily="18" charset="0"/>
                <a:cs typeface="Times New Roman" panose="02020603050405020304" pitchFamily="18" charset="0"/>
              </a:rPr>
              <a:t>Utveckla och använda:</a:t>
            </a:r>
            <a:endParaRPr lang="sv-SE" sz="12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sv-SE" sz="1400" kern="0" dirty="0">
                <a:effectLst/>
                <a:latin typeface="Times New Roman" panose="02020603050405020304" pitchFamily="18" charset="0"/>
                <a:ea typeface="Times New Roman" panose="02020603050405020304" pitchFamily="18" charset="0"/>
                <a:cs typeface="Times New Roman" panose="02020603050405020304" pitchFamily="18" charset="0"/>
              </a:rPr>
              <a:t>Webbaserad grundutbildning</a:t>
            </a:r>
            <a:endParaRPr lang="sv-SE" sz="12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sv-SE" sz="1400" kern="0" dirty="0">
                <a:effectLst/>
                <a:latin typeface="Times New Roman" panose="02020603050405020304" pitchFamily="18" charset="0"/>
                <a:ea typeface="Times New Roman" panose="02020603050405020304" pitchFamily="18" charset="0"/>
                <a:cs typeface="Times New Roman" panose="02020603050405020304" pitchFamily="18" charset="0"/>
              </a:rPr>
              <a:t>Nationell utbildning via kompetensportalen (årlig)</a:t>
            </a:r>
            <a:endParaRPr lang="sv-SE"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sv-SE" sz="1400" kern="0" dirty="0">
                <a:effectLst/>
                <a:latin typeface="Times New Roman" panose="02020603050405020304" pitchFamily="18" charset="0"/>
                <a:ea typeface="Times New Roman" panose="02020603050405020304" pitchFamily="18" charset="0"/>
                <a:cs typeface="Times New Roman" panose="02020603050405020304" pitchFamily="18" charset="0"/>
              </a:rPr>
              <a:t>Upprätthåll och utveckla:</a:t>
            </a:r>
            <a:endParaRPr lang="sv-SE" sz="12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sv-SE" sz="1400" kern="0" dirty="0">
                <a:effectLst/>
                <a:latin typeface="Times New Roman" panose="02020603050405020304" pitchFamily="18" charset="0"/>
                <a:ea typeface="Times New Roman" panose="02020603050405020304" pitchFamily="18" charset="0"/>
                <a:cs typeface="Times New Roman" panose="02020603050405020304" pitchFamily="18" charset="0"/>
              </a:rPr>
              <a:t>Steg 1-utbildning (regionaliserad)</a:t>
            </a:r>
            <a:endParaRPr lang="sv-SE" sz="12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sv-SE" sz="1400" kern="0" dirty="0">
                <a:effectLst/>
                <a:latin typeface="Times New Roman" panose="02020603050405020304" pitchFamily="18" charset="0"/>
                <a:ea typeface="Times New Roman" panose="02020603050405020304" pitchFamily="18" charset="0"/>
                <a:cs typeface="Times New Roman" panose="02020603050405020304" pitchFamily="18" charset="0"/>
              </a:rPr>
              <a:t>Steg 2 och EDHEP</a:t>
            </a:r>
            <a:endParaRPr lang="sv-SE"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sv-SE" sz="1400" kern="0" dirty="0">
                <a:effectLst/>
                <a:latin typeface="Times New Roman" panose="02020603050405020304" pitchFamily="18" charset="0"/>
                <a:ea typeface="Times New Roman" panose="02020603050405020304" pitchFamily="18" charset="0"/>
                <a:cs typeface="Times New Roman" panose="02020603050405020304" pitchFamily="18" charset="0"/>
              </a:rPr>
              <a:t>Ta fram:</a:t>
            </a:r>
            <a:endParaRPr lang="sv-SE" sz="12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sv-SE" sz="1400" kern="0" dirty="0">
                <a:effectLst/>
                <a:latin typeface="Times New Roman" panose="02020603050405020304" pitchFamily="18" charset="0"/>
                <a:ea typeface="Times New Roman" panose="02020603050405020304" pitchFamily="18" charset="0"/>
                <a:cs typeface="Times New Roman" panose="02020603050405020304" pitchFamily="18" charset="0"/>
              </a:rPr>
              <a:t>Simuleringsövningar (DCD vår/höst)</a:t>
            </a:r>
            <a:endParaRPr lang="sv-SE" sz="12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sv-SE" sz="1400" kern="0" dirty="0">
                <a:effectLst/>
                <a:latin typeface="Times New Roman" panose="02020603050405020304" pitchFamily="18" charset="0"/>
                <a:ea typeface="Times New Roman" panose="02020603050405020304" pitchFamily="18" charset="0"/>
                <a:cs typeface="Times New Roman" panose="02020603050405020304" pitchFamily="18" charset="0"/>
              </a:rPr>
              <a:t>Filmer (DCD-avslut, DBD (inklämning) svåra samtal)</a:t>
            </a:r>
            <a:endParaRPr lang="sv-SE"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sv-SE" sz="1400" kern="0" dirty="0">
                <a:effectLst/>
                <a:latin typeface="Times New Roman" panose="02020603050405020304" pitchFamily="18" charset="0"/>
                <a:ea typeface="Times New Roman" panose="02020603050405020304" pitchFamily="18" charset="0"/>
                <a:cs typeface="Times New Roman" panose="02020603050405020304" pitchFamily="18" charset="0"/>
              </a:rPr>
              <a:t>Säkerställ introduktionsutbildning i donation för nyanställda via DAS/DUS</a:t>
            </a:r>
            <a:endParaRPr lang="sv-SE" sz="1200" kern="100" dirty="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07000"/>
              </a:lnSpc>
              <a:spcAft>
                <a:spcPts val="800"/>
              </a:spcAft>
              <a:buNone/>
            </a:pPr>
            <a:r>
              <a:rPr lang="sv-SE" sz="1400" kern="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sv-SE" sz="1400" kern="0"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sv-SE"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sv-SE" sz="20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sv-SE"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5458711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DA09313C-3567-E7C1-5842-85172D9787CA}"/>
              </a:ext>
            </a:extLst>
          </p:cNvPr>
          <p:cNvSpPr>
            <a:spLocks noGrp="1"/>
          </p:cNvSpPr>
          <p:nvPr>
            <p:ph type="sldNum" sz="quarter" idx="12"/>
          </p:nvPr>
        </p:nvSpPr>
        <p:spPr/>
        <p:txBody>
          <a:bodyPr/>
          <a:lstStyle/>
          <a:p>
            <a:fld id="{5204B58B-0420-4827-A2A8-7A3D043AFDDE}" type="slidenum">
              <a:rPr lang="sv-SE" smtClean="0"/>
              <a:t>22</a:t>
            </a:fld>
            <a:endParaRPr lang="sv-SE" dirty="0"/>
          </a:p>
        </p:txBody>
      </p:sp>
      <p:sp>
        <p:nvSpPr>
          <p:cNvPr id="4" name="textruta 3">
            <a:extLst>
              <a:ext uri="{FF2B5EF4-FFF2-40B4-BE49-F238E27FC236}">
                <a16:creationId xmlns:a16="http://schemas.microsoft.com/office/drawing/2014/main" id="{114629EC-634E-E843-C8B7-B1B14C039614}"/>
              </a:ext>
            </a:extLst>
          </p:cNvPr>
          <p:cNvSpPr txBox="1"/>
          <p:nvPr/>
        </p:nvSpPr>
        <p:spPr>
          <a:xfrm>
            <a:off x="1006997" y="127322"/>
            <a:ext cx="9815332" cy="7147278"/>
          </a:xfrm>
          <a:prstGeom prst="rect">
            <a:avLst/>
          </a:prstGeom>
          <a:noFill/>
        </p:spPr>
        <p:txBody>
          <a:bodyPr wrap="square">
            <a:spAutoFit/>
          </a:bodyPr>
          <a:lstStyle/>
          <a:p>
            <a:pPr>
              <a:lnSpc>
                <a:spcPct val="107000"/>
              </a:lnSpc>
              <a:spcAft>
                <a:spcPts val="800"/>
              </a:spcAft>
              <a:buNone/>
            </a:pPr>
            <a:r>
              <a:rPr lang="sv-SE" sz="3200" b="1" kern="0" dirty="0">
                <a:effectLst/>
                <a:latin typeface="Times New Roman" panose="02020603050405020304" pitchFamily="18" charset="0"/>
                <a:ea typeface="Times New Roman" panose="02020603050405020304" pitchFamily="18" charset="0"/>
                <a:cs typeface="Times New Roman" panose="02020603050405020304" pitchFamily="18" charset="0"/>
              </a:rPr>
              <a:t>5. Journalgranskning och uppföljning</a:t>
            </a:r>
            <a:endParaRPr lang="sv-SE"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sv-SE" sz="2000" b="1" kern="0" dirty="0">
                <a:effectLst/>
                <a:latin typeface="Times New Roman" panose="02020603050405020304" pitchFamily="18" charset="0"/>
                <a:ea typeface="Times New Roman" panose="02020603050405020304" pitchFamily="18" charset="0"/>
                <a:cs typeface="Times New Roman" panose="02020603050405020304" pitchFamily="18" charset="0"/>
              </a:rPr>
              <a:t>Sammanfattning</a:t>
            </a:r>
            <a:r>
              <a:rPr lang="sv-SE" sz="2000" kern="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sv-SE" sz="2000" kern="0" dirty="0">
                <a:effectLst/>
                <a:latin typeface="Times New Roman" panose="02020603050405020304" pitchFamily="18" charset="0"/>
                <a:ea typeface="Times New Roman" panose="02020603050405020304" pitchFamily="18" charset="0"/>
                <a:cs typeface="Times New Roman" panose="02020603050405020304" pitchFamily="18" charset="0"/>
              </a:rPr>
            </a:br>
            <a:r>
              <a:rPr lang="sv-SE" sz="2000" kern="0" dirty="0">
                <a:effectLst/>
                <a:latin typeface="Times New Roman" panose="02020603050405020304" pitchFamily="18" charset="0"/>
                <a:ea typeface="Times New Roman" panose="02020603050405020304" pitchFamily="18" charset="0"/>
                <a:cs typeface="Times New Roman" panose="02020603050405020304" pitchFamily="18" charset="0"/>
              </a:rPr>
              <a:t>Journalgranskning av avlidna på IVA ses som ett viktigt verktyg för lärande, kvalitetssäkring och att minska risken för missade donatorer i framtiden.</a:t>
            </a:r>
            <a:endParaRPr lang="sv-SE"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sv-SE" sz="2000" b="1" kern="0" dirty="0">
                <a:effectLst/>
                <a:latin typeface="Times New Roman" panose="02020603050405020304" pitchFamily="18" charset="0"/>
                <a:ea typeface="Times New Roman" panose="02020603050405020304" pitchFamily="18" charset="0"/>
                <a:cs typeface="Times New Roman" panose="02020603050405020304" pitchFamily="18" charset="0"/>
              </a:rPr>
              <a:t>Åtgärdspunkter</a:t>
            </a:r>
            <a:endParaRPr lang="sv-SE"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sv-SE" sz="2000" kern="0" dirty="0">
                <a:effectLst/>
                <a:latin typeface="Times New Roman" panose="02020603050405020304" pitchFamily="18" charset="0"/>
                <a:ea typeface="Times New Roman" panose="02020603050405020304" pitchFamily="18" charset="0"/>
                <a:cs typeface="Times New Roman" panose="02020603050405020304" pitchFamily="18" charset="0"/>
              </a:rPr>
              <a:t>Använd </a:t>
            </a:r>
            <a:r>
              <a:rPr lang="sv-SE" sz="2000" b="1" kern="0" dirty="0">
                <a:effectLst/>
                <a:latin typeface="Times New Roman" panose="02020603050405020304" pitchFamily="18" charset="0"/>
                <a:ea typeface="Times New Roman" panose="02020603050405020304" pitchFamily="18" charset="0"/>
                <a:cs typeface="Times New Roman" panose="02020603050405020304" pitchFamily="18" charset="0"/>
              </a:rPr>
              <a:t>nationell och standardiserad granskningsmall</a:t>
            </a:r>
            <a:endParaRPr lang="sv-SE"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sv-SE" sz="2000" kern="0" dirty="0">
                <a:effectLst/>
                <a:latin typeface="Times New Roman" panose="02020603050405020304" pitchFamily="18" charset="0"/>
                <a:ea typeface="Times New Roman" panose="02020603050405020304" pitchFamily="18" charset="0"/>
                <a:cs typeface="Times New Roman" panose="02020603050405020304" pitchFamily="18" charset="0"/>
              </a:rPr>
              <a:t>Fokusera granskning på </a:t>
            </a:r>
            <a:r>
              <a:rPr lang="sv-SE" sz="2000" b="1" kern="0" dirty="0">
                <a:effectLst/>
                <a:latin typeface="Times New Roman" panose="02020603050405020304" pitchFamily="18" charset="0"/>
                <a:ea typeface="Times New Roman" panose="02020603050405020304" pitchFamily="18" charset="0"/>
                <a:cs typeface="Times New Roman" panose="02020603050405020304" pitchFamily="18" charset="0"/>
              </a:rPr>
              <a:t>missade möjliga/potentiella donatorer</a:t>
            </a:r>
            <a:endParaRPr lang="sv-SE"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sv-SE" sz="2000" kern="0" dirty="0">
                <a:effectLst/>
                <a:latin typeface="Times New Roman" panose="02020603050405020304" pitchFamily="18" charset="0"/>
                <a:ea typeface="Times New Roman" panose="02020603050405020304" pitchFamily="18" charset="0"/>
                <a:cs typeface="Times New Roman" panose="02020603050405020304" pitchFamily="18" charset="0"/>
              </a:rPr>
              <a:t>Säkerställ:</a:t>
            </a:r>
            <a:endParaRPr lang="sv-SE"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sv-SE" sz="2000" kern="0" dirty="0">
                <a:effectLst/>
                <a:latin typeface="Times New Roman" panose="02020603050405020304" pitchFamily="18" charset="0"/>
                <a:ea typeface="Times New Roman" panose="02020603050405020304" pitchFamily="18" charset="0"/>
                <a:cs typeface="Times New Roman" panose="02020603050405020304" pitchFamily="18" charset="0"/>
              </a:rPr>
              <a:t>Snabb återkoppling till individ och grupp</a:t>
            </a:r>
            <a:endParaRPr lang="sv-SE"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sv-SE" sz="2000" kern="0" dirty="0">
                <a:effectLst/>
                <a:latin typeface="Times New Roman" panose="02020603050405020304" pitchFamily="18" charset="0"/>
                <a:ea typeface="Times New Roman" panose="02020603050405020304" pitchFamily="18" charset="0"/>
                <a:cs typeface="Times New Roman" panose="02020603050405020304" pitchFamily="18" charset="0"/>
              </a:rPr>
              <a:t>Att fall diskuteras strukturerat i team</a:t>
            </a:r>
            <a:endParaRPr lang="sv-SE"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sv-SE" sz="2000" kern="0" dirty="0">
                <a:effectLst/>
                <a:latin typeface="Times New Roman" panose="02020603050405020304" pitchFamily="18" charset="0"/>
                <a:ea typeface="Times New Roman" panose="02020603050405020304" pitchFamily="18" charset="0"/>
                <a:cs typeface="Times New Roman" panose="02020603050405020304" pitchFamily="18" charset="0"/>
              </a:rPr>
              <a:t>Inför extern granskning/</a:t>
            </a:r>
            <a:r>
              <a:rPr lang="sv-SE" sz="2000" kern="0" dirty="0" err="1">
                <a:effectLst/>
                <a:latin typeface="Times New Roman" panose="02020603050405020304" pitchFamily="18" charset="0"/>
                <a:ea typeface="Times New Roman" panose="02020603050405020304" pitchFamily="18" charset="0"/>
                <a:cs typeface="Times New Roman" panose="02020603050405020304" pitchFamily="18" charset="0"/>
              </a:rPr>
              <a:t>audit</a:t>
            </a:r>
            <a:r>
              <a:rPr lang="sv-SE" sz="2000" kern="0" dirty="0">
                <a:effectLst/>
                <a:latin typeface="Times New Roman" panose="02020603050405020304" pitchFamily="18" charset="0"/>
                <a:ea typeface="Times New Roman" panose="02020603050405020304" pitchFamily="18" charset="0"/>
                <a:cs typeface="Times New Roman" panose="02020603050405020304" pitchFamily="18" charset="0"/>
              </a:rPr>
              <a:t> som komplement</a:t>
            </a:r>
            <a:endParaRPr lang="sv-SE"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sv-SE" sz="2000" kern="0" dirty="0">
                <a:effectLst/>
                <a:latin typeface="Times New Roman" panose="02020603050405020304" pitchFamily="18" charset="0"/>
                <a:ea typeface="Times New Roman" panose="02020603050405020304" pitchFamily="18" charset="0"/>
                <a:cs typeface="Times New Roman" panose="02020603050405020304" pitchFamily="18" charset="0"/>
              </a:rPr>
              <a:t>Skapa forum och förutsättningar för:</a:t>
            </a:r>
            <a:endParaRPr lang="sv-SE"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sv-SE" sz="2000" kern="0" dirty="0">
                <a:effectLst/>
                <a:latin typeface="Times New Roman" panose="02020603050405020304" pitchFamily="18" charset="0"/>
                <a:ea typeface="Times New Roman" panose="02020603050405020304" pitchFamily="18" charset="0"/>
                <a:cs typeface="Times New Roman" panose="02020603050405020304" pitchFamily="18" charset="0"/>
              </a:rPr>
              <a:t>Rotation mellan IVA-enheter (ex 6-årsschema)</a:t>
            </a:r>
            <a:endParaRPr lang="sv-SE"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sv-SE" sz="2000" kern="0" dirty="0">
                <a:effectLst/>
                <a:latin typeface="Times New Roman" panose="02020603050405020304" pitchFamily="18" charset="0"/>
                <a:ea typeface="Times New Roman" panose="02020603050405020304" pitchFamily="18" charset="0"/>
                <a:cs typeface="Times New Roman" panose="02020603050405020304" pitchFamily="18" charset="0"/>
              </a:rPr>
              <a:t>Erfarenhetsutbyte mellan kliniker</a:t>
            </a:r>
            <a:endParaRPr lang="sv-SE"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sv-SE" sz="2000" kern="0" dirty="0">
                <a:effectLst/>
                <a:latin typeface="Times New Roman" panose="02020603050405020304" pitchFamily="18" charset="0"/>
                <a:ea typeface="Times New Roman" panose="02020603050405020304" pitchFamily="18" charset="0"/>
                <a:cs typeface="Times New Roman" panose="02020603050405020304" pitchFamily="18" charset="0"/>
              </a:rPr>
              <a:t>Säkerställ tillgång till journalsystem vid extern granskning</a:t>
            </a:r>
            <a:endParaRPr lang="sv-SE" kern="100" dirty="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07000"/>
              </a:lnSpc>
              <a:spcAft>
                <a:spcPts val="800"/>
              </a:spcAft>
              <a:buNone/>
            </a:pPr>
            <a:r>
              <a:rPr lang="sv-SE" sz="2000" kern="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sv-SE" sz="2000" kern="0"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sv-SE"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5522338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18ECB810-6EE4-5CB9-3511-FC09973899BC}"/>
              </a:ext>
            </a:extLst>
          </p:cNvPr>
          <p:cNvSpPr>
            <a:spLocks noGrp="1"/>
          </p:cNvSpPr>
          <p:nvPr>
            <p:ph type="sldNum" sz="quarter" idx="12"/>
          </p:nvPr>
        </p:nvSpPr>
        <p:spPr/>
        <p:txBody>
          <a:bodyPr/>
          <a:lstStyle/>
          <a:p>
            <a:fld id="{5204B58B-0420-4827-A2A8-7A3D043AFDDE}" type="slidenum">
              <a:rPr lang="sv-SE" smtClean="0"/>
              <a:t>23</a:t>
            </a:fld>
            <a:endParaRPr lang="sv-SE" dirty="0"/>
          </a:p>
        </p:txBody>
      </p:sp>
      <p:sp>
        <p:nvSpPr>
          <p:cNvPr id="4" name="textruta 3">
            <a:extLst>
              <a:ext uri="{FF2B5EF4-FFF2-40B4-BE49-F238E27FC236}">
                <a16:creationId xmlns:a16="http://schemas.microsoft.com/office/drawing/2014/main" id="{4EE27B8F-C20A-E87E-7307-8B38B94235BD}"/>
              </a:ext>
            </a:extLst>
          </p:cNvPr>
          <p:cNvSpPr txBox="1"/>
          <p:nvPr/>
        </p:nvSpPr>
        <p:spPr>
          <a:xfrm>
            <a:off x="1192191" y="324091"/>
            <a:ext cx="9873205" cy="5844036"/>
          </a:xfrm>
          <a:prstGeom prst="rect">
            <a:avLst/>
          </a:prstGeom>
          <a:noFill/>
        </p:spPr>
        <p:txBody>
          <a:bodyPr wrap="square">
            <a:spAutoFit/>
          </a:bodyPr>
          <a:lstStyle/>
          <a:p>
            <a:pPr>
              <a:lnSpc>
                <a:spcPct val="107000"/>
              </a:lnSpc>
              <a:spcAft>
                <a:spcPts val="800"/>
              </a:spcAft>
              <a:buNone/>
            </a:pPr>
            <a:r>
              <a:rPr lang="sv-SE" sz="3600" b="1" kern="0" dirty="0">
                <a:effectLst/>
                <a:latin typeface="Times New Roman" panose="02020603050405020304" pitchFamily="18" charset="0"/>
                <a:ea typeface="Times New Roman" panose="02020603050405020304" pitchFamily="18" charset="0"/>
                <a:cs typeface="Times New Roman" panose="02020603050405020304" pitchFamily="18" charset="0"/>
              </a:rPr>
              <a:t>Övrigt. Etiska och emotionella aspekter</a:t>
            </a:r>
            <a:endParaRPr lang="sv-SE" sz="20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sv-SE" sz="2000" b="1" kern="0" dirty="0">
                <a:effectLst/>
                <a:latin typeface="Times New Roman" panose="02020603050405020304" pitchFamily="18" charset="0"/>
                <a:ea typeface="Times New Roman" panose="02020603050405020304" pitchFamily="18" charset="0"/>
                <a:cs typeface="Times New Roman" panose="02020603050405020304" pitchFamily="18" charset="0"/>
              </a:rPr>
              <a:t>Sammanfattning</a:t>
            </a:r>
            <a:r>
              <a:rPr lang="sv-SE" sz="2000" kern="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sv-SE" sz="2000" kern="0" dirty="0">
                <a:effectLst/>
                <a:latin typeface="Times New Roman" panose="02020603050405020304" pitchFamily="18" charset="0"/>
                <a:ea typeface="Times New Roman" panose="02020603050405020304" pitchFamily="18" charset="0"/>
                <a:cs typeface="Times New Roman" panose="02020603050405020304" pitchFamily="18" charset="0"/>
              </a:rPr>
            </a:br>
            <a:r>
              <a:rPr lang="sv-SE" sz="2000" kern="0" dirty="0">
                <a:effectLst/>
                <a:latin typeface="Times New Roman" panose="02020603050405020304" pitchFamily="18" charset="0"/>
                <a:ea typeface="Times New Roman" panose="02020603050405020304" pitchFamily="18" charset="0"/>
                <a:cs typeface="Times New Roman" panose="02020603050405020304" pitchFamily="18" charset="0"/>
              </a:rPr>
              <a:t>Etiska och emotionella spärrar kan leda till återhållsamhet i brytpunktbeslut och donationsprocesser.</a:t>
            </a:r>
            <a:endParaRPr lang="sv-SE"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sv-SE" sz="2000" b="1" kern="0" dirty="0">
                <a:effectLst/>
                <a:latin typeface="Times New Roman" panose="02020603050405020304" pitchFamily="18" charset="0"/>
                <a:ea typeface="Times New Roman" panose="02020603050405020304" pitchFamily="18" charset="0"/>
                <a:cs typeface="Times New Roman" panose="02020603050405020304" pitchFamily="18" charset="0"/>
              </a:rPr>
              <a:t>Åtgärdspunkter</a:t>
            </a:r>
            <a:endParaRPr lang="sv-SE"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sv-SE" sz="2000" kern="0" dirty="0">
                <a:effectLst/>
                <a:latin typeface="Times New Roman" panose="02020603050405020304" pitchFamily="18" charset="0"/>
                <a:ea typeface="Times New Roman" panose="02020603050405020304" pitchFamily="18" charset="0"/>
                <a:cs typeface="Times New Roman" panose="02020603050405020304" pitchFamily="18" charset="0"/>
              </a:rPr>
              <a:t>Inför </a:t>
            </a:r>
            <a:r>
              <a:rPr lang="sv-SE" sz="2000" b="1" kern="0" dirty="0">
                <a:effectLst/>
                <a:latin typeface="Times New Roman" panose="02020603050405020304" pitchFamily="18" charset="0"/>
                <a:ea typeface="Times New Roman" panose="02020603050405020304" pitchFamily="18" charset="0"/>
                <a:cs typeface="Times New Roman" panose="02020603050405020304" pitchFamily="18" charset="0"/>
              </a:rPr>
              <a:t>återkommande etiska utbildningar och diskussioner</a:t>
            </a:r>
            <a:r>
              <a:rPr lang="sv-SE" sz="2000" kern="0" dirty="0">
                <a:effectLst/>
                <a:latin typeface="Times New Roman" panose="02020603050405020304" pitchFamily="18" charset="0"/>
                <a:ea typeface="Times New Roman" panose="02020603050405020304" pitchFamily="18" charset="0"/>
                <a:cs typeface="Times New Roman" panose="02020603050405020304" pitchFamily="18" charset="0"/>
              </a:rPr>
              <a:t> för all personal</a:t>
            </a:r>
            <a:endParaRPr lang="sv-SE"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sv-SE" sz="2000" kern="0" dirty="0">
                <a:effectLst/>
                <a:latin typeface="Times New Roman" panose="02020603050405020304" pitchFamily="18" charset="0"/>
                <a:ea typeface="Times New Roman" panose="02020603050405020304" pitchFamily="18" charset="0"/>
                <a:cs typeface="Times New Roman" panose="02020603050405020304" pitchFamily="18" charset="0"/>
              </a:rPr>
              <a:t>Anordna:</a:t>
            </a:r>
            <a:endParaRPr lang="sv-SE"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sv-SE" sz="2000" kern="0" dirty="0">
                <a:effectLst/>
                <a:latin typeface="Times New Roman" panose="02020603050405020304" pitchFamily="18" charset="0"/>
                <a:ea typeface="Times New Roman" panose="02020603050405020304" pitchFamily="18" charset="0"/>
                <a:cs typeface="Times New Roman" panose="02020603050405020304" pitchFamily="18" charset="0"/>
              </a:rPr>
              <a:t>Etik-caféer</a:t>
            </a:r>
            <a:endParaRPr lang="sv-SE"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sv-SE" sz="2000" kern="0" dirty="0">
                <a:effectLst/>
                <a:latin typeface="Times New Roman" panose="02020603050405020304" pitchFamily="18" charset="0"/>
                <a:ea typeface="Times New Roman" panose="02020603050405020304" pitchFamily="18" charset="0"/>
                <a:cs typeface="Times New Roman" panose="02020603050405020304" pitchFamily="18" charset="0"/>
              </a:rPr>
              <a:t>Donation som stående punkt på APT, SSK-, USK- och läkarmöten</a:t>
            </a:r>
            <a:endParaRPr lang="sv-SE"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sv-SE" sz="2000" kern="0" dirty="0">
                <a:effectLst/>
                <a:latin typeface="Times New Roman" panose="02020603050405020304" pitchFamily="18" charset="0"/>
                <a:ea typeface="Times New Roman" panose="02020603050405020304" pitchFamily="18" charset="0"/>
                <a:cs typeface="Times New Roman" panose="02020603050405020304" pitchFamily="18" charset="0"/>
              </a:rPr>
              <a:t>Skapa ett öppet klimat för reflektion kring:</a:t>
            </a:r>
            <a:endParaRPr lang="sv-SE"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sv-SE" sz="2000" kern="0" dirty="0">
                <a:effectLst/>
                <a:latin typeface="Times New Roman" panose="02020603050405020304" pitchFamily="18" charset="0"/>
                <a:ea typeface="Times New Roman" panose="02020603050405020304" pitchFamily="18" charset="0"/>
                <a:cs typeface="Times New Roman" panose="02020603050405020304" pitchFamily="18" charset="0"/>
              </a:rPr>
              <a:t>Aktiv identifiering</a:t>
            </a:r>
            <a:endParaRPr lang="sv-SE"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sv-SE" sz="2000" kern="0" dirty="0">
                <a:effectLst/>
                <a:latin typeface="Times New Roman" panose="02020603050405020304" pitchFamily="18" charset="0"/>
                <a:ea typeface="Times New Roman" panose="02020603050405020304" pitchFamily="18" charset="0"/>
                <a:cs typeface="Times New Roman" panose="02020603050405020304" pitchFamily="18" charset="0"/>
              </a:rPr>
              <a:t>Rädsla för att “gå för långt”</a:t>
            </a:r>
            <a:endParaRPr lang="sv-SE"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sv-SE" sz="2000" kern="0" dirty="0">
                <a:effectLst/>
                <a:latin typeface="Times New Roman" panose="02020603050405020304" pitchFamily="18" charset="0"/>
                <a:ea typeface="Times New Roman" panose="02020603050405020304" pitchFamily="18" charset="0"/>
                <a:cs typeface="Times New Roman" panose="02020603050405020304" pitchFamily="18" charset="0"/>
              </a:rPr>
              <a:t>Skillnaden mellan behandlingsbegränsning och brytpunkt</a:t>
            </a:r>
            <a:endParaRPr lang="sv-SE" sz="105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1817856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7321A997-602D-4F71-A390-ACD1B42B7E0E}"/>
              </a:ext>
            </a:extLst>
          </p:cNvPr>
          <p:cNvSpPr>
            <a:spLocks noGrp="1"/>
          </p:cNvSpPr>
          <p:nvPr>
            <p:ph type="sldNum" sz="quarter" idx="12"/>
          </p:nvPr>
        </p:nvSpPr>
        <p:spPr/>
        <p:txBody>
          <a:bodyPr/>
          <a:lstStyle/>
          <a:p>
            <a:fld id="{5204B58B-0420-4827-A2A8-7A3D043AFDDE}" type="slidenum">
              <a:rPr lang="sv-SE" smtClean="0"/>
              <a:t>24</a:t>
            </a:fld>
            <a:endParaRPr lang="sv-SE" dirty="0"/>
          </a:p>
        </p:txBody>
      </p:sp>
      <p:sp>
        <p:nvSpPr>
          <p:cNvPr id="4" name="textruta 3">
            <a:extLst>
              <a:ext uri="{FF2B5EF4-FFF2-40B4-BE49-F238E27FC236}">
                <a16:creationId xmlns:a16="http://schemas.microsoft.com/office/drawing/2014/main" id="{D264327B-7003-343B-3EFA-AAAC40C96652}"/>
              </a:ext>
            </a:extLst>
          </p:cNvPr>
          <p:cNvSpPr txBox="1"/>
          <p:nvPr/>
        </p:nvSpPr>
        <p:spPr>
          <a:xfrm>
            <a:off x="1840376" y="124678"/>
            <a:ext cx="9097700" cy="7386638"/>
          </a:xfrm>
          <a:prstGeom prst="rect">
            <a:avLst/>
          </a:prstGeom>
          <a:noFill/>
        </p:spPr>
        <p:txBody>
          <a:bodyPr wrap="square">
            <a:spAutoFit/>
          </a:bodyPr>
          <a:lstStyle/>
          <a:p>
            <a:pPr>
              <a:buNone/>
            </a:pPr>
            <a:r>
              <a:rPr lang="sv-SE" sz="1800" dirty="0">
                <a:effectLst/>
                <a:latin typeface="Aptos" panose="020B0004020202020204" pitchFamily="34" charset="0"/>
                <a:ea typeface="Aptos" panose="020B0004020202020204" pitchFamily="34" charset="0"/>
                <a:cs typeface="Aptos" panose="020B0004020202020204" pitchFamily="34" charset="0"/>
              </a:rPr>
              <a:t> </a:t>
            </a:r>
          </a:p>
          <a:p>
            <a:pPr>
              <a:buNone/>
            </a:pPr>
            <a:r>
              <a:rPr lang="sv-SE" sz="3600" b="1" dirty="0">
                <a:effectLst/>
                <a:latin typeface="Aptos" panose="020B0004020202020204" pitchFamily="34" charset="0"/>
                <a:ea typeface="Aptos" panose="020B0004020202020204" pitchFamily="34" charset="0"/>
                <a:cs typeface="Aptos" panose="020B0004020202020204" pitchFamily="34" charset="0"/>
              </a:rPr>
              <a:t>Återkoppling 260129 till alla donationsansvariga</a:t>
            </a:r>
          </a:p>
          <a:p>
            <a:pPr>
              <a:buNone/>
            </a:pPr>
            <a:endParaRPr lang="sv-SE" sz="2400" dirty="0">
              <a:latin typeface="Aptos" panose="020B0004020202020204" pitchFamily="34" charset="0"/>
              <a:ea typeface="Aptos" panose="020B0004020202020204" pitchFamily="34" charset="0"/>
              <a:cs typeface="Aptos" panose="020B0004020202020204" pitchFamily="34" charset="0"/>
            </a:endParaRPr>
          </a:p>
          <a:p>
            <a:pPr>
              <a:buNone/>
            </a:pPr>
            <a:r>
              <a:rPr lang="sv-SE" sz="2400" dirty="0">
                <a:effectLst/>
                <a:latin typeface="Aptos" panose="020B0004020202020204" pitchFamily="34" charset="0"/>
                <a:ea typeface="Aptos" panose="020B0004020202020204" pitchFamily="34" charset="0"/>
                <a:cs typeface="Aptos" panose="020B0004020202020204" pitchFamily="34" charset="0"/>
              </a:rPr>
              <a:t>Vi har nu </a:t>
            </a:r>
            <a:r>
              <a:rPr lang="sv-SE" sz="2400" b="1" dirty="0">
                <a:effectLst/>
                <a:latin typeface="Aptos" panose="020B0004020202020204" pitchFamily="34" charset="0"/>
                <a:ea typeface="Aptos" panose="020B0004020202020204" pitchFamily="34" charset="0"/>
                <a:cs typeface="Aptos" panose="020B0004020202020204" pitchFamily="34" charset="0"/>
              </a:rPr>
              <a:t>sammanställt det som framkom under workshops.</a:t>
            </a:r>
            <a:r>
              <a:rPr lang="sv-SE" sz="2400" dirty="0">
                <a:effectLst/>
                <a:latin typeface="Aptos" panose="020B0004020202020204" pitchFamily="34" charset="0"/>
                <a:ea typeface="Aptos" panose="020B0004020202020204" pitchFamily="34" charset="0"/>
                <a:cs typeface="Aptos" panose="020B0004020202020204" pitchFamily="34" charset="0"/>
              </a:rPr>
              <a:t> Nästa steg är att ni tar del av åtgärdspunkterna och ser över vilka förändringar och nya rutiner som </a:t>
            </a:r>
            <a:r>
              <a:rPr lang="sv-SE" sz="2400" b="1" dirty="0">
                <a:effectLst/>
                <a:latin typeface="Aptos" panose="020B0004020202020204" pitchFamily="34" charset="0"/>
                <a:ea typeface="Aptos" panose="020B0004020202020204" pitchFamily="34" charset="0"/>
                <a:cs typeface="Aptos" panose="020B0004020202020204" pitchFamily="34" charset="0"/>
              </a:rPr>
              <a:t>kan implementeras på er IVA</a:t>
            </a:r>
            <a:r>
              <a:rPr lang="sv-SE" sz="2400" dirty="0">
                <a:effectLst/>
                <a:latin typeface="Aptos" panose="020B0004020202020204" pitchFamily="34" charset="0"/>
                <a:ea typeface="Aptos" panose="020B0004020202020204" pitchFamily="34" charset="0"/>
                <a:cs typeface="Aptos" panose="020B0004020202020204" pitchFamily="34" charset="0"/>
              </a:rPr>
              <a:t>. Återkom gärna om ni önskar lägga till eller justera något i dokumentet.</a:t>
            </a:r>
          </a:p>
          <a:p>
            <a:pPr>
              <a:buNone/>
            </a:pPr>
            <a:r>
              <a:rPr lang="sv-SE" sz="2400" dirty="0">
                <a:effectLst/>
                <a:latin typeface="Aptos" panose="020B0004020202020204" pitchFamily="34" charset="0"/>
                <a:ea typeface="Aptos" panose="020B0004020202020204" pitchFamily="34" charset="0"/>
                <a:cs typeface="Aptos" panose="020B0004020202020204" pitchFamily="34" charset="0"/>
              </a:rPr>
              <a:t> </a:t>
            </a:r>
          </a:p>
          <a:p>
            <a:pPr>
              <a:buNone/>
            </a:pPr>
            <a:r>
              <a:rPr lang="sv-SE" sz="2400" b="1" dirty="0">
                <a:latin typeface="Aptos" panose="020B0004020202020204" pitchFamily="34" charset="0"/>
                <a:ea typeface="Aptos" panose="020B0004020202020204" pitchFamily="34" charset="0"/>
                <a:cs typeface="Aptos" panose="020B0004020202020204" pitchFamily="34" charset="0"/>
              </a:rPr>
              <a:t>Cecilia och Eva </a:t>
            </a:r>
            <a:r>
              <a:rPr lang="sv-SE" sz="2400" b="1" dirty="0">
                <a:effectLst/>
                <a:latin typeface="Aptos" panose="020B0004020202020204" pitchFamily="34" charset="0"/>
                <a:ea typeface="Aptos" panose="020B0004020202020204" pitchFamily="34" charset="0"/>
                <a:cs typeface="Aptos" panose="020B0004020202020204" pitchFamily="34" charset="0"/>
              </a:rPr>
              <a:t>planerar att åka ut i regionen och vill gärna träffa er donationsansvariga samt era chefer på IVA.</a:t>
            </a:r>
          </a:p>
          <a:p>
            <a:pPr>
              <a:buNone/>
            </a:pPr>
            <a:endParaRPr lang="sv-SE" sz="2400" b="1" dirty="0">
              <a:latin typeface="Aptos" panose="020B0004020202020204" pitchFamily="34" charset="0"/>
              <a:ea typeface="Aptos" panose="020B0004020202020204" pitchFamily="34" charset="0"/>
              <a:cs typeface="Aptos" panose="020B0004020202020204" pitchFamily="34" charset="0"/>
            </a:endParaRPr>
          </a:p>
          <a:p>
            <a:pPr>
              <a:buNone/>
            </a:pPr>
            <a:r>
              <a:rPr lang="sv-SE" sz="2400" b="1" dirty="0">
                <a:effectLst/>
                <a:latin typeface="Aptos" panose="020B0004020202020204" pitchFamily="34" charset="0"/>
                <a:ea typeface="Aptos" panose="020B0004020202020204" pitchFamily="34" charset="0"/>
                <a:cs typeface="Aptos" panose="020B0004020202020204" pitchFamily="34" charset="0"/>
              </a:rPr>
              <a:t> </a:t>
            </a:r>
            <a:r>
              <a:rPr lang="sv-SE" sz="2400" dirty="0">
                <a:effectLst/>
                <a:latin typeface="Aptos" panose="020B0004020202020204" pitchFamily="34" charset="0"/>
                <a:ea typeface="Aptos" panose="020B0004020202020204" pitchFamily="34" charset="0"/>
                <a:cs typeface="Aptos" panose="020B0004020202020204" pitchFamily="34" charset="0"/>
              </a:rPr>
              <a:t>Vi vill med besöket få </a:t>
            </a:r>
            <a:r>
              <a:rPr lang="sv-SE" sz="2400" b="1" dirty="0">
                <a:effectLst/>
                <a:latin typeface="Aptos" panose="020B0004020202020204" pitchFamily="34" charset="0"/>
                <a:ea typeface="Aptos" panose="020B0004020202020204" pitchFamily="34" charset="0"/>
                <a:cs typeface="Aptos" panose="020B0004020202020204" pitchFamily="34" charset="0"/>
              </a:rPr>
              <a:t>återkoppling hur arbetet med åtgärdspunkterna </a:t>
            </a:r>
            <a:r>
              <a:rPr lang="sv-SE" sz="2400" dirty="0">
                <a:effectLst/>
                <a:latin typeface="Aptos" panose="020B0004020202020204" pitchFamily="34" charset="0"/>
                <a:ea typeface="Aptos" panose="020B0004020202020204" pitchFamily="34" charset="0"/>
                <a:cs typeface="Aptos" panose="020B0004020202020204" pitchFamily="34" charset="0"/>
              </a:rPr>
              <a:t>fortgår samt vilken respons ni fått från era medarbetare. Vi önskar att ni återkommer med datum som passar er från April och framåt.</a:t>
            </a:r>
          </a:p>
          <a:p>
            <a:pPr>
              <a:buNone/>
            </a:pPr>
            <a:r>
              <a:rPr lang="sv-SE" sz="2400" dirty="0">
                <a:effectLst/>
                <a:latin typeface="Aptos" panose="020B0004020202020204" pitchFamily="34" charset="0"/>
                <a:ea typeface="Aptos" panose="020B0004020202020204" pitchFamily="34" charset="0"/>
                <a:cs typeface="Aptos" panose="020B0004020202020204" pitchFamily="34" charset="0"/>
              </a:rPr>
              <a:t> </a:t>
            </a:r>
          </a:p>
          <a:p>
            <a:pPr>
              <a:buNone/>
            </a:pPr>
            <a:r>
              <a:rPr lang="sv-SE" sz="2000" dirty="0">
                <a:effectLst/>
                <a:latin typeface="Aptos" panose="020B0004020202020204" pitchFamily="34" charset="0"/>
                <a:ea typeface="Aptos" panose="020B0004020202020204" pitchFamily="34" charset="0"/>
                <a:cs typeface="Aptos" panose="020B0004020202020204" pitchFamily="34" charset="0"/>
              </a:rPr>
              <a:t> </a:t>
            </a:r>
          </a:p>
        </p:txBody>
      </p:sp>
    </p:spTree>
    <p:extLst>
      <p:ext uri="{BB962C8B-B14F-4D97-AF65-F5344CB8AC3E}">
        <p14:creationId xmlns:p14="http://schemas.microsoft.com/office/powerpoint/2010/main" val="36996618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B703AFDE-F2F0-0B95-42E9-31B62C239CD8}"/>
              </a:ext>
            </a:extLst>
          </p:cNvPr>
          <p:cNvSpPr>
            <a:spLocks noGrp="1"/>
          </p:cNvSpPr>
          <p:nvPr>
            <p:ph type="sldNum" sz="quarter" idx="12"/>
          </p:nvPr>
        </p:nvSpPr>
        <p:spPr/>
        <p:txBody>
          <a:bodyPr/>
          <a:lstStyle/>
          <a:p>
            <a:fld id="{5204B58B-0420-4827-A2A8-7A3D043AFDDE}" type="slidenum">
              <a:rPr lang="sv-SE" smtClean="0"/>
              <a:t>25</a:t>
            </a:fld>
            <a:endParaRPr lang="sv-SE" dirty="0"/>
          </a:p>
        </p:txBody>
      </p:sp>
      <p:pic>
        <p:nvPicPr>
          <p:cNvPr id="4" name="Bildobjekt 3">
            <a:extLst>
              <a:ext uri="{FF2B5EF4-FFF2-40B4-BE49-F238E27FC236}">
                <a16:creationId xmlns:a16="http://schemas.microsoft.com/office/drawing/2014/main" id="{E3FA816D-C84B-D3AC-4393-29DF06B83A05}"/>
              </a:ext>
            </a:extLst>
          </p:cNvPr>
          <p:cNvPicPr>
            <a:picLocks noChangeAspect="1"/>
          </p:cNvPicPr>
          <p:nvPr/>
        </p:nvPicPr>
        <p:blipFill>
          <a:blip r:embed="rId2"/>
          <a:stretch>
            <a:fillRect/>
          </a:stretch>
        </p:blipFill>
        <p:spPr>
          <a:xfrm>
            <a:off x="422541" y="1296365"/>
            <a:ext cx="10434512" cy="3922299"/>
          </a:xfrm>
          <a:prstGeom prst="rect">
            <a:avLst/>
          </a:prstGeom>
        </p:spPr>
      </p:pic>
      <p:sp>
        <p:nvSpPr>
          <p:cNvPr id="6" name="textruta 5">
            <a:extLst>
              <a:ext uri="{FF2B5EF4-FFF2-40B4-BE49-F238E27FC236}">
                <a16:creationId xmlns:a16="http://schemas.microsoft.com/office/drawing/2014/main" id="{3616F214-BC6A-2B67-809F-95210B03B6B5}"/>
              </a:ext>
            </a:extLst>
          </p:cNvPr>
          <p:cNvSpPr txBox="1"/>
          <p:nvPr/>
        </p:nvSpPr>
        <p:spPr>
          <a:xfrm>
            <a:off x="3048965" y="5602841"/>
            <a:ext cx="6094070" cy="584775"/>
          </a:xfrm>
          <a:prstGeom prst="rect">
            <a:avLst/>
          </a:prstGeom>
          <a:noFill/>
        </p:spPr>
        <p:txBody>
          <a:bodyPr wrap="square">
            <a:spAutoFit/>
          </a:bodyPr>
          <a:lstStyle/>
          <a:p>
            <a:pPr>
              <a:buNone/>
            </a:pPr>
            <a:r>
              <a:rPr lang="sv-SE" sz="3200" dirty="0">
                <a:latin typeface="Aptos" panose="020B0004020202020204" pitchFamily="34" charset="0"/>
                <a:ea typeface="Aptos" panose="020B0004020202020204" pitchFamily="34" charset="0"/>
                <a:cs typeface="Aptos" panose="020B0004020202020204" pitchFamily="34" charset="0"/>
                <a:hlinkClick r:id="rId3"/>
              </a:rPr>
              <a:t>www.trippus.net/ndm</a:t>
            </a:r>
            <a:r>
              <a:rPr lang="sv-SE" sz="3200" dirty="0">
                <a:latin typeface="Aptos" panose="020B0004020202020204" pitchFamily="34" charset="0"/>
                <a:ea typeface="Aptos" panose="020B0004020202020204" pitchFamily="34" charset="0"/>
                <a:cs typeface="Aptos" panose="020B0004020202020204" pitchFamily="34" charset="0"/>
              </a:rPr>
              <a:t> 2026</a:t>
            </a:r>
            <a:r>
              <a:rPr lang="sv-SE" sz="3200" dirty="0">
                <a:effectLst/>
                <a:latin typeface="Aptos" panose="020B0004020202020204" pitchFamily="34" charset="0"/>
                <a:ea typeface="Aptos" panose="020B0004020202020204" pitchFamily="34" charset="0"/>
                <a:cs typeface="Aptos" panose="020B0004020202020204" pitchFamily="34" charset="0"/>
              </a:rPr>
              <a:t> </a:t>
            </a:r>
          </a:p>
        </p:txBody>
      </p:sp>
      <p:pic>
        <p:nvPicPr>
          <p:cNvPr id="7" name="Bildobjekt 6">
            <a:extLst>
              <a:ext uri="{FF2B5EF4-FFF2-40B4-BE49-F238E27FC236}">
                <a16:creationId xmlns:a16="http://schemas.microsoft.com/office/drawing/2014/main" id="{1FB31448-C846-F94C-8A44-5070CDFC8FCF}"/>
              </a:ext>
            </a:extLst>
          </p:cNvPr>
          <p:cNvPicPr>
            <a:picLocks noChangeAspect="1"/>
          </p:cNvPicPr>
          <p:nvPr/>
        </p:nvPicPr>
        <p:blipFill>
          <a:blip r:embed="rId4"/>
          <a:stretch>
            <a:fillRect/>
          </a:stretch>
        </p:blipFill>
        <p:spPr>
          <a:xfrm>
            <a:off x="1759948" y="0"/>
            <a:ext cx="5934903" cy="912188"/>
          </a:xfrm>
          <a:prstGeom prst="rect">
            <a:avLst/>
          </a:prstGeom>
        </p:spPr>
      </p:pic>
    </p:spTree>
    <p:extLst>
      <p:ext uri="{BB962C8B-B14F-4D97-AF65-F5344CB8AC3E}">
        <p14:creationId xmlns:p14="http://schemas.microsoft.com/office/powerpoint/2010/main" val="1663260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6F8AA04D-D4E8-C66A-8D8B-C8F912E0AFCC}"/>
              </a:ext>
            </a:extLst>
          </p:cNvPr>
          <p:cNvSpPr>
            <a:spLocks noGrp="1"/>
          </p:cNvSpPr>
          <p:nvPr>
            <p:ph type="title"/>
          </p:nvPr>
        </p:nvSpPr>
        <p:spPr/>
        <p:txBody>
          <a:bodyPr/>
          <a:lstStyle/>
          <a:p>
            <a:r>
              <a:rPr lang="sv-SE" dirty="0"/>
              <a:t>Vem ansvarar för att påbörja en åtgärd?</a:t>
            </a:r>
          </a:p>
        </p:txBody>
      </p:sp>
      <p:sp>
        <p:nvSpPr>
          <p:cNvPr id="4" name="Platshållare för text 3">
            <a:extLst>
              <a:ext uri="{FF2B5EF4-FFF2-40B4-BE49-F238E27FC236}">
                <a16:creationId xmlns:a16="http://schemas.microsoft.com/office/drawing/2014/main" id="{AC452771-9E6C-EC07-4A47-7433617EE603}"/>
              </a:ext>
            </a:extLst>
          </p:cNvPr>
          <p:cNvSpPr>
            <a:spLocks noGrp="1"/>
          </p:cNvSpPr>
          <p:nvPr>
            <p:ph type="body" sz="quarter" idx="13"/>
          </p:nvPr>
        </p:nvSpPr>
        <p:spPr/>
        <p:txBody>
          <a:bodyPr/>
          <a:lstStyle/>
          <a:p>
            <a:r>
              <a:rPr lang="sv-SE" dirty="0"/>
              <a:t>Var </a:t>
            </a:r>
            <a:r>
              <a:rPr lang="sv-SE" b="1" dirty="0"/>
              <a:t>ansvaret</a:t>
            </a:r>
            <a:r>
              <a:rPr lang="sv-SE" dirty="0"/>
              <a:t> ligger </a:t>
            </a:r>
            <a:r>
              <a:rPr lang="sv-SE" b="1" dirty="0"/>
              <a:t>varierar</a:t>
            </a:r>
            <a:r>
              <a:rPr lang="sv-SE" dirty="0"/>
              <a:t> mellan de olika åtgärderna.</a:t>
            </a:r>
          </a:p>
          <a:p>
            <a:r>
              <a:rPr lang="sv-SE" dirty="0"/>
              <a:t>En del åtgärder genomförs enbart på </a:t>
            </a:r>
            <a:r>
              <a:rPr lang="sv-SE" b="1" dirty="0"/>
              <a:t>nationell nivå </a:t>
            </a:r>
            <a:r>
              <a:rPr lang="sv-SE" dirty="0"/>
              <a:t>(oftast av </a:t>
            </a:r>
            <a:r>
              <a:rPr lang="sv-SE" b="1" dirty="0"/>
              <a:t>Socialstyrelsen</a:t>
            </a:r>
            <a:r>
              <a:rPr lang="sv-SE" dirty="0"/>
              <a:t>) eller av </a:t>
            </a:r>
            <a:r>
              <a:rPr lang="sv-SE" b="1" dirty="0"/>
              <a:t>sjukvårdsregionerna</a:t>
            </a:r>
            <a:r>
              <a:rPr lang="sv-SE" dirty="0"/>
              <a:t>.</a:t>
            </a:r>
          </a:p>
          <a:p>
            <a:r>
              <a:rPr lang="sv-SE" dirty="0"/>
              <a:t>Andra åtgärder ligger helt eller delvis på </a:t>
            </a:r>
            <a:r>
              <a:rPr lang="sv-SE" b="1" dirty="0"/>
              <a:t>lokal sjukhusnivå. </a:t>
            </a:r>
            <a:r>
              <a:rPr lang="sv-SE" dirty="0"/>
              <a:t>Då har du som </a:t>
            </a:r>
            <a:r>
              <a:rPr lang="sv-SE" b="1" dirty="0"/>
              <a:t>verksamhetschef</a:t>
            </a:r>
            <a:r>
              <a:rPr lang="sv-SE" dirty="0"/>
              <a:t> för intensivvården </a:t>
            </a:r>
            <a:r>
              <a:rPr lang="sv-SE" b="1" dirty="0"/>
              <a:t>huvudansvar</a:t>
            </a:r>
            <a:r>
              <a:rPr lang="sv-SE" dirty="0"/>
              <a:t> för det lokala genomförandet.</a:t>
            </a:r>
          </a:p>
        </p:txBody>
      </p:sp>
      <p:pic>
        <p:nvPicPr>
          <p:cNvPr id="5" name="Bildobjekt 4">
            <a:extLst>
              <a:ext uri="{FF2B5EF4-FFF2-40B4-BE49-F238E27FC236}">
                <a16:creationId xmlns:a16="http://schemas.microsoft.com/office/drawing/2014/main" id="{0A618D68-54A0-86C7-D040-9A015C364095}"/>
              </a:ext>
            </a:extLst>
          </p:cNvPr>
          <p:cNvPicPr>
            <a:picLocks noChangeAspect="1"/>
          </p:cNvPicPr>
          <p:nvPr/>
        </p:nvPicPr>
        <p:blipFill>
          <a:blip r:embed="rId2"/>
          <a:stretch>
            <a:fillRect/>
          </a:stretch>
        </p:blipFill>
        <p:spPr>
          <a:xfrm>
            <a:off x="8757433" y="2626497"/>
            <a:ext cx="1525924" cy="1413487"/>
          </a:xfrm>
          <a:prstGeom prst="rect">
            <a:avLst/>
          </a:prstGeom>
        </p:spPr>
      </p:pic>
    </p:spTree>
    <p:extLst>
      <p:ext uri="{BB962C8B-B14F-4D97-AF65-F5344CB8AC3E}">
        <p14:creationId xmlns:p14="http://schemas.microsoft.com/office/powerpoint/2010/main" val="582244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1D3607D-9F3B-4FBD-BEFA-DE98B6FCBC61}"/>
              </a:ext>
            </a:extLst>
          </p:cNvPr>
          <p:cNvSpPr>
            <a:spLocks noGrp="1"/>
          </p:cNvSpPr>
          <p:nvPr>
            <p:ph type="title"/>
          </p:nvPr>
        </p:nvSpPr>
        <p:spPr>
          <a:xfrm>
            <a:off x="636889" y="539999"/>
            <a:ext cx="9720000" cy="1198365"/>
          </a:xfrm>
        </p:spPr>
        <p:txBody>
          <a:bodyPr/>
          <a:lstStyle/>
          <a:p>
            <a:r>
              <a:rPr kumimoji="0" lang="sv-SE" sz="3000" b="1" i="0" u="none" strike="noStrike" kern="1200" cap="none" spc="0" normalizeH="0" baseline="0" noProof="0" dirty="0">
                <a:ln>
                  <a:noFill/>
                </a:ln>
                <a:solidFill>
                  <a:srgbClr val="000000"/>
                </a:solidFill>
                <a:effectLst/>
                <a:uLnTx/>
                <a:uFillTx/>
                <a:latin typeface="Noto Sans"/>
                <a:ea typeface="+mj-ea"/>
                <a:cs typeface="+mj-cs"/>
              </a:rPr>
              <a:t>Sjukhusnivå </a:t>
            </a:r>
            <a:r>
              <a:rPr kumimoji="0" lang="sv-SE" sz="3000" b="0" i="0" u="none" strike="noStrike" kern="1200" cap="none" spc="0" normalizeH="0" baseline="0" noProof="0" dirty="0">
                <a:ln>
                  <a:noFill/>
                </a:ln>
                <a:solidFill>
                  <a:srgbClr val="000000"/>
                </a:solidFill>
                <a:effectLst/>
                <a:uLnTx/>
                <a:uFillTx/>
                <a:latin typeface="Noto Sans"/>
                <a:ea typeface="+mj-ea"/>
                <a:cs typeface="+mj-cs"/>
              </a:rPr>
              <a:t>– </a:t>
            </a:r>
            <a:r>
              <a:rPr kumimoji="0" lang="sv-SE" sz="3000" b="1" i="0" u="none" strike="noStrike" kern="1200" cap="none" spc="0" normalizeH="0" baseline="0" noProof="0" dirty="0">
                <a:ln>
                  <a:noFill/>
                </a:ln>
                <a:solidFill>
                  <a:srgbClr val="000000"/>
                </a:solidFill>
                <a:effectLst/>
                <a:uLnTx/>
                <a:uFillTx/>
                <a:latin typeface="Noto Sans"/>
                <a:ea typeface="+mj-ea"/>
                <a:cs typeface="+mj-cs"/>
              </a:rPr>
              <a:t>du som verksamhetschef ansvarar</a:t>
            </a:r>
            <a:br>
              <a:rPr kumimoji="0" lang="sv-SE" sz="3000" b="1" i="0" u="none" strike="noStrike" kern="1200" cap="none" spc="0" normalizeH="0" baseline="0" noProof="0" dirty="0">
                <a:ln>
                  <a:noFill/>
                </a:ln>
                <a:solidFill>
                  <a:srgbClr val="000000"/>
                </a:solidFill>
                <a:effectLst/>
                <a:uLnTx/>
                <a:uFillTx/>
                <a:latin typeface="Noto Sans"/>
                <a:ea typeface="+mj-ea"/>
                <a:cs typeface="+mj-cs"/>
              </a:rPr>
            </a:br>
            <a:r>
              <a:rPr kumimoji="0" lang="sv-SE" sz="3000" b="1" i="0" u="none" strike="noStrike" kern="1200" cap="none" spc="0" normalizeH="0" baseline="0" noProof="0" dirty="0">
                <a:ln>
                  <a:noFill/>
                </a:ln>
                <a:solidFill>
                  <a:srgbClr val="000000"/>
                </a:solidFill>
                <a:effectLst/>
                <a:uLnTx/>
                <a:uFillTx/>
                <a:latin typeface="Noto Sans"/>
                <a:ea typeface="+mj-ea"/>
                <a:cs typeface="+mj-cs"/>
              </a:rPr>
              <a:t>      </a:t>
            </a:r>
            <a:r>
              <a:rPr kumimoji="0" lang="sv-SE" sz="2000" b="0" i="0" u="none" strike="noStrike" kern="1200" cap="none" spc="0" normalizeH="0" baseline="0" noProof="0" dirty="0">
                <a:ln>
                  <a:noFill/>
                </a:ln>
                <a:solidFill>
                  <a:srgbClr val="000000"/>
                </a:solidFill>
                <a:effectLst/>
                <a:uLnTx/>
                <a:uFillTx/>
                <a:latin typeface="Noto Sans"/>
                <a:ea typeface="+mj-ea"/>
                <a:cs typeface="+mj-cs"/>
              </a:rPr>
              <a:t>rekommenderad start omedelbart, så snart som möjligt</a:t>
            </a:r>
            <a:br>
              <a:rPr kumimoji="0" lang="sv-SE" sz="2000" b="0" i="0" u="none" strike="noStrike" kern="1200" cap="none" spc="0" normalizeH="0" baseline="0" noProof="0" dirty="0">
                <a:ln>
                  <a:noFill/>
                </a:ln>
                <a:solidFill>
                  <a:srgbClr val="000000"/>
                </a:solidFill>
                <a:effectLst/>
                <a:uLnTx/>
                <a:uFillTx/>
                <a:latin typeface="Noto Sans"/>
                <a:ea typeface="+mj-ea"/>
                <a:cs typeface="+mj-cs"/>
              </a:rPr>
            </a:br>
            <a:endParaRPr lang="sv-SE" dirty="0"/>
          </a:p>
        </p:txBody>
      </p:sp>
      <p:graphicFrame>
        <p:nvGraphicFramePr>
          <p:cNvPr id="3" name="Tabell 2">
            <a:extLst>
              <a:ext uri="{FF2B5EF4-FFF2-40B4-BE49-F238E27FC236}">
                <a16:creationId xmlns:a16="http://schemas.microsoft.com/office/drawing/2014/main" id="{006A7596-ACAE-4499-AED0-10A8916E340B}"/>
              </a:ext>
            </a:extLst>
          </p:cNvPr>
          <p:cNvGraphicFramePr>
            <a:graphicFrameLocks noGrp="1"/>
          </p:cNvGraphicFramePr>
          <p:nvPr/>
        </p:nvGraphicFramePr>
        <p:xfrm>
          <a:off x="660400" y="1885800"/>
          <a:ext cx="11313886" cy="3086400"/>
        </p:xfrm>
        <a:graphic>
          <a:graphicData uri="http://schemas.openxmlformats.org/drawingml/2006/table">
            <a:tbl>
              <a:tblPr firstRow="1" firstCol="1" bandRow="1">
                <a:tableStyleId>{7DF18680-E054-41AD-8BC1-D1AEF772440D}</a:tableStyleId>
              </a:tblPr>
              <a:tblGrid>
                <a:gridCol w="3365335">
                  <a:extLst>
                    <a:ext uri="{9D8B030D-6E8A-4147-A177-3AD203B41FA5}">
                      <a16:colId xmlns:a16="http://schemas.microsoft.com/office/drawing/2014/main" val="2565224149"/>
                    </a:ext>
                  </a:extLst>
                </a:gridCol>
                <a:gridCol w="3289465">
                  <a:extLst>
                    <a:ext uri="{9D8B030D-6E8A-4147-A177-3AD203B41FA5}">
                      <a16:colId xmlns:a16="http://schemas.microsoft.com/office/drawing/2014/main" val="42316670"/>
                    </a:ext>
                  </a:extLst>
                </a:gridCol>
                <a:gridCol w="3301340">
                  <a:extLst>
                    <a:ext uri="{9D8B030D-6E8A-4147-A177-3AD203B41FA5}">
                      <a16:colId xmlns:a16="http://schemas.microsoft.com/office/drawing/2014/main" val="3889933120"/>
                    </a:ext>
                  </a:extLst>
                </a:gridCol>
                <a:gridCol w="1357746">
                  <a:extLst>
                    <a:ext uri="{9D8B030D-6E8A-4147-A177-3AD203B41FA5}">
                      <a16:colId xmlns:a16="http://schemas.microsoft.com/office/drawing/2014/main" val="256122830"/>
                    </a:ext>
                  </a:extLst>
                </a:gridCol>
              </a:tblGrid>
              <a:tr h="284306">
                <a:tc>
                  <a:txBody>
                    <a:bodyPr/>
                    <a:lstStyle/>
                    <a:p>
                      <a:r>
                        <a:rPr lang="sv-SE" sz="1600" dirty="0">
                          <a:solidFill>
                            <a:schemeClr val="tx1"/>
                          </a:solidFill>
                        </a:rPr>
                        <a:t>Åtgärd</a:t>
                      </a:r>
                    </a:p>
                  </a:txBody>
                  <a:tcPr marL="108000" marR="144000" marT="108000" marB="108000" anchor="ct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r>
                        <a:rPr lang="sv-SE" sz="1600" dirty="0">
                          <a:solidFill>
                            <a:schemeClr val="tx1"/>
                          </a:solidFill>
                        </a:rPr>
                        <a:t>Mål</a:t>
                      </a:r>
                    </a:p>
                  </a:txBody>
                  <a:tcPr marL="108000" marR="144000" marT="108000" marB="10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r>
                        <a:rPr lang="sv-SE" sz="1600" dirty="0">
                          <a:solidFill>
                            <a:schemeClr val="tx1"/>
                          </a:solidFill>
                        </a:rPr>
                        <a:t>Har åtgärden även</a:t>
                      </a:r>
                      <a:br>
                        <a:rPr lang="sv-SE" sz="1600" dirty="0">
                          <a:solidFill>
                            <a:schemeClr val="tx1"/>
                          </a:solidFill>
                        </a:rPr>
                      </a:br>
                      <a:r>
                        <a:rPr lang="sv-SE" sz="1600" dirty="0">
                          <a:solidFill>
                            <a:schemeClr val="tx1"/>
                          </a:solidFill>
                        </a:rPr>
                        <a:t>en nationell eller regional del?</a:t>
                      </a:r>
                    </a:p>
                  </a:txBody>
                  <a:tcPr marL="108000" marR="144000" marT="108000" marB="10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r>
                        <a:rPr lang="sv-SE" sz="1600" dirty="0">
                          <a:solidFill>
                            <a:schemeClr val="tx1"/>
                          </a:solidFill>
                        </a:rPr>
                        <a:t>Hitta i handlings-planen</a:t>
                      </a:r>
                    </a:p>
                  </a:txBody>
                  <a:tcPr marL="108000" marR="144000" marT="108000" marB="108000" anchor="ctr">
                    <a:lnL w="9525" cap="flat" cmpd="sng" algn="ctr">
                      <a:solidFill>
                        <a:schemeClr val="tx1"/>
                      </a:solidFill>
                      <a:prstDash val="solid"/>
                      <a:round/>
                      <a:headEnd type="none" w="med" len="med"/>
                      <a:tailEnd type="none" w="med" len="med"/>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590459750"/>
                  </a:ext>
                </a:extLst>
              </a:tr>
              <a:tr h="4645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srgbClr val="000000"/>
                          </a:solidFill>
                          <a:effectLst/>
                          <a:uLnTx/>
                          <a:uFillTx/>
                          <a:latin typeface="+mn-lt"/>
                          <a:ea typeface="+mn-ea"/>
                          <a:cs typeface="+mn-cs"/>
                        </a:rPr>
                        <a:t>Utöka </a:t>
                      </a:r>
                      <a:r>
                        <a:rPr kumimoji="0" lang="sv-SE" sz="1600" b="1" i="0" u="none" strike="noStrike" kern="1200" cap="none" spc="0" normalizeH="0" baseline="0" noProof="0" dirty="0">
                          <a:ln>
                            <a:noFill/>
                          </a:ln>
                          <a:solidFill>
                            <a:srgbClr val="000000"/>
                          </a:solidFill>
                          <a:effectLst/>
                          <a:uLnTx/>
                          <a:uFillTx/>
                          <a:latin typeface="+mn-lt"/>
                          <a:ea typeface="+mn-ea"/>
                          <a:cs typeface="+mn-cs"/>
                        </a:rPr>
                        <a:t>aktiv identifiering</a:t>
                      </a:r>
                      <a:r>
                        <a:rPr kumimoji="0" lang="sv-SE" sz="1600" b="0" i="0" u="none" strike="noStrike" kern="1200" cap="none" spc="0" normalizeH="0" baseline="0" noProof="0" dirty="0">
                          <a:ln>
                            <a:noFill/>
                          </a:ln>
                          <a:solidFill>
                            <a:srgbClr val="000000"/>
                          </a:solidFill>
                          <a:effectLst/>
                          <a:uLnTx/>
                          <a:uFillTx/>
                          <a:latin typeface="+mn-lt"/>
                          <a:ea typeface="+mn-ea"/>
                          <a:cs typeface="+mn-cs"/>
                        </a:rPr>
                        <a:t> av möjliga organdonatorer inom intensivvården.</a:t>
                      </a:r>
                    </a:p>
                  </a:txBody>
                  <a:tcPr marL="108000" marR="144000" marT="108000" marB="108000" anchor="ct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sv-SE" sz="1600" dirty="0"/>
                        <a:t>Varje möjlig donator på IVA identifieras.</a:t>
                      </a:r>
                    </a:p>
                  </a:txBody>
                  <a:tcPr marL="108000" marR="144000" marT="108000" marB="10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sv-SE" sz="1600" dirty="0"/>
                        <a:t>Nej</a:t>
                      </a:r>
                    </a:p>
                  </a:txBody>
                  <a:tcPr marL="108000" marR="144000" marT="108000" marB="10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sv-SE" sz="1600" dirty="0"/>
                        <a:t>Sidan 48</a:t>
                      </a:r>
                    </a:p>
                  </a:txBody>
                  <a:tcPr marL="108000" marR="144000" marT="108000" marB="108000" anchor="ctr">
                    <a:lnL w="9525" cap="flat" cmpd="sng" algn="ctr">
                      <a:solidFill>
                        <a:schemeClr val="tx1"/>
                      </a:solidFill>
                      <a:prstDash val="solid"/>
                      <a:round/>
                      <a:headEnd type="none" w="med" len="med"/>
                      <a:tailEnd type="none" w="med" len="med"/>
                    </a:lnL>
                    <a:lnR w="12700" cmpd="sng">
                      <a:noFill/>
                    </a:ln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99193173"/>
                  </a:ext>
                </a:extLst>
              </a:tr>
              <a:tr h="4645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srgbClr val="000000"/>
                          </a:solidFill>
                          <a:effectLst/>
                          <a:uLnTx/>
                          <a:uFillTx/>
                          <a:latin typeface="+mn-lt"/>
                          <a:ea typeface="+mn-ea"/>
                          <a:cs typeface="+mn-cs"/>
                        </a:rPr>
                        <a:t>Utför </a:t>
                      </a:r>
                      <a:r>
                        <a:rPr kumimoji="0" lang="sv-SE" sz="1600" b="1" i="0" u="none" strike="noStrike" kern="1200" cap="none" spc="0" normalizeH="0" baseline="0" noProof="0" dirty="0">
                          <a:ln>
                            <a:noFill/>
                          </a:ln>
                          <a:solidFill>
                            <a:srgbClr val="000000"/>
                          </a:solidFill>
                          <a:effectLst/>
                          <a:uLnTx/>
                          <a:uFillTx/>
                          <a:latin typeface="+mn-lt"/>
                          <a:ea typeface="+mn-ea"/>
                          <a:cs typeface="+mn-cs"/>
                        </a:rPr>
                        <a:t>optimal organbevarande behandling </a:t>
                      </a:r>
                      <a:r>
                        <a:rPr kumimoji="0" lang="sv-SE" sz="1600" b="0" i="0" u="none" strike="noStrike" kern="1200" cap="none" spc="0" normalizeH="0" baseline="0" noProof="0" dirty="0">
                          <a:ln>
                            <a:noFill/>
                          </a:ln>
                          <a:solidFill>
                            <a:srgbClr val="000000"/>
                          </a:solidFill>
                          <a:effectLst/>
                          <a:uLnTx/>
                          <a:uFillTx/>
                          <a:latin typeface="+mn-lt"/>
                          <a:ea typeface="+mn-ea"/>
                          <a:cs typeface="+mn-cs"/>
                        </a:rPr>
                        <a:t>och tillgodose resurser för det.</a:t>
                      </a:r>
                    </a:p>
                  </a:txBody>
                  <a:tcPr marL="108000" marR="144000" marT="108000" marB="108000" anchor="ctr">
                    <a:lnL w="12700" cmpd="sng">
                      <a:noFill/>
                    </a:lnL>
                    <a:lnR w="952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6F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dirty="0"/>
                        <a:t>Maximalt antal omhändertagna organ från varje donator.</a:t>
                      </a:r>
                    </a:p>
                    <a:p>
                      <a:endParaRPr lang="sv-SE" sz="1600" dirty="0"/>
                    </a:p>
                  </a:txBody>
                  <a:tcPr marL="108000" marR="144000" marT="108000" marB="10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6F9"/>
                    </a:solidFill>
                  </a:tcPr>
                </a:tc>
                <a:tc>
                  <a:txBody>
                    <a:bodyPr/>
                    <a:lstStyle/>
                    <a:p>
                      <a:r>
                        <a:rPr lang="sv-SE" sz="1600" dirty="0"/>
                        <a:t>Ja – sjukvårdsregionerna ansvarar för att öka kunskapen om betydelsen av optimal organbevarande behandling.</a:t>
                      </a:r>
                    </a:p>
                  </a:txBody>
                  <a:tcPr marL="108000" marR="144000" marT="108000" marB="10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6F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dirty="0"/>
                        <a:t>Sidan 48</a:t>
                      </a:r>
                    </a:p>
                    <a:p>
                      <a:endParaRPr lang="sv-SE" sz="1600" dirty="0"/>
                    </a:p>
                  </a:txBody>
                  <a:tcPr marL="108000" marR="144000" marT="108000" marB="108000" anchor="ctr">
                    <a:lnL w="9525" cap="flat" cmpd="sng" algn="ctr">
                      <a:solidFill>
                        <a:schemeClr val="tx1"/>
                      </a:solidFill>
                      <a:prstDash val="solid"/>
                      <a:round/>
                      <a:headEnd type="none" w="med" len="med"/>
                      <a:tailEnd type="none" w="med" len="med"/>
                    </a:lnL>
                    <a:lnR w="12700" cmpd="sng">
                      <a:noFill/>
                    </a:lnR>
                    <a:lnT w="952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6F9"/>
                    </a:solidFill>
                  </a:tcPr>
                </a:tc>
                <a:extLst>
                  <a:ext uri="{0D108BD9-81ED-4DB2-BD59-A6C34878D82A}">
                    <a16:rowId xmlns:a16="http://schemas.microsoft.com/office/drawing/2014/main" val="2348179553"/>
                  </a:ext>
                </a:extLst>
              </a:tr>
            </a:tbl>
          </a:graphicData>
        </a:graphic>
      </p:graphicFrame>
      <p:pic>
        <p:nvPicPr>
          <p:cNvPr id="6" name="Bildobjekt 5">
            <a:extLst>
              <a:ext uri="{FF2B5EF4-FFF2-40B4-BE49-F238E27FC236}">
                <a16:creationId xmlns:a16="http://schemas.microsoft.com/office/drawing/2014/main" id="{74ABE1F7-2CC0-2A2C-DCB4-8FCD8E9A008A}"/>
              </a:ext>
            </a:extLst>
          </p:cNvPr>
          <p:cNvPicPr>
            <a:picLocks noChangeAspect="1"/>
          </p:cNvPicPr>
          <p:nvPr/>
        </p:nvPicPr>
        <p:blipFill>
          <a:blip r:embed="rId3"/>
          <a:stretch>
            <a:fillRect/>
          </a:stretch>
        </p:blipFill>
        <p:spPr>
          <a:xfrm>
            <a:off x="660400" y="1080000"/>
            <a:ext cx="457200" cy="602673"/>
          </a:xfrm>
          <a:prstGeom prst="rect">
            <a:avLst/>
          </a:prstGeom>
        </p:spPr>
      </p:pic>
    </p:spTree>
    <p:extLst>
      <p:ext uri="{BB962C8B-B14F-4D97-AF65-F5344CB8AC3E}">
        <p14:creationId xmlns:p14="http://schemas.microsoft.com/office/powerpoint/2010/main" val="3671010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4CC08CE-984B-8899-F32B-6FF6B1391576}"/>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7ABE96BA-1E56-762F-8BBF-23D98CE0EEF6}"/>
              </a:ext>
            </a:extLst>
          </p:cNvPr>
          <p:cNvSpPr>
            <a:spLocks noGrp="1"/>
          </p:cNvSpPr>
          <p:nvPr>
            <p:ph type="title"/>
          </p:nvPr>
        </p:nvSpPr>
        <p:spPr/>
        <p:txBody>
          <a:bodyPr/>
          <a:lstStyle/>
          <a:p>
            <a:r>
              <a:rPr kumimoji="0" lang="sv-SE" sz="3000" b="1" i="0" u="none" strike="noStrike" kern="1200" cap="none" spc="0" normalizeH="0" baseline="0" noProof="0" dirty="0">
                <a:ln>
                  <a:noFill/>
                </a:ln>
                <a:solidFill>
                  <a:srgbClr val="000000"/>
                </a:solidFill>
                <a:effectLst/>
                <a:uLnTx/>
                <a:uFillTx/>
                <a:latin typeface="Noto Sans"/>
                <a:ea typeface="+mj-ea"/>
                <a:cs typeface="+mj-cs"/>
              </a:rPr>
              <a:t>Sjukhusnivå </a:t>
            </a:r>
            <a:r>
              <a:rPr kumimoji="0" lang="sv-SE" sz="3000" b="0" i="0" u="none" strike="noStrike" kern="1200" cap="none" spc="0" normalizeH="0" baseline="0" noProof="0" dirty="0">
                <a:ln>
                  <a:noFill/>
                </a:ln>
                <a:solidFill>
                  <a:srgbClr val="000000"/>
                </a:solidFill>
                <a:effectLst/>
                <a:uLnTx/>
                <a:uFillTx/>
                <a:latin typeface="Noto Sans"/>
                <a:ea typeface="+mj-ea"/>
                <a:cs typeface="+mj-cs"/>
              </a:rPr>
              <a:t>– </a:t>
            </a:r>
            <a:r>
              <a:rPr kumimoji="0" lang="sv-SE" sz="3000" b="1" i="0" u="none" strike="noStrike" kern="1200" cap="none" spc="0" normalizeH="0" baseline="0" noProof="0" dirty="0">
                <a:ln>
                  <a:noFill/>
                </a:ln>
                <a:solidFill>
                  <a:srgbClr val="000000"/>
                </a:solidFill>
                <a:effectLst/>
                <a:uLnTx/>
                <a:uFillTx/>
                <a:latin typeface="Noto Sans"/>
                <a:ea typeface="+mj-ea"/>
                <a:cs typeface="+mj-cs"/>
              </a:rPr>
              <a:t>du som verksamhetschef ansvarar</a:t>
            </a:r>
            <a:br>
              <a:rPr kumimoji="0" lang="sv-SE" sz="3000" b="1" i="0" u="none" strike="noStrike" kern="1200" cap="none" spc="0" normalizeH="0" baseline="0" noProof="0" dirty="0">
                <a:ln>
                  <a:noFill/>
                </a:ln>
                <a:solidFill>
                  <a:srgbClr val="000000"/>
                </a:solidFill>
                <a:effectLst/>
                <a:uLnTx/>
                <a:uFillTx/>
                <a:latin typeface="Noto Sans"/>
                <a:ea typeface="+mj-ea"/>
                <a:cs typeface="+mj-cs"/>
              </a:rPr>
            </a:br>
            <a:r>
              <a:rPr kumimoji="0" lang="sv-SE" sz="3000" b="1" i="0" u="none" strike="noStrike" kern="1200" cap="none" spc="0" normalizeH="0" baseline="0" noProof="0" dirty="0">
                <a:ln>
                  <a:noFill/>
                </a:ln>
                <a:solidFill>
                  <a:srgbClr val="000000"/>
                </a:solidFill>
                <a:effectLst/>
                <a:uLnTx/>
                <a:uFillTx/>
                <a:latin typeface="Noto Sans"/>
                <a:ea typeface="+mj-ea"/>
                <a:cs typeface="+mj-cs"/>
              </a:rPr>
              <a:t>      </a:t>
            </a:r>
            <a:r>
              <a:rPr kumimoji="0" lang="sv-SE" sz="2000" b="0" i="0" u="none" strike="noStrike" kern="1200" cap="none" spc="0" normalizeH="0" baseline="0" noProof="0" dirty="0">
                <a:ln>
                  <a:noFill/>
                </a:ln>
                <a:solidFill>
                  <a:srgbClr val="000000"/>
                </a:solidFill>
                <a:effectLst/>
                <a:uLnTx/>
                <a:uFillTx/>
                <a:latin typeface="Noto Sans"/>
                <a:ea typeface="+mj-ea"/>
                <a:cs typeface="+mj-cs"/>
              </a:rPr>
              <a:t>rekommenderad start under 2026</a:t>
            </a:r>
            <a:endParaRPr lang="sv-SE" dirty="0"/>
          </a:p>
        </p:txBody>
      </p:sp>
      <p:graphicFrame>
        <p:nvGraphicFramePr>
          <p:cNvPr id="3" name="Tabell 2">
            <a:extLst>
              <a:ext uri="{FF2B5EF4-FFF2-40B4-BE49-F238E27FC236}">
                <a16:creationId xmlns:a16="http://schemas.microsoft.com/office/drawing/2014/main" id="{BF6652BE-4387-3077-93CC-EF06B0D1120D}"/>
              </a:ext>
            </a:extLst>
          </p:cNvPr>
          <p:cNvGraphicFramePr>
            <a:graphicFrameLocks noGrp="1"/>
          </p:cNvGraphicFramePr>
          <p:nvPr/>
        </p:nvGraphicFramePr>
        <p:xfrm>
          <a:off x="619758" y="1787071"/>
          <a:ext cx="11405665" cy="4521600"/>
        </p:xfrm>
        <a:graphic>
          <a:graphicData uri="http://schemas.openxmlformats.org/drawingml/2006/table">
            <a:tbl>
              <a:tblPr firstRow="1" firstCol="1" bandRow="1">
                <a:tableStyleId>{7DF18680-E054-41AD-8BC1-D1AEF772440D}</a:tableStyleId>
              </a:tblPr>
              <a:tblGrid>
                <a:gridCol w="4335014">
                  <a:extLst>
                    <a:ext uri="{9D8B030D-6E8A-4147-A177-3AD203B41FA5}">
                      <a16:colId xmlns:a16="http://schemas.microsoft.com/office/drawing/2014/main" val="2565224149"/>
                    </a:ext>
                  </a:extLst>
                </a:gridCol>
                <a:gridCol w="3189768">
                  <a:extLst>
                    <a:ext uri="{9D8B030D-6E8A-4147-A177-3AD203B41FA5}">
                      <a16:colId xmlns:a16="http://schemas.microsoft.com/office/drawing/2014/main" val="42316670"/>
                    </a:ext>
                  </a:extLst>
                </a:gridCol>
                <a:gridCol w="2523460">
                  <a:extLst>
                    <a:ext uri="{9D8B030D-6E8A-4147-A177-3AD203B41FA5}">
                      <a16:colId xmlns:a16="http://schemas.microsoft.com/office/drawing/2014/main" val="3889933120"/>
                    </a:ext>
                  </a:extLst>
                </a:gridCol>
                <a:gridCol w="1357423">
                  <a:extLst>
                    <a:ext uri="{9D8B030D-6E8A-4147-A177-3AD203B41FA5}">
                      <a16:colId xmlns:a16="http://schemas.microsoft.com/office/drawing/2014/main" val="256122830"/>
                    </a:ext>
                  </a:extLst>
                </a:gridCol>
              </a:tblGrid>
              <a:tr h="496397">
                <a:tc>
                  <a:txBody>
                    <a:bodyPr/>
                    <a:lstStyle/>
                    <a:p>
                      <a:r>
                        <a:rPr lang="sv-SE" sz="1600" dirty="0">
                          <a:solidFill>
                            <a:schemeClr val="tx1"/>
                          </a:solidFill>
                        </a:rPr>
                        <a:t>Åtgärd</a:t>
                      </a:r>
                    </a:p>
                  </a:txBody>
                  <a:tcPr marL="108000" marR="144000" marT="108000" marB="108000" anchor="ct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r>
                        <a:rPr lang="sv-SE" sz="1600" dirty="0">
                          <a:solidFill>
                            <a:schemeClr val="tx1"/>
                          </a:solidFill>
                        </a:rPr>
                        <a:t>Mål</a:t>
                      </a:r>
                    </a:p>
                  </a:txBody>
                  <a:tcPr marL="108000" marR="144000" marT="108000" marB="10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r>
                        <a:rPr lang="sv-SE" sz="1600" dirty="0">
                          <a:solidFill>
                            <a:schemeClr val="tx1"/>
                          </a:solidFill>
                        </a:rPr>
                        <a:t>Har åtgärden även</a:t>
                      </a:r>
                      <a:br>
                        <a:rPr lang="sv-SE" sz="1600" dirty="0">
                          <a:solidFill>
                            <a:schemeClr val="tx1"/>
                          </a:solidFill>
                        </a:rPr>
                      </a:br>
                      <a:r>
                        <a:rPr lang="sv-SE" sz="1600" dirty="0">
                          <a:solidFill>
                            <a:schemeClr val="tx1"/>
                          </a:solidFill>
                        </a:rPr>
                        <a:t>en nationell eller regional del?</a:t>
                      </a:r>
                    </a:p>
                  </a:txBody>
                  <a:tcPr marL="108000" marR="144000" marT="108000" marB="10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r>
                        <a:rPr lang="sv-SE" sz="1600" dirty="0">
                          <a:solidFill>
                            <a:schemeClr val="tx1"/>
                          </a:solidFill>
                        </a:rPr>
                        <a:t>Hitta i handlings-planen</a:t>
                      </a:r>
                    </a:p>
                  </a:txBody>
                  <a:tcPr marL="108000" marR="144000" marT="108000" marB="108000" anchor="ctr">
                    <a:lnL w="9525" cap="flat" cmpd="sng" algn="ctr">
                      <a:solidFill>
                        <a:schemeClr val="tx1"/>
                      </a:solidFill>
                      <a:prstDash val="solid"/>
                      <a:round/>
                      <a:headEnd type="none" w="med" len="med"/>
                      <a:tailEnd type="none" w="med" len="med"/>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590459750"/>
                  </a:ext>
                </a:extLst>
              </a:tr>
              <a:tr h="4645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srgbClr val="000000"/>
                          </a:solidFill>
                          <a:effectLst/>
                          <a:uLnTx/>
                          <a:uFillTx/>
                          <a:latin typeface="+mn-lt"/>
                          <a:ea typeface="+mn-ea"/>
                          <a:cs typeface="+mn-cs"/>
                        </a:rPr>
                        <a:t>Genomför</a:t>
                      </a:r>
                      <a:r>
                        <a:rPr kumimoji="0" lang="sv-SE" sz="1600" b="1" i="0" u="none" strike="noStrike" kern="1200" cap="none" spc="0" normalizeH="0" baseline="0" noProof="0" dirty="0">
                          <a:ln>
                            <a:noFill/>
                          </a:ln>
                          <a:solidFill>
                            <a:srgbClr val="000000"/>
                          </a:solidFill>
                          <a:effectLst/>
                          <a:uLnTx/>
                          <a:uFillTx/>
                          <a:latin typeface="+mn-lt"/>
                          <a:ea typeface="+mn-ea"/>
                          <a:cs typeface="+mn-cs"/>
                        </a:rPr>
                        <a:t> lokal teoretisk och praktisk träning </a:t>
                      </a:r>
                      <a:r>
                        <a:rPr kumimoji="0" lang="sv-SE" sz="1600" b="0" i="0" u="none" strike="noStrike" kern="1200" cap="none" spc="0" normalizeH="0" baseline="0" noProof="0" dirty="0">
                          <a:ln>
                            <a:noFill/>
                          </a:ln>
                          <a:solidFill>
                            <a:srgbClr val="000000"/>
                          </a:solidFill>
                          <a:effectLst/>
                          <a:uLnTx/>
                          <a:uFillTx/>
                          <a:latin typeface="+mn-lt"/>
                          <a:ea typeface="+mn-ea"/>
                          <a:cs typeface="+mn-cs"/>
                        </a:rPr>
                        <a:t>inom donationsprocessen. </a:t>
                      </a:r>
                    </a:p>
                  </a:txBody>
                  <a:tcPr marL="108000" marR="144000" marT="108000" marB="108000" anchor="ct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sv-SE" sz="1600" dirty="0"/>
                        <a:t>Upprätthållen och vidareutvecklad kompetens hos personal, teoretisk och klinisk färdighet.</a:t>
                      </a:r>
                    </a:p>
                  </a:txBody>
                  <a:tcPr marL="108000" marR="144000" marT="108000" marB="10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sv-SE" sz="1600" dirty="0"/>
                        <a:t>Ja – kompletterande utbildningsmaterial tas fram nationellt.</a:t>
                      </a:r>
                    </a:p>
                  </a:txBody>
                  <a:tcPr marL="108000" marR="144000" marT="108000" marB="10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sv-SE" sz="1600" dirty="0"/>
                        <a:t>Sidan 54</a:t>
                      </a:r>
                    </a:p>
                  </a:txBody>
                  <a:tcPr marL="108000" marR="144000" marT="108000" marB="108000" anchor="ctr">
                    <a:lnL w="9525" cap="flat" cmpd="sng" algn="ctr">
                      <a:solidFill>
                        <a:schemeClr val="tx1"/>
                      </a:solidFill>
                      <a:prstDash val="solid"/>
                      <a:round/>
                      <a:headEnd type="none" w="med" len="med"/>
                      <a:tailEnd type="none" w="med" len="med"/>
                    </a:lnL>
                    <a:lnR w="12700" cmpd="sng">
                      <a:noFill/>
                    </a:ln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99193173"/>
                  </a:ext>
                </a:extLst>
              </a:tr>
              <a:tr h="4645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srgbClr val="000000"/>
                          </a:solidFill>
                          <a:effectLst/>
                          <a:uLnTx/>
                          <a:uFillTx/>
                          <a:latin typeface="+mn-lt"/>
                          <a:ea typeface="+mn-ea"/>
                          <a:cs typeface="+mn-cs"/>
                        </a:rPr>
                        <a:t>Skapa lokal struktur och forum för konstruktiv </a:t>
                      </a:r>
                      <a:r>
                        <a:rPr kumimoji="0" lang="sv-SE" sz="1600" b="1" i="0" u="none" strike="noStrike" kern="1200" cap="none" spc="0" normalizeH="0" baseline="0" noProof="0" dirty="0">
                          <a:ln>
                            <a:noFill/>
                          </a:ln>
                          <a:solidFill>
                            <a:srgbClr val="000000"/>
                          </a:solidFill>
                          <a:effectLst/>
                          <a:uLnTx/>
                          <a:uFillTx/>
                          <a:latin typeface="+mn-lt"/>
                          <a:ea typeface="+mn-ea"/>
                          <a:cs typeface="+mn-cs"/>
                        </a:rPr>
                        <a:t>etisk reflektion </a:t>
                      </a:r>
                      <a:r>
                        <a:rPr kumimoji="0" lang="sv-SE" sz="1600" b="0" i="0" u="none" strike="noStrike" kern="1200" cap="none" spc="0" normalizeH="0" baseline="0" noProof="0" dirty="0">
                          <a:ln>
                            <a:noFill/>
                          </a:ln>
                          <a:solidFill>
                            <a:srgbClr val="000000"/>
                          </a:solidFill>
                          <a:effectLst/>
                          <a:uLnTx/>
                          <a:uFillTx/>
                          <a:latin typeface="+mn-lt"/>
                          <a:ea typeface="+mn-ea"/>
                          <a:cs typeface="+mn-cs"/>
                        </a:rPr>
                        <a:t>utifrån ett nationellt utbildningsmaterial.</a:t>
                      </a:r>
                    </a:p>
                  </a:txBody>
                  <a:tcPr marL="108000" marR="144000" marT="108000" marB="108000" anchor="ctr">
                    <a:lnL w="12700" cmpd="sng">
                      <a:noFill/>
                    </a:lnL>
                    <a:lnR w="952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EBF6F9"/>
                    </a:solidFill>
                  </a:tcPr>
                </a:tc>
                <a:tc>
                  <a:txBody>
                    <a:bodyPr/>
                    <a:lstStyle/>
                    <a:p>
                      <a:r>
                        <a:rPr lang="sv-SE" sz="1600" dirty="0"/>
                        <a:t>Verksamheten har kompetens att identifiera och hantera kliniska överväganden av etisk karaktär.</a:t>
                      </a:r>
                    </a:p>
                  </a:txBody>
                  <a:tcPr marL="108000" marR="144000" marT="108000" marB="10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EBF6F9"/>
                    </a:solidFill>
                  </a:tcPr>
                </a:tc>
                <a:tc>
                  <a:txBody>
                    <a:bodyPr/>
                    <a:lstStyle/>
                    <a:p>
                      <a:r>
                        <a:rPr lang="sv-SE" sz="1600" dirty="0"/>
                        <a:t>Ja – ett nytt utbildningsmaterial tas fram nationellt med start i slutet av 2026.</a:t>
                      </a:r>
                    </a:p>
                  </a:txBody>
                  <a:tcPr marL="108000" marR="144000" marT="108000" marB="10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EBF6F9"/>
                    </a:solidFill>
                  </a:tcPr>
                </a:tc>
                <a:tc>
                  <a:txBody>
                    <a:bodyPr/>
                    <a:lstStyle/>
                    <a:p>
                      <a:r>
                        <a:rPr lang="sv-SE" sz="1600" dirty="0"/>
                        <a:t>Sidan 55</a:t>
                      </a:r>
                    </a:p>
                  </a:txBody>
                  <a:tcPr marL="108000" marR="144000" marT="108000" marB="108000" anchor="ctr">
                    <a:lnL w="9525" cap="flat" cmpd="sng" algn="ctr">
                      <a:solidFill>
                        <a:schemeClr val="tx1"/>
                      </a:solidFill>
                      <a:prstDash val="solid"/>
                      <a:round/>
                      <a:headEnd type="none" w="med" len="med"/>
                      <a:tailEnd type="none" w="med" len="med"/>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EBF6F9"/>
                    </a:solidFill>
                  </a:tcPr>
                </a:tc>
                <a:extLst>
                  <a:ext uri="{0D108BD9-81ED-4DB2-BD59-A6C34878D82A}">
                    <a16:rowId xmlns:a16="http://schemas.microsoft.com/office/drawing/2014/main" val="4177333329"/>
                  </a:ext>
                </a:extLst>
              </a:tr>
              <a:tr h="4645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srgbClr val="000000"/>
                          </a:solidFill>
                          <a:effectLst/>
                          <a:uLnTx/>
                          <a:uFillTx/>
                          <a:latin typeface="+mn-lt"/>
                          <a:ea typeface="+mn-ea"/>
                          <a:cs typeface="+mn-cs"/>
                        </a:rPr>
                        <a:t>Genomför en </a:t>
                      </a:r>
                      <a:r>
                        <a:rPr kumimoji="0" lang="sv-SE" sz="1600" b="1" i="0" u="none" strike="noStrike" kern="1200" cap="none" spc="0" normalizeH="0" baseline="0" noProof="0" dirty="0">
                          <a:ln>
                            <a:noFill/>
                          </a:ln>
                          <a:solidFill>
                            <a:srgbClr val="000000"/>
                          </a:solidFill>
                          <a:effectLst/>
                          <a:uLnTx/>
                          <a:uFillTx/>
                          <a:latin typeface="+mn-lt"/>
                          <a:ea typeface="+mn-ea"/>
                          <a:cs typeface="+mn-cs"/>
                        </a:rPr>
                        <a:t>årlig uppföljning mellan verksamhetschefer och sjukhusledning </a:t>
                      </a:r>
                      <a:r>
                        <a:rPr kumimoji="0" lang="sv-SE" sz="1600" b="0" i="0" u="none" strike="noStrike" kern="1200" cap="none" spc="0" normalizeH="0" baseline="0" noProof="0" dirty="0">
                          <a:ln>
                            <a:noFill/>
                          </a:ln>
                          <a:solidFill>
                            <a:srgbClr val="000000"/>
                          </a:solidFill>
                          <a:effectLst/>
                          <a:uLnTx/>
                          <a:uFillTx/>
                          <a:latin typeface="+mn-lt"/>
                          <a:ea typeface="+mn-ea"/>
                          <a:cs typeface="+mn-cs"/>
                        </a:rPr>
                        <a:t>av donationsprocesser och resultaten inom donation och transplantation.</a:t>
                      </a:r>
                    </a:p>
                  </a:txBody>
                  <a:tcPr marL="108000" marR="144000" marT="108000" marB="108000" anchor="ctr">
                    <a:lnL w="12700" cmpd="sng">
                      <a:noFill/>
                    </a:lnL>
                    <a:lnR w="952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sv-SE" sz="1600" dirty="0"/>
                        <a:t>Resultat analyseras och utvärderas, och relevanta åtgärder sätts in för att förbättra resultaten.</a:t>
                      </a:r>
                    </a:p>
                  </a:txBody>
                  <a:tcPr marL="108000" marR="144000" marT="108000" marB="10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sv-SE" sz="1600" dirty="0"/>
                        <a:t>Ja – sjukvårdsregionen ska inhämta och sammanställa data regionalt.</a:t>
                      </a:r>
                    </a:p>
                  </a:txBody>
                  <a:tcPr marL="108000" marR="144000" marT="108000" marB="10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sv-SE" sz="1600" dirty="0"/>
                        <a:t>Sidan 61</a:t>
                      </a:r>
                    </a:p>
                  </a:txBody>
                  <a:tcPr marL="108000" marR="144000" marT="108000" marB="108000" anchor="ctr">
                    <a:lnL w="9525" cap="flat" cmpd="sng" algn="ctr">
                      <a:solidFill>
                        <a:schemeClr val="tx1"/>
                      </a:solidFill>
                      <a:prstDash val="solid"/>
                      <a:round/>
                      <a:headEnd type="none" w="med" len="med"/>
                      <a:tailEnd type="none" w="med" len="med"/>
                    </a:lnL>
                    <a:lnR w="12700" cmpd="sng">
                      <a:noFill/>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367656697"/>
                  </a:ext>
                </a:extLst>
              </a:tr>
            </a:tbl>
          </a:graphicData>
        </a:graphic>
      </p:graphicFrame>
      <p:pic>
        <p:nvPicPr>
          <p:cNvPr id="7" name="Bildobjekt 6">
            <a:extLst>
              <a:ext uri="{FF2B5EF4-FFF2-40B4-BE49-F238E27FC236}">
                <a16:creationId xmlns:a16="http://schemas.microsoft.com/office/drawing/2014/main" id="{D699AC38-197A-EE1E-EFDE-55BA6682FEED}"/>
              </a:ext>
            </a:extLst>
          </p:cNvPr>
          <p:cNvPicPr>
            <a:picLocks noChangeAspect="1"/>
          </p:cNvPicPr>
          <p:nvPr/>
        </p:nvPicPr>
        <p:blipFill>
          <a:blip r:embed="rId2"/>
          <a:stretch>
            <a:fillRect/>
          </a:stretch>
        </p:blipFill>
        <p:spPr>
          <a:xfrm>
            <a:off x="619758" y="1095257"/>
            <a:ext cx="467362" cy="610758"/>
          </a:xfrm>
          <a:prstGeom prst="rect">
            <a:avLst/>
          </a:prstGeom>
        </p:spPr>
      </p:pic>
    </p:spTree>
    <p:extLst>
      <p:ext uri="{BB962C8B-B14F-4D97-AF65-F5344CB8AC3E}">
        <p14:creationId xmlns:p14="http://schemas.microsoft.com/office/powerpoint/2010/main" val="1762711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B98228B-7245-92CB-F034-3636B934B14D}"/>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F51B08B9-A887-6D2B-87D9-29BCD13C9F6B}"/>
              </a:ext>
            </a:extLst>
          </p:cNvPr>
          <p:cNvSpPr>
            <a:spLocks noGrp="1"/>
          </p:cNvSpPr>
          <p:nvPr>
            <p:ph type="title"/>
          </p:nvPr>
        </p:nvSpPr>
        <p:spPr/>
        <p:txBody>
          <a:bodyPr/>
          <a:lstStyle/>
          <a:p>
            <a:r>
              <a:rPr kumimoji="0" lang="sv-SE" sz="3000" b="1" i="0" u="none" strike="noStrike" kern="1200" cap="none" spc="0" normalizeH="0" baseline="0" noProof="0" dirty="0">
                <a:ln>
                  <a:noFill/>
                </a:ln>
                <a:solidFill>
                  <a:srgbClr val="000000"/>
                </a:solidFill>
                <a:effectLst/>
                <a:uLnTx/>
                <a:uFillTx/>
                <a:latin typeface="Noto Sans"/>
                <a:ea typeface="+mj-ea"/>
                <a:cs typeface="+mj-cs"/>
              </a:rPr>
              <a:t>Sjukhusnivå </a:t>
            </a:r>
            <a:r>
              <a:rPr kumimoji="0" lang="sv-SE" sz="3000" b="0" i="0" u="none" strike="noStrike" kern="1200" cap="none" spc="0" normalizeH="0" baseline="0" noProof="0" dirty="0">
                <a:ln>
                  <a:noFill/>
                </a:ln>
                <a:solidFill>
                  <a:srgbClr val="000000"/>
                </a:solidFill>
                <a:effectLst/>
                <a:uLnTx/>
                <a:uFillTx/>
                <a:latin typeface="Noto Sans"/>
                <a:ea typeface="+mj-ea"/>
                <a:cs typeface="+mj-cs"/>
              </a:rPr>
              <a:t>– </a:t>
            </a:r>
            <a:r>
              <a:rPr kumimoji="0" lang="sv-SE" sz="3000" b="1" i="0" u="none" strike="noStrike" kern="1200" cap="none" spc="0" normalizeH="0" baseline="0" noProof="0" dirty="0">
                <a:ln>
                  <a:noFill/>
                </a:ln>
                <a:solidFill>
                  <a:srgbClr val="000000"/>
                </a:solidFill>
                <a:effectLst/>
                <a:uLnTx/>
                <a:uFillTx/>
                <a:latin typeface="Noto Sans"/>
                <a:ea typeface="+mj-ea"/>
                <a:cs typeface="+mj-cs"/>
              </a:rPr>
              <a:t>du som verksamhetschef ansvarar</a:t>
            </a:r>
            <a:br>
              <a:rPr kumimoji="0" lang="sv-SE" sz="3000" b="1" i="0" u="none" strike="noStrike" kern="1200" cap="none" spc="0" normalizeH="0" baseline="0" noProof="0" dirty="0">
                <a:ln>
                  <a:noFill/>
                </a:ln>
                <a:solidFill>
                  <a:srgbClr val="000000"/>
                </a:solidFill>
                <a:effectLst/>
                <a:uLnTx/>
                <a:uFillTx/>
                <a:latin typeface="Noto Sans"/>
                <a:ea typeface="+mj-ea"/>
                <a:cs typeface="+mj-cs"/>
              </a:rPr>
            </a:br>
            <a:r>
              <a:rPr kumimoji="0" lang="sv-SE" sz="3000" b="1" i="0" u="none" strike="noStrike" kern="1200" cap="none" spc="0" normalizeH="0" baseline="0" noProof="0" dirty="0">
                <a:ln>
                  <a:noFill/>
                </a:ln>
                <a:solidFill>
                  <a:srgbClr val="000000"/>
                </a:solidFill>
                <a:effectLst/>
                <a:uLnTx/>
                <a:uFillTx/>
                <a:latin typeface="Noto Sans"/>
                <a:ea typeface="+mj-ea"/>
                <a:cs typeface="+mj-cs"/>
              </a:rPr>
              <a:t>      </a:t>
            </a:r>
            <a:r>
              <a:rPr kumimoji="0" lang="sv-SE" sz="2000" b="0" i="0" u="none" strike="noStrike" kern="1200" cap="none" spc="0" normalizeH="0" baseline="0" noProof="0" dirty="0">
                <a:ln>
                  <a:noFill/>
                </a:ln>
                <a:solidFill>
                  <a:srgbClr val="000000"/>
                </a:solidFill>
                <a:effectLst/>
                <a:uLnTx/>
                <a:uFillTx/>
                <a:latin typeface="Noto Sans"/>
                <a:ea typeface="+mj-ea"/>
                <a:cs typeface="+mj-cs"/>
              </a:rPr>
              <a:t>redan påbörjad i vissa regioner, återstår i andra</a:t>
            </a:r>
            <a:endParaRPr lang="sv-SE" dirty="0"/>
          </a:p>
        </p:txBody>
      </p:sp>
      <p:graphicFrame>
        <p:nvGraphicFramePr>
          <p:cNvPr id="3" name="Tabell 2">
            <a:extLst>
              <a:ext uri="{FF2B5EF4-FFF2-40B4-BE49-F238E27FC236}">
                <a16:creationId xmlns:a16="http://schemas.microsoft.com/office/drawing/2014/main" id="{7D7B2E85-7E62-E2A8-C8A9-C95E7F8062F8}"/>
              </a:ext>
            </a:extLst>
          </p:cNvPr>
          <p:cNvGraphicFramePr>
            <a:graphicFrameLocks noGrp="1"/>
          </p:cNvGraphicFramePr>
          <p:nvPr/>
        </p:nvGraphicFramePr>
        <p:xfrm>
          <a:off x="611944" y="1937796"/>
          <a:ext cx="11398072" cy="2626560"/>
        </p:xfrm>
        <a:graphic>
          <a:graphicData uri="http://schemas.openxmlformats.org/drawingml/2006/table">
            <a:tbl>
              <a:tblPr firstRow="1" firstCol="1" bandRow="1">
                <a:tableStyleId>{7DF18680-E054-41AD-8BC1-D1AEF772440D}</a:tableStyleId>
              </a:tblPr>
              <a:tblGrid>
                <a:gridCol w="2907214">
                  <a:extLst>
                    <a:ext uri="{9D8B030D-6E8A-4147-A177-3AD203B41FA5}">
                      <a16:colId xmlns:a16="http://schemas.microsoft.com/office/drawing/2014/main" val="2565224149"/>
                    </a:ext>
                  </a:extLst>
                </a:gridCol>
                <a:gridCol w="2170444">
                  <a:extLst>
                    <a:ext uri="{9D8B030D-6E8A-4147-A177-3AD203B41FA5}">
                      <a16:colId xmlns:a16="http://schemas.microsoft.com/office/drawing/2014/main" val="42316670"/>
                    </a:ext>
                  </a:extLst>
                </a:gridCol>
                <a:gridCol w="4973934">
                  <a:extLst>
                    <a:ext uri="{9D8B030D-6E8A-4147-A177-3AD203B41FA5}">
                      <a16:colId xmlns:a16="http://schemas.microsoft.com/office/drawing/2014/main" val="3889933120"/>
                    </a:ext>
                  </a:extLst>
                </a:gridCol>
                <a:gridCol w="1346480">
                  <a:extLst>
                    <a:ext uri="{9D8B030D-6E8A-4147-A177-3AD203B41FA5}">
                      <a16:colId xmlns:a16="http://schemas.microsoft.com/office/drawing/2014/main" val="256122830"/>
                    </a:ext>
                  </a:extLst>
                </a:gridCol>
              </a:tblGrid>
              <a:tr h="496397">
                <a:tc>
                  <a:txBody>
                    <a:bodyPr/>
                    <a:lstStyle/>
                    <a:p>
                      <a:r>
                        <a:rPr lang="sv-SE" sz="1600" dirty="0">
                          <a:solidFill>
                            <a:schemeClr val="tx1"/>
                          </a:solidFill>
                        </a:rPr>
                        <a:t>Åtgärd</a:t>
                      </a:r>
                    </a:p>
                  </a:txBody>
                  <a:tcPr marL="108000" marR="144000" marT="108000" marB="108000" anchor="ct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r>
                        <a:rPr lang="sv-SE" sz="1600" dirty="0">
                          <a:solidFill>
                            <a:schemeClr val="tx1"/>
                          </a:solidFill>
                        </a:rPr>
                        <a:t>Mål</a:t>
                      </a:r>
                    </a:p>
                  </a:txBody>
                  <a:tcPr marL="108000" marR="144000" marT="108000" marB="10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r>
                        <a:rPr lang="sv-SE" sz="1600" dirty="0">
                          <a:solidFill>
                            <a:schemeClr val="tx1"/>
                          </a:solidFill>
                        </a:rPr>
                        <a:t>Har åtgärden även</a:t>
                      </a:r>
                      <a:br>
                        <a:rPr lang="sv-SE" sz="1600" dirty="0">
                          <a:solidFill>
                            <a:schemeClr val="tx1"/>
                          </a:solidFill>
                        </a:rPr>
                      </a:br>
                      <a:r>
                        <a:rPr lang="sv-SE" sz="1600" dirty="0">
                          <a:solidFill>
                            <a:schemeClr val="tx1"/>
                          </a:solidFill>
                        </a:rPr>
                        <a:t>en nationell eller regional del?</a:t>
                      </a:r>
                    </a:p>
                  </a:txBody>
                  <a:tcPr marL="108000" marR="144000" marT="108000" marB="10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r>
                        <a:rPr lang="sv-SE" sz="1600" dirty="0">
                          <a:solidFill>
                            <a:schemeClr val="tx1"/>
                          </a:solidFill>
                        </a:rPr>
                        <a:t>Hitta i handlings-planen</a:t>
                      </a:r>
                    </a:p>
                  </a:txBody>
                  <a:tcPr marL="108000" marR="144000" marT="108000" marB="108000" anchor="ctr">
                    <a:lnL w="9525" cap="flat" cmpd="sng" algn="ctr">
                      <a:solidFill>
                        <a:schemeClr val="tx1"/>
                      </a:solidFill>
                      <a:prstDash val="solid"/>
                      <a:round/>
                      <a:headEnd type="none" w="med" len="med"/>
                      <a:tailEnd type="none" w="med" len="med"/>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590459750"/>
                  </a:ext>
                </a:extLst>
              </a:tr>
              <a:tr h="464577">
                <a:tc>
                  <a:txBody>
                    <a:bodyPr/>
                    <a:lstStyle/>
                    <a:p>
                      <a:r>
                        <a:rPr lang="sv-SE" sz="1600" b="0" i="0" u="none" strike="noStrike" baseline="0" dirty="0">
                          <a:solidFill>
                            <a:srgbClr val="000000"/>
                          </a:solidFill>
                          <a:latin typeface="Noto Sans" panose="020B0502040504020204" pitchFamily="34" charset="0"/>
                        </a:rPr>
                        <a:t>Möjliggör resurser för personal att utföra </a:t>
                      </a:r>
                      <a:r>
                        <a:rPr lang="sv-SE" sz="1600" b="1" i="0" u="none" strike="noStrike" baseline="0" dirty="0">
                          <a:solidFill>
                            <a:srgbClr val="000000"/>
                          </a:solidFill>
                          <a:latin typeface="Noto Sans" panose="020B0502040504020204" pitchFamily="34" charset="0"/>
                        </a:rPr>
                        <a:t>journalgranskning</a:t>
                      </a:r>
                      <a:r>
                        <a:rPr lang="sv-SE" sz="1600" b="0" i="0" u="none" strike="noStrike" baseline="0" dirty="0">
                          <a:solidFill>
                            <a:srgbClr val="000000"/>
                          </a:solidFill>
                          <a:latin typeface="Noto Sans" panose="020B0502040504020204" pitchFamily="34" charset="0"/>
                        </a:rPr>
                        <a:t> mellan intensivvårdsenheterna i regionen.</a:t>
                      </a:r>
                    </a:p>
                  </a:txBody>
                  <a:tcPr marL="108000" marR="144000" marT="108000" marB="108000" anchor="ctr">
                    <a:lnL w="12700" cmpd="sng">
                      <a:noFill/>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sv-SE" sz="1600" dirty="0"/>
                        <a:t>Kvalitetsgranskning och uppföljning av donationsarbetet genomförs.</a:t>
                      </a:r>
                      <a:endParaRPr lang="sv-SE" sz="1600" dirty="0">
                        <a:solidFill>
                          <a:srgbClr val="FF0000"/>
                        </a:solidFill>
                      </a:endParaRPr>
                    </a:p>
                  </a:txBody>
                  <a:tcPr marL="108000" marR="144000" marT="108000" marB="10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sv-SE" sz="1600" dirty="0"/>
                        <a:t>Ja – sjukvårdsregionerna ansvarar för att initiera journalgranskning mellan intensivvårdsenheter i regionen. I vissa regioner har det redan påbörjats. </a:t>
                      </a:r>
                    </a:p>
                    <a:p>
                      <a:r>
                        <a:rPr lang="sv-SE" sz="1600" dirty="0"/>
                        <a:t>Nationellt tas en likriktad granskningsmall fram, för att underlätta kvalitetsgranskning  och uppföljning av donationsarbetet.</a:t>
                      </a:r>
                    </a:p>
                  </a:txBody>
                  <a:tcPr marL="108000" marR="144000" marT="108000" marB="10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sv-SE" sz="1600" dirty="0"/>
                        <a:t>Sidan 60</a:t>
                      </a:r>
                    </a:p>
                  </a:txBody>
                  <a:tcPr marL="108000" marR="144000" marT="108000" marB="108000" anchor="ctr">
                    <a:lnL w="9525" cap="flat" cmpd="sng" algn="ctr">
                      <a:solidFill>
                        <a:schemeClr val="tx1"/>
                      </a:solidFill>
                      <a:prstDash val="solid"/>
                      <a:round/>
                      <a:headEnd type="none" w="med" len="med"/>
                      <a:tailEnd type="none" w="med" len="med"/>
                    </a:lnL>
                    <a:lnR w="12700" cmpd="sng">
                      <a:noFill/>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99193173"/>
                  </a:ext>
                </a:extLst>
              </a:tr>
            </a:tbl>
          </a:graphicData>
        </a:graphic>
      </p:graphicFrame>
      <p:pic>
        <p:nvPicPr>
          <p:cNvPr id="6" name="Bildobjekt 5">
            <a:extLst>
              <a:ext uri="{FF2B5EF4-FFF2-40B4-BE49-F238E27FC236}">
                <a16:creationId xmlns:a16="http://schemas.microsoft.com/office/drawing/2014/main" id="{F068EFD6-549C-29AF-E585-9CFF4A2E8661}"/>
              </a:ext>
            </a:extLst>
          </p:cNvPr>
          <p:cNvPicPr>
            <a:picLocks noChangeAspect="1"/>
          </p:cNvPicPr>
          <p:nvPr/>
        </p:nvPicPr>
        <p:blipFill>
          <a:blip r:embed="rId2"/>
          <a:stretch>
            <a:fillRect/>
          </a:stretch>
        </p:blipFill>
        <p:spPr>
          <a:xfrm>
            <a:off x="611945" y="1076884"/>
            <a:ext cx="467242" cy="610600"/>
          </a:xfrm>
          <a:prstGeom prst="rect">
            <a:avLst/>
          </a:prstGeom>
        </p:spPr>
      </p:pic>
    </p:spTree>
    <p:extLst>
      <p:ext uri="{BB962C8B-B14F-4D97-AF65-F5344CB8AC3E}">
        <p14:creationId xmlns:p14="http://schemas.microsoft.com/office/powerpoint/2010/main" val="3372916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7B5F5FB-8985-B9DA-6519-1F79FC6E5808}"/>
              </a:ext>
            </a:extLst>
          </p:cNvPr>
          <p:cNvSpPr>
            <a:spLocks noGrp="1"/>
          </p:cNvSpPr>
          <p:nvPr>
            <p:ph type="title"/>
          </p:nvPr>
        </p:nvSpPr>
        <p:spPr/>
        <p:txBody>
          <a:bodyPr/>
          <a:lstStyle/>
          <a:p>
            <a:r>
              <a:rPr lang="sv-SE" dirty="0"/>
              <a:t>Socialstyrelsen följer upp</a:t>
            </a:r>
          </a:p>
        </p:txBody>
      </p:sp>
      <p:sp>
        <p:nvSpPr>
          <p:cNvPr id="3" name="Platshållare för text 2">
            <a:extLst>
              <a:ext uri="{FF2B5EF4-FFF2-40B4-BE49-F238E27FC236}">
                <a16:creationId xmlns:a16="http://schemas.microsoft.com/office/drawing/2014/main" id="{A7016208-0EA4-1369-D2CF-8E25B51AADC9}"/>
              </a:ext>
            </a:extLst>
          </p:cNvPr>
          <p:cNvSpPr>
            <a:spLocks noGrp="1"/>
          </p:cNvSpPr>
          <p:nvPr>
            <p:ph type="body" sz="quarter" idx="13"/>
          </p:nvPr>
        </p:nvSpPr>
        <p:spPr/>
        <p:txBody>
          <a:bodyPr/>
          <a:lstStyle/>
          <a:p>
            <a:r>
              <a:rPr lang="sv-SE" dirty="0"/>
              <a:t>Socialstyrelsen kommer att följa upp hur det går för er att starta och genomföra åtgärderna, och vilka  utmaningar som uppstår under arbetet.</a:t>
            </a:r>
          </a:p>
          <a:p>
            <a:r>
              <a:rPr lang="sv-SE" dirty="0"/>
              <a:t>Det gör vi bland annat genom</a:t>
            </a:r>
          </a:p>
          <a:p>
            <a:pPr marL="342900" indent="-342900">
              <a:buFont typeface="Arial" panose="020B0604020202020204" pitchFamily="34" charset="0"/>
              <a:buChar char="•"/>
            </a:pPr>
            <a:r>
              <a:rPr lang="sv-SE" sz="1800" dirty="0"/>
              <a:t>den årliga lägesrapporten från Nationellt donationscentrum vid Socialstyrelsen</a:t>
            </a:r>
          </a:p>
          <a:p>
            <a:pPr marL="342900" indent="-342900">
              <a:buFont typeface="Arial" panose="020B0604020202020204" pitchFamily="34" charset="0"/>
              <a:buChar char="•"/>
            </a:pPr>
            <a:r>
              <a:rPr lang="sv-SE" sz="1800" dirty="0"/>
              <a:t>ett nytt årligt nationellt möte för att </a:t>
            </a:r>
          </a:p>
          <a:p>
            <a:pPr marL="800100" lvl="1" indent="-342900">
              <a:buFont typeface="Arial" panose="020B0604020202020204" pitchFamily="34" charset="0"/>
              <a:buChar char="•"/>
            </a:pPr>
            <a:r>
              <a:rPr lang="sv-SE" sz="1800" dirty="0"/>
              <a:t>följa upp resultaten inom donation och transplantation</a:t>
            </a:r>
          </a:p>
          <a:p>
            <a:pPr marL="800100" lvl="1" indent="-342900">
              <a:buFont typeface="Arial" panose="020B0604020202020204" pitchFamily="34" charset="0"/>
              <a:buChar char="•"/>
            </a:pPr>
            <a:r>
              <a:rPr lang="sv-SE" sz="1800" dirty="0"/>
              <a:t>utvärdera genomfört arbete med åtgärderna</a:t>
            </a:r>
          </a:p>
          <a:p>
            <a:pPr marL="800100" lvl="1" indent="-342900">
              <a:buFont typeface="Arial" panose="020B0604020202020204" pitchFamily="34" charset="0"/>
              <a:buChar char="•"/>
            </a:pPr>
            <a:r>
              <a:rPr lang="sv-SE" sz="1800" dirty="0"/>
              <a:t>enas om en gemensam riktning framåt för arbetet med handlingsplanens åtgärder.</a:t>
            </a:r>
          </a:p>
          <a:p>
            <a:endParaRPr lang="sv-SE" dirty="0"/>
          </a:p>
        </p:txBody>
      </p:sp>
      <p:pic>
        <p:nvPicPr>
          <p:cNvPr id="12" name="Bildobjekt 11">
            <a:extLst>
              <a:ext uri="{FF2B5EF4-FFF2-40B4-BE49-F238E27FC236}">
                <a16:creationId xmlns:a16="http://schemas.microsoft.com/office/drawing/2014/main" id="{3F5D1AE4-D45C-B984-CA0E-ADEC5D44CCAB}"/>
              </a:ext>
            </a:extLst>
          </p:cNvPr>
          <p:cNvPicPr>
            <a:picLocks noChangeAspect="1"/>
          </p:cNvPicPr>
          <p:nvPr/>
        </p:nvPicPr>
        <p:blipFill>
          <a:blip r:embed="rId2"/>
          <a:stretch>
            <a:fillRect/>
          </a:stretch>
        </p:blipFill>
        <p:spPr>
          <a:xfrm>
            <a:off x="7936292" y="4793115"/>
            <a:ext cx="971597" cy="1009450"/>
          </a:xfrm>
          <a:prstGeom prst="rect">
            <a:avLst/>
          </a:prstGeom>
        </p:spPr>
      </p:pic>
      <p:grpSp>
        <p:nvGrpSpPr>
          <p:cNvPr id="15" name="Stapeldiagram">
            <a:extLst>
              <a:ext uri="{FF2B5EF4-FFF2-40B4-BE49-F238E27FC236}">
                <a16:creationId xmlns:a16="http://schemas.microsoft.com/office/drawing/2014/main" id="{A447C7DA-9DCB-93AC-ECD1-FE1330C47D89}"/>
              </a:ext>
              <a:ext uri="{C183D7F6-B498-43B3-948B-1728B52AA6E4}">
                <adec:decorative xmlns="" xmlns:adec="http://schemas.microsoft.com/office/drawing/2017/decorative" val="1"/>
              </a:ext>
            </a:extLst>
          </p:cNvPr>
          <p:cNvGrpSpPr/>
          <p:nvPr/>
        </p:nvGrpSpPr>
        <p:grpSpPr>
          <a:xfrm>
            <a:off x="8022715" y="3346570"/>
            <a:ext cx="796424" cy="856689"/>
            <a:chOff x="9412288" y="4419600"/>
            <a:chExt cx="542925" cy="558801"/>
          </a:xfrm>
        </p:grpSpPr>
        <p:sp>
          <p:nvSpPr>
            <p:cNvPr id="16" name="Freeform 110">
              <a:extLst>
                <a:ext uri="{FF2B5EF4-FFF2-40B4-BE49-F238E27FC236}">
                  <a16:creationId xmlns:a16="http://schemas.microsoft.com/office/drawing/2014/main" id="{5BA08A60-E66B-032B-D42A-66FF14F1011F}"/>
                </a:ext>
                <a:ext uri="{C183D7F6-B498-43B3-948B-1728B52AA6E4}">
                  <adec:decorative xmlns="" xmlns:adec="http://schemas.microsoft.com/office/drawing/2017/decorative" val="1"/>
                </a:ext>
              </a:extLst>
            </p:cNvPr>
            <p:cNvSpPr>
              <a:spLocks/>
            </p:cNvSpPr>
            <p:nvPr/>
          </p:nvSpPr>
          <p:spPr bwMode="auto">
            <a:xfrm>
              <a:off x="9412288" y="4794250"/>
              <a:ext cx="63500" cy="184150"/>
            </a:xfrm>
            <a:custGeom>
              <a:avLst/>
              <a:gdLst>
                <a:gd name="T0" fmla="*/ 41 w 41"/>
                <a:gd name="T1" fmla="*/ 119 h 119"/>
                <a:gd name="T2" fmla="*/ 41 w 41"/>
                <a:gd name="T3" fmla="*/ 117 h 119"/>
                <a:gd name="T4" fmla="*/ 41 w 41"/>
                <a:gd name="T5" fmla="*/ 20 h 119"/>
                <a:gd name="T6" fmla="*/ 21 w 41"/>
                <a:gd name="T7" fmla="*/ 0 h 119"/>
                <a:gd name="T8" fmla="*/ 0 w 41"/>
                <a:gd name="T9" fmla="*/ 20 h 119"/>
                <a:gd name="T10" fmla="*/ 0 w 41"/>
                <a:gd name="T11" fmla="*/ 117 h 119"/>
                <a:gd name="T12" fmla="*/ 0 w 41"/>
                <a:gd name="T13" fmla="*/ 119 h 119"/>
                <a:gd name="T14" fmla="*/ 41 w 41"/>
                <a:gd name="T15" fmla="*/ 119 h 1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19">
                  <a:moveTo>
                    <a:pt x="41" y="119"/>
                  </a:moveTo>
                  <a:cubicBezTo>
                    <a:pt x="41" y="119"/>
                    <a:pt x="41" y="118"/>
                    <a:pt x="41" y="117"/>
                  </a:cubicBezTo>
                  <a:cubicBezTo>
                    <a:pt x="41" y="20"/>
                    <a:pt x="41" y="20"/>
                    <a:pt x="41" y="20"/>
                  </a:cubicBezTo>
                  <a:cubicBezTo>
                    <a:pt x="41" y="9"/>
                    <a:pt x="32" y="0"/>
                    <a:pt x="21" y="0"/>
                  </a:cubicBezTo>
                  <a:cubicBezTo>
                    <a:pt x="9" y="0"/>
                    <a:pt x="0" y="9"/>
                    <a:pt x="0" y="20"/>
                  </a:cubicBezTo>
                  <a:cubicBezTo>
                    <a:pt x="0" y="117"/>
                    <a:pt x="0" y="117"/>
                    <a:pt x="0" y="117"/>
                  </a:cubicBezTo>
                  <a:cubicBezTo>
                    <a:pt x="0" y="118"/>
                    <a:pt x="0" y="119"/>
                    <a:pt x="0" y="119"/>
                  </a:cubicBezTo>
                  <a:lnTo>
                    <a:pt x="41" y="119"/>
                  </a:lnTo>
                  <a:close/>
                </a:path>
              </a:pathLst>
            </a:custGeom>
            <a:solidFill>
              <a:srgbClr val="1B2F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7" name="Freeform 111">
              <a:extLst>
                <a:ext uri="{FF2B5EF4-FFF2-40B4-BE49-F238E27FC236}">
                  <a16:creationId xmlns:a16="http://schemas.microsoft.com/office/drawing/2014/main" id="{8680BDB7-39FB-EB1E-D2A7-B76201C73B81}"/>
                </a:ext>
                <a:ext uri="{C183D7F6-B498-43B3-948B-1728B52AA6E4}">
                  <adec:decorative xmlns="" xmlns:adec="http://schemas.microsoft.com/office/drawing/2017/decorative" val="1"/>
                </a:ext>
              </a:extLst>
            </p:cNvPr>
            <p:cNvSpPr>
              <a:spLocks/>
            </p:cNvSpPr>
            <p:nvPr/>
          </p:nvSpPr>
          <p:spPr bwMode="auto">
            <a:xfrm>
              <a:off x="9532938" y="4719638"/>
              <a:ext cx="63500" cy="258763"/>
            </a:xfrm>
            <a:custGeom>
              <a:avLst/>
              <a:gdLst>
                <a:gd name="T0" fmla="*/ 40 w 41"/>
                <a:gd name="T1" fmla="*/ 168 h 168"/>
                <a:gd name="T2" fmla="*/ 41 w 41"/>
                <a:gd name="T3" fmla="*/ 166 h 168"/>
                <a:gd name="T4" fmla="*/ 41 w 41"/>
                <a:gd name="T5" fmla="*/ 21 h 168"/>
                <a:gd name="T6" fmla="*/ 20 w 41"/>
                <a:gd name="T7" fmla="*/ 0 h 168"/>
                <a:gd name="T8" fmla="*/ 0 w 41"/>
                <a:gd name="T9" fmla="*/ 21 h 168"/>
                <a:gd name="T10" fmla="*/ 0 w 41"/>
                <a:gd name="T11" fmla="*/ 166 h 168"/>
                <a:gd name="T12" fmla="*/ 0 w 41"/>
                <a:gd name="T13" fmla="*/ 168 h 168"/>
                <a:gd name="T14" fmla="*/ 40 w 41"/>
                <a:gd name="T15" fmla="*/ 168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68">
                  <a:moveTo>
                    <a:pt x="40" y="168"/>
                  </a:moveTo>
                  <a:cubicBezTo>
                    <a:pt x="40" y="168"/>
                    <a:pt x="41" y="167"/>
                    <a:pt x="41" y="166"/>
                  </a:cubicBezTo>
                  <a:cubicBezTo>
                    <a:pt x="41" y="21"/>
                    <a:pt x="41" y="21"/>
                    <a:pt x="41" y="21"/>
                  </a:cubicBezTo>
                  <a:cubicBezTo>
                    <a:pt x="41" y="9"/>
                    <a:pt x="31" y="0"/>
                    <a:pt x="20" y="0"/>
                  </a:cubicBezTo>
                  <a:cubicBezTo>
                    <a:pt x="9" y="0"/>
                    <a:pt x="0" y="9"/>
                    <a:pt x="0" y="21"/>
                  </a:cubicBezTo>
                  <a:cubicBezTo>
                    <a:pt x="0" y="166"/>
                    <a:pt x="0" y="166"/>
                    <a:pt x="0" y="166"/>
                  </a:cubicBezTo>
                  <a:cubicBezTo>
                    <a:pt x="0" y="167"/>
                    <a:pt x="0" y="168"/>
                    <a:pt x="0" y="168"/>
                  </a:cubicBezTo>
                  <a:lnTo>
                    <a:pt x="40" y="168"/>
                  </a:lnTo>
                  <a:close/>
                </a:path>
              </a:pathLst>
            </a:custGeom>
            <a:solidFill>
              <a:srgbClr val="1B2F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8" name="Freeform 112">
              <a:extLst>
                <a:ext uri="{FF2B5EF4-FFF2-40B4-BE49-F238E27FC236}">
                  <a16:creationId xmlns:a16="http://schemas.microsoft.com/office/drawing/2014/main" id="{ABE7A636-1D10-B44C-B6F9-B886D8E722B9}"/>
                </a:ext>
                <a:ext uri="{C183D7F6-B498-43B3-948B-1728B52AA6E4}">
                  <adec:decorative xmlns="" xmlns:adec="http://schemas.microsoft.com/office/drawing/2017/decorative" val="1"/>
                </a:ext>
              </a:extLst>
            </p:cNvPr>
            <p:cNvSpPr>
              <a:spLocks/>
            </p:cNvSpPr>
            <p:nvPr/>
          </p:nvSpPr>
          <p:spPr bwMode="auto">
            <a:xfrm>
              <a:off x="9653588" y="4606925"/>
              <a:ext cx="61913" cy="371475"/>
            </a:xfrm>
            <a:custGeom>
              <a:avLst/>
              <a:gdLst>
                <a:gd name="T0" fmla="*/ 40 w 40"/>
                <a:gd name="T1" fmla="*/ 241 h 241"/>
                <a:gd name="T2" fmla="*/ 40 w 40"/>
                <a:gd name="T3" fmla="*/ 239 h 241"/>
                <a:gd name="T4" fmla="*/ 40 w 40"/>
                <a:gd name="T5" fmla="*/ 21 h 241"/>
                <a:gd name="T6" fmla="*/ 20 w 40"/>
                <a:gd name="T7" fmla="*/ 0 h 241"/>
                <a:gd name="T8" fmla="*/ 0 w 40"/>
                <a:gd name="T9" fmla="*/ 21 h 241"/>
                <a:gd name="T10" fmla="*/ 0 w 40"/>
                <a:gd name="T11" fmla="*/ 239 h 241"/>
                <a:gd name="T12" fmla="*/ 0 w 40"/>
                <a:gd name="T13" fmla="*/ 241 h 241"/>
                <a:gd name="T14" fmla="*/ 40 w 40"/>
                <a:gd name="T15" fmla="*/ 241 h 2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241">
                  <a:moveTo>
                    <a:pt x="40" y="241"/>
                  </a:moveTo>
                  <a:cubicBezTo>
                    <a:pt x="40" y="241"/>
                    <a:pt x="40" y="240"/>
                    <a:pt x="40" y="239"/>
                  </a:cubicBezTo>
                  <a:cubicBezTo>
                    <a:pt x="40" y="21"/>
                    <a:pt x="40" y="21"/>
                    <a:pt x="40" y="21"/>
                  </a:cubicBezTo>
                  <a:cubicBezTo>
                    <a:pt x="40" y="9"/>
                    <a:pt x="31" y="0"/>
                    <a:pt x="20" y="0"/>
                  </a:cubicBezTo>
                  <a:cubicBezTo>
                    <a:pt x="9" y="0"/>
                    <a:pt x="0" y="9"/>
                    <a:pt x="0" y="21"/>
                  </a:cubicBezTo>
                  <a:cubicBezTo>
                    <a:pt x="0" y="239"/>
                    <a:pt x="0" y="239"/>
                    <a:pt x="0" y="239"/>
                  </a:cubicBezTo>
                  <a:cubicBezTo>
                    <a:pt x="0" y="240"/>
                    <a:pt x="0" y="241"/>
                    <a:pt x="0" y="241"/>
                  </a:cubicBezTo>
                  <a:lnTo>
                    <a:pt x="40" y="241"/>
                  </a:lnTo>
                  <a:close/>
                </a:path>
              </a:pathLst>
            </a:custGeom>
            <a:solidFill>
              <a:srgbClr val="1B2F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9" name="Freeform 113">
              <a:extLst>
                <a:ext uri="{FF2B5EF4-FFF2-40B4-BE49-F238E27FC236}">
                  <a16:creationId xmlns:a16="http://schemas.microsoft.com/office/drawing/2014/main" id="{DD6BB6C1-6C72-C87F-DAAD-18EA68BC7C8E}"/>
                </a:ext>
                <a:ext uri="{C183D7F6-B498-43B3-948B-1728B52AA6E4}">
                  <adec:decorative xmlns="" xmlns:adec="http://schemas.microsoft.com/office/drawing/2017/decorative" val="1"/>
                </a:ext>
              </a:extLst>
            </p:cNvPr>
            <p:cNvSpPr>
              <a:spLocks/>
            </p:cNvSpPr>
            <p:nvPr/>
          </p:nvSpPr>
          <p:spPr bwMode="auto">
            <a:xfrm>
              <a:off x="9774238" y="4494213"/>
              <a:ext cx="61913" cy="484188"/>
            </a:xfrm>
            <a:custGeom>
              <a:avLst/>
              <a:gdLst>
                <a:gd name="T0" fmla="*/ 40 w 40"/>
                <a:gd name="T1" fmla="*/ 314 h 314"/>
                <a:gd name="T2" fmla="*/ 40 w 40"/>
                <a:gd name="T3" fmla="*/ 312 h 314"/>
                <a:gd name="T4" fmla="*/ 40 w 40"/>
                <a:gd name="T5" fmla="*/ 21 h 314"/>
                <a:gd name="T6" fmla="*/ 20 w 40"/>
                <a:gd name="T7" fmla="*/ 0 h 314"/>
                <a:gd name="T8" fmla="*/ 0 w 40"/>
                <a:gd name="T9" fmla="*/ 21 h 314"/>
                <a:gd name="T10" fmla="*/ 0 w 40"/>
                <a:gd name="T11" fmla="*/ 312 h 314"/>
                <a:gd name="T12" fmla="*/ 0 w 40"/>
                <a:gd name="T13" fmla="*/ 314 h 314"/>
                <a:gd name="T14" fmla="*/ 40 w 40"/>
                <a:gd name="T15" fmla="*/ 314 h 3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314">
                  <a:moveTo>
                    <a:pt x="40" y="314"/>
                  </a:moveTo>
                  <a:cubicBezTo>
                    <a:pt x="40" y="314"/>
                    <a:pt x="40" y="313"/>
                    <a:pt x="40" y="312"/>
                  </a:cubicBezTo>
                  <a:cubicBezTo>
                    <a:pt x="40" y="21"/>
                    <a:pt x="40" y="21"/>
                    <a:pt x="40" y="21"/>
                  </a:cubicBezTo>
                  <a:cubicBezTo>
                    <a:pt x="40" y="10"/>
                    <a:pt x="31" y="0"/>
                    <a:pt x="20" y="0"/>
                  </a:cubicBezTo>
                  <a:cubicBezTo>
                    <a:pt x="9" y="0"/>
                    <a:pt x="0" y="10"/>
                    <a:pt x="0" y="21"/>
                  </a:cubicBezTo>
                  <a:cubicBezTo>
                    <a:pt x="0" y="312"/>
                    <a:pt x="0" y="312"/>
                    <a:pt x="0" y="312"/>
                  </a:cubicBezTo>
                  <a:cubicBezTo>
                    <a:pt x="0" y="313"/>
                    <a:pt x="0" y="314"/>
                    <a:pt x="0" y="314"/>
                  </a:cubicBezTo>
                  <a:lnTo>
                    <a:pt x="40" y="314"/>
                  </a:lnTo>
                  <a:close/>
                </a:path>
              </a:pathLst>
            </a:custGeom>
            <a:solidFill>
              <a:srgbClr val="1B2F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0" name="Freeform 114">
              <a:extLst>
                <a:ext uri="{FF2B5EF4-FFF2-40B4-BE49-F238E27FC236}">
                  <a16:creationId xmlns:a16="http://schemas.microsoft.com/office/drawing/2014/main" id="{57E5C132-AD0A-9778-0AE4-6A7060D078C6}"/>
                </a:ext>
                <a:ext uri="{C183D7F6-B498-43B3-948B-1728B52AA6E4}">
                  <adec:decorative xmlns="" xmlns:adec="http://schemas.microsoft.com/office/drawing/2017/decorative" val="1"/>
                </a:ext>
              </a:extLst>
            </p:cNvPr>
            <p:cNvSpPr>
              <a:spLocks/>
            </p:cNvSpPr>
            <p:nvPr/>
          </p:nvSpPr>
          <p:spPr bwMode="auto">
            <a:xfrm>
              <a:off x="9893300" y="4419600"/>
              <a:ext cx="61913" cy="558800"/>
            </a:xfrm>
            <a:custGeom>
              <a:avLst/>
              <a:gdLst>
                <a:gd name="T0" fmla="*/ 41 w 41"/>
                <a:gd name="T1" fmla="*/ 362 h 362"/>
                <a:gd name="T2" fmla="*/ 41 w 41"/>
                <a:gd name="T3" fmla="*/ 360 h 362"/>
                <a:gd name="T4" fmla="*/ 41 w 41"/>
                <a:gd name="T5" fmla="*/ 20 h 362"/>
                <a:gd name="T6" fmla="*/ 21 w 41"/>
                <a:gd name="T7" fmla="*/ 0 h 362"/>
                <a:gd name="T8" fmla="*/ 0 w 41"/>
                <a:gd name="T9" fmla="*/ 20 h 362"/>
                <a:gd name="T10" fmla="*/ 0 w 41"/>
                <a:gd name="T11" fmla="*/ 360 h 362"/>
                <a:gd name="T12" fmla="*/ 0 w 41"/>
                <a:gd name="T13" fmla="*/ 362 h 362"/>
                <a:gd name="T14" fmla="*/ 41 w 41"/>
                <a:gd name="T15" fmla="*/ 362 h 3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362">
                  <a:moveTo>
                    <a:pt x="41" y="362"/>
                  </a:moveTo>
                  <a:cubicBezTo>
                    <a:pt x="41" y="362"/>
                    <a:pt x="41" y="361"/>
                    <a:pt x="41" y="360"/>
                  </a:cubicBezTo>
                  <a:cubicBezTo>
                    <a:pt x="41" y="20"/>
                    <a:pt x="41" y="20"/>
                    <a:pt x="41" y="20"/>
                  </a:cubicBezTo>
                  <a:cubicBezTo>
                    <a:pt x="41" y="9"/>
                    <a:pt x="32" y="0"/>
                    <a:pt x="21" y="0"/>
                  </a:cubicBezTo>
                  <a:cubicBezTo>
                    <a:pt x="9" y="0"/>
                    <a:pt x="0" y="9"/>
                    <a:pt x="0" y="20"/>
                  </a:cubicBezTo>
                  <a:cubicBezTo>
                    <a:pt x="0" y="360"/>
                    <a:pt x="0" y="360"/>
                    <a:pt x="0" y="360"/>
                  </a:cubicBezTo>
                  <a:cubicBezTo>
                    <a:pt x="0" y="361"/>
                    <a:pt x="0" y="362"/>
                    <a:pt x="0" y="362"/>
                  </a:cubicBezTo>
                  <a:lnTo>
                    <a:pt x="41" y="362"/>
                  </a:lnTo>
                  <a:close/>
                </a:path>
              </a:pathLst>
            </a:custGeom>
            <a:solidFill>
              <a:srgbClr val="1B2F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Tree>
    <p:extLst>
      <p:ext uri="{BB962C8B-B14F-4D97-AF65-F5344CB8AC3E}">
        <p14:creationId xmlns:p14="http://schemas.microsoft.com/office/powerpoint/2010/main" val="1639048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F06A761-ECA9-6E7C-D4EB-FFD0AAF9A6BE}"/>
              </a:ext>
            </a:extLst>
          </p:cNvPr>
          <p:cNvSpPr>
            <a:spLocks noGrp="1"/>
          </p:cNvSpPr>
          <p:nvPr>
            <p:ph type="title"/>
          </p:nvPr>
        </p:nvSpPr>
        <p:spPr>
          <a:xfrm>
            <a:off x="636044" y="-69056"/>
            <a:ext cx="9720000" cy="1080000"/>
          </a:xfrm>
        </p:spPr>
        <p:txBody>
          <a:bodyPr/>
          <a:lstStyle/>
          <a:p>
            <a:r>
              <a:rPr lang="sv-SE" dirty="0"/>
              <a:t>REGIONMÖTE i LINKÖPING 22 januari 2026</a:t>
            </a:r>
          </a:p>
        </p:txBody>
      </p:sp>
      <p:sp>
        <p:nvSpPr>
          <p:cNvPr id="3" name="Platshållare för text 2">
            <a:extLst>
              <a:ext uri="{FF2B5EF4-FFF2-40B4-BE49-F238E27FC236}">
                <a16:creationId xmlns:a16="http://schemas.microsoft.com/office/drawing/2014/main" id="{E90233E3-2085-CCE1-3976-4A3DEDDEB160}"/>
              </a:ext>
            </a:extLst>
          </p:cNvPr>
          <p:cNvSpPr>
            <a:spLocks noGrp="1"/>
          </p:cNvSpPr>
          <p:nvPr>
            <p:ph type="body" sz="quarter" idx="13"/>
          </p:nvPr>
        </p:nvSpPr>
        <p:spPr/>
        <p:txBody>
          <a:bodyPr/>
          <a:lstStyle/>
          <a:p>
            <a:endParaRPr lang="sv-SE" dirty="0"/>
          </a:p>
        </p:txBody>
      </p:sp>
      <p:sp>
        <p:nvSpPr>
          <p:cNvPr id="4" name="Platshållare för bildnummer 3">
            <a:extLst>
              <a:ext uri="{FF2B5EF4-FFF2-40B4-BE49-F238E27FC236}">
                <a16:creationId xmlns:a16="http://schemas.microsoft.com/office/drawing/2014/main" id="{CD5A91EF-9544-02AB-AFEB-E1B98C796D87}"/>
              </a:ext>
            </a:extLst>
          </p:cNvPr>
          <p:cNvSpPr>
            <a:spLocks noGrp="1"/>
          </p:cNvSpPr>
          <p:nvPr>
            <p:ph type="sldNum" sz="quarter" idx="12"/>
          </p:nvPr>
        </p:nvSpPr>
        <p:spPr/>
        <p:txBody>
          <a:bodyPr/>
          <a:lstStyle/>
          <a:p>
            <a:fld id="{72E6AD8C-8D45-475A-88F1-A1ABBFDF6A1B}" type="slidenum">
              <a:rPr lang="sv-SE" smtClean="0"/>
              <a:t>8</a:t>
            </a:fld>
            <a:endParaRPr lang="sv-SE"/>
          </a:p>
        </p:txBody>
      </p:sp>
      <p:pic>
        <p:nvPicPr>
          <p:cNvPr id="5" name="Platshållare för bild 15">
            <a:extLst>
              <a:ext uri="{FF2B5EF4-FFF2-40B4-BE49-F238E27FC236}">
                <a16:creationId xmlns:a16="http://schemas.microsoft.com/office/drawing/2014/main" id="{7812C68A-2598-7E1E-E901-FCE9D6E36D3B}"/>
              </a:ext>
            </a:extLst>
          </p:cNvPr>
          <p:cNvPicPr>
            <a:picLocks noGrp="1" noChangeAspect="1"/>
          </p:cNvPicPr>
          <p:nvPr>
            <p:ph type="pic" sz="quarter" idx="14"/>
          </p:nvPr>
        </p:nvPicPr>
        <p:blipFill>
          <a:blip r:embed="rId2"/>
          <a:srcRect l="3396" r="3396"/>
          <a:stretch/>
        </p:blipFill>
        <p:spPr>
          <a:xfrm>
            <a:off x="2248900" y="1634399"/>
            <a:ext cx="2950218" cy="4460953"/>
          </a:xfrm>
          <a:prstGeom prst="rect">
            <a:avLst/>
          </a:prstGeom>
        </p:spPr>
      </p:pic>
      <p:sp>
        <p:nvSpPr>
          <p:cNvPr id="6" name="textruta 5">
            <a:extLst>
              <a:ext uri="{FF2B5EF4-FFF2-40B4-BE49-F238E27FC236}">
                <a16:creationId xmlns:a16="http://schemas.microsoft.com/office/drawing/2014/main" id="{CDD65129-9F82-594D-7D23-6C3264ADCD0B}"/>
              </a:ext>
            </a:extLst>
          </p:cNvPr>
          <p:cNvSpPr txBox="1"/>
          <p:nvPr/>
        </p:nvSpPr>
        <p:spPr>
          <a:xfrm>
            <a:off x="6096000" y="3275111"/>
            <a:ext cx="5474256" cy="369332"/>
          </a:xfrm>
          <a:prstGeom prst="rect">
            <a:avLst/>
          </a:prstGeom>
          <a:noFill/>
        </p:spPr>
        <p:txBody>
          <a:bodyPr wrap="none" lIns="0" tIns="0" rIns="0" bIns="0" rtlCol="0">
            <a:spAutoFit/>
          </a:bodyPr>
          <a:lstStyle/>
          <a:p>
            <a:pPr algn="l"/>
            <a:r>
              <a:rPr lang="sv-SE" sz="2400" b="1" dirty="0"/>
              <a:t>Arbeta med prioriterade lokala åtgärder</a:t>
            </a:r>
          </a:p>
        </p:txBody>
      </p:sp>
    </p:spTree>
    <p:extLst>
      <p:ext uri="{BB962C8B-B14F-4D97-AF65-F5344CB8AC3E}">
        <p14:creationId xmlns:p14="http://schemas.microsoft.com/office/powerpoint/2010/main" val="2824512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7A270719-D2C0-5FA5-705F-9739AEF57204}"/>
              </a:ext>
            </a:extLst>
          </p:cNvPr>
          <p:cNvSpPr>
            <a:spLocks noGrp="1"/>
          </p:cNvSpPr>
          <p:nvPr>
            <p:ph type="sldNum" sz="quarter" idx="12"/>
          </p:nvPr>
        </p:nvSpPr>
        <p:spPr/>
        <p:txBody>
          <a:bodyPr/>
          <a:lstStyle/>
          <a:p>
            <a:fld id="{5204B58B-0420-4827-A2A8-7A3D043AFDDE}" type="slidenum">
              <a:rPr lang="sv-SE" smtClean="0"/>
              <a:t>9</a:t>
            </a:fld>
            <a:endParaRPr lang="sv-SE" dirty="0"/>
          </a:p>
        </p:txBody>
      </p:sp>
      <p:pic>
        <p:nvPicPr>
          <p:cNvPr id="6" name="Platshållare för innehåll 5">
            <a:extLst>
              <a:ext uri="{FF2B5EF4-FFF2-40B4-BE49-F238E27FC236}">
                <a16:creationId xmlns:a16="http://schemas.microsoft.com/office/drawing/2014/main" id="{AE8AA140-B13F-4BB0-F271-FA06ECD9394C}"/>
              </a:ext>
            </a:extLst>
          </p:cNvPr>
          <p:cNvPicPr>
            <a:picLocks noGrp="1" noChangeAspect="1"/>
          </p:cNvPicPr>
          <p:nvPr>
            <p:ph sz="quarter" idx="13"/>
          </p:nvPr>
        </p:nvPicPr>
        <p:blipFill>
          <a:blip r:embed="rId2"/>
          <a:stretch>
            <a:fillRect/>
          </a:stretch>
        </p:blipFill>
        <p:spPr>
          <a:xfrm>
            <a:off x="1704975" y="207550"/>
            <a:ext cx="6294491" cy="6400800"/>
          </a:xfrm>
          <a:prstGeom prst="rect">
            <a:avLst/>
          </a:prstGeom>
        </p:spPr>
      </p:pic>
      <p:pic>
        <p:nvPicPr>
          <p:cNvPr id="7" name="Bildobjekt 6">
            <a:extLst>
              <a:ext uri="{FF2B5EF4-FFF2-40B4-BE49-F238E27FC236}">
                <a16:creationId xmlns:a16="http://schemas.microsoft.com/office/drawing/2014/main" id="{BF7EBD1F-7E89-7773-B893-C49EDA9CF5A8}"/>
              </a:ext>
            </a:extLst>
          </p:cNvPr>
          <p:cNvPicPr>
            <a:picLocks noChangeAspect="1"/>
          </p:cNvPicPr>
          <p:nvPr/>
        </p:nvPicPr>
        <p:blipFill>
          <a:blip r:embed="rId3"/>
          <a:stretch>
            <a:fillRect/>
          </a:stretch>
        </p:blipFill>
        <p:spPr>
          <a:xfrm>
            <a:off x="6905626" y="5657849"/>
            <a:ext cx="4800600" cy="824501"/>
          </a:xfrm>
          <a:prstGeom prst="rect">
            <a:avLst/>
          </a:prstGeom>
        </p:spPr>
      </p:pic>
    </p:spTree>
    <p:extLst>
      <p:ext uri="{BB962C8B-B14F-4D97-AF65-F5344CB8AC3E}">
        <p14:creationId xmlns:p14="http://schemas.microsoft.com/office/powerpoint/2010/main" val="23026748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AG_LANGUAGETEXTBOX" val="Sv"/>
</p:tagLst>
</file>

<file path=ppt/theme/theme1.xml><?xml version="1.0" encoding="utf-8"?>
<a:theme xmlns:a="http://schemas.openxmlformats.org/drawingml/2006/main" name="Region Östergötland">
  <a:themeElements>
    <a:clrScheme name="Region Östergötland 1">
      <a:dk1>
        <a:sysClr val="windowText" lastClr="000000"/>
      </a:dk1>
      <a:lt1>
        <a:sysClr val="window" lastClr="FFFFFF"/>
      </a:lt1>
      <a:dk2>
        <a:srgbClr val="FB575C"/>
      </a:dk2>
      <a:lt2>
        <a:srgbClr val="0861CE"/>
      </a:lt2>
      <a:accent1>
        <a:srgbClr val="182745"/>
      </a:accent1>
      <a:accent2>
        <a:srgbClr val="EBECF0"/>
      </a:accent2>
      <a:accent3>
        <a:srgbClr val="4D648A"/>
      </a:accent3>
      <a:accent4>
        <a:srgbClr val="0861CE"/>
      </a:accent4>
      <a:accent5>
        <a:srgbClr val="707580"/>
      </a:accent5>
      <a:accent6>
        <a:srgbClr val="242831"/>
      </a:accent6>
      <a:hlink>
        <a:srgbClr val="000000"/>
      </a:hlink>
      <a:folHlink>
        <a:srgbClr val="000000"/>
      </a:folHlink>
    </a:clrScheme>
    <a:fontScheme name="Region Östergötland Ny">
      <a:majorFont>
        <a:latin typeface="Roboto Light"/>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lnSpc>
            <a:spcPct val="110000"/>
          </a:lnSpc>
          <a:defRPr sz="160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sz="1600" smtClean="0"/>
        </a:defPPr>
      </a:lstStyle>
    </a:txDef>
  </a:objectDefaults>
  <a:extraClrSchemeLst/>
  <a:extLst>
    <a:ext uri="{05A4C25C-085E-4340-85A3-A5531E510DB2}">
      <thm15:themeFamily xmlns:thm15="http://schemas.microsoft.com/office/thememl/2012/main" name="Region Östergötland mall.potx" id="{D59FD54E-0EFD-47F0-8FBB-5319677ACB2B}" vid="{B5A23F47-7270-4819-BAB3-3491027929B7}"/>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Region Östergötland mall-återkoppling</Template>
  <TotalTime>2096</TotalTime>
  <Words>1581</Words>
  <Application>Microsoft Office PowerPoint</Application>
  <PresentationFormat>Bredbild</PresentationFormat>
  <Paragraphs>209</Paragraphs>
  <Slides>25</Slides>
  <Notes>2</Notes>
  <HiddenSlides>0</HiddenSlides>
  <MMClips>0</MMClips>
  <ScaleCrop>false</ScaleCrop>
  <HeadingPairs>
    <vt:vector size="6" baseType="variant">
      <vt:variant>
        <vt:lpstr>Använt teckensnitt</vt:lpstr>
      </vt:variant>
      <vt:variant>
        <vt:i4>9</vt:i4>
      </vt:variant>
      <vt:variant>
        <vt:lpstr>Tema</vt:lpstr>
      </vt:variant>
      <vt:variant>
        <vt:i4>1</vt:i4>
      </vt:variant>
      <vt:variant>
        <vt:lpstr>Bildrubriker</vt:lpstr>
      </vt:variant>
      <vt:variant>
        <vt:i4>25</vt:i4>
      </vt:variant>
    </vt:vector>
  </HeadingPairs>
  <TitlesOfParts>
    <vt:vector size="35" baseType="lpstr">
      <vt:lpstr>Aptos</vt:lpstr>
      <vt:lpstr>Aptos Display</vt:lpstr>
      <vt:lpstr>Arial</vt:lpstr>
      <vt:lpstr>Courier New</vt:lpstr>
      <vt:lpstr>Noto Sans</vt:lpstr>
      <vt:lpstr>Roboto</vt:lpstr>
      <vt:lpstr>Roboto Light</vt:lpstr>
      <vt:lpstr>Symbol</vt:lpstr>
      <vt:lpstr>Times New Roman</vt:lpstr>
      <vt:lpstr>Region Östergötland</vt:lpstr>
      <vt:lpstr>Handlingsplanen för donation – prioriterade lokala åtgärder 2026</vt:lpstr>
      <vt:lpstr>Från handlingsplan till handling – nu sätter vi igång</vt:lpstr>
      <vt:lpstr>Vem ansvarar för att påbörja en åtgärd?</vt:lpstr>
      <vt:lpstr>Sjukhusnivå – du som verksamhetschef ansvarar       rekommenderad start omedelbart, så snart som möjligt </vt:lpstr>
      <vt:lpstr>Sjukhusnivå – du som verksamhetschef ansvarar       rekommenderad start under 2026</vt:lpstr>
      <vt:lpstr>Sjukhusnivå – du som verksamhetschef ansvarar       redan påbörjad i vissa regioner, återstår i andra</vt:lpstr>
      <vt:lpstr>Socialstyrelsen följer upp</vt:lpstr>
      <vt:lpstr>REGIONMÖTE i LINKÖPING 22 januari 2026</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Bromée Sanna</dc:creator>
  <cp:lastModifiedBy>Thålin Conny</cp:lastModifiedBy>
  <cp:revision>178</cp:revision>
  <dcterms:created xsi:type="dcterms:W3CDTF">2022-01-31T12:20:33Z</dcterms:created>
  <dcterms:modified xsi:type="dcterms:W3CDTF">2026-06-16T08:05:21Z</dcterms:modified>
</cp:coreProperties>
</file>