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5143500" type="screen16x9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3"/>
    <a:srgbClr val="BC151C"/>
    <a:srgbClr val="EF4044"/>
    <a:srgbClr val="F2CD13"/>
    <a:srgbClr val="B1063A"/>
    <a:srgbClr val="CE1141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93" autoAdjust="0"/>
    <p:restoredTop sz="95905" autoAdjust="0"/>
  </p:normalViewPr>
  <p:slideViewPr>
    <p:cSldViewPr>
      <p:cViewPr varScale="1">
        <p:scale>
          <a:sx n="118" d="100"/>
          <a:sy n="118" d="100"/>
        </p:scale>
        <p:origin x="8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3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Aktiviteter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ED5-48A0-8776-965222E008A7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ED5-48A0-8776-965222E008A7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ED5-48A0-8776-965222E008A7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FED5-48A0-8776-965222E008A7}"/>
              </c:ext>
            </c:extLst>
          </c:dPt>
          <c:cat>
            <c:strRef>
              <c:f>Blad1!$A$2:$A$5</c:f>
              <c:strCache>
                <c:ptCount val="4"/>
                <c:pt idx="0">
                  <c:v>Kvartal 1</c:v>
                </c:pt>
                <c:pt idx="1">
                  <c:v>Kvartal 2</c:v>
                </c:pt>
                <c:pt idx="2">
                  <c:v>Kvartal 3</c:v>
                </c:pt>
                <c:pt idx="3">
                  <c:v>Kvartal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ED5-48A0-8776-965222E00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9B960-5E66-4113-B8CC-17A0D5C37366}" type="datetimeFigureOut">
              <a:rPr lang="sv-SE" smtClean="0"/>
              <a:t>2025-12-30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291F-9DCB-46ED-BF32-F247FD2AAA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7735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Löpande: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Lämna synpunkter på nationella vårdförlopp, vårdprogram och vårdriktlinjer – fyra remissomgångar/år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Lämna</a:t>
            </a:r>
            <a:r>
              <a:rPr lang="sv-SE" baseline="0" dirty="0"/>
              <a:t> underlag till ansökningar om högspecialiserad vård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baseline="0" dirty="0"/>
              <a:t>Nominera representanter till nationella grupper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baseline="0" dirty="0"/>
              <a:t>Delta i kunskapsrådsmöten och nätverksträffar för processtöd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977A6-05CD-4EAB-954D-F374D0D0D6F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834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/>
              <a:t>Klicka här för att fylla i rubrik</a:t>
            </a:r>
          </a:p>
        </p:txBody>
      </p:sp>
    </p:spTree>
    <p:extLst>
      <p:ext uri="{BB962C8B-B14F-4D97-AF65-F5344CB8AC3E}">
        <p14:creationId xmlns:p14="http://schemas.microsoft.com/office/powerpoint/2010/main" val="115832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foto ba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sv-SE" dirty="0"/>
              <a:t>Klicka här för att lägg till en </a:t>
            </a:r>
            <a:r>
              <a:rPr lang="sv-SE" dirty="0" err="1"/>
              <a:t>helsidebild</a:t>
            </a:r>
            <a:endParaRPr lang="sv-SE" dirty="0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381888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 algn="ctr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94128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röd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 algn="ctr"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fylla i rubrik ovanpå bild</a:t>
            </a:r>
          </a:p>
        </p:txBody>
      </p:sp>
    </p:spTree>
    <p:extLst>
      <p:ext uri="{BB962C8B-B14F-4D97-AF65-F5344CB8AC3E}">
        <p14:creationId xmlns:p14="http://schemas.microsoft.com/office/powerpoint/2010/main" val="2706504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0" y="2574"/>
            <a:ext cx="9144000" cy="5143500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83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fylla i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707655"/>
            <a:ext cx="8229600" cy="280831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206373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15800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67544" y="771550"/>
            <a:ext cx="4032448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707653"/>
            <a:ext cx="4038600" cy="27363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411511"/>
            <a:ext cx="4038600" cy="403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121677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67544" y="7715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fylla i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707655"/>
            <a:ext cx="8229600" cy="2808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Klicka här för att ändra texten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dirty="0"/>
          </a:p>
        </p:txBody>
      </p:sp>
      <p:pic>
        <p:nvPicPr>
          <p:cNvPr id="1027" name="Bildobjekt 5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701841"/>
            <a:ext cx="1032452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Bildobjekt 6" descr="Logotyp_Region_Kalmar_län_fär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629825"/>
            <a:ext cx="776843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Bildobjekt 7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764" y="4701841"/>
            <a:ext cx="1135700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-180975" y="962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-180975" y="1504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000" b="0" i="0" u="none" strike="noStrike" cap="none" normalizeH="0" baseline="0">
                <a:ln>
                  <a:noFill/>
                </a:ln>
                <a:solidFill>
                  <a:srgbClr val="7F7F7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7"/>
          <p:cNvSpPr/>
          <p:nvPr userDrawn="1"/>
        </p:nvSpPr>
        <p:spPr>
          <a:xfrm>
            <a:off x="436921" y="4773801"/>
            <a:ext cx="175881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sv-SE" sz="1000" dirty="0">
                <a:solidFill>
                  <a:schemeClr val="tx1"/>
                </a:solidFill>
                <a:latin typeface="+mj-lt"/>
              </a:rPr>
              <a:t>Sydöstra sjukvårdsregionen</a:t>
            </a:r>
            <a:endParaRPr lang="sv-SE" sz="11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550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5" r:id="rId5"/>
    <p:sldLayoutId id="2147483650" r:id="rId6"/>
    <p:sldLayoutId id="2147483652" r:id="rId7"/>
    <p:sldLayoutId id="214748365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Tx/>
        <a:buNone/>
        <a:tabLst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 8"/>
          <p:cNvGrpSpPr/>
          <p:nvPr/>
        </p:nvGrpSpPr>
        <p:grpSpPr>
          <a:xfrm>
            <a:off x="2828230" y="51470"/>
            <a:ext cx="7720434" cy="4444644"/>
            <a:chOff x="1676102" y="123478"/>
            <a:chExt cx="7720434" cy="4444644"/>
          </a:xfrm>
        </p:grpSpPr>
        <p:graphicFrame>
          <p:nvGraphicFramePr>
            <p:cNvPr id="5" name="Diagram 4"/>
            <p:cNvGraphicFramePr/>
            <p:nvPr/>
          </p:nvGraphicFramePr>
          <p:xfrm>
            <a:off x="1676102" y="123478"/>
            <a:ext cx="7720434" cy="4444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textruta 5"/>
            <p:cNvSpPr txBox="1"/>
            <p:nvPr/>
          </p:nvSpPr>
          <p:spPr>
            <a:xfrm>
              <a:off x="3675845" y="2474807"/>
              <a:ext cx="19859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3/9 RSL </a:t>
              </a:r>
            </a:p>
            <a:p>
              <a:endParaRPr lang="sv-SE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26/9 Kunskapsråd</a:t>
              </a:r>
            </a:p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  gemensamt möte </a:t>
              </a:r>
            </a:p>
            <a:p>
              <a:b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15/9-13/11 Nationella remisser</a:t>
              </a:r>
            </a:p>
          </p:txBody>
        </p:sp>
        <p:sp>
          <p:nvSpPr>
            <p:cNvPr id="7" name="textruta 6"/>
            <p:cNvSpPr txBox="1"/>
            <p:nvPr/>
          </p:nvSpPr>
          <p:spPr>
            <a:xfrm>
              <a:off x="3624659" y="965282"/>
              <a:ext cx="196914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7-8/10 RSL</a:t>
              </a:r>
              <a:b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24/11 RSL </a:t>
              </a:r>
            </a:p>
            <a:p>
              <a:endParaRPr lang="sv-SE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/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Kunskapsråd x 4</a:t>
              </a:r>
            </a:p>
            <a:p>
              <a:pPr lvl="0"/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Handlingsplan</a:t>
              </a:r>
            </a:p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      Mötestider för 2025</a:t>
              </a:r>
            </a:p>
            <a:p>
              <a:r>
                <a:rPr lang="sv-SE" sz="1000" dirty="0">
                  <a:latin typeface="Arial" panose="020B0604020202020204" pitchFamily="34" charset="0"/>
                  <a:cs typeface="Arial" panose="020B0604020202020204" pitchFamily="34" charset="0"/>
                </a:rPr>
                <a:t>16/11-12/2 Nationella remisser</a:t>
              </a:r>
            </a:p>
          </p:txBody>
        </p:sp>
        <p:sp>
          <p:nvSpPr>
            <p:cNvPr id="12" name="textruta 11"/>
            <p:cNvSpPr txBox="1"/>
            <p:nvPr/>
          </p:nvSpPr>
          <p:spPr>
            <a:xfrm>
              <a:off x="5536318" y="919048"/>
              <a:ext cx="184005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endParaRPr lang="sv-SE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/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3/2 RSL</a:t>
              </a:r>
            </a:p>
            <a:p>
              <a:pPr lvl="0"/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lvl="0"/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Kunskapsråd x 4</a:t>
              </a:r>
            </a:p>
            <a:p>
              <a:pPr lvl="0"/>
              <a:b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16/2-14/4 Nationella remisser</a:t>
              </a:r>
            </a:p>
          </p:txBody>
        </p:sp>
        <p:sp>
          <p:nvSpPr>
            <p:cNvPr id="13" name="textruta 12"/>
            <p:cNvSpPr txBox="1"/>
            <p:nvPr/>
          </p:nvSpPr>
          <p:spPr>
            <a:xfrm>
              <a:off x="5517118" y="2466915"/>
              <a:ext cx="19064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28/4 RSL</a:t>
              </a:r>
            </a:p>
            <a:p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27/5 RSL</a:t>
              </a:r>
            </a:p>
            <a:p>
              <a:endParaRPr lang="sv-SE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Kunskapsråd x 4</a:t>
              </a:r>
            </a:p>
            <a:p>
              <a:endParaRPr lang="sv-SE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sv-SE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15/4-12/6 Nationella remisser</a:t>
              </a:r>
            </a:p>
          </p:txBody>
        </p:sp>
        <p:sp>
          <p:nvSpPr>
            <p:cNvPr id="14" name="Höger 24"/>
            <p:cNvSpPr/>
            <p:nvPr/>
          </p:nvSpPr>
          <p:spPr>
            <a:xfrm rot="5400000">
              <a:off x="7207827" y="2170838"/>
              <a:ext cx="432048" cy="360039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" name="Höger 31"/>
            <p:cNvSpPr/>
            <p:nvPr/>
          </p:nvSpPr>
          <p:spPr>
            <a:xfrm rot="10800000">
              <a:off x="5320295" y="4063151"/>
              <a:ext cx="432048" cy="360039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Höger 32"/>
            <p:cNvSpPr/>
            <p:nvPr/>
          </p:nvSpPr>
          <p:spPr>
            <a:xfrm rot="16200000">
              <a:off x="3448751" y="2154923"/>
              <a:ext cx="432048" cy="360039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7" name="Höger 33"/>
            <p:cNvSpPr/>
            <p:nvPr/>
          </p:nvSpPr>
          <p:spPr>
            <a:xfrm>
              <a:off x="5329825" y="286479"/>
              <a:ext cx="432048" cy="360039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" name="textruta 2"/>
            <p:cNvSpPr txBox="1"/>
            <p:nvPr/>
          </p:nvSpPr>
          <p:spPr>
            <a:xfrm>
              <a:off x="7258636" y="849535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latin typeface="Arial Black" panose="020B0A04020102020204" pitchFamily="34" charset="0"/>
                </a:rPr>
                <a:t>Q1</a:t>
              </a:r>
            </a:p>
          </p:txBody>
        </p:sp>
        <p:sp>
          <p:nvSpPr>
            <p:cNvPr id="18" name="textruta 17"/>
            <p:cNvSpPr txBox="1"/>
            <p:nvPr/>
          </p:nvSpPr>
          <p:spPr>
            <a:xfrm>
              <a:off x="7243831" y="3445539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latin typeface="Arial Black" panose="020B0A04020102020204" pitchFamily="34" charset="0"/>
                </a:rPr>
                <a:t>Q2</a:t>
              </a:r>
            </a:p>
          </p:txBody>
        </p:sp>
        <p:sp>
          <p:nvSpPr>
            <p:cNvPr id="19" name="textruta 18"/>
            <p:cNvSpPr txBox="1"/>
            <p:nvPr/>
          </p:nvSpPr>
          <p:spPr>
            <a:xfrm>
              <a:off x="3256398" y="849535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latin typeface="Arial Black" panose="020B0A04020102020204" pitchFamily="34" charset="0"/>
                </a:rPr>
                <a:t>Q4</a:t>
              </a:r>
            </a:p>
          </p:txBody>
        </p:sp>
        <p:sp>
          <p:nvSpPr>
            <p:cNvPr id="20" name="textruta 19"/>
            <p:cNvSpPr txBox="1"/>
            <p:nvPr/>
          </p:nvSpPr>
          <p:spPr>
            <a:xfrm>
              <a:off x="3241593" y="3445539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>
                  <a:latin typeface="Arial Black" panose="020B0A04020102020204" pitchFamily="34" charset="0"/>
                </a:rPr>
                <a:t>Q3</a:t>
              </a:r>
            </a:p>
          </p:txBody>
        </p:sp>
      </p:grpSp>
      <p:sp>
        <p:nvSpPr>
          <p:cNvPr id="2" name="textruta 1"/>
          <p:cNvSpPr txBox="1"/>
          <p:nvPr/>
        </p:nvSpPr>
        <p:spPr>
          <a:xfrm>
            <a:off x="457559" y="2038945"/>
            <a:ext cx="3741983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300"/>
              </a:spcAft>
              <a:defRPr/>
            </a:pPr>
            <a:r>
              <a:rPr lang="sv-SE" sz="1400" b="1" dirty="0">
                <a:latin typeface="+mj-lt"/>
              </a:rPr>
              <a:t>Löpande</a:t>
            </a:r>
          </a:p>
          <a:p>
            <a:pPr marL="18000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Följa upp resultat och analysera gap</a:t>
            </a:r>
          </a:p>
          <a:p>
            <a:pPr marL="18000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Samordna och stödja implementering</a:t>
            </a:r>
          </a:p>
          <a:p>
            <a:pPr marL="180000" lvl="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Lämna synpunkter till samordnade remissvar på nationella kunskapsstöd</a:t>
            </a:r>
          </a:p>
          <a:p>
            <a:pPr marL="180000" lvl="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Lämna synpunkter till andra samordnade remissvar</a:t>
            </a:r>
          </a:p>
          <a:p>
            <a:pPr marL="18000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Lämna underlag till ansökningar om högspecialiserad vård</a:t>
            </a:r>
          </a:p>
          <a:p>
            <a:pPr marL="180000" indent="-1800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sv-SE" sz="1400" dirty="0">
                <a:latin typeface="+mj-lt"/>
                <a:cs typeface="Calibri" panose="020F0502020204030204" pitchFamily="34" charset="0"/>
              </a:rPr>
              <a:t>Nominera till nationella grupper</a:t>
            </a:r>
          </a:p>
        </p:txBody>
      </p:sp>
      <p:sp>
        <p:nvSpPr>
          <p:cNvPr id="21" name="Rubrik 1"/>
          <p:cNvSpPr>
            <a:spLocks noGrp="1"/>
          </p:cNvSpPr>
          <p:nvPr>
            <p:ph type="title"/>
          </p:nvPr>
        </p:nvSpPr>
        <p:spPr>
          <a:xfrm>
            <a:off x="467544" y="627534"/>
            <a:ext cx="3926177" cy="1419376"/>
          </a:xfrm>
        </p:spPr>
        <p:txBody>
          <a:bodyPr>
            <a:normAutofit fontScale="90000"/>
          </a:bodyPr>
          <a:lstStyle/>
          <a:p>
            <a:r>
              <a:rPr lang="sv-SE" sz="3200" dirty="0"/>
              <a:t>Regionala programområden </a:t>
            </a:r>
            <a:r>
              <a:rPr lang="sv-SE" sz="3200" dirty="0" err="1"/>
              <a:t>årshjul</a:t>
            </a:r>
            <a:r>
              <a:rPr lang="sv-SE" sz="3200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48949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7">
      <a:dk1>
        <a:srgbClr val="363636"/>
      </a:dk1>
      <a:lt1>
        <a:srgbClr val="FFFFFF"/>
      </a:lt1>
      <a:dk2>
        <a:srgbClr val="0066B3"/>
      </a:dk2>
      <a:lt2>
        <a:srgbClr val="EF4044"/>
      </a:lt2>
      <a:accent1>
        <a:srgbClr val="0066B3"/>
      </a:accent1>
      <a:accent2>
        <a:srgbClr val="BC151C"/>
      </a:accent2>
      <a:accent3>
        <a:srgbClr val="EF4044"/>
      </a:accent3>
      <a:accent4>
        <a:srgbClr val="F2CF68"/>
      </a:accent4>
      <a:accent5>
        <a:srgbClr val="F2CD13"/>
      </a:accent5>
      <a:accent6>
        <a:srgbClr val="BFBFBF"/>
      </a:accent6>
      <a:hlink>
        <a:srgbClr val="0066B3"/>
      </a:hlink>
      <a:folHlink>
        <a:srgbClr val="0066B3"/>
      </a:folHlink>
    </a:clrScheme>
    <a:fontScheme name="Office - klassiskt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5645</TotalTime>
  <Words>131</Words>
  <Application>Microsoft Office PowerPoint</Application>
  <PresentationFormat>Bildspel på skärmen (16:9)</PresentationFormat>
  <Paragraphs>40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Office-tema</vt:lpstr>
      <vt:lpstr>Regionala programområden årshjul 2026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Thålin Conny</dc:creator>
  <cp:lastModifiedBy>Sand Charlotte</cp:lastModifiedBy>
  <cp:revision>133</cp:revision>
  <cp:lastPrinted>2022-11-14T14:41:30Z</cp:lastPrinted>
  <dcterms:created xsi:type="dcterms:W3CDTF">2018-10-12T09:18:07Z</dcterms:created>
  <dcterms:modified xsi:type="dcterms:W3CDTF">2025-12-30T09:15:47Z</dcterms:modified>
</cp:coreProperties>
</file>