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5" r:id="rId2"/>
    <p:sldMasterId id="2147483684" r:id="rId3"/>
    <p:sldMasterId id="2147483691" r:id="rId4"/>
  </p:sldMasterIdLst>
  <p:notesMasterIdLst>
    <p:notesMasterId r:id="rId13"/>
  </p:notesMasterIdLst>
  <p:sldIdLst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95" d="100"/>
          <a:sy n="95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Robert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2A786AA-019F-4545-89D2-9D10920C72F7}" type="slidenum">
              <a:rPr kumimoji="0" lang="sv-S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10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423103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74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57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65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230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77835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5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784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2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2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10526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2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3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38675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50" y="368300"/>
            <a:ext cx="8743151" cy="94987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6"/>
            <a:ext cx="8758239" cy="40671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17F660-32C6-406A-348C-1CCBD2F66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8" name="Region Östergötland">
            <a:extLst>
              <a:ext uri="{FF2B5EF4-FFF2-40B4-BE49-F238E27FC236}">
                <a16:creationId xmlns:a16="http://schemas.microsoft.com/office/drawing/2014/main" id="{F6A8F6E0-2859-AC9A-1FEC-CF93361D7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68620" y="6232418"/>
            <a:ext cx="1632347" cy="437324"/>
            <a:chOff x="10580645" y="6231792"/>
            <a:chExt cx="1616646" cy="433117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291EC1F3-7236-2FFF-2F9D-5F184C74E273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182745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2400" dirty="0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B24F7F52-BBDC-D012-D396-1477AA6A650B}"/>
                </a:ext>
              </a:extLst>
            </p:cNvPr>
            <p:cNvSpPr/>
            <p:nvPr userDrawn="1"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36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01">
          <p15:clr>
            <a:srgbClr val="FBAE40"/>
          </p15:clr>
        </p15:guide>
        <p15:guide id="2" orient="horz" pos="113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50" y="368300"/>
            <a:ext cx="9931751" cy="94987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0850" y="1805599"/>
            <a:ext cx="3967743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1" y="1805599"/>
            <a:ext cx="3967743" cy="4060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09E9AC45-5BE5-78C5-A5BC-86E073787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7800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1" y="1173519"/>
            <a:ext cx="4050860" cy="94987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31" y="2347415"/>
            <a:ext cx="4050861" cy="35189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637BC75E-5CCA-49FF-181F-B1EC779E6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75AFB7C-D2D3-442D-42CD-ABCD89421BF7}"/>
              </a:ext>
            </a:extLst>
          </p:cNvPr>
          <p:cNvCxnSpPr/>
          <p:nvPr userDrawn="1"/>
        </p:nvCxnSpPr>
        <p:spPr>
          <a:xfrm>
            <a:off x="1028245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överrubrik">
            <a:extLst>
              <a:ext uri="{FF2B5EF4-FFF2-40B4-BE49-F238E27FC236}">
                <a16:creationId xmlns:a16="http://schemas.microsoft.com/office/drawing/2014/main" id="{74A59293-BEF1-1AB9-08AA-F220FC05FECF}"/>
              </a:ext>
            </a:extLst>
          </p:cNvPr>
          <p:cNvSpPr txBox="1"/>
          <p:nvPr userDrawn="1"/>
        </p:nvSpPr>
        <p:spPr>
          <a:xfrm rot="16200000">
            <a:off x="-1285629" y="583552"/>
            <a:ext cx="3593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800" spc="300" dirty="0">
                <a:solidFill>
                  <a:schemeClr val="accent1"/>
                </a:solidFill>
                <a:latin typeface="Roboto" panose="02000000000000000000" pitchFamily="2" charset="0"/>
              </a:rPr>
              <a:t>REGION ÖSTERGÖTLAND</a:t>
            </a:r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CADD77C1-CFBB-9043-DF4E-5851CD8BC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96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56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1" y="1173519"/>
            <a:ext cx="4050860" cy="94987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31" y="2347415"/>
            <a:ext cx="4050861" cy="35189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637BC75E-5CCA-49FF-181F-B1EC779E6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902" y="849930"/>
            <a:ext cx="4050855" cy="5015884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75AFB7C-D2D3-442D-42CD-ABCD89421BF7}"/>
              </a:ext>
            </a:extLst>
          </p:cNvPr>
          <p:cNvCxnSpPr/>
          <p:nvPr userDrawn="1"/>
        </p:nvCxnSpPr>
        <p:spPr>
          <a:xfrm>
            <a:off x="1028245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överrubrik">
            <a:extLst>
              <a:ext uri="{FF2B5EF4-FFF2-40B4-BE49-F238E27FC236}">
                <a16:creationId xmlns:a16="http://schemas.microsoft.com/office/drawing/2014/main" id="{74A59293-BEF1-1AB9-08AA-F220FC05FECF}"/>
              </a:ext>
            </a:extLst>
          </p:cNvPr>
          <p:cNvSpPr txBox="1"/>
          <p:nvPr userDrawn="1"/>
        </p:nvSpPr>
        <p:spPr>
          <a:xfrm rot="16200000">
            <a:off x="-1285629" y="583552"/>
            <a:ext cx="3593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800" spc="300" dirty="0">
                <a:solidFill>
                  <a:schemeClr val="accent1"/>
                </a:solidFill>
                <a:latin typeface="Roboto" panose="02000000000000000000" pitchFamily="2" charset="0"/>
              </a:rPr>
              <a:t>REGION ÖSTERGÖTLAND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718AAD-2AD2-8D7A-C7CF-4423CD7CC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33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DAFC7696-60CB-A0B8-B074-DF623EC49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432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07ADAE8-A8B3-5564-D776-0D19F4AFD6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sv-SE" dirty="0"/>
          </a:p>
        </p:txBody>
      </p:sp>
      <p:sp>
        <p:nvSpPr>
          <p:cNvPr id="3" name="Platshållare för bildnummer 3">
            <a:extLst>
              <a:ext uri="{FF2B5EF4-FFF2-40B4-BE49-F238E27FC236}">
                <a16:creationId xmlns:a16="http://schemas.microsoft.com/office/drawing/2014/main" id="{15B1C0C9-4F11-C001-81F5-08B650FBC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79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AD35A6-D603-4485-AAF5-3AA8A899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5675" y="7006432"/>
            <a:ext cx="2743200" cy="170656"/>
          </a:xfrm>
        </p:spPr>
        <p:txBody>
          <a:bodyPr/>
          <a:lstStyle/>
          <a:p>
            <a:fld id="{B8E02FB0-2F8F-40DD-9180-CCACC7170FFA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FEAD11-C83F-4659-BE99-E618A47F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06432"/>
            <a:ext cx="4114800" cy="17065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255F4F-8213-406E-98B1-6D69284C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419" y="7006431"/>
            <a:ext cx="931068" cy="170656"/>
          </a:xfrm>
        </p:spPr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!!logo">
            <a:extLst>
              <a:ext uri="{FF2B5EF4-FFF2-40B4-BE49-F238E27FC236}">
                <a16:creationId xmlns:a16="http://schemas.microsoft.com/office/drawing/2014/main" id="{90B72DCD-8DF4-44D3-982C-CBD7D021F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4201" y="3170579"/>
            <a:ext cx="3416300" cy="5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27CC1D4-260F-470E-A302-ADA1F3C19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522288"/>
            <a:ext cx="10960100" cy="5822453"/>
          </a:xfrm>
          <a:prstGeom prst="roundRect">
            <a:avLst>
              <a:gd name="adj" fmla="val 292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633CFF-837A-48C2-B89C-277EE12D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70" y="3791387"/>
            <a:ext cx="4841631" cy="1971239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43FA15-ADF2-4EAA-8380-FA3158DE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37DC-624C-4C1F-96CD-79571787CB1B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ADAB5C-208A-40F6-B1FD-77D20F2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12B845-77A6-49E5-BC2C-FD793E6D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!!logo">
            <a:extLst>
              <a:ext uri="{FF2B5EF4-FFF2-40B4-BE49-F238E27FC236}">
                <a16:creationId xmlns:a16="http://schemas.microsoft.com/office/drawing/2014/main" id="{22294605-7552-4096-9CBB-1E8F6C868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0590" y="113274"/>
            <a:ext cx="1610823" cy="2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9957"/>
            <a:ext cx="10960100" cy="4373512"/>
          </a:xfrm>
        </p:spPr>
        <p:txBody>
          <a:bodyPr/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2332-0973-49A9-9604-DA7FCEEB37EA}" type="datetime1">
              <a:rPr lang="en-GB" smtClean="0"/>
              <a:t>18/12/2025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7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91326" y="522289"/>
            <a:ext cx="4778375" cy="5240336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D4E9-18A2-4192-AD2F-9384CABB7C90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774D118F-5D54-4C28-88BC-48A4F15F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2719"/>
            <a:ext cx="5486400" cy="861107"/>
          </a:xfrm>
        </p:spPr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AD41263-6E0C-42C6-96D9-D22B737560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92299"/>
            <a:ext cx="5486400" cy="3870327"/>
          </a:xfrm>
          <a:custGeom>
            <a:avLst/>
            <a:gdLst>
              <a:gd name="connsiteX0" fmla="*/ 0 w 5410200"/>
              <a:gd name="connsiteY0" fmla="*/ 0 h 3736976"/>
              <a:gd name="connsiteX1" fmla="*/ 5410200 w 5410200"/>
              <a:gd name="connsiteY1" fmla="*/ 0 h 3736976"/>
              <a:gd name="connsiteX2" fmla="*/ 5410200 w 5410200"/>
              <a:gd name="connsiteY2" fmla="*/ 3736976 h 3736976"/>
              <a:gd name="connsiteX3" fmla="*/ 0 w 5410200"/>
              <a:gd name="connsiteY3" fmla="*/ 3736976 h 37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3736976">
                <a:moveTo>
                  <a:pt x="0" y="0"/>
                </a:moveTo>
                <a:lnTo>
                  <a:pt x="5410200" y="0"/>
                </a:lnTo>
                <a:lnTo>
                  <a:pt x="5410200" y="3736976"/>
                </a:lnTo>
                <a:lnTo>
                  <a:pt x="0" y="3736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4197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B8E0-A74C-4E19-A355-7B90E8B902AC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774D118F-5D54-4C28-88BC-48A4F15F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0" y="532719"/>
            <a:ext cx="5892800" cy="861107"/>
          </a:xfrm>
        </p:spPr>
        <p:txBody>
          <a:bodyPr anchor="b"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17D6564-B742-4616-8F00-546D8FFCB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6900" y="1892301"/>
            <a:ext cx="5892800" cy="3870324"/>
          </a:xfrm>
          <a:custGeom>
            <a:avLst/>
            <a:gdLst>
              <a:gd name="connsiteX0" fmla="*/ 0 w 5410200"/>
              <a:gd name="connsiteY0" fmla="*/ 0 h 3736976"/>
              <a:gd name="connsiteX1" fmla="*/ 5410200 w 5410200"/>
              <a:gd name="connsiteY1" fmla="*/ 0 h 3736976"/>
              <a:gd name="connsiteX2" fmla="*/ 5410200 w 5410200"/>
              <a:gd name="connsiteY2" fmla="*/ 3736976 h 3736976"/>
              <a:gd name="connsiteX3" fmla="*/ 0 w 5410200"/>
              <a:gd name="connsiteY3" fmla="*/ 3736976 h 37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3736976">
                <a:moveTo>
                  <a:pt x="0" y="0"/>
                </a:moveTo>
                <a:lnTo>
                  <a:pt x="5410200" y="0"/>
                </a:lnTo>
                <a:lnTo>
                  <a:pt x="5410200" y="3736976"/>
                </a:lnTo>
                <a:lnTo>
                  <a:pt x="0" y="37369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för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E180AB88-5B66-4188-A705-AFF466D1B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02" y="522289"/>
            <a:ext cx="4778375" cy="5240336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48129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rgbClr val="FFD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C8CD2-E037-41C1-B03C-28D14CF4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22210"/>
            <a:ext cx="7073900" cy="1613581"/>
          </a:xfrm>
        </p:spPr>
        <p:txBody>
          <a:bodyPr/>
          <a:lstStyle>
            <a:lvl1pPr>
              <a:defRPr sz="4400">
                <a:solidFill>
                  <a:srgbClr val="B31B05"/>
                </a:solidFill>
              </a:defRPr>
            </a:lvl1pPr>
          </a:lstStyle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BEE10F-9ABD-49FF-B718-2AEDEF36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37DC-624C-4C1F-96CD-79571787CB1B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A06E9F-2CE4-4A6B-B254-F5D187CA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A3E26F-F737-4B53-976C-69A9EF22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02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- Blå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C8CD2-E037-41C1-B03C-28D14CF4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22210"/>
            <a:ext cx="7073900" cy="1613581"/>
          </a:xfrm>
        </p:spPr>
        <p:txBody>
          <a:bodyPr/>
          <a:lstStyle>
            <a:lvl1pPr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BEE10F-9ABD-49FF-B718-2AEDEF36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37DC-624C-4C1F-96CD-79571787CB1B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A06E9F-2CE4-4A6B-B254-F5D187CA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A3E26F-F737-4B53-976C-69A9EF22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98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C8CD2-E037-41C1-B03C-28D14CF4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22210"/>
            <a:ext cx="7073900" cy="161358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BEE10F-9ABD-49FF-B718-2AEDEF36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37DC-624C-4C1F-96CD-79571787CB1B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A06E9F-2CE4-4A6B-B254-F5D187CA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A3E26F-F737-4B53-976C-69A9EF22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73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1" y="1825625"/>
            <a:ext cx="5181600" cy="3937000"/>
          </a:xfrm>
        </p:spPr>
        <p:txBody>
          <a:bodyPr/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100" y="1825625"/>
            <a:ext cx="5181600" cy="3937000"/>
          </a:xfrm>
        </p:spPr>
        <p:txBody>
          <a:bodyPr/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E79-48AB-4202-B9D9-26EB4D27C2E1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8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2721"/>
            <a:ext cx="10960100" cy="576489"/>
          </a:xfrm>
        </p:spPr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3385165" cy="3937000"/>
          </a:xfrm>
          <a:prstGeom prst="roundRect">
            <a:avLst>
              <a:gd name="adj" fmla="val 5239"/>
            </a:avLst>
          </a:prstGeom>
          <a:solidFill>
            <a:srgbClr val="EDF9FF"/>
          </a:solidFill>
        </p:spPr>
        <p:txBody>
          <a:bodyPr lIns="144000" tIns="144000" rIns="144000" bIns="144000"/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för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7068" y="1825625"/>
            <a:ext cx="3385165" cy="3937000"/>
          </a:xfrm>
          <a:prstGeom prst="roundRect">
            <a:avLst>
              <a:gd name="adj" fmla="val 4720"/>
            </a:avLst>
          </a:prstGeom>
          <a:solidFill>
            <a:srgbClr val="EDF9FF"/>
          </a:solidFill>
        </p:spPr>
        <p:txBody>
          <a:bodyPr lIns="144000" tIns="144000" rIns="144000" bIns="144000"/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E79-48AB-4202-B9D9-26EB4D27C2E1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AAB1C302-80F8-4CF3-AEAA-7FF49E8EAC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536" y="1825625"/>
            <a:ext cx="3385165" cy="3937000"/>
          </a:xfrm>
          <a:prstGeom prst="roundRect">
            <a:avLst>
              <a:gd name="adj" fmla="val 5499"/>
            </a:avLst>
          </a:prstGeom>
          <a:solidFill>
            <a:srgbClr val="EDF9FF"/>
          </a:solidFill>
        </p:spPr>
        <p:txBody>
          <a:bodyPr lIns="144000" tIns="144000" rIns="144000" bIns="144000"/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för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</p:txBody>
      </p:sp>
    </p:spTree>
    <p:extLst>
      <p:ext uri="{BB962C8B-B14F-4D97-AF65-F5344CB8AC3E}">
        <p14:creationId xmlns:p14="http://schemas.microsoft.com/office/powerpoint/2010/main" val="106839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2721"/>
            <a:ext cx="10960100" cy="576489"/>
          </a:xfrm>
        </p:spPr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0" y="1802625"/>
            <a:ext cx="2664000" cy="3960000"/>
          </a:xfrm>
          <a:prstGeom prst="roundRect">
            <a:avLst>
              <a:gd name="adj" fmla="val 6106"/>
            </a:avLst>
          </a:prstGeom>
          <a:solidFill>
            <a:srgbClr val="FFDBE6"/>
          </a:solidFill>
        </p:spPr>
        <p:txBody>
          <a:bodyPr lIns="72000" tIns="72000" rIns="36000" bIns="72000"/>
          <a:lstStyle>
            <a:lvl1pPr>
              <a:defRPr>
                <a:solidFill>
                  <a:srgbClr val="E32F24"/>
                </a:solidFill>
              </a:defRPr>
            </a:lvl1pPr>
            <a:lvl2pPr>
              <a:defRPr>
                <a:solidFill>
                  <a:srgbClr val="E32F24"/>
                </a:solidFill>
              </a:defRPr>
            </a:lvl2pPr>
            <a:lvl3pPr>
              <a:defRPr>
                <a:solidFill>
                  <a:srgbClr val="E32F24"/>
                </a:solidFill>
              </a:defRPr>
            </a:lvl3pPr>
            <a:lvl4pPr>
              <a:defRPr>
                <a:solidFill>
                  <a:srgbClr val="E32F24"/>
                </a:solidFill>
              </a:defRPr>
            </a:lvl4pPr>
            <a:lvl5pPr>
              <a:defRPr>
                <a:solidFill>
                  <a:srgbClr val="E32F24"/>
                </a:solidFill>
              </a:defRPr>
            </a:lvl5pPr>
          </a:lstStyle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5E79-48AB-4202-B9D9-26EB4D27C2E1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BDB7D8B-9A79-469A-A2A0-1B85DB8FE3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83433" y="1802625"/>
            <a:ext cx="2664000" cy="3960000"/>
          </a:xfrm>
          <a:prstGeom prst="roundRect">
            <a:avLst>
              <a:gd name="adj" fmla="val 6106"/>
            </a:avLst>
          </a:prstGeom>
          <a:solidFill>
            <a:srgbClr val="FFDBE6"/>
          </a:solidFill>
        </p:spPr>
        <p:txBody>
          <a:bodyPr lIns="72000" tIns="72000" rIns="36000" bIns="72000"/>
          <a:lstStyle>
            <a:lvl1pPr>
              <a:defRPr>
                <a:solidFill>
                  <a:srgbClr val="E32F24"/>
                </a:solidFill>
              </a:defRPr>
            </a:lvl1pPr>
            <a:lvl2pPr>
              <a:defRPr>
                <a:solidFill>
                  <a:srgbClr val="E32F24"/>
                </a:solidFill>
              </a:defRPr>
            </a:lvl2pPr>
            <a:lvl3pPr>
              <a:defRPr>
                <a:solidFill>
                  <a:srgbClr val="E32F24"/>
                </a:solidFill>
              </a:defRPr>
            </a:lvl3pPr>
            <a:lvl4pPr>
              <a:defRPr>
                <a:solidFill>
                  <a:srgbClr val="E32F24"/>
                </a:solidFill>
              </a:defRPr>
            </a:lvl4pPr>
            <a:lvl5pPr>
              <a:defRPr>
                <a:solidFill>
                  <a:srgbClr val="E32F24"/>
                </a:solidFill>
              </a:defRPr>
            </a:lvl5pPr>
          </a:lstStyle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0CE47DB-BDD7-41DB-9CAE-CAFEB7A042B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4567" y="1802625"/>
            <a:ext cx="2664000" cy="3960000"/>
          </a:xfrm>
          <a:prstGeom prst="roundRect">
            <a:avLst>
              <a:gd name="adj" fmla="val 6106"/>
            </a:avLst>
          </a:prstGeom>
          <a:solidFill>
            <a:srgbClr val="FFDBE6"/>
          </a:solidFill>
        </p:spPr>
        <p:txBody>
          <a:bodyPr lIns="72000" tIns="72000" rIns="36000" bIns="72000"/>
          <a:lstStyle>
            <a:lvl1pPr>
              <a:defRPr>
                <a:solidFill>
                  <a:srgbClr val="E32F24"/>
                </a:solidFill>
              </a:defRPr>
            </a:lvl1pPr>
            <a:lvl2pPr>
              <a:defRPr>
                <a:solidFill>
                  <a:srgbClr val="E32F24"/>
                </a:solidFill>
              </a:defRPr>
            </a:lvl2pPr>
            <a:lvl3pPr>
              <a:defRPr>
                <a:solidFill>
                  <a:srgbClr val="E32F24"/>
                </a:solidFill>
              </a:defRPr>
            </a:lvl3pPr>
            <a:lvl4pPr>
              <a:defRPr>
                <a:solidFill>
                  <a:srgbClr val="E32F24"/>
                </a:solidFill>
              </a:defRPr>
            </a:lvl4pPr>
            <a:lvl5pPr>
              <a:defRPr>
                <a:solidFill>
                  <a:srgbClr val="E32F24"/>
                </a:solidFill>
              </a:defRPr>
            </a:lvl5pPr>
          </a:lstStyle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099FD4FF-CE26-4083-A065-5E3E95C730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05700" y="1802625"/>
            <a:ext cx="2664000" cy="3960000"/>
          </a:xfrm>
          <a:prstGeom prst="roundRect">
            <a:avLst>
              <a:gd name="adj" fmla="val 6106"/>
            </a:avLst>
          </a:prstGeom>
          <a:solidFill>
            <a:srgbClr val="FFDBE6"/>
          </a:solidFill>
        </p:spPr>
        <p:txBody>
          <a:bodyPr lIns="72000" tIns="72000" rIns="36000" bIns="72000"/>
          <a:lstStyle>
            <a:lvl1pPr>
              <a:defRPr>
                <a:solidFill>
                  <a:srgbClr val="E32F24"/>
                </a:solidFill>
              </a:defRPr>
            </a:lvl1pPr>
            <a:lvl2pPr>
              <a:defRPr>
                <a:solidFill>
                  <a:srgbClr val="E32F24"/>
                </a:solidFill>
              </a:defRPr>
            </a:lvl2pPr>
            <a:lvl3pPr>
              <a:defRPr>
                <a:solidFill>
                  <a:srgbClr val="E32F24"/>
                </a:solidFill>
              </a:defRPr>
            </a:lvl3pPr>
            <a:lvl4pPr>
              <a:defRPr>
                <a:solidFill>
                  <a:srgbClr val="E32F24"/>
                </a:solidFill>
              </a:defRPr>
            </a:lvl4pPr>
            <a:lvl5pPr>
              <a:defRPr>
                <a:solidFill>
                  <a:srgbClr val="E32F24"/>
                </a:solidFill>
              </a:defRPr>
            </a:lvl5pPr>
          </a:lstStyle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32631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F154-9373-4143-9D3D-838ACF213D9A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7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D0F4EDC-87D6-43E9-B439-EE4A753A3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 w 12192000"/>
              <a:gd name="connsiteY0" fmla="*/ 6060622 h 6858000"/>
              <a:gd name="connsiteX1" fmla="*/ 609600 w 12192000"/>
              <a:gd name="connsiteY1" fmla="*/ 6060830 h 6858000"/>
              <a:gd name="connsiteX2" fmla="*/ 609600 w 12192000"/>
              <a:gd name="connsiteY2" fmla="*/ 6064430 h 6858000"/>
              <a:gd name="connsiteX3" fmla="*/ 609600 w 12192000"/>
              <a:gd name="connsiteY3" fmla="*/ 6067822 h 6858000"/>
              <a:gd name="connsiteX4" fmla="*/ 11569700 w 12192000"/>
              <a:gd name="connsiteY4" fmla="*/ 6067822 h 6858000"/>
              <a:gd name="connsiteX5" fmla="*/ 11569700 w 12192000"/>
              <a:gd name="connsiteY5" fmla="*/ 6064430 h 6858000"/>
              <a:gd name="connsiteX6" fmla="*/ 11569700 w 12192000"/>
              <a:gd name="connsiteY6" fmla="*/ 6060830 h 6858000"/>
              <a:gd name="connsiteX7" fmla="*/ 11569700 w 12192000"/>
              <a:gd name="connsiteY7" fmla="*/ 6060622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09600" y="6060622"/>
                </a:moveTo>
                <a:lnTo>
                  <a:pt x="609600" y="6060830"/>
                </a:lnTo>
                <a:lnTo>
                  <a:pt x="609600" y="6064430"/>
                </a:lnTo>
                <a:lnTo>
                  <a:pt x="609600" y="6067822"/>
                </a:lnTo>
                <a:lnTo>
                  <a:pt x="11569700" y="6067822"/>
                </a:lnTo>
                <a:lnTo>
                  <a:pt x="11569700" y="6064430"/>
                </a:lnTo>
                <a:lnTo>
                  <a:pt x="11569700" y="6060830"/>
                </a:lnTo>
                <a:lnTo>
                  <a:pt x="11569700" y="606062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F154-9373-4143-9D3D-838ACF213D9A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4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large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58D7EA-331E-43F7-AD82-171D6235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0D2-608F-4BD9-9105-B5DA920F1182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183754-67AB-41DC-96B3-928B9F89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762BE4-6961-4F91-8409-A272431A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E25DFD7-C2E1-47A9-9C9D-41EE7816E4E9}"/>
              </a:ext>
            </a:extLst>
          </p:cNvPr>
          <p:cNvSpPr txBox="1">
            <a:spLocks noGrp="1"/>
          </p:cNvSpPr>
          <p:nvPr>
            <p:ph type="body" sz="quarter" idx="135" hasCustomPrompt="1"/>
          </p:nvPr>
        </p:nvSpPr>
        <p:spPr>
          <a:xfrm>
            <a:off x="683231" y="3463377"/>
            <a:ext cx="2691144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7" name="Double click to edit text">
            <a:extLst>
              <a:ext uri="{FF2B5EF4-FFF2-40B4-BE49-F238E27FC236}">
                <a16:creationId xmlns:a16="http://schemas.microsoft.com/office/drawing/2014/main" id="{0E04E3AC-91A1-4FC5-8042-1D21201B90B8}"/>
              </a:ext>
            </a:extLst>
          </p:cNvPr>
          <p:cNvSpPr txBox="1">
            <a:spLocks noGrp="1"/>
          </p:cNvSpPr>
          <p:nvPr>
            <p:ph type="body" sz="quarter" idx="134" hasCustomPrompt="1"/>
          </p:nvPr>
        </p:nvSpPr>
        <p:spPr>
          <a:xfrm>
            <a:off x="683231" y="3848642"/>
            <a:ext cx="2691144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128E45-31E8-4AC7-BE4F-35DC22C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E6DAF80-8FE4-45B7-ABA8-B7CDD23CD61A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1128803" y="1393825"/>
            <a:ext cx="1800000" cy="180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9A1A4352-6D4C-4A10-A9F3-5893BE164488}"/>
              </a:ext>
            </a:extLst>
          </p:cNvPr>
          <p:cNvSpPr>
            <a:spLocks noGrp="1" noChangeAspect="1"/>
          </p:cNvSpPr>
          <p:nvPr>
            <p:ph type="pic" sz="quarter" idx="145"/>
          </p:nvPr>
        </p:nvSpPr>
        <p:spPr>
          <a:xfrm>
            <a:off x="5188075" y="1412723"/>
            <a:ext cx="1800000" cy="180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D40F3BF-911E-4FA4-9C33-5ABFA79D1119}"/>
              </a:ext>
            </a:extLst>
          </p:cNvPr>
          <p:cNvSpPr>
            <a:spLocks noGrp="1" noChangeAspect="1"/>
          </p:cNvSpPr>
          <p:nvPr>
            <p:ph type="pic" sz="quarter" idx="146"/>
          </p:nvPr>
        </p:nvSpPr>
        <p:spPr>
          <a:xfrm>
            <a:off x="9263199" y="1398479"/>
            <a:ext cx="1800000" cy="180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61738CC9-3BEB-4C62-A5F0-43854795A4DF}"/>
              </a:ext>
            </a:extLst>
          </p:cNvPr>
          <p:cNvSpPr txBox="1">
            <a:spLocks noGrp="1"/>
          </p:cNvSpPr>
          <p:nvPr>
            <p:ph type="body" sz="quarter" idx="148" hasCustomPrompt="1"/>
          </p:nvPr>
        </p:nvSpPr>
        <p:spPr>
          <a:xfrm>
            <a:off x="4750428" y="3463377"/>
            <a:ext cx="2691144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6" name="Double click to edit text">
            <a:extLst>
              <a:ext uri="{FF2B5EF4-FFF2-40B4-BE49-F238E27FC236}">
                <a16:creationId xmlns:a16="http://schemas.microsoft.com/office/drawing/2014/main" id="{7EEBA963-636B-451F-9CAD-ACBBC346E3FB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4750428" y="3848642"/>
            <a:ext cx="2691144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3B3F36F6-D84D-4945-BA5B-5A8D6B08075D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8817627" y="3463377"/>
            <a:ext cx="2691144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29" name="Double click to edit text">
            <a:extLst>
              <a:ext uri="{FF2B5EF4-FFF2-40B4-BE49-F238E27FC236}">
                <a16:creationId xmlns:a16="http://schemas.microsoft.com/office/drawing/2014/main" id="{7D965A65-DC27-4B6C-87B8-84C79232BA65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8817627" y="3848642"/>
            <a:ext cx="2691144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68CAD92D-F016-4C25-A354-AA514F668D1C}"/>
              </a:ext>
            </a:extLst>
          </p:cNvPr>
          <p:cNvSpPr>
            <a:spLocks noGrp="1"/>
          </p:cNvSpPr>
          <p:nvPr>
            <p:ph type="body" sz="quarter" idx="154"/>
          </p:nvPr>
        </p:nvSpPr>
        <p:spPr>
          <a:xfrm>
            <a:off x="683231" y="4168820"/>
            <a:ext cx="2691144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Klicka här för att ändra format på bakgrundstexten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054AA5F4-08D3-422E-A86D-929BC30FB435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4750428" y="4168820"/>
            <a:ext cx="2691144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Klicka här för att ändra format på bakgrundstexten</a:t>
            </a:r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0C5FF053-6108-4682-B64D-79EFDA0B2330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8813087" y="4168820"/>
            <a:ext cx="2691144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  <a:lvl2pPr marL="179382" indent="0">
              <a:buNone/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43892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-large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58D7EA-331E-43F7-AD82-171D6235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0D2-608F-4BD9-9105-B5DA920F1182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183754-67AB-41DC-96B3-928B9F89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762BE4-6961-4F91-8409-A272431A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E25DFD7-C2E1-47A9-9C9D-41EE7816E4E9}"/>
              </a:ext>
            </a:extLst>
          </p:cNvPr>
          <p:cNvSpPr txBox="1">
            <a:spLocks noGrp="1"/>
          </p:cNvSpPr>
          <p:nvPr>
            <p:ph type="body" sz="quarter" idx="135" hasCustomPrompt="1"/>
          </p:nvPr>
        </p:nvSpPr>
        <p:spPr>
          <a:xfrm>
            <a:off x="1955414" y="1419548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7" name="Double click to edit text">
            <a:extLst>
              <a:ext uri="{FF2B5EF4-FFF2-40B4-BE49-F238E27FC236}">
                <a16:creationId xmlns:a16="http://schemas.microsoft.com/office/drawing/2014/main" id="{0E04E3AC-91A1-4FC5-8042-1D21201B90B8}"/>
              </a:ext>
            </a:extLst>
          </p:cNvPr>
          <p:cNvSpPr txBox="1">
            <a:spLocks noGrp="1"/>
          </p:cNvSpPr>
          <p:nvPr>
            <p:ph type="body" sz="quarter" idx="134" hasCustomPrompt="1"/>
          </p:nvPr>
        </p:nvSpPr>
        <p:spPr>
          <a:xfrm>
            <a:off x="1955414" y="1804811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128E45-31E8-4AC7-BE4F-35DC22C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E6DAF80-8FE4-45B7-ABA8-B7CDD23CD61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609600" y="1400851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68CAD92D-F016-4C25-A354-AA514F668D1C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955414" y="2159959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C55011B6-B62F-4408-AA6C-E6F74CB97BDB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5693740" y="1419548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4EE30A2A-D143-420C-8416-02CE878A7723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5693740" y="1804811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4C9D03E1-E422-487D-B5ED-3975D4E6302E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4347925" y="1400851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08FC83E6-978D-46E7-9B99-E0F74DB7D3A4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9432065" y="1419548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58A0289B-E499-4541-8A13-CD0F55B28062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9432065" y="1804811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094569C6-979F-48CD-921D-E941B9548E13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8086251" y="1400851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40" name="Platshållare för text 32">
            <a:extLst>
              <a:ext uri="{FF2B5EF4-FFF2-40B4-BE49-F238E27FC236}">
                <a16:creationId xmlns:a16="http://schemas.microsoft.com/office/drawing/2014/main" id="{91AEFF70-E2C9-46A3-BDCA-0888460FD744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5693740" y="2159959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41" name="Platshållare för text 32">
            <a:extLst>
              <a:ext uri="{FF2B5EF4-FFF2-40B4-BE49-F238E27FC236}">
                <a16:creationId xmlns:a16="http://schemas.microsoft.com/office/drawing/2014/main" id="{69C01F2D-345B-4AD0-81FA-1430BD4BE954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9432065" y="2159959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E9A7E673-1202-4724-946C-A1E4BBB7C5AA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955414" y="3887715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495D6E5D-A3E6-478F-A715-6FEB1FA3644D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955414" y="4272978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3A907C4A-D6FF-4A6E-AA23-CBA7ED31C913}"/>
              </a:ext>
            </a:extLst>
          </p:cNvPr>
          <p:cNvSpPr>
            <a:spLocks noGrp="1"/>
          </p:cNvSpPr>
          <p:nvPr>
            <p:ph type="pic" sz="quarter" idx="165"/>
          </p:nvPr>
        </p:nvSpPr>
        <p:spPr>
          <a:xfrm>
            <a:off x="609600" y="3869017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45" name="Platshållare för text 32">
            <a:extLst>
              <a:ext uri="{FF2B5EF4-FFF2-40B4-BE49-F238E27FC236}">
                <a16:creationId xmlns:a16="http://schemas.microsoft.com/office/drawing/2014/main" id="{350F9EC2-ACCE-4EFA-B4F0-F0248532CE4F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955414" y="4628125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9F4DEF93-5CD8-43E6-BE3F-344FD8D4E5D1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5693740" y="3887715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7" name="Double click to edit text">
            <a:extLst>
              <a:ext uri="{FF2B5EF4-FFF2-40B4-BE49-F238E27FC236}">
                <a16:creationId xmlns:a16="http://schemas.microsoft.com/office/drawing/2014/main" id="{153E87B3-EAF7-4249-BE16-222978F6E093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5693740" y="4272978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B6915D9F-6337-4848-8B3E-58B64D9A3B03}"/>
              </a:ext>
            </a:extLst>
          </p:cNvPr>
          <p:cNvSpPr>
            <a:spLocks noGrp="1"/>
          </p:cNvSpPr>
          <p:nvPr>
            <p:ph type="pic" sz="quarter" idx="169"/>
          </p:nvPr>
        </p:nvSpPr>
        <p:spPr>
          <a:xfrm>
            <a:off x="4347925" y="3869017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017D4580-896B-4E58-9F84-0E1CAD41C2E7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9432065" y="3887715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58BF428C-8E8C-4B6D-AF02-3F3016F101D3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9432065" y="4272978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1" name="Picture Placeholder 17">
            <a:extLst>
              <a:ext uri="{FF2B5EF4-FFF2-40B4-BE49-F238E27FC236}">
                <a16:creationId xmlns:a16="http://schemas.microsoft.com/office/drawing/2014/main" id="{0E416857-196C-49B6-AB56-3C051924CAC5}"/>
              </a:ext>
            </a:extLst>
          </p:cNvPr>
          <p:cNvSpPr>
            <a:spLocks noGrp="1"/>
          </p:cNvSpPr>
          <p:nvPr>
            <p:ph type="pic" sz="quarter" idx="172"/>
          </p:nvPr>
        </p:nvSpPr>
        <p:spPr>
          <a:xfrm>
            <a:off x="8086251" y="3869017"/>
            <a:ext cx="1260000" cy="126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52" name="Platshållare för text 32">
            <a:extLst>
              <a:ext uri="{FF2B5EF4-FFF2-40B4-BE49-F238E27FC236}">
                <a16:creationId xmlns:a16="http://schemas.microsoft.com/office/drawing/2014/main" id="{D797A603-D7B7-4DD5-9923-B75E57ED9F07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5693740" y="4628125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53" name="Platshållare för text 32">
            <a:extLst>
              <a:ext uri="{FF2B5EF4-FFF2-40B4-BE49-F238E27FC236}">
                <a16:creationId xmlns:a16="http://schemas.microsoft.com/office/drawing/2014/main" id="{2F0C4664-270B-43B7-A172-DAB8872952D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9432065" y="4628125"/>
            <a:ext cx="2150337" cy="1146131"/>
          </a:xfrm>
          <a:custGeom>
            <a:avLst/>
            <a:gdLst>
              <a:gd name="connsiteX0" fmla="*/ 0 w 2691144"/>
              <a:gd name="connsiteY0" fmla="*/ 0 h 1146131"/>
              <a:gd name="connsiteX1" fmla="*/ 2691144 w 2691144"/>
              <a:gd name="connsiteY1" fmla="*/ 0 h 1146131"/>
              <a:gd name="connsiteX2" fmla="*/ 2691144 w 2691144"/>
              <a:gd name="connsiteY2" fmla="*/ 1146131 h 1146131"/>
              <a:gd name="connsiteX3" fmla="*/ 0 w 2691144"/>
              <a:gd name="connsiteY3" fmla="*/ 1146131 h 11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1144" h="1146131">
                <a:moveTo>
                  <a:pt x="0" y="0"/>
                </a:moveTo>
                <a:lnTo>
                  <a:pt x="2691144" y="0"/>
                </a:lnTo>
                <a:lnTo>
                  <a:pt x="2691144" y="1146131"/>
                </a:lnTo>
                <a:lnTo>
                  <a:pt x="0" y="1146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85723" indent="-85723">
              <a:defRPr sz="900"/>
            </a:lvl1pPr>
            <a:lvl2pPr>
              <a:defRPr sz="1051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4279558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large 9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58D7EA-331E-43F7-AD82-171D6235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20D2-608F-4BD9-9105-B5DA920F1182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183754-67AB-41DC-96B3-928B9F89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762BE4-6961-4F91-8409-A272431A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E25DFD7-C2E1-47A9-9C9D-41EE7816E4E9}"/>
              </a:ext>
            </a:extLst>
          </p:cNvPr>
          <p:cNvSpPr txBox="1">
            <a:spLocks noGrp="1"/>
          </p:cNvSpPr>
          <p:nvPr>
            <p:ph type="body" sz="quarter" idx="135" hasCustomPrompt="1"/>
          </p:nvPr>
        </p:nvSpPr>
        <p:spPr>
          <a:xfrm>
            <a:off x="1774440" y="1886568"/>
            <a:ext cx="2150337" cy="29368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7" name="Double click to edit text">
            <a:extLst>
              <a:ext uri="{FF2B5EF4-FFF2-40B4-BE49-F238E27FC236}">
                <a16:creationId xmlns:a16="http://schemas.microsoft.com/office/drawing/2014/main" id="{0E04E3AC-91A1-4FC5-8042-1D21201B90B8}"/>
              </a:ext>
            </a:extLst>
          </p:cNvPr>
          <p:cNvSpPr txBox="1">
            <a:spLocks noGrp="1"/>
          </p:cNvSpPr>
          <p:nvPr>
            <p:ph type="body" sz="quarter" idx="134" hasCustomPrompt="1"/>
          </p:nvPr>
        </p:nvSpPr>
        <p:spPr>
          <a:xfrm>
            <a:off x="1774440" y="2251551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F128E45-31E8-4AC7-BE4F-35DC22C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Klicka här för att ändra mall för rubrikformat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5E6DAF80-8FE4-45B7-ABA8-B7CDD23CD61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609600" y="14008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ikonen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en </a:t>
            </a:r>
            <a:r>
              <a:rPr lang="en-GB" noProof="0" err="1"/>
              <a:t>bild</a:t>
            </a:r>
            <a:endParaRPr lang="en-GB" noProof="0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C55011B6-B62F-4408-AA6C-E6F74CB97BDB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5507933" y="1864401"/>
            <a:ext cx="2150337" cy="29368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4EE30A2A-D143-420C-8416-02CE878A7723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5507933" y="2249665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4C9D03E1-E422-487D-B5ED-3975D4E6302E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>
          <a:xfrm>
            <a:off x="4347925" y="14008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08FC83E6-978D-46E7-9B99-E0F74DB7D3A4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9241425" y="1864401"/>
            <a:ext cx="2150337" cy="29368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58A0289B-E499-4541-8A13-CD0F55B28062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9241425" y="2249665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094569C6-979F-48CD-921D-E941B9548E13}"/>
              </a:ext>
            </a:extLst>
          </p:cNvPr>
          <p:cNvSpPr>
            <a:spLocks noGrp="1"/>
          </p:cNvSpPr>
          <p:nvPr>
            <p:ph type="pic" sz="quarter" idx="160"/>
          </p:nvPr>
        </p:nvSpPr>
        <p:spPr>
          <a:xfrm>
            <a:off x="8086251" y="14008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E9A7E673-1202-4724-946C-A1E4BBB7C5AA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774440" y="3514401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495D6E5D-A3E6-478F-A715-6FEB1FA3644D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774440" y="3899666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3A907C4A-D6FF-4A6E-AA23-CBA7ED31C913}"/>
              </a:ext>
            </a:extLst>
          </p:cNvPr>
          <p:cNvSpPr>
            <a:spLocks noGrp="1"/>
          </p:cNvSpPr>
          <p:nvPr>
            <p:ph type="pic" sz="quarter" idx="165"/>
          </p:nvPr>
        </p:nvSpPr>
        <p:spPr>
          <a:xfrm>
            <a:off x="609600" y="3039300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ikonen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en </a:t>
            </a:r>
            <a:r>
              <a:rPr lang="en-GB" noProof="0" err="1"/>
              <a:t>bild</a:t>
            </a:r>
            <a:endParaRPr lang="en-GB" noProof="0"/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9F4DEF93-5CD8-43E6-BE3F-344FD8D4E5D1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5507933" y="3507152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7" name="Double click to edit text">
            <a:extLst>
              <a:ext uri="{FF2B5EF4-FFF2-40B4-BE49-F238E27FC236}">
                <a16:creationId xmlns:a16="http://schemas.microsoft.com/office/drawing/2014/main" id="{153E87B3-EAF7-4249-BE16-222978F6E093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5507933" y="3892415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B6915D9F-6337-4848-8B3E-58B64D9A3B03}"/>
              </a:ext>
            </a:extLst>
          </p:cNvPr>
          <p:cNvSpPr>
            <a:spLocks noGrp="1"/>
          </p:cNvSpPr>
          <p:nvPr>
            <p:ph type="pic" sz="quarter" idx="169"/>
          </p:nvPr>
        </p:nvSpPr>
        <p:spPr>
          <a:xfrm>
            <a:off x="4347925" y="3039300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ikonen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en </a:t>
            </a:r>
            <a:r>
              <a:rPr lang="en-GB" noProof="0" err="1"/>
              <a:t>bild</a:t>
            </a:r>
            <a:endParaRPr lang="en-GB" noProof="0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017D4580-896B-4E58-9F84-0E1CAD41C2E7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9241425" y="3505438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58BF428C-8E8C-4B6D-AF02-3F3016F101D3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9241425" y="3890702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1" name="Picture Placeholder 17">
            <a:extLst>
              <a:ext uri="{FF2B5EF4-FFF2-40B4-BE49-F238E27FC236}">
                <a16:creationId xmlns:a16="http://schemas.microsoft.com/office/drawing/2014/main" id="{0E416857-196C-49B6-AB56-3C051924CAC5}"/>
              </a:ext>
            </a:extLst>
          </p:cNvPr>
          <p:cNvSpPr>
            <a:spLocks noGrp="1"/>
          </p:cNvSpPr>
          <p:nvPr>
            <p:ph type="pic" sz="quarter" idx="172"/>
          </p:nvPr>
        </p:nvSpPr>
        <p:spPr>
          <a:xfrm>
            <a:off x="8086251" y="3039300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BA35E6ED-E62E-4575-A28C-F97E9E10ADB2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774440" y="5143889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CA31A9DC-2D7B-4D1B-9B1C-76073B9772F1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1774440" y="5529154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4E857E99-38C2-4E8C-B6FA-D10642749553}"/>
              </a:ext>
            </a:extLst>
          </p:cNvPr>
          <p:cNvSpPr>
            <a:spLocks noGrp="1"/>
          </p:cNvSpPr>
          <p:nvPr>
            <p:ph type="pic" sz="quarter" idx="175"/>
          </p:nvPr>
        </p:nvSpPr>
        <p:spPr>
          <a:xfrm>
            <a:off x="609600" y="46777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ikonen</a:t>
            </a:r>
            <a:r>
              <a:rPr lang="en-GB" noProof="0"/>
              <a:t> för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en </a:t>
            </a:r>
            <a:r>
              <a:rPr lang="en-GB" noProof="0" err="1"/>
              <a:t>bild</a:t>
            </a:r>
            <a:endParaRPr lang="en-GB" noProof="0"/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738DE17D-25F2-488C-8DE9-6B78E7361187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5507933" y="5143889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5" name="Double click to edit text">
            <a:extLst>
              <a:ext uri="{FF2B5EF4-FFF2-40B4-BE49-F238E27FC236}">
                <a16:creationId xmlns:a16="http://schemas.microsoft.com/office/drawing/2014/main" id="{8AEBE2F4-EA9F-4F2D-A7CB-81934A48B821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5507933" y="5529154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B9CCE1C2-F61E-456D-8EB5-2BDB6DE6ADED}"/>
              </a:ext>
            </a:extLst>
          </p:cNvPr>
          <p:cNvSpPr>
            <a:spLocks noGrp="1"/>
          </p:cNvSpPr>
          <p:nvPr>
            <p:ph type="pic" sz="quarter" idx="178"/>
          </p:nvPr>
        </p:nvSpPr>
        <p:spPr>
          <a:xfrm>
            <a:off x="4347925" y="46777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57" name="Title">
            <a:extLst>
              <a:ext uri="{FF2B5EF4-FFF2-40B4-BE49-F238E27FC236}">
                <a16:creationId xmlns:a16="http://schemas.microsoft.com/office/drawing/2014/main" id="{BC4CDAE9-C2C1-4CF5-839F-729EEA707053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9241425" y="5143889"/>
            <a:ext cx="2150337" cy="2936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8" name="Double click to edit text">
            <a:extLst>
              <a:ext uri="{FF2B5EF4-FFF2-40B4-BE49-F238E27FC236}">
                <a16:creationId xmlns:a16="http://schemas.microsoft.com/office/drawing/2014/main" id="{2F8674E2-9C0F-4BDC-B15E-92F8556543D3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241425" y="5529154"/>
            <a:ext cx="2150337" cy="2285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68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9" name="Picture Placeholder 17">
            <a:extLst>
              <a:ext uri="{FF2B5EF4-FFF2-40B4-BE49-F238E27FC236}">
                <a16:creationId xmlns:a16="http://schemas.microsoft.com/office/drawing/2014/main" id="{699E46C3-4049-4DFA-81F0-9E68F9FAB444}"/>
              </a:ext>
            </a:extLst>
          </p:cNvPr>
          <p:cNvSpPr>
            <a:spLocks noGrp="1"/>
          </p:cNvSpPr>
          <p:nvPr>
            <p:ph type="pic" sz="quarter" idx="181"/>
          </p:nvPr>
        </p:nvSpPr>
        <p:spPr>
          <a:xfrm>
            <a:off x="8086251" y="4677751"/>
            <a:ext cx="1080000" cy="1080000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9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83067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EAF6BD-4C94-4196-9B13-5AC18583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0DF1-18D6-4C48-A52C-1B2771975AFF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ED2426-4EEC-4F6C-809F-6FB03C43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635980-1F6D-4D29-A519-54618235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07851C4-901C-4E84-BD71-136D6BE88A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331199" y="1151797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3A3C6A92-34D5-4F58-9D99-069703FAD8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199" y="3451953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0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5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5 h 4508501"/>
              <a:gd name="connsiteX12" fmla="*/ 0 w 4699001"/>
              <a:gd name="connsiteY12" fmla="*/ 4410817 h 4508501"/>
              <a:gd name="connsiteX13" fmla="*/ 0 w 4699001"/>
              <a:gd name="connsiteY13" fmla="*/ 97266 h 4508501"/>
              <a:gd name="connsiteX14" fmla="*/ 4786 w 4699001"/>
              <a:gd name="connsiteY14" fmla="*/ 40075 h 4508501"/>
              <a:gd name="connsiteX15" fmla="*/ 40028 w 4699001"/>
              <a:gd name="connsiteY15" fmla="*/ 4800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0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5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73347620-3917-4B89-9B88-F67E021B177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724354" y="1151797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3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3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44C99F2-8117-4C11-97A6-D11F2DFCFD5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3724354" y="3451953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0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5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5 h 4508501"/>
              <a:gd name="connsiteX12" fmla="*/ 0 w 4699001"/>
              <a:gd name="connsiteY12" fmla="*/ 4410817 h 4508501"/>
              <a:gd name="connsiteX13" fmla="*/ 0 w 4699001"/>
              <a:gd name="connsiteY13" fmla="*/ 97266 h 4508501"/>
              <a:gd name="connsiteX14" fmla="*/ 4786 w 4699001"/>
              <a:gd name="connsiteY14" fmla="*/ 40075 h 4508501"/>
              <a:gd name="connsiteX15" fmla="*/ 40028 w 4699001"/>
              <a:gd name="connsiteY15" fmla="*/ 4800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3" y="0"/>
                  <a:pt x="4643962" y="0"/>
                  <a:pt x="4658973" y="4800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5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3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5" name="Double Click to edit text">
            <a:extLst>
              <a:ext uri="{FF2B5EF4-FFF2-40B4-BE49-F238E27FC236}">
                <a16:creationId xmlns:a16="http://schemas.microsoft.com/office/drawing/2014/main" id="{DE3647DD-FE8A-486C-AEC2-3B1BE884D60F}"/>
              </a:ext>
            </a:extLst>
          </p:cNvPr>
          <p:cNvSpPr txBox="1">
            <a:spLocks noGrp="1"/>
          </p:cNvSpPr>
          <p:nvPr>
            <p:ph type="body" sz="quarter" idx="123" hasCustomPrompt="1"/>
          </p:nvPr>
        </p:nvSpPr>
        <p:spPr>
          <a:xfrm>
            <a:off x="6476660" y="1339829"/>
            <a:ext cx="3490045" cy="1538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50237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rgbClr val="6C6B6C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6" name="Double Click to edit text">
            <a:extLst>
              <a:ext uri="{FF2B5EF4-FFF2-40B4-BE49-F238E27FC236}">
                <a16:creationId xmlns:a16="http://schemas.microsoft.com/office/drawing/2014/main" id="{7CB20F90-C995-4010-85DE-E46B3B0F2FA2}"/>
              </a:ext>
            </a:extLst>
          </p:cNvPr>
          <p:cNvSpPr txBox="1">
            <a:spLocks noGrp="1"/>
          </p:cNvSpPr>
          <p:nvPr>
            <p:ph type="body" sz="quarter" idx="125" hasCustomPrompt="1"/>
          </p:nvPr>
        </p:nvSpPr>
        <p:spPr>
          <a:xfrm>
            <a:off x="6476366" y="2123729"/>
            <a:ext cx="5093335" cy="36388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50237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cap="none" spc="0" normalizeH="0" baseline="0" dirty="0">
                <a:ln>
                  <a:noFill/>
                </a:ln>
                <a:solidFill>
                  <a:srgbClr val="6C6B6C"/>
                </a:solidFill>
                <a:effectLst/>
                <a:uFillTx/>
                <a:latin typeface="+mn-lt"/>
                <a:ea typeface="Manrope Medium" pitchFamily="2" charset="0"/>
                <a:cs typeface="Manrope Medium" pitchFamily="2" charset="0"/>
                <a:sym typeface="Montserrat Light"/>
              </a:defRPr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3F3A0A4A-6B8E-48D1-B98F-1F9450E59E2D}"/>
              </a:ext>
            </a:extLst>
          </p:cNvPr>
          <p:cNvSpPr txBox="1">
            <a:spLocks noGrp="1"/>
          </p:cNvSpPr>
          <p:nvPr>
            <p:ph type="body" sz="quarter" idx="124" hasCustomPrompt="1"/>
          </p:nvPr>
        </p:nvSpPr>
        <p:spPr>
          <a:xfrm>
            <a:off x="6476367" y="866675"/>
            <a:ext cx="3490047" cy="4766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50237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67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Manrope SemiBold" pitchFamily="2" charset="0"/>
                <a:cs typeface="Manrope SemiBold" pitchFamily="2" charset="0"/>
                <a:sym typeface="Montserrat Light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454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358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EAF6BD-4C94-4196-9B13-5AC18583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8E9D-8029-4B73-851B-BEC9EF6FF9FD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ED2426-4EEC-4F6C-809F-6FB03C43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635980-1F6D-4D29-A519-54618235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07851C4-901C-4E84-BD71-136D6BE88A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331199" y="1151797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6E79D2A0-D2DC-404F-91A8-0BD37B4B083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17507" y="1151797"/>
            <a:ext cx="2349348" cy="2254251"/>
          </a:xfrm>
          <a:custGeom>
            <a:avLst/>
            <a:gdLst>
              <a:gd name="connsiteX0" fmla="*/ 97243 w 4699002"/>
              <a:gd name="connsiteY0" fmla="*/ 0 h 4508501"/>
              <a:gd name="connsiteX1" fmla="*/ 4601758 w 4699002"/>
              <a:gd name="connsiteY1" fmla="*/ 0 h 4508501"/>
              <a:gd name="connsiteX2" fmla="*/ 4658972 w 4699002"/>
              <a:gd name="connsiteY2" fmla="*/ 4801 h 4508501"/>
              <a:gd name="connsiteX3" fmla="*/ 4694214 w 4699002"/>
              <a:gd name="connsiteY3" fmla="*/ 40075 h 4508501"/>
              <a:gd name="connsiteX4" fmla="*/ 4699002 w 4699002"/>
              <a:gd name="connsiteY4" fmla="*/ 97684 h 4508501"/>
              <a:gd name="connsiteX5" fmla="*/ 4699002 w 4699002"/>
              <a:gd name="connsiteY5" fmla="*/ 4411235 h 4508501"/>
              <a:gd name="connsiteX6" fmla="*/ 4694214 w 4699002"/>
              <a:gd name="connsiteY6" fmla="*/ 4468426 h 4508501"/>
              <a:gd name="connsiteX7" fmla="*/ 4658972 w 4699002"/>
              <a:gd name="connsiteY7" fmla="*/ 4503701 h 4508501"/>
              <a:gd name="connsiteX8" fmla="*/ 4601322 w 4699002"/>
              <a:gd name="connsiteY8" fmla="*/ 4508501 h 4508501"/>
              <a:gd name="connsiteX9" fmla="*/ 97243 w 4699002"/>
              <a:gd name="connsiteY9" fmla="*/ 4508501 h 4508501"/>
              <a:gd name="connsiteX10" fmla="*/ 40029 w 4699002"/>
              <a:gd name="connsiteY10" fmla="*/ 4503701 h 4508501"/>
              <a:gd name="connsiteX11" fmla="*/ 4786 w 4699002"/>
              <a:gd name="connsiteY11" fmla="*/ 4468426 h 4508501"/>
              <a:gd name="connsiteX12" fmla="*/ 0 w 4699002"/>
              <a:gd name="connsiteY12" fmla="*/ 4410817 h 4508501"/>
              <a:gd name="connsiteX13" fmla="*/ 0 w 4699002"/>
              <a:gd name="connsiteY13" fmla="*/ 97267 h 4508501"/>
              <a:gd name="connsiteX14" fmla="*/ 4786 w 4699002"/>
              <a:gd name="connsiteY14" fmla="*/ 40075 h 4508501"/>
              <a:gd name="connsiteX15" fmla="*/ 40029 w 4699002"/>
              <a:gd name="connsiteY15" fmla="*/ 4801 h 4508501"/>
              <a:gd name="connsiteX16" fmla="*/ 97243 w 4699002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2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1"/>
                </a:cubicBezTo>
                <a:cubicBezTo>
                  <a:pt x="4675288" y="10645"/>
                  <a:pt x="4688342" y="23586"/>
                  <a:pt x="4694214" y="40075"/>
                </a:cubicBezTo>
                <a:cubicBezTo>
                  <a:pt x="4699002" y="55104"/>
                  <a:pt x="4699002" y="69297"/>
                  <a:pt x="4699002" y="97684"/>
                </a:cubicBezTo>
                <a:lnTo>
                  <a:pt x="4699002" y="4411235"/>
                </a:lnTo>
                <a:cubicBezTo>
                  <a:pt x="4699002" y="4438995"/>
                  <a:pt x="4699002" y="4453397"/>
                  <a:pt x="4694214" y="4468426"/>
                </a:cubicBezTo>
                <a:cubicBezTo>
                  <a:pt x="4688342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9" y="4503701"/>
                </a:cubicBezTo>
                <a:cubicBezTo>
                  <a:pt x="23713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3" y="10645"/>
                  <a:pt x="40029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9E071F26-D92E-42F0-9346-CE5735A35B5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3724354" y="3451953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0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5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5 h 4508501"/>
              <a:gd name="connsiteX12" fmla="*/ 0 w 4699001"/>
              <a:gd name="connsiteY12" fmla="*/ 4410817 h 4508501"/>
              <a:gd name="connsiteX13" fmla="*/ 0 w 4699001"/>
              <a:gd name="connsiteY13" fmla="*/ 97266 h 4508501"/>
              <a:gd name="connsiteX14" fmla="*/ 4786 w 4699001"/>
              <a:gd name="connsiteY14" fmla="*/ 40075 h 4508501"/>
              <a:gd name="connsiteX15" fmla="*/ 40028 w 4699001"/>
              <a:gd name="connsiteY15" fmla="*/ 4800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3" y="0"/>
                  <a:pt x="4643962" y="0"/>
                  <a:pt x="4658973" y="4800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5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3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13FB415D-ECA4-4CD7-8B3E-17FD51A2759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510664" y="3451953"/>
            <a:ext cx="2349347" cy="2254251"/>
          </a:xfrm>
          <a:custGeom>
            <a:avLst/>
            <a:gdLst>
              <a:gd name="connsiteX0" fmla="*/ 97244 w 4699000"/>
              <a:gd name="connsiteY0" fmla="*/ 0 h 4508501"/>
              <a:gd name="connsiteX1" fmla="*/ 4601758 w 4699000"/>
              <a:gd name="connsiteY1" fmla="*/ 0 h 4508501"/>
              <a:gd name="connsiteX2" fmla="*/ 4658972 w 4699000"/>
              <a:gd name="connsiteY2" fmla="*/ 4800 h 4508501"/>
              <a:gd name="connsiteX3" fmla="*/ 4694216 w 4699000"/>
              <a:gd name="connsiteY3" fmla="*/ 40075 h 4508501"/>
              <a:gd name="connsiteX4" fmla="*/ 4699000 w 4699000"/>
              <a:gd name="connsiteY4" fmla="*/ 97684 h 4508501"/>
              <a:gd name="connsiteX5" fmla="*/ 4699000 w 4699000"/>
              <a:gd name="connsiteY5" fmla="*/ 4411235 h 4508501"/>
              <a:gd name="connsiteX6" fmla="*/ 4694216 w 4699000"/>
              <a:gd name="connsiteY6" fmla="*/ 4468425 h 4508501"/>
              <a:gd name="connsiteX7" fmla="*/ 4658972 w 4699000"/>
              <a:gd name="connsiteY7" fmla="*/ 4503701 h 4508501"/>
              <a:gd name="connsiteX8" fmla="*/ 4601322 w 4699000"/>
              <a:gd name="connsiteY8" fmla="*/ 4508501 h 4508501"/>
              <a:gd name="connsiteX9" fmla="*/ 97244 w 4699000"/>
              <a:gd name="connsiteY9" fmla="*/ 4508501 h 4508501"/>
              <a:gd name="connsiteX10" fmla="*/ 40028 w 4699000"/>
              <a:gd name="connsiteY10" fmla="*/ 4503701 h 4508501"/>
              <a:gd name="connsiteX11" fmla="*/ 4786 w 4699000"/>
              <a:gd name="connsiteY11" fmla="*/ 4468425 h 4508501"/>
              <a:gd name="connsiteX12" fmla="*/ 0 w 4699000"/>
              <a:gd name="connsiteY12" fmla="*/ 4410817 h 4508501"/>
              <a:gd name="connsiteX13" fmla="*/ 0 w 4699000"/>
              <a:gd name="connsiteY13" fmla="*/ 97266 h 4508501"/>
              <a:gd name="connsiteX14" fmla="*/ 4786 w 4699000"/>
              <a:gd name="connsiteY14" fmla="*/ 40075 h 4508501"/>
              <a:gd name="connsiteX15" fmla="*/ 40028 w 4699000"/>
              <a:gd name="connsiteY15" fmla="*/ 4800 h 4508501"/>
              <a:gd name="connsiteX16" fmla="*/ 97244 w 4699000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0" h="4508501">
                <a:moveTo>
                  <a:pt x="97244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0"/>
                </a:cubicBezTo>
                <a:cubicBezTo>
                  <a:pt x="4675288" y="10645"/>
                  <a:pt x="4688340" y="23586"/>
                  <a:pt x="4694216" y="40075"/>
                </a:cubicBezTo>
                <a:cubicBezTo>
                  <a:pt x="4699000" y="55104"/>
                  <a:pt x="4699000" y="69297"/>
                  <a:pt x="4699000" y="97684"/>
                </a:cubicBezTo>
                <a:lnTo>
                  <a:pt x="4699000" y="4411235"/>
                </a:lnTo>
                <a:cubicBezTo>
                  <a:pt x="4699000" y="4438995"/>
                  <a:pt x="4699000" y="4453397"/>
                  <a:pt x="4694216" y="4468425"/>
                </a:cubicBezTo>
                <a:cubicBezTo>
                  <a:pt x="4688340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4" y="4508501"/>
                </a:lnTo>
                <a:cubicBezTo>
                  <a:pt x="69398" y="4508501"/>
                  <a:pt x="55040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40" y="0"/>
                  <a:pt x="69398" y="0"/>
                  <a:pt x="97244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14955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EAF6BD-4C94-4196-9B13-5AC18583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A106-AFCE-4820-8E34-2825C662729F}" type="datetime1">
              <a:rPr lang="en-GB" smtClean="0"/>
              <a:t>18/12/2025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ED2426-4EEC-4F6C-809F-6FB03C43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635980-1F6D-4D29-A519-54618235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CCB9EFE1-C07A-47C0-9960-948C092D30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199" y="3451953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0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5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5 h 4508501"/>
              <a:gd name="connsiteX12" fmla="*/ 0 w 4699001"/>
              <a:gd name="connsiteY12" fmla="*/ 4410817 h 4508501"/>
              <a:gd name="connsiteX13" fmla="*/ 0 w 4699001"/>
              <a:gd name="connsiteY13" fmla="*/ 97266 h 4508501"/>
              <a:gd name="connsiteX14" fmla="*/ 4786 w 4699001"/>
              <a:gd name="connsiteY14" fmla="*/ 40075 h 4508501"/>
              <a:gd name="connsiteX15" fmla="*/ 40028 w 4699001"/>
              <a:gd name="connsiteY15" fmla="*/ 4800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0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5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07851C4-901C-4E84-BD71-136D6BE88A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331199" y="1151797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4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6E79D2A0-D2DC-404F-91A8-0BD37B4B083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117507" y="1151797"/>
            <a:ext cx="2349348" cy="2254251"/>
          </a:xfrm>
          <a:custGeom>
            <a:avLst/>
            <a:gdLst>
              <a:gd name="connsiteX0" fmla="*/ 97243 w 4699002"/>
              <a:gd name="connsiteY0" fmla="*/ 0 h 4508501"/>
              <a:gd name="connsiteX1" fmla="*/ 4601758 w 4699002"/>
              <a:gd name="connsiteY1" fmla="*/ 0 h 4508501"/>
              <a:gd name="connsiteX2" fmla="*/ 4658972 w 4699002"/>
              <a:gd name="connsiteY2" fmla="*/ 4801 h 4508501"/>
              <a:gd name="connsiteX3" fmla="*/ 4694214 w 4699002"/>
              <a:gd name="connsiteY3" fmla="*/ 40075 h 4508501"/>
              <a:gd name="connsiteX4" fmla="*/ 4699002 w 4699002"/>
              <a:gd name="connsiteY4" fmla="*/ 97684 h 4508501"/>
              <a:gd name="connsiteX5" fmla="*/ 4699002 w 4699002"/>
              <a:gd name="connsiteY5" fmla="*/ 4411235 h 4508501"/>
              <a:gd name="connsiteX6" fmla="*/ 4694214 w 4699002"/>
              <a:gd name="connsiteY6" fmla="*/ 4468426 h 4508501"/>
              <a:gd name="connsiteX7" fmla="*/ 4658972 w 4699002"/>
              <a:gd name="connsiteY7" fmla="*/ 4503701 h 4508501"/>
              <a:gd name="connsiteX8" fmla="*/ 4601322 w 4699002"/>
              <a:gd name="connsiteY8" fmla="*/ 4508501 h 4508501"/>
              <a:gd name="connsiteX9" fmla="*/ 97243 w 4699002"/>
              <a:gd name="connsiteY9" fmla="*/ 4508501 h 4508501"/>
              <a:gd name="connsiteX10" fmla="*/ 40029 w 4699002"/>
              <a:gd name="connsiteY10" fmla="*/ 4503701 h 4508501"/>
              <a:gd name="connsiteX11" fmla="*/ 4786 w 4699002"/>
              <a:gd name="connsiteY11" fmla="*/ 4468426 h 4508501"/>
              <a:gd name="connsiteX12" fmla="*/ 0 w 4699002"/>
              <a:gd name="connsiteY12" fmla="*/ 4410817 h 4508501"/>
              <a:gd name="connsiteX13" fmla="*/ 0 w 4699002"/>
              <a:gd name="connsiteY13" fmla="*/ 97267 h 4508501"/>
              <a:gd name="connsiteX14" fmla="*/ 4786 w 4699002"/>
              <a:gd name="connsiteY14" fmla="*/ 40075 h 4508501"/>
              <a:gd name="connsiteX15" fmla="*/ 40029 w 4699002"/>
              <a:gd name="connsiteY15" fmla="*/ 4801 h 4508501"/>
              <a:gd name="connsiteX16" fmla="*/ 97243 w 4699002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2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1"/>
                </a:cubicBezTo>
                <a:cubicBezTo>
                  <a:pt x="4675288" y="10645"/>
                  <a:pt x="4688342" y="23586"/>
                  <a:pt x="4694214" y="40075"/>
                </a:cubicBezTo>
                <a:cubicBezTo>
                  <a:pt x="4699002" y="55104"/>
                  <a:pt x="4699002" y="69297"/>
                  <a:pt x="4699002" y="97684"/>
                </a:cubicBezTo>
                <a:lnTo>
                  <a:pt x="4699002" y="4411235"/>
                </a:lnTo>
                <a:cubicBezTo>
                  <a:pt x="4699002" y="4438995"/>
                  <a:pt x="4699002" y="4453397"/>
                  <a:pt x="4694214" y="4468426"/>
                </a:cubicBezTo>
                <a:cubicBezTo>
                  <a:pt x="4688342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9" y="4503701"/>
                </a:cubicBezTo>
                <a:cubicBezTo>
                  <a:pt x="23713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3" y="10645"/>
                  <a:pt x="40029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9E071F26-D92E-42F0-9346-CE5735A35B5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3724354" y="3451953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0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5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5 h 4508501"/>
              <a:gd name="connsiteX12" fmla="*/ 0 w 4699001"/>
              <a:gd name="connsiteY12" fmla="*/ 4410817 h 4508501"/>
              <a:gd name="connsiteX13" fmla="*/ 0 w 4699001"/>
              <a:gd name="connsiteY13" fmla="*/ 97266 h 4508501"/>
              <a:gd name="connsiteX14" fmla="*/ 4786 w 4699001"/>
              <a:gd name="connsiteY14" fmla="*/ 40075 h 4508501"/>
              <a:gd name="connsiteX15" fmla="*/ 40028 w 4699001"/>
              <a:gd name="connsiteY15" fmla="*/ 4800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3" y="0"/>
                  <a:pt x="4643962" y="0"/>
                  <a:pt x="4658973" y="4800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5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3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13FB415D-ECA4-4CD7-8B3E-17FD51A2759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510664" y="3451953"/>
            <a:ext cx="2349347" cy="2254251"/>
          </a:xfrm>
          <a:custGeom>
            <a:avLst/>
            <a:gdLst>
              <a:gd name="connsiteX0" fmla="*/ 97244 w 4699000"/>
              <a:gd name="connsiteY0" fmla="*/ 0 h 4508501"/>
              <a:gd name="connsiteX1" fmla="*/ 4601758 w 4699000"/>
              <a:gd name="connsiteY1" fmla="*/ 0 h 4508501"/>
              <a:gd name="connsiteX2" fmla="*/ 4658972 w 4699000"/>
              <a:gd name="connsiteY2" fmla="*/ 4800 h 4508501"/>
              <a:gd name="connsiteX3" fmla="*/ 4694216 w 4699000"/>
              <a:gd name="connsiteY3" fmla="*/ 40075 h 4508501"/>
              <a:gd name="connsiteX4" fmla="*/ 4699000 w 4699000"/>
              <a:gd name="connsiteY4" fmla="*/ 97684 h 4508501"/>
              <a:gd name="connsiteX5" fmla="*/ 4699000 w 4699000"/>
              <a:gd name="connsiteY5" fmla="*/ 4411235 h 4508501"/>
              <a:gd name="connsiteX6" fmla="*/ 4694216 w 4699000"/>
              <a:gd name="connsiteY6" fmla="*/ 4468425 h 4508501"/>
              <a:gd name="connsiteX7" fmla="*/ 4658972 w 4699000"/>
              <a:gd name="connsiteY7" fmla="*/ 4503701 h 4508501"/>
              <a:gd name="connsiteX8" fmla="*/ 4601322 w 4699000"/>
              <a:gd name="connsiteY8" fmla="*/ 4508501 h 4508501"/>
              <a:gd name="connsiteX9" fmla="*/ 97244 w 4699000"/>
              <a:gd name="connsiteY9" fmla="*/ 4508501 h 4508501"/>
              <a:gd name="connsiteX10" fmla="*/ 40028 w 4699000"/>
              <a:gd name="connsiteY10" fmla="*/ 4503701 h 4508501"/>
              <a:gd name="connsiteX11" fmla="*/ 4786 w 4699000"/>
              <a:gd name="connsiteY11" fmla="*/ 4468425 h 4508501"/>
              <a:gd name="connsiteX12" fmla="*/ 0 w 4699000"/>
              <a:gd name="connsiteY12" fmla="*/ 4410817 h 4508501"/>
              <a:gd name="connsiteX13" fmla="*/ 0 w 4699000"/>
              <a:gd name="connsiteY13" fmla="*/ 97266 h 4508501"/>
              <a:gd name="connsiteX14" fmla="*/ 4786 w 4699000"/>
              <a:gd name="connsiteY14" fmla="*/ 40075 h 4508501"/>
              <a:gd name="connsiteX15" fmla="*/ 40028 w 4699000"/>
              <a:gd name="connsiteY15" fmla="*/ 4800 h 4508501"/>
              <a:gd name="connsiteX16" fmla="*/ 97244 w 4699000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0" h="4508501">
                <a:moveTo>
                  <a:pt x="97244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0"/>
                </a:cubicBezTo>
                <a:cubicBezTo>
                  <a:pt x="4675288" y="10645"/>
                  <a:pt x="4688340" y="23586"/>
                  <a:pt x="4694216" y="40075"/>
                </a:cubicBezTo>
                <a:cubicBezTo>
                  <a:pt x="4699000" y="55104"/>
                  <a:pt x="4699000" y="69297"/>
                  <a:pt x="4699000" y="97684"/>
                </a:cubicBezTo>
                <a:lnTo>
                  <a:pt x="4699000" y="4411235"/>
                </a:lnTo>
                <a:cubicBezTo>
                  <a:pt x="4699000" y="4438995"/>
                  <a:pt x="4699000" y="4453397"/>
                  <a:pt x="4694216" y="4468425"/>
                </a:cubicBezTo>
                <a:cubicBezTo>
                  <a:pt x="4688340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4" y="4508501"/>
                </a:lnTo>
                <a:cubicBezTo>
                  <a:pt x="69398" y="4508501"/>
                  <a:pt x="55040" y="4508501"/>
                  <a:pt x="40028" y="4503701"/>
                </a:cubicBezTo>
                <a:cubicBezTo>
                  <a:pt x="23712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0"/>
                </a:cubicBezTo>
                <a:cubicBezTo>
                  <a:pt x="55040" y="0"/>
                  <a:pt x="69398" y="0"/>
                  <a:pt x="97244" y="0"/>
                </a:cubicBezTo>
                <a:close/>
              </a:path>
            </a:pathLst>
          </a:custGeom>
          <a:solidFill>
            <a:srgbClr val="DDE5F0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5A54F8E2-42C2-41FA-B26F-BC626A6D2B1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724354" y="1151797"/>
            <a:ext cx="2349348" cy="2254251"/>
          </a:xfrm>
          <a:custGeom>
            <a:avLst/>
            <a:gdLst>
              <a:gd name="connsiteX0" fmla="*/ 97243 w 4699001"/>
              <a:gd name="connsiteY0" fmla="*/ 0 h 4508501"/>
              <a:gd name="connsiteX1" fmla="*/ 4601758 w 4699001"/>
              <a:gd name="connsiteY1" fmla="*/ 0 h 4508501"/>
              <a:gd name="connsiteX2" fmla="*/ 4658973 w 4699001"/>
              <a:gd name="connsiteY2" fmla="*/ 4801 h 4508501"/>
              <a:gd name="connsiteX3" fmla="*/ 4694215 w 4699001"/>
              <a:gd name="connsiteY3" fmla="*/ 40075 h 4508501"/>
              <a:gd name="connsiteX4" fmla="*/ 4699001 w 4699001"/>
              <a:gd name="connsiteY4" fmla="*/ 97684 h 4508501"/>
              <a:gd name="connsiteX5" fmla="*/ 4699001 w 4699001"/>
              <a:gd name="connsiteY5" fmla="*/ 4411235 h 4508501"/>
              <a:gd name="connsiteX6" fmla="*/ 4694215 w 4699001"/>
              <a:gd name="connsiteY6" fmla="*/ 4468426 h 4508501"/>
              <a:gd name="connsiteX7" fmla="*/ 4658973 w 4699001"/>
              <a:gd name="connsiteY7" fmla="*/ 4503701 h 4508501"/>
              <a:gd name="connsiteX8" fmla="*/ 4601323 w 4699001"/>
              <a:gd name="connsiteY8" fmla="*/ 4508501 h 4508501"/>
              <a:gd name="connsiteX9" fmla="*/ 97243 w 4699001"/>
              <a:gd name="connsiteY9" fmla="*/ 4508501 h 4508501"/>
              <a:gd name="connsiteX10" fmla="*/ 40028 w 4699001"/>
              <a:gd name="connsiteY10" fmla="*/ 4503701 h 4508501"/>
              <a:gd name="connsiteX11" fmla="*/ 4786 w 4699001"/>
              <a:gd name="connsiteY11" fmla="*/ 4468426 h 4508501"/>
              <a:gd name="connsiteX12" fmla="*/ 0 w 4699001"/>
              <a:gd name="connsiteY12" fmla="*/ 4410817 h 4508501"/>
              <a:gd name="connsiteX13" fmla="*/ 0 w 4699001"/>
              <a:gd name="connsiteY13" fmla="*/ 97267 h 4508501"/>
              <a:gd name="connsiteX14" fmla="*/ 4786 w 4699001"/>
              <a:gd name="connsiteY14" fmla="*/ 40075 h 4508501"/>
              <a:gd name="connsiteX15" fmla="*/ 40028 w 4699001"/>
              <a:gd name="connsiteY15" fmla="*/ 4801 h 4508501"/>
              <a:gd name="connsiteX16" fmla="*/ 97243 w 4699001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1" h="4508501">
                <a:moveTo>
                  <a:pt x="97243" y="0"/>
                </a:moveTo>
                <a:lnTo>
                  <a:pt x="4601758" y="0"/>
                </a:lnTo>
                <a:cubicBezTo>
                  <a:pt x="4629603" y="0"/>
                  <a:pt x="4643962" y="0"/>
                  <a:pt x="4658973" y="4801"/>
                </a:cubicBezTo>
                <a:cubicBezTo>
                  <a:pt x="4675289" y="10645"/>
                  <a:pt x="4688341" y="23586"/>
                  <a:pt x="4694215" y="40075"/>
                </a:cubicBezTo>
                <a:cubicBezTo>
                  <a:pt x="4699001" y="55104"/>
                  <a:pt x="4699001" y="69297"/>
                  <a:pt x="4699001" y="97684"/>
                </a:cubicBezTo>
                <a:lnTo>
                  <a:pt x="4699001" y="4411235"/>
                </a:lnTo>
                <a:cubicBezTo>
                  <a:pt x="4699001" y="4438995"/>
                  <a:pt x="4699001" y="4453397"/>
                  <a:pt x="4694215" y="4468426"/>
                </a:cubicBezTo>
                <a:cubicBezTo>
                  <a:pt x="4688341" y="4484915"/>
                  <a:pt x="4675289" y="4497856"/>
                  <a:pt x="4658973" y="4503701"/>
                </a:cubicBezTo>
                <a:cubicBezTo>
                  <a:pt x="4643962" y="4508501"/>
                  <a:pt x="4629603" y="4508501"/>
                  <a:pt x="4601323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0D65A2DE-F53B-42D8-8FAB-ED59A9E75564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117507" y="3451953"/>
            <a:ext cx="2349348" cy="2254251"/>
          </a:xfrm>
          <a:custGeom>
            <a:avLst/>
            <a:gdLst>
              <a:gd name="connsiteX0" fmla="*/ 97243 w 4699002"/>
              <a:gd name="connsiteY0" fmla="*/ 0 h 4508501"/>
              <a:gd name="connsiteX1" fmla="*/ 4601758 w 4699002"/>
              <a:gd name="connsiteY1" fmla="*/ 0 h 4508501"/>
              <a:gd name="connsiteX2" fmla="*/ 4658972 w 4699002"/>
              <a:gd name="connsiteY2" fmla="*/ 4800 h 4508501"/>
              <a:gd name="connsiteX3" fmla="*/ 4694214 w 4699002"/>
              <a:gd name="connsiteY3" fmla="*/ 40075 h 4508501"/>
              <a:gd name="connsiteX4" fmla="*/ 4699002 w 4699002"/>
              <a:gd name="connsiteY4" fmla="*/ 97684 h 4508501"/>
              <a:gd name="connsiteX5" fmla="*/ 4699002 w 4699002"/>
              <a:gd name="connsiteY5" fmla="*/ 4411235 h 4508501"/>
              <a:gd name="connsiteX6" fmla="*/ 4694214 w 4699002"/>
              <a:gd name="connsiteY6" fmla="*/ 4468425 h 4508501"/>
              <a:gd name="connsiteX7" fmla="*/ 4658972 w 4699002"/>
              <a:gd name="connsiteY7" fmla="*/ 4503701 h 4508501"/>
              <a:gd name="connsiteX8" fmla="*/ 4601322 w 4699002"/>
              <a:gd name="connsiteY8" fmla="*/ 4508501 h 4508501"/>
              <a:gd name="connsiteX9" fmla="*/ 97243 w 4699002"/>
              <a:gd name="connsiteY9" fmla="*/ 4508501 h 4508501"/>
              <a:gd name="connsiteX10" fmla="*/ 40029 w 4699002"/>
              <a:gd name="connsiteY10" fmla="*/ 4503701 h 4508501"/>
              <a:gd name="connsiteX11" fmla="*/ 4786 w 4699002"/>
              <a:gd name="connsiteY11" fmla="*/ 4468425 h 4508501"/>
              <a:gd name="connsiteX12" fmla="*/ 0 w 4699002"/>
              <a:gd name="connsiteY12" fmla="*/ 4410817 h 4508501"/>
              <a:gd name="connsiteX13" fmla="*/ 0 w 4699002"/>
              <a:gd name="connsiteY13" fmla="*/ 97266 h 4508501"/>
              <a:gd name="connsiteX14" fmla="*/ 4786 w 4699002"/>
              <a:gd name="connsiteY14" fmla="*/ 40075 h 4508501"/>
              <a:gd name="connsiteX15" fmla="*/ 40029 w 4699002"/>
              <a:gd name="connsiteY15" fmla="*/ 4800 h 4508501"/>
              <a:gd name="connsiteX16" fmla="*/ 97243 w 4699002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2" h="4508501">
                <a:moveTo>
                  <a:pt x="97243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0"/>
                </a:cubicBezTo>
                <a:cubicBezTo>
                  <a:pt x="4675288" y="10645"/>
                  <a:pt x="4688342" y="23586"/>
                  <a:pt x="4694214" y="40075"/>
                </a:cubicBezTo>
                <a:cubicBezTo>
                  <a:pt x="4699002" y="55104"/>
                  <a:pt x="4699002" y="69297"/>
                  <a:pt x="4699002" y="97684"/>
                </a:cubicBezTo>
                <a:lnTo>
                  <a:pt x="4699002" y="4411235"/>
                </a:lnTo>
                <a:cubicBezTo>
                  <a:pt x="4699002" y="4438995"/>
                  <a:pt x="4699002" y="4453397"/>
                  <a:pt x="4694214" y="4468425"/>
                </a:cubicBezTo>
                <a:cubicBezTo>
                  <a:pt x="4688342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3" y="4508501"/>
                </a:lnTo>
                <a:cubicBezTo>
                  <a:pt x="69397" y="4508501"/>
                  <a:pt x="55039" y="4508501"/>
                  <a:pt x="40029" y="4503701"/>
                </a:cubicBezTo>
                <a:cubicBezTo>
                  <a:pt x="23713" y="4497856"/>
                  <a:pt x="10660" y="4484915"/>
                  <a:pt x="4786" y="4468425"/>
                </a:cubicBezTo>
                <a:cubicBezTo>
                  <a:pt x="0" y="4453397"/>
                  <a:pt x="0" y="4439203"/>
                  <a:pt x="0" y="4410817"/>
                </a:cubicBezTo>
                <a:lnTo>
                  <a:pt x="0" y="97266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3" y="10645"/>
                  <a:pt x="40029" y="4800"/>
                </a:cubicBezTo>
                <a:cubicBezTo>
                  <a:pt x="55039" y="0"/>
                  <a:pt x="69397" y="0"/>
                  <a:pt x="97243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0C2ED0E5-C609-43D3-AED1-23428FE0AB6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10664" y="1151797"/>
            <a:ext cx="2349347" cy="2254251"/>
          </a:xfrm>
          <a:custGeom>
            <a:avLst/>
            <a:gdLst>
              <a:gd name="connsiteX0" fmla="*/ 97244 w 4699000"/>
              <a:gd name="connsiteY0" fmla="*/ 0 h 4508501"/>
              <a:gd name="connsiteX1" fmla="*/ 4601758 w 4699000"/>
              <a:gd name="connsiteY1" fmla="*/ 0 h 4508501"/>
              <a:gd name="connsiteX2" fmla="*/ 4658972 w 4699000"/>
              <a:gd name="connsiteY2" fmla="*/ 4801 h 4508501"/>
              <a:gd name="connsiteX3" fmla="*/ 4694216 w 4699000"/>
              <a:gd name="connsiteY3" fmla="*/ 40075 h 4508501"/>
              <a:gd name="connsiteX4" fmla="*/ 4699000 w 4699000"/>
              <a:gd name="connsiteY4" fmla="*/ 97684 h 4508501"/>
              <a:gd name="connsiteX5" fmla="*/ 4699000 w 4699000"/>
              <a:gd name="connsiteY5" fmla="*/ 4411235 h 4508501"/>
              <a:gd name="connsiteX6" fmla="*/ 4694216 w 4699000"/>
              <a:gd name="connsiteY6" fmla="*/ 4468426 h 4508501"/>
              <a:gd name="connsiteX7" fmla="*/ 4658972 w 4699000"/>
              <a:gd name="connsiteY7" fmla="*/ 4503701 h 4508501"/>
              <a:gd name="connsiteX8" fmla="*/ 4601322 w 4699000"/>
              <a:gd name="connsiteY8" fmla="*/ 4508501 h 4508501"/>
              <a:gd name="connsiteX9" fmla="*/ 97244 w 4699000"/>
              <a:gd name="connsiteY9" fmla="*/ 4508501 h 4508501"/>
              <a:gd name="connsiteX10" fmla="*/ 40028 w 4699000"/>
              <a:gd name="connsiteY10" fmla="*/ 4503701 h 4508501"/>
              <a:gd name="connsiteX11" fmla="*/ 4786 w 4699000"/>
              <a:gd name="connsiteY11" fmla="*/ 4468426 h 4508501"/>
              <a:gd name="connsiteX12" fmla="*/ 0 w 4699000"/>
              <a:gd name="connsiteY12" fmla="*/ 4410817 h 4508501"/>
              <a:gd name="connsiteX13" fmla="*/ 0 w 4699000"/>
              <a:gd name="connsiteY13" fmla="*/ 97267 h 4508501"/>
              <a:gd name="connsiteX14" fmla="*/ 4786 w 4699000"/>
              <a:gd name="connsiteY14" fmla="*/ 40075 h 4508501"/>
              <a:gd name="connsiteX15" fmla="*/ 40028 w 4699000"/>
              <a:gd name="connsiteY15" fmla="*/ 4801 h 4508501"/>
              <a:gd name="connsiteX16" fmla="*/ 97244 w 4699000"/>
              <a:gd name="connsiteY16" fmla="*/ 0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9000" h="4508501">
                <a:moveTo>
                  <a:pt x="97244" y="0"/>
                </a:moveTo>
                <a:lnTo>
                  <a:pt x="4601758" y="0"/>
                </a:lnTo>
                <a:cubicBezTo>
                  <a:pt x="4629604" y="0"/>
                  <a:pt x="4643962" y="0"/>
                  <a:pt x="4658972" y="4801"/>
                </a:cubicBezTo>
                <a:cubicBezTo>
                  <a:pt x="4675288" y="10645"/>
                  <a:pt x="4688340" y="23586"/>
                  <a:pt x="4694216" y="40075"/>
                </a:cubicBezTo>
                <a:cubicBezTo>
                  <a:pt x="4699000" y="55104"/>
                  <a:pt x="4699000" y="69297"/>
                  <a:pt x="4699000" y="97684"/>
                </a:cubicBezTo>
                <a:lnTo>
                  <a:pt x="4699000" y="4411235"/>
                </a:lnTo>
                <a:cubicBezTo>
                  <a:pt x="4699000" y="4438995"/>
                  <a:pt x="4699000" y="4453397"/>
                  <a:pt x="4694216" y="4468426"/>
                </a:cubicBezTo>
                <a:cubicBezTo>
                  <a:pt x="4688340" y="4484915"/>
                  <a:pt x="4675288" y="4497856"/>
                  <a:pt x="4658972" y="4503701"/>
                </a:cubicBezTo>
                <a:cubicBezTo>
                  <a:pt x="4643962" y="4508501"/>
                  <a:pt x="4629604" y="4508501"/>
                  <a:pt x="4601322" y="4508501"/>
                </a:cubicBezTo>
                <a:lnTo>
                  <a:pt x="97244" y="4508501"/>
                </a:lnTo>
                <a:cubicBezTo>
                  <a:pt x="69398" y="4508501"/>
                  <a:pt x="55040" y="4508501"/>
                  <a:pt x="40028" y="4503701"/>
                </a:cubicBezTo>
                <a:cubicBezTo>
                  <a:pt x="23712" y="4497856"/>
                  <a:pt x="10660" y="4484915"/>
                  <a:pt x="4786" y="4468426"/>
                </a:cubicBezTo>
                <a:cubicBezTo>
                  <a:pt x="0" y="4453397"/>
                  <a:pt x="0" y="4439204"/>
                  <a:pt x="0" y="4410817"/>
                </a:cubicBezTo>
                <a:lnTo>
                  <a:pt x="0" y="97267"/>
                </a:lnTo>
                <a:cubicBezTo>
                  <a:pt x="0" y="69506"/>
                  <a:pt x="0" y="55104"/>
                  <a:pt x="4786" y="40075"/>
                </a:cubicBezTo>
                <a:cubicBezTo>
                  <a:pt x="10660" y="23586"/>
                  <a:pt x="23712" y="10645"/>
                  <a:pt x="40028" y="4801"/>
                </a:cubicBezTo>
                <a:cubicBezTo>
                  <a:pt x="55040" y="0"/>
                  <a:pt x="69398" y="0"/>
                  <a:pt x="97244" y="0"/>
                </a:cubicBez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Manrope Medium" pitchFamily="2" charset="0"/>
              </a:defRPr>
            </a:lvl1pPr>
          </a:lstStyle>
          <a:p>
            <a:pPr lvl="0"/>
            <a:r>
              <a:rPr lang="en-GB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23825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347066-DE0E-4032-AAAC-2F952B57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13542"/>
            <a:ext cx="5473700" cy="44490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301" y="2419351"/>
            <a:ext cx="5273675" cy="334327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05F2-28A2-4644-B3B7-D3C740636457}" type="datetime1">
              <a:rPr lang="en-GB" smtClean="0"/>
              <a:t>18/12/2025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1F776CD5-995B-45F2-97EC-8CBF5860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313544"/>
            <a:ext cx="5286375" cy="576489"/>
          </a:xfrm>
        </p:spPr>
        <p:txBody>
          <a:bodyPr anchor="b"/>
          <a:lstStyle/>
          <a:p>
            <a:r>
              <a:rPr lang="en-GB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12570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98BA-BEE4-445A-9952-74ED938320B4}" type="datetime1">
              <a:rPr lang="en-GB" smtClean="0"/>
              <a:t>18/12/2025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52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3432"/>
            <a:ext cx="12192000" cy="6858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223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2276874"/>
            <a:ext cx="10972800" cy="374441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07864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67826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028733"/>
            <a:ext cx="537659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09600" y="2276871"/>
            <a:ext cx="5384800" cy="364840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7600" y="548682"/>
            <a:ext cx="5384800" cy="537659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403513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4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2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116036" y="1118585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116036" y="1842484"/>
            <a:ext cx="1477328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4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97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3392" y="10287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2276875"/>
            <a:ext cx="1097280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78" marR="0" lvl="0" indent="-45717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457178" marR="0" lvl="0" indent="-45717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6269121"/>
            <a:ext cx="1376603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1" y="6173100"/>
            <a:ext cx="1035791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53" y="6269121"/>
            <a:ext cx="1514267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2" y="5858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240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253896" y="1118586"/>
            <a:ext cx="120161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5253896" y="1842486"/>
            <a:ext cx="1201611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333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638239" y="6365068"/>
            <a:ext cx="228940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333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4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9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txStyles>
    <p:titleStyle>
      <a:lvl1pPr algn="l" defTabSz="1219140" rtl="0" eaLnBrk="1" latinLnBrk="0" hangingPunct="1">
        <a:spcBef>
          <a:spcPct val="0"/>
        </a:spcBef>
        <a:buNone/>
        <a:defRPr sz="53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12191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00" y="1001392"/>
            <a:ext cx="87444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2317072"/>
            <a:ext cx="8751939" cy="3548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5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00" dirty="0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400" dirty="0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400" dirty="0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74F96C62-3B9A-605F-7197-231EAAB38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38000"/>
            <a:ext cx="828000" cy="720000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Roboto" panose="02000000000000000000" pitchFamily="2" charset="0"/>
                <a:ea typeface="Roboto Slab" panose="020F0502020204030204" pitchFamily="2" charset="0"/>
                <a:cs typeface="Roboto Slab" panose="020F0502020204030204" pitchFamily="2" charset="0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B52244F4-5ECA-E53A-8E54-4AA1E2505F5C}"/>
              </a:ext>
            </a:extLst>
          </p:cNvPr>
          <p:cNvCxnSpPr>
            <a:cxnSpLocks/>
          </p:cNvCxnSpPr>
          <p:nvPr userDrawn="1"/>
        </p:nvCxnSpPr>
        <p:spPr>
          <a:xfrm>
            <a:off x="828000" y="0"/>
            <a:ext cx="0" cy="685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9D9D43FE-CA9C-2DE9-53ED-49A7A1EB31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68620" y="6232418"/>
            <a:ext cx="1632347" cy="437324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AC60D0F5-0856-CB57-3E43-7D52F5E98BD8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182745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2400" dirty="0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703DBDF-FC0F-E1F3-60B4-FD3ED2E808B2}"/>
                </a:ext>
              </a:extLst>
            </p:cNvPr>
            <p:cNvSpPr/>
            <p:nvPr userDrawn="1"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2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9996" indent="-179996" algn="l" defTabSz="914377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indent="-179384" algn="l" defTabSz="914377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33" indent="-17938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01" indent="-179384" algn="l" defTabSz="914377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269" indent="-179384" algn="l" defTabSz="895328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>
          <p15:clr>
            <a:srgbClr val="F26B43"/>
          </p15:clr>
        </p15:guide>
        <p15:guide id="3" pos="338">
          <p15:clr>
            <a:srgbClr val="F26B43"/>
          </p15:clr>
        </p15:guide>
        <p15:guide id="4" pos="7346">
          <p15:clr>
            <a:srgbClr val="F26B43"/>
          </p15:clr>
        </p15:guide>
        <p15:guide id="5" pos="1084">
          <p15:clr>
            <a:srgbClr val="F26B43"/>
          </p15:clr>
        </p15:guide>
        <p15:guide id="6" orient="horz" pos="1133">
          <p15:clr>
            <a:srgbClr val="F26B43"/>
          </p15:clr>
        </p15:guide>
        <p15:guide id="7" orient="horz" pos="3695">
          <p15:clr>
            <a:srgbClr val="F26B43"/>
          </p15:clr>
        </p15:guide>
        <p15:guide id="8" orient="horz" pos="3812">
          <p15:clr>
            <a:srgbClr val="F26B43"/>
          </p15:clr>
        </p15:guide>
        <p15:guide id="9" orient="horz" pos="232">
          <p15:clr>
            <a:srgbClr val="F26B43"/>
          </p15:clr>
        </p15:guide>
        <p15:guide id="10" orient="horz" pos="8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2721"/>
            <a:ext cx="10960100" cy="5764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för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mall för </a:t>
            </a:r>
            <a:r>
              <a:rPr lang="en-GB" err="1"/>
              <a:t>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389115"/>
            <a:ext cx="10960100" cy="4079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för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05675" y="6231732"/>
            <a:ext cx="2743200" cy="1706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fld id="{36E837DC-624C-4C1F-96CD-79571787CB1B}" type="datetime1">
              <a:rPr lang="en-GB" smtClean="0"/>
              <a:t>18/12/2025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1732"/>
            <a:ext cx="4114800" cy="1706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9419" y="6231731"/>
            <a:ext cx="931068" cy="1706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791397CB-62D5-4514-A11F-E3D16B83382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1983" y="6269585"/>
            <a:ext cx="749104" cy="11375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1A3E7A81-82C7-4D8E-B1B0-81E7CF544FF6}"/>
              </a:ext>
            </a:extLst>
          </p:cNvPr>
          <p:cNvSpPr/>
          <p:nvPr userDrawn="1"/>
        </p:nvSpPr>
        <p:spPr>
          <a:xfrm>
            <a:off x="609395" y="6066764"/>
            <a:ext cx="10973213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032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4" indent="-17938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79384" algn="l" defTabSz="914377" rtl="0" eaLnBrk="1" latinLnBrk="0" hangingPunct="1">
        <a:lnSpc>
          <a:spcPct val="90000"/>
        </a:lnSpc>
        <a:spcBef>
          <a:spcPts val="500"/>
        </a:spcBef>
        <a:buFont typeface="Inter" panose="020B05020300000000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61" indent="-177796" algn="l" defTabSz="914377" rtl="0" eaLnBrk="1" latinLnBrk="0" hangingPunct="1">
        <a:lnSpc>
          <a:spcPct val="90000"/>
        </a:lnSpc>
        <a:spcBef>
          <a:spcPts val="500"/>
        </a:spcBef>
        <a:buFont typeface="Inter" panose="020B05020300000000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45" indent="-179384" algn="l" defTabSz="914377" rtl="0" eaLnBrk="1" latinLnBrk="0" hangingPunct="1">
        <a:lnSpc>
          <a:spcPct val="90000"/>
        </a:lnSpc>
        <a:spcBef>
          <a:spcPts val="500"/>
        </a:spcBef>
        <a:buFont typeface="Inter" panose="020B0502030000000004" pitchFamily="34" charset="0"/>
        <a:buChar char="–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895328" indent="-179384" algn="l" defTabSz="914377" rtl="0" eaLnBrk="1" latinLnBrk="0" hangingPunct="1">
        <a:lnSpc>
          <a:spcPct val="90000"/>
        </a:lnSpc>
        <a:spcBef>
          <a:spcPts val="500"/>
        </a:spcBef>
        <a:buFont typeface="Inter" panose="020B0502030000000004" pitchFamily="34" charset="0"/>
        <a:buChar char="–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88">
          <p15:clr>
            <a:srgbClr val="F26B43"/>
          </p15:clr>
        </p15:guide>
        <p15:guide id="5" orient="horz" pos="329">
          <p15:clr>
            <a:srgbClr val="F26B43"/>
          </p15:clr>
        </p15:guide>
        <p15:guide id="6" orient="horz" pos="878">
          <p15:clr>
            <a:srgbClr val="F26B43"/>
          </p15:clr>
        </p15:guide>
        <p15:guide id="7" orient="horz" pos="3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Kunskapsråd medicin </a:t>
            </a:r>
            <a:r>
              <a:rPr lang="sv-SE" dirty="0" smtClean="0"/>
              <a:t>och</a:t>
            </a:r>
            <a:r>
              <a:rPr lang="sv-SE" dirty="0" smtClean="0"/>
              <a:t> </a:t>
            </a:r>
            <a:r>
              <a:rPr lang="sv-SE" dirty="0" smtClean="0"/>
              <a:t>akut </a:t>
            </a:r>
            <a:r>
              <a:rPr lang="sv-SE" dirty="0" smtClean="0"/>
              <a:t>vård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smtClean="0"/>
              <a:t>25 november 2025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1692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Deltagare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z="1900" b="1" dirty="0" smtClean="0"/>
              <a:t>Regionala programområden: </a:t>
            </a:r>
          </a:p>
          <a:p>
            <a:r>
              <a:rPr lang="sv-SE" sz="1900" dirty="0" smtClean="0"/>
              <a:t>Akut </a:t>
            </a:r>
            <a:r>
              <a:rPr lang="sv-SE" sz="1900" dirty="0" smtClean="0"/>
              <a:t>vård - </a:t>
            </a:r>
            <a:r>
              <a:rPr lang="sv-SE" sz="1900" dirty="0" smtClean="0"/>
              <a:t>Dario Tesan ersättare Åsa Hall (förhinder)</a:t>
            </a:r>
          </a:p>
          <a:p>
            <a:r>
              <a:rPr lang="sv-SE" sz="1900" dirty="0" smtClean="0"/>
              <a:t>Endokrina </a:t>
            </a:r>
            <a:r>
              <a:rPr lang="sv-SE" sz="1900" dirty="0" smtClean="0"/>
              <a:t>sjukdomar - </a:t>
            </a:r>
            <a:r>
              <a:rPr lang="sv-SE" sz="1900" dirty="0" smtClean="0"/>
              <a:t>Christina Hedman </a:t>
            </a:r>
          </a:p>
          <a:p>
            <a:r>
              <a:rPr lang="sv-SE" sz="1900" dirty="0" smtClean="0"/>
              <a:t>Hjärt-kärlsjukdomar - </a:t>
            </a:r>
            <a:r>
              <a:rPr lang="sv-SE" sz="1900" dirty="0" smtClean="0"/>
              <a:t>Jan-Erik Karlsson</a:t>
            </a:r>
          </a:p>
          <a:p>
            <a:r>
              <a:rPr lang="sv-SE" sz="1900" dirty="0" smtClean="0"/>
              <a:t>Infektionssjukdomar - </a:t>
            </a:r>
            <a:r>
              <a:rPr lang="sv-SE" sz="1900" dirty="0" smtClean="0"/>
              <a:t>Anders Kjellgren</a:t>
            </a:r>
          </a:p>
          <a:p>
            <a:r>
              <a:rPr lang="sv-SE" sz="1900" dirty="0" smtClean="0"/>
              <a:t>Lung- och allergisjukdomar - </a:t>
            </a:r>
            <a:r>
              <a:rPr lang="sv-SE" sz="1900" dirty="0" smtClean="0"/>
              <a:t>Magnus Kentson</a:t>
            </a:r>
          </a:p>
          <a:p>
            <a:r>
              <a:rPr lang="sv-SE" sz="1900" dirty="0" smtClean="0"/>
              <a:t>Nervsystemets </a:t>
            </a:r>
            <a:r>
              <a:rPr lang="sv-SE" sz="1900" dirty="0" smtClean="0"/>
              <a:t>sjukdomar - </a:t>
            </a:r>
            <a:r>
              <a:rPr lang="sv-SE" sz="1900" dirty="0" smtClean="0"/>
              <a:t>Johan Mellergård ersättare Fredrik Lundin</a:t>
            </a:r>
          </a:p>
          <a:p>
            <a:r>
              <a:rPr lang="sv-SE" sz="1900" dirty="0" smtClean="0"/>
              <a:t>PIVOT - </a:t>
            </a:r>
            <a:r>
              <a:rPr lang="sv-SE" sz="1900" dirty="0" smtClean="0"/>
              <a:t>Magnus Trofast</a:t>
            </a:r>
          </a:p>
          <a:p>
            <a:r>
              <a:rPr lang="sv-SE" sz="1900" dirty="0" smtClean="0"/>
              <a:t>Reumatiska </a:t>
            </a:r>
            <a:r>
              <a:rPr lang="sv-SE" sz="1900" dirty="0" smtClean="0"/>
              <a:t>sjukdomar - </a:t>
            </a:r>
            <a:r>
              <a:rPr lang="sv-SE" sz="1900" dirty="0" smtClean="0"/>
              <a:t>Christian Dahl (förhinder)</a:t>
            </a:r>
          </a:p>
          <a:p>
            <a:r>
              <a:rPr lang="sv-SE" sz="1900" b="1" dirty="0" smtClean="0"/>
              <a:t>Primärvårdsrepresentant: </a:t>
            </a:r>
            <a:r>
              <a:rPr lang="sv-SE" sz="1900" dirty="0" smtClean="0"/>
              <a:t>Niklas </a:t>
            </a:r>
            <a:r>
              <a:rPr lang="sv-SE" sz="1900" dirty="0" err="1" smtClean="0"/>
              <a:t>Föghner</a:t>
            </a:r>
            <a:endParaRPr lang="sv-SE" sz="1900" dirty="0" smtClean="0"/>
          </a:p>
          <a:p>
            <a:r>
              <a:rPr lang="sv-SE" sz="1900" b="1" dirty="0" smtClean="0"/>
              <a:t>Forskningsrepresentant: </a:t>
            </a:r>
            <a:r>
              <a:rPr lang="sv-SE" sz="1900" dirty="0" smtClean="0"/>
              <a:t>Joakim Alfredsson (förhinder)</a:t>
            </a:r>
          </a:p>
          <a:p>
            <a:r>
              <a:rPr lang="sv-SE" sz="1900" b="1" dirty="0"/>
              <a:t>Ledningsrepresentanter:</a:t>
            </a:r>
          </a:p>
          <a:p>
            <a:r>
              <a:rPr lang="sv-SE" sz="1900" dirty="0"/>
              <a:t>Agneta Ståhl, </a:t>
            </a:r>
            <a:r>
              <a:rPr lang="sv-SE" sz="1900" dirty="0" err="1"/>
              <a:t>ordf</a:t>
            </a:r>
            <a:endParaRPr lang="sv-SE" sz="1900" dirty="0"/>
          </a:p>
          <a:p>
            <a:r>
              <a:rPr lang="sv-SE" sz="1900" dirty="0"/>
              <a:t>Erica Kyhlberg, </a:t>
            </a:r>
            <a:r>
              <a:rPr lang="sv-SE" sz="1900" dirty="0" smtClean="0"/>
              <a:t>processtöd samt Anna Esmelöv, processtöd 2026</a:t>
            </a:r>
            <a:endParaRPr lang="sv-SE" sz="1900" dirty="0"/>
          </a:p>
          <a:p>
            <a:r>
              <a:rPr lang="sv-SE" sz="1900" dirty="0"/>
              <a:t>Eva-Lena Zetterlund</a:t>
            </a:r>
          </a:p>
          <a:p>
            <a:r>
              <a:rPr lang="sv-SE" sz="1900" dirty="0"/>
              <a:t>Ann-Kristin </a:t>
            </a:r>
            <a:r>
              <a:rPr lang="sv-SE" sz="1900" dirty="0" err="1" smtClean="0"/>
              <a:t>Svensbergh</a:t>
            </a:r>
            <a:r>
              <a:rPr lang="sv-SE" sz="1900" dirty="0" smtClean="0"/>
              <a:t> (förhinder)</a:t>
            </a:r>
            <a:endParaRPr lang="sv-SE" sz="1900" dirty="0"/>
          </a:p>
          <a:p>
            <a:r>
              <a:rPr lang="sv-SE" sz="1900" dirty="0"/>
              <a:t>Niclas </a:t>
            </a:r>
            <a:r>
              <a:rPr lang="sv-SE" sz="1900" dirty="0" smtClean="0"/>
              <a:t>Hilding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6392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82982"/>
              </p:ext>
            </p:extLst>
          </p:nvPr>
        </p:nvGraphicFramePr>
        <p:xfrm>
          <a:off x="312820" y="468396"/>
          <a:ext cx="11574379" cy="488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1506">
                  <a:extLst>
                    <a:ext uri="{9D8B030D-6E8A-4147-A177-3AD203B41FA5}">
                      <a16:colId xmlns:a16="http://schemas.microsoft.com/office/drawing/2014/main" val="4085653172"/>
                    </a:ext>
                  </a:extLst>
                </a:gridCol>
                <a:gridCol w="5002873">
                  <a:extLst>
                    <a:ext uri="{9D8B030D-6E8A-4147-A177-3AD203B41FA5}">
                      <a16:colId xmlns:a16="http://schemas.microsoft.com/office/drawing/2014/main" val="3380505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Agenda</a:t>
                      </a:r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Presentatör</a:t>
                      </a:r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5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1. Inledning</a:t>
                      </a:r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Agneta Ståhl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63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2. Information från RSL</a:t>
                      </a:r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Jan-Erik Karlsson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40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latin typeface="+mj-lt"/>
                        </a:rPr>
                        <a:t>3. Uppföljning från gemensamt kunskapsråd 26/9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Alla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4. Sjukvård i hemmet, hur kan vi justera våra arbetssätt? Exempel </a:t>
                      </a: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från Region Jönköpings län </a:t>
                      </a: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och Region Östergötland</a:t>
                      </a:r>
                      <a:endParaRPr kumimoji="0" lang="sv-SE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Agneta Ståhl, Eva-Lena Zetterlund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13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5. Forskning</a:t>
                      </a:r>
                      <a:endParaRPr kumimoji="0" lang="sv-S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Joakim Alfredsson (förhinder)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3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latin typeface="+mj-lt"/>
                        </a:rPr>
                        <a:t>6. Vilka ämnen är mest prioriterade inom ditt RPO just nu?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RPO</a:t>
                      </a:r>
                      <a:r>
                        <a:rPr lang="sv-SE" sz="1800" baseline="0" dirty="0" smtClean="0">
                          <a:latin typeface="+mj-lt"/>
                        </a:rPr>
                        <a:t> ordföranden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6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latin typeface="+mj-lt"/>
                        </a:rPr>
                        <a:t>7. Presentation för </a:t>
                      </a:r>
                      <a:r>
                        <a:rPr lang="sv-SE" sz="1800" dirty="0" smtClean="0">
                          <a:latin typeface="+mj-lt"/>
                        </a:rPr>
                        <a:t>Samverkansnämnden 5/12</a:t>
                      </a:r>
                      <a:endParaRPr lang="sv-SE" sz="18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smtClean="0">
                          <a:latin typeface="+mj-lt"/>
                        </a:rPr>
                        <a:t>Eva-Lena</a:t>
                      </a:r>
                      <a:r>
                        <a:rPr lang="sv-SE" sz="1800" baseline="0" smtClean="0">
                          <a:latin typeface="+mj-lt"/>
                        </a:rPr>
                        <a:t> Zetterlund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dirty="0" smtClean="0">
                          <a:latin typeface="+mj-lt"/>
                        </a:rPr>
                        <a:t>8. Områden där det önskas diskussion eller att RSL tar ställning?</a:t>
                      </a:r>
                      <a:endParaRPr lang="sv-SE" sz="18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36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4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9. Överlämning till Region Östergötland som tar över rollerna för processtöd och ordförande i kunskapsrådet </a:t>
                      </a: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2026-2027</a:t>
                      </a:r>
                      <a:endParaRPr kumimoji="0" lang="sv-S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latin typeface="+mj-lt"/>
                        </a:rPr>
                        <a:t>Agneta Ståhl</a:t>
                      </a:r>
                      <a:endParaRPr lang="sv-SE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7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10. Övriga </a:t>
                      </a:r>
                      <a:r>
                        <a:rPr kumimoji="0" lang="sv-SE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frågor</a:t>
                      </a:r>
                      <a:endParaRPr kumimoji="0" lang="sv-S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4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rubrik">
            <a:extLst>
              <a:ext uri="{FF2B5EF4-FFF2-40B4-BE49-F238E27FC236}">
                <a16:creationId xmlns:a16="http://schemas.microsoft.com/office/drawing/2014/main" id="{08C7B08C-9D7D-C50A-3A8F-D4C9CC50C7D2}"/>
              </a:ext>
            </a:extLst>
          </p:cNvPr>
          <p:cNvSpPr txBox="1"/>
          <p:nvPr/>
        </p:nvSpPr>
        <p:spPr>
          <a:xfrm>
            <a:off x="2294467" y="2346885"/>
            <a:ext cx="8461248" cy="2831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sv-SE" sz="4267" kern="0" dirty="0">
                <a:solidFill>
                  <a:srgbClr val="FBFFFF"/>
                </a:solidFill>
                <a:latin typeface="Roboto Thin" pitchFamily="2" charset="0"/>
                <a:ea typeface="Roboto Thin" pitchFamily="2" charset="0"/>
                <a:cs typeface="Arial"/>
                <a:sym typeface="Arial"/>
              </a:rPr>
              <a:t>Sjukhusvård hemma</a:t>
            </a:r>
          </a:p>
          <a:p>
            <a:pPr defTabSz="1219170">
              <a:buClr>
                <a:srgbClr val="000000"/>
              </a:buClr>
            </a:pPr>
            <a:endParaRPr lang="sv-SE" sz="4267" kern="0" dirty="0">
              <a:solidFill>
                <a:srgbClr val="FBFFFF"/>
              </a:solidFill>
              <a:latin typeface="Roboto Thin" pitchFamily="2" charset="0"/>
              <a:ea typeface="Roboto Thin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sv-SE" sz="4267" kern="0" dirty="0">
              <a:solidFill>
                <a:srgbClr val="FBFFFF"/>
              </a:solidFill>
              <a:latin typeface="Roboto Thin" pitchFamily="2" charset="0"/>
              <a:ea typeface="Roboto Thin" pitchFamily="2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FBFFFF"/>
                </a:solidFill>
                <a:latin typeface="Roboto Thin" pitchFamily="2" charset="0"/>
                <a:ea typeface="Roboto Thin" pitchFamily="2" charset="0"/>
                <a:cs typeface="Arial"/>
                <a:sym typeface="Arial"/>
              </a:rPr>
              <a:t>Niclas Hilding</a:t>
            </a:r>
          </a:p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FBFFFF"/>
                </a:solidFill>
                <a:latin typeface="Roboto Thin" pitchFamily="2" charset="0"/>
                <a:ea typeface="Roboto Thin" pitchFamily="2" charset="0"/>
                <a:cs typeface="Arial"/>
                <a:sym typeface="Arial"/>
              </a:rPr>
              <a:t>Produktionsenhetschef</a:t>
            </a:r>
          </a:p>
          <a:p>
            <a:pPr defTabSz="1219170">
              <a:buClr>
                <a:srgbClr val="000000"/>
              </a:buClr>
            </a:pPr>
            <a:r>
              <a:rPr lang="sv-SE" sz="1867" kern="0" dirty="0">
                <a:solidFill>
                  <a:srgbClr val="FBFFFF"/>
                </a:solidFill>
                <a:latin typeface="Roboto Thin" pitchFamily="2" charset="0"/>
                <a:ea typeface="Roboto Thin" pitchFamily="2" charset="0"/>
                <a:cs typeface="Arial"/>
                <a:sym typeface="Arial"/>
              </a:rPr>
              <a:t>Närsjukvården Centrala Östergötland</a:t>
            </a:r>
          </a:p>
        </p:txBody>
      </p:sp>
    </p:spTree>
    <p:extLst>
      <p:ext uri="{BB962C8B-B14F-4D97-AF65-F5344CB8AC3E}">
        <p14:creationId xmlns:p14="http://schemas.microsoft.com/office/powerpoint/2010/main" val="50906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svart och vit, klädsel, fotbeklädnader, person&#10;&#10;Automatiskt genererad beskrivning">
            <a:extLst>
              <a:ext uri="{FF2B5EF4-FFF2-40B4-BE49-F238E27FC236}">
                <a16:creationId xmlns:a16="http://schemas.microsoft.com/office/drawing/2014/main" id="{69D96F7E-628E-EAB9-95CE-EF730F44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71" r="19883" b="10053"/>
          <a:stretch/>
        </p:blipFill>
        <p:spPr>
          <a:xfrm>
            <a:off x="1" y="0"/>
            <a:ext cx="12200967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2101CBC-B9C9-D53B-CC88-510A7983DADC}"/>
              </a:ext>
            </a:extLst>
          </p:cNvPr>
          <p:cNvSpPr txBox="1"/>
          <p:nvPr/>
        </p:nvSpPr>
        <p:spPr>
          <a:xfrm>
            <a:off x="1002632" y="2412786"/>
            <a:ext cx="4628147" cy="3642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Aft>
                <a:spcPts val="1600"/>
              </a:spcAft>
              <a:buClr>
                <a:srgbClr val="000000"/>
              </a:buClr>
              <a:defRPr/>
            </a:pPr>
            <a:r>
              <a:rPr lang="sv-SE" sz="1400" kern="0" dirty="0">
                <a:solidFill>
                  <a:srgbClr val="FBFFFF"/>
                </a:solidFill>
                <a:latin typeface="Roboto"/>
                <a:cs typeface="Arial"/>
                <a:sym typeface="Arial"/>
              </a:rPr>
              <a:t>Hälso- och sjukvården står inför stora utmaningar de närmaste decennierna. </a:t>
            </a:r>
            <a:r>
              <a:rPr lang="sv-SE" sz="1400" kern="0" dirty="0" smtClean="0">
                <a:solidFill>
                  <a:srgbClr val="FBFFFF"/>
                </a:solidFill>
                <a:latin typeface="Roboto"/>
                <a:cs typeface="Arial"/>
                <a:sym typeface="Arial"/>
              </a:rPr>
              <a:t/>
            </a:r>
            <a:br>
              <a:rPr lang="sv-SE" sz="1400" kern="0" dirty="0" smtClean="0">
                <a:solidFill>
                  <a:srgbClr val="FBFFFF"/>
                </a:solidFill>
                <a:latin typeface="Roboto"/>
                <a:cs typeface="Arial"/>
                <a:sym typeface="Arial"/>
              </a:rPr>
            </a:br>
            <a:r>
              <a:rPr lang="sv-SE" sz="1400" kern="0" dirty="0" smtClean="0">
                <a:solidFill>
                  <a:srgbClr val="FBFFFF"/>
                </a:solidFill>
                <a:latin typeface="Roboto"/>
                <a:cs typeface="Arial"/>
                <a:sym typeface="Arial"/>
              </a:rPr>
              <a:t>De </a:t>
            </a:r>
            <a:r>
              <a:rPr lang="sv-SE" sz="1400" kern="0" dirty="0">
                <a:solidFill>
                  <a:srgbClr val="FBFFFF"/>
                </a:solidFill>
                <a:latin typeface="Roboto"/>
                <a:cs typeface="Arial"/>
                <a:sym typeface="Arial"/>
              </a:rPr>
              <a:t>viktigaste faktorerna bedöms vara de demografiska förändringarna, utmaningarna inom kompetensförsörjning samt slutenvårdens kostnadsökningar</a:t>
            </a:r>
            <a:r>
              <a:rPr lang="sv-SE" sz="1400" kern="0" dirty="0" smtClean="0">
                <a:solidFill>
                  <a:srgbClr val="FBFFFF"/>
                </a:solidFill>
                <a:latin typeface="Roboto"/>
                <a:cs typeface="Arial"/>
                <a:sym typeface="Arial"/>
              </a:rPr>
              <a:t>.</a:t>
            </a:r>
          </a:p>
          <a:p>
            <a:pPr defTabSz="1219170">
              <a:spcAft>
                <a:spcPts val="1600"/>
              </a:spcAft>
              <a:buClr>
                <a:srgbClr val="000000"/>
              </a:buClr>
              <a:defRPr/>
            </a:pPr>
            <a:r>
              <a:rPr lang="sv-SE" sz="1400" kern="0" dirty="0">
                <a:solidFill>
                  <a:srgbClr val="FBFFFF"/>
                </a:solidFill>
                <a:cs typeface="Arial"/>
                <a:sym typeface="Arial"/>
              </a:rPr>
              <a:t>Gruppen som är 80 år och äldre förväntas öka med över 20 000 individer vilket motsvarar </a:t>
            </a:r>
            <a:r>
              <a:rPr lang="sv-SE" sz="1400" b="1" kern="0" dirty="0">
                <a:solidFill>
                  <a:srgbClr val="FBFFFF"/>
                </a:solidFill>
                <a:cs typeface="Arial"/>
                <a:sym typeface="Arial"/>
              </a:rPr>
              <a:t>en ökning med 80% jämfört med idag.</a:t>
            </a:r>
            <a:endParaRPr lang="sv-SE" sz="1400" b="1" kern="0" dirty="0">
              <a:solidFill>
                <a:srgbClr val="182745"/>
              </a:solidFill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sv-SE" sz="1400" kern="0" dirty="0">
                <a:solidFill>
                  <a:srgbClr val="FBFFFF"/>
                </a:solidFill>
                <a:cs typeface="Arial"/>
                <a:sym typeface="Arial"/>
              </a:rPr>
              <a:t>Den relativa kostnadsökningen har varit större för slutenvård än för öppenvården. </a:t>
            </a:r>
            <a:r>
              <a:rPr lang="sv-SE" sz="1400" kern="0" dirty="0" smtClean="0">
                <a:solidFill>
                  <a:srgbClr val="FBFFFF"/>
                </a:solidFill>
                <a:cs typeface="Arial"/>
                <a:sym typeface="Arial"/>
              </a:rPr>
              <a:t/>
            </a:r>
            <a:br>
              <a:rPr lang="sv-SE" sz="1400" kern="0" dirty="0" smtClean="0">
                <a:solidFill>
                  <a:srgbClr val="FBFFFF"/>
                </a:solidFill>
                <a:cs typeface="Arial"/>
                <a:sym typeface="Arial"/>
              </a:rPr>
            </a:br>
            <a:r>
              <a:rPr lang="sv-SE" sz="1400" kern="0" dirty="0" smtClean="0">
                <a:solidFill>
                  <a:srgbClr val="FBFFFF"/>
                </a:solidFill>
                <a:cs typeface="Arial"/>
                <a:sym typeface="Arial"/>
              </a:rPr>
              <a:t>32 </a:t>
            </a:r>
            <a:r>
              <a:rPr lang="sv-SE" sz="1400" kern="0" dirty="0">
                <a:solidFill>
                  <a:srgbClr val="FBFFFF"/>
                </a:solidFill>
                <a:cs typeface="Arial"/>
                <a:sym typeface="Arial"/>
              </a:rPr>
              <a:t>% för slutenvården och 22 % för öppenvården.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sv-SE" sz="1400" kern="0" dirty="0">
                <a:solidFill>
                  <a:srgbClr val="FBFFFF"/>
                </a:solidFill>
                <a:cs typeface="Arial"/>
                <a:sym typeface="Arial"/>
              </a:rPr>
              <a:t>Kostnad per patient inom primärvården har ökat med </a:t>
            </a:r>
            <a:r>
              <a:rPr lang="sv-SE" sz="1400" kern="0" dirty="0" smtClean="0">
                <a:solidFill>
                  <a:srgbClr val="FBFFFF"/>
                </a:solidFill>
                <a:cs typeface="Arial"/>
                <a:sym typeface="Arial"/>
              </a:rPr>
              <a:t>4 %. </a:t>
            </a:r>
            <a:endParaRPr lang="sv-SE" sz="1400" kern="0" dirty="0">
              <a:solidFill>
                <a:srgbClr val="182745"/>
              </a:solidFill>
              <a:cs typeface="Arial"/>
              <a:sym typeface="Arial"/>
            </a:endParaRPr>
          </a:p>
        </p:txBody>
      </p:sp>
      <p:sp>
        <p:nvSpPr>
          <p:cNvPr id="17" name="!!rubrik">
            <a:extLst>
              <a:ext uri="{FF2B5EF4-FFF2-40B4-BE49-F238E27FC236}">
                <a16:creationId xmlns:a16="http://schemas.microsoft.com/office/drawing/2014/main" id="{A7A59D29-3E40-9F1D-5988-795C28ABD5C5}"/>
              </a:ext>
            </a:extLst>
          </p:cNvPr>
          <p:cNvSpPr txBox="1"/>
          <p:nvPr/>
        </p:nvSpPr>
        <p:spPr>
          <a:xfrm>
            <a:off x="1002633" y="764759"/>
            <a:ext cx="5021968" cy="83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85000"/>
              </a:lnSpc>
              <a:buClr>
                <a:srgbClr val="000000"/>
              </a:buClr>
            </a:pPr>
            <a:r>
              <a:rPr lang="sv-SE" sz="3733" b="1" kern="0" dirty="0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Framtidens </a:t>
            </a:r>
            <a:r>
              <a:rPr lang="sv-SE" sz="3733" b="1" kern="0" dirty="0" err="1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HoS</a:t>
            </a:r>
            <a:endParaRPr lang="sv-SE" sz="3733" b="1" kern="0" dirty="0">
              <a:solidFill>
                <a:srgbClr val="FBFFFF"/>
              </a:solidFill>
              <a:latin typeface="Roboto Thin" panose="02000000000000000000" pitchFamily="2" charset="0"/>
              <a:ea typeface="Roboto Thin" panose="02000000000000000000" pitchFamily="2" charset="0"/>
              <a:cs typeface="Arial"/>
              <a:sym typeface="Arial"/>
            </a:endParaRPr>
          </a:p>
          <a:p>
            <a:pPr defTabSz="1219170">
              <a:lnSpc>
                <a:spcPct val="85000"/>
              </a:lnSpc>
              <a:buClr>
                <a:srgbClr val="000000"/>
              </a:buClr>
            </a:pPr>
            <a:r>
              <a:rPr lang="sv-SE" sz="2667" b="1" kern="0" dirty="0" smtClean="0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Rapport </a:t>
            </a:r>
            <a:r>
              <a:rPr lang="sv-SE" sz="2667" b="1" kern="0" dirty="0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del </a:t>
            </a:r>
            <a:r>
              <a:rPr lang="sv-SE" sz="2667" b="1" kern="0" dirty="0" smtClean="0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1, </a:t>
            </a:r>
            <a:r>
              <a:rPr lang="sv-SE" sz="2667" b="1" kern="0" dirty="0">
                <a:solidFill>
                  <a:srgbClr val="FBFFFF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/>
                <a:sym typeface="Arial"/>
              </a:rPr>
              <a:t>2030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A9FA5788-2ACA-C9B6-2392-5EF2A6178411}"/>
              </a:ext>
            </a:extLst>
          </p:cNvPr>
          <p:cNvCxnSpPr>
            <a:cxnSpLocks/>
          </p:cNvCxnSpPr>
          <p:nvPr/>
        </p:nvCxnSpPr>
        <p:spPr>
          <a:xfrm>
            <a:off x="828000" y="0"/>
            <a:ext cx="0" cy="685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Region Östergötland">
            <a:extLst>
              <a:ext uri="{FF2B5EF4-FFF2-40B4-BE49-F238E27FC236}">
                <a16:creationId xmlns:a16="http://schemas.microsoft.com/office/drawing/2014/main" id="{3A14E20A-0613-76C0-4B3A-534F9617A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68620" y="6232418"/>
            <a:ext cx="1632347" cy="437324"/>
            <a:chOff x="10580645" y="6231792"/>
            <a:chExt cx="1616646" cy="433117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680F4D5D-047A-1EDE-84D0-A1452F5037E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182745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sv-SE" sz="2400" dirty="0">
                <a:solidFill>
                  <a:srgbClr val="FBFFFF"/>
                </a:solidFill>
                <a:latin typeface="Roboto"/>
                <a:sym typeface="Arial"/>
              </a:endParaRP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E199434-E183-414E-4BCB-1FF98C58C938}"/>
                </a:ext>
              </a:extLst>
            </p:cNvPr>
            <p:cNvSpPr/>
            <p:nvPr userDrawn="1"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sv-SE" sz="2400" dirty="0">
                <a:solidFill>
                  <a:srgbClr val="FBFFFF"/>
                </a:solidFill>
                <a:latin typeface="Roboto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8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F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A86A237-FACE-CED6-4B9E-D8EBAEB9D078}"/>
              </a:ext>
            </a:extLst>
          </p:cNvPr>
          <p:cNvSpPr txBox="1">
            <a:spLocks/>
          </p:cNvSpPr>
          <p:nvPr/>
        </p:nvSpPr>
        <p:spPr>
          <a:xfrm>
            <a:off x="1101142" y="2622210"/>
            <a:ext cx="7338665" cy="16135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31B0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sv-SE" sz="5400" dirty="0">
                <a:solidFill>
                  <a:srgbClr val="418D3A"/>
                </a:solidFill>
                <a:latin typeface="Lyon Display Regular"/>
                <a:sym typeface="Arial"/>
              </a:rPr>
              <a:t>Vårdformer i hemmet </a:t>
            </a:r>
            <a:r>
              <a:rPr lang="sv-SE" sz="5400" dirty="0" smtClean="0">
                <a:solidFill>
                  <a:srgbClr val="418D3A"/>
                </a:solidFill>
                <a:latin typeface="Lyon Display Regular"/>
                <a:sym typeface="Arial"/>
              </a:rPr>
              <a:t>Region Östergötland</a:t>
            </a:r>
            <a:endParaRPr lang="sv-SE" sz="5400" dirty="0">
              <a:latin typeface="Lyon Display Regular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9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A8F0866A-BF56-010B-77A5-EA9FE65A1869}"/>
              </a:ext>
            </a:extLst>
          </p:cNvPr>
          <p:cNvSpPr/>
          <p:nvPr/>
        </p:nvSpPr>
        <p:spPr>
          <a:xfrm>
            <a:off x="7940522" y="5047406"/>
            <a:ext cx="775919" cy="775919"/>
          </a:xfrm>
          <a:prstGeom prst="ellipse">
            <a:avLst/>
          </a:prstGeom>
          <a:solidFill>
            <a:srgbClr val="D1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7819B3-F052-CCDA-5911-AB7CF3E9AD12}"/>
              </a:ext>
            </a:extLst>
          </p:cNvPr>
          <p:cNvSpPr/>
          <p:nvPr/>
        </p:nvSpPr>
        <p:spPr>
          <a:xfrm>
            <a:off x="647530" y="2066861"/>
            <a:ext cx="2574700" cy="2974152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5A9297-091E-3840-67B2-AF92F0810EB4}"/>
              </a:ext>
            </a:extLst>
          </p:cNvPr>
          <p:cNvSpPr/>
          <p:nvPr/>
        </p:nvSpPr>
        <p:spPr>
          <a:xfrm>
            <a:off x="1690316" y="4517136"/>
            <a:ext cx="1301755" cy="1301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C00B1C-8EC9-BFC7-D765-06C882B36428}"/>
              </a:ext>
            </a:extLst>
          </p:cNvPr>
          <p:cNvSpPr/>
          <p:nvPr/>
        </p:nvSpPr>
        <p:spPr>
          <a:xfrm>
            <a:off x="3326183" y="2066861"/>
            <a:ext cx="2574700" cy="2974152"/>
          </a:xfrm>
          <a:prstGeom prst="roundRect">
            <a:avLst>
              <a:gd name="adj" fmla="val 6723"/>
            </a:avLst>
          </a:prstGeom>
          <a:solidFill>
            <a:srgbClr val="ED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EBA0A1-382D-8586-E53D-2ED3ED9B52AA}"/>
              </a:ext>
            </a:extLst>
          </p:cNvPr>
          <p:cNvSpPr/>
          <p:nvPr/>
        </p:nvSpPr>
        <p:spPr>
          <a:xfrm>
            <a:off x="6113346" y="2066861"/>
            <a:ext cx="2574700" cy="2974152"/>
          </a:xfrm>
          <a:prstGeom prst="roundRect">
            <a:avLst>
              <a:gd name="adj" fmla="val 8143"/>
            </a:avLst>
          </a:prstGeom>
          <a:solidFill>
            <a:srgbClr val="ED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BF6D61-5543-7EF7-E2C0-067F526FFFEB}"/>
              </a:ext>
            </a:extLst>
          </p:cNvPr>
          <p:cNvSpPr/>
          <p:nvPr/>
        </p:nvSpPr>
        <p:spPr>
          <a:xfrm>
            <a:off x="8886595" y="2066861"/>
            <a:ext cx="2574700" cy="2974152"/>
          </a:xfrm>
          <a:prstGeom prst="roundRect">
            <a:avLst>
              <a:gd name="adj" fmla="val 6723"/>
            </a:avLst>
          </a:prstGeom>
          <a:solidFill>
            <a:srgbClr val="ED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7C63E11F-50F2-356A-22CA-5510F2B8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2721"/>
            <a:ext cx="10960100" cy="576489"/>
          </a:xfrm>
        </p:spPr>
        <p:txBody>
          <a:bodyPr/>
          <a:lstStyle/>
          <a:p>
            <a:r>
              <a:rPr lang="sv-SE" sz="3600" dirty="0">
                <a:solidFill>
                  <a:schemeClr val="accent6"/>
                </a:solidFill>
              </a:rPr>
              <a:t>Hospital at </a:t>
            </a:r>
            <a:r>
              <a:rPr lang="sv-SE" sz="3600" dirty="0" err="1">
                <a:solidFill>
                  <a:schemeClr val="accent6"/>
                </a:solidFill>
              </a:rPr>
              <a:t>Home</a:t>
            </a:r>
            <a:r>
              <a:rPr lang="sv-SE" sz="3600" dirty="0">
                <a:solidFill>
                  <a:schemeClr val="accent6"/>
                </a:solidFill>
              </a:rPr>
              <a:t> (eller slutenvård i hemmet): </a:t>
            </a:r>
            <a:r>
              <a:rPr lang="sv-SE" sz="3600" dirty="0" smtClean="0">
                <a:solidFill>
                  <a:schemeClr val="accent6"/>
                </a:solidFill>
              </a:rPr>
              <a:t/>
            </a:r>
            <a:br>
              <a:rPr lang="sv-SE" sz="3600" dirty="0" smtClean="0">
                <a:solidFill>
                  <a:schemeClr val="accent6"/>
                </a:solidFill>
              </a:rPr>
            </a:br>
            <a:r>
              <a:rPr lang="sv-SE" sz="3600" dirty="0" smtClean="0">
                <a:solidFill>
                  <a:srgbClr val="2558D0"/>
                </a:solidFill>
              </a:rPr>
              <a:t>den </a:t>
            </a:r>
            <a:r>
              <a:rPr lang="sv-SE" sz="3600" dirty="0">
                <a:solidFill>
                  <a:srgbClr val="2558D0"/>
                </a:solidFill>
              </a:rPr>
              <a:t>sista pusselbiten</a:t>
            </a:r>
            <a:r>
              <a:rPr lang="sv-SE" sz="3600" dirty="0">
                <a:solidFill>
                  <a:schemeClr val="accent6"/>
                </a:solidFill>
              </a:rPr>
              <a:t> för skalbar vårdkapacitet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1CFD0-CF21-DAAE-BCC4-C4EE00CCDAB3}"/>
              </a:ext>
            </a:extLst>
          </p:cNvPr>
          <p:cNvSpPr txBox="1"/>
          <p:nvPr/>
        </p:nvSpPr>
        <p:spPr>
          <a:xfrm>
            <a:off x="751483" y="2752592"/>
            <a:ext cx="2183032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Akutsjukvård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Korta vårdtider (dygn)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Slutenvård (inklusive regelverk för tex läkemedelsförsörjning)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24/7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Rutinmässig kontroll av vitalparametrar 2 ggr/d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Hela vårdteamet inom samma organisation och samma klinik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CBEC8-12FA-D1CE-1C74-F42D3792C8B6}"/>
              </a:ext>
            </a:extLst>
          </p:cNvPr>
          <p:cNvSpPr txBox="1"/>
          <p:nvPr/>
        </p:nvSpPr>
        <p:spPr>
          <a:xfrm>
            <a:off x="3425073" y="2752592"/>
            <a:ext cx="2446603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sv-SE"/>
            </a:defPPr>
            <a:lvl1pPr marL="285750" lvl="0" indent="-285750">
              <a:buFont typeface="Arial" panose="020B0604020202020204" pitchFamily="34" charset="0"/>
              <a:buChar char="•"/>
              <a:defRPr sz="1200"/>
            </a:lvl1pPr>
          </a:lstStyle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Palliativ medicinsk vård till </a:t>
            </a:r>
            <a:r>
              <a:rPr lang="sv-SE" sz="1000" err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pat</a:t>
            </a: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 med progressiv obotlig sjukdom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Varierande vårdtider (dygn-år)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Öppenvård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24/7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Kontroll av vitalparametrar </a:t>
            </a:r>
            <a:r>
              <a:rPr lang="sv-SE" sz="1000" err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vb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Medicinska och paramedicinska insatser från RÖ, ofta i kombination med kommunal hemsjukvård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Omvårdnadsinsatser </a:t>
            </a:r>
            <a:b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</a:b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från kommunen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98B91-8D17-E1E1-046D-1A12AF63B4BA}"/>
              </a:ext>
            </a:extLst>
          </p:cNvPr>
          <p:cNvSpPr txBox="1"/>
          <p:nvPr/>
        </p:nvSpPr>
        <p:spPr>
          <a:xfrm>
            <a:off x="6263345" y="2752591"/>
            <a:ext cx="2183289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sv-SE"/>
            </a:defPPr>
            <a:lvl1pPr marL="285750" lvl="0" indent="-285750">
              <a:buFont typeface="Arial" panose="020B0604020202020204" pitchFamily="34" charset="0"/>
              <a:buChar char="•"/>
              <a:defRPr sz="1200"/>
            </a:lvl1pPr>
          </a:lstStyle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Specialistsjukvårdsinsatser utanför sjukhus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Kort till medellång vårdtid (max 30 dygn)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Öppenvård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Enstaka vitalparameter </a:t>
            </a:r>
            <a:r>
              <a:rPr lang="sv-SE" sz="1000" err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vb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Läkare från specialistklinik, övrig vårdpersonal från Mobil Närvård, omvårdnadsinsatser från kommunen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A986F-D9AD-3B31-7122-18033DFD4CF3}"/>
              </a:ext>
            </a:extLst>
          </p:cNvPr>
          <p:cNvSpPr txBox="1"/>
          <p:nvPr/>
        </p:nvSpPr>
        <p:spPr>
          <a:xfrm>
            <a:off x="8969771" y="2752591"/>
            <a:ext cx="235874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sv-SE"/>
            </a:defPPr>
            <a:lvl1pPr marL="285750" lvl="0" indent="-285750">
              <a:buFont typeface="Arial" panose="020B0604020202020204" pitchFamily="34" charset="0"/>
              <a:buChar char="•"/>
              <a:defRPr sz="1200"/>
            </a:lvl1pPr>
          </a:lstStyle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Primärvård med ”tröskelprincip”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Oftast långa vårdtider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Öppenvård</a:t>
            </a: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Enstaka vitalparameter </a:t>
            </a:r>
            <a:r>
              <a:rPr lang="sv-SE" sz="1000" err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vb</a:t>
            </a:r>
            <a:endParaRPr lang="en-US" sz="1000" err="1">
              <a:solidFill>
                <a:srgbClr val="000000"/>
              </a:solidFill>
              <a:latin typeface="Inter"/>
              <a:cs typeface="Arial"/>
              <a:sym typeface="Arial"/>
            </a:endParaRPr>
          </a:p>
          <a:p>
            <a:pPr marL="285744" indent="-285744" defTabSz="914377"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Läkare från vårdcentral, övrig personal från kommunen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78C67B-5D01-4995-69DD-A6E9649772B5}"/>
              </a:ext>
            </a:extLst>
          </p:cNvPr>
          <p:cNvSpPr txBox="1"/>
          <p:nvPr/>
        </p:nvSpPr>
        <p:spPr>
          <a:xfrm>
            <a:off x="828288" y="2197599"/>
            <a:ext cx="215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Hospital at </a:t>
            </a:r>
            <a:b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</a:b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Home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4A729-2A2A-DCBC-C75F-0E1C34360885}"/>
              </a:ext>
            </a:extLst>
          </p:cNvPr>
          <p:cNvSpPr txBox="1"/>
          <p:nvPr/>
        </p:nvSpPr>
        <p:spPr>
          <a:xfrm>
            <a:off x="1562605" y="4788325"/>
            <a:ext cx="153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Läkare, SSK, </a:t>
            </a:r>
            <a:b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</a:br>
            <a: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rehab- och omvårdnadspersonal från samma klinik</a:t>
            </a:r>
          </a:p>
        </p:txBody>
      </p:sp>
      <p:sp>
        <p:nvSpPr>
          <p:cNvPr id="41" name="Ellips 23">
            <a:extLst>
              <a:ext uri="{FF2B5EF4-FFF2-40B4-BE49-F238E27FC236}">
                <a16:creationId xmlns:a16="http://schemas.microsoft.com/office/drawing/2014/main" id="{E26528EC-5FE3-83CA-6DDA-619FE31779F3}"/>
              </a:ext>
            </a:extLst>
          </p:cNvPr>
          <p:cNvSpPr/>
          <p:nvPr/>
        </p:nvSpPr>
        <p:spPr>
          <a:xfrm>
            <a:off x="7742293" y="5088219"/>
            <a:ext cx="1167539" cy="71410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Ssk och usk Mobil Närvård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896604-6B0E-B8D0-6B2E-75B508EF8E97}"/>
              </a:ext>
            </a:extLst>
          </p:cNvPr>
          <p:cNvSpPr/>
          <p:nvPr/>
        </p:nvSpPr>
        <p:spPr>
          <a:xfrm>
            <a:off x="5438775" y="4263423"/>
            <a:ext cx="672637" cy="6726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4940A3-9BEE-3D4D-6046-3F8F8739CDAA}"/>
              </a:ext>
            </a:extLst>
          </p:cNvPr>
          <p:cNvSpPr txBox="1"/>
          <p:nvPr/>
        </p:nvSpPr>
        <p:spPr>
          <a:xfrm>
            <a:off x="5334971" y="4337646"/>
            <a:ext cx="9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Ssk, paramed från LAH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2D0AF2-11E5-CEA4-DCD5-9A5298ACFF5D}"/>
              </a:ext>
            </a:extLst>
          </p:cNvPr>
          <p:cNvSpPr/>
          <p:nvPr/>
        </p:nvSpPr>
        <p:spPr>
          <a:xfrm>
            <a:off x="3514458" y="4818422"/>
            <a:ext cx="775919" cy="775919"/>
          </a:xfrm>
          <a:prstGeom prst="ellipse">
            <a:avLst/>
          </a:prstGeom>
          <a:solidFill>
            <a:srgbClr val="B4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EA1502-AD4B-F831-C43D-840DC73AC4F9}"/>
              </a:ext>
            </a:extLst>
          </p:cNvPr>
          <p:cNvSpPr txBox="1"/>
          <p:nvPr/>
        </p:nvSpPr>
        <p:spPr>
          <a:xfrm>
            <a:off x="3452711" y="4975150"/>
            <a:ext cx="907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Ssk och usk kommunal HSV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6045BD7-5264-C50A-058D-EB5EC50E6561}"/>
              </a:ext>
            </a:extLst>
          </p:cNvPr>
          <p:cNvSpPr/>
          <p:nvPr/>
        </p:nvSpPr>
        <p:spPr>
          <a:xfrm>
            <a:off x="4249606" y="4953262"/>
            <a:ext cx="1041183" cy="1041183"/>
          </a:xfrm>
          <a:prstGeom prst="ellipse">
            <a:avLst/>
          </a:prstGeom>
          <a:solidFill>
            <a:srgbClr val="C3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14D876-74F3-6290-DD4E-EF9E2E4001E6}"/>
              </a:ext>
            </a:extLst>
          </p:cNvPr>
          <p:cNvSpPr txBox="1"/>
          <p:nvPr/>
        </p:nvSpPr>
        <p:spPr>
          <a:xfrm>
            <a:off x="4092051" y="5261637"/>
            <a:ext cx="1343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Specialistläkare palliativ medicin </a:t>
            </a:r>
            <a:b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</a:b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från LAH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99D56D7-66BD-D6A2-4CD0-10156CB502C2}"/>
              </a:ext>
            </a:extLst>
          </p:cNvPr>
          <p:cNvSpPr/>
          <p:nvPr/>
        </p:nvSpPr>
        <p:spPr>
          <a:xfrm>
            <a:off x="8132224" y="4263423"/>
            <a:ext cx="815621" cy="8156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42" name="Ellips 23">
            <a:extLst>
              <a:ext uri="{FF2B5EF4-FFF2-40B4-BE49-F238E27FC236}">
                <a16:creationId xmlns:a16="http://schemas.microsoft.com/office/drawing/2014/main" id="{0A15911D-8EA1-84DF-9FF5-3BCCA98749E9}"/>
              </a:ext>
            </a:extLst>
          </p:cNvPr>
          <p:cNvSpPr/>
          <p:nvPr/>
        </p:nvSpPr>
        <p:spPr>
          <a:xfrm>
            <a:off x="7943417" y="4315913"/>
            <a:ext cx="1208243" cy="71410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Läkare på specialist-klinik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1B940F-424B-E070-8EC6-59A4734BFEE5}"/>
              </a:ext>
            </a:extLst>
          </p:cNvPr>
          <p:cNvSpPr/>
          <p:nvPr/>
        </p:nvSpPr>
        <p:spPr>
          <a:xfrm>
            <a:off x="6962842" y="4577034"/>
            <a:ext cx="1041183" cy="1041183"/>
          </a:xfrm>
          <a:prstGeom prst="ellipse">
            <a:avLst/>
          </a:prstGeom>
          <a:solidFill>
            <a:srgbClr val="C3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43" name="Ellips 23">
            <a:extLst>
              <a:ext uri="{FF2B5EF4-FFF2-40B4-BE49-F238E27FC236}">
                <a16:creationId xmlns:a16="http://schemas.microsoft.com/office/drawing/2014/main" id="{4D886FE2-F41C-0DBB-AAA0-77147AEDBA38}"/>
              </a:ext>
            </a:extLst>
          </p:cNvPr>
          <p:cNvSpPr/>
          <p:nvPr/>
        </p:nvSpPr>
        <p:spPr>
          <a:xfrm>
            <a:off x="6877097" y="4622795"/>
            <a:ext cx="1214264" cy="908864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Hemtjänst från kommunen alt SÄBO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02BCD1-C232-07D2-15E1-6B52278C20E3}"/>
              </a:ext>
            </a:extLst>
          </p:cNvPr>
          <p:cNvSpPr/>
          <p:nvPr/>
        </p:nvSpPr>
        <p:spPr>
          <a:xfrm>
            <a:off x="10091611" y="4604480"/>
            <a:ext cx="1037456" cy="10374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45" name="Ellips 14">
            <a:extLst>
              <a:ext uri="{FF2B5EF4-FFF2-40B4-BE49-F238E27FC236}">
                <a16:creationId xmlns:a16="http://schemas.microsoft.com/office/drawing/2014/main" id="{5A30CA38-E69D-C1A9-DA60-3EA15DA9AA90}"/>
              </a:ext>
            </a:extLst>
          </p:cNvPr>
          <p:cNvSpPr/>
          <p:nvPr/>
        </p:nvSpPr>
        <p:spPr>
          <a:xfrm>
            <a:off x="9924518" y="4790591"/>
            <a:ext cx="1403999" cy="71410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Hemtjänst och HSV från kommunen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B69529-8DA2-9163-FDBC-2248BC37D9D6}"/>
              </a:ext>
            </a:extLst>
          </p:cNvPr>
          <p:cNvSpPr/>
          <p:nvPr/>
        </p:nvSpPr>
        <p:spPr>
          <a:xfrm>
            <a:off x="11077045" y="4397674"/>
            <a:ext cx="775919" cy="7759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44" name="Ellips 14">
            <a:extLst>
              <a:ext uri="{FF2B5EF4-FFF2-40B4-BE49-F238E27FC236}">
                <a16:creationId xmlns:a16="http://schemas.microsoft.com/office/drawing/2014/main" id="{95FDEEDD-F76A-1B38-D082-3D0862FBE5FF}"/>
              </a:ext>
            </a:extLst>
          </p:cNvPr>
          <p:cNvSpPr/>
          <p:nvPr/>
        </p:nvSpPr>
        <p:spPr>
          <a:xfrm>
            <a:off x="10911845" y="4446277"/>
            <a:ext cx="1129004" cy="51935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Läkare från vård-central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66CA179-042B-8685-FDC6-09CDBA9E7129}"/>
              </a:ext>
            </a:extLst>
          </p:cNvPr>
          <p:cNvSpPr/>
          <p:nvPr/>
        </p:nvSpPr>
        <p:spPr>
          <a:xfrm>
            <a:off x="5289006" y="4943330"/>
            <a:ext cx="1041183" cy="104118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183CEF">
                  <a:lumMod val="20000"/>
                  <a:lumOff val="80000"/>
                </a:srgbClr>
              </a:solidFill>
              <a:latin typeface="Inter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EE858F-D602-F80D-871E-CFDE532DC1D6}"/>
              </a:ext>
            </a:extLst>
          </p:cNvPr>
          <p:cNvSpPr txBox="1"/>
          <p:nvPr/>
        </p:nvSpPr>
        <p:spPr>
          <a:xfrm>
            <a:off x="5213142" y="5211513"/>
            <a:ext cx="11939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pPr defTabSz="914377">
              <a:defRPr/>
            </a:pP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Hemtjänst </a:t>
            </a:r>
            <a:b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</a:b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från kommunen </a:t>
            </a:r>
            <a:b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</a:br>
            <a:r>
              <a:rPr lang="sv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alt SÄBO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EDD81-3319-9F38-3286-BC2045C23530}"/>
              </a:ext>
            </a:extLst>
          </p:cNvPr>
          <p:cNvSpPr txBox="1"/>
          <p:nvPr/>
        </p:nvSpPr>
        <p:spPr>
          <a:xfrm>
            <a:off x="9080241" y="2218248"/>
            <a:ext cx="215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Allmän </a:t>
            </a:r>
            <a:b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</a:b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hemsjukvård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8ABCA8-D42A-D358-F910-DA094AD34155}"/>
              </a:ext>
            </a:extLst>
          </p:cNvPr>
          <p:cNvSpPr txBox="1"/>
          <p:nvPr/>
        </p:nvSpPr>
        <p:spPr>
          <a:xfrm>
            <a:off x="6326234" y="2211096"/>
            <a:ext cx="2155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Specialistvård i hemmet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645E37-F670-D47E-3C7B-D2AE51DA61CF}"/>
              </a:ext>
            </a:extLst>
          </p:cNvPr>
          <p:cNvSpPr txBox="1"/>
          <p:nvPr/>
        </p:nvSpPr>
        <p:spPr>
          <a:xfrm>
            <a:off x="3550251" y="2194835"/>
            <a:ext cx="2108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Specialiserad hemsjukvård (LAH)</a:t>
            </a:r>
          </a:p>
        </p:txBody>
      </p:sp>
      <p:sp>
        <p:nvSpPr>
          <p:cNvPr id="56" name="Left-right Arrow 55">
            <a:extLst>
              <a:ext uri="{FF2B5EF4-FFF2-40B4-BE49-F238E27FC236}">
                <a16:creationId xmlns:a16="http://schemas.microsoft.com/office/drawing/2014/main" id="{606CBF62-D304-9442-B790-4E2E41F181B8}"/>
              </a:ext>
            </a:extLst>
          </p:cNvPr>
          <p:cNvSpPr/>
          <p:nvPr/>
        </p:nvSpPr>
        <p:spPr>
          <a:xfrm>
            <a:off x="1765123" y="5860424"/>
            <a:ext cx="8621599" cy="693397"/>
          </a:xfrm>
          <a:prstGeom prst="leftRightArrow">
            <a:avLst/>
          </a:prstGeom>
          <a:gradFill flip="none" rotWithShape="1">
            <a:gsLst>
              <a:gs pos="0">
                <a:srgbClr val="2558D0">
                  <a:tint val="66000"/>
                  <a:satMod val="160000"/>
                </a:srgbClr>
              </a:gs>
              <a:gs pos="50000">
                <a:srgbClr val="2558D0">
                  <a:tint val="44500"/>
                  <a:satMod val="160000"/>
                </a:srgbClr>
              </a:gs>
              <a:gs pos="100000">
                <a:srgbClr val="2558D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SE" sz="1400">
                <a:solidFill>
                  <a:srgbClr val="003287"/>
                </a:solidFill>
                <a:latin typeface="Inter"/>
                <a:sym typeface="Arial"/>
              </a:rPr>
              <a:t>Vårdnivå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D17DFA-AA6A-265E-8EF1-7229015F0131}"/>
              </a:ext>
            </a:extLst>
          </p:cNvPr>
          <p:cNvSpPr txBox="1"/>
          <p:nvPr/>
        </p:nvSpPr>
        <p:spPr>
          <a:xfrm>
            <a:off x="394934" y="6024752"/>
            <a:ext cx="1646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SE" sz="1400">
                <a:solidFill>
                  <a:srgbClr val="003287"/>
                </a:solidFill>
                <a:latin typeface="Inter"/>
                <a:cs typeface="Arial"/>
                <a:sym typeface="Arial"/>
              </a:rPr>
              <a:t>Högre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431917-F1DC-E86F-568F-4727161DB26B}"/>
              </a:ext>
            </a:extLst>
          </p:cNvPr>
          <p:cNvSpPr txBox="1"/>
          <p:nvPr/>
        </p:nvSpPr>
        <p:spPr>
          <a:xfrm>
            <a:off x="10110866" y="6054104"/>
            <a:ext cx="1646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SE" sz="1400">
                <a:solidFill>
                  <a:srgbClr val="003287"/>
                </a:solidFill>
                <a:latin typeface="Inter"/>
                <a:cs typeface="Arial"/>
                <a:sym typeface="Arial"/>
              </a:rPr>
              <a:t>Lägre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682E6C-011A-1860-19DD-702ABE6D3ABF}"/>
              </a:ext>
            </a:extLst>
          </p:cNvPr>
          <p:cNvSpPr txBox="1"/>
          <p:nvPr/>
        </p:nvSpPr>
        <p:spPr>
          <a:xfrm>
            <a:off x="6525479" y="1703890"/>
            <a:ext cx="1915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SE" sz="10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Vårdnivåer </a:t>
            </a:r>
            <a:r>
              <a:rPr lang="en-GB" sz="10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i</a:t>
            </a:r>
            <a:r>
              <a:rPr lang="en-SE" sz="10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 hemmet </a:t>
            </a:r>
            <a:r>
              <a:rPr lang="en-GB" sz="10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i</a:t>
            </a:r>
            <a:r>
              <a:rPr lang="en-SE" sz="10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 Region Östergötland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F49459BE-604D-F80D-8402-C0ED2EC46B93}"/>
              </a:ext>
            </a:extLst>
          </p:cNvPr>
          <p:cNvSpPr/>
          <p:nvPr/>
        </p:nvSpPr>
        <p:spPr>
          <a:xfrm rot="5400000">
            <a:off x="7338887" y="-2113644"/>
            <a:ext cx="80736" cy="8164079"/>
          </a:xfrm>
          <a:prstGeom prst="leftBrace">
            <a:avLst/>
          </a:prstGeom>
          <a:ln w="9525">
            <a:solidFill>
              <a:srgbClr val="2558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>
              <a:solidFill>
                <a:srgbClr val="000000"/>
              </a:solidFill>
              <a:latin typeface="Inter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67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3">
            <a:extLst>
              <a:ext uri="{FF2B5EF4-FFF2-40B4-BE49-F238E27FC236}">
                <a16:creationId xmlns:a16="http://schemas.microsoft.com/office/drawing/2014/main" id="{7C63E11F-50F2-356A-22CA-5510F2B8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2721"/>
            <a:ext cx="10960100" cy="576489"/>
          </a:xfrm>
        </p:spPr>
        <p:txBody>
          <a:bodyPr/>
          <a:lstStyle/>
          <a:p>
            <a:r>
              <a:rPr lang="sv-SE" sz="3600" dirty="0">
                <a:solidFill>
                  <a:schemeClr val="accent6"/>
                </a:solidFill>
              </a:rPr>
              <a:t>Hospital at </a:t>
            </a:r>
            <a:r>
              <a:rPr lang="sv-SE" sz="3600" dirty="0" err="1">
                <a:solidFill>
                  <a:schemeClr val="accent6"/>
                </a:solidFill>
              </a:rPr>
              <a:t>Home</a:t>
            </a:r>
            <a:r>
              <a:rPr lang="sv-SE" sz="3600" dirty="0">
                <a:solidFill>
                  <a:schemeClr val="accent6"/>
                </a:solidFill>
              </a:rPr>
              <a:t> (eller slutenvård i hemmet): </a:t>
            </a:r>
            <a:r>
              <a:rPr lang="sv-SE" sz="3600" dirty="0" smtClean="0">
                <a:solidFill>
                  <a:schemeClr val="accent6"/>
                </a:solidFill>
              </a:rPr>
              <a:t/>
            </a:r>
            <a:br>
              <a:rPr lang="sv-SE" sz="3600" dirty="0" smtClean="0">
                <a:solidFill>
                  <a:schemeClr val="accent6"/>
                </a:solidFill>
              </a:rPr>
            </a:br>
            <a:r>
              <a:rPr lang="sv-SE" sz="3600" dirty="0" smtClean="0">
                <a:solidFill>
                  <a:srgbClr val="2558D0"/>
                </a:solidFill>
              </a:rPr>
              <a:t>den </a:t>
            </a:r>
            <a:r>
              <a:rPr lang="sv-SE" sz="3600" dirty="0">
                <a:solidFill>
                  <a:srgbClr val="2558D0"/>
                </a:solidFill>
              </a:rPr>
              <a:t>sista pusselbiten</a:t>
            </a:r>
            <a:r>
              <a:rPr lang="sv-SE" sz="3600" dirty="0">
                <a:solidFill>
                  <a:schemeClr val="accent6"/>
                </a:solidFill>
              </a:rPr>
              <a:t> för skalbar vårdkapacitet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887B6-75C4-9D4C-1840-8FB7E6F6AF46}"/>
              </a:ext>
            </a:extLst>
          </p:cNvPr>
          <p:cNvSpPr txBox="1"/>
          <p:nvPr/>
        </p:nvSpPr>
        <p:spPr>
          <a:xfrm>
            <a:off x="4378820" y="2544505"/>
            <a:ext cx="280715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66" indent="-179066" defTabSz="914377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200" b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Ökad resurseffektivitet </a:t>
            </a:r>
            <a:r>
              <a:rPr lang="sv-SE" sz="1200">
                <a:solidFill>
                  <a:srgbClr val="000000"/>
                </a:solidFill>
                <a:latin typeface="Inter"/>
                <a:cs typeface="Arial"/>
                <a:sym typeface="Arial"/>
              </a:rPr>
              <a:t>för att klara regionens ”vårdplatsgap”</a:t>
            </a:r>
          </a:p>
          <a:p>
            <a:pPr marL="179066" indent="-179066" defTabSz="914377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200" b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Ökad medarbetarnöjdhet </a:t>
            </a:r>
            <a:r>
              <a:rPr lang="sv-SE" sz="1200">
                <a:solidFill>
                  <a:srgbClr val="000000"/>
                </a:solidFill>
                <a:latin typeface="Inter"/>
                <a:cs typeface="Arial"/>
                <a:sym typeface="Arial"/>
              </a:rPr>
              <a:t>för att klara kompetensförsörjningen </a:t>
            </a:r>
          </a:p>
          <a:p>
            <a:pPr marL="179066" indent="-179066" defTabSz="914377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200" b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Dynamisk kapacitet </a:t>
            </a:r>
            <a:r>
              <a:rPr lang="sv-SE" sz="1200">
                <a:solidFill>
                  <a:srgbClr val="000000"/>
                </a:solidFill>
                <a:latin typeface="Inter"/>
                <a:cs typeface="Arial"/>
                <a:sym typeface="Arial"/>
              </a:rPr>
              <a:t>för att möta varierande kapacitetsbehov </a:t>
            </a:r>
          </a:p>
          <a:p>
            <a:pPr marL="179066" indent="-179066" defTabSz="914377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sv-SE" sz="1200" b="1">
                <a:solidFill>
                  <a:srgbClr val="000000"/>
                </a:solidFill>
                <a:latin typeface="Inter"/>
                <a:cs typeface="Arial"/>
                <a:sym typeface="Arial"/>
              </a:rPr>
              <a:t>Kräver begränsade investeringar</a:t>
            </a:r>
            <a:r>
              <a:rPr lang="sv-SE" sz="1200">
                <a:solidFill>
                  <a:srgbClr val="000000"/>
                </a:solidFill>
                <a:latin typeface="Inter"/>
                <a:cs typeface="Arial"/>
                <a:sym typeface="Arial"/>
              </a:rPr>
              <a:t> för att klara det ekonomiska läget (inte bygga nya sjukhus)  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86DBC65-9F77-4D69-3BC4-230AE0346E1D}"/>
              </a:ext>
            </a:extLst>
          </p:cNvPr>
          <p:cNvSpPr/>
          <p:nvPr/>
        </p:nvSpPr>
        <p:spPr>
          <a:xfrm>
            <a:off x="3524160" y="3312637"/>
            <a:ext cx="566947" cy="431800"/>
          </a:xfrm>
          <a:prstGeom prst="rightArrow">
            <a:avLst/>
          </a:prstGeom>
          <a:solidFill>
            <a:srgbClr val="B4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7" name="Platshållare för innehåll 19">
            <a:extLst>
              <a:ext uri="{FF2B5EF4-FFF2-40B4-BE49-F238E27FC236}">
                <a16:creationId xmlns:a16="http://schemas.microsoft.com/office/drawing/2014/main" id="{05CEF174-E4EE-5C84-7637-75C88B13E04C}"/>
              </a:ext>
            </a:extLst>
          </p:cNvPr>
          <p:cNvSpPr txBox="1">
            <a:spLocks/>
          </p:cNvSpPr>
          <p:nvPr/>
        </p:nvSpPr>
        <p:spPr>
          <a:xfrm>
            <a:off x="7813007" y="2041462"/>
            <a:ext cx="3627511" cy="3827900"/>
          </a:xfrm>
          <a:prstGeom prst="roundRect">
            <a:avLst>
              <a:gd name="adj" fmla="val 5239"/>
            </a:avLst>
          </a:prstGeom>
          <a:solidFill>
            <a:srgbClr val="B4D0FF"/>
          </a:solidFill>
        </p:spPr>
        <p:txBody>
          <a:bodyPr lIns="180000" tIns="180000" rIns="180000" bIns="45720" anchor="t"/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r" panose="020B05020300000000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r" panose="020B05020300000000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r" panose="020B05020300000000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r" panose="020B05020300000000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2000" spc="12">
                <a:solidFill>
                  <a:srgbClr val="2558D0"/>
                </a:solidFill>
                <a:latin typeface="Lyon Display Regular"/>
                <a:sym typeface="Arial"/>
              </a:rPr>
              <a:t>Vad krävs för att komma igång? </a:t>
            </a:r>
          </a:p>
          <a:p>
            <a:pPr marL="0" indent="0" defTabSz="914377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v-SE" sz="2000" spc="12">
              <a:solidFill>
                <a:srgbClr val="000000">
                  <a:lumMod val="65000"/>
                  <a:lumOff val="35000"/>
                </a:srgbClr>
              </a:solidFill>
              <a:latin typeface="Lyon Display Regular"/>
              <a:ea typeface="Inter" panose="02000503000000020004" pitchFamily="2" charset="0"/>
              <a:sym typeface="Arial"/>
            </a:endParaRPr>
          </a:p>
          <a:p>
            <a:pPr marL="228594" indent="-228594" defTabSz="914377">
              <a:buFont typeface="+mj-lt"/>
              <a:buAutoNum type="arabicPeriod"/>
              <a:defRPr/>
            </a:pPr>
            <a:r>
              <a:rPr lang="sv-SE" sz="1200">
                <a:solidFill>
                  <a:srgbClr val="000000"/>
                </a:solidFill>
                <a:latin typeface="Inter"/>
                <a:sym typeface="Arial"/>
              </a:rPr>
              <a:t>Nya arbetssätt och rutiner </a:t>
            </a:r>
          </a:p>
          <a:p>
            <a:pPr marL="228594" indent="-228594" defTabSz="914377">
              <a:buFont typeface="+mj-lt"/>
              <a:buAutoNum type="arabicPeriod"/>
              <a:defRPr/>
            </a:pPr>
            <a:r>
              <a:rPr lang="sv-SE" sz="1200">
                <a:solidFill>
                  <a:srgbClr val="000000"/>
                </a:solidFill>
                <a:latin typeface="Inter"/>
                <a:sym typeface="Arial"/>
              </a:rPr>
              <a:t>Teknisk plattform som orkestrerar information, kommunikation och logistik – det som tillsammans utgör konceptet Hospital at Home</a:t>
            </a:r>
          </a:p>
          <a:p>
            <a:pPr marL="228594" indent="-228594" defTabSz="914377">
              <a:buFont typeface="+mj-lt"/>
              <a:buAutoNum type="arabicPeriod"/>
              <a:defRPr/>
            </a:pPr>
            <a:r>
              <a:rPr lang="sv-SE" sz="1200">
                <a:solidFill>
                  <a:srgbClr val="000000"/>
                </a:solidFill>
                <a:latin typeface="Inter"/>
                <a:cs typeface="Poppins" panose="00000500000000000000" pitchFamily="2" charset="0"/>
                <a:sym typeface="Arial"/>
              </a:rPr>
              <a:t>Ett ”recept” för implementation och uppstart för att kunna starta Hospital at Home på ett resurseffektivt och patientsäkert sätt </a:t>
            </a:r>
            <a:endParaRPr lang="en-US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45829EC1-A493-1ECB-B723-E688B7E6605A}"/>
              </a:ext>
            </a:extLst>
          </p:cNvPr>
          <p:cNvSpPr/>
          <p:nvPr/>
        </p:nvSpPr>
        <p:spPr>
          <a:xfrm>
            <a:off x="647530" y="2066861"/>
            <a:ext cx="2574700" cy="2974152"/>
          </a:xfrm>
          <a:prstGeom prst="roundRect">
            <a:avLst>
              <a:gd name="adj" fmla="val 8143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1" name="Oval 45">
            <a:extLst>
              <a:ext uri="{FF2B5EF4-FFF2-40B4-BE49-F238E27FC236}">
                <a16:creationId xmlns:a16="http://schemas.microsoft.com/office/drawing/2014/main" id="{A86FB10E-D283-6E2A-6B40-00F54E0704DD}"/>
              </a:ext>
            </a:extLst>
          </p:cNvPr>
          <p:cNvSpPr/>
          <p:nvPr/>
        </p:nvSpPr>
        <p:spPr>
          <a:xfrm>
            <a:off x="1690316" y="4517136"/>
            <a:ext cx="1301755" cy="1301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E" err="1">
              <a:solidFill>
                <a:srgbClr val="003287"/>
              </a:solidFill>
              <a:latin typeface="Inter"/>
              <a:sym typeface="Arial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6590B6C-D5AC-6935-8201-D7A17AB693AC}"/>
              </a:ext>
            </a:extLst>
          </p:cNvPr>
          <p:cNvSpPr txBox="1"/>
          <p:nvPr/>
        </p:nvSpPr>
        <p:spPr>
          <a:xfrm>
            <a:off x="751483" y="2752592"/>
            <a:ext cx="2183032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Akutsjukvård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Korta vårdtider (dygn)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Slutenvård (inklusive regelverk för tex läkemedelsförsörjning)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24/7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Rutinmässig kontroll av vitalparametrar 2 ggr/d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sv-SE" sz="1000">
                <a:solidFill>
                  <a:srgbClr val="000000"/>
                </a:solidFill>
                <a:latin typeface="Inter"/>
                <a:cs typeface="Arial"/>
                <a:sym typeface="Arial"/>
              </a:rPr>
              <a:t>Hela vårdteamet inom samma organisation och samma klinik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C2C7A621-61BD-EE06-800E-0292D1F41249}"/>
              </a:ext>
            </a:extLst>
          </p:cNvPr>
          <p:cNvSpPr txBox="1"/>
          <p:nvPr/>
        </p:nvSpPr>
        <p:spPr>
          <a:xfrm>
            <a:off x="828288" y="2197599"/>
            <a:ext cx="215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Hospital at </a:t>
            </a:r>
            <a:b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</a:br>
            <a:r>
              <a:rPr lang="sv-SE" sz="1400">
                <a:solidFill>
                  <a:srgbClr val="2558D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Arial"/>
                <a:sym typeface="Arial"/>
              </a:rPr>
              <a:t>Home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5EF07141-28BF-AC79-8050-E6D550ACB123}"/>
              </a:ext>
            </a:extLst>
          </p:cNvPr>
          <p:cNvSpPr txBox="1"/>
          <p:nvPr/>
        </p:nvSpPr>
        <p:spPr>
          <a:xfrm>
            <a:off x="1562605" y="4788325"/>
            <a:ext cx="153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Läkare, SSK, </a:t>
            </a:r>
            <a:b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</a:br>
            <a:r>
              <a:rPr lang="en-SE" sz="9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Arial"/>
                <a:sym typeface="Arial"/>
              </a:rPr>
              <a:t>rehab- och omvårdnadspersonal från samma klinik</a:t>
            </a:r>
          </a:p>
        </p:txBody>
      </p:sp>
    </p:spTree>
    <p:extLst>
      <p:ext uri="{BB962C8B-B14F-4D97-AF65-F5344CB8AC3E}">
        <p14:creationId xmlns:p14="http://schemas.microsoft.com/office/powerpoint/2010/main" val="2564761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1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gion Östergötland">
  <a:themeElements>
    <a:clrScheme name="RÖ - mörk BG">
      <a:dk1>
        <a:srgbClr val="FBFFFF"/>
      </a:dk1>
      <a:lt1>
        <a:srgbClr val="182745"/>
      </a:lt1>
      <a:dk2>
        <a:srgbClr val="CCE8DA"/>
      </a:dk2>
      <a:lt2>
        <a:srgbClr val="182745"/>
      </a:lt2>
      <a:accent1>
        <a:srgbClr val="182745"/>
      </a:accent1>
      <a:accent2>
        <a:srgbClr val="75F5E8"/>
      </a:accent2>
      <a:accent3>
        <a:srgbClr val="5D9996"/>
      </a:accent3>
      <a:accent4>
        <a:srgbClr val="882C48"/>
      </a:accent4>
      <a:accent5>
        <a:srgbClr val="F94961"/>
      </a:accent5>
      <a:accent6>
        <a:srgbClr val="DDFF61"/>
      </a:accent6>
      <a:hlink>
        <a:srgbClr val="0861CE"/>
      </a:hlink>
      <a:folHlink>
        <a:srgbClr val="0861CE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G0059_Kompetensforsorjning_240214" id="{6D1719D8-35A5-1748-96E8-0FD02D8E52B2}" vid="{196FDC40-6F77-E342-B86B-AC75615C5881}"/>
    </a:ext>
  </a:extLst>
</a:theme>
</file>

<file path=ppt/theme/theme4.xml><?xml version="1.0" encoding="utf-8"?>
<a:theme xmlns:a="http://schemas.openxmlformats.org/drawingml/2006/main" name="3_Office-tema">
  <a:themeElements>
    <a:clrScheme name="Medom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AEFFF"/>
      </a:accent1>
      <a:accent2>
        <a:srgbClr val="64BEFF"/>
      </a:accent2>
      <a:accent3>
        <a:srgbClr val="183CEF"/>
      </a:accent3>
      <a:accent4>
        <a:srgbClr val="003287"/>
      </a:accent4>
      <a:accent5>
        <a:srgbClr val="D5D5D5"/>
      </a:accent5>
      <a:accent6>
        <a:srgbClr val="000000"/>
      </a:accent6>
      <a:hlink>
        <a:srgbClr val="64BEFF"/>
      </a:hlink>
      <a:folHlink>
        <a:srgbClr val="183CEF"/>
      </a:folHlink>
    </a:clrScheme>
    <a:fontScheme name="Medoma">
      <a:majorFont>
        <a:latin typeface="Lyon Display Regula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DF9FF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edoma Template.potx" id="{06825909-C793-4399-A3A2-1A79B8123C5E}" vid="{12CFEB3A-12CF-49A9-A534-066B3AF284F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88</TotalTime>
  <Words>682</Words>
  <Application>Microsoft Office PowerPoint</Application>
  <PresentationFormat>Bredbild</PresentationFormat>
  <Paragraphs>115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25" baseType="lpstr">
      <vt:lpstr>Arial</vt:lpstr>
      <vt:lpstr>Calibri</vt:lpstr>
      <vt:lpstr>Inter</vt:lpstr>
      <vt:lpstr>Inter Medium</vt:lpstr>
      <vt:lpstr>Lyon Display Regular</vt:lpstr>
      <vt:lpstr>Manrope Medium</vt:lpstr>
      <vt:lpstr>Manrope SemiBold</vt:lpstr>
      <vt:lpstr>Montserrat Light</vt:lpstr>
      <vt:lpstr>Poppins</vt:lpstr>
      <vt:lpstr>Roboto</vt:lpstr>
      <vt:lpstr>Roboto Slab</vt:lpstr>
      <vt:lpstr>Roboto Thin</vt:lpstr>
      <vt:lpstr>Times New Roman</vt:lpstr>
      <vt:lpstr>1_Office-tema</vt:lpstr>
      <vt:lpstr>2_Office-tema</vt:lpstr>
      <vt:lpstr>2_Region Östergötland</vt:lpstr>
      <vt:lpstr>3_Office-tema</vt:lpstr>
      <vt:lpstr>Kunskapsråd medicin och akut vård 25 november 2025</vt:lpstr>
      <vt:lpstr>Deltagare</vt:lpstr>
      <vt:lpstr>PowerPoint-presentation</vt:lpstr>
      <vt:lpstr>PowerPoint-presentation</vt:lpstr>
      <vt:lpstr>PowerPoint-presentation</vt:lpstr>
      <vt:lpstr>PowerPoint-presentation</vt:lpstr>
      <vt:lpstr>Hospital at Home (eller slutenvård i hemmet):  den sista pusselbiten för skalbar vårdkapacitet</vt:lpstr>
      <vt:lpstr>Hospital at Home (eller slutenvård i hemmet):  den sista pusselbiten för skalbar vårdkapacitet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Kunskapsråd medicin och akut vård  25 november 2025</dc:title>
  <dc:creator>Kyhlberg Erica</dc:creator>
  <cp:lastModifiedBy>Thålin Conny</cp:lastModifiedBy>
  <cp:revision>9</cp:revision>
  <dcterms:created xsi:type="dcterms:W3CDTF">2025-11-21T12:13:13Z</dcterms:created>
  <dcterms:modified xsi:type="dcterms:W3CDTF">2025-12-18T07:51:24Z</dcterms:modified>
</cp:coreProperties>
</file>