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82" r:id="rId4"/>
    <p:sldMasterId id="2147483694" r:id="rId5"/>
    <p:sldMasterId id="2147483706" r:id="rId6"/>
  </p:sldMasterIdLst>
  <p:notesMasterIdLst>
    <p:notesMasterId r:id="rId35"/>
  </p:notesMasterIdLst>
  <p:sldIdLst>
    <p:sldId id="293" r:id="rId7"/>
    <p:sldId id="278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80" r:id="rId19"/>
    <p:sldId id="313" r:id="rId20"/>
    <p:sldId id="314" r:id="rId21"/>
    <p:sldId id="315" r:id="rId22"/>
    <p:sldId id="290" r:id="rId23"/>
    <p:sldId id="291" r:id="rId24"/>
    <p:sldId id="294" r:id="rId25"/>
    <p:sldId id="295" r:id="rId26"/>
    <p:sldId id="316" r:id="rId27"/>
    <p:sldId id="317" r:id="rId28"/>
    <p:sldId id="318" r:id="rId29"/>
    <p:sldId id="319" r:id="rId30"/>
    <p:sldId id="320" r:id="rId31"/>
    <p:sldId id="322" r:id="rId32"/>
    <p:sldId id="285" r:id="rId33"/>
    <p:sldId id="286" r:id="rId34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BC151C"/>
    <a:srgbClr val="EF4044"/>
    <a:srgbClr val="F2CD13"/>
    <a:srgbClr val="B1063A"/>
    <a:srgbClr val="CE114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6" autoAdjust="0"/>
    <p:restoredTop sz="85258" autoAdjust="0"/>
  </p:normalViewPr>
  <p:slideViewPr>
    <p:cSldViewPr>
      <p:cViewPr varScale="1">
        <p:scale>
          <a:sx n="106" d="100"/>
          <a:sy n="106" d="100"/>
        </p:scale>
        <p:origin x="119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-3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B960-5E66-4113-B8CC-17A0D5C37366}" type="datetimeFigureOut">
              <a:rPr lang="sv-SE" smtClean="0"/>
              <a:t>2025-10-02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291F-9DCB-46ED-BF32-F247FD2AAA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73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154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729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233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60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019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372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248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05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98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91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61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638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62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19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7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,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3291F-9DCB-46ED-BF32-F247FD2AAAA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49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832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 smtClean="0"/>
              <a:t>Klicka här för att lägg till en </a:t>
            </a:r>
            <a:r>
              <a:rPr lang="sv-SE" dirty="0" err="1" smtClean="0"/>
              <a:t>helsidebild</a:t>
            </a:r>
            <a:endParaRPr lang="sv-SE" dirty="0" smtClean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460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061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300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2574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11666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707656"/>
            <a:ext cx="8229600" cy="280831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79237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4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707654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346508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7544" y="771550"/>
            <a:ext cx="4032448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4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411512"/>
            <a:ext cx="4038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60883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620000" y="810000"/>
            <a:ext cx="5940000" cy="243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0000" y="3240000"/>
            <a:ext cx="5940000" cy="108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50" b="1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0000" y="4663224"/>
            <a:ext cx="1032428" cy="2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1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4355976" y="-8906"/>
            <a:ext cx="4788024" cy="5156860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620000" y="810000"/>
            <a:ext cx="5940000" cy="243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0000" y="3240000"/>
            <a:ext cx="5940000" cy="108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50" b="1" cap="none" baseline="0">
                <a:solidFill>
                  <a:srgbClr val="B1063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0000" y="4663224"/>
            <a:ext cx="1032428" cy="2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32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4355976" y="0"/>
            <a:ext cx="4788024" cy="51435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391683"/>
            <a:ext cx="5940000" cy="405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0000" y="4663224"/>
            <a:ext cx="1032428" cy="258552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7857000" y="216000"/>
            <a:ext cx="1053000" cy="1053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73106713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 smtClean="0"/>
              <a:t>Klicka här för att lägg till en </a:t>
            </a:r>
            <a:r>
              <a:rPr lang="sv-SE" dirty="0" err="1" smtClean="0"/>
              <a:t>helsidebild</a:t>
            </a:r>
            <a:endParaRPr lang="sv-SE" dirty="0" smtClean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888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019" y="675000"/>
            <a:ext cx="7020000" cy="972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810000" y="4671000"/>
            <a:ext cx="27000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30000" y="4671001"/>
            <a:ext cx="1031400" cy="254111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645000" y="4671000"/>
            <a:ext cx="18630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09916" y="1647000"/>
            <a:ext cx="7019925" cy="2835000"/>
          </a:xfrm>
        </p:spPr>
        <p:txBody>
          <a:bodyPr>
            <a:noAutofit/>
          </a:bodyPr>
          <a:lstStyle>
            <a:lvl1pPr>
              <a:lnSpc>
                <a:spcPts val="2550"/>
              </a:lnSpc>
              <a:defRPr sz="1650"/>
            </a:lvl1pPr>
            <a:lvl2pPr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1650"/>
            </a:lvl2pPr>
            <a:lvl3pPr>
              <a:lnSpc>
                <a:spcPct val="100000"/>
              </a:lnSpc>
              <a:spcAft>
                <a:spcPts val="900"/>
              </a:spcAft>
              <a:defRPr sz="1650"/>
            </a:lvl3pPr>
            <a:lvl4pPr>
              <a:lnSpc>
                <a:spcPct val="100000"/>
              </a:lnSpc>
              <a:spcAft>
                <a:spcPts val="900"/>
              </a:spcAft>
              <a:defRPr sz="1650"/>
            </a:lvl4pPr>
            <a:lvl5pPr>
              <a:lnSpc>
                <a:spcPct val="100000"/>
              </a:lnSpc>
              <a:spcAft>
                <a:spcPts val="900"/>
              </a:spcAft>
              <a:defRPr sz="165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7857000" y="216000"/>
            <a:ext cx="1053000" cy="1053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1446569954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8538" y="675000"/>
            <a:ext cx="7020000" cy="972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10000" y="4671000"/>
            <a:ext cx="2700000" cy="273844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30000" y="4671001"/>
            <a:ext cx="1031400" cy="254111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08435" y="1647000"/>
            <a:ext cx="7019925" cy="2835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650"/>
            </a:lvl1pPr>
            <a:lvl2pPr>
              <a:lnSpc>
                <a:spcPct val="100000"/>
              </a:lnSpc>
              <a:spcAft>
                <a:spcPts val="900"/>
              </a:spcAft>
              <a:defRPr sz="1650"/>
            </a:lvl2pPr>
            <a:lvl3pPr>
              <a:lnSpc>
                <a:spcPct val="100000"/>
              </a:lnSpc>
              <a:spcAft>
                <a:spcPts val="900"/>
              </a:spcAft>
              <a:defRPr sz="1650"/>
            </a:lvl3pPr>
            <a:lvl4pPr>
              <a:lnSpc>
                <a:spcPct val="100000"/>
              </a:lnSpc>
              <a:spcAft>
                <a:spcPts val="900"/>
              </a:spcAft>
              <a:defRPr sz="1650"/>
            </a:lvl4pPr>
            <a:lvl5pPr>
              <a:lnSpc>
                <a:spcPct val="100000"/>
              </a:lnSpc>
              <a:spcAft>
                <a:spcPts val="900"/>
              </a:spcAft>
              <a:defRPr sz="165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7857000" y="216000"/>
            <a:ext cx="1053000" cy="1053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18085745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87629" y="415245"/>
            <a:ext cx="3888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10000" y="4671000"/>
            <a:ext cx="1863000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587629" y="4671000"/>
            <a:ext cx="2970000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14800" cy="5143500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B1063A"/>
              </a:buClr>
              <a:buFontTx/>
              <a:buNone/>
              <a:defRPr lang="sv-SE" sz="16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30000" y="4671001"/>
            <a:ext cx="1031400" cy="2541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4590001" y="1728000"/>
            <a:ext cx="3888581" cy="2916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650"/>
            </a:lvl1pPr>
            <a:lvl2pPr>
              <a:lnSpc>
                <a:spcPct val="100000"/>
              </a:lnSpc>
              <a:spcAft>
                <a:spcPts val="900"/>
              </a:spcAft>
              <a:defRPr sz="1650"/>
            </a:lvl2pPr>
            <a:lvl3pPr>
              <a:lnSpc>
                <a:spcPct val="100000"/>
              </a:lnSpc>
              <a:spcAft>
                <a:spcPts val="900"/>
              </a:spcAft>
              <a:defRPr sz="1650"/>
            </a:lvl3pPr>
            <a:lvl4pPr>
              <a:lnSpc>
                <a:spcPct val="100000"/>
              </a:lnSpc>
              <a:spcAft>
                <a:spcPts val="900"/>
              </a:spcAft>
              <a:defRPr sz="1650"/>
            </a:lvl4pPr>
            <a:lvl5pPr>
              <a:lnSpc>
                <a:spcPct val="100000"/>
              </a:lnSpc>
              <a:spcAft>
                <a:spcPts val="900"/>
              </a:spcAft>
              <a:defRPr sz="165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4967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000" y="415245"/>
            <a:ext cx="3888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10000" y="4671000"/>
            <a:ext cx="1863000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587629" y="4671000"/>
            <a:ext cx="2970000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5029200" y="0"/>
            <a:ext cx="4114800" cy="5143500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B1063A"/>
              </a:buClr>
              <a:buFontTx/>
              <a:buNone/>
              <a:defRPr lang="sv-SE" sz="16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30000" y="4671001"/>
            <a:ext cx="1031400" cy="2541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84001" y="1728000"/>
            <a:ext cx="3888581" cy="2916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650"/>
            </a:lvl1pPr>
            <a:lvl2pPr>
              <a:lnSpc>
                <a:spcPct val="100000"/>
              </a:lnSpc>
              <a:spcAft>
                <a:spcPts val="900"/>
              </a:spcAft>
              <a:defRPr sz="1650"/>
            </a:lvl2pPr>
            <a:lvl3pPr>
              <a:lnSpc>
                <a:spcPct val="100000"/>
              </a:lnSpc>
              <a:spcAft>
                <a:spcPts val="900"/>
              </a:spcAft>
              <a:defRPr sz="1650"/>
            </a:lvl3pPr>
            <a:lvl4pPr>
              <a:lnSpc>
                <a:spcPct val="100000"/>
              </a:lnSpc>
              <a:spcAft>
                <a:spcPts val="900"/>
              </a:spcAft>
              <a:defRPr sz="1650"/>
            </a:lvl4pPr>
            <a:lvl5pPr>
              <a:lnSpc>
                <a:spcPct val="100000"/>
              </a:lnSpc>
              <a:spcAft>
                <a:spcPts val="900"/>
              </a:spcAft>
              <a:defRPr sz="165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17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9144000" cy="5143500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B1063A"/>
              </a:buClr>
              <a:buFontTx/>
              <a:buNone/>
              <a:defRPr lang="sv-SE" sz="16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7857000" y="216000"/>
            <a:ext cx="1053000" cy="1053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1417960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080000" y="1647000"/>
            <a:ext cx="7020000" cy="2835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080000" y="675000"/>
            <a:ext cx="7020000" cy="972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810000" y="4671000"/>
            <a:ext cx="27000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324000" y="4671000"/>
            <a:ext cx="3915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30000" y="4671001"/>
            <a:ext cx="1031400" cy="254111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3645000" y="4671000"/>
            <a:ext cx="18630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7857000" y="216000"/>
            <a:ext cx="1053000" cy="1053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8384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6408" y="4036850"/>
            <a:ext cx="1689428" cy="423086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2552308" y="2497577"/>
            <a:ext cx="4050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50" b="1" dirty="0">
                <a:solidFill>
                  <a:schemeClr val="bg1"/>
                </a:solidFill>
              </a:rPr>
              <a:t>Region Jönköpings</a:t>
            </a:r>
            <a:r>
              <a:rPr lang="sv-SE" sz="1650" b="1" baseline="0" dirty="0">
                <a:solidFill>
                  <a:schemeClr val="bg1"/>
                </a:solidFill>
              </a:rPr>
              <a:t> län</a:t>
            </a:r>
            <a:endParaRPr lang="sv-SE" sz="165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2554069" y="2798454"/>
            <a:ext cx="405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78" y="1512406"/>
            <a:ext cx="2802642" cy="9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0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2953083" y="1482880"/>
            <a:ext cx="3250377" cy="571160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2552308" y="2497577"/>
            <a:ext cx="4050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50" b="1" dirty="0">
                <a:solidFill>
                  <a:srgbClr val="B1063A"/>
                </a:solidFill>
              </a:rPr>
              <a:t>Region Jönköpings</a:t>
            </a:r>
            <a:r>
              <a:rPr lang="sv-SE" sz="1650" b="1" baseline="0" dirty="0">
                <a:solidFill>
                  <a:srgbClr val="B1063A"/>
                </a:solidFill>
              </a:rPr>
              <a:t> län</a:t>
            </a:r>
            <a:endParaRPr lang="sv-SE" sz="165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2554069" y="2798454"/>
            <a:ext cx="405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72" y="3998556"/>
            <a:ext cx="1635872" cy="406849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87" y="1518983"/>
            <a:ext cx="2802642" cy="9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0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707656"/>
            <a:ext cx="8229600" cy="280831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65838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6A9792-122A-21A2-394E-9164F664A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21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128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2E3C8C-8AC4-DF5D-24EF-479B7A740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860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DC6738-211E-BA82-E2CC-961481392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622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8313" y="2301479"/>
            <a:ext cx="4032250" cy="97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52964" y="2301479"/>
            <a:ext cx="4033837" cy="97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CCB19C-014B-F9EC-E31A-6A037C7DFB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886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8E7A48-525C-3B4C-3355-50D3F28A5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34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91AFC0-A892-96E6-0B30-BD8AB2B6D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10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0769E5-DB2D-ECB6-9BDF-489A76F57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913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5F1242-89D2-ECD9-41EF-04BD2099B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8170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6B2A7-8115-273B-9C4A-4934830DA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0320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D86350-BAAB-14B8-576F-512D0C821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754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0513" y="1006079"/>
            <a:ext cx="2057400" cy="226814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68313" y="1006079"/>
            <a:ext cx="6019800" cy="226814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3E342C-857A-5B86-CF32-386F2BF71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20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650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FBABDE-EEB6-37FC-45C1-9F70313F6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83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808D7-14B5-FB37-E6DD-78DA8A930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511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C5FD8B-EC98-81CF-20FC-A16DEBF08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9623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FB3E3-6452-9A34-C2B9-1F8273826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756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C89909-422E-4436-F137-8EEF68C82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747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C00B6C-8F1E-2342-85BF-230CFFC6B2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977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2E71175-C21F-5133-8F5C-0710D525D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435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BE5FF-EB24-5667-50C4-D580D85C5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0642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9182CB-D20C-FC0C-1034-130CBC149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842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039C93-4512-07F8-740B-9B77CE0A62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57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2574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7837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41685"/>
            <a:ext cx="2057400" cy="44529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41685"/>
            <a:ext cx="6019800" cy="44529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0426E6-AF87-585B-EF78-5ACD54842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678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57" y="462631"/>
            <a:ext cx="6858000" cy="457345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760" y="1066800"/>
            <a:ext cx="6858000" cy="313967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86443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206" y="1762125"/>
            <a:ext cx="3868544" cy="914400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12680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57" y="462631"/>
            <a:ext cx="6858000" cy="457345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41557" y="1047750"/>
            <a:ext cx="6858000" cy="3552825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614495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37127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7833361" y="4295345"/>
            <a:ext cx="1666654" cy="685588"/>
            <a:chOff x="10242697" y="5607996"/>
            <a:chExt cx="2222205" cy="9141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8" y="6272814"/>
              <a:ext cx="1998814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8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7833361" y="4295345"/>
            <a:ext cx="1666654" cy="685588"/>
            <a:chOff x="10242697" y="5607996"/>
            <a:chExt cx="2222205" cy="914117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8" y="6272814"/>
              <a:ext cx="1998814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8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213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7682023" y="4205997"/>
            <a:ext cx="1666654" cy="685588"/>
            <a:chOff x="10242697" y="5607996"/>
            <a:chExt cx="2222205" cy="9141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8" y="6272814"/>
              <a:ext cx="1998814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8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6060" y="1181100"/>
            <a:ext cx="6858000" cy="31396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6060" y="571174"/>
            <a:ext cx="6858000" cy="495300"/>
          </a:xfrm>
        </p:spPr>
        <p:txBody>
          <a:bodyPr>
            <a:no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7682023" y="4205997"/>
            <a:ext cx="1666654" cy="685588"/>
            <a:chOff x="10242697" y="5607996"/>
            <a:chExt cx="2222205" cy="914117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8" y="6272814"/>
              <a:ext cx="1998814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8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1736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1977" y="557881"/>
            <a:ext cx="3095625" cy="604169"/>
          </a:xfrm>
        </p:spPr>
        <p:txBody>
          <a:bodyPr anchor="b">
            <a:noAutofit/>
          </a:bodyPr>
          <a:lstStyle>
            <a:lvl1pPr algn="l">
              <a:defRPr sz="21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1977" y="1295400"/>
            <a:ext cx="3095625" cy="3139679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943350" cy="498157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99138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96848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sv-SE" sz="1350">
                <a:solidFill>
                  <a:srgbClr val="000000"/>
                </a:solidFill>
              </a:rPr>
              <a:t>PRELIMINÄR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sv-SE" sz="1350">
                <a:solidFill>
                  <a:srgbClr val="000000"/>
                </a:solidFill>
              </a:rPr>
              <a:t>PRELIMINÄRT UTKAST 2020-01-28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30D80BF-074B-4E55-B5AC-841B5F35CA8C}" type="slidenum">
              <a:rPr lang="sv-SE" sz="1350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sv-SE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707655"/>
            <a:ext cx="8229600" cy="280831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06373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5800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7544" y="771550"/>
            <a:ext cx="4032448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411511"/>
            <a:ext cx="4038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21677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947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7655"/>
            <a:ext cx="8229600" cy="280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ändra texten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 smtClean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01841"/>
            <a:ext cx="103245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29825"/>
            <a:ext cx="77684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4" y="4701841"/>
            <a:ext cx="11357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180975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-180975" y="150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436921" y="4773801"/>
            <a:ext cx="1758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000" dirty="0" smtClean="0">
                <a:solidFill>
                  <a:schemeClr val="tx1"/>
                </a:solidFill>
                <a:latin typeface="+mj-lt"/>
              </a:rPr>
              <a:t>Sydöstra sjukvårdsregionen</a:t>
            </a:r>
            <a:endParaRPr lang="sv-SE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5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5" r:id="rId5"/>
    <p:sldLayoutId id="2147483650" r:id="rId6"/>
    <p:sldLayoutId id="2147483652" r:id="rId7"/>
    <p:sldLayoutId id="214748365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7656"/>
            <a:ext cx="8229600" cy="280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ändra texten</a:t>
            </a:r>
          </a:p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 smtClean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701841"/>
            <a:ext cx="103245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629825"/>
            <a:ext cx="77684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5" y="4701841"/>
            <a:ext cx="11357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sz="180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3948436" y="838915"/>
            <a:ext cx="88517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3948436" y="1381840"/>
            <a:ext cx="88517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436920" y="4773801"/>
            <a:ext cx="17588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000" dirty="0" smtClean="0">
                <a:solidFill>
                  <a:schemeClr val="tx1"/>
                </a:solidFill>
                <a:latin typeface="+mj-lt"/>
              </a:rPr>
              <a:t>Sydöstra sjukvårdsregionen</a:t>
            </a:r>
            <a:endParaRPr lang="sv-SE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81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37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37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10000" y="405000"/>
            <a:ext cx="70200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645000" y="4671000"/>
            <a:ext cx="1863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75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10000" y="4671000"/>
            <a:ext cx="270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pc="75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24000" y="4671000"/>
            <a:ext cx="391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810000" y="1377000"/>
            <a:ext cx="7020000" cy="31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7912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7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B1063A"/>
        </a:buClr>
        <a:buFont typeface="Arial" panose="020B0604020202020204" pitchFamily="34" charset="0"/>
        <a:buChar char="•"/>
        <a:defRPr sz="16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B1063A"/>
        </a:buClr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B1063A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B1063A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B1063A"/>
        </a:buClr>
        <a:buFont typeface="Arial" panose="020B0604020202020204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mall_powerpoint_farg">
            <a:extLst>
              <a:ext uri="{FF2B5EF4-FFF2-40B4-BE49-F238E27FC236}">
                <a16:creationId xmlns:a16="http://schemas.microsoft.com/office/drawing/2014/main" id="{DE8344BD-CD47-972F-B6B2-B1610EB045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19C0BC61-D893-43D1-A732-C73684288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079"/>
            <a:ext cx="82296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AD8E462-6588-7BCA-A404-577C5107E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2301479"/>
            <a:ext cx="8218487" cy="9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5F951DC-5D55-060F-C2FB-80B9477DD0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31544"/>
            <a:ext cx="21336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>
                <a:latin typeface="Arial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433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ctr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mall_powerpoint_farg">
            <a:extLst>
              <a:ext uri="{FF2B5EF4-FFF2-40B4-BE49-F238E27FC236}">
                <a16:creationId xmlns:a16="http://schemas.microsoft.com/office/drawing/2014/main" id="{AF7FD7C2-D2A5-2F2A-8014-AB0B3F552A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08A5B654-E2DB-70A6-764C-395AB5D2F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76" y="141685"/>
            <a:ext cx="7210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D48C18DF-8463-05DD-C5F3-596D7CBD2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altLang="sv-S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DB35F3D-D5AE-F11D-7EE7-19B5E4B8F2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86313"/>
            <a:ext cx="2133600" cy="25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>
                <a:latin typeface="Arial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890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705678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053373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4987242"/>
            <a:ext cx="9144000" cy="156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7833302" y="4296765"/>
            <a:ext cx="1666654" cy="685588"/>
            <a:chOff x="9377915" y="4859079"/>
            <a:chExt cx="2222205" cy="914117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8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6" y="5523897"/>
              <a:ext cx="1998814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7833302" y="4296765"/>
            <a:ext cx="1666654" cy="685588"/>
            <a:chOff x="9377915" y="4859079"/>
            <a:chExt cx="2222205" cy="914117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8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6" y="5523897"/>
              <a:ext cx="1998814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8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personal.1177.se/Kalmar-lan/kunskapssto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view/WlUrwf7wVWcDOSi8VShE/?referral_token=u-cVftlnB3FN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hyperlink" Target="https://kunskapsstyrningvard.se/kunskapsstyrningvard/omkunskapsstyrning.44726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420670"/>
            <a:ext cx="6768751" cy="4050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907704" y="1275606"/>
            <a:ext cx="47525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Välkomna!</a:t>
            </a:r>
          </a:p>
          <a:p>
            <a:pPr algn="ctr"/>
            <a:endParaRPr lang="sv-S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Gemensamt kunskapsråd</a:t>
            </a:r>
          </a:p>
          <a:p>
            <a:pPr algn="ctr"/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v-SE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Nässjö 26 </a:t>
            </a:r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2025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DD98172-5135-0DF7-7692-28EFAF85B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55" y="492439"/>
            <a:ext cx="4032448" cy="457345"/>
          </a:xfrm>
        </p:spPr>
        <p:txBody>
          <a:bodyPr>
            <a:normAutofit fontScale="90000"/>
          </a:bodyPr>
          <a:lstStyle/>
          <a:p>
            <a:r>
              <a:rPr lang="sv-SE" dirty="0"/>
              <a:t>483 publicerade kunskapsstöd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162E5A-292B-77B2-4E2C-7F3E0BF20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584" y="1122586"/>
            <a:ext cx="3348000" cy="195017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tabLst>
                <a:tab pos="2757488" algn="r"/>
              </a:tabLst>
            </a:pPr>
            <a:r>
              <a:rPr lang="sv-SE" sz="2100" b="1" dirty="0"/>
              <a:t>Kliniska kunskapsstöd 	376 </a:t>
            </a:r>
          </a:p>
          <a:p>
            <a:pPr>
              <a:tabLst>
                <a:tab pos="2757488" algn="r"/>
              </a:tabLst>
            </a:pPr>
            <a:r>
              <a:rPr lang="sv-SE" sz="2100" dirty="0"/>
              <a:t>varav</a:t>
            </a:r>
          </a:p>
          <a:p>
            <a:pPr marL="257175" indent="-257175">
              <a:buFont typeface="Arial" panose="020B0604020202020204" pitchFamily="34" charset="0"/>
              <a:buChar char="•"/>
              <a:tabLst>
                <a:tab pos="2757488" algn="r"/>
              </a:tabLst>
            </a:pPr>
            <a:r>
              <a:rPr lang="sv-SE" sz="2100" dirty="0"/>
              <a:t>Primärvård 	346</a:t>
            </a:r>
          </a:p>
          <a:p>
            <a:pPr marL="257175" indent="-257175">
              <a:buFont typeface="Arial" panose="020B0604020202020204" pitchFamily="34" charset="0"/>
              <a:buChar char="•"/>
              <a:tabLst>
                <a:tab pos="2757488" algn="r"/>
              </a:tabLst>
            </a:pPr>
            <a:r>
              <a:rPr lang="sv-SE" sz="2100" dirty="0"/>
              <a:t>Specialiserad vård 	22</a:t>
            </a:r>
          </a:p>
          <a:p>
            <a:pPr marL="257175" indent="-257175">
              <a:buFont typeface="Arial" panose="020B0604020202020204" pitchFamily="34" charset="0"/>
              <a:buChar char="•"/>
              <a:tabLst>
                <a:tab pos="2757488" algn="r"/>
              </a:tabLst>
            </a:pPr>
            <a:r>
              <a:rPr lang="sv-SE" sz="2100" dirty="0"/>
              <a:t>Båda 	 8</a:t>
            </a:r>
          </a:p>
          <a:p>
            <a:pPr marL="257175" indent="-257175">
              <a:buFont typeface="Arial" panose="020B0604020202020204" pitchFamily="34" charset="0"/>
              <a:buChar char="•"/>
              <a:tabLst>
                <a:tab pos="2757488" algn="r"/>
              </a:tabLst>
            </a:pPr>
            <a:endParaRPr lang="sv-SE" sz="2100" dirty="0"/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B7F9D7D8-7888-4E6F-188F-C3BC0ABB42FD}"/>
              </a:ext>
            </a:extLst>
          </p:cNvPr>
          <p:cNvSpPr txBox="1">
            <a:spLocks/>
          </p:cNvSpPr>
          <p:nvPr/>
        </p:nvSpPr>
        <p:spPr>
          <a:xfrm>
            <a:off x="4355976" y="1122586"/>
            <a:ext cx="3375000" cy="19501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57488" algn="r"/>
              </a:tabLst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	33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57488" algn="r"/>
              </a:tabLst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Vårdprogram	19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57488" algn="r"/>
              </a:tabLst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Vårdriktlinjer	20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57488" algn="r"/>
              </a:tabLst>
              <a:defRPr/>
            </a:pPr>
            <a:endParaRPr kumimoji="0" lang="sv-SE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57488" algn="r"/>
              </a:tabLst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Vägledningar	31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8530D5D-581E-B953-C033-4F13D2E5B82A}"/>
              </a:ext>
            </a:extLst>
          </p:cNvPr>
          <p:cNvSpPr txBox="1"/>
          <p:nvPr/>
        </p:nvSpPr>
        <p:spPr>
          <a:xfrm>
            <a:off x="4803672" y="603430"/>
            <a:ext cx="10807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Januari 2025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99A2A0F-A313-B642-72B3-80334111F866}"/>
              </a:ext>
            </a:extLst>
          </p:cNvPr>
          <p:cNvSpPr txBox="1"/>
          <p:nvPr/>
        </p:nvSpPr>
        <p:spPr>
          <a:xfrm>
            <a:off x="827584" y="408391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1177 för vårdpersonal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2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3C2EE06-451E-24E3-9CEC-F2C250E6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Dialoger runt </a:t>
            </a:r>
            <a:r>
              <a:rPr lang="sv-SE" dirty="0" smtClean="0"/>
              <a:t>borden</a:t>
            </a:r>
            <a:endParaRPr lang="sv-SE" sz="1600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B389F61-52B5-C70B-8B22-CD1F536D6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sv-SE" sz="2000" dirty="0"/>
              <a:t>Beskriv hur kommunikationen mellan ett NPO och RPO sker idag och vid behov ge förslag på hur den kan utvecklas</a:t>
            </a:r>
            <a:r>
              <a:rPr lang="sv-SE" sz="2000" dirty="0" smtClean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sv-SE" sz="2000" dirty="0" smtClean="0"/>
              <a:t>Respektive region bär ansvar att lokalt införa olika Kunskapsstöd. Beskriv på vilket sätt ni anser att RPO stödjer det lokala införandet.</a:t>
            </a:r>
          </a:p>
          <a:p>
            <a:pPr marL="457200" indent="-457200">
              <a:buFont typeface="+mj-lt"/>
              <a:buAutoNum type="alphaLcParenR"/>
            </a:pPr>
            <a:r>
              <a:rPr lang="sv-SE" sz="2000" dirty="0" smtClean="0"/>
              <a:t>Nya </a:t>
            </a:r>
            <a:r>
              <a:rPr lang="sv-SE" sz="2000" dirty="0"/>
              <a:t>ledamöter/uppdragstagare till ett NPO eller NAG sker kontinuerligt. Vilken erfarenhet finns och hur säkrar vi attraktionskraften när nya nomineringar utlyses?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16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738679E-D402-C718-D7AF-9797DDD0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86" y="390896"/>
            <a:ext cx="3125707" cy="41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F04DA20-1857-E730-73CA-FE5E03CF3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51" y="390897"/>
            <a:ext cx="3125707" cy="41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5F38369-8604-7C29-C47F-5BC79423B8B9}"/>
              </a:ext>
            </a:extLst>
          </p:cNvPr>
          <p:cNvSpPr txBox="1"/>
          <p:nvPr/>
        </p:nvSpPr>
        <p:spPr>
          <a:xfrm>
            <a:off x="3891112" y="454895"/>
            <a:ext cx="108012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TACK</a:t>
            </a:r>
          </a:p>
        </p:txBody>
      </p:sp>
    </p:spTree>
    <p:extLst>
      <p:ext uri="{BB962C8B-B14F-4D97-AF65-F5344CB8AC3E}">
        <p14:creationId xmlns:p14="http://schemas.microsoft.com/office/powerpoint/2010/main" val="40091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Kloka </a:t>
            </a:r>
            <a:r>
              <a:rPr lang="sv-SE" sz="3600" dirty="0" smtClean="0"/>
              <a:t>kliniska </a:t>
            </a:r>
            <a:r>
              <a:rPr lang="sv-SE" sz="3600" dirty="0" smtClean="0"/>
              <a:t>val</a:t>
            </a:r>
            <a:endParaRPr lang="sv-SE" sz="2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Exempel på arbetssätt och resultat</a:t>
            </a:r>
            <a:endParaRPr lang="sv-SE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Magnus Trofast, </a:t>
            </a:r>
            <a:r>
              <a:rPr lang="sv-SE" sz="2400" dirty="0" smtClean="0"/>
              <a:t>RPO </a:t>
            </a:r>
            <a:r>
              <a:rPr lang="sv-SE" sz="2400" dirty="0" err="1" smtClean="0"/>
              <a:t>perioperativ</a:t>
            </a:r>
            <a:r>
              <a:rPr lang="sv-SE" sz="2400" dirty="0" smtClean="0"/>
              <a:t> vård, intensivvård och transplantation</a:t>
            </a:r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Anders </a:t>
            </a:r>
            <a:r>
              <a:rPr lang="sv-SE" sz="2400" dirty="0" smtClean="0"/>
              <a:t>Kjellgren, </a:t>
            </a:r>
            <a:r>
              <a:rPr lang="sv-SE" sz="2400" dirty="0" smtClean="0"/>
              <a:t>RPO </a:t>
            </a:r>
            <a:r>
              <a:rPr lang="sv-SE" sz="2400" dirty="0" smtClean="0"/>
              <a:t>infektionssjukdomar</a:t>
            </a:r>
            <a:endParaRPr lang="sv-SE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Magnus </a:t>
            </a:r>
            <a:r>
              <a:rPr lang="sv-SE" sz="2400" dirty="0" err="1" smtClean="0"/>
              <a:t>Kentson</a:t>
            </a:r>
            <a:r>
              <a:rPr lang="sv-SE" sz="2400" dirty="0" smtClean="0"/>
              <a:t>, </a:t>
            </a:r>
            <a:r>
              <a:rPr lang="sv-SE" sz="2400" dirty="0"/>
              <a:t>RPO </a:t>
            </a:r>
            <a:r>
              <a:rPr lang="sv-SE" sz="2400" dirty="0" smtClean="0"/>
              <a:t>lung- och allergisjukdomar</a:t>
            </a:r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17908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Kloka kliniska val OP/IVA </a:t>
            </a:r>
            <a:r>
              <a:rPr lang="sv-SE" sz="3600" dirty="0" smtClean="0"/>
              <a:t>Ryhov</a:t>
            </a:r>
            <a:endParaRPr lang="sv-SE" sz="2700" b="1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7656"/>
            <a:ext cx="8435280" cy="280831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Provtagning på IVA ex blodgaser, innehåll i provtagningspaket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Luftvägsblock på 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 smtClean="0"/>
              <a:t>Bronkoskopier </a:t>
            </a:r>
            <a:r>
              <a:rPr lang="sv-SE" sz="2200" dirty="0"/>
              <a:t>– engångs/flergångs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Återanvändning av </a:t>
            </a:r>
            <a:r>
              <a:rPr lang="sv-SE" sz="2200" dirty="0" smtClean="0"/>
              <a:t>TIVA-set</a:t>
            </a:r>
            <a:endParaRPr lang="sv-S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(Dialys – kontinuerlig på IVA eller intermittent på/via dialysen)</a:t>
            </a:r>
          </a:p>
        </p:txBody>
      </p:sp>
    </p:spTree>
    <p:extLst>
      <p:ext uri="{BB962C8B-B14F-4D97-AF65-F5344CB8AC3E}">
        <p14:creationId xmlns:p14="http://schemas.microsoft.com/office/powerpoint/2010/main" val="17389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Kloka kliniska val OP/IVA </a:t>
            </a:r>
            <a:r>
              <a:rPr lang="sv-SE" sz="3600" dirty="0" smtClean="0"/>
              <a:t>Ryhov</a:t>
            </a:r>
            <a:endParaRPr lang="sv-SE" sz="2700" b="1" dirty="0">
              <a:latin typeface="+mj-lt"/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3"/>
            <a:ext cx="6480720" cy="26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Kloka kliniska val OP/IVA </a:t>
            </a:r>
            <a:r>
              <a:rPr lang="sv-SE" sz="3600" dirty="0" smtClean="0"/>
              <a:t>Ryhov</a:t>
            </a:r>
            <a:endParaRPr lang="sv-SE" sz="2700" b="1" dirty="0">
              <a:latin typeface="+mj-lt"/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9662"/>
            <a:ext cx="642322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Kloka kliniska </a:t>
            </a:r>
            <a:r>
              <a:rPr lang="sv-SE" sz="3200" dirty="0" smtClean="0"/>
              <a:t>val</a:t>
            </a:r>
            <a:r>
              <a:rPr lang="sv-SE" sz="3200" dirty="0"/>
              <a:t> </a:t>
            </a:r>
            <a:r>
              <a:rPr lang="sv-SE" sz="3200" dirty="0" smtClean="0"/>
              <a:t>- i</a:t>
            </a:r>
            <a:r>
              <a:rPr lang="sv-SE" sz="3200" dirty="0" smtClean="0"/>
              <a:t>nfektionssjukdomar</a:t>
            </a:r>
            <a:endParaRPr lang="sv-SE" sz="32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1600" b="1" dirty="0" smtClean="0"/>
              <a:t>Region Jönköpings län </a:t>
            </a:r>
            <a:endParaRPr lang="sv-SE" sz="1600" b="1" dirty="0"/>
          </a:p>
          <a:p>
            <a:pPr marL="342883" indent="-342883">
              <a:buFontTx/>
              <a:buChar char="-"/>
            </a:pPr>
            <a:r>
              <a:rPr lang="sv-SE" sz="1600" i="1" dirty="0"/>
              <a:t>Tittar kvartalsvis på antal beställningar – ser generella minskningar, </a:t>
            </a:r>
            <a:r>
              <a:rPr lang="sv-SE" sz="1600" i="1" dirty="0" smtClean="0"/>
              <a:t>tex 15 % </a:t>
            </a:r>
            <a:r>
              <a:rPr lang="sv-SE" sz="1600" i="1" dirty="0"/>
              <a:t>mindre </a:t>
            </a:r>
            <a:r>
              <a:rPr lang="sv-SE" sz="1600" i="1" dirty="0" err="1"/>
              <a:t>klinfys</a:t>
            </a:r>
            <a:r>
              <a:rPr lang="sv-SE" sz="1600" i="1" dirty="0"/>
              <a:t>-undersökningar (främst UL hjärta)</a:t>
            </a:r>
          </a:p>
          <a:p>
            <a:pPr marL="342883" indent="-342883">
              <a:buFontTx/>
              <a:buChar char="-"/>
            </a:pPr>
            <a:r>
              <a:rPr lang="sv-SE" sz="1600" i="1" dirty="0"/>
              <a:t>Justerade </a:t>
            </a:r>
            <a:r>
              <a:rPr lang="sv-SE" sz="1600" i="1" dirty="0" smtClean="0"/>
              <a:t>BOS-paket</a:t>
            </a:r>
            <a:endParaRPr lang="sv-SE" sz="1600" i="1" dirty="0"/>
          </a:p>
          <a:p>
            <a:r>
              <a:rPr lang="sv-SE" sz="1600" b="1" dirty="0" smtClean="0"/>
              <a:t>Region Östergötland</a:t>
            </a:r>
            <a:endParaRPr lang="sv-SE" sz="1600" b="1" dirty="0"/>
          </a:p>
          <a:p>
            <a:pPr marL="342883" indent="-342883">
              <a:buFontTx/>
              <a:buChar char="-"/>
            </a:pPr>
            <a:r>
              <a:rPr lang="sv-SE" sz="1600" i="1" dirty="0"/>
              <a:t>Månadsvisa avstämningar avseende beställningar för </a:t>
            </a:r>
            <a:r>
              <a:rPr lang="sv-SE" sz="1600" i="1" dirty="0" err="1"/>
              <a:t>lab</a:t>
            </a:r>
            <a:r>
              <a:rPr lang="sv-SE" sz="1600" i="1" dirty="0"/>
              <a:t>, </a:t>
            </a:r>
            <a:r>
              <a:rPr lang="sv-SE" sz="1600" i="1" dirty="0" err="1"/>
              <a:t>rtg</a:t>
            </a:r>
            <a:r>
              <a:rPr lang="sv-SE" sz="1600" i="1" dirty="0"/>
              <a:t>, </a:t>
            </a:r>
            <a:r>
              <a:rPr lang="sv-SE" sz="1600" i="1" dirty="0" err="1"/>
              <a:t>klinfys</a:t>
            </a:r>
            <a:r>
              <a:rPr lang="sv-SE" sz="1600" i="1" dirty="0"/>
              <a:t>/</a:t>
            </a:r>
            <a:r>
              <a:rPr lang="sv-SE" sz="1600" i="1" dirty="0" err="1"/>
              <a:t>neurofys</a:t>
            </a:r>
            <a:r>
              <a:rPr lang="sv-SE" sz="1600" i="1" dirty="0"/>
              <a:t>. Når besparing på ca 2,8 Mkr 2024 jämfört med 2023.</a:t>
            </a:r>
          </a:p>
          <a:p>
            <a:pPr marL="342883" indent="-342883">
              <a:buFontTx/>
              <a:buChar char="-"/>
            </a:pPr>
            <a:r>
              <a:rPr lang="sv-SE" sz="1600" i="1" dirty="0"/>
              <a:t>Avstår undersökningar i högre omfattning, tex patienten inte vill. </a:t>
            </a:r>
          </a:p>
          <a:p>
            <a:r>
              <a:rPr lang="sv-SE" sz="1600" b="1" dirty="0" smtClean="0"/>
              <a:t>Region Kalmar län</a:t>
            </a:r>
            <a:endParaRPr lang="sv-SE" sz="1600" b="1" dirty="0"/>
          </a:p>
          <a:p>
            <a:pPr marL="342883" indent="-342883">
              <a:buFontTx/>
              <a:buChar char="-"/>
            </a:pPr>
            <a:r>
              <a:rPr lang="sv-SE" sz="1600" i="1" dirty="0"/>
              <a:t>Uppstart av diskussioner på sjukhus och i regionen. </a:t>
            </a:r>
          </a:p>
        </p:txBody>
      </p:sp>
    </p:spTree>
    <p:extLst>
      <p:ext uri="{BB962C8B-B14F-4D97-AF65-F5344CB8AC3E}">
        <p14:creationId xmlns:p14="http://schemas.microsoft.com/office/powerpoint/2010/main" val="11893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Kloka kliniska val - infektionssjukdomar</a:t>
            </a:r>
            <a:endParaRPr lang="sv-SE" sz="3200" b="1" dirty="0">
              <a:latin typeface="+mj-lt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60" y="1563639"/>
            <a:ext cx="5091352" cy="29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Kloka kliniska </a:t>
            </a:r>
            <a:r>
              <a:rPr lang="sv-SE" sz="3200" dirty="0" smtClean="0"/>
              <a:t>val</a:t>
            </a:r>
            <a:r>
              <a:rPr lang="sv-SE" sz="3200" dirty="0"/>
              <a:t> </a:t>
            </a:r>
            <a:r>
              <a:rPr lang="sv-SE" sz="3200" dirty="0" smtClean="0"/>
              <a:t>lung- och allergisjukdomar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Pågående </a:t>
            </a:r>
            <a:r>
              <a:rPr lang="sv-SE" sz="1800" dirty="0"/>
              <a:t>arbete sedan </a:t>
            </a:r>
            <a:r>
              <a:rPr lang="sv-SE" sz="1800" dirty="0" smtClean="0"/>
              <a:t>2023</a:t>
            </a: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Mål </a:t>
            </a:r>
            <a:r>
              <a:rPr lang="sv-SE" sz="1800" dirty="0"/>
              <a:t>att identifiera icke göra samt ”lågvärdesåtgärder/vård respektive onödiga insatser” men kan också vara rätt behandling/åtgärd till rätt patient i rätt tid</a:t>
            </a:r>
            <a:r>
              <a:rPr lang="sv-SE" sz="1800" dirty="0" smtClean="0"/>
              <a:t>.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9859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526202"/>
              </p:ext>
            </p:extLst>
          </p:nvPr>
        </p:nvGraphicFramePr>
        <p:xfrm>
          <a:off x="0" y="3175"/>
          <a:ext cx="9144000" cy="420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064">
                  <a:extLst>
                    <a:ext uri="{9D8B030D-6E8A-4147-A177-3AD203B41FA5}">
                      <a16:colId xmlns:a16="http://schemas.microsoft.com/office/drawing/2014/main" val="3978643944"/>
                    </a:ext>
                  </a:extLst>
                </a:gridCol>
                <a:gridCol w="3995936">
                  <a:extLst>
                    <a:ext uri="{9D8B030D-6E8A-4147-A177-3AD203B41FA5}">
                      <a16:colId xmlns:a16="http://schemas.microsoft.com/office/drawing/2014/main" val="1392291625"/>
                    </a:ext>
                  </a:extLst>
                </a:gridCol>
              </a:tblGrid>
              <a:tr h="385088">
                <a:tc>
                  <a:txBody>
                    <a:bodyPr/>
                    <a:lstStyle/>
                    <a:p>
                      <a:r>
                        <a:rPr lang="sv-S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Agenda</a:t>
                      </a:r>
                      <a:endParaRPr lang="sv-S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Presentatör</a:t>
                      </a:r>
                      <a:endParaRPr lang="sv-S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extLst>
                  <a:ext uri="{0D108BD9-81ED-4DB2-BD59-A6C34878D82A}">
                    <a16:rowId xmlns:a16="http://schemas.microsoft.com/office/drawing/2014/main" val="3367355877"/>
                  </a:ext>
                </a:extLst>
              </a:tr>
              <a:tr h="671319">
                <a:tc>
                  <a:txBody>
                    <a:bodyPr/>
                    <a:lstStyle/>
                    <a:p>
                      <a:r>
                        <a:rPr lang="sv-SE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Inledning</a:t>
                      </a:r>
                    </a:p>
                    <a:p>
                      <a:pPr lvl="0"/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Information om dagen,</a:t>
                      </a:r>
                      <a:r>
                        <a:rPr lang="sv-S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</a:t>
                      </a:r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edskick ifrån RSL</a:t>
                      </a:r>
                      <a:endParaRPr lang="sv-S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tc>
                  <a:txBody>
                    <a:bodyPr/>
                    <a:lstStyle/>
                    <a:p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Johan Rosenqvist, RKL,</a:t>
                      </a:r>
                      <a:r>
                        <a:rPr lang="sv-S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Micael Edblom, RJL,</a:t>
                      </a:r>
                      <a:r>
                        <a:rPr lang="sv-S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Lena Törnfeldt, RÖ,</a:t>
                      </a:r>
                      <a:r>
                        <a:rPr lang="sv-S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Agneta Ståhl, </a:t>
                      </a:r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RJL</a:t>
                      </a:r>
                      <a:endParaRPr lang="sv-S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extLst>
                  <a:ext uri="{0D108BD9-81ED-4DB2-BD59-A6C34878D82A}">
                    <a16:rowId xmlns:a16="http://schemas.microsoft.com/office/drawing/2014/main" val="19371346"/>
                  </a:ext>
                </a:extLst>
              </a:tr>
              <a:tr h="693023">
                <a:tc>
                  <a:txBody>
                    <a:bodyPr/>
                    <a:lstStyle/>
                    <a:p>
                      <a:r>
                        <a:rPr lang="sv-SE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Kunskapsstyrning sjukvårdsregionalt och nationellt</a:t>
                      </a:r>
                      <a:endParaRPr lang="sv-SE" sz="18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Uppdrag, budskap, behov och resultat</a:t>
                      </a:r>
                      <a:endParaRPr lang="sv-SE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tc>
                  <a:txBody>
                    <a:bodyPr/>
                    <a:lstStyle/>
                    <a:p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Leni Lagerqvist, RKL</a:t>
                      </a:r>
                      <a:endParaRPr lang="sv-S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extLst>
                  <a:ext uri="{0D108BD9-81ED-4DB2-BD59-A6C34878D82A}">
                    <a16:rowId xmlns:a16="http://schemas.microsoft.com/office/drawing/2014/main" val="57744574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sv-SE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Kloka kliniska val</a:t>
                      </a:r>
                      <a:endParaRPr lang="sv-SE" sz="18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Lokala </a:t>
                      </a:r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exempel på kloka kliniska val ifrån RPO</a:t>
                      </a:r>
                      <a:endParaRPr lang="sv-S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Magnus Trofast, RJL, Magnus Kentson, RJL, Anders Kjellgren,</a:t>
                      </a:r>
                      <a:r>
                        <a:rPr lang="sv-SE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RÖ</a:t>
                      </a:r>
                      <a:endParaRPr lang="sv-S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extLst>
                  <a:ext uri="{0D108BD9-81ED-4DB2-BD59-A6C34878D82A}">
                    <a16:rowId xmlns:a16="http://schemas.microsoft.com/office/drawing/2014/main" val="3997264574"/>
                  </a:ext>
                </a:extLst>
              </a:tr>
              <a:tr h="390437">
                <a:tc>
                  <a:txBody>
                    <a:bodyPr/>
                    <a:lstStyle/>
                    <a:p>
                      <a:r>
                        <a:rPr lang="sv-SE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  <a:r>
                        <a:rPr lang="sv-SE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</a:t>
                      </a:r>
                      <a:r>
                        <a:rPr lang="sv-SE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sv-SE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11.45-12.45</a:t>
                      </a:r>
                      <a:endParaRPr lang="sv-SE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tc>
                  <a:txBody>
                    <a:bodyPr/>
                    <a:lstStyle/>
                    <a:p>
                      <a:endParaRPr lang="sv-S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extLst>
                  <a:ext uri="{0D108BD9-81ED-4DB2-BD59-A6C34878D82A}">
                    <a16:rowId xmlns:a16="http://schemas.microsoft.com/office/drawing/2014/main" val="681122736"/>
                  </a:ext>
                </a:extLst>
              </a:tr>
              <a:tr h="708457">
                <a:tc>
                  <a:txBody>
                    <a:bodyPr/>
                    <a:lstStyle/>
                    <a:p>
                      <a:r>
                        <a:rPr lang="sv-SE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Hur kan AI bli ett verkligt stöd i sjukvårdens vardag – inte bara en framtidsvision?</a:t>
                      </a:r>
                      <a:endParaRPr lang="sv-SE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Pierre Cherfan,</a:t>
                      </a:r>
                      <a:r>
                        <a:rPr lang="sv-SE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RJL</a:t>
                      </a:r>
                      <a:endParaRPr lang="sv-S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extLst>
                  <a:ext uri="{0D108BD9-81ED-4DB2-BD59-A6C34878D82A}">
                    <a16:rowId xmlns:a16="http://schemas.microsoft.com/office/drawing/2014/main" val="898453475"/>
                  </a:ext>
                </a:extLst>
              </a:tr>
              <a:tr h="390437">
                <a:tc>
                  <a:txBody>
                    <a:bodyPr/>
                    <a:lstStyle/>
                    <a:p>
                      <a:r>
                        <a:rPr lang="sv-SE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Avslutning </a:t>
                      </a:r>
                      <a:r>
                        <a:rPr lang="sv-SE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och mingel</a:t>
                      </a:r>
                      <a:endParaRPr lang="sv-SE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tc>
                  <a:txBody>
                    <a:bodyPr/>
                    <a:lstStyle/>
                    <a:p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Johan Rosenqvist, RKL</a:t>
                      </a:r>
                      <a:endParaRPr lang="sv-S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600" marR="101600"/>
                </a:tc>
                <a:extLst>
                  <a:ext uri="{0D108BD9-81ED-4DB2-BD59-A6C34878D82A}">
                    <a16:rowId xmlns:a16="http://schemas.microsoft.com/office/drawing/2014/main" val="2551790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4779" y="3461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Kloka kliniska val lungmedicin-allergi</a:t>
            </a:r>
            <a:br>
              <a:rPr lang="sv-SE" dirty="0" smtClean="0"/>
            </a:br>
            <a:r>
              <a:rPr lang="sv-SE" sz="2025" dirty="0"/>
              <a:t>saker på gång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000" dirty="0"/>
              <a:t> 	</a:t>
            </a:r>
            <a:endParaRPr lang="sv-SE" dirty="0"/>
          </a:p>
        </p:txBody>
      </p:sp>
      <p:sp>
        <p:nvSpPr>
          <p:cNvPr id="4" name="Flödesschema: Eller 3"/>
          <p:cNvSpPr/>
          <p:nvPr/>
        </p:nvSpPr>
        <p:spPr>
          <a:xfrm>
            <a:off x="1023386" y="1088464"/>
            <a:ext cx="5531903" cy="355119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sv-SE" sz="135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871421" y="1707655"/>
            <a:ext cx="1731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sv-SE" sz="1350" dirty="0">
                <a:solidFill>
                  <a:srgbClr val="FFFFFF"/>
                </a:solidFill>
                <a:latin typeface="Times New Roman"/>
              </a:rPr>
              <a:t>Kloka kliniska val (KKV) radiologi samverkan med lungmedicin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270918" y="1648963"/>
            <a:ext cx="14468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sv-SE" sz="1350" dirty="0">
                <a:solidFill>
                  <a:srgbClr val="FFFFFF"/>
                </a:solidFill>
                <a:latin typeface="Times New Roman"/>
              </a:rPr>
              <a:t>Inom medicinklinikerna/lungklinikerna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126378" y="2881627"/>
            <a:ext cx="1981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sv-SE" sz="1350" dirty="0">
                <a:solidFill>
                  <a:srgbClr val="363636"/>
                </a:solidFill>
                <a:latin typeface="Times New Roman"/>
              </a:rPr>
              <a:t> </a:t>
            </a:r>
          </a:p>
          <a:p>
            <a:pPr defTabSz="685783"/>
            <a:r>
              <a:rPr lang="sv-SE" sz="1350" dirty="0">
                <a:solidFill>
                  <a:srgbClr val="363636"/>
                </a:solidFill>
                <a:latin typeface="Times New Roman"/>
              </a:rPr>
              <a:t>		-</a:t>
            </a:r>
            <a:r>
              <a:rPr lang="sv-SE" sz="1350" dirty="0">
                <a:solidFill>
                  <a:srgbClr val="FFFFFF"/>
                </a:solidFill>
                <a:latin typeface="Times New Roman"/>
              </a:rPr>
              <a:t>Arbetsgrupp KKV RPO lungmedicin- allergi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418096" y="2864059"/>
            <a:ext cx="237124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sv-SE" sz="1350" dirty="0">
                <a:solidFill>
                  <a:srgbClr val="363636"/>
                </a:solidFill>
                <a:latin typeface="Times New Roman"/>
              </a:rPr>
              <a:t> </a:t>
            </a:r>
          </a:p>
          <a:p>
            <a:pPr defTabSz="685783"/>
            <a:r>
              <a:rPr lang="sv-SE" sz="1350" dirty="0">
                <a:solidFill>
                  <a:srgbClr val="363636"/>
                </a:solidFill>
                <a:latin typeface="Times New Roman"/>
              </a:rPr>
              <a:t>		-</a:t>
            </a:r>
            <a:r>
              <a:rPr lang="sv-SE" sz="1350" dirty="0">
                <a:solidFill>
                  <a:srgbClr val="FFFFFF"/>
                </a:solidFill>
                <a:latin typeface="Times New Roman"/>
              </a:rPr>
              <a:t>Utbildningsdag 7 nov 2024 med fokus KKV lung- allergi  </a:t>
            </a:r>
          </a:p>
          <a:p>
            <a:pPr defTabSz="685783"/>
            <a:endParaRPr lang="sv-SE" sz="1350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55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58670"/>
            <a:ext cx="8229600" cy="857250"/>
          </a:xfrm>
        </p:spPr>
        <p:txBody>
          <a:bodyPr>
            <a:noAutofit/>
          </a:bodyPr>
          <a:lstStyle/>
          <a:p>
            <a:r>
              <a:rPr lang="sv-SE" sz="1500" dirty="0"/>
              <a:t/>
            </a:r>
            <a:br>
              <a:rPr lang="sv-SE" sz="1500" dirty="0"/>
            </a:br>
            <a:r>
              <a:rPr lang="sv-SE" sz="1500" dirty="0"/>
              <a:t/>
            </a:r>
            <a:br>
              <a:rPr lang="sv-SE" sz="1500" dirty="0"/>
            </a:br>
            <a:r>
              <a:rPr lang="sv-SE" sz="1500" dirty="0"/>
              <a:t/>
            </a:r>
            <a:br>
              <a:rPr lang="sv-SE" sz="1500" dirty="0"/>
            </a:br>
            <a:r>
              <a:rPr lang="sv-SE" sz="1500" dirty="0"/>
              <a:t/>
            </a:r>
            <a:br>
              <a:rPr lang="sv-SE" sz="1500" dirty="0"/>
            </a:br>
            <a:r>
              <a:rPr lang="sv-SE" sz="1500" dirty="0"/>
              <a:t>Kloka kliniska val (KKV) radiologi samverkan med lungmedicin</a:t>
            </a:r>
            <a:br>
              <a:rPr lang="sv-SE" sz="1500" dirty="0"/>
            </a:br>
            <a:r>
              <a:rPr lang="sv-SE" sz="1050" dirty="0"/>
              <a:t>- mål att identifiera icke göra samt ”lågvärdesåtgärder/vård respektive onödiga insatser” </a:t>
            </a:r>
            <a:br>
              <a:rPr lang="sv-SE" sz="1050" dirty="0"/>
            </a:br>
            <a:r>
              <a:rPr lang="sv-SE" sz="1200" dirty="0"/>
              <a:t>exempel</a:t>
            </a:r>
            <a:br>
              <a:rPr lang="sv-SE" sz="1200" dirty="0"/>
            </a:br>
            <a:r>
              <a:rPr lang="sv-SE" sz="1500" dirty="0"/>
              <a:t>		</a:t>
            </a:r>
            <a:br>
              <a:rPr lang="sv-SE" sz="1500" dirty="0"/>
            </a:br>
            <a:r>
              <a:rPr lang="sv-SE" sz="1500" dirty="0"/>
              <a:t/>
            </a:r>
            <a:br>
              <a:rPr lang="sv-SE" sz="1500" dirty="0"/>
            </a:br>
            <a:r>
              <a:rPr lang="sv-SE" sz="1500" dirty="0"/>
              <a:t/>
            </a:r>
            <a:br>
              <a:rPr lang="sv-SE" sz="1500" dirty="0"/>
            </a:br>
            <a:r>
              <a:rPr lang="sv-SE" sz="1500" dirty="0"/>
              <a:t/>
            </a:r>
            <a:br>
              <a:rPr lang="sv-SE" sz="1500" dirty="0"/>
            </a:br>
            <a:endParaRPr lang="sv-SE" sz="15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sv-SE" sz="825" b="1" dirty="0"/>
          </a:p>
          <a:p>
            <a:pPr marL="214308" indent="-214308">
              <a:buFont typeface="Arial" panose="020B0604020202020204" pitchFamily="34" charset="0"/>
              <a:buChar char="•"/>
            </a:pPr>
            <a:endParaRPr lang="sv-SE" sz="750" dirty="0"/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sv-SE" sz="750" dirty="0"/>
              <a:t/>
            </a:r>
            <a:br>
              <a:rPr lang="sv-SE" sz="750" dirty="0"/>
            </a:br>
            <a:r>
              <a:rPr lang="sv-SE" sz="750" dirty="0"/>
              <a:t/>
            </a:r>
            <a:br>
              <a:rPr lang="sv-SE" sz="750" dirty="0"/>
            </a:br>
            <a:r>
              <a:rPr lang="sv-SE" sz="1050" dirty="0">
                <a:solidFill>
                  <a:schemeClr val="bg1"/>
                </a:solidFill>
              </a:rPr>
              <a:t>Kloka kliniska val (KKV) radiologi samverkan med lungmedicin</a:t>
            </a:r>
          </a:p>
          <a:p>
            <a:endParaRPr lang="sv-SE" sz="105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48353"/>
            <a:ext cx="1820072" cy="146801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810" y="1348353"/>
            <a:ext cx="1845433" cy="1800776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4532752" y="1187209"/>
            <a:ext cx="420783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Mät på tunna kontinuerliga snitt, max 1,5 mm. 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Mät på undersökning med max inspiration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Mät på högupplösande lungalgoritm + lungfönster, t ex -500/1500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Mät hela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 pitchFamily="34" charset="0"/>
              </a:rPr>
              <a:t>nodulus</a:t>
            </a: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 inklusive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 pitchFamily="34" charset="0"/>
              </a:rPr>
              <a:t>ground</a:t>
            </a: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 glass men ej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 pitchFamily="34" charset="0"/>
              </a:rPr>
              <a:t>spikulae</a:t>
            </a:r>
            <a:endParaRPr lang="sv-SE" sz="9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Mät i samma axialplan största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 pitchFamily="34" charset="0"/>
              </a:rPr>
              <a:t>längsaxeldiameter</a:t>
            </a: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 + största kortaxeldiameter VINKELRÄT mot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 pitchFamily="34" charset="0"/>
              </a:rPr>
              <a:t>längsaxeln</a:t>
            </a: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, mått i HELA  mm, storleken utgöres av MEDELVÄRDET i hela mm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Mät och ange även största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 pitchFamily="34" charset="0"/>
              </a:rPr>
              <a:t>längsdiameter</a:t>
            </a: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 för solid del i för övrigt semi-solid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 pitchFamily="34" charset="0"/>
              </a:rPr>
              <a:t>noduli</a:t>
            </a:r>
            <a:endParaRPr lang="sv-SE" sz="9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srgbClr val="FF0000"/>
                </a:solidFill>
                <a:latin typeface="Calibri" panose="020F0502020204030204" pitchFamily="34" charset="0"/>
              </a:rPr>
              <a:t>Mät ej </a:t>
            </a:r>
            <a:r>
              <a:rPr lang="sv-SE" sz="900" dirty="0" err="1">
                <a:solidFill>
                  <a:srgbClr val="FF0000"/>
                </a:solidFill>
                <a:latin typeface="Calibri" panose="020F0502020204030204" pitchFamily="34" charset="0"/>
              </a:rPr>
              <a:t>noduli</a:t>
            </a:r>
            <a:r>
              <a:rPr lang="sv-SE" sz="900" dirty="0">
                <a:solidFill>
                  <a:srgbClr val="FF0000"/>
                </a:solidFill>
                <a:latin typeface="Calibri" panose="020F0502020204030204" pitchFamily="34" charset="0"/>
              </a:rPr>
              <a:t> 3 mm eller mindre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Mät ej alla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 pitchFamily="34" charset="0"/>
              </a:rPr>
              <a:t>noduli</a:t>
            </a: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 om multipla, välj ut 1 eller 2, ange lokalisation och spara mätningarna.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Om större än 1 cm, ange längs- och kortaxelmåtten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Minst 2 mm storleksförändring är signifikant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Ange </a:t>
            </a:r>
            <a:r>
              <a:rPr lang="sv-SE" sz="900" dirty="0" err="1">
                <a:solidFill>
                  <a:prstClr val="black"/>
                </a:solidFill>
                <a:latin typeface="Calibri" panose="020F0502020204030204" pitchFamily="34" charset="0"/>
              </a:rPr>
              <a:t>ev</a:t>
            </a:r>
            <a:r>
              <a:rPr lang="sv-SE" sz="900" dirty="0">
                <a:solidFill>
                  <a:prstClr val="black"/>
                </a:solidFill>
                <a:latin typeface="Calibri" panose="020F0502020204030204" pitchFamily="34" charset="0"/>
              </a:rPr>
              <a:t> förändringar i form och utseende, t ex täthet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445293" y="3015094"/>
            <a:ext cx="8851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050" dirty="0">
                <a:solidFill>
                  <a:prstClr val="black"/>
                </a:solidFill>
                <a:latin typeface="Arial"/>
              </a:rPr>
              <a:t>H. Stålbrant </a:t>
            </a:r>
          </a:p>
        </p:txBody>
      </p:sp>
      <p:sp>
        <p:nvSpPr>
          <p:cNvPr id="10" name="Rektangel 9"/>
          <p:cNvSpPr/>
          <p:nvPr/>
        </p:nvSpPr>
        <p:spPr>
          <a:xfrm>
            <a:off x="470491" y="3295706"/>
            <a:ext cx="82030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sv-SE" sz="1200" b="1" dirty="0" err="1">
                <a:solidFill>
                  <a:prstClr val="black"/>
                </a:solidFill>
                <a:latin typeface="Arial"/>
              </a:rPr>
              <a:t>Noduli</a:t>
            </a:r>
            <a:r>
              <a:rPr lang="sv-SE" sz="1200" b="1" dirty="0">
                <a:solidFill>
                  <a:prstClr val="black"/>
                </a:solidFill>
                <a:latin typeface="Arial"/>
              </a:rPr>
              <a:t> KKV </a:t>
            </a:r>
          </a:p>
          <a:p>
            <a:pPr defTabSz="685800"/>
            <a:r>
              <a:rPr lang="sv-SE" sz="1050" dirty="0">
                <a:solidFill>
                  <a:prstClr val="black"/>
                </a:solidFill>
                <a:latin typeface="Arial"/>
              </a:rPr>
              <a:t>Uppdaterat nationellt vårdprogram lungcancer (juni 2025) NVPLC kap 6 Smånodulära förändringar, </a:t>
            </a:r>
            <a:r>
              <a:rPr lang="sv-SE" sz="1050" dirty="0" err="1">
                <a:solidFill>
                  <a:prstClr val="black"/>
                </a:solidFill>
                <a:latin typeface="Arial"/>
              </a:rPr>
              <a:t>ffa</a:t>
            </a:r>
            <a:r>
              <a:rPr lang="sv-SE" sz="1050" dirty="0">
                <a:solidFill>
                  <a:prstClr val="black"/>
                </a:solidFill>
                <a:latin typeface="Arial"/>
              </a:rPr>
              <a:t> 6- 8 mm (Fleischer </a:t>
            </a:r>
            <a:r>
              <a:rPr lang="sv-SE" sz="1050" dirty="0" err="1">
                <a:solidFill>
                  <a:prstClr val="black"/>
                </a:solidFill>
                <a:latin typeface="Arial"/>
              </a:rPr>
              <a:t>guidelines</a:t>
            </a:r>
            <a:r>
              <a:rPr lang="sv-SE" sz="1050" dirty="0">
                <a:solidFill>
                  <a:prstClr val="black"/>
                </a:solidFill>
                <a:latin typeface="Arial"/>
              </a:rPr>
              <a:t>, nationellt vårdprogram regionala anpassningar ex Östergötland PM 2024) </a:t>
            </a:r>
          </a:p>
          <a:p>
            <a:pPr defTabSz="685800"/>
            <a:endParaRPr lang="sv-SE" sz="1050" dirty="0">
              <a:solidFill>
                <a:prstClr val="black"/>
              </a:solidFill>
              <a:latin typeface="Arial"/>
            </a:endParaRPr>
          </a:p>
          <a:p>
            <a:pPr marL="342900" lvl="1" defTabSz="685800"/>
            <a:r>
              <a:rPr lang="sv-SE" sz="1050" dirty="0">
                <a:solidFill>
                  <a:prstClr val="black"/>
                </a:solidFill>
                <a:latin typeface="Arial"/>
              </a:rPr>
              <a:t>”</a:t>
            </a:r>
            <a:r>
              <a:rPr lang="sv-SE" sz="1050" i="1" dirty="0">
                <a:solidFill>
                  <a:prstClr val="black"/>
                </a:solidFill>
                <a:latin typeface="Arial"/>
              </a:rPr>
              <a:t>Innan du överväger DT-remiss för kontroll: Tänk efter och diskutera med patienten. Avstå kontroll om du som kliniker bedömer att det inte gör någon nytta för patienten att utredas vidare och/eller om patienten inte önskar kontroll. Avstå kontroll om patienten på grund av övrig sjuklighet och/eller ålder inte bedöms klara av att genomgå vidare utredning eller behandling av eventuell cancer.”</a:t>
            </a:r>
          </a:p>
          <a:p>
            <a:pPr defTabSz="685800"/>
            <a:r>
              <a:rPr lang="sv-SE" sz="1050" dirty="0">
                <a:solidFill>
                  <a:prstClr val="black"/>
                </a:solidFill>
                <a:latin typeface="Arial"/>
              </a:rPr>
              <a:t>       </a:t>
            </a:r>
          </a:p>
          <a:p>
            <a:pPr defTabSz="685800"/>
            <a:r>
              <a:rPr lang="sv-SE" sz="1050" i="1" dirty="0">
                <a:solidFill>
                  <a:prstClr val="black"/>
                </a:solidFill>
                <a:latin typeface="Arial"/>
              </a:rPr>
              <a:t>          ”Intervall (6- 12 månader) Företrädesvis i senare del av föreslaget kontrollintervall i tabellen.”</a:t>
            </a:r>
          </a:p>
        </p:txBody>
      </p:sp>
    </p:spTree>
    <p:extLst>
      <p:ext uri="{BB962C8B-B14F-4D97-AF65-F5344CB8AC3E}">
        <p14:creationId xmlns:p14="http://schemas.microsoft.com/office/powerpoint/2010/main" val="9239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3795" y="1887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sv-SE" sz="1800" dirty="0"/>
              <a:t>Kloka kliniska val (KKV) radiologi samverkan med lungmedicin</a:t>
            </a:r>
            <a:br>
              <a:rPr lang="sv-SE" sz="1800" dirty="0"/>
            </a:br>
            <a:r>
              <a:rPr lang="sv-SE" sz="1200" dirty="0"/>
              <a:t>- mål att identifiera icke göra samt ”lågvärdesåtgärder/vård respektive onödiga insatser” </a:t>
            </a:r>
            <a:br>
              <a:rPr lang="sv-SE" sz="1200" dirty="0"/>
            </a:br>
            <a:r>
              <a:rPr lang="sv-SE" sz="1350" dirty="0"/>
              <a:t>exempel</a:t>
            </a:r>
            <a:br>
              <a:rPr lang="sv-SE" sz="1350" dirty="0"/>
            </a:br>
            <a:endParaRPr lang="sv-SE" sz="1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050" b="1" dirty="0"/>
              <a:t>Lungcancer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sv-SE" sz="1050" dirty="0"/>
              <a:t>Radiologi vid misstanke om lungcancer enligt SVF </a:t>
            </a:r>
          </a:p>
          <a:p>
            <a:r>
              <a:rPr lang="sv-SE" sz="1050" dirty="0"/>
              <a:t>      (förordnar mer CT thorax  än </a:t>
            </a:r>
            <a:r>
              <a:rPr lang="sv-SE" sz="1050" dirty="0" err="1"/>
              <a:t>rtg</a:t>
            </a:r>
            <a:r>
              <a:rPr lang="sv-SE" sz="1050" dirty="0"/>
              <a:t> </a:t>
            </a:r>
            <a:r>
              <a:rPr lang="sv-SE" sz="1050" dirty="0" err="1"/>
              <a:t>pulm</a:t>
            </a:r>
            <a:r>
              <a:rPr lang="sv-SE" sz="1050" dirty="0"/>
              <a:t>, reviderad NVPLC juni 2025)</a:t>
            </a:r>
          </a:p>
          <a:p>
            <a:pPr lvl="1" indent="0">
              <a:buNone/>
            </a:pPr>
            <a:endParaRPr lang="sv-SE" sz="1050" dirty="0"/>
          </a:p>
          <a:p>
            <a:pPr lvl="1" indent="0">
              <a:buNone/>
            </a:pPr>
            <a:endParaRPr lang="sv-SE" sz="1050" dirty="0"/>
          </a:p>
          <a:p>
            <a:pPr lvl="1" indent="0">
              <a:buNone/>
            </a:pPr>
            <a:endParaRPr lang="sv-SE" sz="1050" dirty="0"/>
          </a:p>
          <a:p>
            <a:pPr lvl="1" indent="0">
              <a:buNone/>
            </a:pPr>
            <a:endParaRPr lang="sv-SE" sz="1050" dirty="0"/>
          </a:p>
          <a:p>
            <a:pPr lvl="1" indent="0">
              <a:buNone/>
            </a:pPr>
            <a:endParaRPr lang="sv-SE" sz="1050" dirty="0"/>
          </a:p>
          <a:p>
            <a:pPr lvl="1" indent="0">
              <a:buNone/>
            </a:pPr>
            <a:endParaRPr lang="sv-SE" sz="105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sv-SE" sz="1050" dirty="0"/>
              <a:t>Utredning: PET-CT till rätt patient i rätt tid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sv-SE" sz="1050" dirty="0"/>
              <a:t>Monitorering under aktiv cancerbehandling (lungröntgen i princip borttagen till förmån för CT)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sv-SE" sz="1050" dirty="0"/>
              <a:t>Uppföljning cancer (kurativ vs palliativ behandling) (lungröntgen i princip borttagen till förmån för CT)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sv-SE" sz="825" dirty="0"/>
          </a:p>
          <a:p>
            <a:pPr marL="214308" indent="-214308">
              <a:buFont typeface="Arial" panose="020B0604020202020204" pitchFamily="34" charset="0"/>
              <a:buChar char="•"/>
            </a:pPr>
            <a:endParaRPr lang="sv-SE" sz="825" dirty="0"/>
          </a:p>
          <a:p>
            <a:endParaRPr lang="sv-SE" sz="825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212" y="1191670"/>
            <a:ext cx="2102474" cy="316477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104" y="1465941"/>
            <a:ext cx="2052079" cy="820268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137118" y="2663455"/>
            <a:ext cx="18500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350" dirty="0">
                <a:solidFill>
                  <a:prstClr val="black"/>
                </a:solidFill>
                <a:latin typeface="Arial"/>
              </a:rPr>
              <a:t>Drygt 80 % av all radiologi är nu CT vid frågeställning lungcancer, </a:t>
            </a:r>
            <a:r>
              <a:rPr lang="sv-SE" sz="1350" dirty="0" err="1">
                <a:solidFill>
                  <a:prstClr val="black"/>
                </a:solidFill>
                <a:latin typeface="Arial"/>
              </a:rPr>
              <a:t>expansivitet</a:t>
            </a:r>
            <a:r>
              <a:rPr lang="sv-SE" sz="1350" dirty="0">
                <a:solidFill>
                  <a:prstClr val="black"/>
                </a:solidFill>
                <a:latin typeface="Arial"/>
              </a:rPr>
              <a:t>, SVF  (region JKPG) </a:t>
            </a:r>
          </a:p>
        </p:txBody>
      </p:sp>
    </p:spTree>
    <p:extLst>
      <p:ext uri="{BB962C8B-B14F-4D97-AF65-F5344CB8AC3E}">
        <p14:creationId xmlns:p14="http://schemas.microsoft.com/office/powerpoint/2010/main" val="10857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1500" dirty="0"/>
              <a:t/>
            </a:r>
            <a:br>
              <a:rPr lang="sv-SE" sz="1500" dirty="0"/>
            </a:br>
            <a:r>
              <a:rPr lang="sv-SE" sz="1500" dirty="0"/>
              <a:t/>
            </a:r>
            <a:br>
              <a:rPr lang="sv-SE" sz="1500" dirty="0"/>
            </a:br>
            <a:r>
              <a:rPr lang="sv-SE" sz="1500" dirty="0"/>
              <a:t/>
            </a:r>
            <a:br>
              <a:rPr lang="sv-SE" sz="1500" dirty="0"/>
            </a:br>
            <a:r>
              <a:rPr lang="sv-SE" sz="1500" dirty="0"/>
              <a:t/>
            </a:r>
            <a:br>
              <a:rPr lang="sv-SE" sz="1500" dirty="0"/>
            </a:br>
            <a:r>
              <a:rPr lang="sv-SE" sz="1500" dirty="0"/>
              <a:t>Kloka kliniska val (KKV) radiologi samverkan med lungmedicin</a:t>
            </a:r>
            <a:br>
              <a:rPr lang="sv-SE" sz="1500" dirty="0"/>
            </a:br>
            <a:r>
              <a:rPr lang="sv-SE" sz="1050" dirty="0"/>
              <a:t>- mål att identifiera icke göra samt ”lågvärdesåtgärder/vård respektive onödiga insatser” </a:t>
            </a:r>
            <a:br>
              <a:rPr lang="sv-SE" sz="1050" dirty="0"/>
            </a:br>
            <a:r>
              <a:rPr lang="sv-SE" sz="1200" dirty="0"/>
              <a:t>ex </a:t>
            </a:r>
            <a:br>
              <a:rPr lang="sv-SE" sz="1200" dirty="0"/>
            </a:br>
            <a:r>
              <a:rPr lang="sv-SE" sz="1500" dirty="0"/>
              <a:t>		</a:t>
            </a:r>
            <a:br>
              <a:rPr lang="sv-SE" sz="1500" dirty="0"/>
            </a:br>
            <a:r>
              <a:rPr lang="sv-SE" sz="1500" dirty="0"/>
              <a:t/>
            </a:r>
            <a:br>
              <a:rPr lang="sv-SE" sz="1500" dirty="0"/>
            </a:br>
            <a:r>
              <a:rPr lang="sv-SE" sz="1500" dirty="0"/>
              <a:t/>
            </a:r>
            <a:br>
              <a:rPr lang="sv-SE" sz="1500" dirty="0"/>
            </a:br>
            <a:r>
              <a:rPr lang="sv-SE" sz="1500" dirty="0"/>
              <a:t/>
            </a:r>
            <a:br>
              <a:rPr lang="sv-SE" sz="1500" dirty="0"/>
            </a:br>
            <a:endParaRPr lang="sv-SE" sz="15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1350" b="1" dirty="0"/>
              <a:t>KOL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sv-SE" sz="1050" dirty="0" err="1"/>
              <a:t>Rtg</a:t>
            </a:r>
            <a:r>
              <a:rPr lang="sv-SE" sz="1050" dirty="0"/>
              <a:t> vid KOL </a:t>
            </a:r>
            <a:r>
              <a:rPr lang="sv-SE" sz="1050" dirty="0" err="1"/>
              <a:t>exacerbation</a:t>
            </a:r>
            <a:r>
              <a:rPr lang="sv-SE" sz="1050" dirty="0"/>
              <a:t>   - Alltid?  Individuellt? Selektiv screening??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sv-SE" sz="1050" dirty="0"/>
              <a:t>Basal KOL diagnostik ”Lungröntgen eller lågdos datortomografi (DT) thorax (om inte nyligen utförd)” enligt vårdförlopp KOL</a:t>
            </a:r>
          </a:p>
          <a:p>
            <a:endParaRPr lang="sv-SE" sz="1050" dirty="0"/>
          </a:p>
          <a:p>
            <a:r>
              <a:rPr lang="sv-SE" sz="1350" b="1" dirty="0"/>
              <a:t>Lungfibros 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sv-SE" sz="1050" dirty="0"/>
              <a:t>Under aktiv behandling sannolikt mer adekvat med fysiologisk monitorering (spirometri med diffusionskapacitet) än med radiologisk monitorering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sv-SE" sz="1050" dirty="0"/>
          </a:p>
          <a:p>
            <a:r>
              <a:rPr lang="sv-SE" sz="1050" dirty="0"/>
              <a:t/>
            </a:r>
            <a:br>
              <a:rPr lang="sv-SE" sz="1050" dirty="0"/>
            </a:br>
            <a:r>
              <a:rPr lang="sv-SE" sz="1050" dirty="0"/>
              <a:t/>
            </a:r>
            <a:br>
              <a:rPr lang="sv-SE" sz="1050" dirty="0"/>
            </a:br>
            <a:r>
              <a:rPr lang="sv-SE" sz="1800" dirty="0">
                <a:solidFill>
                  <a:schemeClr val="bg1"/>
                </a:solidFill>
              </a:rPr>
              <a:t>Kloka kliniska val (KKV) radiologi samverkan med lungmedicin</a:t>
            </a:r>
            <a:endParaRPr lang="sv-SE" sz="1050" dirty="0">
              <a:solidFill>
                <a:schemeClr val="bg1"/>
              </a:solidFill>
            </a:endParaRPr>
          </a:p>
          <a:p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5439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265316"/>
            <a:ext cx="8229600" cy="857250"/>
          </a:xfrm>
        </p:spPr>
        <p:txBody>
          <a:bodyPr>
            <a:normAutofit/>
          </a:bodyPr>
          <a:lstStyle/>
          <a:p>
            <a:r>
              <a:rPr lang="sv-SE" sz="1500" dirty="0"/>
              <a:t>KKV  lungmedicin/allergi </a:t>
            </a:r>
            <a:br>
              <a:rPr lang="sv-SE" sz="1500" dirty="0"/>
            </a:br>
            <a:r>
              <a:rPr lang="sv-SE" sz="1650" dirty="0"/>
              <a:t>Inom medicinklinikerna/lungklinikerna</a:t>
            </a:r>
            <a:br>
              <a:rPr lang="sv-SE" sz="1650" dirty="0"/>
            </a:br>
            <a:r>
              <a:rPr lang="sv-SE" sz="1350" dirty="0"/>
              <a:t>exempel/axplock .</a:t>
            </a:r>
            <a:endParaRPr lang="sv-SE" sz="2325" dirty="0"/>
          </a:p>
        </p:txBody>
      </p:sp>
      <p:sp>
        <p:nvSpPr>
          <p:cNvPr id="6" name="textruta 5"/>
          <p:cNvSpPr txBox="1"/>
          <p:nvPr/>
        </p:nvSpPr>
        <p:spPr>
          <a:xfrm>
            <a:off x="4663376" y="920793"/>
            <a:ext cx="35986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sv-SE" sz="1350" b="1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1050" b="1" dirty="0">
                <a:solidFill>
                  <a:prstClr val="black"/>
                </a:solidFill>
                <a:latin typeface="Arial"/>
              </a:rPr>
              <a:t>KOL</a:t>
            </a:r>
            <a:r>
              <a:rPr lang="sv-SE" sz="105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defTabSz="685800"/>
            <a:r>
              <a:rPr lang="sv-SE" sz="1050" dirty="0">
                <a:solidFill>
                  <a:prstClr val="black"/>
                </a:solidFill>
                <a:latin typeface="Arial"/>
              </a:rPr>
              <a:t>Spirometri </a:t>
            </a:r>
            <a:r>
              <a:rPr lang="sv-SE" sz="1050" b="1" dirty="0">
                <a:solidFill>
                  <a:prstClr val="black"/>
                </a:solidFill>
                <a:latin typeface="Arial"/>
              </a:rPr>
              <a:t>inte alltid vid monitorering</a:t>
            </a:r>
            <a:r>
              <a:rPr lang="sv-SE" sz="1050" dirty="0">
                <a:solidFill>
                  <a:prstClr val="black"/>
                </a:solidFill>
                <a:latin typeface="Arial"/>
              </a:rPr>
              <a:t>, ej nödvändigt vid känd låg lungfunktion </a:t>
            </a:r>
            <a:r>
              <a:rPr lang="sv-SE" sz="1050" dirty="0" err="1">
                <a:solidFill>
                  <a:prstClr val="black"/>
                </a:solidFill>
                <a:latin typeface="Arial"/>
              </a:rPr>
              <a:t>etc</a:t>
            </a:r>
            <a:r>
              <a:rPr lang="sv-SE" sz="1050" dirty="0">
                <a:solidFill>
                  <a:prstClr val="black"/>
                </a:solidFill>
                <a:latin typeface="Arial"/>
              </a:rPr>
              <a:t> , symtomskalor bättre </a:t>
            </a:r>
          </a:p>
          <a:p>
            <a:pPr defTabSz="685800"/>
            <a:endParaRPr lang="sv-SE" sz="1050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1050" dirty="0">
                <a:solidFill>
                  <a:prstClr val="black"/>
                </a:solidFill>
                <a:latin typeface="Arial"/>
              </a:rPr>
              <a:t>Spirometri </a:t>
            </a:r>
            <a:r>
              <a:rPr lang="sv-SE" sz="1050" b="1" dirty="0">
                <a:solidFill>
                  <a:prstClr val="black"/>
                </a:solidFill>
                <a:latin typeface="Arial"/>
              </a:rPr>
              <a:t>alltid i diagnostik</a:t>
            </a:r>
            <a:r>
              <a:rPr lang="sv-SE" sz="1050" dirty="0">
                <a:solidFill>
                  <a:prstClr val="black"/>
                </a:solidFill>
                <a:latin typeface="Arial"/>
              </a:rPr>
              <a:t>, differentialdiagnostik  </a:t>
            </a:r>
          </a:p>
          <a:p>
            <a:pPr defTabSz="685800"/>
            <a:endParaRPr lang="sv-SE" sz="1050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1050" dirty="0">
                <a:solidFill>
                  <a:prstClr val="black"/>
                </a:solidFill>
                <a:latin typeface="Arial"/>
              </a:rPr>
              <a:t>Behandling med LABA LAMA och ICS som huvudregel vid utskrivning KOL </a:t>
            </a:r>
            <a:r>
              <a:rPr lang="sv-SE" sz="1050" dirty="0" err="1">
                <a:solidFill>
                  <a:prstClr val="black"/>
                </a:solidFill>
                <a:latin typeface="Arial"/>
              </a:rPr>
              <a:t>exacerabation</a:t>
            </a:r>
            <a:endParaRPr lang="sv-SE" sz="1050" dirty="0">
              <a:solidFill>
                <a:prstClr val="black"/>
              </a:solidFill>
              <a:latin typeface="Arial"/>
            </a:endParaRPr>
          </a:p>
          <a:p>
            <a:pPr defTabSz="685800"/>
            <a:endParaRPr lang="sv-SE" sz="1050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1050" dirty="0">
                <a:solidFill>
                  <a:prstClr val="black"/>
                </a:solidFill>
                <a:latin typeface="Arial"/>
              </a:rPr>
              <a:t>Projekt inom uppföljning av KOL </a:t>
            </a:r>
            <a:r>
              <a:rPr lang="sv-SE" sz="1050" dirty="0" err="1">
                <a:solidFill>
                  <a:prstClr val="black"/>
                </a:solidFill>
                <a:latin typeface="Arial"/>
              </a:rPr>
              <a:t>exacerabationer</a:t>
            </a:r>
            <a:endParaRPr lang="sv-SE" sz="1050" dirty="0">
              <a:solidFill>
                <a:prstClr val="black"/>
              </a:solidFill>
              <a:latin typeface="Arial"/>
            </a:endParaRPr>
          </a:p>
          <a:p>
            <a:pPr defTabSz="685800"/>
            <a:endParaRPr lang="sv-SE" sz="1050" b="1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1050" b="1" dirty="0">
                <a:solidFill>
                  <a:prstClr val="black"/>
                </a:solidFill>
                <a:latin typeface="Arial"/>
              </a:rPr>
              <a:t>Astma</a:t>
            </a:r>
          </a:p>
          <a:p>
            <a:pPr defTabSz="685800">
              <a:lnSpc>
                <a:spcPct val="150000"/>
              </a:lnSpc>
            </a:pPr>
            <a:r>
              <a:rPr lang="sv-SE" sz="1050" dirty="0">
                <a:solidFill>
                  <a:prstClr val="black"/>
                </a:solidFill>
                <a:latin typeface="Arial"/>
              </a:rPr>
              <a:t>Biologiska läkemedel på rätt indikation till rätt patient (gemensamt SÖ PM)</a:t>
            </a:r>
          </a:p>
          <a:p>
            <a:pPr defTabSz="685800"/>
            <a:endParaRPr lang="sv-SE" sz="1050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1050" b="1" dirty="0">
                <a:solidFill>
                  <a:prstClr val="black"/>
                </a:solidFill>
                <a:latin typeface="Arial"/>
              </a:rPr>
              <a:t>Allergi </a:t>
            </a:r>
          </a:p>
          <a:p>
            <a:pPr defTabSz="685800">
              <a:lnSpc>
                <a:spcPct val="150000"/>
              </a:lnSpc>
            </a:pPr>
            <a:r>
              <a:rPr lang="sv-SE" sz="1050" dirty="0">
                <a:solidFill>
                  <a:prstClr val="black"/>
                </a:solidFill>
                <a:latin typeface="Arial"/>
              </a:rPr>
              <a:t>Utredning av läkemedelsöverkänslighet.  </a:t>
            </a:r>
          </a:p>
          <a:p>
            <a:pPr defTabSz="685800">
              <a:lnSpc>
                <a:spcPct val="150000"/>
              </a:lnSpc>
            </a:pPr>
            <a:r>
              <a:rPr lang="sv-SE" sz="1050" dirty="0">
                <a:solidFill>
                  <a:prstClr val="black"/>
                </a:solidFill>
                <a:latin typeface="Arial"/>
              </a:rPr>
              <a:t>Enkät: Vill man utredas? Nödvändigt?</a:t>
            </a:r>
          </a:p>
          <a:p>
            <a:pPr defTabSz="685800"/>
            <a:endParaRPr lang="sv-SE" sz="10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80584" y="1122566"/>
            <a:ext cx="42914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050" b="1" dirty="0">
                <a:solidFill>
                  <a:prstClr val="black"/>
                </a:solidFill>
                <a:latin typeface="Arial"/>
              </a:rPr>
              <a:t>Lungfibros </a:t>
            </a:r>
          </a:p>
          <a:p>
            <a:pPr defTabSz="685800">
              <a:lnSpc>
                <a:spcPct val="150000"/>
              </a:lnSpc>
            </a:pPr>
            <a:r>
              <a:rPr lang="sv-SE" sz="1050" dirty="0">
                <a:solidFill>
                  <a:prstClr val="black"/>
                </a:solidFill>
                <a:latin typeface="Arial"/>
              </a:rPr>
              <a:t>Regional MDK  reuma-</a:t>
            </a:r>
            <a:r>
              <a:rPr lang="sv-SE" sz="1050" dirty="0" err="1">
                <a:solidFill>
                  <a:prstClr val="black"/>
                </a:solidFill>
                <a:latin typeface="Arial"/>
              </a:rPr>
              <a:t>lungrond</a:t>
            </a:r>
            <a:r>
              <a:rPr lang="sv-SE" sz="1050" dirty="0">
                <a:solidFill>
                  <a:prstClr val="black"/>
                </a:solidFill>
                <a:latin typeface="Arial"/>
              </a:rPr>
              <a:t>  - rätt behandling till rätt patient</a:t>
            </a:r>
          </a:p>
          <a:p>
            <a:pPr defTabSz="685800">
              <a:lnSpc>
                <a:spcPct val="150000"/>
              </a:lnSpc>
            </a:pPr>
            <a:r>
              <a:rPr lang="sv-SE" sz="1050" dirty="0">
                <a:solidFill>
                  <a:prstClr val="black"/>
                </a:solidFill>
                <a:latin typeface="Arial"/>
              </a:rPr>
              <a:t>Mer fysiologisk uppföljning än radiologisk</a:t>
            </a:r>
          </a:p>
          <a:p>
            <a:pPr defTabSz="685800">
              <a:lnSpc>
                <a:spcPct val="150000"/>
              </a:lnSpc>
            </a:pPr>
            <a:r>
              <a:rPr lang="sv-SE" sz="1050" dirty="0">
                <a:solidFill>
                  <a:prstClr val="black"/>
                </a:solidFill>
                <a:latin typeface="Arial"/>
              </a:rPr>
              <a:t>Behandling tidigt viktigt   </a:t>
            </a:r>
          </a:p>
          <a:p>
            <a:pPr defTabSz="685800">
              <a:lnSpc>
                <a:spcPct val="150000"/>
              </a:lnSpc>
            </a:pPr>
            <a:r>
              <a:rPr lang="sv-SE" sz="1050" dirty="0">
                <a:solidFill>
                  <a:prstClr val="black"/>
                </a:solidFill>
                <a:latin typeface="Arial"/>
              </a:rPr>
              <a:t>Delar patientinformation, provtagningsmallar inom SÖ.  </a:t>
            </a:r>
          </a:p>
          <a:p>
            <a:pPr defTabSz="685800">
              <a:lnSpc>
                <a:spcPct val="150000"/>
              </a:lnSpc>
            </a:pPr>
            <a:r>
              <a:rPr lang="sv-SE" sz="1050" dirty="0">
                <a:solidFill>
                  <a:prstClr val="black"/>
                </a:solidFill>
                <a:latin typeface="Arial"/>
              </a:rPr>
              <a:t>Strukturerad ILD mottagning</a:t>
            </a:r>
          </a:p>
          <a:p>
            <a:pPr defTabSz="685800">
              <a:lnSpc>
                <a:spcPct val="150000"/>
              </a:lnSpc>
            </a:pPr>
            <a:endParaRPr lang="sv-SE" sz="1050" dirty="0">
              <a:solidFill>
                <a:prstClr val="black"/>
              </a:solidFill>
              <a:latin typeface="Arial"/>
            </a:endParaRPr>
          </a:p>
          <a:p>
            <a:pPr defTabSz="685800">
              <a:lnSpc>
                <a:spcPct val="150000"/>
              </a:lnSpc>
            </a:pPr>
            <a:r>
              <a:rPr lang="sv-SE" sz="1050" b="1" dirty="0">
                <a:solidFill>
                  <a:prstClr val="black"/>
                </a:solidFill>
                <a:latin typeface="Arial"/>
              </a:rPr>
              <a:t>Lungcancer/SVF utredningar</a:t>
            </a:r>
            <a:r>
              <a:rPr lang="sv-SE" sz="1050" dirty="0">
                <a:solidFill>
                  <a:prstClr val="black"/>
                </a:solidFill>
                <a:latin typeface="Arial"/>
              </a:rPr>
              <a:t>. </a:t>
            </a:r>
          </a:p>
          <a:p>
            <a:pPr defTabSz="685800">
              <a:lnSpc>
                <a:spcPct val="150000"/>
              </a:lnSpc>
            </a:pPr>
            <a:r>
              <a:rPr lang="sv-SE" sz="1050" dirty="0">
                <a:solidFill>
                  <a:prstClr val="black"/>
                </a:solidFill>
                <a:latin typeface="Arial"/>
              </a:rPr>
              <a:t>Komplettering med CFS(Clinical </a:t>
            </a:r>
            <a:r>
              <a:rPr lang="sv-SE" sz="1050" dirty="0" err="1">
                <a:solidFill>
                  <a:prstClr val="black"/>
                </a:solidFill>
                <a:latin typeface="Arial"/>
              </a:rPr>
              <a:t>frailty</a:t>
            </a:r>
            <a:r>
              <a:rPr lang="sv-SE" sz="1050" dirty="0">
                <a:solidFill>
                  <a:prstClr val="black"/>
                </a:solidFill>
                <a:latin typeface="Arial"/>
              </a:rPr>
              <a:t> </a:t>
            </a:r>
            <a:r>
              <a:rPr lang="sv-SE" sz="1050" dirty="0" err="1">
                <a:solidFill>
                  <a:prstClr val="black"/>
                </a:solidFill>
                <a:latin typeface="Arial"/>
              </a:rPr>
              <a:t>scale</a:t>
            </a:r>
            <a:r>
              <a:rPr lang="sv-SE" sz="1050" dirty="0">
                <a:solidFill>
                  <a:prstClr val="black"/>
                </a:solidFill>
                <a:latin typeface="Arial"/>
              </a:rPr>
              <a:t>) utöver ECOG/ WHO.</a:t>
            </a:r>
          </a:p>
          <a:p>
            <a:pPr defTabSz="685800">
              <a:lnSpc>
                <a:spcPct val="150000"/>
              </a:lnSpc>
            </a:pPr>
            <a:r>
              <a:rPr lang="sv-SE" sz="1050" dirty="0">
                <a:solidFill>
                  <a:prstClr val="black"/>
                </a:solidFill>
                <a:latin typeface="Arial"/>
              </a:rPr>
              <a:t>Strukturerad uppföljning av patienter med lungcancer </a:t>
            </a:r>
          </a:p>
          <a:p>
            <a:pPr defTabSz="685800">
              <a:lnSpc>
                <a:spcPct val="150000"/>
              </a:lnSpc>
            </a:pPr>
            <a:endParaRPr lang="sv-SE" sz="1050" dirty="0">
              <a:solidFill>
                <a:prstClr val="black"/>
              </a:solidFill>
              <a:latin typeface="Arial"/>
            </a:endParaRPr>
          </a:p>
          <a:p>
            <a:pPr defTabSz="685800">
              <a:lnSpc>
                <a:spcPct val="150000"/>
              </a:lnSpc>
            </a:pPr>
            <a:r>
              <a:rPr lang="sv-SE" sz="1050" dirty="0">
                <a:solidFill>
                  <a:prstClr val="black"/>
                </a:solidFill>
                <a:latin typeface="Arial"/>
              </a:rPr>
              <a:t>Lungcancerscreening </a:t>
            </a:r>
          </a:p>
          <a:p>
            <a:pPr defTabSz="685800">
              <a:lnSpc>
                <a:spcPct val="150000"/>
              </a:lnSpc>
            </a:pPr>
            <a:endParaRPr lang="sv-SE" sz="135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9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25226" y="828701"/>
            <a:ext cx="8229600" cy="892445"/>
          </a:xfrm>
        </p:spPr>
        <p:txBody>
          <a:bodyPr>
            <a:normAutofit fontScale="90000"/>
          </a:bodyPr>
          <a:lstStyle/>
          <a:p>
            <a:r>
              <a:rPr lang="sv-SE" sz="1500" dirty="0">
                <a:solidFill>
                  <a:srgbClr val="FF0000"/>
                </a:solidFill>
              </a:rPr>
              <a:t>Regiondag i lung-allergi med fokus på</a:t>
            </a:r>
            <a:br>
              <a:rPr lang="sv-SE" sz="1500" dirty="0">
                <a:solidFill>
                  <a:srgbClr val="FF0000"/>
                </a:solidFill>
              </a:rPr>
            </a:br>
            <a:r>
              <a:rPr lang="sv-SE" sz="1500" dirty="0">
                <a:solidFill>
                  <a:srgbClr val="FF0000"/>
                </a:solidFill>
              </a:rPr>
              <a:t>Akut och kronisk lungsjukdom med kloka kliniska val</a:t>
            </a:r>
            <a:br>
              <a:rPr lang="sv-SE" sz="1500" dirty="0">
                <a:solidFill>
                  <a:srgbClr val="FF0000"/>
                </a:solidFill>
              </a:rPr>
            </a:br>
            <a:r>
              <a:rPr lang="sv-SE" sz="1500" dirty="0">
                <a:solidFill>
                  <a:srgbClr val="FF0000"/>
                </a:solidFill>
              </a:rPr>
              <a:t/>
            </a:r>
            <a:br>
              <a:rPr lang="sv-SE" sz="1500" dirty="0">
                <a:solidFill>
                  <a:srgbClr val="FF0000"/>
                </a:solidFill>
              </a:rPr>
            </a:br>
            <a:r>
              <a:rPr lang="sv-SE" sz="900" dirty="0">
                <a:solidFill>
                  <a:srgbClr val="FF0000"/>
                </a:solidFill>
              </a:rPr>
              <a:t>7 nov 2024 Nässjö</a:t>
            </a:r>
            <a:br>
              <a:rPr lang="sv-SE" sz="900" dirty="0">
                <a:solidFill>
                  <a:srgbClr val="FF0000"/>
                </a:solidFill>
              </a:rPr>
            </a:br>
            <a:r>
              <a:rPr lang="sv-SE" sz="900" dirty="0">
                <a:solidFill>
                  <a:srgbClr val="FF0000"/>
                </a:solidFill>
              </a:rPr>
              <a:t>98 deltagare </a:t>
            </a:r>
            <a:r>
              <a:rPr lang="sv-SE" sz="2025" dirty="0">
                <a:solidFill>
                  <a:srgbClr val="FF0000"/>
                </a:solidFill>
              </a:rPr>
              <a:t/>
            </a:r>
            <a:br>
              <a:rPr lang="sv-SE" sz="2025" dirty="0">
                <a:solidFill>
                  <a:srgbClr val="FF0000"/>
                </a:solidFill>
              </a:rPr>
            </a:br>
            <a:r>
              <a:rPr lang="sv-SE" sz="4050" dirty="0"/>
              <a:t> </a:t>
            </a:r>
            <a:br>
              <a:rPr lang="sv-SE" sz="4050" dirty="0"/>
            </a:b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325226" y="1308936"/>
            <a:ext cx="8646735" cy="3611857"/>
          </a:xfrm>
        </p:spPr>
        <p:txBody>
          <a:bodyPr>
            <a:normAutofit fontScale="25000" lnSpcReduction="20000"/>
          </a:bodyPr>
          <a:lstStyle/>
          <a:p>
            <a:r>
              <a:rPr lang="sv-SE" sz="2400" b="1" dirty="0"/>
              <a:t> </a:t>
            </a:r>
            <a:r>
              <a:rPr lang="sv-SE" sz="2700" dirty="0"/>
              <a:t>09:00 	Kaffe</a:t>
            </a:r>
          </a:p>
          <a:p>
            <a:r>
              <a:rPr lang="sv-SE" sz="2700" dirty="0"/>
              <a:t> 09:30	</a:t>
            </a:r>
            <a:r>
              <a:rPr lang="sv-SE" sz="2700" b="1" dirty="0"/>
              <a:t>RPO lungmedicin</a:t>
            </a:r>
            <a:r>
              <a:rPr lang="sv-SE" sz="2700" dirty="0"/>
              <a:t>    Välkomna och presentation av dagen   </a:t>
            </a:r>
            <a:r>
              <a:rPr lang="sv-SE" sz="2700" i="1" dirty="0"/>
              <a:t>			 </a:t>
            </a:r>
            <a:endParaRPr lang="sv-SE" sz="2700" dirty="0"/>
          </a:p>
          <a:p>
            <a:r>
              <a:rPr lang="sv-SE" sz="2700" dirty="0"/>
              <a:t>09:40	</a:t>
            </a:r>
            <a:r>
              <a:rPr lang="sv-SE" sz="2700" b="1" dirty="0">
                <a:solidFill>
                  <a:srgbClr val="FF0000"/>
                </a:solidFill>
              </a:rPr>
              <a:t>Kloka kliniska val  </a:t>
            </a:r>
            <a:r>
              <a:rPr lang="sv-SE" sz="2700" dirty="0">
                <a:solidFill>
                  <a:srgbClr val="FF0000"/>
                </a:solidFill>
              </a:rPr>
              <a:t>inom lungmedicin och radiologi  Henriette </a:t>
            </a:r>
            <a:r>
              <a:rPr lang="sv-SE" sz="2700" dirty="0" err="1">
                <a:solidFill>
                  <a:srgbClr val="FF0000"/>
                </a:solidFill>
              </a:rPr>
              <a:t>Ståhlbrandt</a:t>
            </a:r>
            <a:r>
              <a:rPr lang="sv-SE" sz="2700" dirty="0"/>
              <a:t>,  överläkare,  </a:t>
            </a:r>
            <a:r>
              <a:rPr lang="sv-SE" sz="2700" b="1" dirty="0"/>
              <a:t>biträdande verksamhetschef på röntgenkliniken i Region Jönköpings län</a:t>
            </a:r>
            <a:endParaRPr lang="sv-SE" sz="2700" dirty="0"/>
          </a:p>
          <a:p>
            <a:r>
              <a:rPr lang="sv-SE" sz="2700" dirty="0"/>
              <a:t> 10:30	Bensträckare </a:t>
            </a:r>
          </a:p>
          <a:p>
            <a:r>
              <a:rPr lang="sv-SE" sz="2700" dirty="0"/>
              <a:t> 10:40	</a:t>
            </a:r>
            <a:r>
              <a:rPr lang="sv-SE" sz="2700" b="1" dirty="0"/>
              <a:t>Lungfibros </a:t>
            </a:r>
            <a:r>
              <a:rPr lang="sv-SE" sz="2700" dirty="0"/>
              <a:t>Presentation av Vårdförlopp lungfibros  Marietta </a:t>
            </a:r>
            <a:r>
              <a:rPr lang="sv-SE" sz="2700" dirty="0" err="1"/>
              <a:t>Kokkala</a:t>
            </a:r>
            <a:r>
              <a:rPr lang="sv-SE" sz="2700" dirty="0"/>
              <a:t>, överläkare US Linköping med fibrosteam</a:t>
            </a:r>
          </a:p>
          <a:p>
            <a:r>
              <a:rPr lang="sv-SE" sz="2700" dirty="0"/>
              <a:t> 11:30	</a:t>
            </a:r>
            <a:r>
              <a:rPr lang="sv-SE" sz="2700" b="1" dirty="0"/>
              <a:t>Astma allergi</a:t>
            </a:r>
            <a:r>
              <a:rPr lang="sv-SE" sz="2700" dirty="0"/>
              <a:t>.  När är det läge för biologiska läkemedel? Fallpresentationer med mentometer.   Patrik </a:t>
            </a:r>
            <a:r>
              <a:rPr lang="sv-SE" sz="2700" dirty="0" err="1"/>
              <a:t>Nordenfelt</a:t>
            </a:r>
            <a:r>
              <a:rPr lang="sv-SE" sz="2700" dirty="0"/>
              <a:t> överläkare, Länssjukhuset Ryhov och Karolina Forssén överläkare, Länssjukhuset Kalmar </a:t>
            </a:r>
          </a:p>
          <a:p>
            <a:r>
              <a:rPr lang="sv-SE" sz="2700" dirty="0"/>
              <a:t>12:15	</a:t>
            </a:r>
            <a:r>
              <a:rPr lang="sv-SE" sz="2700" b="1" dirty="0"/>
              <a:t>Lunch </a:t>
            </a:r>
            <a:endParaRPr lang="sv-SE" sz="2700" dirty="0"/>
          </a:p>
          <a:p>
            <a:r>
              <a:rPr lang="sv-SE" sz="2700" dirty="0"/>
              <a:t> 13:00	</a:t>
            </a:r>
            <a:r>
              <a:rPr lang="sv-SE" sz="2700" b="1" dirty="0"/>
              <a:t>Syrgas</a:t>
            </a:r>
            <a:r>
              <a:rPr lang="sv-SE" sz="2700" dirty="0"/>
              <a:t>  Vad är optimal syrgasduration?  Presentation av REDOX studien. Ska vi ge syrgas under träning? Kort från AMBOX studien   LTOT hos rökare -  vad står vi idag?  </a:t>
            </a:r>
          </a:p>
          <a:p>
            <a:r>
              <a:rPr lang="sv-SE" sz="2700" dirty="0"/>
              <a:t>	Josefin Sundh överläkare, docent  Lungkliniken Örebro </a:t>
            </a:r>
          </a:p>
          <a:p>
            <a:r>
              <a:rPr lang="sv-SE" sz="2700" dirty="0"/>
              <a:t>14:00</a:t>
            </a:r>
            <a:r>
              <a:rPr lang="sv-SE" sz="2700" b="1" dirty="0"/>
              <a:t>	Forskning lungmedicin – allergi</a:t>
            </a:r>
            <a:r>
              <a:rPr lang="sv-SE" sz="2700" dirty="0"/>
              <a:t> </a:t>
            </a:r>
            <a:r>
              <a:rPr lang="sv-SE" sz="2700" b="1" dirty="0"/>
              <a:t>sydöstra  </a:t>
            </a:r>
            <a:endParaRPr lang="sv-SE" sz="2700" dirty="0"/>
          </a:p>
          <a:p>
            <a:r>
              <a:rPr lang="sv-SE" sz="2700" dirty="0"/>
              <a:t>		Preoperativ rehabilitering.   Ann Engkvist fysioterapeut Länssjukhuset  Ryhov</a:t>
            </a:r>
          </a:p>
          <a:p>
            <a:r>
              <a:rPr lang="sv-SE" sz="2700" dirty="0"/>
              <a:t>		</a:t>
            </a:r>
            <a:r>
              <a:rPr lang="sv-SE" sz="2700" dirty="0" err="1"/>
              <a:t>Imagine</a:t>
            </a:r>
            <a:r>
              <a:rPr lang="sv-SE" sz="2700" dirty="0"/>
              <a:t> Care.  Petra Jakobsson sjuksköterska, doktorand US Linköping  </a:t>
            </a:r>
          </a:p>
          <a:p>
            <a:r>
              <a:rPr lang="sv-SE" sz="2700" dirty="0"/>
              <a:t>		KOL/ILD forskning.  Hur gör man en FOU plan? David  Olander ST läkare, doktorand US Linköping  </a:t>
            </a:r>
          </a:p>
          <a:p>
            <a:r>
              <a:rPr lang="sv-SE" sz="2700" dirty="0"/>
              <a:t>		Presentation av ST förbättringsprojekt.  Handledning av </a:t>
            </a:r>
            <a:r>
              <a:rPr lang="sv-SE" sz="2700" dirty="0" err="1"/>
              <a:t>St</a:t>
            </a:r>
            <a:r>
              <a:rPr lang="sv-SE" sz="2700" dirty="0"/>
              <a:t> läkare på lungmottagning Johanna </a:t>
            </a:r>
            <a:r>
              <a:rPr lang="sv-SE" sz="2700" dirty="0" err="1"/>
              <a:t>Lorin</a:t>
            </a:r>
            <a:r>
              <a:rPr lang="sv-SE" sz="2700" dirty="0"/>
              <a:t> ST läkare, Länssjukhuset Ryhov</a:t>
            </a:r>
            <a:r>
              <a:rPr lang="sv-SE" sz="2700" i="1" dirty="0"/>
              <a:t>	 </a:t>
            </a:r>
            <a:endParaRPr lang="sv-SE" sz="2700" dirty="0"/>
          </a:p>
          <a:p>
            <a:r>
              <a:rPr lang="sv-SE" sz="2700" dirty="0"/>
              <a:t>14:55	Presentation av sista timmen på dagen… se nedan</a:t>
            </a:r>
          </a:p>
          <a:p>
            <a:r>
              <a:rPr lang="sv-SE" sz="2700" dirty="0"/>
              <a:t>15:00 	</a:t>
            </a:r>
            <a:r>
              <a:rPr lang="sv-SE" sz="2700" b="1" dirty="0"/>
              <a:t>Fika</a:t>
            </a:r>
            <a:r>
              <a:rPr lang="sv-SE" sz="2700" dirty="0"/>
              <a:t> </a:t>
            </a:r>
          </a:p>
          <a:p>
            <a:r>
              <a:rPr lang="sv-SE" sz="2700" dirty="0"/>
              <a:t>15:30	</a:t>
            </a:r>
            <a:r>
              <a:rPr lang="sv-SE" sz="2700" b="1" dirty="0"/>
              <a:t>Samarbetsfrågor/kort workshop med fokus på 5-6 intresseområden   </a:t>
            </a:r>
            <a:endParaRPr lang="sv-SE" sz="2700" dirty="0"/>
          </a:p>
          <a:p>
            <a:r>
              <a:rPr lang="sv-SE" sz="2700" dirty="0"/>
              <a:t>16.00</a:t>
            </a:r>
            <a:r>
              <a:rPr lang="sv-SE" sz="2700" b="1" dirty="0"/>
              <a:t>	Avslutning och hemresa</a:t>
            </a:r>
            <a:endParaRPr lang="sv-SE" sz="3000" dirty="0"/>
          </a:p>
          <a:p>
            <a:r>
              <a:rPr lang="sv-SE" sz="3000" b="1" dirty="0"/>
              <a:t> </a:t>
            </a:r>
            <a:endParaRPr lang="sv-SE" sz="3000" dirty="0"/>
          </a:p>
          <a:p>
            <a:r>
              <a:rPr lang="sv-SE" b="1" i="1" dirty="0"/>
              <a:t> </a:t>
            </a:r>
            <a:endParaRPr lang="sv-SE" dirty="0"/>
          </a:p>
          <a:p>
            <a:r>
              <a:rPr lang="sv-SE" b="1" dirty="0"/>
              <a:t>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79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15" y="439921"/>
            <a:ext cx="6213829" cy="559346"/>
          </a:xfrm>
          <a:prstGeom prst="rect">
            <a:avLst/>
          </a:prstGeom>
        </p:spPr>
      </p:pic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567" y="1080072"/>
            <a:ext cx="3694725" cy="395556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732" y="1080071"/>
            <a:ext cx="4206208" cy="386339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7208875" y="1682602"/>
            <a:ext cx="12759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350" dirty="0">
                <a:solidFill>
                  <a:prstClr val="black"/>
                </a:solidFill>
                <a:latin typeface="Arial"/>
              </a:rPr>
              <a:t>Stockholm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1770" y="1547037"/>
            <a:ext cx="10446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350" dirty="0">
                <a:solidFill>
                  <a:prstClr val="black"/>
                </a:solidFill>
                <a:latin typeface="Arial"/>
              </a:rPr>
              <a:t>Sydöstra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416210" y="3285460"/>
            <a:ext cx="925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350" dirty="0">
                <a:solidFill>
                  <a:prstClr val="black"/>
                </a:solidFill>
                <a:latin typeface="Arial"/>
              </a:rPr>
              <a:t>Riket </a:t>
            </a:r>
          </a:p>
        </p:txBody>
      </p:sp>
      <p:sp>
        <p:nvSpPr>
          <p:cNvPr id="10" name="Rektangel 9"/>
          <p:cNvSpPr/>
          <p:nvPr/>
        </p:nvSpPr>
        <p:spPr>
          <a:xfrm>
            <a:off x="446567" y="2902689"/>
            <a:ext cx="3763926" cy="2240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v-SE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82772" y="3189767"/>
            <a:ext cx="306274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350" dirty="0">
                <a:solidFill>
                  <a:prstClr val="black"/>
                </a:solidFill>
                <a:latin typeface="Arial"/>
              </a:rPr>
              <a:t>Tidig diagnostik – lungcancerscreening </a:t>
            </a:r>
          </a:p>
          <a:p>
            <a:pPr defTabSz="685800"/>
            <a:endParaRPr lang="sv-SE" sz="1350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1350" dirty="0">
                <a:solidFill>
                  <a:prstClr val="black"/>
                </a:solidFill>
                <a:latin typeface="Arial"/>
              </a:rPr>
              <a:t>Skifte från palliativ till botbar sjukdom</a:t>
            </a:r>
          </a:p>
          <a:p>
            <a:pPr defTabSz="685800"/>
            <a:endParaRPr lang="sv-SE" sz="1350" dirty="0">
              <a:solidFill>
                <a:prstClr val="black"/>
              </a:solidFill>
              <a:latin typeface="Arial"/>
            </a:endParaRPr>
          </a:p>
          <a:p>
            <a:pPr defTabSz="685800"/>
            <a:endParaRPr lang="sv-SE" sz="1350" dirty="0">
              <a:solidFill>
                <a:prstClr val="black"/>
              </a:solidFill>
              <a:latin typeface="Arial"/>
            </a:endParaRPr>
          </a:p>
          <a:p>
            <a:pPr defTabSz="685800"/>
            <a:r>
              <a:rPr lang="sv-SE" sz="1350" dirty="0">
                <a:solidFill>
                  <a:prstClr val="black"/>
                </a:solidFill>
                <a:latin typeface="Arial"/>
              </a:rPr>
              <a:t>Bra exempel på klokt kliniskt val  </a:t>
            </a:r>
          </a:p>
        </p:txBody>
      </p:sp>
    </p:spTree>
    <p:extLst>
      <p:ext uri="{BB962C8B-B14F-4D97-AF65-F5344CB8AC3E}">
        <p14:creationId xmlns:p14="http://schemas.microsoft.com/office/powerpoint/2010/main" val="39118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857250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chemeClr val="dk1"/>
                </a:solidFill>
              </a:rPr>
              <a:t>Hur kan AI bli ett verkligt stöd i sjukvårdens vardag – inte bara en framtidsvision?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5110" y="1923678"/>
            <a:ext cx="8229600" cy="2808311"/>
          </a:xfrm>
        </p:spPr>
        <p:txBody>
          <a:bodyPr>
            <a:normAutofit/>
          </a:bodyPr>
          <a:lstStyle/>
          <a:p>
            <a:r>
              <a:rPr lang="sv-SE" sz="2000" dirty="0" smtClean="0"/>
              <a:t>Pierre </a:t>
            </a:r>
            <a:r>
              <a:rPr lang="sv-SE" sz="2000" dirty="0" smtClean="0"/>
              <a:t>Cherfan, </a:t>
            </a:r>
            <a:r>
              <a:rPr lang="sv-SE" sz="2000" dirty="0"/>
              <a:t>R</a:t>
            </a:r>
            <a:r>
              <a:rPr lang="sv-SE" sz="2000" dirty="0" smtClean="0"/>
              <a:t>egion Jönköpings län</a:t>
            </a:r>
            <a:endParaRPr lang="sv-SE" sz="2000" dirty="0"/>
          </a:p>
          <a:p>
            <a:endParaRPr lang="sv-SE" sz="2000" dirty="0" smtClean="0"/>
          </a:p>
          <a:p>
            <a:r>
              <a:rPr lang="sv-SE" sz="2000" dirty="0" smtClean="0"/>
              <a:t>Presentation: </a:t>
            </a:r>
            <a:r>
              <a:rPr lang="sv-SE" sz="2000" u="sng" dirty="0" smtClean="0">
                <a:hlinkClick r:id="rId2"/>
              </a:rPr>
              <a:t>https</a:t>
            </a:r>
            <a:r>
              <a:rPr lang="sv-SE" sz="2000" u="sng" dirty="0">
                <a:hlinkClick r:id="rId2"/>
              </a:rPr>
              <a:t>://prezi.com/view/WlUrwf7wVWcDOSi8VShE/?referral_token=u-cVftlnB3FN</a:t>
            </a: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1213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Avslutning och utvärdering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544" y="1771460"/>
            <a:ext cx="4320480" cy="2736305"/>
          </a:xfrm>
        </p:spPr>
        <p:txBody>
          <a:bodyPr>
            <a:normAutofit/>
          </a:bodyPr>
          <a:lstStyle/>
          <a:p>
            <a:r>
              <a:rPr lang="sv-SE" sz="2000" dirty="0"/>
              <a:t>Vi vill gärna ta del av dina tankar om </a:t>
            </a:r>
            <a:r>
              <a:rPr lang="sv-SE" sz="2000" dirty="0" smtClean="0"/>
              <a:t>dagen! </a:t>
            </a:r>
          </a:p>
          <a:p>
            <a:r>
              <a:rPr lang="sv-SE" sz="2000" dirty="0"/>
              <a:t>Din feedback är värdefull och hjälper oss att förbättra framtida möten.</a:t>
            </a:r>
          </a:p>
        </p:txBody>
      </p:sp>
      <p:pic>
        <p:nvPicPr>
          <p:cNvPr id="1026" name="Bildobjekt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90" y="1779662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5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8FE4853-878E-4E7C-66F0-84F3AD4C0A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1979712" y="-13529"/>
            <a:ext cx="4968552" cy="452934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27000" endPos="65000" dist="50800" dir="5400000" sy="-100000" algn="bl" rotWithShape="0"/>
          </a:effectLst>
        </p:spPr>
      </p:pic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503548" y="1419622"/>
            <a:ext cx="7920880" cy="3384376"/>
          </a:xfrm>
        </p:spPr>
        <p:txBody>
          <a:bodyPr>
            <a:normAutofit/>
          </a:bodyPr>
          <a:lstStyle/>
          <a:p>
            <a:pPr algn="ctr"/>
            <a:r>
              <a:rPr lang="sv-SE" sz="2400" b="1" dirty="0">
                <a:effectLst/>
                <a:latin typeface="+mj-lt"/>
                <a:ea typeface="Times New Roman" panose="02020603050405020304" pitchFamily="18" charset="0"/>
              </a:rPr>
              <a:t>Kunskapsstyrning</a:t>
            </a:r>
            <a:br>
              <a:rPr lang="sv-SE" sz="2400" b="1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sv-SE" sz="2400" b="1" dirty="0">
                <a:effectLst/>
                <a:latin typeface="+mj-lt"/>
                <a:ea typeface="Times New Roman" panose="02020603050405020304" pitchFamily="18" charset="0"/>
              </a:rPr>
              <a:t> uppdrag, budskap, behov och resultat</a:t>
            </a:r>
            <a:r>
              <a:rPr lang="sv-SE" sz="2800" b="1" dirty="0">
                <a:effectLst/>
                <a:latin typeface="+mj-lt"/>
                <a:ea typeface="Times New Roman" panose="02020603050405020304" pitchFamily="18" charset="0"/>
              </a:rPr>
              <a:t/>
            </a:r>
            <a:br>
              <a:rPr lang="sv-SE" sz="2800" b="1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sv-SE" sz="2800" b="1" dirty="0">
                <a:effectLst/>
                <a:latin typeface="+mj-lt"/>
                <a:ea typeface="Times New Roman" panose="02020603050405020304" pitchFamily="18" charset="0"/>
              </a:rPr>
              <a:t/>
            </a:r>
            <a:br>
              <a:rPr lang="sv-SE" sz="2800" b="1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sv-SE" sz="2800" b="1" dirty="0">
                <a:effectLst/>
                <a:latin typeface="+mj-lt"/>
                <a:ea typeface="Times New Roman" panose="02020603050405020304" pitchFamily="18" charset="0"/>
              </a:rPr>
              <a:t/>
            </a:r>
            <a:br>
              <a:rPr lang="sv-SE" sz="2800" b="1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sv-SE" sz="2800" b="1" dirty="0">
                <a:effectLst/>
                <a:latin typeface="+mj-lt"/>
                <a:ea typeface="Times New Roman" panose="02020603050405020304" pitchFamily="18" charset="0"/>
              </a:rPr>
              <a:t/>
            </a:r>
            <a:br>
              <a:rPr lang="sv-SE" sz="2800" b="1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sv-SE" sz="2400" b="1" dirty="0">
                <a:latin typeface="+mj-lt"/>
                <a:ea typeface="Times New Roman" panose="02020603050405020304" pitchFamily="18" charset="0"/>
              </a:rPr>
              <a:t/>
            </a:r>
            <a:br>
              <a:rPr lang="sv-SE" sz="2400" b="1" dirty="0">
                <a:latin typeface="+mj-lt"/>
                <a:ea typeface="Times New Roman" panose="02020603050405020304" pitchFamily="18" charset="0"/>
              </a:rPr>
            </a:b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D5CFE4A-7874-132B-5DAC-4EECAD45747C}"/>
              </a:ext>
            </a:extLst>
          </p:cNvPr>
          <p:cNvSpPr txBox="1"/>
          <p:nvPr/>
        </p:nvSpPr>
        <p:spPr>
          <a:xfrm>
            <a:off x="467544" y="4529101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Leni Lagerqvist sjukvårdsregional samordnare</a:t>
            </a:r>
          </a:p>
        </p:txBody>
      </p:sp>
    </p:spTree>
    <p:extLst>
      <p:ext uri="{BB962C8B-B14F-4D97-AF65-F5344CB8AC3E}">
        <p14:creationId xmlns:p14="http://schemas.microsoft.com/office/powerpoint/2010/main" val="33220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743B462-5DF5-873B-01B1-B8B00547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7" y="483518"/>
            <a:ext cx="8229600" cy="857250"/>
          </a:xfrm>
        </p:spPr>
        <p:txBody>
          <a:bodyPr>
            <a:normAutofit/>
          </a:bodyPr>
          <a:lstStyle/>
          <a:p>
            <a:r>
              <a:rPr lang="sv-SE" sz="3200" dirty="0"/>
              <a:t>Ett av våra sex samarbetsområden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3EDB1CE-B65F-A451-79C2-E659837E3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6336704" cy="2808311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>
                <a:solidFill>
                  <a:schemeClr val="bg1">
                    <a:lumMod val="65000"/>
                  </a:schemeClr>
                </a:solidFill>
              </a:rPr>
              <a:t>Ledning och styrning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>
                <a:solidFill>
                  <a:schemeClr val="bg1">
                    <a:lumMod val="65000"/>
                  </a:schemeClr>
                </a:solidFill>
              </a:rPr>
              <a:t>Patientens egenkraft och samskapande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b="1" dirty="0"/>
              <a:t>Kunskapsstyrning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>
                <a:solidFill>
                  <a:schemeClr val="bg1">
                    <a:lumMod val="65000"/>
                  </a:schemeClr>
                </a:solidFill>
              </a:rPr>
              <a:t>Långsiktig och hållbar arbetsfördelning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>
                <a:solidFill>
                  <a:schemeClr val="bg1">
                    <a:lumMod val="65000"/>
                  </a:schemeClr>
                </a:solidFill>
              </a:rPr>
              <a:t>Effektiva processer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>
                <a:solidFill>
                  <a:schemeClr val="bg1">
                    <a:lumMod val="65000"/>
                  </a:schemeClr>
                </a:solidFill>
              </a:rPr>
              <a:t>Attrahera och utveckla kompetenser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E26442-A006-AE43-39D3-FCD32EB9D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638">
            <a:off x="6732240" y="1341186"/>
            <a:ext cx="1719069" cy="2689316"/>
          </a:xfrm>
          <a:custGeom>
            <a:avLst/>
            <a:gdLst>
              <a:gd name="connsiteX0" fmla="*/ 0 w 1719069"/>
              <a:gd name="connsiteY0" fmla="*/ 0 h 2689316"/>
              <a:gd name="connsiteX1" fmla="*/ 555832 w 1719069"/>
              <a:gd name="connsiteY1" fmla="*/ 0 h 2689316"/>
              <a:gd name="connsiteX2" fmla="*/ 1077283 w 1719069"/>
              <a:gd name="connsiteY2" fmla="*/ 0 h 2689316"/>
              <a:gd name="connsiteX3" fmla="*/ 1719069 w 1719069"/>
              <a:gd name="connsiteY3" fmla="*/ 0 h 2689316"/>
              <a:gd name="connsiteX4" fmla="*/ 1719069 w 1719069"/>
              <a:gd name="connsiteY4" fmla="*/ 564756 h 2689316"/>
              <a:gd name="connsiteX5" fmla="*/ 1719069 w 1719069"/>
              <a:gd name="connsiteY5" fmla="*/ 1048833 h 2689316"/>
              <a:gd name="connsiteX6" fmla="*/ 1719069 w 1719069"/>
              <a:gd name="connsiteY6" fmla="*/ 1586696 h 2689316"/>
              <a:gd name="connsiteX7" fmla="*/ 1719069 w 1719069"/>
              <a:gd name="connsiteY7" fmla="*/ 2043880 h 2689316"/>
              <a:gd name="connsiteX8" fmla="*/ 1719069 w 1719069"/>
              <a:gd name="connsiteY8" fmla="*/ 2689316 h 2689316"/>
              <a:gd name="connsiteX9" fmla="*/ 1146046 w 1719069"/>
              <a:gd name="connsiteY9" fmla="*/ 2689316 h 2689316"/>
              <a:gd name="connsiteX10" fmla="*/ 607404 w 1719069"/>
              <a:gd name="connsiteY10" fmla="*/ 2689316 h 2689316"/>
              <a:gd name="connsiteX11" fmla="*/ 0 w 1719069"/>
              <a:gd name="connsiteY11" fmla="*/ 2689316 h 2689316"/>
              <a:gd name="connsiteX12" fmla="*/ 0 w 1719069"/>
              <a:gd name="connsiteY12" fmla="*/ 2178346 h 2689316"/>
              <a:gd name="connsiteX13" fmla="*/ 0 w 1719069"/>
              <a:gd name="connsiteY13" fmla="*/ 1640483 h 2689316"/>
              <a:gd name="connsiteX14" fmla="*/ 0 w 1719069"/>
              <a:gd name="connsiteY14" fmla="*/ 1075726 h 2689316"/>
              <a:gd name="connsiteX15" fmla="*/ 0 w 1719069"/>
              <a:gd name="connsiteY15" fmla="*/ 564756 h 2689316"/>
              <a:gd name="connsiteX16" fmla="*/ 0 w 1719069"/>
              <a:gd name="connsiteY16" fmla="*/ 0 h 268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9069" h="2689316" fill="none" extrusionOk="0">
                <a:moveTo>
                  <a:pt x="0" y="0"/>
                </a:moveTo>
                <a:cubicBezTo>
                  <a:pt x="269878" y="-64453"/>
                  <a:pt x="444058" y="9833"/>
                  <a:pt x="555832" y="0"/>
                </a:cubicBezTo>
                <a:cubicBezTo>
                  <a:pt x="667606" y="-9833"/>
                  <a:pt x="962800" y="39271"/>
                  <a:pt x="1077283" y="0"/>
                </a:cubicBezTo>
                <a:cubicBezTo>
                  <a:pt x="1191766" y="-39271"/>
                  <a:pt x="1555773" y="55553"/>
                  <a:pt x="1719069" y="0"/>
                </a:cubicBezTo>
                <a:cubicBezTo>
                  <a:pt x="1731679" y="193758"/>
                  <a:pt x="1694296" y="356608"/>
                  <a:pt x="1719069" y="564756"/>
                </a:cubicBezTo>
                <a:cubicBezTo>
                  <a:pt x="1743842" y="772904"/>
                  <a:pt x="1698068" y="825925"/>
                  <a:pt x="1719069" y="1048833"/>
                </a:cubicBezTo>
                <a:cubicBezTo>
                  <a:pt x="1740070" y="1271741"/>
                  <a:pt x="1690079" y="1339853"/>
                  <a:pt x="1719069" y="1586696"/>
                </a:cubicBezTo>
                <a:cubicBezTo>
                  <a:pt x="1748059" y="1833539"/>
                  <a:pt x="1688611" y="1944567"/>
                  <a:pt x="1719069" y="2043880"/>
                </a:cubicBezTo>
                <a:cubicBezTo>
                  <a:pt x="1749527" y="2143193"/>
                  <a:pt x="1714251" y="2452917"/>
                  <a:pt x="1719069" y="2689316"/>
                </a:cubicBezTo>
                <a:cubicBezTo>
                  <a:pt x="1595952" y="2745783"/>
                  <a:pt x="1333519" y="2682090"/>
                  <a:pt x="1146046" y="2689316"/>
                </a:cubicBezTo>
                <a:cubicBezTo>
                  <a:pt x="958573" y="2696542"/>
                  <a:pt x="752829" y="2656803"/>
                  <a:pt x="607404" y="2689316"/>
                </a:cubicBezTo>
                <a:cubicBezTo>
                  <a:pt x="461979" y="2721829"/>
                  <a:pt x="178424" y="2648122"/>
                  <a:pt x="0" y="2689316"/>
                </a:cubicBezTo>
                <a:cubicBezTo>
                  <a:pt x="-58131" y="2471400"/>
                  <a:pt x="37579" y="2309205"/>
                  <a:pt x="0" y="2178346"/>
                </a:cubicBezTo>
                <a:cubicBezTo>
                  <a:pt x="-37579" y="2047487"/>
                  <a:pt x="61541" y="1760320"/>
                  <a:pt x="0" y="1640483"/>
                </a:cubicBezTo>
                <a:cubicBezTo>
                  <a:pt x="-61541" y="1520646"/>
                  <a:pt x="3368" y="1261838"/>
                  <a:pt x="0" y="1075726"/>
                </a:cubicBezTo>
                <a:cubicBezTo>
                  <a:pt x="-3368" y="889614"/>
                  <a:pt x="15866" y="695319"/>
                  <a:pt x="0" y="564756"/>
                </a:cubicBezTo>
                <a:cubicBezTo>
                  <a:pt x="-15866" y="434193"/>
                  <a:pt x="52386" y="141461"/>
                  <a:pt x="0" y="0"/>
                </a:cubicBezTo>
                <a:close/>
              </a:path>
              <a:path w="1719069" h="2689316" stroke="0" extrusionOk="0">
                <a:moveTo>
                  <a:pt x="0" y="0"/>
                </a:moveTo>
                <a:cubicBezTo>
                  <a:pt x="231822" y="-66365"/>
                  <a:pt x="309355" y="13804"/>
                  <a:pt x="555832" y="0"/>
                </a:cubicBezTo>
                <a:cubicBezTo>
                  <a:pt x="802309" y="-13804"/>
                  <a:pt x="836966" y="60342"/>
                  <a:pt x="1077283" y="0"/>
                </a:cubicBezTo>
                <a:cubicBezTo>
                  <a:pt x="1317600" y="-60342"/>
                  <a:pt x="1446016" y="15167"/>
                  <a:pt x="1719069" y="0"/>
                </a:cubicBezTo>
                <a:cubicBezTo>
                  <a:pt x="1759626" y="205615"/>
                  <a:pt x="1688824" y="291749"/>
                  <a:pt x="1719069" y="510970"/>
                </a:cubicBezTo>
                <a:cubicBezTo>
                  <a:pt x="1749314" y="730191"/>
                  <a:pt x="1675215" y="786296"/>
                  <a:pt x="1719069" y="995047"/>
                </a:cubicBezTo>
                <a:cubicBezTo>
                  <a:pt x="1762923" y="1203798"/>
                  <a:pt x="1682136" y="1256690"/>
                  <a:pt x="1719069" y="1479124"/>
                </a:cubicBezTo>
                <a:cubicBezTo>
                  <a:pt x="1756002" y="1701558"/>
                  <a:pt x="1709394" y="1877765"/>
                  <a:pt x="1719069" y="2016987"/>
                </a:cubicBezTo>
                <a:cubicBezTo>
                  <a:pt x="1728744" y="2156209"/>
                  <a:pt x="1652445" y="2462351"/>
                  <a:pt x="1719069" y="2689316"/>
                </a:cubicBezTo>
                <a:cubicBezTo>
                  <a:pt x="1492491" y="2710064"/>
                  <a:pt x="1364317" y="2630973"/>
                  <a:pt x="1180427" y="2689316"/>
                </a:cubicBezTo>
                <a:cubicBezTo>
                  <a:pt x="996537" y="2747659"/>
                  <a:pt x="855964" y="2639329"/>
                  <a:pt x="607404" y="2689316"/>
                </a:cubicBezTo>
                <a:cubicBezTo>
                  <a:pt x="358844" y="2739303"/>
                  <a:pt x="236013" y="2657942"/>
                  <a:pt x="0" y="2689316"/>
                </a:cubicBezTo>
                <a:cubicBezTo>
                  <a:pt x="-1821" y="2454216"/>
                  <a:pt x="54671" y="2433374"/>
                  <a:pt x="0" y="2178346"/>
                </a:cubicBezTo>
                <a:cubicBezTo>
                  <a:pt x="-54671" y="1923318"/>
                  <a:pt x="7039" y="1826362"/>
                  <a:pt x="0" y="1667376"/>
                </a:cubicBezTo>
                <a:cubicBezTo>
                  <a:pt x="-7039" y="1508390"/>
                  <a:pt x="69969" y="1268068"/>
                  <a:pt x="0" y="1075726"/>
                </a:cubicBezTo>
                <a:cubicBezTo>
                  <a:pt x="-69969" y="883384"/>
                  <a:pt x="46790" y="646297"/>
                  <a:pt x="0" y="484077"/>
                </a:cubicBezTo>
                <a:cubicBezTo>
                  <a:pt x="-46790" y="321857"/>
                  <a:pt x="7639" y="230876"/>
                  <a:pt x="0" y="0"/>
                </a:cubicBezTo>
                <a:close/>
              </a:path>
            </a:pathLst>
          </a:custGeom>
          <a:ln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502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Samarbetsområde </a:t>
            </a:r>
            <a:r>
              <a:rPr lang="sv-SE" dirty="0" err="1"/>
              <a:t>kunskapsstyrning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B23CB1B-656C-A385-F9F2-95FBCC148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1900" b="1" dirty="0" smtClean="0">
                <a:latin typeface="+mj-lt"/>
              </a:rPr>
              <a:t>ÖK 2025:</a:t>
            </a:r>
            <a:endParaRPr lang="sv-SE" sz="19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272626"/>
                </a:solidFill>
                <a:effectLst/>
                <a:latin typeface="+mj-lt"/>
              </a:rPr>
              <a:t>Sjukvårdsregionen ansvarar för </a:t>
            </a:r>
            <a:r>
              <a:rPr lang="sv-SE" sz="2000" b="0" i="0" dirty="0" smtClean="0">
                <a:solidFill>
                  <a:srgbClr val="272626"/>
                </a:solidFill>
                <a:effectLst/>
                <a:latin typeface="+mj-lt"/>
              </a:rPr>
              <a:t>processledare </a:t>
            </a:r>
            <a:r>
              <a:rPr lang="sv-SE" sz="2000" b="0" i="0" dirty="0">
                <a:solidFill>
                  <a:srgbClr val="272626"/>
                </a:solidFill>
                <a:effectLst/>
                <a:latin typeface="+mj-lt"/>
              </a:rPr>
              <a:t>och nödvändiga stödjande kompetenser som ger förutsättningar för programområdena att utföra det nationella uppdraget.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272626"/>
                </a:solidFill>
                <a:effectLst/>
                <a:latin typeface="+mj-lt"/>
              </a:rPr>
              <a:t>Under 2025 har vi fortsatt fokus på verksamhetsutveckling, tillämpning av nationella kunskapsstöd.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272626"/>
                </a:solidFill>
                <a:effectLst/>
                <a:latin typeface="+mj-lt"/>
              </a:rPr>
              <a:t>Arbetet med området lågvärdevård kan stödja oss i fortsatt arbete med prioriteringar i införande och utfasning av metoder, arbetssätt och vårdutbud.</a:t>
            </a:r>
          </a:p>
          <a:p>
            <a:endParaRPr lang="sv-SE" sz="20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9B4C33B-BFE3-F855-3AD2-C7E69A8B9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2427734"/>
            <a:ext cx="118485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64D9BFD4-21B5-56EA-E384-97ECDF8B6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1860" y="713185"/>
            <a:ext cx="6172200" cy="485775"/>
          </a:xfrm>
          <a:noFill/>
        </p:spPr>
        <p:txBody>
          <a:bodyPr/>
          <a:lstStyle/>
          <a:p>
            <a:pPr eaLnBrk="1" hangingPunct="1"/>
            <a:r>
              <a:rPr lang="sv-SE" altLang="sv-SE" sz="1800">
                <a:solidFill>
                  <a:schemeClr val="tx1"/>
                </a:solidFill>
              </a:rPr>
              <a:t>Fördelning Centrumråd -  RMPG            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5F1269C-32EE-B4AA-C55C-61FDF9F6D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262063"/>
            <a:ext cx="1133475" cy="5770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400" b="1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Centrumråd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Kvinno-C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Barn C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3883128A-1C6B-16C7-4309-EDCEBF78F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91" y="1238250"/>
            <a:ext cx="1079897" cy="6001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400" b="1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Centrumråd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Hjärt.C</a:t>
            </a: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AC60086F-8611-A743-CAE4-A07D55616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198" y="1262063"/>
            <a:ext cx="1187053" cy="5770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400" b="1"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Centrumråd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Rek.C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Med C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1" i="0" u="none" strike="noStrike" kern="1200" cap="none" spc="0" normalizeH="0" baseline="0" noProof="0" dirty="0">
              <a:ln>
                <a:noFill/>
              </a:ln>
              <a:solidFill>
                <a:srgbClr val="DAEDE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8C82462B-AB5C-D5C3-A509-D2686FB0A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553" y="1924051"/>
            <a:ext cx="776288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Hjärtsjuk-</a:t>
            </a:r>
            <a:b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vård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8DBE82F5-FF14-FC60-1099-B797DCB29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328" y="1922860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Kirurgi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16" name="Text Box 12">
            <a:extLst>
              <a:ext uri="{FF2B5EF4-FFF2-40B4-BE49-F238E27FC236}">
                <a16:creationId xmlns:a16="http://schemas.microsoft.com/office/drawing/2014/main" id="{1DE915CA-B854-43DB-1B34-C2BE2B1FD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2464594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Barn och</a:t>
            </a:r>
            <a:b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ungdom</a:t>
            </a:r>
          </a:p>
        </p:txBody>
      </p:sp>
      <p:sp>
        <p:nvSpPr>
          <p:cNvPr id="47117" name="Text Box 13">
            <a:extLst>
              <a:ext uri="{FF2B5EF4-FFF2-40B4-BE49-F238E27FC236}">
                <a16:creationId xmlns:a16="http://schemas.microsoft.com/office/drawing/2014/main" id="{F37D39C4-ADB2-4C86-E81E-9F79B46BE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328" y="3005138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Lungsjuk-vård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18" name="Text Box 14">
            <a:extLst>
              <a:ext uri="{FF2B5EF4-FFF2-40B4-BE49-F238E27FC236}">
                <a16:creationId xmlns:a16="http://schemas.microsoft.com/office/drawing/2014/main" id="{22E8DF8C-D642-BE33-2F6C-13098A8C6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328" y="2463404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Onkologi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20" name="Text Box 16">
            <a:extLst>
              <a:ext uri="{FF2B5EF4-FFF2-40B4-BE49-F238E27FC236}">
                <a16:creationId xmlns:a16="http://schemas.microsoft.com/office/drawing/2014/main" id="{325ED876-3833-293F-90A0-7D570D237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953" y="3005138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Hematolog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22" name="Text Box 18">
            <a:extLst>
              <a:ext uri="{FF2B5EF4-FFF2-40B4-BE49-F238E27FC236}">
                <a16:creationId xmlns:a16="http://schemas.microsoft.com/office/drawing/2014/main" id="{39EBC23E-9942-E68B-A870-79927758B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897" y="2463404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Ögon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23" name="Text Box 19">
            <a:extLst>
              <a:ext uri="{FF2B5EF4-FFF2-40B4-BE49-F238E27FC236}">
                <a16:creationId xmlns:a16="http://schemas.microsoft.com/office/drawing/2014/main" id="{8E95172D-5509-6376-1112-E68483CF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273" y="2463404"/>
            <a:ext cx="754856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Öron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24" name="Text Box 20">
            <a:extLst>
              <a:ext uri="{FF2B5EF4-FFF2-40B4-BE49-F238E27FC236}">
                <a16:creationId xmlns:a16="http://schemas.microsoft.com/office/drawing/2014/main" id="{B4A30F4E-CC82-D524-9AF3-02B1A6A80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953" y="1922860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Urologi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09" name="Text Box 22">
            <a:extLst>
              <a:ext uri="{FF2B5EF4-FFF2-40B4-BE49-F238E27FC236}">
                <a16:creationId xmlns:a16="http://schemas.microsoft.com/office/drawing/2014/main" id="{EE111BBF-40C5-1308-CC68-F4245BE73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3002757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Folkhälsa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410" name="Text Box 23">
            <a:extLst>
              <a:ext uri="{FF2B5EF4-FFF2-40B4-BE49-F238E27FC236}">
                <a16:creationId xmlns:a16="http://schemas.microsoft.com/office/drawing/2014/main" id="{78B8C861-E3E9-BC56-C9B5-23A3C414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069" y="3543301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Psykiatri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0" name="Text Box 26">
            <a:extLst>
              <a:ext uri="{FF2B5EF4-FFF2-40B4-BE49-F238E27FC236}">
                <a16:creationId xmlns:a16="http://schemas.microsoft.com/office/drawing/2014/main" id="{2E0691DF-9D0C-B4C7-1E78-6A5DEB996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897" y="3002757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Nätverk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Sömn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18" name="Text Box 29">
            <a:extLst>
              <a:ext uri="{FF2B5EF4-FFF2-40B4-BE49-F238E27FC236}">
                <a16:creationId xmlns:a16="http://schemas.microsoft.com/office/drawing/2014/main" id="{FC9B7E37-469D-D7D9-C511-90D956E3B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897" y="1925241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Neuro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-sjukdomar</a:t>
            </a:r>
          </a:p>
        </p:txBody>
      </p:sp>
      <p:sp>
        <p:nvSpPr>
          <p:cNvPr id="15419" name="Text Box 30">
            <a:extLst>
              <a:ext uri="{FF2B5EF4-FFF2-40B4-BE49-F238E27FC236}">
                <a16:creationId xmlns:a16="http://schemas.microsoft.com/office/drawing/2014/main" id="{C9A765CA-B688-351C-A2B1-C36431051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328" y="3545682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Nätverk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Yrkesmed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37" name="Text Box 33">
            <a:extLst>
              <a:ext uri="{FF2B5EF4-FFF2-40B4-BE49-F238E27FC236}">
                <a16:creationId xmlns:a16="http://schemas.microsoft.com/office/drawing/2014/main" id="{8E8029B5-A853-BC9E-8F10-17715CDB3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953" y="2463404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Ortopedi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38" name="Text Box 34">
            <a:extLst>
              <a:ext uri="{FF2B5EF4-FFF2-40B4-BE49-F238E27FC236}">
                <a16:creationId xmlns:a16="http://schemas.microsoft.com/office/drawing/2014/main" id="{2D62308E-60A2-BEA2-F607-957406DFF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273" y="3005138"/>
            <a:ext cx="754856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Rehabmed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+ smärta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39" name="Text Box 35">
            <a:extLst>
              <a:ext uri="{FF2B5EF4-FFF2-40B4-BE49-F238E27FC236}">
                <a16:creationId xmlns:a16="http://schemas.microsoft.com/office/drawing/2014/main" id="{3FC847CB-62FE-8037-030B-882DB7F0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082" y="3545682"/>
            <a:ext cx="75604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Nätverk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Plastik-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kirurgi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141" name="Text Box 37">
            <a:extLst>
              <a:ext uri="{FF2B5EF4-FFF2-40B4-BE49-F238E27FC236}">
                <a16:creationId xmlns:a16="http://schemas.microsoft.com/office/drawing/2014/main" id="{FC5F22E7-019C-8BB2-83AD-02E0AC19F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609" y="1924051"/>
            <a:ext cx="721520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sv-SE"/>
            </a:defPPr>
            <a:lvl1pPr algn="l">
              <a:defRPr sz="1200" b="1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Hand-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kirurgi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 Box 20">
            <a:extLst>
              <a:ext uri="{FF2B5EF4-FFF2-40B4-BE49-F238E27FC236}">
                <a16:creationId xmlns:a16="http://schemas.microsoft.com/office/drawing/2014/main" id="{24A629EF-8747-0AC4-4BA4-F926ECD2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1925242"/>
            <a:ext cx="756047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Kvinno-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sjukvård</a:t>
            </a:r>
          </a:p>
        </p:txBody>
      </p:sp>
      <p:sp>
        <p:nvSpPr>
          <p:cNvPr id="15439" name="Text Box 31">
            <a:extLst>
              <a:ext uri="{FF2B5EF4-FFF2-40B4-BE49-F238E27FC236}">
                <a16:creationId xmlns:a16="http://schemas.microsoft.com/office/drawing/2014/main" id="{DAA94E56-A5EA-BFE4-F4C6-CAD223841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554" y="2464594"/>
            <a:ext cx="777478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 algn="l" eaLnBrk="1" hangingPunct="1">
              <a:defRPr sz="1200" b="1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RMPG</a:t>
            </a:r>
            <a:b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Medicinsk Diagnostik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495C7FBC-C8E0-1FA9-6F43-D0188EAAE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110" y="1193006"/>
            <a:ext cx="1188244" cy="6232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sv-SE"/>
            </a:defPPr>
            <a:lvl1pPr>
              <a:defRPr sz="1600" b="1">
                <a:latin typeface="Arial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Centrumråd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Kirg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Onk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Ort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BF9B6DDD-2AB8-939E-03F7-18915C06D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03948"/>
            <a:ext cx="777479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Nätverk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Kärlkirurgi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197" name="textruta 31">
            <a:extLst>
              <a:ext uri="{FF2B5EF4-FFF2-40B4-BE49-F238E27FC236}">
                <a16:creationId xmlns:a16="http://schemas.microsoft.com/office/drawing/2014/main" id="{3A10655E-C14F-B75F-F3B7-718A5F455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5" y="4767263"/>
            <a:ext cx="20849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Bild från april 2013</a:t>
            </a:r>
          </a:p>
        </p:txBody>
      </p:sp>
      <p:sp>
        <p:nvSpPr>
          <p:cNvPr id="7198" name="textruta 32">
            <a:extLst>
              <a:ext uri="{FF2B5EF4-FFF2-40B4-BE49-F238E27FC236}">
                <a16:creationId xmlns:a16="http://schemas.microsoft.com/office/drawing/2014/main" id="{4BBE7A70-ADAB-0347-D427-0E1CCFAF7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665" y="141685"/>
            <a:ext cx="4071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Sydöstra sjukvårdsregionen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ED16BD9-EAB4-58FB-949E-9357566CBF92}"/>
              </a:ext>
            </a:extLst>
          </p:cNvPr>
          <p:cNvSpPr txBox="1"/>
          <p:nvPr/>
        </p:nvSpPr>
        <p:spPr>
          <a:xfrm rot="20343812">
            <a:off x="297062" y="1008340"/>
            <a:ext cx="118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Historik</a:t>
            </a:r>
          </a:p>
        </p:txBody>
      </p:sp>
    </p:spTree>
    <p:extLst>
      <p:ext uri="{BB962C8B-B14F-4D97-AF65-F5344CB8AC3E}">
        <p14:creationId xmlns:p14="http://schemas.microsoft.com/office/powerpoint/2010/main" val="9360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ruta 4">
            <a:extLst>
              <a:ext uri="{FF2B5EF4-FFF2-40B4-BE49-F238E27FC236}">
                <a16:creationId xmlns:a16="http://schemas.microsoft.com/office/drawing/2014/main" id="{C93D84D8-041F-4033-69E3-FA6CD4356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522" y="1221581"/>
            <a:ext cx="2137124" cy="3162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Vårdriktlinjer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Allmännivå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Är allmänt kända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Används i dagliga arbetet</a:t>
            </a:r>
            <a:br>
              <a:rPr kumimoji="0" lang="sv-SE" altLang="sv-SE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sv-SE" altLang="sv-SE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Specialistnivå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2-4/RMPG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Fungerande struktur för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att drifta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v-SE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textruta 5">
            <a:extLst>
              <a:ext uri="{FF2B5EF4-FFF2-40B4-BE49-F238E27FC236}">
                <a16:creationId xmlns:a16="http://schemas.microsoft.com/office/drawing/2014/main" id="{EE88E47C-A065-FB74-209A-CB226589E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100" y="1751410"/>
            <a:ext cx="1800493" cy="1615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Följsamhet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Mäter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Beslutsstöd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Finns i 2-4 processer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0" name="textruta 6">
            <a:extLst>
              <a:ext uri="{FF2B5EF4-FFF2-40B4-BE49-F238E27FC236}">
                <a16:creationId xmlns:a16="http://schemas.microsoft.com/office/drawing/2014/main" id="{F5E3D745-DD2E-6304-5F05-B8CBC445F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464" y="1913335"/>
            <a:ext cx="2358339" cy="1292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Gått hela vägen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35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Diabetes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35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Stroke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Bästa möjliga varje gång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Ekonomi koppling</a:t>
            </a:r>
            <a:endParaRPr kumimoji="0" lang="en-US" altLang="sv-SE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ruta 31">
            <a:extLst>
              <a:ext uri="{FF2B5EF4-FFF2-40B4-BE49-F238E27FC236}">
                <a16:creationId xmlns:a16="http://schemas.microsoft.com/office/drawing/2014/main" id="{BC1180C3-9A72-D5DF-DDB5-3E44EDFEE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5" y="4767263"/>
            <a:ext cx="20849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Bild från april 2013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1D61577-0247-07A7-C229-FDEA86643298}"/>
              </a:ext>
            </a:extLst>
          </p:cNvPr>
          <p:cNvSpPr txBox="1"/>
          <p:nvPr/>
        </p:nvSpPr>
        <p:spPr>
          <a:xfrm rot="19858100">
            <a:off x="167658" y="1036915"/>
            <a:ext cx="118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Historik</a:t>
            </a:r>
          </a:p>
        </p:txBody>
      </p:sp>
    </p:spTree>
    <p:extLst>
      <p:ext uri="{BB962C8B-B14F-4D97-AF65-F5344CB8AC3E}">
        <p14:creationId xmlns:p14="http://schemas.microsoft.com/office/powerpoint/2010/main" val="4279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lipboardAsImage">
            <a:extLst>
              <a:ext uri="{FF2B5EF4-FFF2-40B4-BE49-F238E27FC236}">
                <a16:creationId xmlns:a16="http://schemas.microsoft.com/office/drawing/2014/main" id="{F66FB07A-D366-8B9C-3ADE-77E373BAB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0750" r="1667" b="21865"/>
          <a:stretch/>
        </p:blipFill>
        <p:spPr bwMode="auto">
          <a:xfrm>
            <a:off x="539552" y="1635646"/>
            <a:ext cx="82809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62395EBE-40E6-A8E7-2BF8-98B3A855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 av systemet för kunskapsstyrning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3D407DF-B7D5-73F8-12DF-3E5D65F51D38}"/>
              </a:ext>
            </a:extLst>
          </p:cNvPr>
          <p:cNvSpPr txBox="1"/>
          <p:nvPr/>
        </p:nvSpPr>
        <p:spPr>
          <a:xfrm>
            <a:off x="827584" y="437195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Om kunskapsstyrning | Kunskapsstyrning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vård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7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8FE4853-878E-4E7C-66F0-84F3AD4C0A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537" y="308890"/>
            <a:ext cx="4502463" cy="41044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27000" endPos="65000" dist="50800" dir="5400000" sy="-100000" algn="bl" rotWithShape="0"/>
          </a:effectLst>
        </p:spPr>
      </p:pic>
      <p:sp>
        <p:nvSpPr>
          <p:cNvPr id="7" name="Pratbubbla: högerpil 6">
            <a:extLst>
              <a:ext uri="{FF2B5EF4-FFF2-40B4-BE49-F238E27FC236}">
                <a16:creationId xmlns:a16="http://schemas.microsoft.com/office/drawing/2014/main" id="{A13C0A9B-4564-B134-E2AA-106D7A4D92C7}"/>
              </a:ext>
            </a:extLst>
          </p:cNvPr>
          <p:cNvSpPr/>
          <p:nvPr/>
        </p:nvSpPr>
        <p:spPr>
          <a:xfrm>
            <a:off x="397721" y="2564090"/>
            <a:ext cx="1296144" cy="1368152"/>
          </a:xfrm>
          <a:prstGeom prst="rightArrowCallou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12 år senare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9B829F17-396A-F048-24DB-10B09D127D36}"/>
              </a:ext>
            </a:extLst>
          </p:cNvPr>
          <p:cNvSpPr/>
          <p:nvPr/>
        </p:nvSpPr>
        <p:spPr>
          <a:xfrm>
            <a:off x="5796136" y="1259069"/>
            <a:ext cx="3094159" cy="2608825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Målet med kunskapsstyrning är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en mer kunskapsbaserad, jämlik och resurseffektiv vård av hög kvalitet.</a:t>
            </a:r>
          </a:p>
        </p:txBody>
      </p:sp>
    </p:spTree>
    <p:extLst>
      <p:ext uri="{BB962C8B-B14F-4D97-AF65-F5344CB8AC3E}">
        <p14:creationId xmlns:p14="http://schemas.microsoft.com/office/powerpoint/2010/main" val="23475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4.xml><?xml version="1.0" encoding="utf-8"?>
<a:theme xmlns:a="http://schemas.openxmlformats.org/drawingml/2006/main" name="mall_sv">
  <a:themeElements>
    <a:clrScheme name="mall_s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ll_s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ll_s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npassad formgivning">
  <a:themeElements>
    <a:clrScheme name="Anpassad 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passad 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npassad 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02D4D526-D8A4-4F4A-B69B-4B3AF82E4831}" vid="{66A6ED8C-007A-4142-BC86-762536A5AB75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1697</Words>
  <Application>Microsoft Office PowerPoint</Application>
  <PresentationFormat>Bildspel på skärmen (16:9)</PresentationFormat>
  <Paragraphs>302</Paragraphs>
  <Slides>28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28</vt:i4>
      </vt:variant>
    </vt:vector>
  </HeadingPairs>
  <TitlesOfParts>
    <vt:vector size="40" baseType="lpstr">
      <vt:lpstr>Arial</vt:lpstr>
      <vt:lpstr>Bernard MT Condensed</vt:lpstr>
      <vt:lpstr>Calibri</vt:lpstr>
      <vt:lpstr>open sans</vt:lpstr>
      <vt:lpstr>Times New Roman</vt:lpstr>
      <vt:lpstr>Wingdings</vt:lpstr>
      <vt:lpstr>Office-tema</vt:lpstr>
      <vt:lpstr>1_Office-tema</vt:lpstr>
      <vt:lpstr>2_Office-tema</vt:lpstr>
      <vt:lpstr>mall_sv</vt:lpstr>
      <vt:lpstr>Anpassad formgivning</vt:lpstr>
      <vt:lpstr>Tema_sveriges_regioner_i_samverkan</vt:lpstr>
      <vt:lpstr>PowerPoint-presentation</vt:lpstr>
      <vt:lpstr>PowerPoint-presentation</vt:lpstr>
      <vt:lpstr>Kunskapsstyrning  uppdrag, budskap, behov och resultat      </vt:lpstr>
      <vt:lpstr>Ett av våra sex samarbetsområden</vt:lpstr>
      <vt:lpstr>Samarbetsområde kunskapsstyrning</vt:lpstr>
      <vt:lpstr>Fördelning Centrumråd -  RMPG            </vt:lpstr>
      <vt:lpstr>PowerPoint-presentation</vt:lpstr>
      <vt:lpstr>Utveckling av systemet för kunskapsstyrning</vt:lpstr>
      <vt:lpstr>PowerPoint-presentation</vt:lpstr>
      <vt:lpstr>483 publicerade kunskapsstöd</vt:lpstr>
      <vt:lpstr>Dialoger runt borden</vt:lpstr>
      <vt:lpstr>PowerPoint-presentation</vt:lpstr>
      <vt:lpstr>Kloka kliniska val</vt:lpstr>
      <vt:lpstr>Kloka kliniska val OP/IVA Ryhov</vt:lpstr>
      <vt:lpstr>Kloka kliniska val OP/IVA Ryhov</vt:lpstr>
      <vt:lpstr>Kloka kliniska val OP/IVA Ryhov</vt:lpstr>
      <vt:lpstr>Kloka kliniska val - infektionssjukdomar</vt:lpstr>
      <vt:lpstr>Kloka kliniska val - infektionssjukdomar</vt:lpstr>
      <vt:lpstr>Kloka kliniska val lung- och allergisjukdomar</vt:lpstr>
      <vt:lpstr>Kloka kliniska val lungmedicin-allergi saker på gång  </vt:lpstr>
      <vt:lpstr>    Kloka kliniska val (KKV) radiologi samverkan med lungmedicin - mål att identifiera icke göra samt ”lågvärdesåtgärder/vård respektive onödiga insatser”  exempel       </vt:lpstr>
      <vt:lpstr>Kloka kliniska val (KKV) radiologi samverkan med lungmedicin - mål att identifiera icke göra samt ”lågvärdesåtgärder/vård respektive onödiga insatser”  exempel </vt:lpstr>
      <vt:lpstr>    Kloka kliniska val (KKV) radiologi samverkan med lungmedicin - mål att identifiera icke göra samt ”lågvärdesåtgärder/vård respektive onödiga insatser”  ex        </vt:lpstr>
      <vt:lpstr>KKV  lungmedicin/allergi  Inom medicinklinikerna/lungklinikerna exempel/axplock .</vt:lpstr>
      <vt:lpstr>Regiondag i lung-allergi med fokus på Akut och kronisk lungsjukdom med kloka kliniska val  7 nov 2024 Nässjö 98 deltagare     </vt:lpstr>
      <vt:lpstr>PowerPoint-presentation</vt:lpstr>
      <vt:lpstr>Hur kan AI bli ett verkligt stöd i sjukvårdens vardag – inte bara en framtidsvision?</vt:lpstr>
      <vt:lpstr>Avslutning och utvärdering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Thålin Conny</dc:creator>
  <cp:lastModifiedBy>Thålin Conny</cp:lastModifiedBy>
  <cp:revision>79</cp:revision>
  <dcterms:created xsi:type="dcterms:W3CDTF">2018-10-12T09:18:07Z</dcterms:created>
  <dcterms:modified xsi:type="dcterms:W3CDTF">2025-10-02T12:59:12Z</dcterms:modified>
</cp:coreProperties>
</file>