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5" r:id="rId2"/>
    <p:sldId id="277" r:id="rId3"/>
    <p:sldId id="295" r:id="rId4"/>
    <p:sldId id="320" r:id="rId5"/>
    <p:sldId id="315" r:id="rId6"/>
    <p:sldId id="303" r:id="rId7"/>
    <p:sldId id="321" r:id="rId8"/>
    <p:sldId id="322" r:id="rId9"/>
    <p:sldId id="324" r:id="rId10"/>
    <p:sldId id="323" r:id="rId11"/>
    <p:sldId id="287" r:id="rId12"/>
    <p:sldId id="326" r:id="rId13"/>
  </p:sldIdLst>
  <p:sldSz cx="9144000" cy="5143500" type="screen16x9"/>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63F4B0-F58B-6B6D-A86E-DFE968A2D35D}" name="Leni Lagerqvist" initials="LL" userId="S::SE2321000073-2CVR@ltkalmar.se::c41cdb4a-f436-46c2-a6c0-9a2b273f94c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B3"/>
    <a:srgbClr val="BC151C"/>
    <a:srgbClr val="EF4044"/>
    <a:srgbClr val="F2CD13"/>
    <a:srgbClr val="B1063A"/>
    <a:srgbClr val="CE1141"/>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336" autoAdjust="0"/>
    <p:restoredTop sz="90241" autoAdjust="0"/>
  </p:normalViewPr>
  <p:slideViewPr>
    <p:cSldViewPr>
      <p:cViewPr varScale="1">
        <p:scale>
          <a:sx n="114" d="100"/>
          <a:sy n="114" d="100"/>
        </p:scale>
        <p:origin x="1075" y="91"/>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16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59B960-5E66-4113-B8CC-17A0D5C37366}" type="datetimeFigureOut">
              <a:rPr lang="sv-SE" smtClean="0"/>
              <a:t>2025-06-02</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291F-9DCB-46ED-BF32-F247FD2AAAAB}" type="slidenum">
              <a:rPr lang="sv-SE" smtClean="0"/>
              <a:t>‹#›</a:t>
            </a:fld>
            <a:endParaRPr lang="sv-SE"/>
          </a:p>
        </p:txBody>
      </p:sp>
    </p:spTree>
    <p:extLst>
      <p:ext uri="{BB962C8B-B14F-4D97-AF65-F5344CB8AC3E}">
        <p14:creationId xmlns:p14="http://schemas.microsoft.com/office/powerpoint/2010/main" val="3127735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dirty="0"/>
          </a:p>
          <a:p>
            <a:endParaRPr lang="sv-SE"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3</a:t>
            </a:fld>
            <a:endParaRPr lang="sv-SE"/>
          </a:p>
        </p:txBody>
      </p:sp>
    </p:spTree>
    <p:extLst>
      <p:ext uri="{BB962C8B-B14F-4D97-AF65-F5344CB8AC3E}">
        <p14:creationId xmlns:p14="http://schemas.microsoft.com/office/powerpoint/2010/main" val="408073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Aft>
                <a:spcPts val="600"/>
              </a:spcAft>
            </a:pPr>
            <a:endParaRPr lang="sv-SE"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4</a:t>
            </a:fld>
            <a:endParaRPr lang="sv-SE"/>
          </a:p>
        </p:txBody>
      </p:sp>
    </p:spTree>
    <p:extLst>
      <p:ext uri="{BB962C8B-B14F-4D97-AF65-F5344CB8AC3E}">
        <p14:creationId xmlns:p14="http://schemas.microsoft.com/office/powerpoint/2010/main" val="4095196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Aft>
                <a:spcPts val="600"/>
              </a:spcAft>
            </a:pPr>
            <a:endParaRPr lang="sv-SE"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5</a:t>
            </a:fld>
            <a:endParaRPr lang="sv-SE"/>
          </a:p>
        </p:txBody>
      </p:sp>
    </p:spTree>
    <p:extLst>
      <p:ext uri="{BB962C8B-B14F-4D97-AF65-F5344CB8AC3E}">
        <p14:creationId xmlns:p14="http://schemas.microsoft.com/office/powerpoint/2010/main" val="916881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err="1">
                <a:effectLst/>
                <a:latin typeface="Times New Roman" panose="02020603050405020304" pitchFamily="18" charset="0"/>
                <a:ea typeface="Times New Roman" panose="02020603050405020304" pitchFamily="18" charset="0"/>
              </a:rPr>
              <a:t>European</a:t>
            </a:r>
            <a:r>
              <a:rPr lang="sv-SE" sz="1800" dirty="0">
                <a:effectLst/>
                <a:latin typeface="Times New Roman" panose="02020603050405020304" pitchFamily="18" charset="0"/>
                <a:ea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rPr>
              <a:t>Comprehensive</a:t>
            </a:r>
            <a:r>
              <a:rPr lang="sv-SE" sz="1800" dirty="0">
                <a:effectLst/>
                <a:latin typeface="Times New Roman" panose="02020603050405020304" pitchFamily="18" charset="0"/>
                <a:ea typeface="Times New Roman" panose="02020603050405020304" pitchFamily="18" charset="0"/>
              </a:rPr>
              <a:t> Cancer Center </a:t>
            </a:r>
            <a:r>
              <a:rPr lang="sv-SE" sz="1800" dirty="0" err="1">
                <a:effectLst/>
                <a:latin typeface="Times New Roman" panose="02020603050405020304" pitchFamily="18" charset="0"/>
                <a:ea typeface="Times New Roman" panose="02020603050405020304" pitchFamily="18" charset="0"/>
              </a:rPr>
              <a:t>Network</a:t>
            </a:r>
            <a:r>
              <a:rPr lang="sv-SE" sz="1800" dirty="0">
                <a:effectLst/>
                <a:latin typeface="Times New Roman" panose="02020603050405020304" pitchFamily="18" charset="0"/>
                <a:ea typeface="Times New Roman" panose="02020603050405020304" pitchFamily="18" charset="0"/>
              </a:rPr>
              <a:t> (</a:t>
            </a:r>
            <a:r>
              <a:rPr lang="sv-SE" sz="1800" dirty="0" err="1">
                <a:effectLst/>
                <a:latin typeface="Times New Roman" panose="02020603050405020304" pitchFamily="18" charset="0"/>
                <a:ea typeface="Times New Roman" panose="02020603050405020304" pitchFamily="18" charset="0"/>
              </a:rPr>
              <a:t>EUnetCCC</a:t>
            </a:r>
            <a:r>
              <a:rPr lang="sv-SE" sz="1800" dirty="0">
                <a:effectLst/>
                <a:latin typeface="Times New Roman" panose="02020603050405020304" pitchFamily="18" charset="0"/>
                <a:ea typeface="Times New Roman" panose="02020603050405020304" pitchFamily="18" charset="0"/>
              </a:rPr>
              <a:t>). </a:t>
            </a:r>
            <a:endParaRPr lang="sv-SE" baseline="0"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6</a:t>
            </a:fld>
            <a:endParaRPr lang="sv-SE"/>
          </a:p>
        </p:txBody>
      </p:sp>
    </p:spTree>
    <p:extLst>
      <p:ext uri="{BB962C8B-B14F-4D97-AF65-F5344CB8AC3E}">
        <p14:creationId xmlns:p14="http://schemas.microsoft.com/office/powerpoint/2010/main" val="69711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rPr>
              <a:t>Arbetet med långsiktig planering för förverkligande av vårddatastrategi fortgår under 2025 och 2026 med förslag på uppstart av ett kompetenscentrum. Arbetet bedrivits som ett projekt och att beslut om eventuell fortsättning kommer att tas under 2025.</a:t>
            </a:r>
          </a:p>
          <a:p>
            <a:endParaRPr lang="sv-SE" baseline="0"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7</a:t>
            </a:fld>
            <a:endParaRPr lang="sv-SE"/>
          </a:p>
        </p:txBody>
      </p:sp>
    </p:spTree>
    <p:extLst>
      <p:ext uri="{BB962C8B-B14F-4D97-AF65-F5344CB8AC3E}">
        <p14:creationId xmlns:p14="http://schemas.microsoft.com/office/powerpoint/2010/main" val="121128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effectLst/>
                <a:latin typeface="Aptos" panose="020B0004020202020204" pitchFamily="34" charset="0"/>
                <a:ea typeface="Aptos" panose="020B0004020202020204" pitchFamily="34" charset="0"/>
                <a:cs typeface="Aptos" panose="020B0004020202020204" pitchFamily="34" charset="0"/>
              </a:rPr>
              <a:t> </a:t>
            </a:r>
          </a:p>
          <a:p>
            <a:r>
              <a:rPr lang="sv-SE" sz="1800" dirty="0">
                <a:effectLst/>
                <a:latin typeface="Aptos" panose="020B0004020202020204" pitchFamily="34" charset="0"/>
                <a:ea typeface="Aptos" panose="020B0004020202020204" pitchFamily="34" charset="0"/>
                <a:cs typeface="Aptos" panose="020B0004020202020204" pitchFamily="34" charset="0"/>
              </a:rPr>
              <a:t>För att säkerställa effekterna av införandet av digitala kallelser i sydöstrasjukvårdsregionen, ställer sig regionsjukvårdsledningen bakom ett förslag att </a:t>
            </a:r>
            <a:r>
              <a:rPr lang="sv-SE" sz="1800" dirty="0" err="1">
                <a:effectLst/>
                <a:latin typeface="Aptos" panose="020B0004020202020204" pitchFamily="34" charset="0"/>
                <a:ea typeface="Aptos" panose="020B0004020202020204" pitchFamily="34" charset="0"/>
                <a:cs typeface="Aptos" panose="020B0004020202020204" pitchFamily="34" charset="0"/>
              </a:rPr>
              <a:t>Inera</a:t>
            </a:r>
            <a:r>
              <a:rPr lang="sv-SE" sz="1800" dirty="0">
                <a:effectLst/>
                <a:latin typeface="Aptos" panose="020B0004020202020204" pitchFamily="34" charset="0"/>
                <a:ea typeface="Aptos" panose="020B0004020202020204" pitchFamily="34" charset="0"/>
                <a:cs typeface="Aptos" panose="020B0004020202020204" pitchFamily="34" charset="0"/>
              </a:rPr>
              <a:t> ska utreda förutsättningarna för att gå över till en </a:t>
            </a:r>
            <a:r>
              <a:rPr lang="sv-SE" sz="1800" dirty="0" err="1">
                <a:effectLst/>
                <a:latin typeface="Aptos" panose="020B0004020202020204" pitchFamily="34" charset="0"/>
                <a:ea typeface="Aptos" panose="020B0004020202020204" pitchFamily="34" charset="0"/>
                <a:cs typeface="Aptos" panose="020B0004020202020204" pitchFamily="34" charset="0"/>
              </a:rPr>
              <a:t>opt</a:t>
            </a:r>
            <a:r>
              <a:rPr lang="sv-SE" sz="1800" dirty="0">
                <a:effectLst/>
                <a:latin typeface="Aptos" panose="020B0004020202020204" pitchFamily="34" charset="0"/>
                <a:ea typeface="Aptos" panose="020B0004020202020204" pitchFamily="34" charset="0"/>
                <a:cs typeface="Aptos" panose="020B0004020202020204" pitchFamily="34" charset="0"/>
              </a:rPr>
              <a:t>-in-modell för papperskallelser och andra typer av utskick. Idag skickas alltid både digitala kallelser och papperskallelser till de invånare som har ett konto på 1177.se. Den som enbart vill få sina kallelser digitalt och slippa pappersvarianten behöver först godkänna digital kommunikation och sedan göra ytterligare ett aktivt val för att slippa papperskallelser (</a:t>
            </a:r>
            <a:r>
              <a:rPr lang="sv-SE" sz="1800" dirty="0" err="1">
                <a:effectLst/>
                <a:latin typeface="Aptos" panose="020B0004020202020204" pitchFamily="34" charset="0"/>
                <a:ea typeface="Aptos" panose="020B0004020202020204" pitchFamily="34" charset="0"/>
                <a:cs typeface="Aptos" panose="020B0004020202020204" pitchFamily="34" charset="0"/>
              </a:rPr>
              <a:t>opt-out</a:t>
            </a:r>
            <a:r>
              <a:rPr lang="sv-SE" sz="1800" dirty="0">
                <a:effectLst/>
                <a:latin typeface="Aptos" panose="020B0004020202020204" pitchFamily="34" charset="0"/>
                <a:ea typeface="Aptos" panose="020B0004020202020204" pitchFamily="34" charset="0"/>
                <a:cs typeface="Aptos" panose="020B0004020202020204" pitchFamily="34" charset="0"/>
              </a:rPr>
              <a:t>). </a:t>
            </a:r>
            <a:r>
              <a:rPr lang="sv-SE" sz="1800" dirty="0" err="1">
                <a:effectLst/>
                <a:latin typeface="Aptos" panose="020B0004020202020204" pitchFamily="34" charset="0"/>
                <a:ea typeface="Aptos" panose="020B0004020202020204" pitchFamily="34" charset="0"/>
                <a:cs typeface="Aptos" panose="020B0004020202020204" pitchFamily="34" charset="0"/>
              </a:rPr>
              <a:t>Opt</a:t>
            </a:r>
            <a:r>
              <a:rPr lang="sv-SE" sz="1800" dirty="0">
                <a:effectLst/>
                <a:latin typeface="Aptos" panose="020B0004020202020204" pitchFamily="34" charset="0"/>
                <a:ea typeface="Aptos" panose="020B0004020202020204" pitchFamily="34" charset="0"/>
                <a:cs typeface="Aptos" panose="020B0004020202020204" pitchFamily="34" charset="0"/>
              </a:rPr>
              <a:t> in-modellen innebär att invånare som har ett konto på 1177.se godkänner digital kommunikation och sedan gör ett aktivt val om hen dessutom vill ha papperskallelser. </a:t>
            </a:r>
          </a:p>
        </p:txBody>
      </p:sp>
      <p:sp>
        <p:nvSpPr>
          <p:cNvPr id="4" name="Platshållare för bildnummer 3"/>
          <p:cNvSpPr>
            <a:spLocks noGrp="1"/>
          </p:cNvSpPr>
          <p:nvPr>
            <p:ph type="sldNum" sz="quarter" idx="10"/>
          </p:nvPr>
        </p:nvSpPr>
        <p:spPr/>
        <p:txBody>
          <a:bodyPr/>
          <a:lstStyle/>
          <a:p>
            <a:fld id="{E3F3291F-9DCB-46ED-BF32-F247FD2AAAAB}" type="slidenum">
              <a:rPr lang="sv-SE" smtClean="0"/>
              <a:t>8</a:t>
            </a:fld>
            <a:endParaRPr lang="sv-SE"/>
          </a:p>
        </p:txBody>
      </p:sp>
    </p:spTree>
    <p:extLst>
      <p:ext uri="{BB962C8B-B14F-4D97-AF65-F5344CB8AC3E}">
        <p14:creationId xmlns:p14="http://schemas.microsoft.com/office/powerpoint/2010/main" val="893213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9</a:t>
            </a:fld>
            <a:endParaRPr lang="sv-SE"/>
          </a:p>
        </p:txBody>
      </p:sp>
    </p:spTree>
    <p:extLst>
      <p:ext uri="{BB962C8B-B14F-4D97-AF65-F5344CB8AC3E}">
        <p14:creationId xmlns:p14="http://schemas.microsoft.com/office/powerpoint/2010/main" val="641761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aseline="0"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10</a:t>
            </a:fld>
            <a:endParaRPr lang="sv-SE"/>
          </a:p>
        </p:txBody>
      </p:sp>
    </p:spTree>
    <p:extLst>
      <p:ext uri="{BB962C8B-B14F-4D97-AF65-F5344CB8AC3E}">
        <p14:creationId xmlns:p14="http://schemas.microsoft.com/office/powerpoint/2010/main" val="3172572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E3F3291F-9DCB-46ED-BF32-F247FD2AAAAB}" type="slidenum">
              <a:rPr lang="sv-SE" smtClean="0"/>
              <a:t>11</a:t>
            </a:fld>
            <a:endParaRPr lang="sv-SE"/>
          </a:p>
        </p:txBody>
      </p:sp>
    </p:spTree>
    <p:extLst>
      <p:ext uri="{BB962C8B-B14F-4D97-AF65-F5344CB8AC3E}">
        <p14:creationId xmlns:p14="http://schemas.microsoft.com/office/powerpoint/2010/main" val="163059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85800" y="1597820"/>
            <a:ext cx="7772400" cy="1102519"/>
          </a:xfrm>
        </p:spPr>
        <p:txBody>
          <a:bodyPr/>
          <a:lstStyle>
            <a:lvl1pPr>
              <a:defRPr baseline="0"/>
            </a:lvl1pPr>
          </a:lstStyle>
          <a:p>
            <a:r>
              <a:rPr lang="sv-SE" dirty="0"/>
              <a:t>Klicka här för att fylla i rubrik</a:t>
            </a:r>
          </a:p>
        </p:txBody>
      </p:sp>
    </p:spTree>
    <p:extLst>
      <p:ext uri="{BB962C8B-B14F-4D97-AF65-F5344CB8AC3E}">
        <p14:creationId xmlns:p14="http://schemas.microsoft.com/office/powerpoint/2010/main" val="1158326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9144000" cy="5143500"/>
          </a:xfrm>
        </p:spPr>
        <p:txBody>
          <a:bodyPr/>
          <a:lstStyle>
            <a:lvl1pPr marL="0" indent="0">
              <a:buFontTx/>
              <a:buNone/>
              <a:defRPr baseline="0"/>
            </a:lvl1pPr>
          </a:lstStyle>
          <a:p>
            <a:pPr lvl="0"/>
            <a:r>
              <a:rPr lang="sv-SE" dirty="0"/>
              <a:t>Klicka här för att lägg till en </a:t>
            </a:r>
            <a:r>
              <a:rPr lang="sv-SE" dirty="0" err="1"/>
              <a:t>helsidebild</a:t>
            </a:r>
            <a:endParaRPr lang="sv-SE" dirty="0"/>
          </a:p>
        </p:txBody>
      </p:sp>
      <p:sp>
        <p:nvSpPr>
          <p:cNvPr id="3" name="Rubrik 1"/>
          <p:cNvSpPr>
            <a:spLocks noGrp="1"/>
          </p:cNvSpPr>
          <p:nvPr>
            <p:ph type="ctrTitle" hasCustomPrompt="1"/>
          </p:nvPr>
        </p:nvSpPr>
        <p:spPr>
          <a:xfrm>
            <a:off x="685800" y="1597820"/>
            <a:ext cx="7772400" cy="1102519"/>
          </a:xfrm>
        </p:spPr>
        <p:txBody>
          <a:bodyPr/>
          <a:lstStyle>
            <a:lvl1pPr>
              <a:defRPr baseline="0"/>
            </a:lvl1pPr>
          </a:lstStyle>
          <a:p>
            <a:r>
              <a:rPr lang="sv-SE" dirty="0"/>
              <a:t>Klicka här för att fylla i rubrik ovanpå bild</a:t>
            </a:r>
          </a:p>
        </p:txBody>
      </p:sp>
    </p:spTree>
    <p:extLst>
      <p:ext uri="{BB962C8B-B14F-4D97-AF65-F5344CB8AC3E}">
        <p14:creationId xmlns:p14="http://schemas.microsoft.com/office/powerpoint/2010/main" val="381888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9144000" cy="51435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ubrik 1"/>
          <p:cNvSpPr>
            <a:spLocks noGrp="1"/>
          </p:cNvSpPr>
          <p:nvPr>
            <p:ph type="ctrTitle" hasCustomPrompt="1"/>
          </p:nvPr>
        </p:nvSpPr>
        <p:spPr>
          <a:xfrm>
            <a:off x="685800" y="1597820"/>
            <a:ext cx="7772400" cy="1102519"/>
          </a:xfrm>
        </p:spPr>
        <p:txBody>
          <a:bodyPr/>
          <a:lstStyle>
            <a:lvl1pPr algn="ctr">
              <a:defRPr b="1" baseline="0">
                <a:solidFill>
                  <a:schemeClr val="bg1"/>
                </a:solidFill>
              </a:defRPr>
            </a:lvl1pPr>
          </a:lstStyle>
          <a:p>
            <a:r>
              <a:rPr lang="sv-SE" dirty="0"/>
              <a:t>Klicka här för att fylla i rubrik ovanpå bild</a:t>
            </a:r>
          </a:p>
        </p:txBody>
      </p:sp>
    </p:spTree>
    <p:extLst>
      <p:ext uri="{BB962C8B-B14F-4D97-AF65-F5344CB8AC3E}">
        <p14:creationId xmlns:p14="http://schemas.microsoft.com/office/powerpoint/2010/main" val="941280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9144000" cy="51435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ubrik 1"/>
          <p:cNvSpPr>
            <a:spLocks noGrp="1"/>
          </p:cNvSpPr>
          <p:nvPr>
            <p:ph type="ctrTitle" hasCustomPrompt="1"/>
          </p:nvPr>
        </p:nvSpPr>
        <p:spPr>
          <a:xfrm>
            <a:off x="685800" y="1597820"/>
            <a:ext cx="7772400" cy="1102519"/>
          </a:xfrm>
        </p:spPr>
        <p:txBody>
          <a:bodyPr/>
          <a:lstStyle>
            <a:lvl1pPr algn="ctr">
              <a:defRPr b="1" baseline="0">
                <a:solidFill>
                  <a:schemeClr val="bg1"/>
                </a:solidFill>
              </a:defRPr>
            </a:lvl1pPr>
          </a:lstStyle>
          <a:p>
            <a:r>
              <a:rPr lang="sv-SE" dirty="0"/>
              <a:t>Klicka här för att fylla i rubrik ovanpå bild</a:t>
            </a:r>
          </a:p>
        </p:txBody>
      </p:sp>
    </p:spTree>
    <p:extLst>
      <p:ext uri="{BB962C8B-B14F-4D97-AF65-F5344CB8AC3E}">
        <p14:creationId xmlns:p14="http://schemas.microsoft.com/office/powerpoint/2010/main" val="2706504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2574"/>
            <a:ext cx="9144000" cy="5143500"/>
          </a:xfrm>
        </p:spPr>
        <p:txBody>
          <a:bodyPr/>
          <a:lstStyle>
            <a:lvl1pPr marL="0" indent="0">
              <a:buFontTx/>
              <a:buNone/>
              <a:defRPr baseline="0"/>
            </a:lvl1pPr>
          </a:lstStyle>
          <a:p>
            <a:pPr lvl="0"/>
            <a:endParaRPr lang="sv-SE" dirty="0"/>
          </a:p>
        </p:txBody>
      </p:sp>
    </p:spTree>
    <p:extLst>
      <p:ext uri="{BB962C8B-B14F-4D97-AF65-F5344CB8AC3E}">
        <p14:creationId xmlns:p14="http://schemas.microsoft.com/office/powerpoint/2010/main" val="4078370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Klicka här för att fylla i rubrik</a:t>
            </a:r>
          </a:p>
        </p:txBody>
      </p:sp>
      <p:sp>
        <p:nvSpPr>
          <p:cNvPr id="3" name="Platshållare för innehåll 2"/>
          <p:cNvSpPr>
            <a:spLocks noGrp="1"/>
          </p:cNvSpPr>
          <p:nvPr>
            <p:ph idx="1" hasCustomPrompt="1"/>
          </p:nvPr>
        </p:nvSpPr>
        <p:spPr>
          <a:xfrm>
            <a:off x="457200" y="1707655"/>
            <a:ext cx="8229600" cy="2808311"/>
          </a:xfrm>
        </p:spPr>
        <p:txBody>
          <a:bodyPr/>
          <a:lstStyle>
            <a:lvl1pPr marL="0" indent="0">
              <a:buFontTx/>
              <a:buNone/>
              <a:defRPr/>
            </a:lvl1pPr>
          </a:lstStyle>
          <a:p>
            <a:pPr lvl="0"/>
            <a:r>
              <a:rPr lang="sv-SE" dirty="0"/>
              <a:t>Klicka här för att ändra texten</a:t>
            </a:r>
          </a:p>
        </p:txBody>
      </p:sp>
    </p:spTree>
    <p:extLst>
      <p:ext uri="{BB962C8B-B14F-4D97-AF65-F5344CB8AC3E}">
        <p14:creationId xmlns:p14="http://schemas.microsoft.com/office/powerpoint/2010/main" val="2063731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hasCustomPrompt="1"/>
          </p:nvPr>
        </p:nvSpPr>
        <p:spPr>
          <a:xfrm>
            <a:off x="457200" y="1707653"/>
            <a:ext cx="4038600" cy="27363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texten</a:t>
            </a:r>
          </a:p>
        </p:txBody>
      </p:sp>
      <p:sp>
        <p:nvSpPr>
          <p:cNvPr id="4" name="Platshållare för innehåll 3"/>
          <p:cNvSpPr>
            <a:spLocks noGrp="1"/>
          </p:cNvSpPr>
          <p:nvPr>
            <p:ph sz="half" idx="2" hasCustomPrompt="1"/>
          </p:nvPr>
        </p:nvSpPr>
        <p:spPr>
          <a:xfrm>
            <a:off x="4648200" y="1707653"/>
            <a:ext cx="4038600" cy="27363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texten</a:t>
            </a:r>
          </a:p>
        </p:txBody>
      </p:sp>
    </p:spTree>
    <p:extLst>
      <p:ext uri="{BB962C8B-B14F-4D97-AF65-F5344CB8AC3E}">
        <p14:creationId xmlns:p14="http://schemas.microsoft.com/office/powerpoint/2010/main" val="158002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467544" y="771550"/>
            <a:ext cx="4032448" cy="857250"/>
          </a:xfrm>
        </p:spPr>
        <p:txBody>
          <a:bodyPr/>
          <a:lstStyle>
            <a:lvl1pPr>
              <a:defRPr/>
            </a:lvl1pPr>
          </a:lstStyle>
          <a:p>
            <a:r>
              <a:rPr lang="sv-SE" dirty="0"/>
              <a:t>Klicka här för att ändra rubrik</a:t>
            </a:r>
          </a:p>
        </p:txBody>
      </p:sp>
      <p:sp>
        <p:nvSpPr>
          <p:cNvPr id="3" name="Platshållare för innehåll 2"/>
          <p:cNvSpPr>
            <a:spLocks noGrp="1"/>
          </p:cNvSpPr>
          <p:nvPr>
            <p:ph sz="half" idx="1" hasCustomPrompt="1"/>
          </p:nvPr>
        </p:nvSpPr>
        <p:spPr>
          <a:xfrm>
            <a:off x="457200" y="1707653"/>
            <a:ext cx="4038600" cy="27363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texten</a:t>
            </a:r>
          </a:p>
        </p:txBody>
      </p:sp>
      <p:sp>
        <p:nvSpPr>
          <p:cNvPr id="4" name="Platshållare för innehåll 3"/>
          <p:cNvSpPr>
            <a:spLocks noGrp="1"/>
          </p:cNvSpPr>
          <p:nvPr>
            <p:ph sz="half" idx="2" hasCustomPrompt="1"/>
          </p:nvPr>
        </p:nvSpPr>
        <p:spPr>
          <a:xfrm>
            <a:off x="4648200" y="411511"/>
            <a:ext cx="4038600" cy="40324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texten</a:t>
            </a:r>
          </a:p>
        </p:txBody>
      </p:sp>
    </p:spTree>
    <p:extLst>
      <p:ext uri="{BB962C8B-B14F-4D97-AF65-F5344CB8AC3E}">
        <p14:creationId xmlns:p14="http://schemas.microsoft.com/office/powerpoint/2010/main" val="121677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Rubrikbild">
    <p:spTree>
      <p:nvGrpSpPr>
        <p:cNvPr id="1" name=""/>
        <p:cNvGrpSpPr/>
        <p:nvPr/>
      </p:nvGrpSpPr>
      <p:grpSpPr>
        <a:xfrm>
          <a:off x="0" y="0"/>
          <a:ext cx="0" cy="0"/>
          <a:chOff x="0" y="0"/>
          <a:chExt cx="0" cy="0"/>
        </a:xfrm>
      </p:grpSpPr>
      <p:sp>
        <p:nvSpPr>
          <p:cNvPr id="9" name="Do not remove" hidden="1">
            <a:extLst>
              <a:ext uri="{FF2B5EF4-FFF2-40B4-BE49-F238E27FC236}">
                <a16:creationId xmlns:a16="http://schemas.microsoft.com/office/drawing/2014/main" id="{7F19F6FA-C315-406B-A333-7795FFDFF6EF}"/>
              </a:ext>
            </a:extLst>
          </p:cNvPr>
          <p:cNvSpPr/>
          <p:nvPr userDrawn="1">
            <p:custDataLst>
              <p:tags r:id="rId1"/>
            </p:custDataLst>
          </p:nvPr>
        </p:nvSpPr>
        <p:spPr>
          <a:xfrm>
            <a:off x="0" y="0"/>
            <a:ext cx="9525" cy="9525"/>
          </a:xfrm>
          <a:prstGeom prst="octagon">
            <a:avLst/>
          </a:prstGeom>
          <a:noFill/>
          <a:ln w="12700" cap="flat" cmpd="sng" algn="ctr">
            <a:noFill/>
            <a:prstDash val="solid"/>
            <a:miter lim="800000"/>
          </a:ln>
          <a:effectLst/>
          <a:extLst>
            <a:ext uri="{909E8E84-426E-40dd-AFC4-6F175D3DCCD1}">
              <a14:hiddenFill xmlns:a14="http://schemas.microsoft.com/office/drawing/2010/main" xmlns="">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350"/>
          </a:p>
        </p:txBody>
      </p:sp>
      <p:graphicFrame>
        <p:nvGraphicFramePr>
          <p:cNvPr id="3" name="Object 2" hidden="1">
            <a:extLst>
              <a:ext uri="{FF2B5EF4-FFF2-40B4-BE49-F238E27FC236}">
                <a16:creationId xmlns:a16="http://schemas.microsoft.com/office/drawing/2014/main" id="{663CC2EB-9A0C-4B5D-82FB-32351F22A612}"/>
              </a:ext>
            </a:extLst>
          </p:cNvPr>
          <p:cNvGraphicFramePr>
            <a:graphicFrameLocks noChangeAspect="1"/>
          </p:cNvGraphicFramePr>
          <p:nvPr userDrawn="1">
            <p:custDataLst>
              <p:tags r:id="rId2"/>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663CC2EB-9A0C-4B5D-82FB-32351F22A612}"/>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DCA2FBE6-CCDF-4281-881A-D421423FBB5C}"/>
              </a:ext>
            </a:extLst>
          </p:cNvPr>
          <p:cNvSpPr/>
          <p:nvPr userDrawn="1">
            <p:custDataLst>
              <p:tags r:id="rId3"/>
            </p:custDataLst>
          </p:nvPr>
        </p:nvSpPr>
        <p:spPr>
          <a:xfrm>
            <a:off x="0" y="0"/>
            <a:ext cx="119063" cy="1190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sv-SE" sz="2700" b="1" i="0" baseline="0" dirty="0">
              <a:latin typeface="Calibri" panose="020F0502020204030204" pitchFamily="34" charset="0"/>
              <a:ea typeface="+mj-ea"/>
              <a:cs typeface="+mj-cs"/>
              <a:sym typeface="Calibri" panose="020F0502020204030204" pitchFamily="34" charset="0"/>
            </a:endParaRPr>
          </a:p>
        </p:txBody>
      </p:sp>
      <p:sp>
        <p:nvSpPr>
          <p:cNvPr id="7" name="Rubrik 1">
            <a:extLst>
              <a:ext uri="{FF2B5EF4-FFF2-40B4-BE49-F238E27FC236}">
                <a16:creationId xmlns:a16="http://schemas.microsoft.com/office/drawing/2014/main" id="{9795F843-3CE1-ED4D-A4D1-B27B6DB646D1}"/>
              </a:ext>
            </a:extLst>
          </p:cNvPr>
          <p:cNvSpPr>
            <a:spLocks noGrp="1"/>
          </p:cNvSpPr>
          <p:nvPr>
            <p:ph type="ctrTitle"/>
          </p:nvPr>
        </p:nvSpPr>
        <p:spPr>
          <a:xfrm>
            <a:off x="741557" y="462631"/>
            <a:ext cx="6858000" cy="457345"/>
          </a:xfrm>
        </p:spPr>
        <p:txBody>
          <a:bodyPr anchor="b">
            <a:normAutofit/>
          </a:bodyPr>
          <a:lstStyle>
            <a:lvl1pPr algn="l">
              <a:defRPr sz="2700"/>
            </a:lvl1pPr>
          </a:lstStyle>
          <a:p>
            <a:r>
              <a:rPr lang="sv-SE" dirty="0" err="1"/>
              <a:t>Click</a:t>
            </a:r>
            <a:r>
              <a:rPr lang="sv-SE" dirty="0"/>
              <a:t> to </a:t>
            </a:r>
            <a:r>
              <a:rPr lang="sv-SE" dirty="0" err="1"/>
              <a:t>edit</a:t>
            </a:r>
            <a:r>
              <a:rPr lang="sv-SE" dirty="0"/>
              <a:t> Master </a:t>
            </a:r>
            <a:r>
              <a:rPr lang="sv-SE" dirty="0" err="1"/>
              <a:t>title</a:t>
            </a:r>
            <a:r>
              <a:rPr lang="sv-SE" dirty="0"/>
              <a:t> style</a:t>
            </a:r>
          </a:p>
        </p:txBody>
      </p:sp>
      <p:sp>
        <p:nvSpPr>
          <p:cNvPr id="8" name="Platshållare för text 11">
            <a:extLst>
              <a:ext uri="{FF2B5EF4-FFF2-40B4-BE49-F238E27FC236}">
                <a16:creationId xmlns:a16="http://schemas.microsoft.com/office/drawing/2014/main" id="{CF58C1CC-ECA4-5141-95FE-2805C6A2DC6C}"/>
              </a:ext>
            </a:extLst>
          </p:cNvPr>
          <p:cNvSpPr>
            <a:spLocks noGrp="1"/>
          </p:cNvSpPr>
          <p:nvPr>
            <p:ph type="body" sz="quarter" idx="10"/>
          </p:nvPr>
        </p:nvSpPr>
        <p:spPr>
          <a:xfrm>
            <a:off x="741760" y="1066800"/>
            <a:ext cx="6858000" cy="3139679"/>
          </a:xfrm>
        </p:spPr>
        <p:txBody>
          <a:bodyPr/>
          <a:lstStyle/>
          <a:p>
            <a:pPr lvl="0"/>
            <a:r>
              <a:rPr lang="sv-SE" dirty="0" err="1"/>
              <a:t>Click</a:t>
            </a:r>
            <a:r>
              <a:rPr lang="sv-SE" dirty="0"/>
              <a:t> to </a:t>
            </a:r>
            <a:r>
              <a:rPr lang="sv-SE" dirty="0" err="1"/>
              <a:t>edit</a:t>
            </a:r>
            <a:r>
              <a:rPr lang="sv-SE" dirty="0"/>
              <a:t> Master text </a:t>
            </a:r>
            <a:r>
              <a:rPr lang="sv-SE" dirty="0" err="1"/>
              <a:t>styles</a:t>
            </a:r>
            <a:endParaRPr lang="sv-SE" dirty="0"/>
          </a:p>
          <a:p>
            <a:pPr lvl="1"/>
            <a:r>
              <a:rPr lang="sv-SE" dirty="0"/>
              <a:t>Second </a:t>
            </a:r>
            <a:r>
              <a:rPr lang="sv-SE" dirty="0" err="1"/>
              <a:t>level</a:t>
            </a:r>
            <a:endParaRPr lang="sv-SE" dirty="0"/>
          </a:p>
          <a:p>
            <a:pPr lvl="2"/>
            <a:r>
              <a:rPr lang="sv-SE" dirty="0" err="1"/>
              <a:t>Third</a:t>
            </a:r>
            <a:r>
              <a:rPr lang="sv-SE" dirty="0"/>
              <a:t> </a:t>
            </a:r>
            <a:r>
              <a:rPr lang="sv-SE" dirty="0" err="1"/>
              <a:t>level</a:t>
            </a:r>
            <a:endParaRPr lang="sv-SE" dirty="0"/>
          </a:p>
          <a:p>
            <a:pPr lvl="3"/>
            <a:r>
              <a:rPr lang="sv-SE" dirty="0" err="1"/>
              <a:t>Fourth</a:t>
            </a:r>
            <a:r>
              <a:rPr lang="sv-SE" dirty="0"/>
              <a:t> </a:t>
            </a:r>
            <a:r>
              <a:rPr lang="sv-SE" dirty="0" err="1"/>
              <a:t>level</a:t>
            </a:r>
            <a:endParaRPr lang="sv-SE" dirty="0"/>
          </a:p>
          <a:p>
            <a:pPr lvl="4"/>
            <a:r>
              <a:rPr lang="sv-SE" dirty="0" err="1"/>
              <a:t>Fifth</a:t>
            </a:r>
            <a:r>
              <a:rPr lang="sv-SE" dirty="0"/>
              <a:t> </a:t>
            </a:r>
            <a:r>
              <a:rPr lang="sv-SE" dirty="0" err="1"/>
              <a:t>level</a:t>
            </a:r>
            <a:endParaRPr lang="sv-SE" dirty="0"/>
          </a:p>
        </p:txBody>
      </p:sp>
    </p:spTree>
    <p:extLst>
      <p:ext uri="{BB962C8B-B14F-4D97-AF65-F5344CB8AC3E}">
        <p14:creationId xmlns:p14="http://schemas.microsoft.com/office/powerpoint/2010/main" val="1074525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67544" y="771550"/>
            <a:ext cx="8229600" cy="857250"/>
          </a:xfrm>
          <a:prstGeom prst="rect">
            <a:avLst/>
          </a:prstGeom>
        </p:spPr>
        <p:txBody>
          <a:bodyPr vert="horz" lIns="91440" tIns="45720" rIns="91440" bIns="45720" rtlCol="0" anchor="ctr">
            <a:normAutofit/>
          </a:bodyPr>
          <a:lstStyle/>
          <a:p>
            <a:r>
              <a:rPr lang="sv-SE" dirty="0"/>
              <a:t>Klicka här för att fylla i rubrik</a:t>
            </a:r>
          </a:p>
        </p:txBody>
      </p:sp>
      <p:sp>
        <p:nvSpPr>
          <p:cNvPr id="3" name="Platshållare för text 2"/>
          <p:cNvSpPr>
            <a:spLocks noGrp="1"/>
          </p:cNvSpPr>
          <p:nvPr>
            <p:ph type="body" idx="1"/>
          </p:nvPr>
        </p:nvSpPr>
        <p:spPr>
          <a:xfrm>
            <a:off x="457200" y="1707655"/>
            <a:ext cx="8229600" cy="2808311"/>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a:t>Klicka här för att ändra texten</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a:p>
        </p:txBody>
      </p:sp>
      <p:pic>
        <p:nvPicPr>
          <p:cNvPr id="1027" name="Bildobjekt 5"/>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5436096" y="4701841"/>
            <a:ext cx="1032452" cy="28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6660232" y="4629825"/>
            <a:ext cx="77684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612764" y="4701841"/>
            <a:ext cx="1135700" cy="28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9" name="Rectangle 5"/>
          <p:cNvSpPr>
            <a:spLocks noChangeArrowheads="1"/>
          </p:cNvSpPr>
          <p:nvPr userDrawn="1"/>
        </p:nvSpPr>
        <p:spPr bwMode="auto">
          <a:xfrm>
            <a:off x="-180975" y="962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altLang="sv-SE" sz="1000" b="0" i="0" u="none" strike="noStrike" cap="none" normalizeH="0" baseline="0">
                <a:ln>
                  <a:noFill/>
                </a:ln>
                <a:solidFill>
                  <a:srgbClr val="7F7F7F"/>
                </a:solidFill>
                <a:effectLst/>
                <a:latin typeface="Arial" pitchFamily="34" charset="0"/>
                <a:ea typeface="Times New Roman" pitchFamily="18" charset="0"/>
                <a:cs typeface="Arial" pitchFamily="34" charset="0"/>
              </a:rPr>
              <a:t>	</a:t>
            </a:r>
            <a:endParaRPr kumimoji="0" lang="sv-SE" altLang="sv-SE" sz="1800" b="0" i="0" u="none" strike="noStrike" cap="none" normalizeH="0" baseline="0">
              <a:ln>
                <a:noFill/>
              </a:ln>
              <a:solidFill>
                <a:schemeClr val="tx1"/>
              </a:solidFill>
              <a:effectLst/>
              <a:latin typeface="Arial" pitchFamily="34" charset="0"/>
              <a:cs typeface="Arial" pitchFamily="34" charset="0"/>
            </a:endParaRPr>
          </a:p>
        </p:txBody>
      </p:sp>
      <p:sp>
        <p:nvSpPr>
          <p:cNvPr id="10" name="Rectangle 6"/>
          <p:cNvSpPr>
            <a:spLocks noChangeArrowheads="1"/>
          </p:cNvSpPr>
          <p:nvPr userDrawn="1"/>
        </p:nvSpPr>
        <p:spPr bwMode="auto">
          <a:xfrm>
            <a:off x="-180975"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altLang="sv-SE" sz="1000" b="0" i="0" u="none" strike="noStrike" cap="none" normalizeH="0" baseline="0">
                <a:ln>
                  <a:noFill/>
                </a:ln>
                <a:solidFill>
                  <a:srgbClr val="7F7F7F"/>
                </a:solidFill>
                <a:effectLst/>
                <a:latin typeface="Arial" pitchFamily="34" charset="0"/>
                <a:ea typeface="Times New Roman" pitchFamily="18" charset="0"/>
                <a:cs typeface="Arial" pitchFamily="34" charset="0"/>
              </a:rPr>
              <a:t>	</a:t>
            </a:r>
            <a:endParaRPr kumimoji="0" lang="sv-SE" altLang="sv-SE" sz="1800" b="0" i="0" u="none" strike="noStrike" cap="none" normalizeH="0" baseline="0">
              <a:ln>
                <a:noFill/>
              </a:ln>
              <a:solidFill>
                <a:schemeClr val="tx1"/>
              </a:solidFill>
              <a:effectLst/>
              <a:latin typeface="Arial" pitchFamily="34" charset="0"/>
              <a:cs typeface="Arial" pitchFamily="34" charset="0"/>
            </a:endParaRPr>
          </a:p>
        </p:txBody>
      </p:sp>
      <p:sp>
        <p:nvSpPr>
          <p:cNvPr id="18" name="Rektangel 17"/>
          <p:cNvSpPr/>
          <p:nvPr userDrawn="1"/>
        </p:nvSpPr>
        <p:spPr>
          <a:xfrm>
            <a:off x="436921" y="4773801"/>
            <a:ext cx="1758815" cy="246221"/>
          </a:xfrm>
          <a:prstGeom prst="rect">
            <a:avLst/>
          </a:prstGeom>
        </p:spPr>
        <p:txBody>
          <a:bodyPr wrap="none">
            <a:spAutoFit/>
          </a:bodyPr>
          <a:lstStyle/>
          <a:p>
            <a:pPr algn="r"/>
            <a:r>
              <a:rPr lang="sv-SE" sz="1000" dirty="0">
                <a:solidFill>
                  <a:schemeClr val="tx1"/>
                </a:solidFill>
                <a:latin typeface="+mj-lt"/>
              </a:rPr>
              <a:t>Sydöstra sjukvårdsregionen</a:t>
            </a:r>
            <a:endParaRPr lang="sv-SE" sz="1100" dirty="0">
              <a:solidFill>
                <a:schemeClr val="tx1"/>
              </a:solidFill>
              <a:latin typeface="+mj-lt"/>
            </a:endParaRPr>
          </a:p>
        </p:txBody>
      </p:sp>
    </p:spTree>
    <p:extLst>
      <p:ext uri="{BB962C8B-B14F-4D97-AF65-F5344CB8AC3E}">
        <p14:creationId xmlns:p14="http://schemas.microsoft.com/office/powerpoint/2010/main" val="455508486"/>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5" r:id="rId5"/>
    <p:sldLayoutId id="2147483650" r:id="rId6"/>
    <p:sldLayoutId id="2147483652" r:id="rId7"/>
    <p:sldLayoutId id="2147483659" r:id="rId8"/>
    <p:sldLayoutId id="2147483660" r:id="rId9"/>
  </p:sldLayoutIdLst>
  <p:txStyles>
    <p:title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914400" rtl="0" eaLnBrk="1" fontAlgn="auto" latinLnBrk="0" hangingPunct="1">
        <a:lnSpc>
          <a:spcPct val="100000"/>
        </a:lnSpc>
        <a:spcBef>
          <a:spcPct val="20000"/>
        </a:spcBef>
        <a:spcAft>
          <a:spcPts val="0"/>
        </a:spcAft>
        <a:buClrTx/>
        <a:buSzTx/>
        <a:buFontTx/>
        <a:buNone/>
        <a:tabLst/>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ydostrasjukvardsregionen.se/regionsjukvardsledningen/motesanteckningar-2020/"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sydostrasjukvardsregionen.se/regionsjukvardsledningen/processtod-och-mallar/nominering-och-beslut-om-ledamoter/"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ydostrasjukvardsregionen.se/regionsjukvardsledningen/processtod-och-mallar/medel-for-utvecklingssatsningar/"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611560" y="771550"/>
            <a:ext cx="7772400" cy="1606575"/>
          </a:xfrm>
        </p:spPr>
        <p:txBody>
          <a:bodyPr>
            <a:normAutofit fontScale="90000"/>
          </a:bodyPr>
          <a:lstStyle/>
          <a:p>
            <a:pPr algn="ctr"/>
            <a:br>
              <a:rPr lang="sv-SE" dirty="0"/>
            </a:br>
            <a:r>
              <a:rPr lang="sv-SE" dirty="0"/>
              <a:t>RSG Nätverk </a:t>
            </a:r>
            <a:br>
              <a:rPr lang="sv-SE" dirty="0"/>
            </a:br>
            <a:r>
              <a:rPr lang="sv-SE" dirty="0"/>
              <a:t>2 juni 2025 </a:t>
            </a:r>
            <a:br>
              <a:rPr lang="sv-SE" dirty="0"/>
            </a:br>
            <a:br>
              <a:rPr lang="sv-SE" dirty="0"/>
            </a:br>
            <a:endParaRPr lang="sv-SE" sz="2700" dirty="0"/>
          </a:p>
        </p:txBody>
      </p:sp>
      <p:sp>
        <p:nvSpPr>
          <p:cNvPr id="2" name="textruta 1">
            <a:extLst>
              <a:ext uri="{FF2B5EF4-FFF2-40B4-BE49-F238E27FC236}">
                <a16:creationId xmlns:a16="http://schemas.microsoft.com/office/drawing/2014/main" id="{CB6E38B7-E72F-AD26-3F58-48F22FD15A18}"/>
              </a:ext>
            </a:extLst>
          </p:cNvPr>
          <p:cNvSpPr txBox="1"/>
          <p:nvPr/>
        </p:nvSpPr>
        <p:spPr>
          <a:xfrm>
            <a:off x="1369223" y="2283718"/>
            <a:ext cx="6984776" cy="1200329"/>
          </a:xfrm>
          <a:prstGeom prst="rect">
            <a:avLst/>
          </a:prstGeom>
          <a:noFill/>
        </p:spPr>
        <p:txBody>
          <a:bodyPr wrap="square" rtlCol="0">
            <a:spAutoFit/>
          </a:bodyPr>
          <a:lstStyle/>
          <a:p>
            <a:r>
              <a:rPr lang="sv-SE" dirty="0">
                <a:latin typeface="+mj-lt"/>
              </a:rPr>
              <a:t>Agenda</a:t>
            </a:r>
          </a:p>
          <a:p>
            <a:r>
              <a:rPr lang="sv-SE" dirty="0">
                <a:latin typeface="+mj-lt"/>
              </a:rPr>
              <a:t>•	Rapport från RSL </a:t>
            </a:r>
          </a:p>
          <a:p>
            <a:r>
              <a:rPr lang="sv-SE" dirty="0">
                <a:latin typeface="+mj-lt"/>
              </a:rPr>
              <a:t>•	Var och en </a:t>
            </a:r>
          </a:p>
          <a:p>
            <a:r>
              <a:rPr lang="sv-SE" dirty="0">
                <a:latin typeface="+mj-lt"/>
              </a:rPr>
              <a:t>•	Övrigt </a:t>
            </a:r>
          </a:p>
        </p:txBody>
      </p:sp>
    </p:spTree>
    <p:extLst>
      <p:ext uri="{BB962C8B-B14F-4D97-AF65-F5344CB8AC3E}">
        <p14:creationId xmlns:p14="http://schemas.microsoft.com/office/powerpoint/2010/main" val="855137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473294" y="411510"/>
            <a:ext cx="8563202" cy="857250"/>
          </a:xfrm>
        </p:spPr>
        <p:txBody>
          <a:bodyPr>
            <a:noAutofit/>
          </a:bodyPr>
          <a:lstStyle/>
          <a:p>
            <a:r>
              <a:rPr lang="sv-SE" sz="2400" dirty="0">
                <a:solidFill>
                  <a:schemeClr val="accent1"/>
                </a:solidFill>
                <a:latin typeface="+mj-lt"/>
                <a:ea typeface="Times New Roman" panose="02020603050405020304" pitchFamily="18" charset="0"/>
              </a:rPr>
              <a:t>Ny hälso-och sjukvårdsdirektör</a:t>
            </a:r>
            <a:br>
              <a:rPr lang="sv-SE" sz="1800" dirty="0">
                <a:effectLst/>
                <a:latin typeface="Times New Roman" panose="02020603050405020304" pitchFamily="18" charset="0"/>
                <a:ea typeface="Times New Roman" panose="02020603050405020304" pitchFamily="18" charset="0"/>
              </a:rPr>
            </a:br>
            <a:endParaRPr lang="sv-SE" sz="3200" dirty="0">
              <a:latin typeface="+mj-lt"/>
            </a:endParaRPr>
          </a:p>
        </p:txBody>
      </p:sp>
      <p:sp>
        <p:nvSpPr>
          <p:cNvPr id="3" name="Platshållare för innehåll 2"/>
          <p:cNvSpPr>
            <a:spLocks noGrp="1"/>
          </p:cNvSpPr>
          <p:nvPr>
            <p:ph idx="1"/>
          </p:nvPr>
        </p:nvSpPr>
        <p:spPr>
          <a:xfrm>
            <a:off x="477076" y="1268760"/>
            <a:ext cx="7479299" cy="2808311"/>
          </a:xfrm>
        </p:spPr>
        <p:txBody>
          <a:bodyPr>
            <a:noAutofit/>
          </a:bodyPr>
          <a:lstStyle/>
          <a:p>
            <a:pPr>
              <a:spcAft>
                <a:spcPts val="600"/>
              </a:spcAft>
            </a:pPr>
            <a:r>
              <a:rPr lang="sv-SE" sz="1800" dirty="0">
                <a:effectLst/>
                <a:latin typeface="Times New Roman" panose="02020603050405020304" pitchFamily="18" charset="0"/>
                <a:ea typeface="Times New Roman" panose="02020603050405020304" pitchFamily="18" charset="0"/>
              </a:rPr>
              <a:t> </a:t>
            </a:r>
            <a:endParaRPr lang="sv-SE" sz="1800" dirty="0">
              <a:effectLst/>
              <a:latin typeface="+mj-lt"/>
              <a:ea typeface="Times New Roman" panose="02020603050405020304" pitchFamily="18" charset="0"/>
            </a:endParaRPr>
          </a:p>
          <a:p>
            <a:pPr>
              <a:spcAft>
                <a:spcPts val="600"/>
              </a:spcAft>
            </a:pPr>
            <a:r>
              <a:rPr lang="sv-SE" sz="1800" dirty="0">
                <a:effectLst/>
                <a:latin typeface="+mj-lt"/>
                <a:ea typeface="Times New Roman" panose="02020603050405020304" pitchFamily="18" charset="0"/>
              </a:rPr>
              <a:t>From 1 juni Karl Landergren ersätter Annica Öhrn i rollen som </a:t>
            </a:r>
            <a:br>
              <a:rPr lang="sv-SE" sz="1800" dirty="0">
                <a:effectLst/>
                <a:latin typeface="+mj-lt"/>
                <a:ea typeface="Times New Roman" panose="02020603050405020304" pitchFamily="18" charset="0"/>
              </a:rPr>
            </a:br>
            <a:r>
              <a:rPr lang="sv-SE" sz="1800" dirty="0">
                <a:effectLst/>
                <a:latin typeface="+mj-lt"/>
                <a:ea typeface="Times New Roman" panose="02020603050405020304" pitchFamily="18" charset="0"/>
              </a:rPr>
              <a:t>hälso- och sjukvårdsdirektör i Region Östergötland.</a:t>
            </a:r>
          </a:p>
          <a:p>
            <a:pPr>
              <a:spcAft>
                <a:spcPts val="600"/>
              </a:spcAft>
            </a:pPr>
            <a:endParaRPr lang="sv-SE" sz="1800" dirty="0">
              <a:effectLst/>
              <a:latin typeface="+mj-lt"/>
              <a:ea typeface="Times New Roman" panose="02020603050405020304" pitchFamily="18" charset="0"/>
            </a:endParaRPr>
          </a:p>
        </p:txBody>
      </p:sp>
      <p:sp>
        <p:nvSpPr>
          <p:cNvPr id="5" name="Rubrik 1"/>
          <p:cNvSpPr txBox="1">
            <a:spLocks/>
          </p:cNvSpPr>
          <p:nvPr/>
        </p:nvSpPr>
        <p:spPr>
          <a:xfrm>
            <a:off x="467544" y="411510"/>
            <a:ext cx="8229600" cy="85725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endParaRPr lang="sv-SE" sz="3600" dirty="0"/>
          </a:p>
        </p:txBody>
      </p:sp>
    </p:spTree>
    <p:extLst>
      <p:ext uri="{BB962C8B-B14F-4D97-AF65-F5344CB8AC3E}">
        <p14:creationId xmlns:p14="http://schemas.microsoft.com/office/powerpoint/2010/main" val="1738689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a:t>Mötesanteckningar och bilagor</a:t>
            </a:r>
          </a:p>
        </p:txBody>
      </p:sp>
      <p:sp>
        <p:nvSpPr>
          <p:cNvPr id="3" name="Platshållare för innehåll 2"/>
          <p:cNvSpPr>
            <a:spLocks noGrp="1"/>
          </p:cNvSpPr>
          <p:nvPr>
            <p:ph idx="1"/>
          </p:nvPr>
        </p:nvSpPr>
        <p:spPr>
          <a:xfrm>
            <a:off x="457200" y="2067694"/>
            <a:ext cx="8229600" cy="2448272"/>
          </a:xfrm>
        </p:spPr>
        <p:txBody>
          <a:bodyPr>
            <a:normAutofit/>
          </a:bodyPr>
          <a:lstStyle/>
          <a:p>
            <a:r>
              <a:rPr lang="sv-SE" sz="1800" dirty="0">
                <a:hlinkClick r:id="rId3"/>
              </a:rPr>
              <a:t>Mötesanteckningar och bilagor från RSL</a:t>
            </a:r>
            <a:endParaRPr lang="sv-SE" sz="1800" dirty="0"/>
          </a:p>
        </p:txBody>
      </p:sp>
    </p:spTree>
    <p:extLst>
      <p:ext uri="{BB962C8B-B14F-4D97-AF65-F5344CB8AC3E}">
        <p14:creationId xmlns:p14="http://schemas.microsoft.com/office/powerpoint/2010/main" val="4190577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010088-C85F-2ABD-09DB-56EF0AA192C7}"/>
              </a:ext>
            </a:extLst>
          </p:cNvPr>
          <p:cNvSpPr>
            <a:spLocks noGrp="1"/>
          </p:cNvSpPr>
          <p:nvPr>
            <p:ph type="title"/>
          </p:nvPr>
        </p:nvSpPr>
        <p:spPr/>
        <p:txBody>
          <a:bodyPr>
            <a:noAutofit/>
          </a:bodyPr>
          <a:lstStyle/>
          <a:p>
            <a:pPr algn="l"/>
            <a:r>
              <a:rPr lang="sv-SE" sz="2800" i="0" dirty="0">
                <a:solidFill>
                  <a:srgbClr val="0070C0"/>
                </a:solidFill>
                <a:effectLst/>
                <a:latin typeface="Arial" panose="020B0604020202020204" pitchFamily="34" charset="0"/>
              </a:rPr>
              <a:t>Nominering och beslut om ledamöter </a:t>
            </a:r>
            <a:br>
              <a:rPr lang="sv-SE" sz="2800" i="0" dirty="0">
                <a:solidFill>
                  <a:srgbClr val="0070C0"/>
                </a:solidFill>
                <a:effectLst/>
                <a:latin typeface="Arial" panose="020B0604020202020204" pitchFamily="34" charset="0"/>
              </a:rPr>
            </a:br>
            <a:r>
              <a:rPr lang="sv-SE" sz="2800" i="0" dirty="0">
                <a:solidFill>
                  <a:srgbClr val="0070C0"/>
                </a:solidFill>
                <a:effectLst/>
                <a:latin typeface="Arial" panose="020B0604020202020204" pitchFamily="34" charset="0"/>
              </a:rPr>
              <a:t>till nationella uppdrag</a:t>
            </a:r>
          </a:p>
        </p:txBody>
      </p:sp>
      <p:sp>
        <p:nvSpPr>
          <p:cNvPr id="3" name="Platshållare för innehåll 2">
            <a:extLst>
              <a:ext uri="{FF2B5EF4-FFF2-40B4-BE49-F238E27FC236}">
                <a16:creationId xmlns:a16="http://schemas.microsoft.com/office/drawing/2014/main" id="{3CC176B4-BD1A-EB5D-0D9E-577706D7E28C}"/>
              </a:ext>
            </a:extLst>
          </p:cNvPr>
          <p:cNvSpPr>
            <a:spLocks noGrp="1"/>
          </p:cNvSpPr>
          <p:nvPr>
            <p:ph idx="1"/>
          </p:nvPr>
        </p:nvSpPr>
        <p:spPr/>
        <p:txBody>
          <a:bodyPr>
            <a:normAutofit lnSpcReduction="10000"/>
          </a:bodyPr>
          <a:lstStyle/>
          <a:p>
            <a:pPr algn="l"/>
            <a:r>
              <a:rPr lang="sv-SE" sz="2400" i="0" dirty="0">
                <a:solidFill>
                  <a:srgbClr val="272626"/>
                </a:solidFill>
                <a:effectLst/>
                <a:latin typeface="Arial" panose="020B0604020202020204" pitchFamily="34" charset="0"/>
              </a:rPr>
              <a:t>Beredning</a:t>
            </a:r>
          </a:p>
          <a:p>
            <a:endParaRPr lang="sv-SE" sz="2400" i="0" dirty="0">
              <a:solidFill>
                <a:srgbClr val="272626"/>
              </a:solidFill>
              <a:effectLst/>
              <a:latin typeface="Arial" panose="020B0604020202020204" pitchFamily="34" charset="0"/>
            </a:endParaRPr>
          </a:p>
          <a:p>
            <a:r>
              <a:rPr lang="sv-SE" sz="2400" i="0" dirty="0">
                <a:solidFill>
                  <a:srgbClr val="272626"/>
                </a:solidFill>
                <a:effectLst/>
                <a:latin typeface="Arial" panose="020B0604020202020204" pitchFamily="34" charset="0"/>
              </a:rPr>
              <a:t>Beslut om nominering</a:t>
            </a:r>
          </a:p>
          <a:p>
            <a:endParaRPr lang="sv-SE" dirty="0"/>
          </a:p>
          <a:p>
            <a:endParaRPr lang="sv-SE" dirty="0"/>
          </a:p>
          <a:p>
            <a:r>
              <a:rPr lang="sv-SE" dirty="0">
                <a:hlinkClick r:id="rId2"/>
              </a:rPr>
              <a:t>Länk</a:t>
            </a:r>
            <a:r>
              <a:rPr lang="sv-SE" dirty="0"/>
              <a:t> </a:t>
            </a:r>
          </a:p>
        </p:txBody>
      </p:sp>
    </p:spTree>
    <p:extLst>
      <p:ext uri="{BB962C8B-B14F-4D97-AF65-F5344CB8AC3E}">
        <p14:creationId xmlns:p14="http://schemas.microsoft.com/office/powerpoint/2010/main" val="780229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611560" y="1491630"/>
            <a:ext cx="7772400" cy="1102519"/>
          </a:xfrm>
        </p:spPr>
        <p:txBody>
          <a:bodyPr>
            <a:normAutofit fontScale="90000"/>
          </a:bodyPr>
          <a:lstStyle/>
          <a:p>
            <a:pPr algn="ctr"/>
            <a:br>
              <a:rPr lang="sv-SE" dirty="0"/>
            </a:br>
            <a:r>
              <a:rPr lang="sv-SE" dirty="0"/>
              <a:t>Regionsjukvårdsledningen </a:t>
            </a:r>
            <a:br>
              <a:rPr lang="sv-SE" dirty="0"/>
            </a:br>
            <a:r>
              <a:rPr lang="sv-SE" dirty="0"/>
              <a:t>13 maj 2025 </a:t>
            </a:r>
            <a:br>
              <a:rPr lang="sv-SE" dirty="0"/>
            </a:br>
            <a:br>
              <a:rPr lang="sv-SE" dirty="0"/>
            </a:br>
            <a:r>
              <a:rPr lang="sv-SE" sz="2700" dirty="0"/>
              <a:t>Sammanfattande information</a:t>
            </a:r>
          </a:p>
        </p:txBody>
      </p:sp>
    </p:spTree>
    <p:extLst>
      <p:ext uri="{BB962C8B-B14F-4D97-AF65-F5344CB8AC3E}">
        <p14:creationId xmlns:p14="http://schemas.microsoft.com/office/powerpoint/2010/main" val="220812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340"/>
            <a:ext cx="8229600" cy="857250"/>
          </a:xfrm>
        </p:spPr>
        <p:txBody>
          <a:bodyPr>
            <a:noAutofit/>
          </a:bodyPr>
          <a:lstStyle/>
          <a:p>
            <a:r>
              <a:rPr lang="sv-SE" sz="2000" dirty="0">
                <a:solidFill>
                  <a:schemeClr val="accent1"/>
                </a:solidFill>
                <a:latin typeface="+mj-lt"/>
                <a:ea typeface="Times New Roman" panose="02020603050405020304" pitchFamily="18" charset="0"/>
              </a:rPr>
              <a:t>Fördelning av Sydöstra Sjukvårdsregionens utvecklingsmedel</a:t>
            </a:r>
            <a:endParaRPr lang="sv-SE" sz="2000" dirty="0">
              <a:solidFill>
                <a:schemeClr val="accent1"/>
              </a:solidFill>
            </a:endParaRPr>
          </a:p>
        </p:txBody>
      </p:sp>
      <p:sp>
        <p:nvSpPr>
          <p:cNvPr id="3" name="Platshållare för innehåll 2"/>
          <p:cNvSpPr>
            <a:spLocks noGrp="1"/>
          </p:cNvSpPr>
          <p:nvPr>
            <p:ph idx="1"/>
          </p:nvPr>
        </p:nvSpPr>
        <p:spPr>
          <a:xfrm>
            <a:off x="611560" y="1131590"/>
            <a:ext cx="7920880" cy="2808311"/>
          </a:xfrm>
        </p:spPr>
        <p:txBody>
          <a:bodyPr>
            <a:noAutofit/>
          </a:bodyPr>
          <a:lstStyle/>
          <a:p>
            <a:pPr>
              <a:lnSpc>
                <a:spcPts val="1400"/>
              </a:lnSpc>
              <a:spcAft>
                <a:spcPts val="600"/>
              </a:spcAft>
            </a:pPr>
            <a:r>
              <a:rPr lang="sv-SE" sz="1600" b="1" u="sng" dirty="0">
                <a:effectLst/>
                <a:latin typeface="+mj-lt"/>
                <a:ea typeface="Times New Roman" panose="02020603050405020304" pitchFamily="18" charset="0"/>
              </a:rPr>
              <a:t>1. Kunskapsstyrning</a:t>
            </a:r>
            <a:endParaRPr lang="sv-SE" sz="1600" b="1" dirty="0">
              <a:effectLst/>
              <a:latin typeface="+mj-lt"/>
              <a:ea typeface="Times New Roman" panose="02020603050405020304" pitchFamily="18" charset="0"/>
            </a:endParaRPr>
          </a:p>
          <a:p>
            <a:pPr lvl="0">
              <a:lnSpc>
                <a:spcPts val="1400"/>
              </a:lnSpc>
              <a:spcAft>
                <a:spcPts val="600"/>
              </a:spcAft>
            </a:pPr>
            <a:r>
              <a:rPr lang="sv-SE" sz="1600" dirty="0">
                <a:effectLst/>
                <a:latin typeface="+mj-lt"/>
                <a:ea typeface="Times New Roman" panose="02020603050405020304" pitchFamily="18" charset="0"/>
              </a:rPr>
              <a:t>Kompetensutveckling för våra processledare, fyra värdskapsområden och där sydöstra bemannar med ordförande i ett NPO eller NSG</a:t>
            </a:r>
          </a:p>
          <a:p>
            <a:pPr lvl="0">
              <a:lnSpc>
                <a:spcPts val="1400"/>
              </a:lnSpc>
              <a:spcAft>
                <a:spcPts val="600"/>
              </a:spcAft>
            </a:pPr>
            <a:r>
              <a:rPr lang="sv-SE" sz="1600" dirty="0">
                <a:effectLst/>
                <a:latin typeface="+mj-lt"/>
                <a:ea typeface="Times New Roman" panose="02020603050405020304" pitchFamily="18" charset="0"/>
              </a:rPr>
              <a:t>Omkostnader värdskap NPO och tillhörande NAG</a:t>
            </a:r>
          </a:p>
          <a:p>
            <a:pPr lvl="0">
              <a:spcBef>
                <a:spcPts val="1200"/>
              </a:spcBef>
              <a:spcAft>
                <a:spcPts val="600"/>
              </a:spcAft>
              <a:tabLst>
                <a:tab pos="810260" algn="l"/>
              </a:tabLst>
            </a:pPr>
            <a:r>
              <a:rPr lang="sv-SE" sz="1600" b="1" u="sng" dirty="0">
                <a:effectLst/>
                <a:latin typeface="+mj-lt"/>
                <a:ea typeface="Times New Roman" panose="02020603050405020304" pitchFamily="18" charset="0"/>
              </a:rPr>
              <a:t>2. Årligen återkommande sydöstra-aktiviteter </a:t>
            </a:r>
            <a:br>
              <a:rPr lang="sv-SE" sz="1600" b="1" u="sng" dirty="0">
                <a:latin typeface="+mj-lt"/>
                <a:ea typeface="Times New Roman" panose="02020603050405020304" pitchFamily="18" charset="0"/>
              </a:rPr>
            </a:br>
            <a:r>
              <a:rPr lang="sv-SE" sz="1600" dirty="0">
                <a:effectLst/>
                <a:latin typeface="+mj-lt"/>
                <a:ea typeface="Calibri" panose="020F0502020204030204" pitchFamily="34" charset="0"/>
                <a:cs typeface="Times New Roman" panose="02020603050405020304" pitchFamily="18" charset="0"/>
              </a:rPr>
              <a:t>Exempelvis kompetensmedel till stöd för föreläsare i vårt gemensamma Utvecklingsprogram.</a:t>
            </a:r>
            <a:br>
              <a:rPr lang="sv-SE" sz="1600" dirty="0">
                <a:effectLst/>
                <a:latin typeface="+mj-lt"/>
                <a:ea typeface="Calibri" panose="020F0502020204030204" pitchFamily="34" charset="0"/>
                <a:cs typeface="Times New Roman" panose="02020603050405020304" pitchFamily="18" charset="0"/>
              </a:rPr>
            </a:br>
            <a:endParaRPr lang="sv-SE" sz="1600" dirty="0">
              <a:effectLst/>
              <a:latin typeface="+mj-lt"/>
              <a:ea typeface="Times New Roman" panose="02020603050405020304" pitchFamily="18" charset="0"/>
            </a:endParaRPr>
          </a:p>
          <a:p>
            <a:pPr lvl="0"/>
            <a:r>
              <a:rPr lang="sv-SE" sz="1600" b="1" u="sng" dirty="0">
                <a:effectLst/>
                <a:latin typeface="+mj-lt"/>
                <a:ea typeface="Times New Roman" panose="02020603050405020304" pitchFamily="18" charset="0"/>
              </a:rPr>
              <a:t>3. Ansökan från olika sydöstra grupperingar såsom RPO, RSG, KR</a:t>
            </a:r>
            <a:r>
              <a:rPr lang="sv-SE" sz="1600" b="1" dirty="0">
                <a:effectLst/>
                <a:latin typeface="+mj-lt"/>
                <a:ea typeface="Times New Roman" panose="02020603050405020304" pitchFamily="18" charset="0"/>
              </a:rPr>
              <a:t> </a:t>
            </a:r>
            <a:r>
              <a:rPr lang="sv-SE" sz="1600" dirty="0">
                <a:effectLst/>
                <a:latin typeface="+mj-lt"/>
                <a:ea typeface="Times New Roman" panose="02020603050405020304" pitchFamily="18" charset="0"/>
              </a:rPr>
              <a:t>(rutin och ansökningsblankett finns framtagen som stöd).</a:t>
            </a:r>
          </a:p>
          <a:p>
            <a:pPr lvl="0"/>
            <a:endParaRPr lang="sv-SE" sz="1400" dirty="0">
              <a:latin typeface="+mj-lt"/>
              <a:ea typeface="Times New Roman" panose="02020603050405020304" pitchFamily="18" charset="0"/>
            </a:endParaRPr>
          </a:p>
          <a:p>
            <a:pPr lvl="0"/>
            <a:r>
              <a:rPr lang="sv-SE" sz="1400" dirty="0">
                <a:effectLst/>
                <a:latin typeface="+mj-lt"/>
                <a:ea typeface="Times New Roman" panose="02020603050405020304" pitchFamily="18" charset="0"/>
                <a:hlinkClick r:id="rId3"/>
              </a:rPr>
              <a:t>Länk</a:t>
            </a:r>
            <a:r>
              <a:rPr lang="sv-SE" sz="1400" dirty="0">
                <a:effectLst/>
                <a:latin typeface="+mj-lt"/>
                <a:ea typeface="Times New Roman" panose="02020603050405020304" pitchFamily="18" charset="0"/>
              </a:rPr>
              <a:t> webbsida </a:t>
            </a:r>
          </a:p>
          <a:p>
            <a:endParaRPr lang="sv-SE" sz="2000" dirty="0"/>
          </a:p>
        </p:txBody>
      </p:sp>
    </p:spTree>
    <p:extLst>
      <p:ext uri="{BB962C8B-B14F-4D97-AF65-F5344CB8AC3E}">
        <p14:creationId xmlns:p14="http://schemas.microsoft.com/office/powerpoint/2010/main" val="1728950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89953C-BE6E-4F5B-B9D1-CCE2AA4C2DCF}"/>
              </a:ext>
            </a:extLst>
          </p:cNvPr>
          <p:cNvSpPr>
            <a:spLocks noGrp="1"/>
          </p:cNvSpPr>
          <p:nvPr>
            <p:ph type="title"/>
          </p:nvPr>
        </p:nvSpPr>
        <p:spPr>
          <a:xfrm>
            <a:off x="428170" y="364210"/>
            <a:ext cx="8536317" cy="576064"/>
          </a:xfrm>
        </p:spPr>
        <p:txBody>
          <a:bodyPr>
            <a:noAutofit/>
          </a:bodyPr>
          <a:lstStyle/>
          <a:p>
            <a:pPr>
              <a:spcBef>
                <a:spcPts val="1200"/>
              </a:spcBef>
              <a:spcAft>
                <a:spcPts val="600"/>
              </a:spcAft>
              <a:tabLst>
                <a:tab pos="810260" algn="l"/>
              </a:tabLst>
            </a:pPr>
            <a:r>
              <a:rPr lang="sv-SE" sz="2400" dirty="0">
                <a:solidFill>
                  <a:schemeClr val="accent1"/>
                </a:solidFill>
                <a:effectLst/>
                <a:ea typeface="Times New Roman" panose="02020603050405020304" pitchFamily="18" charset="0"/>
              </a:rPr>
              <a:t>A</a:t>
            </a:r>
            <a:r>
              <a:rPr lang="sv-SE" sz="2400" dirty="0">
                <a:solidFill>
                  <a:schemeClr val="accent1"/>
                </a:solidFill>
                <a:effectLst/>
                <a:latin typeface="Arial" panose="020B0604020202020204" pitchFamily="34" charset="0"/>
                <a:ea typeface="Times New Roman" panose="02020603050405020304" pitchFamily="18" charset="0"/>
              </a:rPr>
              <a:t>rbetet med långsiktig och hållbar arbetsfördelning</a:t>
            </a:r>
          </a:p>
        </p:txBody>
      </p:sp>
      <p:sp>
        <p:nvSpPr>
          <p:cNvPr id="4" name="Platshållare för text 2">
            <a:extLst>
              <a:ext uri="{FF2B5EF4-FFF2-40B4-BE49-F238E27FC236}">
                <a16:creationId xmlns:a16="http://schemas.microsoft.com/office/drawing/2014/main" id="{53D48CA4-1441-C1FF-5DBA-07F7659B2741}"/>
              </a:ext>
            </a:extLst>
          </p:cNvPr>
          <p:cNvSpPr txBox="1">
            <a:spLocks/>
          </p:cNvSpPr>
          <p:nvPr/>
        </p:nvSpPr>
        <p:spPr>
          <a:xfrm>
            <a:off x="7308304" y="474370"/>
            <a:ext cx="4232970" cy="4304969"/>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Tx/>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lnSpc>
                <a:spcPct val="100000"/>
              </a:lnSpc>
              <a:spcBef>
                <a:spcPts val="750"/>
              </a:spcBef>
              <a:defRPr/>
            </a:pPr>
            <a:endParaRPr lang="sv-SE" sz="3000" dirty="0">
              <a:solidFill>
                <a:srgbClr val="000000"/>
              </a:solidFill>
              <a:latin typeface="Calibri"/>
            </a:endParaRPr>
          </a:p>
        </p:txBody>
      </p:sp>
      <p:sp>
        <p:nvSpPr>
          <p:cNvPr id="8" name="textruta 7">
            <a:extLst>
              <a:ext uri="{FF2B5EF4-FFF2-40B4-BE49-F238E27FC236}">
                <a16:creationId xmlns:a16="http://schemas.microsoft.com/office/drawing/2014/main" id="{B7AEC8BF-94FE-03CA-5D01-C1993DC51287}"/>
              </a:ext>
            </a:extLst>
          </p:cNvPr>
          <p:cNvSpPr txBox="1"/>
          <p:nvPr/>
        </p:nvSpPr>
        <p:spPr>
          <a:xfrm>
            <a:off x="899592" y="880795"/>
            <a:ext cx="6664110" cy="3619773"/>
          </a:xfrm>
          <a:prstGeom prst="rect">
            <a:avLst/>
          </a:prstGeom>
          <a:noFill/>
        </p:spPr>
        <p:txBody>
          <a:bodyPr wrap="square" rtlCol="0">
            <a:spAutoFit/>
          </a:bodyPr>
          <a:lstStyle/>
          <a:p>
            <a:pPr>
              <a:lnSpc>
                <a:spcPts val="1400"/>
              </a:lnSpc>
              <a:spcAft>
                <a:spcPts val="600"/>
              </a:spcAft>
            </a:pPr>
            <a:r>
              <a:rPr lang="sv-SE" sz="1100" dirty="0">
                <a:effectLst/>
                <a:latin typeface="+mj-lt"/>
                <a:ea typeface="Times New Roman" panose="02020603050405020304" pitchFamily="18" charset="0"/>
              </a:rPr>
              <a:t>En arbetsgrupp har tillsatts bestående av </a:t>
            </a:r>
          </a:p>
          <a:p>
            <a:pPr marL="1113790" indent="-285750">
              <a:lnSpc>
                <a:spcPts val="1400"/>
              </a:lnSpc>
              <a:spcAft>
                <a:spcPts val="600"/>
              </a:spcAft>
              <a:buFont typeface="Arial" panose="020B0604020202020204" pitchFamily="34" charset="0"/>
              <a:buChar char="•"/>
            </a:pPr>
            <a:r>
              <a:rPr lang="sv-SE" sz="1100" dirty="0">
                <a:effectLst/>
                <a:latin typeface="+mj-lt"/>
                <a:ea typeface="Times New Roman" panose="02020603050405020304" pitchFamily="18" charset="0"/>
              </a:rPr>
              <a:t>Andreas </a:t>
            </a:r>
            <a:r>
              <a:rPr lang="sv-SE" sz="1100" dirty="0" err="1">
                <a:effectLst/>
                <a:latin typeface="+mj-lt"/>
                <a:ea typeface="Times New Roman" panose="02020603050405020304" pitchFamily="18" charset="0"/>
              </a:rPr>
              <a:t>Delphin</a:t>
            </a:r>
            <a:r>
              <a:rPr lang="sv-SE" sz="1100" dirty="0">
                <a:effectLst/>
                <a:latin typeface="+mj-lt"/>
                <a:ea typeface="Times New Roman" panose="02020603050405020304" pitchFamily="18" charset="0"/>
              </a:rPr>
              <a:t> – Samordnare, regionstab samordning hälso- och sjukvård, Region Kalmar län</a:t>
            </a:r>
          </a:p>
          <a:p>
            <a:pPr marL="1113790" indent="-285750">
              <a:lnSpc>
                <a:spcPts val="1400"/>
              </a:lnSpc>
              <a:spcAft>
                <a:spcPts val="600"/>
              </a:spcAft>
              <a:buFont typeface="Arial" panose="020B0604020202020204" pitchFamily="34" charset="0"/>
              <a:buChar char="•"/>
            </a:pPr>
            <a:r>
              <a:rPr lang="sv-SE" sz="1100" dirty="0">
                <a:effectLst/>
                <a:latin typeface="+mj-lt"/>
                <a:ea typeface="Times New Roman" panose="02020603050405020304" pitchFamily="18" charset="0"/>
              </a:rPr>
              <a:t>Lina Johannesson – Tillgänglighetsansvarig för Kirurgisk vård, Region Jönköpings län</a:t>
            </a:r>
          </a:p>
          <a:p>
            <a:pPr marL="1113790" indent="-285750">
              <a:lnSpc>
                <a:spcPts val="1400"/>
              </a:lnSpc>
              <a:spcAft>
                <a:spcPts val="600"/>
              </a:spcAft>
              <a:buFont typeface="Arial" panose="020B0604020202020204" pitchFamily="34" charset="0"/>
              <a:buChar char="•"/>
            </a:pPr>
            <a:r>
              <a:rPr lang="sv-SE" sz="1100" dirty="0">
                <a:effectLst/>
                <a:latin typeface="+mj-lt"/>
                <a:ea typeface="Times New Roman" panose="02020603050405020304" pitchFamily="18" charset="0"/>
              </a:rPr>
              <a:t>Bärbel Jung – Verksamhetschef, kirurgiska kliniken, Universitetssjukhuset i Linköping  </a:t>
            </a:r>
          </a:p>
          <a:p>
            <a:pPr marL="1113790" indent="-285750">
              <a:lnSpc>
                <a:spcPts val="1400"/>
              </a:lnSpc>
              <a:spcAft>
                <a:spcPts val="600"/>
              </a:spcAft>
              <a:buFont typeface="Arial" panose="020B0604020202020204" pitchFamily="34" charset="0"/>
              <a:buChar char="•"/>
            </a:pPr>
            <a:r>
              <a:rPr lang="sv-SE" sz="1100" dirty="0">
                <a:effectLst/>
                <a:latin typeface="+mj-lt"/>
                <a:ea typeface="Times New Roman" panose="02020603050405020304" pitchFamily="18" charset="0"/>
              </a:rPr>
              <a:t>Lotta </a:t>
            </a:r>
            <a:r>
              <a:rPr lang="sv-SE" sz="1100" dirty="0" err="1">
                <a:effectLst/>
                <a:latin typeface="+mj-lt"/>
                <a:ea typeface="Times New Roman" panose="02020603050405020304" pitchFamily="18" charset="0"/>
              </a:rPr>
              <a:t>Saleteg</a:t>
            </a:r>
            <a:r>
              <a:rPr lang="sv-SE" sz="1100" dirty="0">
                <a:effectLst/>
                <a:latin typeface="+mj-lt"/>
                <a:ea typeface="Times New Roman" panose="02020603050405020304" pitchFamily="18" charset="0"/>
              </a:rPr>
              <a:t> Falk – verksamhetschef, verksamhetsområde utveckling, Region Östergötland</a:t>
            </a:r>
            <a:br>
              <a:rPr lang="sv-SE" sz="1100" dirty="0">
                <a:effectLst/>
                <a:latin typeface="+mj-lt"/>
                <a:ea typeface="Times New Roman" panose="02020603050405020304" pitchFamily="18" charset="0"/>
              </a:rPr>
            </a:br>
            <a:endParaRPr lang="sv-SE" sz="1100" dirty="0">
              <a:effectLst/>
              <a:latin typeface="+mj-lt"/>
              <a:ea typeface="Times New Roman" panose="02020603050405020304" pitchFamily="18" charset="0"/>
            </a:endParaRPr>
          </a:p>
          <a:p>
            <a:pPr>
              <a:lnSpc>
                <a:spcPts val="1400"/>
              </a:lnSpc>
              <a:spcAft>
                <a:spcPts val="600"/>
              </a:spcAft>
            </a:pPr>
            <a:r>
              <a:rPr lang="sv-SE" sz="1100" dirty="0">
                <a:latin typeface="+mj-lt"/>
                <a:ea typeface="Times New Roman" panose="02020603050405020304" pitchFamily="18" charset="0"/>
              </a:rPr>
              <a:t>E</a:t>
            </a:r>
            <a:r>
              <a:rPr lang="sv-SE" sz="1100" dirty="0">
                <a:effectLst/>
                <a:latin typeface="+mj-lt"/>
                <a:ea typeface="Times New Roman" panose="02020603050405020304" pitchFamily="18" charset="0"/>
              </a:rPr>
              <a:t>n inventering i respektive region påbörjats med fokus på följande frågeställningar:</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Vilka områden har regionen behov av stöd (utifrån resurser)?</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Större volymgrupper där effekt kan nås snabbare?</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Skillnader i indikationer?</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Önskemål om att centralisera/decentralisera vissa insatser?</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Områden där tätare samverkan kan vara möjligt?</a:t>
            </a:r>
          </a:p>
          <a:p>
            <a:pPr marL="342900" lvl="0" indent="-342900">
              <a:lnSpc>
                <a:spcPts val="1400"/>
              </a:lnSpc>
              <a:spcAft>
                <a:spcPts val="600"/>
              </a:spcAft>
              <a:buFont typeface="Symbol" panose="05050102010706020507" pitchFamily="18" charset="2"/>
              <a:buChar char=""/>
            </a:pPr>
            <a:r>
              <a:rPr lang="sv-SE" sz="1100" dirty="0">
                <a:effectLst/>
                <a:latin typeface="+mj-lt"/>
                <a:ea typeface="Times New Roman" panose="02020603050405020304" pitchFamily="18" charset="0"/>
              </a:rPr>
              <a:t>Remissflöden – vad ska skickas/inte skickas?</a:t>
            </a:r>
            <a:endParaRPr lang="sv-SE" dirty="0"/>
          </a:p>
        </p:txBody>
      </p:sp>
    </p:spTree>
    <p:extLst>
      <p:ext uri="{BB962C8B-B14F-4D97-AF65-F5344CB8AC3E}">
        <p14:creationId xmlns:p14="http://schemas.microsoft.com/office/powerpoint/2010/main" val="700797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89953C-BE6E-4F5B-B9D1-CCE2AA4C2DCF}"/>
              </a:ext>
            </a:extLst>
          </p:cNvPr>
          <p:cNvSpPr>
            <a:spLocks noGrp="1"/>
          </p:cNvSpPr>
          <p:nvPr>
            <p:ph type="title"/>
          </p:nvPr>
        </p:nvSpPr>
        <p:spPr>
          <a:xfrm>
            <a:off x="428170" y="555526"/>
            <a:ext cx="8536317" cy="576064"/>
          </a:xfrm>
        </p:spPr>
        <p:txBody>
          <a:bodyPr>
            <a:noAutofit/>
          </a:bodyPr>
          <a:lstStyle/>
          <a:p>
            <a:r>
              <a:rPr lang="sv-SE" sz="2800" b="0" dirty="0">
                <a:solidFill>
                  <a:schemeClr val="accent1"/>
                </a:solidFill>
                <a:latin typeface="+mj-lt"/>
                <a:cs typeface="Calibri"/>
              </a:rPr>
              <a:t>Biverkningsenhet – Klinisk farmakologi</a:t>
            </a:r>
          </a:p>
        </p:txBody>
      </p:sp>
      <p:sp>
        <p:nvSpPr>
          <p:cNvPr id="4" name="Platshållare för text 2">
            <a:extLst>
              <a:ext uri="{FF2B5EF4-FFF2-40B4-BE49-F238E27FC236}">
                <a16:creationId xmlns:a16="http://schemas.microsoft.com/office/drawing/2014/main" id="{53D48CA4-1441-C1FF-5DBA-07F7659B2741}"/>
              </a:ext>
            </a:extLst>
          </p:cNvPr>
          <p:cNvSpPr txBox="1">
            <a:spLocks/>
          </p:cNvSpPr>
          <p:nvPr/>
        </p:nvSpPr>
        <p:spPr>
          <a:xfrm>
            <a:off x="7308304" y="474370"/>
            <a:ext cx="4232970" cy="4304969"/>
          </a:xfrm>
          <a:prstGeom prst="rect">
            <a:avLst/>
          </a:prstGeom>
        </p:spPr>
        <p:txBody>
          <a:bodyPr vert="horz" lIns="68580" tIns="34290" rIns="68580" bIns="34290" rtlCol="0" anchor="t">
            <a:normAutofit/>
          </a:bodyPr>
          <a:lstStyle>
            <a:lvl1pPr marL="0" indent="0" algn="l" defTabSz="914400" rtl="0" eaLnBrk="1" latinLnBrk="0" hangingPunct="1">
              <a:lnSpc>
                <a:spcPct val="90000"/>
              </a:lnSpc>
              <a:spcBef>
                <a:spcPts val="1000"/>
              </a:spcBef>
              <a:buFontTx/>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lnSpc>
                <a:spcPct val="100000"/>
              </a:lnSpc>
              <a:spcBef>
                <a:spcPts val="750"/>
              </a:spcBef>
              <a:defRPr/>
            </a:pPr>
            <a:endParaRPr lang="sv-SE" sz="3000" dirty="0">
              <a:solidFill>
                <a:srgbClr val="000000"/>
              </a:solidFill>
              <a:latin typeface="Calibri"/>
            </a:endParaRPr>
          </a:p>
        </p:txBody>
      </p:sp>
      <p:sp>
        <p:nvSpPr>
          <p:cNvPr id="8" name="textruta 7">
            <a:extLst>
              <a:ext uri="{FF2B5EF4-FFF2-40B4-BE49-F238E27FC236}">
                <a16:creationId xmlns:a16="http://schemas.microsoft.com/office/drawing/2014/main" id="{B7AEC8BF-94FE-03CA-5D01-C1993DC51287}"/>
              </a:ext>
            </a:extLst>
          </p:cNvPr>
          <p:cNvSpPr txBox="1"/>
          <p:nvPr/>
        </p:nvSpPr>
        <p:spPr>
          <a:xfrm>
            <a:off x="467544" y="1212746"/>
            <a:ext cx="7168166" cy="3339376"/>
          </a:xfrm>
          <a:prstGeom prst="rect">
            <a:avLst/>
          </a:prstGeom>
          <a:noFill/>
        </p:spPr>
        <p:txBody>
          <a:bodyPr wrap="square" rtlCol="0">
            <a:spAutoFit/>
          </a:bodyPr>
          <a:lstStyle/>
          <a:p>
            <a:pPr>
              <a:spcAft>
                <a:spcPts val="600"/>
              </a:spcAft>
            </a:pPr>
            <a:r>
              <a:rPr lang="sv-SE" sz="1600" dirty="0">
                <a:effectLst/>
                <a:latin typeface="+mj-lt"/>
                <a:ea typeface="Times New Roman" panose="02020603050405020304" pitchFamily="18" charset="0"/>
              </a:rPr>
              <a:t>Eva Malmberg informerar om rapporten Redogörelse för verksamhet kopplad till fast ersättning från Sydöstra sjukvårdsregionen; Klinisk farmakologi/Verksamhetsområde läkemedel, US Linköping. </a:t>
            </a:r>
            <a:br>
              <a:rPr lang="sv-SE" sz="1600" dirty="0">
                <a:effectLst/>
                <a:latin typeface="+mj-lt"/>
                <a:ea typeface="Times New Roman" panose="02020603050405020304" pitchFamily="18" charset="0"/>
              </a:rPr>
            </a:br>
            <a:endParaRPr lang="sv-SE" sz="1600" dirty="0">
              <a:effectLst/>
              <a:latin typeface="+mj-lt"/>
              <a:ea typeface="Times New Roman" panose="02020603050405020304" pitchFamily="18" charset="0"/>
            </a:endParaRPr>
          </a:p>
          <a:p>
            <a:pPr>
              <a:spcAft>
                <a:spcPts val="600"/>
              </a:spcAft>
            </a:pPr>
            <a:r>
              <a:rPr lang="sv-SE" sz="1600" b="1" dirty="0">
                <a:effectLst/>
                <a:latin typeface="+mj-lt"/>
                <a:ea typeface="Times New Roman" panose="02020603050405020304" pitchFamily="18" charset="0"/>
              </a:rPr>
              <a:t>Summering</a:t>
            </a:r>
            <a:r>
              <a:rPr lang="sv-SE" sz="1600" b="1" dirty="0">
                <a:latin typeface="+mj-lt"/>
                <a:ea typeface="Times New Roman" panose="02020603050405020304" pitchFamily="18" charset="0"/>
              </a:rPr>
              <a:t>:</a:t>
            </a:r>
            <a:endParaRPr lang="sv-SE" sz="1600" dirty="0">
              <a:effectLst/>
              <a:latin typeface="+mj-lt"/>
              <a:ea typeface="Times New Roman" panose="02020603050405020304" pitchFamily="18" charset="0"/>
            </a:endParaRPr>
          </a:p>
          <a:p>
            <a:pPr>
              <a:spcAft>
                <a:spcPts val="600"/>
              </a:spcAft>
            </a:pPr>
            <a:r>
              <a:rPr lang="sv-SE" sz="1600" dirty="0">
                <a:effectLst/>
                <a:latin typeface="+mj-lt"/>
                <a:ea typeface="Times New Roman" panose="02020603050405020304" pitchFamily="18" charset="0"/>
              </a:rPr>
              <a:t>Regionsjukvårdsledningen noterade att benämningen biverkningsenhet i avtalstexten om möjligt framöver bör ersättas med klinisk farmakologi. Ett namnbyte vars avsikt är att förtydliga inom vilket arbetsområde den avtalade samverkan inom sydöstra berör. Namnbytet innebär ingen ändring av uppdraget eller den avtalade samverkan. </a:t>
            </a:r>
          </a:p>
          <a:p>
            <a:endParaRPr lang="sv-SE" sz="1800" dirty="0">
              <a:effectLst/>
              <a:latin typeface="+mj-lt"/>
              <a:ea typeface="Times New Roman" panose="02020603050405020304" pitchFamily="18" charset="0"/>
            </a:endParaRPr>
          </a:p>
          <a:p>
            <a:endParaRPr lang="sv-SE" dirty="0"/>
          </a:p>
        </p:txBody>
      </p:sp>
    </p:spTree>
    <p:extLst>
      <p:ext uri="{BB962C8B-B14F-4D97-AF65-F5344CB8AC3E}">
        <p14:creationId xmlns:p14="http://schemas.microsoft.com/office/powerpoint/2010/main" val="28859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446856" y="411510"/>
            <a:ext cx="8229600" cy="576064"/>
          </a:xfrm>
        </p:spPr>
        <p:txBody>
          <a:bodyPr>
            <a:noAutofit/>
          </a:bodyPr>
          <a:lstStyle/>
          <a:p>
            <a:pPr>
              <a:spcBef>
                <a:spcPts val="1200"/>
              </a:spcBef>
              <a:spcAft>
                <a:spcPts val="600"/>
              </a:spcAft>
              <a:tabLst>
                <a:tab pos="810260" algn="l"/>
              </a:tabLst>
            </a:pPr>
            <a:br>
              <a:rPr lang="sv-SE" sz="2800" dirty="0">
                <a:solidFill>
                  <a:schemeClr val="accent1"/>
                </a:solidFill>
                <a:effectLst/>
                <a:latin typeface="+mj-lt"/>
                <a:ea typeface="Times New Roman" panose="02020603050405020304" pitchFamily="18" charset="0"/>
              </a:rPr>
            </a:br>
            <a:br>
              <a:rPr lang="sv-SE" sz="2800" dirty="0">
                <a:solidFill>
                  <a:schemeClr val="accent1"/>
                </a:solidFill>
                <a:effectLst/>
                <a:latin typeface="+mj-lt"/>
                <a:ea typeface="Times New Roman" panose="02020603050405020304" pitchFamily="18" charset="0"/>
              </a:rPr>
            </a:br>
            <a:r>
              <a:rPr lang="sv-SE" sz="2800" dirty="0">
                <a:solidFill>
                  <a:schemeClr val="accent1"/>
                </a:solidFill>
                <a:effectLst/>
                <a:latin typeface="+mj-lt"/>
                <a:ea typeface="Times New Roman" panose="02020603050405020304" pitchFamily="18" charset="0"/>
              </a:rPr>
              <a:t>SÖSR pilot </a:t>
            </a:r>
            <a:r>
              <a:rPr lang="sv-SE" sz="2800" dirty="0" err="1">
                <a:solidFill>
                  <a:schemeClr val="accent1"/>
                </a:solidFill>
                <a:effectLst/>
                <a:latin typeface="+mj-lt"/>
                <a:ea typeface="Times New Roman" panose="02020603050405020304" pitchFamily="18" charset="0"/>
              </a:rPr>
              <a:t>EUnetCCC</a:t>
            </a:r>
            <a:r>
              <a:rPr lang="sv-SE" sz="2800" dirty="0">
                <a:solidFill>
                  <a:schemeClr val="accent1"/>
                </a:solidFill>
                <a:effectLst/>
                <a:latin typeface="+mj-lt"/>
                <a:ea typeface="Times New Roman" panose="02020603050405020304" pitchFamily="18" charset="0"/>
              </a:rPr>
              <a:t> </a:t>
            </a:r>
            <a:br>
              <a:rPr lang="sv-SE" sz="2000" b="1" dirty="0">
                <a:effectLst/>
                <a:latin typeface="+mj-lt"/>
                <a:ea typeface="Times New Roman" panose="02020603050405020304" pitchFamily="18" charset="0"/>
              </a:rPr>
            </a:br>
            <a:br>
              <a:rPr lang="sv-SE" sz="1800" b="1" dirty="0">
                <a:effectLst/>
                <a:latin typeface="Arial" panose="020B0604020202020204" pitchFamily="34" charset="0"/>
                <a:ea typeface="Times New Roman" panose="02020603050405020304" pitchFamily="18" charset="0"/>
              </a:rPr>
            </a:br>
            <a:br>
              <a:rPr lang="sv-SE" sz="1800" dirty="0">
                <a:effectLst/>
                <a:latin typeface="Times New Roman" panose="02020603050405020304" pitchFamily="18" charset="0"/>
                <a:ea typeface="Times New Roman" panose="02020603050405020304" pitchFamily="18" charset="0"/>
              </a:rPr>
            </a:br>
            <a:endParaRPr lang="sv-SE" sz="3200" dirty="0">
              <a:latin typeface="+mj-lt"/>
            </a:endParaRPr>
          </a:p>
        </p:txBody>
      </p:sp>
      <p:sp>
        <p:nvSpPr>
          <p:cNvPr id="3" name="Platshållare för innehåll 2"/>
          <p:cNvSpPr>
            <a:spLocks noGrp="1"/>
          </p:cNvSpPr>
          <p:nvPr>
            <p:ph idx="1"/>
          </p:nvPr>
        </p:nvSpPr>
        <p:spPr>
          <a:xfrm>
            <a:off x="230832" y="1167594"/>
            <a:ext cx="8445624" cy="2988332"/>
          </a:xfrm>
        </p:spPr>
        <p:txBody>
          <a:bodyPr>
            <a:noAutofit/>
          </a:bodyPr>
          <a:lstStyle/>
          <a:p>
            <a:pPr marL="285750" indent="-285750">
              <a:spcAft>
                <a:spcPts val="600"/>
              </a:spcAft>
              <a:buFont typeface="Arial" panose="020B0604020202020204" pitchFamily="34" charset="0"/>
              <a:buChar char="•"/>
            </a:pPr>
            <a:r>
              <a:rPr lang="sv-SE" sz="1600" dirty="0">
                <a:effectLst/>
                <a:latin typeface="+mj-lt"/>
                <a:ea typeface="Times New Roman" panose="02020603050405020304" pitchFamily="18" charset="0"/>
              </a:rPr>
              <a:t>I april skickade sydöstra sjukvårdsregionen in en intresseanmälan för pilotprojekt avseende CCC-nätverk inom det EU-gemensamma initiativet </a:t>
            </a:r>
            <a:r>
              <a:rPr lang="sv-SE" sz="1600" dirty="0" err="1">
                <a:effectLst/>
                <a:latin typeface="+mj-lt"/>
                <a:ea typeface="Times New Roman" panose="02020603050405020304" pitchFamily="18" charset="0"/>
              </a:rPr>
              <a:t>EUnetCCC</a:t>
            </a:r>
            <a:r>
              <a:rPr lang="sv-SE" sz="1600" dirty="0">
                <a:effectLst/>
                <a:latin typeface="+mj-lt"/>
                <a:ea typeface="Times New Roman" panose="02020603050405020304" pitchFamily="18" charset="0"/>
              </a:rPr>
              <a:t>. </a:t>
            </a:r>
          </a:p>
          <a:p>
            <a:pPr marL="285750" indent="-285750">
              <a:spcAft>
                <a:spcPts val="600"/>
              </a:spcAft>
              <a:buFont typeface="Arial" panose="020B0604020202020204" pitchFamily="34" charset="0"/>
              <a:buChar char="•"/>
            </a:pPr>
            <a:r>
              <a:rPr lang="sv-SE" sz="1600" dirty="0">
                <a:effectLst/>
                <a:latin typeface="+mj-lt"/>
                <a:ea typeface="Times New Roman" panose="02020603050405020304" pitchFamily="18" charset="0"/>
              </a:rPr>
              <a:t>Socialstyrelsen har efter det tagit fram en skrivelse innehållande bland annat projektets bakgrund och avsikt samt Socialstyrelsens bedömning och förslag på fortsatt arbete. </a:t>
            </a:r>
            <a:br>
              <a:rPr lang="sv-SE" sz="1600" dirty="0">
                <a:effectLst/>
                <a:latin typeface="+mj-lt"/>
                <a:ea typeface="Times New Roman" panose="02020603050405020304" pitchFamily="18" charset="0"/>
              </a:rPr>
            </a:br>
            <a:endParaRPr lang="sv-SE" sz="1600" dirty="0">
              <a:latin typeface="+mj-lt"/>
              <a:ea typeface="Times New Roman" panose="02020603050405020304" pitchFamily="18" charset="0"/>
            </a:endParaRPr>
          </a:p>
          <a:p>
            <a:pPr marL="285750" indent="-285750">
              <a:spcAft>
                <a:spcPts val="600"/>
              </a:spcAft>
              <a:buFont typeface="Arial" panose="020B0604020202020204" pitchFamily="34" charset="0"/>
              <a:buChar char="•"/>
            </a:pPr>
            <a:r>
              <a:rPr lang="sv-SE" sz="1600" dirty="0">
                <a:effectLst/>
                <a:latin typeface="+mj-lt"/>
                <a:ea typeface="Times New Roman" panose="02020603050405020304" pitchFamily="18" charset="0"/>
              </a:rPr>
              <a:t>13 maj tog regionsjukvårdsledningen beslut om att Sydöstra Sjukvårdsregionen ska delta i piloten i enlighet med skrivelsen från Socialstyrelsen.</a:t>
            </a:r>
          </a:p>
          <a:p>
            <a:pPr marL="1028700" lvl="1">
              <a:spcAft>
                <a:spcPts val="600"/>
              </a:spcAft>
              <a:buFont typeface="Wingdings" panose="05000000000000000000" pitchFamily="2" charset="2"/>
              <a:buChar char="ü"/>
            </a:pPr>
            <a:r>
              <a:rPr lang="sv-SE" sz="1600" dirty="0">
                <a:latin typeface="+mj-lt"/>
                <a:ea typeface="Times New Roman" panose="02020603050405020304" pitchFamily="18" charset="0"/>
              </a:rPr>
              <a:t>En p</a:t>
            </a:r>
            <a:r>
              <a:rPr lang="sv-SE" sz="1600" dirty="0">
                <a:effectLst/>
                <a:latin typeface="+mj-lt"/>
                <a:ea typeface="Times New Roman" panose="02020603050405020304" pitchFamily="18" charset="0"/>
              </a:rPr>
              <a:t>rojektledare per region har utsetts, Charlotte Carlsson RJL, Fredrik Enlund RKL och Lotta Lindqvist RÖ. </a:t>
            </a:r>
            <a:endParaRPr lang="sv-SE" sz="1800" dirty="0">
              <a:effectLst/>
              <a:latin typeface="+mj-lt"/>
              <a:ea typeface="Times New Roman" panose="02020603050405020304" pitchFamily="18" charset="0"/>
            </a:endParaRPr>
          </a:p>
        </p:txBody>
      </p:sp>
      <p:sp>
        <p:nvSpPr>
          <p:cNvPr id="5" name="Rubrik 1"/>
          <p:cNvSpPr txBox="1">
            <a:spLocks/>
          </p:cNvSpPr>
          <p:nvPr/>
        </p:nvSpPr>
        <p:spPr>
          <a:xfrm>
            <a:off x="467544" y="411510"/>
            <a:ext cx="8229600" cy="85725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endParaRPr lang="sv-SE" sz="3600" dirty="0"/>
          </a:p>
        </p:txBody>
      </p:sp>
    </p:spTree>
    <p:extLst>
      <p:ext uri="{BB962C8B-B14F-4D97-AF65-F5344CB8AC3E}">
        <p14:creationId xmlns:p14="http://schemas.microsoft.com/office/powerpoint/2010/main" val="301724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473294" y="411510"/>
            <a:ext cx="8229600" cy="857250"/>
          </a:xfrm>
        </p:spPr>
        <p:txBody>
          <a:bodyPr>
            <a:noAutofit/>
          </a:bodyPr>
          <a:lstStyle/>
          <a:p>
            <a:r>
              <a:rPr lang="sv-SE" sz="2800" dirty="0">
                <a:solidFill>
                  <a:schemeClr val="accent1"/>
                </a:solidFill>
                <a:effectLst/>
                <a:latin typeface="+mj-lt"/>
                <a:ea typeface="Times New Roman" panose="02020603050405020304" pitchFamily="18" charset="0"/>
              </a:rPr>
              <a:t>Regiongemensam hantering av vårddata</a:t>
            </a:r>
            <a:r>
              <a:rPr lang="sv-SE" sz="2800" dirty="0">
                <a:solidFill>
                  <a:schemeClr val="accent1"/>
                </a:solidFill>
                <a:effectLst/>
                <a:latin typeface="+mj-lt"/>
              </a:rPr>
              <a:t> </a:t>
            </a:r>
            <a:r>
              <a:rPr lang="sv-SE" sz="2800" dirty="0">
                <a:solidFill>
                  <a:schemeClr val="accent1"/>
                </a:solidFill>
                <a:effectLst/>
                <a:latin typeface="+mj-lt"/>
                <a:ea typeface="Times New Roman" panose="02020603050405020304" pitchFamily="18" charset="0"/>
              </a:rPr>
              <a:t> </a:t>
            </a:r>
          </a:p>
        </p:txBody>
      </p:sp>
      <p:sp>
        <p:nvSpPr>
          <p:cNvPr id="3" name="Platshållare för innehåll 2"/>
          <p:cNvSpPr>
            <a:spLocks noGrp="1"/>
          </p:cNvSpPr>
          <p:nvPr>
            <p:ph idx="1"/>
          </p:nvPr>
        </p:nvSpPr>
        <p:spPr>
          <a:xfrm>
            <a:off x="461794" y="1167594"/>
            <a:ext cx="7638598" cy="2808311"/>
          </a:xfrm>
        </p:spPr>
        <p:txBody>
          <a:bodyPr>
            <a:noAutofit/>
          </a:bodyPr>
          <a:lstStyle/>
          <a:p>
            <a:pPr>
              <a:spcAft>
                <a:spcPts val="600"/>
              </a:spcAft>
            </a:pPr>
            <a:r>
              <a:rPr lang="sv-SE" sz="1400" dirty="0">
                <a:effectLst/>
                <a:latin typeface="+mj-lt"/>
                <a:ea typeface="Times New Roman" panose="02020603050405020304" pitchFamily="18" charset="0"/>
              </a:rPr>
              <a:t>Styrgruppen för kunskapsstyrning hälso- och sjukvård har fattat ett inriktningsbeslut om en strategi för regiongemensam hantering av vårddata. Strategin innebär att överenskomna data från samtliga regioner knyts samman i en regiongemensam lösning. </a:t>
            </a:r>
          </a:p>
          <a:p>
            <a:pPr>
              <a:spcAft>
                <a:spcPts val="600"/>
              </a:spcAft>
            </a:pPr>
            <a:r>
              <a:rPr lang="sv-SE" sz="1400" dirty="0">
                <a:effectLst/>
                <a:latin typeface="+mj-lt"/>
                <a:ea typeface="Times New Roman" panose="02020603050405020304" pitchFamily="18" charset="0"/>
              </a:rPr>
              <a:t>Strategin syftar till att säkerställa tillgången till hälsodata av god kvalitet för sekundäranvändning vilket i sin tur bidrar till:</a:t>
            </a:r>
          </a:p>
          <a:p>
            <a:pPr marL="1143000" lvl="2" indent="-228600">
              <a:spcAft>
                <a:spcPts val="600"/>
              </a:spcAft>
              <a:buFont typeface="Symbol" panose="05050102010706020507" pitchFamily="18" charset="2"/>
              <a:buChar char=""/>
            </a:pPr>
            <a:r>
              <a:rPr lang="sv-SE" sz="1400" dirty="0">
                <a:effectLst/>
                <a:latin typeface="+mj-lt"/>
                <a:ea typeface="Times New Roman" panose="02020603050405020304" pitchFamily="18" charset="0"/>
              </a:rPr>
              <a:t>En mer effektiv hantering och samordning av vårddata.</a:t>
            </a:r>
          </a:p>
          <a:p>
            <a:pPr marL="1143000" lvl="2" indent="-228600">
              <a:spcAft>
                <a:spcPts val="600"/>
              </a:spcAft>
              <a:buFont typeface="Symbol" panose="05050102010706020507" pitchFamily="18" charset="2"/>
              <a:buChar char=""/>
            </a:pPr>
            <a:r>
              <a:rPr lang="sv-SE" sz="1400" dirty="0">
                <a:effectLst/>
                <a:latin typeface="+mj-lt"/>
                <a:ea typeface="Times New Roman" panose="02020603050405020304" pitchFamily="18" charset="0"/>
              </a:rPr>
              <a:t>Ökad användning av vårddata för exempelvis analys, uppföljning och forskning.</a:t>
            </a:r>
          </a:p>
          <a:p>
            <a:pPr marL="1143000" lvl="2" indent="-228600">
              <a:spcAft>
                <a:spcPts val="600"/>
              </a:spcAft>
              <a:buFont typeface="Symbol" panose="05050102010706020507" pitchFamily="18" charset="2"/>
              <a:buChar char=""/>
            </a:pPr>
            <a:r>
              <a:rPr lang="sv-SE" sz="1400" dirty="0">
                <a:effectLst/>
                <a:latin typeface="+mj-lt"/>
                <a:ea typeface="Times New Roman" panose="02020603050405020304" pitchFamily="18" charset="0"/>
              </a:rPr>
              <a:t>Fördjupad kunskap och fortsatt utveckling av svensk hälso- och sjukvård.</a:t>
            </a:r>
          </a:p>
          <a:p>
            <a:pPr marL="1143000" lvl="2" indent="-228600">
              <a:spcAft>
                <a:spcPts val="600"/>
              </a:spcAft>
              <a:buFont typeface="Symbol" panose="05050102010706020507" pitchFamily="18" charset="2"/>
              <a:buChar char=""/>
            </a:pPr>
            <a:r>
              <a:rPr lang="sv-SE" sz="1400" dirty="0">
                <a:effectLst/>
                <a:latin typeface="+mj-lt"/>
                <a:ea typeface="Times New Roman" panose="02020603050405020304" pitchFamily="18" charset="0"/>
              </a:rPr>
              <a:t>Strategin bidrar också till att regionerna kan uppfylla kraven i EHDS</a:t>
            </a:r>
            <a:r>
              <a:rPr lang="sv-SE" sz="1600" dirty="0">
                <a:effectLst/>
                <a:latin typeface="+mj-lt"/>
                <a:ea typeface="Times New Roman" panose="02020603050405020304" pitchFamily="18" charset="0"/>
              </a:rPr>
              <a:t>.</a:t>
            </a:r>
          </a:p>
          <a:p>
            <a:pPr>
              <a:spcAft>
                <a:spcPts val="600"/>
              </a:spcAft>
            </a:pPr>
            <a:endParaRPr lang="sv-SE" sz="1800" dirty="0">
              <a:effectLst/>
              <a:latin typeface="+mj-lt"/>
              <a:ea typeface="Times New Roman" panose="02020603050405020304" pitchFamily="18" charset="0"/>
            </a:endParaRPr>
          </a:p>
        </p:txBody>
      </p:sp>
      <p:sp>
        <p:nvSpPr>
          <p:cNvPr id="5" name="Rubrik 1"/>
          <p:cNvSpPr txBox="1">
            <a:spLocks/>
          </p:cNvSpPr>
          <p:nvPr/>
        </p:nvSpPr>
        <p:spPr>
          <a:xfrm>
            <a:off x="467544" y="411510"/>
            <a:ext cx="8229600" cy="85725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endParaRPr lang="sv-SE" sz="3600" dirty="0"/>
          </a:p>
        </p:txBody>
      </p:sp>
    </p:spTree>
    <p:extLst>
      <p:ext uri="{BB962C8B-B14F-4D97-AF65-F5344CB8AC3E}">
        <p14:creationId xmlns:p14="http://schemas.microsoft.com/office/powerpoint/2010/main" val="3456892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473294" y="411510"/>
            <a:ext cx="8229600" cy="857250"/>
          </a:xfrm>
        </p:spPr>
        <p:txBody>
          <a:bodyPr>
            <a:noAutofit/>
          </a:bodyPr>
          <a:lstStyle/>
          <a:p>
            <a:r>
              <a:rPr lang="sv-SE" sz="2400" dirty="0" err="1">
                <a:solidFill>
                  <a:schemeClr val="accent1"/>
                </a:solidFill>
                <a:effectLst/>
                <a:latin typeface="+mj-lt"/>
                <a:ea typeface="Times New Roman" panose="02020603050405020304" pitchFamily="18" charset="0"/>
              </a:rPr>
              <a:t>Opt-out</a:t>
            </a:r>
            <a:r>
              <a:rPr lang="sv-SE" sz="2400" dirty="0">
                <a:solidFill>
                  <a:schemeClr val="accent1"/>
                </a:solidFill>
                <a:effectLst/>
                <a:latin typeface="+mj-lt"/>
                <a:ea typeface="Times New Roman" panose="02020603050405020304" pitchFamily="18" charset="0"/>
              </a:rPr>
              <a:t> till </a:t>
            </a:r>
            <a:r>
              <a:rPr lang="sv-SE" sz="2400" dirty="0" err="1">
                <a:solidFill>
                  <a:schemeClr val="accent1"/>
                </a:solidFill>
                <a:effectLst/>
                <a:latin typeface="+mj-lt"/>
                <a:ea typeface="Times New Roman" panose="02020603050405020304" pitchFamily="18" charset="0"/>
              </a:rPr>
              <a:t>opt</a:t>
            </a:r>
            <a:r>
              <a:rPr lang="sv-SE" sz="2400" dirty="0">
                <a:solidFill>
                  <a:schemeClr val="accent1"/>
                </a:solidFill>
                <a:effectLst/>
                <a:latin typeface="+mj-lt"/>
                <a:ea typeface="Times New Roman" panose="02020603050405020304" pitchFamily="18" charset="0"/>
              </a:rPr>
              <a:t>-in </a:t>
            </a:r>
            <a:endParaRPr lang="sv-SE" sz="2400" dirty="0">
              <a:solidFill>
                <a:schemeClr val="accent1"/>
              </a:solidFill>
              <a:latin typeface="+mj-lt"/>
            </a:endParaRPr>
          </a:p>
        </p:txBody>
      </p:sp>
      <p:sp>
        <p:nvSpPr>
          <p:cNvPr id="3" name="Platshållare för innehåll 2"/>
          <p:cNvSpPr>
            <a:spLocks noGrp="1"/>
          </p:cNvSpPr>
          <p:nvPr>
            <p:ph idx="1"/>
          </p:nvPr>
        </p:nvSpPr>
        <p:spPr>
          <a:xfrm>
            <a:off x="461794" y="1268760"/>
            <a:ext cx="7926630" cy="2808311"/>
          </a:xfrm>
        </p:spPr>
        <p:txBody>
          <a:bodyPr>
            <a:noAutofit/>
          </a:bodyPr>
          <a:lstStyle/>
          <a:p>
            <a:pPr>
              <a:spcAft>
                <a:spcPts val="600"/>
              </a:spcAft>
            </a:pPr>
            <a:r>
              <a:rPr lang="sv-SE" sz="1600" dirty="0">
                <a:latin typeface="+mj-lt"/>
                <a:ea typeface="Times New Roman" panose="02020603050405020304" pitchFamily="18" charset="0"/>
              </a:rPr>
              <a:t>F</a:t>
            </a:r>
            <a:r>
              <a:rPr lang="sv-SE" sz="1800" dirty="0">
                <a:effectLst/>
                <a:latin typeface="+mj-lt"/>
                <a:ea typeface="Times New Roman" panose="02020603050405020304" pitchFamily="18" charset="0"/>
              </a:rPr>
              <a:t>örslag på förändring av dagens </a:t>
            </a:r>
            <a:r>
              <a:rPr lang="sv-SE" sz="1800" dirty="0" err="1">
                <a:effectLst/>
                <a:latin typeface="+mj-lt"/>
                <a:ea typeface="Times New Roman" panose="02020603050405020304" pitchFamily="18" charset="0"/>
              </a:rPr>
              <a:t>opt</a:t>
            </a:r>
            <a:r>
              <a:rPr lang="sv-SE" sz="1800" dirty="0">
                <a:effectLst/>
                <a:latin typeface="+mj-lt"/>
                <a:ea typeface="Times New Roman" panose="02020603050405020304" pitchFamily="18" charset="0"/>
              </a:rPr>
              <a:t>-</a:t>
            </a:r>
            <a:r>
              <a:rPr lang="sv-SE" sz="1800" dirty="0" err="1">
                <a:effectLst/>
                <a:latin typeface="+mj-lt"/>
                <a:ea typeface="Times New Roman" panose="02020603050405020304" pitchFamily="18" charset="0"/>
              </a:rPr>
              <a:t>out</a:t>
            </a:r>
            <a:r>
              <a:rPr lang="sv-SE" sz="1800" dirty="0">
                <a:effectLst/>
                <a:latin typeface="+mj-lt"/>
                <a:ea typeface="Times New Roman" panose="02020603050405020304" pitchFamily="18" charset="0"/>
              </a:rPr>
              <a:t>-modell för digitala kallelser.</a:t>
            </a:r>
          </a:p>
          <a:p>
            <a:pPr>
              <a:spcAft>
                <a:spcPts val="600"/>
              </a:spcAft>
            </a:pPr>
            <a:r>
              <a:rPr lang="sv-SE" sz="1800" dirty="0">
                <a:effectLst/>
                <a:latin typeface="+mj-lt"/>
                <a:ea typeface="Times New Roman" panose="02020603050405020304" pitchFamily="18" charset="0"/>
              </a:rPr>
              <a:t>Förslaget innebär att </a:t>
            </a:r>
            <a:r>
              <a:rPr lang="sv-SE" sz="1800" dirty="0" err="1">
                <a:effectLst/>
                <a:latin typeface="+mj-lt"/>
                <a:ea typeface="Times New Roman" panose="02020603050405020304" pitchFamily="18" charset="0"/>
              </a:rPr>
              <a:t>Inera</a:t>
            </a:r>
            <a:r>
              <a:rPr lang="sv-SE" sz="1800" dirty="0">
                <a:effectLst/>
                <a:latin typeface="+mj-lt"/>
                <a:ea typeface="Times New Roman" panose="02020603050405020304" pitchFamily="18" charset="0"/>
              </a:rPr>
              <a:t> tillsammans med regionerna genomför en utredning med målet att förändra dagens </a:t>
            </a:r>
            <a:r>
              <a:rPr lang="sv-SE" sz="1800" dirty="0" err="1">
                <a:effectLst/>
                <a:latin typeface="+mj-lt"/>
                <a:ea typeface="Times New Roman" panose="02020603050405020304" pitchFamily="18" charset="0"/>
              </a:rPr>
              <a:t>opt</a:t>
            </a:r>
            <a:r>
              <a:rPr lang="sv-SE" sz="1800" dirty="0">
                <a:effectLst/>
                <a:latin typeface="+mj-lt"/>
                <a:ea typeface="Times New Roman" panose="02020603050405020304" pitchFamily="18" charset="0"/>
              </a:rPr>
              <a:t>-</a:t>
            </a:r>
            <a:r>
              <a:rPr lang="sv-SE" sz="1800" dirty="0" err="1">
                <a:effectLst/>
                <a:latin typeface="+mj-lt"/>
                <a:ea typeface="Times New Roman" panose="02020603050405020304" pitchFamily="18" charset="0"/>
              </a:rPr>
              <a:t>out</a:t>
            </a:r>
            <a:r>
              <a:rPr lang="sv-SE" sz="1800" dirty="0">
                <a:effectLst/>
                <a:latin typeface="+mj-lt"/>
                <a:ea typeface="Times New Roman" panose="02020603050405020304" pitchFamily="18" charset="0"/>
              </a:rPr>
              <a:t>-modell för digitala kallelser och därmed skapa bättre förutsättningar för en snabbare övergång till digitala arbetssätt och snabbare ekonomisk effekthemtagning.</a:t>
            </a:r>
          </a:p>
          <a:p>
            <a:pPr>
              <a:spcAft>
                <a:spcPts val="600"/>
              </a:spcAft>
            </a:pPr>
            <a:r>
              <a:rPr lang="sv-SE" sz="1800" dirty="0">
                <a:effectLst/>
                <a:latin typeface="+mj-lt"/>
                <a:ea typeface="Times New Roman" panose="02020603050405020304" pitchFamily="18" charset="0"/>
              </a:rPr>
              <a:t>Regionsjukvårdsledningen ställde sig bakom förslag på förändring av dagens </a:t>
            </a:r>
            <a:r>
              <a:rPr lang="sv-SE" sz="1800" dirty="0" err="1">
                <a:effectLst/>
                <a:latin typeface="+mj-lt"/>
                <a:ea typeface="Times New Roman" panose="02020603050405020304" pitchFamily="18" charset="0"/>
              </a:rPr>
              <a:t>opt-out</a:t>
            </a:r>
            <a:r>
              <a:rPr lang="sv-SE" sz="1800" dirty="0">
                <a:effectLst/>
                <a:latin typeface="+mj-lt"/>
                <a:ea typeface="Times New Roman" panose="02020603050405020304" pitchFamily="18" charset="0"/>
              </a:rPr>
              <a:t>- modell för digitala kallelser. </a:t>
            </a:r>
          </a:p>
          <a:p>
            <a:pPr>
              <a:spcAft>
                <a:spcPts val="600"/>
              </a:spcAft>
            </a:pPr>
            <a:r>
              <a:rPr lang="sv-SE" sz="1800" dirty="0">
                <a:effectLst/>
                <a:latin typeface="+mj-lt"/>
                <a:ea typeface="Times New Roman" panose="02020603050405020304" pitchFamily="18" charset="0"/>
              </a:rPr>
              <a:t>Ovanstående informationen gavs även till Samverkansnämnden den 23 maj.</a:t>
            </a:r>
          </a:p>
          <a:p>
            <a:pPr>
              <a:spcAft>
                <a:spcPts val="600"/>
              </a:spcAft>
            </a:pPr>
            <a:endParaRPr lang="sv-SE" sz="1800" dirty="0">
              <a:effectLst/>
              <a:latin typeface="+mj-lt"/>
              <a:ea typeface="Times New Roman" panose="02020603050405020304" pitchFamily="18" charset="0"/>
            </a:endParaRPr>
          </a:p>
        </p:txBody>
      </p:sp>
      <p:sp>
        <p:nvSpPr>
          <p:cNvPr id="5" name="Rubrik 1"/>
          <p:cNvSpPr txBox="1">
            <a:spLocks/>
          </p:cNvSpPr>
          <p:nvPr/>
        </p:nvSpPr>
        <p:spPr>
          <a:xfrm>
            <a:off x="467544" y="411510"/>
            <a:ext cx="8229600" cy="85725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endParaRPr lang="sv-SE" sz="3600" dirty="0"/>
          </a:p>
        </p:txBody>
      </p:sp>
    </p:spTree>
    <p:extLst>
      <p:ext uri="{BB962C8B-B14F-4D97-AF65-F5344CB8AC3E}">
        <p14:creationId xmlns:p14="http://schemas.microsoft.com/office/powerpoint/2010/main" val="374410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473294" y="411510"/>
            <a:ext cx="8229600" cy="857250"/>
          </a:xfrm>
        </p:spPr>
        <p:txBody>
          <a:bodyPr>
            <a:noAutofit/>
          </a:bodyPr>
          <a:lstStyle/>
          <a:p>
            <a:r>
              <a:rPr lang="sv-SE" sz="2400" dirty="0">
                <a:solidFill>
                  <a:schemeClr val="accent1"/>
                </a:solidFill>
                <a:effectLst/>
                <a:latin typeface="+mj-lt"/>
                <a:ea typeface="Times New Roman" panose="02020603050405020304" pitchFamily="18" charset="0"/>
              </a:rPr>
              <a:t>Nätverksträff för Regionala programområdenas processtöd</a:t>
            </a:r>
            <a:br>
              <a:rPr lang="sv-SE" sz="2000" b="1" dirty="0">
                <a:effectLst/>
                <a:latin typeface="+mj-lt"/>
                <a:ea typeface="Times New Roman" panose="02020603050405020304" pitchFamily="18" charset="0"/>
              </a:rPr>
            </a:br>
            <a:endParaRPr lang="sv-SE" sz="2000" dirty="0">
              <a:latin typeface="+mj-lt"/>
            </a:endParaRPr>
          </a:p>
        </p:txBody>
      </p:sp>
      <p:sp>
        <p:nvSpPr>
          <p:cNvPr id="3" name="Platshållare för innehåll 2"/>
          <p:cNvSpPr>
            <a:spLocks noGrp="1"/>
          </p:cNvSpPr>
          <p:nvPr>
            <p:ph idx="1"/>
          </p:nvPr>
        </p:nvSpPr>
        <p:spPr>
          <a:xfrm>
            <a:off x="461794" y="1268760"/>
            <a:ext cx="7998638" cy="2808311"/>
          </a:xfrm>
        </p:spPr>
        <p:txBody>
          <a:bodyPr>
            <a:noAutofit/>
          </a:bodyPr>
          <a:lstStyle/>
          <a:p>
            <a:pPr>
              <a:spcAft>
                <a:spcPts val="600"/>
              </a:spcAft>
            </a:pPr>
            <a:r>
              <a:rPr lang="sv-SE" sz="1800" dirty="0">
                <a:effectLst/>
                <a:latin typeface="+mj-lt"/>
                <a:ea typeface="Times New Roman" panose="02020603050405020304" pitchFamily="18" charset="0"/>
              </a:rPr>
              <a:t>RPO processtöden har återkommande kvartalsvisa digitala nätverksmöten. På grund av många nya processtöd tillkommit, genomfördes en fysisk träff i slutet av april, ledd av processtöden för Kunskapsråden. </a:t>
            </a:r>
          </a:p>
          <a:p>
            <a:pPr>
              <a:spcAft>
                <a:spcPts val="600"/>
              </a:spcAft>
            </a:pPr>
            <a:r>
              <a:rPr lang="sv-SE" sz="1800" dirty="0">
                <a:effectLst/>
                <a:latin typeface="+mj-lt"/>
                <a:ea typeface="Times New Roman" panose="02020603050405020304" pitchFamily="18" charset="0"/>
              </a:rPr>
              <a:t>Syftet med dagen var att stärka och underlätta relationsbyggandet och samverkan, klargöra och diskutera rollen, utbyta erfarenheter och identifiera verktyg och arbetssätt. Dagen ägnades även åt information och frågeställningar kopplat till kunskapsstyrning på nationell och sjukvårdsregional nivå. </a:t>
            </a:r>
          </a:p>
          <a:p>
            <a:pPr>
              <a:spcAft>
                <a:spcPts val="600"/>
              </a:spcAft>
            </a:pPr>
            <a:endParaRPr lang="sv-SE" sz="1800" dirty="0">
              <a:effectLst/>
              <a:latin typeface="+mj-lt"/>
              <a:ea typeface="Times New Roman" panose="02020603050405020304" pitchFamily="18" charset="0"/>
            </a:endParaRPr>
          </a:p>
        </p:txBody>
      </p:sp>
      <p:sp>
        <p:nvSpPr>
          <p:cNvPr id="5" name="Rubrik 1"/>
          <p:cNvSpPr txBox="1">
            <a:spLocks/>
          </p:cNvSpPr>
          <p:nvPr/>
        </p:nvSpPr>
        <p:spPr>
          <a:xfrm>
            <a:off x="467544" y="411510"/>
            <a:ext cx="8229600" cy="85725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endParaRPr lang="sv-SE" sz="3600" dirty="0"/>
          </a:p>
        </p:txBody>
      </p:sp>
    </p:spTree>
    <p:extLst>
      <p:ext uri="{BB962C8B-B14F-4D97-AF65-F5344CB8AC3E}">
        <p14:creationId xmlns:p14="http://schemas.microsoft.com/office/powerpoint/2010/main" val="39017674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bjqTqNSDi2sVuztAOR1etg"/>
</p:tagLst>
</file>

<file path=ppt/theme/theme1.xml><?xml version="1.0" encoding="utf-8"?>
<a:theme xmlns:a="http://schemas.openxmlformats.org/drawingml/2006/main" name="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7265</TotalTime>
  <Words>867</Words>
  <Application>Microsoft Office PowerPoint</Application>
  <PresentationFormat>Bildspel på skärmen (16:9)</PresentationFormat>
  <Paragraphs>76</Paragraphs>
  <Slides>12</Slides>
  <Notes>9</Notes>
  <HiddenSlides>0</HiddenSlides>
  <MMClips>0</MMClips>
  <ScaleCrop>false</ScaleCrop>
  <HeadingPairs>
    <vt:vector size="8" baseType="variant">
      <vt:variant>
        <vt:lpstr>Använt teckensnitt</vt:lpstr>
      </vt:variant>
      <vt:variant>
        <vt:i4>6</vt:i4>
      </vt:variant>
      <vt:variant>
        <vt:lpstr>Tema</vt:lpstr>
      </vt:variant>
      <vt:variant>
        <vt:i4>1</vt:i4>
      </vt:variant>
      <vt:variant>
        <vt:lpstr>Serverprogram för OLE-inbäddning</vt:lpstr>
      </vt:variant>
      <vt:variant>
        <vt:i4>1</vt:i4>
      </vt:variant>
      <vt:variant>
        <vt:lpstr>Bildrubriker</vt:lpstr>
      </vt:variant>
      <vt:variant>
        <vt:i4>12</vt:i4>
      </vt:variant>
    </vt:vector>
  </HeadingPairs>
  <TitlesOfParts>
    <vt:vector size="20" baseType="lpstr">
      <vt:lpstr>Aptos</vt:lpstr>
      <vt:lpstr>Arial</vt:lpstr>
      <vt:lpstr>Calibri</vt:lpstr>
      <vt:lpstr>Symbol</vt:lpstr>
      <vt:lpstr>Times New Roman</vt:lpstr>
      <vt:lpstr>Wingdings</vt:lpstr>
      <vt:lpstr>Office-tema</vt:lpstr>
      <vt:lpstr>think-cell Slide</vt:lpstr>
      <vt:lpstr> RSG Nätverk  2 juni 2025   </vt:lpstr>
      <vt:lpstr> Regionsjukvårdsledningen  13 maj 2025   Sammanfattande information</vt:lpstr>
      <vt:lpstr>Fördelning av Sydöstra Sjukvårdsregionens utvecklingsmedel</vt:lpstr>
      <vt:lpstr>Arbetet med långsiktig och hållbar arbetsfördelning</vt:lpstr>
      <vt:lpstr>Biverkningsenhet – Klinisk farmakologi</vt:lpstr>
      <vt:lpstr>  SÖSR pilot EUnetCCC    </vt:lpstr>
      <vt:lpstr>Regiongemensam hantering av vårddata  </vt:lpstr>
      <vt:lpstr>Opt-out till opt-in </vt:lpstr>
      <vt:lpstr>Nätverksträff för Regionala programområdenas processtöd </vt:lpstr>
      <vt:lpstr>Ny hälso-och sjukvårdsdirektör </vt:lpstr>
      <vt:lpstr>Mötesanteckningar och bilagor</vt:lpstr>
      <vt:lpstr>Nominering och beslut om ledamöter  till nationella uppdrag</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Thålin Conny</dc:creator>
  <cp:lastModifiedBy>Leni Lagerqvist</cp:lastModifiedBy>
  <cp:revision>251</cp:revision>
  <dcterms:created xsi:type="dcterms:W3CDTF">2018-10-12T09:18:07Z</dcterms:created>
  <dcterms:modified xsi:type="dcterms:W3CDTF">2025-06-02T14:29:54Z</dcterms:modified>
</cp:coreProperties>
</file>