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77" r:id="rId3"/>
    <p:sldId id="326" r:id="rId4"/>
    <p:sldId id="2147479493" r:id="rId5"/>
    <p:sldId id="295" r:id="rId6"/>
    <p:sldId id="320" r:id="rId7"/>
    <p:sldId id="315" r:id="rId8"/>
    <p:sldId id="303" r:id="rId9"/>
    <p:sldId id="321" r:id="rId10"/>
    <p:sldId id="322" r:id="rId11"/>
    <p:sldId id="324" r:id="rId12"/>
    <p:sldId id="323" r:id="rId13"/>
    <p:sldId id="287" r:id="rId14"/>
    <p:sldId id="2147479494" r:id="rId15"/>
    <p:sldId id="2147479492" r:id="rId16"/>
    <p:sldId id="2147479496" r:id="rId17"/>
    <p:sldId id="2147479495" r:id="rId18"/>
    <p:sldId id="261" r:id="rId19"/>
    <p:sldId id="262" r:id="rId20"/>
    <p:sldId id="263" r:id="rId21"/>
    <p:sldId id="264" r:id="rId22"/>
    <p:sldId id="2147479497" r:id="rId23"/>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3F4B0-F58B-6B6D-A86E-DFE968A2D35D}" name="Leni Lagerqvist" initials="LL" userId="S::SE2321000073-2CVR@ltkalmar.se::c41cdb4a-f436-46c2-a6c0-9a2b273f94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BC151C"/>
    <a:srgbClr val="EF4044"/>
    <a:srgbClr val="F2CD13"/>
    <a:srgbClr val="B1063A"/>
    <a:srgbClr val="CE1141"/>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7" autoAdjust="0"/>
    <p:restoredTop sz="90241" autoAdjust="0"/>
  </p:normalViewPr>
  <p:slideViewPr>
    <p:cSldViewPr>
      <p:cViewPr varScale="1">
        <p:scale>
          <a:sx n="114" d="100"/>
          <a:sy n="114" d="100"/>
        </p:scale>
        <p:origin x="216" y="9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6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9B960-5E66-4113-B8CC-17A0D5C37366}" type="datetimeFigureOut">
              <a:rPr lang="sv-SE" smtClean="0"/>
              <a:t>2025-05-07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291F-9DCB-46ED-BF32-F247FD2AAAAB}" type="slidenum">
              <a:rPr lang="sv-SE" smtClean="0"/>
              <a:t>‹#›</a:t>
            </a:fld>
            <a:endParaRPr lang="sv-SE"/>
          </a:p>
        </p:txBody>
      </p:sp>
    </p:spTree>
    <p:extLst>
      <p:ext uri="{BB962C8B-B14F-4D97-AF65-F5344CB8AC3E}">
        <p14:creationId xmlns:p14="http://schemas.microsoft.com/office/powerpoint/2010/main" val="312773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p>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4</a:t>
            </a:fld>
            <a:endParaRPr lang="sv-SE"/>
          </a:p>
        </p:txBody>
      </p:sp>
    </p:spTree>
    <p:extLst>
      <p:ext uri="{BB962C8B-B14F-4D97-AF65-F5344CB8AC3E}">
        <p14:creationId xmlns:p14="http://schemas.microsoft.com/office/powerpoint/2010/main" val="4080730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Krockar med SVN </a:t>
            </a:r>
            <a:r>
              <a:rPr lang="sv-SE" dirty="0" err="1"/>
              <a:t>presidie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3291F-9DCB-46ED-BF32-F247FD2AAAAB}"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555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Krockar med SVN </a:t>
            </a:r>
            <a:r>
              <a:rPr lang="sv-SE" dirty="0" err="1"/>
              <a:t>presidie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3291F-9DCB-46ED-BF32-F247FD2AAAAB}"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506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Krockar med SVN </a:t>
            </a:r>
            <a:r>
              <a:rPr lang="sv-SE" dirty="0" err="1"/>
              <a:t>presidie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3291F-9DCB-46ED-BF32-F247FD2AAAAB}"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558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5</a:t>
            </a:fld>
            <a:endParaRPr lang="sv-SE"/>
          </a:p>
        </p:txBody>
      </p:sp>
    </p:spTree>
    <p:extLst>
      <p:ext uri="{BB962C8B-B14F-4D97-AF65-F5344CB8AC3E}">
        <p14:creationId xmlns:p14="http://schemas.microsoft.com/office/powerpoint/2010/main" val="409519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6</a:t>
            </a:fld>
            <a:endParaRPr lang="sv-SE"/>
          </a:p>
        </p:txBody>
      </p:sp>
    </p:spTree>
    <p:extLst>
      <p:ext uri="{BB962C8B-B14F-4D97-AF65-F5344CB8AC3E}">
        <p14:creationId xmlns:p14="http://schemas.microsoft.com/office/powerpoint/2010/main" val="9168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7</a:t>
            </a:fld>
            <a:endParaRPr lang="sv-SE"/>
          </a:p>
        </p:txBody>
      </p:sp>
    </p:spTree>
    <p:extLst>
      <p:ext uri="{BB962C8B-B14F-4D97-AF65-F5344CB8AC3E}">
        <p14:creationId xmlns:p14="http://schemas.microsoft.com/office/powerpoint/2010/main" val="69711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8</a:t>
            </a:fld>
            <a:endParaRPr lang="sv-SE"/>
          </a:p>
        </p:txBody>
      </p:sp>
    </p:spTree>
    <p:extLst>
      <p:ext uri="{BB962C8B-B14F-4D97-AF65-F5344CB8AC3E}">
        <p14:creationId xmlns:p14="http://schemas.microsoft.com/office/powerpoint/2010/main" val="12112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9</a:t>
            </a:fld>
            <a:endParaRPr lang="sv-SE"/>
          </a:p>
        </p:txBody>
      </p:sp>
    </p:spTree>
    <p:extLst>
      <p:ext uri="{BB962C8B-B14F-4D97-AF65-F5344CB8AC3E}">
        <p14:creationId xmlns:p14="http://schemas.microsoft.com/office/powerpoint/2010/main" val="89321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10</a:t>
            </a:fld>
            <a:endParaRPr lang="sv-SE"/>
          </a:p>
        </p:txBody>
      </p:sp>
    </p:spTree>
    <p:extLst>
      <p:ext uri="{BB962C8B-B14F-4D97-AF65-F5344CB8AC3E}">
        <p14:creationId xmlns:p14="http://schemas.microsoft.com/office/powerpoint/2010/main" val="64176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11</a:t>
            </a:fld>
            <a:endParaRPr lang="sv-SE"/>
          </a:p>
        </p:txBody>
      </p:sp>
    </p:spTree>
    <p:extLst>
      <p:ext uri="{BB962C8B-B14F-4D97-AF65-F5344CB8AC3E}">
        <p14:creationId xmlns:p14="http://schemas.microsoft.com/office/powerpoint/2010/main" val="317257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3F3291F-9DCB-46ED-BF32-F247FD2AAAAB}" type="slidenum">
              <a:rPr lang="sv-SE" smtClean="0"/>
              <a:t>12</a:t>
            </a:fld>
            <a:endParaRPr lang="sv-SE"/>
          </a:p>
        </p:txBody>
      </p:sp>
    </p:spTree>
    <p:extLst>
      <p:ext uri="{BB962C8B-B14F-4D97-AF65-F5344CB8AC3E}">
        <p14:creationId xmlns:p14="http://schemas.microsoft.com/office/powerpoint/2010/main" val="163059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5800" y="1597820"/>
            <a:ext cx="7772400" cy="1102519"/>
          </a:xfrm>
        </p:spPr>
        <p:txBody>
          <a:bodyPr/>
          <a:lstStyle>
            <a:lvl1pPr>
              <a:defRPr baseline="0"/>
            </a:lvl1pPr>
          </a:lstStyle>
          <a:p>
            <a:r>
              <a:rPr lang="sv-SE" dirty="0"/>
              <a:t>Klicka här för att fylla i rubrik</a:t>
            </a:r>
          </a:p>
        </p:txBody>
      </p:sp>
    </p:spTree>
    <p:extLst>
      <p:ext uri="{BB962C8B-B14F-4D97-AF65-F5344CB8AC3E}">
        <p14:creationId xmlns:p14="http://schemas.microsoft.com/office/powerpoint/2010/main" val="115832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1" y="0"/>
            <a:ext cx="4819283" cy="4862456"/>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sz="1350"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810000" y="895031"/>
            <a:ext cx="6805238" cy="1084612"/>
          </a:xfrm>
        </p:spPr>
        <p:txBody>
          <a:bodyPr anchor="b"/>
          <a:lstStyle>
            <a:lvl1pPr algn="l">
              <a:defRPr sz="3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810000" y="2127829"/>
            <a:ext cx="6805238" cy="635153"/>
          </a:xfrm>
        </p:spPr>
        <p:txBody>
          <a:bodyPr/>
          <a:lstStyle>
            <a:lvl1pPr marL="0" indent="0" algn="l">
              <a:lnSpc>
                <a:spcPct val="100000"/>
              </a:lnSpc>
              <a:spcBef>
                <a:spcPts val="0"/>
              </a:spcBef>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17804" y="4734028"/>
            <a:ext cx="1783229" cy="216000"/>
          </a:xfrm>
        </p:spPr>
        <p:txBody>
          <a:bodyPr anchor="b" anchorCtr="0">
            <a:normAutofit/>
          </a:bodyPr>
          <a:lstStyle>
            <a:lvl1pPr marL="0" indent="0">
              <a:buNone/>
              <a:defRPr sz="1050">
                <a:solidFill>
                  <a:schemeClr val="bg1"/>
                </a:solidFill>
                <a:latin typeface="+mj-lt"/>
              </a:defRPr>
            </a:lvl1pPr>
            <a:lvl2pPr marL="176138" indent="0">
              <a:buNone/>
              <a:defRPr/>
            </a:lvl2pPr>
            <a:lvl3pPr marL="377354" indent="0">
              <a:buNone/>
              <a:defRPr/>
            </a:lvl3pPr>
            <a:lvl4pPr marL="567000" indent="0">
              <a:buNone/>
              <a:defRPr/>
            </a:lvl4pPr>
            <a:lvl5pPr marL="779785"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val="1"/>
              </a:ext>
            </a:extLst>
          </p:cNvPr>
          <p:cNvGrpSpPr/>
          <p:nvPr userDrawn="1"/>
        </p:nvGrpSpPr>
        <p:grpSpPr>
          <a:xfrm>
            <a:off x="7930585" y="4673844"/>
            <a:ext cx="1212485" cy="324838"/>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sz="1350"/>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sz="1350"/>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7490644" y="4673580"/>
            <a:ext cx="1653356" cy="324970"/>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sz="1350"/>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sz="1350"/>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799484195"/>
      </p:ext>
    </p:extLst>
  </p:cSld>
  <p:clrMapOvr>
    <a:masterClrMapping/>
  </p:clrMapOvr>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1" y="0"/>
            <a:ext cx="4819283" cy="4862456"/>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sz="1350"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810000" y="895031"/>
            <a:ext cx="6805238" cy="1084612"/>
          </a:xfrm>
        </p:spPr>
        <p:txBody>
          <a:bodyPr anchor="b"/>
          <a:lstStyle>
            <a:lvl1pPr algn="l">
              <a:defRPr sz="3000">
                <a:solidFill>
                  <a:schemeClr val="accent3"/>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810000" y="2127829"/>
            <a:ext cx="6805238" cy="635153"/>
          </a:xfrm>
        </p:spPr>
        <p:txBody>
          <a:bodyPr/>
          <a:lstStyle>
            <a:lvl1pPr marL="0" indent="0" algn="l">
              <a:lnSpc>
                <a:spcPct val="100000"/>
              </a:lnSpc>
              <a:spcBef>
                <a:spcPts val="0"/>
              </a:spcBef>
              <a:buNone/>
              <a:defRPr sz="1800">
                <a:solidFill>
                  <a:schemeClr val="accent6"/>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22337" y="4734028"/>
            <a:ext cx="1854863" cy="216000"/>
          </a:xfrm>
        </p:spPr>
        <p:txBody>
          <a:bodyPr anchor="b" anchorCtr="0">
            <a:normAutofit/>
          </a:bodyPr>
          <a:lstStyle>
            <a:lvl1pPr marL="0" indent="0">
              <a:buNone/>
              <a:defRPr sz="1050">
                <a:solidFill>
                  <a:schemeClr val="tx1"/>
                </a:solidFill>
                <a:latin typeface="+mj-lt"/>
              </a:defRPr>
            </a:lvl1pPr>
            <a:lvl2pPr marL="176138" indent="0">
              <a:buNone/>
              <a:defRPr/>
            </a:lvl2pPr>
            <a:lvl3pPr marL="377354" indent="0">
              <a:buNone/>
              <a:defRPr/>
            </a:lvl3pPr>
            <a:lvl4pPr marL="567000" indent="0">
              <a:buNone/>
              <a:defRPr/>
            </a:lvl4pPr>
            <a:lvl5pPr marL="779785" indent="0">
              <a:buNone/>
              <a:defRPr/>
            </a:lvl5pPr>
          </a:lstStyle>
          <a:p>
            <a:pPr lvl="0"/>
            <a:r>
              <a:rPr lang="sv-SE" dirty="0"/>
              <a:t>Klicka och skriv datum</a:t>
            </a:r>
          </a:p>
        </p:txBody>
      </p:sp>
    </p:spTree>
    <p:extLst>
      <p:ext uri="{BB962C8B-B14F-4D97-AF65-F5344CB8AC3E}">
        <p14:creationId xmlns:p14="http://schemas.microsoft.com/office/powerpoint/2010/main" val="2650517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5476240" y="-821"/>
            <a:ext cx="366776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877271" y="274320"/>
            <a:ext cx="2857760" cy="1341120"/>
          </a:xfrm>
        </p:spPr>
        <p:txBody>
          <a:bodyPr anchor="b"/>
          <a:lstStyle>
            <a:lvl1pPr algn="l">
              <a:defRPr sz="3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877271" y="1783080"/>
            <a:ext cx="2857760" cy="1341121"/>
          </a:xfrm>
        </p:spPr>
        <p:txBody>
          <a:bodyPr/>
          <a:lstStyle>
            <a:lvl1pPr marL="0" indent="0" algn="l">
              <a:lnSpc>
                <a:spcPct val="100000"/>
              </a:lnSpc>
              <a:spcBef>
                <a:spcPts val="0"/>
              </a:spcBef>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5703278" y="4733258"/>
            <a:ext cx="1659276" cy="216000"/>
          </a:xfrm>
        </p:spPr>
        <p:txBody>
          <a:bodyPr anchor="b" anchorCtr="0">
            <a:normAutofit/>
          </a:bodyPr>
          <a:lstStyle>
            <a:lvl1pPr marL="0" indent="0" algn="l">
              <a:buNone/>
              <a:defRPr sz="1050">
                <a:solidFill>
                  <a:schemeClr val="bg1"/>
                </a:solidFill>
                <a:latin typeface="+mj-lt"/>
              </a:defRPr>
            </a:lvl1pPr>
            <a:lvl2pPr marL="176138" indent="0">
              <a:buNone/>
              <a:defRPr/>
            </a:lvl2pPr>
            <a:lvl3pPr marL="377354" indent="0">
              <a:buNone/>
              <a:defRPr/>
            </a:lvl3pPr>
            <a:lvl4pPr marL="567000" indent="0">
              <a:buNone/>
              <a:defRPr/>
            </a:lvl4pPr>
            <a:lvl5pPr marL="779785"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5476240" cy="51435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val="1"/>
              </a:ext>
            </a:extLst>
          </p:cNvPr>
          <p:cNvSpPr/>
          <p:nvPr userDrawn="1"/>
        </p:nvSpPr>
        <p:spPr>
          <a:xfrm>
            <a:off x="5476239" y="0"/>
            <a:ext cx="3258793" cy="3287986"/>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sz="1350"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val="1"/>
              </a:ext>
            </a:extLst>
          </p:cNvPr>
          <p:cNvGrpSpPr/>
          <p:nvPr userDrawn="1"/>
        </p:nvGrpSpPr>
        <p:grpSpPr>
          <a:xfrm>
            <a:off x="7930585" y="4673844"/>
            <a:ext cx="1212485" cy="324838"/>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sz="1350"/>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sz="1350"/>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7490644" y="4673580"/>
            <a:ext cx="1653356" cy="324970"/>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sz="1350"/>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sz="1350"/>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9048772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3387679"/>
            <a:ext cx="9144000" cy="175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304925" y="3488660"/>
            <a:ext cx="1620000" cy="216000"/>
          </a:xfrm>
        </p:spPr>
        <p:txBody>
          <a:bodyPr anchor="b" anchorCtr="0">
            <a:normAutofit/>
          </a:bodyPr>
          <a:lstStyle>
            <a:lvl1pPr marL="0" indent="0" algn="r">
              <a:buNone/>
              <a:defRPr sz="1050">
                <a:solidFill>
                  <a:schemeClr val="bg1"/>
                </a:solidFill>
                <a:latin typeface="+mj-lt"/>
              </a:defRPr>
            </a:lvl1pPr>
            <a:lvl2pPr marL="176138" indent="0">
              <a:buNone/>
              <a:defRPr/>
            </a:lvl2pPr>
            <a:lvl3pPr marL="377354" indent="0">
              <a:buNone/>
              <a:defRPr/>
            </a:lvl3pPr>
            <a:lvl4pPr marL="567000" indent="0">
              <a:buNone/>
              <a:defRPr/>
            </a:lvl4pPr>
            <a:lvl5pPr marL="779785"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9144000" cy="33885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401032" y="3494942"/>
            <a:ext cx="6819746" cy="589085"/>
          </a:xfrm>
        </p:spPr>
        <p:txBody>
          <a:bodyPr anchor="b"/>
          <a:lstStyle>
            <a:lvl1pPr algn="l">
              <a:defRPr sz="3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401032" y="4180829"/>
            <a:ext cx="6819746" cy="492693"/>
          </a:xfrm>
        </p:spPr>
        <p:txBody>
          <a:bodyPr/>
          <a:lstStyle>
            <a:lvl1pPr marL="0" indent="0" algn="l">
              <a:lnSpc>
                <a:spcPct val="100000"/>
              </a:lnSpc>
              <a:spcBef>
                <a:spcPts val="0"/>
              </a:spcBef>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val="1"/>
              </a:ext>
            </a:extLst>
          </p:cNvPr>
          <p:cNvGrpSpPr/>
          <p:nvPr userDrawn="1"/>
        </p:nvGrpSpPr>
        <p:grpSpPr>
          <a:xfrm>
            <a:off x="7930585" y="4673844"/>
            <a:ext cx="1212485" cy="324838"/>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sz="1350"/>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sz="1350"/>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7490644" y="4673580"/>
            <a:ext cx="1653356" cy="324970"/>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sz="1350"/>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sz="1350"/>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3801609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405000" y="276225"/>
            <a:ext cx="7443000" cy="712408"/>
          </a:xfrm>
        </p:spPr>
        <p:txBody>
          <a:bodyPr/>
          <a:lstStyle/>
          <a:p>
            <a:r>
              <a:rPr lang="sv-SE"/>
              <a:t>Klicka här för att ändra mall för rubrikformat</a:t>
            </a:r>
            <a:endParaRPr lang="sv-SE" dirty="0"/>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290637" y="1353582"/>
            <a:ext cx="6568679" cy="305038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52085002"/>
      </p:ext>
    </p:extLst>
  </p:cSld>
  <p:clrMapOvr>
    <a:masterClrMapping/>
  </p:clrMapOvr>
  <p:hf hdr="0" ftr="0" dt="0"/>
  <p:extLst>
    <p:ext uri="{DCECCB84-F9BA-43D5-87BE-67443E8EF086}">
      <p15:sldGuideLst xmlns:p15="http://schemas.microsoft.com/office/powerpoint/2012/main">
        <p15:guide id="1" pos="6601">
          <p15:clr>
            <a:srgbClr val="FBAE40"/>
          </p15:clr>
        </p15:guide>
        <p15:guide id="2" orient="horz" pos="11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219200"/>
            <a:ext cx="9144000" cy="3319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405000" y="276225"/>
            <a:ext cx="7447500" cy="712408"/>
          </a:xfrm>
        </p:spPr>
        <p:txBody>
          <a:bodyPr/>
          <a:lstStyle/>
          <a:p>
            <a:r>
              <a:rPr lang="sv-SE"/>
              <a:t>Klicka här för att ändra mall för rubrikformat</a:t>
            </a:r>
            <a:endParaRPr lang="sv-SE" dirty="0"/>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290637" y="1353582"/>
            <a:ext cx="6568679" cy="305038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5697215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405450" y="276225"/>
            <a:ext cx="8334000" cy="712408"/>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02750" y="1354199"/>
            <a:ext cx="3863694" cy="304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875750" y="1354199"/>
            <a:ext cx="3863700" cy="304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714799018"/>
      </p:ext>
    </p:extLst>
  </p:cSld>
  <p:clrMapOvr>
    <a:masterClrMapping/>
  </p:clrMapOvr>
  <p:hf hdr="0" ftr="0" dt="0"/>
  <p:extLst>
    <p:ext uri="{DCECCB84-F9BA-43D5-87BE-67443E8EF086}">
      <p15:sldGuideLst xmlns:p15="http://schemas.microsoft.com/office/powerpoint/2012/main">
        <p15:guide id="1" pos="734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35000" y="134999"/>
            <a:ext cx="4403250" cy="440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4605750" y="135000"/>
            <a:ext cx="4403250" cy="4403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405000" y="276225"/>
            <a:ext cx="3863700" cy="712408"/>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05000" y="1354200"/>
            <a:ext cx="3863700" cy="304515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875750" y="1354200"/>
            <a:ext cx="3863700" cy="30451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4875750" y="276225"/>
            <a:ext cx="3863700" cy="711994"/>
          </a:xfrm>
        </p:spPr>
        <p:txBody>
          <a:bodyPr anchor="b" anchorCtr="0"/>
          <a:lstStyle>
            <a:lvl1pPr marL="0" indent="0" algn="l" defTabSz="685800" rtl="0" eaLnBrk="1" latinLnBrk="0" hangingPunct="1">
              <a:lnSpc>
                <a:spcPct val="90000"/>
              </a:lnSpc>
              <a:spcBef>
                <a:spcPct val="0"/>
              </a:spcBef>
              <a:buNone/>
              <a:defRPr lang="sv-SE" sz="2100" b="1" kern="1200" dirty="0">
                <a:solidFill>
                  <a:schemeClr val="tx1"/>
                </a:solidFill>
                <a:latin typeface="+mn-lt"/>
                <a:ea typeface="+mj-ea"/>
                <a:cs typeface="+mj-cs"/>
              </a:defRPr>
            </a:lvl1pPr>
            <a:lvl2pPr>
              <a:defRPr sz="2100" b="1"/>
            </a:lvl2pPr>
            <a:lvl3pPr>
              <a:defRPr sz="2100" b="1"/>
            </a:lvl3pPr>
            <a:lvl4pPr>
              <a:defRPr sz="2100" b="1"/>
            </a:lvl4pPr>
            <a:lvl5pPr>
              <a:defRPr sz="2100" b="1"/>
            </a:lvl5pPr>
          </a:lstStyle>
          <a:p>
            <a:pPr lvl="0"/>
            <a:r>
              <a:rPr lang="sv-SE"/>
              <a:t>Klicka här för att ändra format på bakgrundstexten</a:t>
            </a:r>
          </a:p>
        </p:txBody>
      </p:sp>
    </p:spTree>
    <p:extLst>
      <p:ext uri="{BB962C8B-B14F-4D97-AF65-F5344CB8AC3E}">
        <p14:creationId xmlns:p14="http://schemas.microsoft.com/office/powerpoint/2010/main" val="170256268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35000" y="134999"/>
            <a:ext cx="5267786" cy="440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405000" y="276225"/>
            <a:ext cx="4723817" cy="712408"/>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05000" y="1354200"/>
            <a:ext cx="4723817" cy="304515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5474255" y="135001"/>
            <a:ext cx="3533274" cy="2167979"/>
          </a:xfrm>
        </p:spPr>
        <p:txBody>
          <a:bodyPr anchor="ctr"/>
          <a:lstStyle>
            <a:lvl1pPr marL="0" indent="0" algn="ctr">
              <a:buNone/>
              <a:defRPr/>
            </a:lvl1pPr>
          </a:lstStyle>
          <a:p>
            <a:pPr marL="0" marR="0" lvl="0" indent="0" algn="ctr" defTabSz="685800" rtl="0" eaLnBrk="1" fontAlgn="auto" latinLnBrk="0" hangingPunct="1">
              <a:lnSpc>
                <a:spcPct val="11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5474255" y="2370479"/>
            <a:ext cx="3533274" cy="2168100"/>
          </a:xfrm>
        </p:spPr>
        <p:txBody>
          <a:bodyPr anchor="ctr"/>
          <a:lstStyle>
            <a:lvl1pPr marL="0" indent="0" algn="ctr">
              <a:buNone/>
              <a:defRPr/>
            </a:lvl1pPr>
          </a:lstStyle>
          <a:p>
            <a:pPr marL="0" marR="0" lvl="0" indent="0" algn="ctr" defTabSz="685800" rtl="0" eaLnBrk="1" fontAlgn="auto" latinLnBrk="0" hangingPunct="1">
              <a:lnSpc>
                <a:spcPct val="11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12423525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val="1"/>
              </a:ext>
            </a:extLst>
          </p:cNvPr>
          <p:cNvSpPr/>
          <p:nvPr userDrawn="1"/>
        </p:nvSpPr>
        <p:spPr>
          <a:xfrm>
            <a:off x="3741273" y="145410"/>
            <a:ext cx="5266256" cy="4392519"/>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011272" y="403699"/>
            <a:ext cx="4728159" cy="386293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35000" y="134349"/>
            <a:ext cx="3533274" cy="4403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404458" y="275575"/>
            <a:ext cx="2996759" cy="712408"/>
          </a:xfrm>
        </p:spPr>
        <p:txBody>
          <a:bodyPr/>
          <a:lstStyle/>
          <a:p>
            <a:r>
              <a:rPr lang="sv-SE"/>
              <a:t>Klicka här för att ändra mall för rubrikformat</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404569" y="1353549"/>
            <a:ext cx="3005648" cy="304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8687197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foto bakom">
    <p:spTree>
      <p:nvGrpSpPr>
        <p:cNvPr id="1" name=""/>
        <p:cNvGrpSpPr/>
        <p:nvPr/>
      </p:nvGrpSpPr>
      <p:grpSpPr>
        <a:xfrm>
          <a:off x="0" y="0"/>
          <a:ext cx="0" cy="0"/>
          <a:chOff x="0" y="0"/>
          <a:chExt cx="0" cy="0"/>
        </a:xfrm>
      </p:grpSpPr>
      <p:sp>
        <p:nvSpPr>
          <p:cNvPr id="5" name="Platshållare för innehåll 2"/>
          <p:cNvSpPr>
            <a:spLocks noGrp="1"/>
          </p:cNvSpPr>
          <p:nvPr>
            <p:ph idx="1" hasCustomPrompt="1"/>
          </p:nvPr>
        </p:nvSpPr>
        <p:spPr>
          <a:xfrm>
            <a:off x="0" y="0"/>
            <a:ext cx="9144000" cy="5143500"/>
          </a:xfrm>
        </p:spPr>
        <p:txBody>
          <a:bodyPr/>
          <a:lstStyle>
            <a:lvl1pPr marL="0" indent="0">
              <a:buFontTx/>
              <a:buNone/>
              <a:defRPr baseline="0"/>
            </a:lvl1pPr>
          </a:lstStyle>
          <a:p>
            <a:pPr lvl="0"/>
            <a:r>
              <a:rPr lang="sv-SE" dirty="0"/>
              <a:t>Klicka här för att lägg till en </a:t>
            </a:r>
            <a:r>
              <a:rPr lang="sv-SE" dirty="0" err="1"/>
              <a:t>helsidebild</a:t>
            </a:r>
            <a:endParaRPr lang="sv-SE" dirty="0"/>
          </a:p>
        </p:txBody>
      </p:sp>
      <p:sp>
        <p:nvSpPr>
          <p:cNvPr id="3" name="Rubrik 1"/>
          <p:cNvSpPr>
            <a:spLocks noGrp="1"/>
          </p:cNvSpPr>
          <p:nvPr>
            <p:ph type="ctrTitle" hasCustomPrompt="1"/>
          </p:nvPr>
        </p:nvSpPr>
        <p:spPr>
          <a:xfrm>
            <a:off x="685800" y="1597820"/>
            <a:ext cx="7772400" cy="1102519"/>
          </a:xfrm>
        </p:spPr>
        <p:txBody>
          <a:bodyPr/>
          <a:lstStyle>
            <a:lvl1pPr>
              <a:defRPr baseline="0"/>
            </a:lvl1pPr>
          </a:lstStyle>
          <a:p>
            <a:r>
              <a:rPr lang="sv-SE" dirty="0"/>
              <a:t>Klicka här för att fylla i rubrik ovanpå bild</a:t>
            </a:r>
          </a:p>
        </p:txBody>
      </p:sp>
    </p:spTree>
    <p:extLst>
      <p:ext uri="{BB962C8B-B14F-4D97-AF65-F5344CB8AC3E}">
        <p14:creationId xmlns:p14="http://schemas.microsoft.com/office/powerpoint/2010/main" val="3818885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34824" y="1219199"/>
            <a:ext cx="2867400" cy="331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3138300" y="1219199"/>
            <a:ext cx="2867400" cy="331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6142500" y="1219199"/>
            <a:ext cx="2867400" cy="331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405000" y="276225"/>
            <a:ext cx="7210238" cy="712408"/>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326524" y="1408199"/>
            <a:ext cx="2484000" cy="2940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3330000" y="1408199"/>
            <a:ext cx="2484000" cy="2940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6334200" y="1408199"/>
            <a:ext cx="2484000" cy="2940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66128017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4605750" y="134880"/>
            <a:ext cx="4403250" cy="4403701"/>
          </a:xfrm>
          <a:solidFill>
            <a:schemeClr val="bg1"/>
          </a:solidFill>
        </p:spPr>
        <p:txBody>
          <a:bodyPr anchor="ctr" anchorCtr="0"/>
          <a:lstStyle>
            <a:lvl1pPr marL="0" indent="0" algn="ctr">
              <a:buNone/>
              <a:defRPr/>
            </a:lvl1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35000" y="135000"/>
            <a:ext cx="4403250" cy="440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404999" y="276225"/>
            <a:ext cx="3863700" cy="712408"/>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04999" y="1354199"/>
            <a:ext cx="3863700" cy="304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04929649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val="1"/>
              </a:ext>
            </a:extLst>
          </p:cNvPr>
          <p:cNvSpPr/>
          <p:nvPr userDrawn="1"/>
        </p:nvSpPr>
        <p:spPr>
          <a:xfrm>
            <a:off x="0" y="0"/>
            <a:ext cx="32766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4876215" y="276225"/>
            <a:ext cx="3863700" cy="712408"/>
          </a:xfrm>
        </p:spPr>
        <p:txBody>
          <a:bodyPr/>
          <a:lstStyle/>
          <a:p>
            <a:r>
              <a:rPr lang="sv-SE"/>
              <a:t>Klicka här för att ändra mall för rubrikformat</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876214" y="1354199"/>
            <a:ext cx="3863700" cy="304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34541" y="134542"/>
            <a:ext cx="4340731" cy="2134520"/>
          </a:xfrm>
          <a:solidFill>
            <a:schemeClr val="bg1"/>
          </a:solidFill>
        </p:spPr>
        <p:txBody>
          <a:bodyPr anchor="ctr" anchorCtr="0"/>
          <a:lstStyle>
            <a:lvl1pPr marL="0" indent="0" algn="ctr">
              <a:buNone/>
              <a:defRPr sz="1200"/>
            </a:lvl1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34540" y="2403603"/>
            <a:ext cx="4340730" cy="2134521"/>
          </a:xfrm>
          <a:solidFill>
            <a:schemeClr val="bg1"/>
          </a:solidFill>
        </p:spPr>
        <p:txBody>
          <a:bodyPr anchor="ctr" anchorCtr="0"/>
          <a:lstStyle>
            <a:lvl1pPr marL="0" indent="0" algn="ctr">
              <a:buNone/>
              <a:defRPr sz="1200"/>
            </a:lvl1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8396089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4603533" y="134541"/>
            <a:ext cx="4403709" cy="4404040"/>
          </a:xfrm>
          <a:solidFill>
            <a:schemeClr val="bg1"/>
          </a:solidFill>
        </p:spPr>
        <p:txBody>
          <a:bodyPr anchor="ctr" anchorCtr="0"/>
          <a:lstStyle>
            <a:lvl1pPr marL="0" indent="0" algn="ctr">
              <a:buNone/>
              <a:defRPr sz="1200"/>
            </a:lvl1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34541" y="134541"/>
            <a:ext cx="4403709" cy="4404040"/>
          </a:xfrm>
          <a:solidFill>
            <a:schemeClr val="bg1"/>
          </a:solidFill>
        </p:spPr>
        <p:txBody>
          <a:bodyPr anchor="ctr" anchorCtr="0"/>
          <a:lstStyle>
            <a:lvl1pPr marL="0" indent="0" algn="ctr">
              <a:buNone/>
              <a:defRPr sz="1200"/>
            </a:lvl1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274864576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4605291" y="135000"/>
            <a:ext cx="4403709" cy="4403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4875979" y="276225"/>
            <a:ext cx="3863700" cy="712408"/>
          </a:xfrm>
        </p:spPr>
        <p:txBody>
          <a:bodyPr/>
          <a:lstStyle/>
          <a:p>
            <a:r>
              <a:rPr lang="sv-SE"/>
              <a:t>Klicka här för att ändra mall för rubrikformat</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875980" y="1354200"/>
            <a:ext cx="3863700" cy="3045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34541" y="134541"/>
            <a:ext cx="4403709" cy="2365539"/>
          </a:xfrm>
          <a:solidFill>
            <a:schemeClr val="bg1"/>
          </a:solidFill>
        </p:spPr>
        <p:txBody>
          <a:bodyPr anchor="ctr" anchorCtr="0"/>
          <a:lstStyle>
            <a:lvl1pPr marL="0" indent="0" algn="ctr">
              <a:buNone/>
              <a:defRPr sz="1200"/>
            </a:lvl1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34541" y="2567580"/>
            <a:ext cx="1971000" cy="1971000"/>
          </a:xfrm>
          <a:solidFill>
            <a:schemeClr val="bg1"/>
          </a:solidFill>
        </p:spPr>
        <p:txBody>
          <a:bodyPr anchor="ctr" anchorCtr="0"/>
          <a:lstStyle>
            <a:lvl1pPr marL="0" indent="0" algn="ctr">
              <a:buNone/>
              <a:defRPr sz="1200"/>
            </a:lvl1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2181930" y="2567580"/>
            <a:ext cx="2356321" cy="1971000"/>
          </a:xfrm>
          <a:solidFill>
            <a:schemeClr val="bg1"/>
          </a:solidFill>
        </p:spPr>
        <p:txBody>
          <a:bodyPr anchor="ctr" anchorCtr="0"/>
          <a:lstStyle>
            <a:lvl1pPr marL="0" indent="0" algn="ctr">
              <a:buNone/>
              <a:defRPr sz="1200"/>
            </a:lvl1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3093924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219200"/>
            <a:ext cx="9144000" cy="3322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405000" y="276225"/>
            <a:ext cx="8332547" cy="712408"/>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874074" y="1488175"/>
            <a:ext cx="1757294" cy="1757294"/>
          </a:xfrm>
          <a:prstGeom prst="ellipse">
            <a:avLst/>
          </a:prstGeom>
          <a:solidFill>
            <a:schemeClr val="accent2"/>
          </a:solidFill>
        </p:spPr>
        <p:txBody>
          <a:bodyPr anchor="ctr" anchorCtr="0"/>
          <a:lstStyle>
            <a:lvl1pPr marL="0" indent="0" algn="ctr">
              <a:buNone/>
              <a:defRPr sz="1200"/>
            </a:lvl1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3694874" y="1488174"/>
            <a:ext cx="1757293" cy="1757293"/>
          </a:xfrm>
          <a:prstGeom prst="ellipse">
            <a:avLst/>
          </a:prstGeom>
          <a:solidFill>
            <a:schemeClr val="accent2"/>
          </a:solidFill>
        </p:spPr>
        <p:txBody>
          <a:bodyPr anchor="ctr" anchorCtr="0"/>
          <a:lstStyle>
            <a:lvl1pPr marL="0" indent="0" algn="ctr">
              <a:buNone/>
              <a:defRPr sz="1200"/>
            </a:lvl1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6515672" y="1488174"/>
            <a:ext cx="1757293" cy="1757293"/>
          </a:xfrm>
          <a:prstGeom prst="ellipse">
            <a:avLst/>
          </a:prstGeom>
          <a:solidFill>
            <a:schemeClr val="accent2"/>
          </a:solidFill>
        </p:spPr>
        <p:txBody>
          <a:bodyPr anchor="ctr" anchorCtr="0"/>
          <a:lstStyle>
            <a:lvl1pPr marL="0" indent="0" algn="ctr">
              <a:buNone/>
              <a:defRPr sz="1200"/>
            </a:lvl1pPr>
          </a:lstStyle>
          <a:p>
            <a:pPr marL="0" marR="0" lvl="0" indent="0" algn="ctr" defTabSz="685800" rtl="0" eaLnBrk="1" fontAlgn="auto" latinLnBrk="0" hangingPunct="1">
              <a:lnSpc>
                <a:spcPct val="90000"/>
              </a:lnSpc>
              <a:spcBef>
                <a:spcPts val="135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540000" y="3380469"/>
            <a:ext cx="2417302" cy="1022460"/>
          </a:xfrm>
        </p:spPr>
        <p:txBody>
          <a:bodyPr/>
          <a:lstStyle>
            <a:lvl1pPr marL="0" indent="0" algn="ctr">
              <a:spcBef>
                <a:spcPts val="450"/>
              </a:spcBef>
              <a:buNone/>
              <a:defRPr sz="975" spc="15" baseline="0">
                <a:solidFill>
                  <a:schemeClr val="bg1"/>
                </a:solidFill>
              </a:defRPr>
            </a:lvl1pPr>
            <a:lvl2pPr marL="176138" indent="0">
              <a:buNone/>
              <a:defRPr sz="1200"/>
            </a:lvl2pPr>
            <a:lvl3pPr marL="377354" indent="0">
              <a:buNone/>
              <a:defRPr sz="1200"/>
            </a:lvl3pPr>
            <a:lvl4pPr marL="567000" indent="0">
              <a:buNone/>
              <a:defRPr sz="1200"/>
            </a:lvl4pPr>
            <a:lvl5pPr marL="783000" indent="0">
              <a:buNone/>
              <a:defRPr sz="12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3362901" y="3380469"/>
            <a:ext cx="2417402" cy="1022460"/>
          </a:xfrm>
        </p:spPr>
        <p:txBody>
          <a:bodyPr/>
          <a:lstStyle>
            <a:lvl1pPr marL="0" indent="0" algn="ctr">
              <a:spcBef>
                <a:spcPts val="450"/>
              </a:spcBef>
              <a:buNone/>
              <a:defRPr sz="975" spc="15" baseline="0">
                <a:solidFill>
                  <a:schemeClr val="bg1"/>
                </a:solidFill>
              </a:defRPr>
            </a:lvl1pPr>
            <a:lvl2pPr marL="176138" indent="0">
              <a:buNone/>
              <a:defRPr sz="1200"/>
            </a:lvl2pPr>
            <a:lvl3pPr marL="377354" indent="0">
              <a:buNone/>
              <a:defRPr sz="1200"/>
            </a:lvl3pPr>
            <a:lvl4pPr marL="567000" indent="0">
              <a:buNone/>
              <a:defRPr sz="1200"/>
            </a:lvl4pPr>
            <a:lvl5pPr marL="783000" indent="0">
              <a:buNone/>
              <a:defRPr sz="12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6185901" y="3380469"/>
            <a:ext cx="2417901" cy="1022460"/>
          </a:xfrm>
        </p:spPr>
        <p:txBody>
          <a:bodyPr/>
          <a:lstStyle>
            <a:lvl1pPr marL="0" indent="0" algn="ctr">
              <a:spcBef>
                <a:spcPts val="450"/>
              </a:spcBef>
              <a:buNone/>
              <a:defRPr sz="975" spc="15" baseline="0">
                <a:solidFill>
                  <a:schemeClr val="bg1"/>
                </a:solidFill>
              </a:defRPr>
            </a:lvl1pPr>
            <a:lvl2pPr marL="176138" indent="0">
              <a:buNone/>
              <a:defRPr sz="1200"/>
            </a:lvl2pPr>
            <a:lvl3pPr marL="377354" indent="0">
              <a:buNone/>
              <a:defRPr sz="1200"/>
            </a:lvl3pPr>
            <a:lvl4pPr marL="567000" indent="0">
              <a:buNone/>
              <a:defRPr sz="1200"/>
            </a:lvl4pPr>
            <a:lvl5pPr marL="783000" indent="0">
              <a:buNone/>
              <a:defRPr sz="12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400755401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219200"/>
            <a:ext cx="9144000" cy="3322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405000" y="276225"/>
            <a:ext cx="8332547" cy="712408"/>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3694201" y="1799381"/>
            <a:ext cx="1755002" cy="1755000"/>
          </a:xfrm>
          <a:prstGeom prst="ellipse">
            <a:avLst/>
          </a:prstGeom>
          <a:solidFill>
            <a:schemeClr val="tx2"/>
          </a:solidFill>
        </p:spPr>
        <p:txBody>
          <a:bodyPr lIns="36000" tIns="36000" rIns="36000" bIns="36000" anchor="ctr" anchorCtr="0"/>
          <a:lstStyle>
            <a:lvl1pPr marL="0" indent="0" algn="ctr">
              <a:lnSpc>
                <a:spcPct val="100000"/>
              </a:lnSpc>
              <a:spcBef>
                <a:spcPts val="450"/>
              </a:spcBef>
              <a:buNone/>
              <a:defRPr sz="1500" b="1">
                <a:solidFill>
                  <a:schemeClr val="bg1"/>
                </a:solidFill>
              </a:defRPr>
            </a:lvl1pPr>
            <a:lvl2pPr marL="203138" indent="0" algn="ctr">
              <a:lnSpc>
                <a:spcPct val="100000"/>
              </a:lnSpc>
              <a:spcBef>
                <a:spcPts val="450"/>
              </a:spcBef>
              <a:buNone/>
              <a:defRPr/>
            </a:lvl2pPr>
            <a:lvl3pPr marL="404354" indent="0" algn="ctr">
              <a:lnSpc>
                <a:spcPct val="100000"/>
              </a:lnSpc>
              <a:spcBef>
                <a:spcPts val="450"/>
              </a:spcBef>
              <a:buNone/>
              <a:defRPr/>
            </a:lvl3pPr>
            <a:lvl4pPr marL="594000" indent="0" algn="ctr">
              <a:lnSpc>
                <a:spcPct val="100000"/>
              </a:lnSpc>
              <a:spcBef>
                <a:spcPts val="450"/>
              </a:spcBef>
              <a:buNone/>
              <a:defRPr/>
            </a:lvl4pPr>
            <a:lvl5pPr marL="810000" indent="0" algn="ctr">
              <a:lnSpc>
                <a:spcPct val="100000"/>
              </a:lnSpc>
              <a:spcBef>
                <a:spcPts val="450"/>
              </a:spcBef>
              <a:buNone/>
              <a:defRPr/>
            </a:lvl5pPr>
          </a:lstStyle>
          <a:p>
            <a:pPr lvl="0"/>
            <a:r>
              <a:rPr lang="sv-SE"/>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6517252" y="1799381"/>
            <a:ext cx="1755002" cy="1755000"/>
          </a:xfrm>
          <a:prstGeom prst="ellipse">
            <a:avLst/>
          </a:prstGeom>
          <a:solidFill>
            <a:schemeClr val="tx2"/>
          </a:solidFill>
        </p:spPr>
        <p:txBody>
          <a:bodyPr lIns="36000" tIns="36000" rIns="36000" bIns="36000" anchor="ctr" anchorCtr="0"/>
          <a:lstStyle>
            <a:lvl1pPr marL="0" indent="0" algn="ctr">
              <a:lnSpc>
                <a:spcPct val="100000"/>
              </a:lnSpc>
              <a:spcBef>
                <a:spcPts val="450"/>
              </a:spcBef>
              <a:buNone/>
              <a:defRPr sz="1500" b="1">
                <a:solidFill>
                  <a:schemeClr val="bg1"/>
                </a:solidFill>
              </a:defRPr>
            </a:lvl1pPr>
            <a:lvl2pPr marL="203138" indent="0" algn="ctr">
              <a:lnSpc>
                <a:spcPct val="100000"/>
              </a:lnSpc>
              <a:spcBef>
                <a:spcPts val="450"/>
              </a:spcBef>
              <a:buNone/>
              <a:defRPr/>
            </a:lvl2pPr>
            <a:lvl3pPr marL="404354" indent="0" algn="ctr">
              <a:lnSpc>
                <a:spcPct val="100000"/>
              </a:lnSpc>
              <a:spcBef>
                <a:spcPts val="450"/>
              </a:spcBef>
              <a:buNone/>
              <a:defRPr/>
            </a:lvl3pPr>
            <a:lvl4pPr marL="594000" indent="0" algn="ctr">
              <a:lnSpc>
                <a:spcPct val="100000"/>
              </a:lnSpc>
              <a:spcBef>
                <a:spcPts val="450"/>
              </a:spcBef>
              <a:buNone/>
              <a:defRPr/>
            </a:lvl4pPr>
            <a:lvl5pPr marL="810000" indent="0" algn="ctr">
              <a:lnSpc>
                <a:spcPct val="100000"/>
              </a:lnSpc>
              <a:spcBef>
                <a:spcPts val="450"/>
              </a:spcBef>
              <a:buNone/>
              <a:defRPr/>
            </a:lvl5pPr>
          </a:lstStyle>
          <a:p>
            <a:pPr lvl="0"/>
            <a:r>
              <a:rPr lang="sv-SE"/>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871150" y="1799381"/>
            <a:ext cx="1755002" cy="1755000"/>
          </a:xfrm>
          <a:prstGeom prst="ellipse">
            <a:avLst/>
          </a:prstGeom>
          <a:solidFill>
            <a:schemeClr val="tx2"/>
          </a:solidFill>
        </p:spPr>
        <p:txBody>
          <a:bodyPr lIns="36000" tIns="36000" rIns="36000" bIns="36000" anchor="ctr" anchorCtr="0"/>
          <a:lstStyle>
            <a:lvl1pPr marL="0" indent="0" algn="ctr">
              <a:lnSpc>
                <a:spcPct val="100000"/>
              </a:lnSpc>
              <a:spcBef>
                <a:spcPts val="450"/>
              </a:spcBef>
              <a:buNone/>
              <a:defRPr sz="1500" b="1">
                <a:solidFill>
                  <a:schemeClr val="bg1"/>
                </a:solidFill>
              </a:defRPr>
            </a:lvl1pPr>
            <a:lvl2pPr marL="203138" indent="0" algn="ctr">
              <a:lnSpc>
                <a:spcPct val="100000"/>
              </a:lnSpc>
              <a:spcBef>
                <a:spcPts val="450"/>
              </a:spcBef>
              <a:buNone/>
              <a:defRPr/>
            </a:lvl2pPr>
            <a:lvl3pPr marL="404354" indent="0" algn="ctr">
              <a:lnSpc>
                <a:spcPct val="100000"/>
              </a:lnSpc>
              <a:spcBef>
                <a:spcPts val="450"/>
              </a:spcBef>
              <a:buNone/>
              <a:defRPr/>
            </a:lvl3pPr>
            <a:lvl4pPr marL="594000" indent="0" algn="ctr">
              <a:lnSpc>
                <a:spcPct val="100000"/>
              </a:lnSpc>
              <a:spcBef>
                <a:spcPts val="450"/>
              </a:spcBef>
              <a:buNone/>
              <a:defRPr/>
            </a:lvl4pPr>
            <a:lvl5pPr marL="810000" indent="0" algn="ctr">
              <a:lnSpc>
                <a:spcPct val="100000"/>
              </a:lnSpc>
              <a:spcBef>
                <a:spcPts val="450"/>
              </a:spcBef>
              <a:buNone/>
              <a:defRPr/>
            </a:lvl5pPr>
          </a:lstStyle>
          <a:p>
            <a:pPr lvl="0"/>
            <a:r>
              <a:rPr lang="sv-SE"/>
              <a:t>Klicka här för att ändra format på bakgrundstexten</a:t>
            </a:r>
          </a:p>
        </p:txBody>
      </p:sp>
    </p:spTree>
    <p:extLst>
      <p:ext uri="{BB962C8B-B14F-4D97-AF65-F5344CB8AC3E}">
        <p14:creationId xmlns:p14="http://schemas.microsoft.com/office/powerpoint/2010/main" val="170960793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4004963" y="251011"/>
            <a:ext cx="553591" cy="431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val="1"/>
              </a:ext>
            </a:extLst>
          </p:cNvPr>
          <p:cNvGrpSpPr/>
          <p:nvPr userDrawn="1"/>
        </p:nvGrpSpPr>
        <p:grpSpPr>
          <a:xfrm>
            <a:off x="7930585" y="4673844"/>
            <a:ext cx="1212485" cy="324838"/>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sz="1350"/>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sz="1350"/>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4004560" y="-2"/>
            <a:ext cx="5138510" cy="51435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r>
              <a:rPr lang="sv-SE"/>
              <a:t>Klicka på ikonen för att lägga till en bild</a:t>
            </a:r>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269999" y="276225"/>
            <a:ext cx="4266000" cy="4262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809999" y="810000"/>
            <a:ext cx="3186000" cy="3186000"/>
          </a:xfrm>
        </p:spPr>
        <p:txBody>
          <a:bodyPr bIns="180000" anchor="ctr" anchorCtr="0"/>
          <a:lstStyle>
            <a:lvl1pPr marL="0" indent="0">
              <a:lnSpc>
                <a:spcPct val="114000"/>
              </a:lnSpc>
              <a:spcBef>
                <a:spcPts val="900"/>
              </a:spcBef>
              <a:buNone/>
              <a:defRPr sz="1350" spc="15" baseline="0">
                <a:solidFill>
                  <a:schemeClr val="bg1"/>
                </a:solidFill>
                <a:latin typeface="+mj-lt"/>
              </a:defRPr>
            </a:lvl1pPr>
            <a:lvl2pPr marL="176138" indent="0">
              <a:buNone/>
              <a:defRPr/>
            </a:lvl2pPr>
            <a:lvl3pPr marL="377354" indent="0">
              <a:buNone/>
              <a:defRPr/>
            </a:lvl3pPr>
            <a:lvl4pPr marL="567000" indent="0">
              <a:buNone/>
              <a:defRPr/>
            </a:lvl4pPr>
            <a:lvl5pPr marL="783000" indent="0">
              <a:buNone/>
              <a:defRPr/>
            </a:lvl5pPr>
          </a:lstStyle>
          <a:p>
            <a:pPr lvl="0"/>
            <a:r>
              <a:rPr lang="sv-SE" dirty="0"/>
              <a:t>Klicka och skriv text</a:t>
            </a:r>
          </a:p>
        </p:txBody>
      </p:sp>
    </p:spTree>
    <p:extLst>
      <p:ext uri="{BB962C8B-B14F-4D97-AF65-F5344CB8AC3E}">
        <p14:creationId xmlns:p14="http://schemas.microsoft.com/office/powerpoint/2010/main" val="47539541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4002486" y="-5"/>
            <a:ext cx="5141514" cy="51435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269999" y="276225"/>
            <a:ext cx="4266000" cy="4262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809999" y="810000"/>
            <a:ext cx="3186000" cy="3186000"/>
          </a:xfrm>
        </p:spPr>
        <p:txBody>
          <a:bodyPr bIns="180000" anchor="ctr" anchorCtr="0"/>
          <a:lstStyle>
            <a:lvl1pPr marL="0" indent="0">
              <a:lnSpc>
                <a:spcPct val="114000"/>
              </a:lnSpc>
              <a:spcBef>
                <a:spcPts val="900"/>
              </a:spcBef>
              <a:buNone/>
              <a:defRPr sz="1350" spc="15" baseline="0">
                <a:solidFill>
                  <a:schemeClr val="bg1"/>
                </a:solidFill>
                <a:latin typeface="+mj-lt"/>
              </a:defRPr>
            </a:lvl1pPr>
            <a:lvl2pPr marL="176138" indent="0">
              <a:buNone/>
              <a:defRPr/>
            </a:lvl2pPr>
            <a:lvl3pPr marL="377354" indent="0">
              <a:buNone/>
              <a:defRPr/>
            </a:lvl3pPr>
            <a:lvl4pPr marL="567000" indent="0">
              <a:buNone/>
              <a:defRPr/>
            </a:lvl4pPr>
            <a:lvl5pPr marL="783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val="1"/>
              </a:ext>
            </a:extLst>
          </p:cNvPr>
          <p:cNvGrpSpPr/>
          <p:nvPr userDrawn="1"/>
        </p:nvGrpSpPr>
        <p:grpSpPr>
          <a:xfrm>
            <a:off x="7930585" y="4673844"/>
            <a:ext cx="1212485" cy="324838"/>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sz="1350"/>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sz="1350"/>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7490644" y="4673580"/>
            <a:ext cx="1653356" cy="324970"/>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sz="1350"/>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sz="1350"/>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4974830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val="1"/>
              </a:ext>
            </a:extLst>
          </p:cNvPr>
          <p:cNvSpPr/>
          <p:nvPr userDrawn="1"/>
        </p:nvSpPr>
        <p:spPr>
          <a:xfrm>
            <a:off x="135000" y="1923700"/>
            <a:ext cx="8874000" cy="26162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290638" y="326308"/>
            <a:ext cx="6562725" cy="881786"/>
          </a:xfrm>
        </p:spPr>
        <p:txBody>
          <a:bodyPr anchor="b"/>
          <a:lstStyle>
            <a:lvl1pPr algn="ctr">
              <a:defRPr sz="3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290638" y="1244060"/>
            <a:ext cx="6562725" cy="603176"/>
          </a:xfrm>
        </p:spPr>
        <p:txBody>
          <a:bodyPr/>
          <a:lstStyle>
            <a:lvl1pPr marL="0" indent="0" algn="ctr">
              <a:lnSpc>
                <a:spcPct val="100000"/>
              </a:lnSpc>
              <a:spcBef>
                <a:spcPts val="0"/>
              </a:spcBef>
              <a:buNone/>
              <a:defRPr sz="1800">
                <a:solidFill>
                  <a:schemeClr val="accent6"/>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val="1"/>
              </a:ext>
            </a:extLst>
          </p:cNvPr>
          <p:cNvSpPr/>
          <p:nvPr userDrawn="1"/>
        </p:nvSpPr>
        <p:spPr>
          <a:xfrm>
            <a:off x="135000" y="1891482"/>
            <a:ext cx="6173002" cy="2616226"/>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sz="1350" dirty="0"/>
          </a:p>
        </p:txBody>
      </p:sp>
    </p:spTree>
    <p:extLst>
      <p:ext uri="{BB962C8B-B14F-4D97-AF65-F5344CB8AC3E}">
        <p14:creationId xmlns:p14="http://schemas.microsoft.com/office/powerpoint/2010/main" val="96871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med blå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p:cNvSpPr>
            <a:spLocks noGrp="1"/>
          </p:cNvSpPr>
          <p:nvPr>
            <p:ph type="ctrTitle" hasCustomPrompt="1"/>
          </p:nvPr>
        </p:nvSpPr>
        <p:spPr>
          <a:xfrm>
            <a:off x="685800" y="1597820"/>
            <a:ext cx="7772400" cy="1102519"/>
          </a:xfrm>
        </p:spPr>
        <p:txBody>
          <a:bodyPr/>
          <a:lstStyle>
            <a:lvl1pPr algn="ctr">
              <a:defRPr b="1" baseline="0">
                <a:solidFill>
                  <a:schemeClr val="bg1"/>
                </a:solidFill>
              </a:defRPr>
            </a:lvl1pPr>
          </a:lstStyle>
          <a:p>
            <a:r>
              <a:rPr lang="sv-SE" dirty="0"/>
              <a:t>Klicka här för att fylla i rubrik ovanpå bild</a:t>
            </a:r>
          </a:p>
        </p:txBody>
      </p:sp>
    </p:spTree>
    <p:extLst>
      <p:ext uri="{BB962C8B-B14F-4D97-AF65-F5344CB8AC3E}">
        <p14:creationId xmlns:p14="http://schemas.microsoft.com/office/powerpoint/2010/main" val="941280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135000" y="1923700"/>
            <a:ext cx="8874900" cy="2616226"/>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290638" y="326308"/>
            <a:ext cx="6562725" cy="881786"/>
          </a:xfrm>
        </p:spPr>
        <p:txBody>
          <a:bodyPr anchor="b"/>
          <a:lstStyle>
            <a:lvl1pPr algn="ctr">
              <a:defRPr sz="3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290638" y="1244060"/>
            <a:ext cx="6562725" cy="603176"/>
          </a:xfrm>
        </p:spPr>
        <p:txBody>
          <a:bodyPr/>
          <a:lstStyle>
            <a:lvl1pPr marL="0" indent="0" algn="ctr">
              <a:lnSpc>
                <a:spcPct val="100000"/>
              </a:lnSpc>
              <a:spcBef>
                <a:spcPts val="0"/>
              </a:spcBef>
              <a:buNone/>
              <a:defRPr sz="1800">
                <a:solidFill>
                  <a:schemeClr val="accent6"/>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18316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405000" y="276225"/>
            <a:ext cx="7442999" cy="712408"/>
          </a:xfrm>
        </p:spPr>
        <p:txBody>
          <a:bodyPr/>
          <a:lstStyle/>
          <a:p>
            <a:r>
              <a:rPr lang="sv-SE"/>
              <a:t>Klicka här för att ändra mall för rubrikformat</a:t>
            </a:r>
            <a:endParaRPr lang="sv-SE" dirty="0"/>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539574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424670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med röd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p:cNvSpPr>
            <a:spLocks noGrp="1"/>
          </p:cNvSpPr>
          <p:nvPr>
            <p:ph type="ctrTitle" hasCustomPrompt="1"/>
          </p:nvPr>
        </p:nvSpPr>
        <p:spPr>
          <a:xfrm>
            <a:off x="685800" y="1597820"/>
            <a:ext cx="7772400" cy="1102519"/>
          </a:xfrm>
        </p:spPr>
        <p:txBody>
          <a:bodyPr/>
          <a:lstStyle>
            <a:lvl1pPr algn="ctr">
              <a:defRPr b="1" baseline="0">
                <a:solidFill>
                  <a:schemeClr val="bg1"/>
                </a:solidFill>
              </a:defRPr>
            </a:lvl1pPr>
          </a:lstStyle>
          <a:p>
            <a:r>
              <a:rPr lang="sv-SE" dirty="0"/>
              <a:t>Klicka här för att fylla i rubrik ovanpå bild</a:t>
            </a:r>
          </a:p>
        </p:txBody>
      </p:sp>
    </p:spTree>
    <p:extLst>
      <p:ext uri="{BB962C8B-B14F-4D97-AF65-F5344CB8AC3E}">
        <p14:creationId xmlns:p14="http://schemas.microsoft.com/office/powerpoint/2010/main" val="270650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lsidebild">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0" y="2574"/>
            <a:ext cx="9144000" cy="5143500"/>
          </a:xfrm>
        </p:spPr>
        <p:txBody>
          <a:bodyPr/>
          <a:lstStyle>
            <a:lvl1pPr marL="0" indent="0">
              <a:buFontTx/>
              <a:buNone/>
              <a:defRPr baseline="0"/>
            </a:lvl1pPr>
          </a:lstStyle>
          <a:p>
            <a:pPr lvl="0"/>
            <a:endParaRPr lang="sv-SE" dirty="0"/>
          </a:p>
        </p:txBody>
      </p:sp>
    </p:spTree>
    <p:extLst>
      <p:ext uri="{BB962C8B-B14F-4D97-AF65-F5344CB8AC3E}">
        <p14:creationId xmlns:p14="http://schemas.microsoft.com/office/powerpoint/2010/main" val="407837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Klicka här för att fylla i rubrik</a:t>
            </a:r>
          </a:p>
        </p:txBody>
      </p:sp>
      <p:sp>
        <p:nvSpPr>
          <p:cNvPr id="3" name="Platshållare för innehåll 2"/>
          <p:cNvSpPr>
            <a:spLocks noGrp="1"/>
          </p:cNvSpPr>
          <p:nvPr>
            <p:ph idx="1" hasCustomPrompt="1"/>
          </p:nvPr>
        </p:nvSpPr>
        <p:spPr>
          <a:xfrm>
            <a:off x="457200" y="1707655"/>
            <a:ext cx="8229600" cy="2808311"/>
          </a:xfrm>
        </p:spPr>
        <p:txBody>
          <a:bodyPr/>
          <a:lstStyle>
            <a:lvl1pPr marL="0" indent="0">
              <a:buFontTx/>
              <a:buNone/>
              <a:defRPr/>
            </a:lvl1pPr>
          </a:lstStyle>
          <a:p>
            <a:pPr lvl="0"/>
            <a:r>
              <a:rPr lang="sv-SE" dirty="0"/>
              <a:t>Klicka här för att ändra texten</a:t>
            </a:r>
          </a:p>
        </p:txBody>
      </p:sp>
    </p:spTree>
    <p:extLst>
      <p:ext uri="{BB962C8B-B14F-4D97-AF65-F5344CB8AC3E}">
        <p14:creationId xmlns:p14="http://schemas.microsoft.com/office/powerpoint/2010/main" val="206373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hasCustomPrompt="1"/>
          </p:nvPr>
        </p:nvSpPr>
        <p:spPr>
          <a:xfrm>
            <a:off x="457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
        <p:nvSpPr>
          <p:cNvPr id="4" name="Platshållare för innehåll 3"/>
          <p:cNvSpPr>
            <a:spLocks noGrp="1"/>
          </p:cNvSpPr>
          <p:nvPr>
            <p:ph sz="half" idx="2" hasCustomPrompt="1"/>
          </p:nvPr>
        </p:nvSpPr>
        <p:spPr>
          <a:xfrm>
            <a:off x="4648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Tree>
    <p:extLst>
      <p:ext uri="{BB962C8B-B14F-4D97-AF65-F5344CB8AC3E}">
        <p14:creationId xmlns:p14="http://schemas.microsoft.com/office/powerpoint/2010/main" val="15800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7544" y="771550"/>
            <a:ext cx="4032448" cy="857250"/>
          </a:xfrm>
        </p:spPr>
        <p:txBody>
          <a:bodyPr/>
          <a:lstStyle>
            <a:lvl1pPr>
              <a:defRPr/>
            </a:lvl1pPr>
          </a:lstStyle>
          <a:p>
            <a:r>
              <a:rPr lang="sv-SE" dirty="0"/>
              <a:t>Klicka här för att ändra rubrik</a:t>
            </a:r>
          </a:p>
        </p:txBody>
      </p:sp>
      <p:sp>
        <p:nvSpPr>
          <p:cNvPr id="3" name="Platshållare för innehåll 2"/>
          <p:cNvSpPr>
            <a:spLocks noGrp="1"/>
          </p:cNvSpPr>
          <p:nvPr>
            <p:ph sz="half" idx="1" hasCustomPrompt="1"/>
          </p:nvPr>
        </p:nvSpPr>
        <p:spPr>
          <a:xfrm>
            <a:off x="457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
        <p:nvSpPr>
          <p:cNvPr id="4" name="Platshållare för innehåll 3"/>
          <p:cNvSpPr>
            <a:spLocks noGrp="1"/>
          </p:cNvSpPr>
          <p:nvPr>
            <p:ph sz="half" idx="2" hasCustomPrompt="1"/>
          </p:nvPr>
        </p:nvSpPr>
        <p:spPr>
          <a:xfrm>
            <a:off x="4648200" y="411511"/>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Tree>
    <p:extLst>
      <p:ext uri="{BB962C8B-B14F-4D97-AF65-F5344CB8AC3E}">
        <p14:creationId xmlns:p14="http://schemas.microsoft.com/office/powerpoint/2010/main" val="121677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Rubrikbild">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7F19F6FA-C315-406B-A333-7795FFDFF6EF}"/>
              </a:ext>
            </a:extLst>
          </p:cNvPr>
          <p:cNvSpPr/>
          <p:nvPr userDrawn="1">
            <p:custDataLst>
              <p:tags r:id="rId1"/>
            </p:custDataLst>
          </p:nvPr>
        </p:nvSpPr>
        <p:spPr>
          <a:xfrm>
            <a:off x="0" y="0"/>
            <a:ext cx="9525" cy="9525"/>
          </a:xfrm>
          <a:prstGeom prst="octagon">
            <a:avLst/>
          </a:prstGeom>
          <a:noFill/>
          <a:ln w="12700" cap="flat" cmpd="sng" algn="ctr">
            <a:noFill/>
            <a:prstDash val="solid"/>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graphicFrame>
        <p:nvGraphicFramePr>
          <p:cNvPr id="3" name="Object 2" hidden="1">
            <a:extLst>
              <a:ext uri="{FF2B5EF4-FFF2-40B4-BE49-F238E27FC236}">
                <a16:creationId xmlns:a16="http://schemas.microsoft.com/office/drawing/2014/main" id="{663CC2EB-9A0C-4B5D-82FB-32351F22A612}"/>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663CC2EB-9A0C-4B5D-82FB-32351F22A612}"/>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CA2FBE6-CCDF-4281-881A-D421423FBB5C}"/>
              </a:ext>
            </a:extLst>
          </p:cNvPr>
          <p:cNvSpPr/>
          <p:nvPr userDrawn="1">
            <p:custDataLst>
              <p:tags r:id="rId3"/>
            </p:custDataLst>
          </p:nvPr>
        </p:nvSpPr>
        <p:spPr>
          <a:xfrm>
            <a:off x="0" y="0"/>
            <a:ext cx="119063" cy="119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sv-SE" sz="2700" b="1" i="0" baseline="0" dirty="0">
              <a:latin typeface="Calibri" panose="020F0502020204030204" pitchFamily="34" charset="0"/>
              <a:ea typeface="+mj-ea"/>
              <a:cs typeface="+mj-cs"/>
              <a:sym typeface="Calibri" panose="020F0502020204030204" pitchFamily="34" charset="0"/>
            </a:endParaRPr>
          </a:p>
        </p:txBody>
      </p:sp>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741557" y="462631"/>
            <a:ext cx="6858000" cy="457345"/>
          </a:xfrm>
        </p:spPr>
        <p:txBody>
          <a:bodyPr anchor="b">
            <a:normAutofit/>
          </a:bodyPr>
          <a:lstStyle>
            <a:lvl1pPr algn="l">
              <a:defRPr sz="2700"/>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741760" y="1066800"/>
            <a:ext cx="6858000" cy="3139679"/>
          </a:xfrm>
        </p:spPr>
        <p:txBody>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10745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5.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ags" Target="../tags/tag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7544" y="771550"/>
            <a:ext cx="8229600" cy="857250"/>
          </a:xfrm>
          <a:prstGeom prst="rect">
            <a:avLst/>
          </a:prstGeom>
        </p:spPr>
        <p:txBody>
          <a:bodyPr vert="horz" lIns="91440" tIns="45720" rIns="91440" bIns="45720" rtlCol="0" anchor="ctr">
            <a:normAutofit/>
          </a:bodyPr>
          <a:lstStyle/>
          <a:p>
            <a:r>
              <a:rPr lang="sv-SE" dirty="0"/>
              <a:t>Klicka här för att fylla i rubrik</a:t>
            </a:r>
          </a:p>
        </p:txBody>
      </p:sp>
      <p:sp>
        <p:nvSpPr>
          <p:cNvPr id="3" name="Platshållare för text 2"/>
          <p:cNvSpPr>
            <a:spLocks noGrp="1"/>
          </p:cNvSpPr>
          <p:nvPr>
            <p:ph type="body" idx="1"/>
          </p:nvPr>
        </p:nvSpPr>
        <p:spPr>
          <a:xfrm>
            <a:off x="457200" y="1707655"/>
            <a:ext cx="8229600" cy="280831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dirty="0"/>
              <a:t>Klicka här för att ändra texten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sv-SE" dirty="0"/>
          </a:p>
        </p:txBody>
      </p:sp>
      <p:pic>
        <p:nvPicPr>
          <p:cNvPr id="1027" name="Bildobjekt 5"/>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436096" y="4701841"/>
            <a:ext cx="103245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objekt 6" descr="Logotyp_Region_Kalmar_län_fär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660232" y="4629825"/>
            <a:ext cx="77684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objekt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12764" y="4701841"/>
            <a:ext cx="1135700" cy="28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5"/>
          <p:cNvSpPr>
            <a:spLocks noChangeArrowheads="1"/>
          </p:cNvSpPr>
          <p:nvPr userDrawn="1"/>
        </p:nvSpPr>
        <p:spPr bwMode="auto">
          <a:xfrm>
            <a:off x="-180975" y="962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6"/>
          <p:cNvSpPr>
            <a:spLocks noChangeArrowheads="1"/>
          </p:cNvSpPr>
          <p:nvPr userDrawn="1"/>
        </p:nvSpPr>
        <p:spPr bwMode="auto">
          <a:xfrm>
            <a:off x="-180975" y="150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sp>
        <p:nvSpPr>
          <p:cNvPr id="18" name="Rektangel 17"/>
          <p:cNvSpPr/>
          <p:nvPr userDrawn="1"/>
        </p:nvSpPr>
        <p:spPr>
          <a:xfrm>
            <a:off x="436921" y="4773801"/>
            <a:ext cx="1758815" cy="246221"/>
          </a:xfrm>
          <a:prstGeom prst="rect">
            <a:avLst/>
          </a:prstGeom>
        </p:spPr>
        <p:txBody>
          <a:bodyPr wrap="none">
            <a:spAutoFit/>
          </a:bodyPr>
          <a:lstStyle/>
          <a:p>
            <a:pPr algn="r"/>
            <a:r>
              <a:rPr lang="sv-SE" sz="1000" dirty="0">
                <a:solidFill>
                  <a:schemeClr val="tx1"/>
                </a:solidFill>
                <a:latin typeface="+mj-lt"/>
              </a:rPr>
              <a:t>Sydöstra sjukvårdsregionen</a:t>
            </a:r>
            <a:endParaRPr lang="sv-SE" sz="1100" dirty="0">
              <a:solidFill>
                <a:schemeClr val="tx1"/>
              </a:solidFill>
              <a:latin typeface="+mj-lt"/>
            </a:endParaRPr>
          </a:p>
        </p:txBody>
      </p:sp>
    </p:spTree>
    <p:extLst>
      <p:ext uri="{BB962C8B-B14F-4D97-AF65-F5344CB8AC3E}">
        <p14:creationId xmlns:p14="http://schemas.microsoft.com/office/powerpoint/2010/main" val="45550848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5" r:id="rId5"/>
    <p:sldLayoutId id="2147483650" r:id="rId6"/>
    <p:sldLayoutId id="2147483652" r:id="rId7"/>
    <p:sldLayoutId id="2147483659" r:id="rId8"/>
    <p:sldLayoutId id="2147483660" r:id="rId9"/>
  </p:sldLayoutIdLst>
  <p:txStyles>
    <p:title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ct val="20000"/>
        </a:spcBef>
        <a:spcAft>
          <a:spcPts val="0"/>
        </a:spcAft>
        <a:buClrTx/>
        <a:buSzTx/>
        <a:buFontTx/>
        <a:buNone/>
        <a:tabLst/>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405000" y="276225"/>
            <a:ext cx="7443900" cy="712408"/>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290600" y="1355400"/>
            <a:ext cx="6563954" cy="304396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val="1"/>
              </a:ext>
            </a:extLst>
          </p:cNvPr>
          <p:cNvSpPr>
            <a:spLocks noGrp="1"/>
          </p:cNvSpPr>
          <p:nvPr>
            <p:ph type="sldNum" sz="quarter" idx="4"/>
          </p:nvPr>
        </p:nvSpPr>
        <p:spPr>
          <a:xfrm>
            <a:off x="216000" y="4767263"/>
            <a:ext cx="270000" cy="189000"/>
          </a:xfrm>
          <a:prstGeom prst="rect">
            <a:avLst/>
          </a:prstGeom>
        </p:spPr>
        <p:txBody>
          <a:bodyPr vert="horz" lIns="0" tIns="0" rIns="0" bIns="0" rtlCol="0" anchor="b" anchorCtr="0"/>
          <a:lstStyle>
            <a:lvl1pPr algn="l">
              <a:defRPr sz="9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7490644" y="4673580"/>
            <a:ext cx="1653356" cy="324970"/>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sz="1350"/>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sz="1350"/>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val="1"/>
              </a:ext>
            </a:extLst>
          </p:cNvPr>
          <p:cNvGrpSpPr/>
          <p:nvPr userDrawn="1"/>
        </p:nvGrpSpPr>
        <p:grpSpPr>
          <a:xfrm>
            <a:off x="7930585" y="4673844"/>
            <a:ext cx="1212485" cy="324838"/>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sz="1350"/>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sz="1350"/>
            </a:p>
          </p:txBody>
        </p:sp>
      </p:grpSp>
      <p:sp>
        <p:nvSpPr>
          <p:cNvPr id="4" name="xxLanguageTextBox">
            <a:extLst>
              <a:ext uri="{FF2B5EF4-FFF2-40B4-BE49-F238E27FC236}">
                <a16:creationId xmlns:a16="http://schemas.microsoft.com/office/drawing/2014/main" id="{1B8D440B-5C35-42B5-8AD4-3606CB666BB4}"/>
              </a:ext>
            </a:extLst>
          </p:cNvPr>
          <p:cNvSpPr/>
          <p:nvPr userDrawn="1">
            <p:custDataLst>
              <p:tags r:id="rId25"/>
            </p:custDataLst>
          </p:nvPr>
        </p:nvSpPr>
        <p:spPr>
          <a:xfrm>
            <a:off x="0" y="0"/>
            <a:ext cx="9525" cy="95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350" dirty="0" err="1"/>
          </a:p>
        </p:txBody>
      </p:sp>
    </p:spTree>
    <p:extLst>
      <p:ext uri="{BB962C8B-B14F-4D97-AF65-F5344CB8AC3E}">
        <p14:creationId xmlns:p14="http://schemas.microsoft.com/office/powerpoint/2010/main" val="837781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hdr="0" ftr="0" dt="0"/>
  <p:txStyles>
    <p:titleStyle>
      <a:lvl1pPr algn="l" defTabSz="685800" rtl="0" eaLnBrk="1" latinLnBrk="0" hangingPunct="1">
        <a:lnSpc>
          <a:spcPct val="90000"/>
        </a:lnSpc>
        <a:spcBef>
          <a:spcPct val="0"/>
        </a:spcBef>
        <a:buNone/>
        <a:defRPr sz="2100" b="1" kern="1200">
          <a:solidFill>
            <a:schemeClr val="tx1"/>
          </a:solidFill>
          <a:latin typeface="+mn-lt"/>
          <a:ea typeface="+mj-ea"/>
          <a:cs typeface="+mj-cs"/>
        </a:defRPr>
      </a:lvl1pPr>
    </p:titleStyle>
    <p:bodyStyle>
      <a:lvl1pPr marL="135000" indent="-135000" algn="l" defTabSz="685800" rtl="0" eaLnBrk="1" latinLnBrk="0" hangingPunct="1">
        <a:lnSpc>
          <a:spcPct val="110000"/>
        </a:lnSpc>
        <a:spcBef>
          <a:spcPts val="900"/>
        </a:spcBef>
        <a:buFont typeface="Arial" panose="020B0604020202020204" pitchFamily="34" charset="0"/>
        <a:buChar char="•"/>
        <a:defRPr sz="1200" kern="1200">
          <a:solidFill>
            <a:schemeClr val="tx1"/>
          </a:solidFill>
          <a:latin typeface="+mn-lt"/>
          <a:ea typeface="+mn-ea"/>
          <a:cs typeface="+mn-cs"/>
        </a:defRPr>
      </a:lvl1pPr>
      <a:lvl2pPr marL="335756" indent="-134541" algn="l" defTabSz="685800" rtl="0" eaLnBrk="1" latinLnBrk="0" hangingPunct="1">
        <a:lnSpc>
          <a:spcPct val="100000"/>
        </a:lnSpc>
        <a:spcBef>
          <a:spcPts val="450"/>
        </a:spcBef>
        <a:buFont typeface="Roboto" panose="02000000000000000000" pitchFamily="2" charset="0"/>
        <a:buChar char="—"/>
        <a:defRPr sz="1050" kern="1200">
          <a:solidFill>
            <a:schemeClr val="tx1"/>
          </a:solidFill>
          <a:latin typeface="+mn-lt"/>
          <a:ea typeface="+mn-ea"/>
          <a:cs typeface="+mn-cs"/>
        </a:defRPr>
      </a:lvl2pPr>
      <a:lvl3pPr marL="538163"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3pPr>
      <a:lvl4pPr marL="740569" indent="-134541" algn="l" defTabSz="685800" rtl="0" eaLnBrk="1" latinLnBrk="0" hangingPunct="1">
        <a:lnSpc>
          <a:spcPct val="100000"/>
        </a:lnSpc>
        <a:spcBef>
          <a:spcPts val="450"/>
        </a:spcBef>
        <a:buFont typeface="Roboto" panose="02000000000000000000" pitchFamily="2" charset="0"/>
        <a:buChar char="—"/>
        <a:defRPr sz="1050" kern="1200">
          <a:solidFill>
            <a:schemeClr val="tx1"/>
          </a:solidFill>
          <a:latin typeface="+mn-lt"/>
          <a:ea typeface="+mn-ea"/>
          <a:cs typeface="+mn-cs"/>
        </a:defRPr>
      </a:lvl4pPr>
      <a:lvl5pPr marL="942975" indent="-134541" algn="l" defTabSz="671513"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p15:clr>
            <a:srgbClr val="F26B43"/>
          </p15:clr>
        </p15:guide>
        <p15:guide id="3" pos="338">
          <p15:clr>
            <a:srgbClr val="F26B43"/>
          </p15:clr>
        </p15:guide>
        <p15:guide id="4" pos="7346">
          <p15:clr>
            <a:srgbClr val="F26B43"/>
          </p15:clr>
        </p15:guide>
        <p15:guide id="5" pos="1084">
          <p15:clr>
            <a:srgbClr val="F26B43"/>
          </p15:clr>
        </p15:guide>
        <p15:guide id="6" orient="horz" pos="1133">
          <p15:clr>
            <a:srgbClr val="F26B43"/>
          </p15:clr>
        </p15:guide>
        <p15:guide id="7" orient="horz" pos="3695">
          <p15:clr>
            <a:srgbClr val="F26B43"/>
          </p15:clr>
        </p15:guide>
        <p15:guide id="8" orient="horz" pos="3812">
          <p15:clr>
            <a:srgbClr val="F26B43"/>
          </p15:clr>
        </p15:guide>
        <p15:guide id="9" orient="horz" pos="232">
          <p15:clr>
            <a:srgbClr val="F26B43"/>
          </p15:clr>
        </p15:guide>
        <p15:guide id="10" orient="horz" pos="8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sydostrasjukvardsregionen.se/regionsjukvardsledningen/motesanteckningar-202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hyperlink" Target="https://sydostrasjukvardsregionen.se/samverkansgrupper/metoder-for-kunskapsstod/"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11560" y="771550"/>
            <a:ext cx="7772400" cy="3528392"/>
          </a:xfrm>
        </p:spPr>
        <p:txBody>
          <a:bodyPr>
            <a:normAutofit fontScale="90000"/>
          </a:bodyPr>
          <a:lstStyle/>
          <a:p>
            <a:pPr algn="ctr"/>
            <a:br>
              <a:rPr lang="sv-SE" dirty="0"/>
            </a:br>
            <a:br>
              <a:rPr lang="sv-SE" dirty="0"/>
            </a:br>
            <a:r>
              <a:rPr lang="sv-SE" dirty="0"/>
              <a:t>anteckningar</a:t>
            </a:r>
            <a:br>
              <a:rPr lang="sv-SE" dirty="0"/>
            </a:br>
            <a:br>
              <a:rPr lang="sv-SE" dirty="0"/>
            </a:br>
            <a:r>
              <a:rPr lang="sv-SE" dirty="0"/>
              <a:t>RSG nätverk</a:t>
            </a:r>
            <a:br>
              <a:rPr lang="sv-SE" dirty="0"/>
            </a:br>
            <a:r>
              <a:rPr lang="sv-SE" dirty="0"/>
              <a:t>2025-04-25</a:t>
            </a:r>
            <a:br>
              <a:rPr lang="sv-SE" dirty="0"/>
            </a:br>
            <a:br>
              <a:rPr lang="sv-SE" dirty="0"/>
            </a:br>
            <a:br>
              <a:rPr lang="sv-SE" dirty="0"/>
            </a:br>
            <a:endParaRPr lang="sv-SE" sz="2700" dirty="0"/>
          </a:p>
        </p:txBody>
      </p:sp>
    </p:spTree>
    <p:extLst>
      <p:ext uri="{BB962C8B-B14F-4D97-AF65-F5344CB8AC3E}">
        <p14:creationId xmlns:p14="http://schemas.microsoft.com/office/powerpoint/2010/main" val="2208123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73294" y="411510"/>
            <a:ext cx="8229600" cy="857250"/>
          </a:xfrm>
        </p:spPr>
        <p:txBody>
          <a:bodyPr>
            <a:noAutofit/>
          </a:bodyPr>
          <a:lstStyle/>
          <a:p>
            <a:r>
              <a:rPr lang="sv-SE" sz="3200" dirty="0">
                <a:latin typeface="+mj-lt"/>
              </a:rPr>
              <a:t>Nationell högspecialiserad vård</a:t>
            </a:r>
          </a:p>
        </p:txBody>
      </p:sp>
      <p:sp>
        <p:nvSpPr>
          <p:cNvPr id="3" name="Platshållare för innehåll 2"/>
          <p:cNvSpPr>
            <a:spLocks noGrp="1"/>
          </p:cNvSpPr>
          <p:nvPr>
            <p:ph idx="1"/>
          </p:nvPr>
        </p:nvSpPr>
        <p:spPr>
          <a:xfrm>
            <a:off x="461794" y="1268760"/>
            <a:ext cx="7272808" cy="2808311"/>
          </a:xfrm>
        </p:spPr>
        <p:txBody>
          <a:bodyPr>
            <a:noAutofit/>
          </a:bodyPr>
          <a:lstStyle/>
          <a:p>
            <a:pPr>
              <a:spcBef>
                <a:spcPts val="1200"/>
              </a:spcBef>
              <a:spcAft>
                <a:spcPts val="600"/>
              </a:spcAft>
              <a:tabLst>
                <a:tab pos="810260" algn="l"/>
              </a:tabLst>
            </a:pPr>
            <a:r>
              <a:rPr lang="sv-SE" sz="1800" b="0" dirty="0">
                <a:effectLst/>
                <a:latin typeface="+mj-lt"/>
                <a:ea typeface="Times New Roman" panose="02020603050405020304" pitchFamily="18" charset="0"/>
              </a:rPr>
              <a:t>Just nu finns tre pågående utlysningar, Region Östergötland avser att söka Thoraxapertursyndrom. </a:t>
            </a:r>
            <a:endParaRPr lang="sv-SE" sz="1800" dirty="0">
              <a:effectLst/>
              <a:latin typeface="+mj-lt"/>
            </a:endParaRPr>
          </a:p>
          <a:p>
            <a:r>
              <a:rPr lang="sv-SE" sz="1800" dirty="0">
                <a:effectLst/>
                <a:latin typeface="+mj-lt"/>
              </a:rPr>
              <a:t>1) Thoraxapertursyndrom</a:t>
            </a:r>
            <a:br>
              <a:rPr lang="sv-SE" sz="1800" dirty="0">
                <a:effectLst/>
                <a:latin typeface="+mj-lt"/>
              </a:rPr>
            </a:br>
            <a:r>
              <a:rPr lang="sv-SE" sz="1800" dirty="0">
                <a:effectLst/>
                <a:latin typeface="+mj-lt"/>
              </a:rPr>
              <a:t>2) Vaskulär form av Ehlers-</a:t>
            </a:r>
            <a:r>
              <a:rPr lang="sv-SE" sz="1800" dirty="0" err="1">
                <a:effectLst/>
                <a:latin typeface="+mj-lt"/>
              </a:rPr>
              <a:t>Danlos</a:t>
            </a:r>
            <a:r>
              <a:rPr lang="sv-SE" sz="1800" dirty="0">
                <a:effectLst/>
                <a:latin typeface="+mj-lt"/>
              </a:rPr>
              <a:t> syndrom (EDS)</a:t>
            </a:r>
            <a:br>
              <a:rPr lang="sv-SE" sz="1800" dirty="0">
                <a:effectLst/>
                <a:latin typeface="+mj-lt"/>
              </a:rPr>
            </a:br>
            <a:r>
              <a:rPr lang="sv-SE" sz="1800" dirty="0">
                <a:effectLst/>
                <a:latin typeface="+mj-lt"/>
              </a:rPr>
              <a:t>3) </a:t>
            </a:r>
            <a:r>
              <a:rPr lang="sv-SE" sz="1800" dirty="0" err="1">
                <a:effectLst/>
                <a:latin typeface="+mj-lt"/>
              </a:rPr>
              <a:t>Vingskapula</a:t>
            </a:r>
            <a:endParaRPr lang="sv-SE" sz="1800" dirty="0">
              <a:effectLst/>
              <a:latin typeface="+mj-lt"/>
            </a:endParaRPr>
          </a:p>
          <a:p>
            <a:pPr>
              <a:spcAft>
                <a:spcPts val="600"/>
              </a:spcAft>
            </a:pPr>
            <a:endParaRPr lang="sv-SE" sz="1800" dirty="0">
              <a:effectLst/>
              <a:latin typeface="+mj-lt"/>
              <a:ea typeface="Times New Roman" panose="02020603050405020304" pitchFamily="18" charset="0"/>
            </a:endParaRPr>
          </a:p>
        </p:txBody>
      </p:sp>
      <p:sp>
        <p:nvSpPr>
          <p:cNvPr id="5" name="Rubrik 1"/>
          <p:cNvSpPr txBox="1">
            <a:spLocks/>
          </p:cNvSpPr>
          <p:nvPr/>
        </p:nvSpPr>
        <p:spPr>
          <a:xfrm>
            <a:off x="467544" y="411510"/>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endParaRPr lang="sv-SE" sz="3600" dirty="0"/>
          </a:p>
        </p:txBody>
      </p:sp>
    </p:spTree>
    <p:extLst>
      <p:ext uri="{BB962C8B-B14F-4D97-AF65-F5344CB8AC3E}">
        <p14:creationId xmlns:p14="http://schemas.microsoft.com/office/powerpoint/2010/main" val="390176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73294" y="411510"/>
            <a:ext cx="8563202" cy="857250"/>
          </a:xfrm>
        </p:spPr>
        <p:txBody>
          <a:bodyPr>
            <a:noAutofit/>
          </a:bodyPr>
          <a:lstStyle/>
          <a:p>
            <a:r>
              <a:rPr lang="sv-SE" sz="2000" dirty="0">
                <a:latin typeface="+mj-lt"/>
                <a:ea typeface="Times New Roman" panose="02020603050405020304" pitchFamily="18" charset="0"/>
              </a:rPr>
              <a:t>S</a:t>
            </a:r>
            <a:r>
              <a:rPr lang="sv-SE" sz="2000" dirty="0">
                <a:effectLst/>
                <a:latin typeface="+mj-lt"/>
                <a:ea typeface="Times New Roman" panose="02020603050405020304" pitchFamily="18" charset="0"/>
              </a:rPr>
              <a:t>amverkansmodell för intensivvårdstransporter med US som bas</a:t>
            </a:r>
            <a:r>
              <a:rPr lang="sv-SE" sz="2000" dirty="0">
                <a:effectLst/>
                <a:latin typeface="+mj-lt"/>
              </a:rPr>
              <a:t> </a:t>
            </a:r>
            <a:r>
              <a:rPr lang="sv-SE" sz="2000" dirty="0">
                <a:effectLst/>
                <a:latin typeface="+mj-lt"/>
                <a:ea typeface="Times New Roman" panose="02020603050405020304" pitchFamily="18" charset="0"/>
              </a:rPr>
              <a:t> </a:t>
            </a:r>
            <a:br>
              <a:rPr lang="sv-SE" sz="1800" dirty="0">
                <a:effectLst/>
                <a:latin typeface="Times New Roman" panose="02020603050405020304" pitchFamily="18" charset="0"/>
                <a:ea typeface="Times New Roman" panose="02020603050405020304" pitchFamily="18" charset="0"/>
              </a:rPr>
            </a:br>
            <a:endParaRPr lang="sv-SE" sz="3200" dirty="0">
              <a:latin typeface="+mj-lt"/>
            </a:endParaRPr>
          </a:p>
        </p:txBody>
      </p:sp>
      <p:sp>
        <p:nvSpPr>
          <p:cNvPr id="3" name="Platshållare för innehåll 2"/>
          <p:cNvSpPr>
            <a:spLocks noGrp="1"/>
          </p:cNvSpPr>
          <p:nvPr>
            <p:ph idx="1"/>
          </p:nvPr>
        </p:nvSpPr>
        <p:spPr>
          <a:xfrm>
            <a:off x="611560" y="1268760"/>
            <a:ext cx="7848872" cy="3175198"/>
          </a:xfrm>
        </p:spPr>
        <p:txBody>
          <a:bodyPr>
            <a:noAutofit/>
          </a:bodyPr>
          <a:lstStyle/>
          <a:p>
            <a:pPr>
              <a:spcAft>
                <a:spcPts val="600"/>
              </a:spcAft>
            </a:pPr>
            <a:r>
              <a:rPr lang="sv-SE" sz="1800" dirty="0">
                <a:effectLst/>
                <a:latin typeface="+mj-lt"/>
                <a:ea typeface="Times New Roman" panose="02020603050405020304" pitchFamily="18" charset="0"/>
              </a:rPr>
              <a:t>En rikstäckande och regiongemensam samverkansmodell för intensivvårdstransporter finns. </a:t>
            </a:r>
          </a:p>
          <a:p>
            <a:pPr>
              <a:spcAft>
                <a:spcPts val="600"/>
              </a:spcAft>
            </a:pPr>
            <a:r>
              <a:rPr lang="sv-SE" sz="1800" dirty="0">
                <a:effectLst/>
                <a:latin typeface="+mj-lt"/>
                <a:ea typeface="Times New Roman" panose="02020603050405020304" pitchFamily="18" charset="0"/>
              </a:rPr>
              <a:t>Strukturen bygger på en bas i varje sjukvårdsregion då de flesta transporter sker inom den egna sjukvårdsregionen. </a:t>
            </a:r>
            <a:endParaRPr lang="sv-SE" sz="1800" dirty="0">
              <a:latin typeface="+mj-lt"/>
              <a:ea typeface="Times New Roman" panose="02020603050405020304" pitchFamily="18" charset="0"/>
            </a:endParaRPr>
          </a:p>
          <a:p>
            <a:pPr>
              <a:spcAft>
                <a:spcPts val="600"/>
              </a:spcAft>
            </a:pPr>
            <a:r>
              <a:rPr lang="sv-SE" sz="1800" dirty="0">
                <a:effectLst/>
                <a:latin typeface="+mj-lt"/>
                <a:ea typeface="Times New Roman" panose="02020603050405020304" pitchFamily="18" charset="0"/>
              </a:rPr>
              <a:t>Nästa steg: implementering av samverkansmodellen i Sydöstra sjukvårdsregionen med US Linköping som bas.</a:t>
            </a:r>
          </a:p>
          <a:p>
            <a:pPr>
              <a:spcAft>
                <a:spcPts val="600"/>
              </a:spcAft>
            </a:pPr>
            <a:r>
              <a:rPr lang="sv-SE" sz="1800" dirty="0">
                <a:effectLst/>
                <a:latin typeface="+mj-lt"/>
                <a:ea typeface="Times New Roman" panose="02020603050405020304" pitchFamily="18" charset="0"/>
              </a:rPr>
              <a:t>En arbetsgrupp ska tillsättas bestående av representanter från intensivvården och ambulanssjukvården från samtliga tre regioner. En tidplan för införande ska också tas fram.</a:t>
            </a:r>
          </a:p>
          <a:p>
            <a:pPr>
              <a:spcAft>
                <a:spcPts val="600"/>
              </a:spcAft>
            </a:pPr>
            <a:endParaRPr lang="sv-SE" sz="1800" dirty="0">
              <a:effectLst/>
              <a:latin typeface="+mj-lt"/>
              <a:ea typeface="Times New Roman" panose="02020603050405020304" pitchFamily="18" charset="0"/>
            </a:endParaRPr>
          </a:p>
        </p:txBody>
      </p:sp>
      <p:sp>
        <p:nvSpPr>
          <p:cNvPr id="5" name="Rubrik 1"/>
          <p:cNvSpPr txBox="1">
            <a:spLocks/>
          </p:cNvSpPr>
          <p:nvPr/>
        </p:nvSpPr>
        <p:spPr>
          <a:xfrm>
            <a:off x="467544" y="411510"/>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endParaRPr lang="sv-SE" sz="3600" dirty="0"/>
          </a:p>
        </p:txBody>
      </p:sp>
    </p:spTree>
    <p:extLst>
      <p:ext uri="{BB962C8B-B14F-4D97-AF65-F5344CB8AC3E}">
        <p14:creationId xmlns:p14="http://schemas.microsoft.com/office/powerpoint/2010/main" val="173868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Mötesanteckningar och bilagor</a:t>
            </a:r>
          </a:p>
        </p:txBody>
      </p:sp>
      <p:sp>
        <p:nvSpPr>
          <p:cNvPr id="3" name="Platshållare för innehåll 2"/>
          <p:cNvSpPr>
            <a:spLocks noGrp="1"/>
          </p:cNvSpPr>
          <p:nvPr>
            <p:ph idx="1"/>
          </p:nvPr>
        </p:nvSpPr>
        <p:spPr>
          <a:xfrm>
            <a:off x="457200" y="2067694"/>
            <a:ext cx="8229600" cy="2448272"/>
          </a:xfrm>
        </p:spPr>
        <p:txBody>
          <a:bodyPr>
            <a:normAutofit/>
          </a:bodyPr>
          <a:lstStyle/>
          <a:p>
            <a:r>
              <a:rPr lang="sv-SE" sz="1800" dirty="0">
                <a:hlinkClick r:id="rId3"/>
              </a:rPr>
              <a:t>Mötesanteckningar och bilagor från RSL</a:t>
            </a:r>
            <a:endParaRPr lang="sv-SE" sz="1800" dirty="0"/>
          </a:p>
        </p:txBody>
      </p:sp>
    </p:spTree>
    <p:extLst>
      <p:ext uri="{BB962C8B-B14F-4D97-AF65-F5344CB8AC3E}">
        <p14:creationId xmlns:p14="http://schemas.microsoft.com/office/powerpoint/2010/main" val="419057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7F4431D9-71B3-6A09-D38F-FD2C8AB4BB40}"/>
              </a:ext>
            </a:extLst>
          </p:cNvPr>
          <p:cNvPicPr>
            <a:picLocks noGrp="1" noChangeAspect="1"/>
          </p:cNvPicPr>
          <p:nvPr>
            <p:ph idx="1"/>
          </p:nvPr>
        </p:nvPicPr>
        <p:blipFill>
          <a:blip r:embed="rId2"/>
          <a:stretch>
            <a:fillRect/>
          </a:stretch>
        </p:blipFill>
        <p:spPr>
          <a:xfrm>
            <a:off x="292999" y="90589"/>
            <a:ext cx="8558002" cy="4968671"/>
          </a:xfrm>
        </p:spPr>
      </p:pic>
    </p:spTree>
    <p:extLst>
      <p:ext uri="{BB962C8B-B14F-4D97-AF65-F5344CB8AC3E}">
        <p14:creationId xmlns:p14="http://schemas.microsoft.com/office/powerpoint/2010/main" val="5744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6918" y="408441"/>
            <a:ext cx="8229600" cy="857250"/>
          </a:xfrm>
        </p:spPr>
        <p:txBody>
          <a:bodyPr>
            <a:normAutofit/>
          </a:bodyPr>
          <a:lstStyle/>
          <a:p>
            <a:r>
              <a:rPr lang="sv-SE" sz="3600" dirty="0"/>
              <a:t>Nästa möte</a:t>
            </a:r>
          </a:p>
        </p:txBody>
      </p:sp>
      <p:sp>
        <p:nvSpPr>
          <p:cNvPr id="3" name="Platshållare för innehåll 2"/>
          <p:cNvSpPr>
            <a:spLocks noGrp="1"/>
          </p:cNvSpPr>
          <p:nvPr>
            <p:ph sz="half" idx="1"/>
          </p:nvPr>
        </p:nvSpPr>
        <p:spPr>
          <a:xfrm>
            <a:off x="457200" y="1477189"/>
            <a:ext cx="5698976" cy="2952328"/>
          </a:xfrm>
        </p:spPr>
        <p:txBody>
          <a:bodyPr>
            <a:normAutofit fontScale="70000" lnSpcReduction="20000"/>
          </a:bodyPr>
          <a:lstStyle/>
          <a:p>
            <a:endParaRPr lang="nb-NO" sz="1800" dirty="0"/>
          </a:p>
          <a:p>
            <a:pPr marL="285750" indent="-285750">
              <a:buFont typeface="Arial" panose="020B0604020202020204" pitchFamily="34" charset="0"/>
              <a:buChar char="•"/>
            </a:pPr>
            <a:r>
              <a:rPr lang="nb-NO" sz="1800" dirty="0"/>
              <a:t>2025-06-02 kl 15-16</a:t>
            </a:r>
          </a:p>
          <a:p>
            <a:pPr marL="285750" indent="-285750">
              <a:buFont typeface="Arial" panose="020B0604020202020204" pitchFamily="34" charset="0"/>
              <a:buChar char="•"/>
            </a:pPr>
            <a:endParaRPr lang="nb-NO" sz="1800" dirty="0"/>
          </a:p>
          <a:p>
            <a:pPr marL="285750" indent="-285750">
              <a:buFont typeface="Arial" panose="020B0604020202020204" pitchFamily="34" charset="0"/>
              <a:buChar char="•"/>
            </a:pPr>
            <a:r>
              <a:rPr lang="nb-NO" sz="1800" dirty="0"/>
              <a:t>2025-09-29 kl 15-16</a:t>
            </a:r>
          </a:p>
          <a:p>
            <a:pPr marL="285750" indent="-285750">
              <a:buFont typeface="Arial" panose="020B0604020202020204" pitchFamily="34" charset="0"/>
              <a:buChar char="•"/>
            </a:pPr>
            <a:endParaRPr lang="nb-NO" sz="1800" dirty="0"/>
          </a:p>
          <a:p>
            <a:pPr marL="285750" indent="-285750">
              <a:buFont typeface="Arial" panose="020B0604020202020204" pitchFamily="34" charset="0"/>
              <a:buChar char="•"/>
            </a:pPr>
            <a:r>
              <a:rPr lang="nb-NO" sz="1800" dirty="0"/>
              <a:t>2025-10-23 kl 15-16</a:t>
            </a:r>
          </a:p>
          <a:p>
            <a:pPr marL="285750" indent="-285750">
              <a:buFont typeface="Arial" panose="020B0604020202020204" pitchFamily="34" charset="0"/>
              <a:buChar char="•"/>
            </a:pPr>
            <a:endParaRPr lang="nb-NO" sz="1800" dirty="0"/>
          </a:p>
          <a:p>
            <a:pPr marL="285750" indent="-285750">
              <a:buFont typeface="Arial" panose="020B0604020202020204" pitchFamily="34" charset="0"/>
              <a:buChar char="•"/>
            </a:pPr>
            <a:r>
              <a:rPr lang="nb-NO" sz="1800" dirty="0"/>
              <a:t>2025-12-01 kl 15-16</a:t>
            </a:r>
            <a:endParaRPr lang="sv-SE" sz="1800" dirty="0"/>
          </a:p>
        </p:txBody>
      </p:sp>
      <p:sp>
        <p:nvSpPr>
          <p:cNvPr id="4" name="Platshållare för innehåll 3">
            <a:extLst>
              <a:ext uri="{FF2B5EF4-FFF2-40B4-BE49-F238E27FC236}">
                <a16:creationId xmlns:a16="http://schemas.microsoft.com/office/drawing/2014/main" id="{1633640C-8C40-3A60-8B9F-863096B029C5}"/>
              </a:ext>
            </a:extLst>
          </p:cNvPr>
          <p:cNvSpPr>
            <a:spLocks noGrp="1"/>
          </p:cNvSpPr>
          <p:nvPr>
            <p:ph sz="half" idx="2"/>
          </p:nvPr>
        </p:nvSpPr>
        <p:spPr>
          <a:xfrm>
            <a:off x="2771800" y="2571750"/>
            <a:ext cx="6192688" cy="1872208"/>
          </a:xfrm>
          <a:custGeom>
            <a:avLst/>
            <a:gdLst>
              <a:gd name="connsiteX0" fmla="*/ 0 w 6192688"/>
              <a:gd name="connsiteY0" fmla="*/ 0 h 1872208"/>
              <a:gd name="connsiteX1" fmla="*/ 624899 w 6192688"/>
              <a:gd name="connsiteY1" fmla="*/ 0 h 1872208"/>
              <a:gd name="connsiteX2" fmla="*/ 1125943 w 6192688"/>
              <a:gd name="connsiteY2" fmla="*/ 0 h 1872208"/>
              <a:gd name="connsiteX3" fmla="*/ 1688915 w 6192688"/>
              <a:gd name="connsiteY3" fmla="*/ 0 h 1872208"/>
              <a:gd name="connsiteX4" fmla="*/ 2375740 w 6192688"/>
              <a:gd name="connsiteY4" fmla="*/ 0 h 1872208"/>
              <a:gd name="connsiteX5" fmla="*/ 2814858 w 6192688"/>
              <a:gd name="connsiteY5" fmla="*/ 0 h 1872208"/>
              <a:gd name="connsiteX6" fmla="*/ 3439757 w 6192688"/>
              <a:gd name="connsiteY6" fmla="*/ 0 h 1872208"/>
              <a:gd name="connsiteX7" fmla="*/ 3878875 w 6192688"/>
              <a:gd name="connsiteY7" fmla="*/ 0 h 1872208"/>
              <a:gd name="connsiteX8" fmla="*/ 4441846 w 6192688"/>
              <a:gd name="connsiteY8" fmla="*/ 0 h 1872208"/>
              <a:gd name="connsiteX9" fmla="*/ 5066745 w 6192688"/>
              <a:gd name="connsiteY9" fmla="*/ 0 h 1872208"/>
              <a:gd name="connsiteX10" fmla="*/ 5443936 w 6192688"/>
              <a:gd name="connsiteY10" fmla="*/ 0 h 1872208"/>
              <a:gd name="connsiteX11" fmla="*/ 6192688 w 6192688"/>
              <a:gd name="connsiteY11" fmla="*/ 0 h 1872208"/>
              <a:gd name="connsiteX12" fmla="*/ 6192688 w 6192688"/>
              <a:gd name="connsiteY12" fmla="*/ 505496 h 1872208"/>
              <a:gd name="connsiteX13" fmla="*/ 6192688 w 6192688"/>
              <a:gd name="connsiteY13" fmla="*/ 1010992 h 1872208"/>
              <a:gd name="connsiteX14" fmla="*/ 6192688 w 6192688"/>
              <a:gd name="connsiteY14" fmla="*/ 1872208 h 1872208"/>
              <a:gd name="connsiteX15" fmla="*/ 5691643 w 6192688"/>
              <a:gd name="connsiteY15" fmla="*/ 1872208 h 1872208"/>
              <a:gd name="connsiteX16" fmla="*/ 5190598 w 6192688"/>
              <a:gd name="connsiteY16" fmla="*/ 1872208 h 1872208"/>
              <a:gd name="connsiteX17" fmla="*/ 4565700 w 6192688"/>
              <a:gd name="connsiteY17" fmla="*/ 1872208 h 1872208"/>
              <a:gd name="connsiteX18" fmla="*/ 4002728 w 6192688"/>
              <a:gd name="connsiteY18" fmla="*/ 1872208 h 1872208"/>
              <a:gd name="connsiteX19" fmla="*/ 3315903 w 6192688"/>
              <a:gd name="connsiteY19" fmla="*/ 1872208 h 1872208"/>
              <a:gd name="connsiteX20" fmla="*/ 2629078 w 6192688"/>
              <a:gd name="connsiteY20" fmla="*/ 1872208 h 1872208"/>
              <a:gd name="connsiteX21" fmla="*/ 2004179 w 6192688"/>
              <a:gd name="connsiteY21" fmla="*/ 1872208 h 1872208"/>
              <a:gd name="connsiteX22" fmla="*/ 1379281 w 6192688"/>
              <a:gd name="connsiteY22" fmla="*/ 1872208 h 1872208"/>
              <a:gd name="connsiteX23" fmla="*/ 754382 w 6192688"/>
              <a:gd name="connsiteY23" fmla="*/ 1872208 h 1872208"/>
              <a:gd name="connsiteX24" fmla="*/ 0 w 6192688"/>
              <a:gd name="connsiteY24" fmla="*/ 1872208 h 1872208"/>
              <a:gd name="connsiteX25" fmla="*/ 0 w 6192688"/>
              <a:gd name="connsiteY25" fmla="*/ 1366712 h 1872208"/>
              <a:gd name="connsiteX26" fmla="*/ 0 w 6192688"/>
              <a:gd name="connsiteY26" fmla="*/ 898660 h 1872208"/>
              <a:gd name="connsiteX27" fmla="*/ 0 w 6192688"/>
              <a:gd name="connsiteY27" fmla="*/ 486774 h 1872208"/>
              <a:gd name="connsiteX28" fmla="*/ 0 w 6192688"/>
              <a:gd name="connsiteY28"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92688" h="1872208" fill="none" extrusionOk="0">
                <a:moveTo>
                  <a:pt x="0" y="0"/>
                </a:moveTo>
                <a:cubicBezTo>
                  <a:pt x="279288" y="-34048"/>
                  <a:pt x="456930" y="60708"/>
                  <a:pt x="624899" y="0"/>
                </a:cubicBezTo>
                <a:cubicBezTo>
                  <a:pt x="792868" y="-60708"/>
                  <a:pt x="1004727" y="26680"/>
                  <a:pt x="1125943" y="0"/>
                </a:cubicBezTo>
                <a:cubicBezTo>
                  <a:pt x="1247159" y="-26680"/>
                  <a:pt x="1499046" y="62078"/>
                  <a:pt x="1688915" y="0"/>
                </a:cubicBezTo>
                <a:cubicBezTo>
                  <a:pt x="1878784" y="-62078"/>
                  <a:pt x="2200594" y="42616"/>
                  <a:pt x="2375740" y="0"/>
                </a:cubicBezTo>
                <a:cubicBezTo>
                  <a:pt x="2550886" y="-42616"/>
                  <a:pt x="2652148" y="47759"/>
                  <a:pt x="2814858" y="0"/>
                </a:cubicBezTo>
                <a:cubicBezTo>
                  <a:pt x="2977568" y="-47759"/>
                  <a:pt x="3251440" y="2599"/>
                  <a:pt x="3439757" y="0"/>
                </a:cubicBezTo>
                <a:cubicBezTo>
                  <a:pt x="3628074" y="-2599"/>
                  <a:pt x="3696471" y="6866"/>
                  <a:pt x="3878875" y="0"/>
                </a:cubicBezTo>
                <a:cubicBezTo>
                  <a:pt x="4061279" y="-6866"/>
                  <a:pt x="4187923" y="33607"/>
                  <a:pt x="4441846" y="0"/>
                </a:cubicBezTo>
                <a:cubicBezTo>
                  <a:pt x="4695769" y="-33607"/>
                  <a:pt x="4845828" y="28632"/>
                  <a:pt x="5066745" y="0"/>
                </a:cubicBezTo>
                <a:cubicBezTo>
                  <a:pt x="5287662" y="-28632"/>
                  <a:pt x="5360218" y="19066"/>
                  <a:pt x="5443936" y="0"/>
                </a:cubicBezTo>
                <a:cubicBezTo>
                  <a:pt x="5527654" y="-19066"/>
                  <a:pt x="6008415" y="68791"/>
                  <a:pt x="6192688" y="0"/>
                </a:cubicBezTo>
                <a:cubicBezTo>
                  <a:pt x="6246470" y="181129"/>
                  <a:pt x="6134871" y="278731"/>
                  <a:pt x="6192688" y="505496"/>
                </a:cubicBezTo>
                <a:cubicBezTo>
                  <a:pt x="6250505" y="732261"/>
                  <a:pt x="6166984" y="830267"/>
                  <a:pt x="6192688" y="1010992"/>
                </a:cubicBezTo>
                <a:cubicBezTo>
                  <a:pt x="6218392" y="1191717"/>
                  <a:pt x="6157832" y="1488932"/>
                  <a:pt x="6192688" y="1872208"/>
                </a:cubicBezTo>
                <a:cubicBezTo>
                  <a:pt x="5959144" y="1929144"/>
                  <a:pt x="5810011" y="1818994"/>
                  <a:pt x="5691643" y="1872208"/>
                </a:cubicBezTo>
                <a:cubicBezTo>
                  <a:pt x="5573275" y="1925422"/>
                  <a:pt x="5329793" y="1818269"/>
                  <a:pt x="5190598" y="1872208"/>
                </a:cubicBezTo>
                <a:cubicBezTo>
                  <a:pt x="5051404" y="1926147"/>
                  <a:pt x="4768298" y="1805377"/>
                  <a:pt x="4565700" y="1872208"/>
                </a:cubicBezTo>
                <a:cubicBezTo>
                  <a:pt x="4363102" y="1939039"/>
                  <a:pt x="4167747" y="1836086"/>
                  <a:pt x="4002728" y="1872208"/>
                </a:cubicBezTo>
                <a:cubicBezTo>
                  <a:pt x="3837709" y="1908330"/>
                  <a:pt x="3558970" y="1814340"/>
                  <a:pt x="3315903" y="1872208"/>
                </a:cubicBezTo>
                <a:cubicBezTo>
                  <a:pt x="3072837" y="1930076"/>
                  <a:pt x="2849406" y="1832181"/>
                  <a:pt x="2629078" y="1872208"/>
                </a:cubicBezTo>
                <a:cubicBezTo>
                  <a:pt x="2408750" y="1912235"/>
                  <a:pt x="2150160" y="1845347"/>
                  <a:pt x="2004179" y="1872208"/>
                </a:cubicBezTo>
                <a:cubicBezTo>
                  <a:pt x="1858198" y="1899069"/>
                  <a:pt x="1509305" y="1857017"/>
                  <a:pt x="1379281" y="1872208"/>
                </a:cubicBezTo>
                <a:cubicBezTo>
                  <a:pt x="1249257" y="1887399"/>
                  <a:pt x="891338" y="1867779"/>
                  <a:pt x="754382" y="1872208"/>
                </a:cubicBezTo>
                <a:cubicBezTo>
                  <a:pt x="617426" y="1876637"/>
                  <a:pt x="167847" y="1790904"/>
                  <a:pt x="0" y="1872208"/>
                </a:cubicBezTo>
                <a:cubicBezTo>
                  <a:pt x="-281" y="1680446"/>
                  <a:pt x="27250" y="1573807"/>
                  <a:pt x="0" y="1366712"/>
                </a:cubicBezTo>
                <a:cubicBezTo>
                  <a:pt x="-27250" y="1159617"/>
                  <a:pt x="8892" y="1098075"/>
                  <a:pt x="0" y="898660"/>
                </a:cubicBezTo>
                <a:cubicBezTo>
                  <a:pt x="-8892" y="699245"/>
                  <a:pt x="25190" y="645642"/>
                  <a:pt x="0" y="486774"/>
                </a:cubicBezTo>
                <a:cubicBezTo>
                  <a:pt x="-25190" y="327906"/>
                  <a:pt x="43779" y="144127"/>
                  <a:pt x="0" y="0"/>
                </a:cubicBezTo>
                <a:close/>
              </a:path>
              <a:path w="6192688" h="1872208" stroke="0" extrusionOk="0">
                <a:moveTo>
                  <a:pt x="0" y="0"/>
                </a:moveTo>
                <a:cubicBezTo>
                  <a:pt x="238504" y="-35277"/>
                  <a:pt x="310628" y="11390"/>
                  <a:pt x="501045" y="0"/>
                </a:cubicBezTo>
                <a:cubicBezTo>
                  <a:pt x="691463" y="-11390"/>
                  <a:pt x="757510" y="4533"/>
                  <a:pt x="878236" y="0"/>
                </a:cubicBezTo>
                <a:cubicBezTo>
                  <a:pt x="998962" y="-4533"/>
                  <a:pt x="1408791" y="39392"/>
                  <a:pt x="1565061" y="0"/>
                </a:cubicBezTo>
                <a:cubicBezTo>
                  <a:pt x="1721332" y="-39392"/>
                  <a:pt x="1844795" y="47617"/>
                  <a:pt x="2066106" y="0"/>
                </a:cubicBezTo>
                <a:cubicBezTo>
                  <a:pt x="2287417" y="-47617"/>
                  <a:pt x="2457436" y="9612"/>
                  <a:pt x="2567151" y="0"/>
                </a:cubicBezTo>
                <a:cubicBezTo>
                  <a:pt x="2676867" y="-9612"/>
                  <a:pt x="2963354" y="32311"/>
                  <a:pt x="3253976" y="0"/>
                </a:cubicBezTo>
                <a:cubicBezTo>
                  <a:pt x="3544599" y="-32311"/>
                  <a:pt x="3579703" y="4859"/>
                  <a:pt x="3693094" y="0"/>
                </a:cubicBezTo>
                <a:cubicBezTo>
                  <a:pt x="3806485" y="-4859"/>
                  <a:pt x="4214958" y="24843"/>
                  <a:pt x="4379919" y="0"/>
                </a:cubicBezTo>
                <a:cubicBezTo>
                  <a:pt x="4544880" y="-24843"/>
                  <a:pt x="4853338" y="33623"/>
                  <a:pt x="5066745" y="0"/>
                </a:cubicBezTo>
                <a:cubicBezTo>
                  <a:pt x="5280152" y="-33623"/>
                  <a:pt x="5485906" y="17307"/>
                  <a:pt x="5629716" y="0"/>
                </a:cubicBezTo>
                <a:cubicBezTo>
                  <a:pt x="5773526" y="-17307"/>
                  <a:pt x="5929237" y="54962"/>
                  <a:pt x="6192688" y="0"/>
                </a:cubicBezTo>
                <a:cubicBezTo>
                  <a:pt x="6241152" y="179397"/>
                  <a:pt x="6143907" y="259099"/>
                  <a:pt x="6192688" y="449330"/>
                </a:cubicBezTo>
                <a:cubicBezTo>
                  <a:pt x="6241469" y="639561"/>
                  <a:pt x="6170403" y="765015"/>
                  <a:pt x="6192688" y="861216"/>
                </a:cubicBezTo>
                <a:cubicBezTo>
                  <a:pt x="6214973" y="957417"/>
                  <a:pt x="6192389" y="1148168"/>
                  <a:pt x="6192688" y="1329268"/>
                </a:cubicBezTo>
                <a:cubicBezTo>
                  <a:pt x="6192987" y="1510368"/>
                  <a:pt x="6156856" y="1684262"/>
                  <a:pt x="6192688" y="1872208"/>
                </a:cubicBezTo>
                <a:cubicBezTo>
                  <a:pt x="6025307" y="1886077"/>
                  <a:pt x="5908008" y="1863041"/>
                  <a:pt x="5629716" y="1872208"/>
                </a:cubicBezTo>
                <a:cubicBezTo>
                  <a:pt x="5351424" y="1881375"/>
                  <a:pt x="5086501" y="1853900"/>
                  <a:pt x="4942891" y="1872208"/>
                </a:cubicBezTo>
                <a:cubicBezTo>
                  <a:pt x="4799281" y="1890516"/>
                  <a:pt x="4612129" y="1871940"/>
                  <a:pt x="4379919" y="1872208"/>
                </a:cubicBezTo>
                <a:cubicBezTo>
                  <a:pt x="4147709" y="1872476"/>
                  <a:pt x="4115498" y="1849756"/>
                  <a:pt x="4002728" y="1872208"/>
                </a:cubicBezTo>
                <a:cubicBezTo>
                  <a:pt x="3889958" y="1894660"/>
                  <a:pt x="3658197" y="1846735"/>
                  <a:pt x="3563610" y="1872208"/>
                </a:cubicBezTo>
                <a:cubicBezTo>
                  <a:pt x="3469023" y="1897681"/>
                  <a:pt x="3187087" y="1862519"/>
                  <a:pt x="2876785" y="1872208"/>
                </a:cubicBezTo>
                <a:cubicBezTo>
                  <a:pt x="2566484" y="1881897"/>
                  <a:pt x="2452711" y="1821484"/>
                  <a:pt x="2313813" y="1872208"/>
                </a:cubicBezTo>
                <a:cubicBezTo>
                  <a:pt x="2174915" y="1922932"/>
                  <a:pt x="2027409" y="1827617"/>
                  <a:pt x="1874696" y="1872208"/>
                </a:cubicBezTo>
                <a:cubicBezTo>
                  <a:pt x="1721983" y="1916799"/>
                  <a:pt x="1439957" y="1824030"/>
                  <a:pt x="1311724" y="1872208"/>
                </a:cubicBezTo>
                <a:cubicBezTo>
                  <a:pt x="1183491" y="1920386"/>
                  <a:pt x="1096742" y="1835254"/>
                  <a:pt x="934533" y="1872208"/>
                </a:cubicBezTo>
                <a:cubicBezTo>
                  <a:pt x="772324" y="1909162"/>
                  <a:pt x="648152" y="1858078"/>
                  <a:pt x="557342" y="1872208"/>
                </a:cubicBezTo>
                <a:cubicBezTo>
                  <a:pt x="466532" y="1886338"/>
                  <a:pt x="175152" y="1843654"/>
                  <a:pt x="0" y="1872208"/>
                </a:cubicBezTo>
                <a:cubicBezTo>
                  <a:pt x="-35551" y="1775348"/>
                  <a:pt x="45848" y="1596459"/>
                  <a:pt x="0" y="1441600"/>
                </a:cubicBezTo>
                <a:cubicBezTo>
                  <a:pt x="-45848" y="1286741"/>
                  <a:pt x="58978" y="1161264"/>
                  <a:pt x="0" y="936104"/>
                </a:cubicBezTo>
                <a:cubicBezTo>
                  <a:pt x="-58978" y="710944"/>
                  <a:pt x="820" y="576857"/>
                  <a:pt x="0" y="486774"/>
                </a:cubicBezTo>
                <a:cubicBezTo>
                  <a:pt x="-820" y="396691"/>
                  <a:pt x="49204" y="166362"/>
                  <a:pt x="0" y="0"/>
                </a:cubicBezTo>
                <a:close/>
              </a:path>
            </a:pathLst>
          </a:custGeom>
          <a:ln w="19050">
            <a:solidFill>
              <a:schemeClr val="tx1">
                <a:lumMod val="60000"/>
                <a:lumOff val="40000"/>
              </a:schemeClr>
            </a:solidFill>
            <a:extLst>
              <a:ext uri="{C807C97D-BFC1-408E-A445-0C87EB9F89A2}">
                <ask:lineSketchStyleProps xmlns:ask="http://schemas.microsoft.com/office/drawing/2018/sketchyshapes" sd="1219033472">
                  <ask:type>
                    <ask:lineSketchScribble/>
                  </ask:type>
                </ask:lineSketchStyleProps>
              </a:ext>
            </a:extLst>
          </a:ln>
        </p:spPr>
        <p:txBody>
          <a:bodyPr>
            <a:normAutofit fontScale="70000" lnSpcReduction="20000"/>
          </a:bodyPr>
          <a:lstStyle/>
          <a:p>
            <a:endParaRPr lang="sv-SE" dirty="0"/>
          </a:p>
          <a:p>
            <a:r>
              <a:rPr lang="sv-SE" dirty="0"/>
              <a:t>TEMA ?</a:t>
            </a:r>
          </a:p>
          <a:p>
            <a:r>
              <a:rPr lang="sv-SE" dirty="0"/>
              <a:t>Information ?</a:t>
            </a:r>
          </a:p>
          <a:p>
            <a:endParaRPr lang="sv-SE" dirty="0"/>
          </a:p>
          <a:p>
            <a:r>
              <a:rPr lang="sv-SE" dirty="0"/>
              <a:t>Förslag – anmäl senast två veckor innan mötestiden</a:t>
            </a:r>
          </a:p>
        </p:txBody>
      </p:sp>
      <p:pic>
        <p:nvPicPr>
          <p:cNvPr id="6" name="Bild 5" descr="Glödlampa och penna med hel fyllning">
            <a:extLst>
              <a:ext uri="{FF2B5EF4-FFF2-40B4-BE49-F238E27FC236}">
                <a16:creationId xmlns:a16="http://schemas.microsoft.com/office/drawing/2014/main" id="{F7BBF823-B399-DBB8-8185-928F2046BB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0112" y="2715766"/>
            <a:ext cx="914400" cy="914400"/>
          </a:xfrm>
          <a:prstGeom prst="rect">
            <a:avLst/>
          </a:prstGeom>
        </p:spPr>
      </p:pic>
    </p:spTree>
    <p:extLst>
      <p:ext uri="{BB962C8B-B14F-4D97-AF65-F5344CB8AC3E}">
        <p14:creationId xmlns:p14="http://schemas.microsoft.com/office/powerpoint/2010/main" val="3952970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35505-DA0F-5055-2C55-6E687FF15EA4}"/>
              </a:ext>
            </a:extLst>
          </p:cNvPr>
          <p:cNvSpPr>
            <a:spLocks noGrp="1"/>
          </p:cNvSpPr>
          <p:nvPr>
            <p:ph type="title"/>
          </p:nvPr>
        </p:nvSpPr>
        <p:spPr>
          <a:xfrm>
            <a:off x="457200" y="198909"/>
            <a:ext cx="8229600" cy="500633"/>
          </a:xfrm>
        </p:spPr>
        <p:txBody>
          <a:bodyPr>
            <a:normAutofit fontScale="90000"/>
          </a:bodyPr>
          <a:lstStyle/>
          <a:p>
            <a:r>
              <a:rPr lang="sv-SE" sz="2800" dirty="0"/>
              <a:t>Kort rapport från var och en</a:t>
            </a:r>
          </a:p>
        </p:txBody>
      </p:sp>
      <p:sp>
        <p:nvSpPr>
          <p:cNvPr id="5" name="Platshållare för innehåll 4">
            <a:extLst>
              <a:ext uri="{FF2B5EF4-FFF2-40B4-BE49-F238E27FC236}">
                <a16:creationId xmlns:a16="http://schemas.microsoft.com/office/drawing/2014/main" id="{C052A2D8-44DC-97A7-1EDF-CDA95360E56A}"/>
              </a:ext>
            </a:extLst>
          </p:cNvPr>
          <p:cNvSpPr>
            <a:spLocks noGrp="1"/>
          </p:cNvSpPr>
          <p:nvPr>
            <p:ph idx="1"/>
          </p:nvPr>
        </p:nvSpPr>
        <p:spPr>
          <a:xfrm>
            <a:off x="457200" y="915567"/>
            <a:ext cx="8229600" cy="3600400"/>
          </a:xfrm>
        </p:spPr>
        <p:txBody>
          <a:bodyPr>
            <a:normAutofit fontScale="32500" lnSpcReduction="20000"/>
          </a:bodyPr>
          <a:lstStyle/>
          <a:p>
            <a:pPr>
              <a:lnSpc>
                <a:spcPct val="107000"/>
              </a:lnSpc>
              <a:spcAft>
                <a:spcPts val="800"/>
              </a:spcAft>
            </a:pPr>
            <a:r>
              <a:rPr lang="sv-SE" sz="2800" b="1" dirty="0">
                <a:effectLst/>
                <a:latin typeface="Calibri" panose="020F0502020204030204" pitchFamily="34" charset="0"/>
                <a:ea typeface="Calibri" panose="020F0502020204030204" pitchFamily="34" charset="0"/>
                <a:cs typeface="Times New Roman" panose="02020603050405020304" pitchFamily="18" charset="0"/>
              </a:rPr>
              <a:t>NSG metoder för kunskapsstöd  </a:t>
            </a:r>
            <a:r>
              <a:rPr lang="sv-SE" sz="2800" dirty="0">
                <a:effectLst/>
                <a:latin typeface="Calibri" panose="020F0502020204030204" pitchFamily="34" charset="0"/>
                <a:ea typeface="Calibri" panose="020F0502020204030204" pitchFamily="34" charset="0"/>
                <a:cs typeface="Times New Roman" panose="02020603050405020304" pitchFamily="18" charset="0"/>
              </a:rPr>
              <a:t>Sara informerar om uppdaterad information på sydöstra hemsidan </a:t>
            </a:r>
            <a:r>
              <a:rPr lang="sv-SE"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https://sydostrasjukvardsregionen.se/samverkansgrupper/metoder-for-kunskapsstod/</a:t>
            </a:r>
            <a:r>
              <a:rPr lang="sv-SE" sz="2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2800" b="1" dirty="0">
                <a:effectLst/>
                <a:latin typeface="Calibri" panose="020F0502020204030204" pitchFamily="34" charset="0"/>
                <a:ea typeface="Calibri" panose="020F0502020204030204" pitchFamily="34" charset="0"/>
                <a:cs typeface="Times New Roman" panose="02020603050405020304" pitchFamily="18" charset="0"/>
              </a:rPr>
              <a:t>RSG HTA</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sz="2800" dirty="0">
                <a:effectLst/>
                <a:latin typeface="Calibri" panose="020F0502020204030204" pitchFamily="34" charset="0"/>
                <a:ea typeface="Calibri" panose="020F0502020204030204" pitchFamily="34" charset="0"/>
                <a:cs typeface="Times New Roman" panose="02020603050405020304" pitchFamily="18" charset="0"/>
              </a:rPr>
              <a:t>Thomas beskriver att arbetet löper på bra, och har kommit igång mer i RJL</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RSG S</a:t>
            </a:r>
            <a:r>
              <a:rPr lang="sv-SE" sz="2800" b="1" dirty="0">
                <a:effectLst/>
                <a:latin typeface="Calibri" panose="020F0502020204030204" pitchFamily="34" charset="0"/>
                <a:ea typeface="Calibri" panose="020F0502020204030204" pitchFamily="34" charset="0"/>
                <a:cs typeface="Times New Roman" panose="02020603050405020304" pitchFamily="18" charset="0"/>
              </a:rPr>
              <a:t>tandardisering</a:t>
            </a:r>
            <a:r>
              <a:rPr lang="sv-SE" sz="2800" dirty="0">
                <a:effectLst/>
                <a:latin typeface="Calibri" panose="020F0502020204030204" pitchFamily="34" charset="0"/>
                <a:ea typeface="Calibri" panose="020F0502020204030204" pitchFamily="34" charset="0"/>
                <a:cs typeface="Times New Roman" panose="02020603050405020304" pitchFamily="18" charset="0"/>
              </a:rPr>
              <a:t> Magnus beskriver nya standards (se PPT inklippta bilder)</a:t>
            </a:r>
          </a:p>
          <a:p>
            <a:pPr>
              <a:lnSpc>
                <a:spcPct val="107000"/>
              </a:lnSpc>
              <a:spcAft>
                <a:spcPts val="800"/>
              </a:spcAft>
            </a:pPr>
            <a:r>
              <a:rPr lang="sv-SE" sz="2800" b="1" dirty="0">
                <a:effectLst/>
                <a:latin typeface="Calibri" panose="020F0502020204030204" pitchFamily="34" charset="0"/>
                <a:ea typeface="Calibri" panose="020F0502020204030204" pitchFamily="34" charset="0"/>
                <a:cs typeface="Times New Roman" panose="02020603050405020304" pitchFamily="18" charset="0"/>
              </a:rPr>
              <a:t>RSG Standardiserad vårdinformation </a:t>
            </a:r>
            <a:r>
              <a:rPr lang="sv-SE" sz="2800" dirty="0">
                <a:effectLst/>
                <a:latin typeface="Calibri" panose="020F0502020204030204" pitchFamily="34" charset="0"/>
                <a:ea typeface="Calibri" panose="020F0502020204030204" pitchFamily="34" charset="0"/>
                <a:cs typeface="Times New Roman" panose="02020603050405020304" pitchFamily="18" charset="0"/>
              </a:rPr>
              <a:t>Erik beskriver arbete med tre fokusområden pågår; handlingsplan, Levnadsvanor/Screenings och rapport om PROM data till kvalitetsregister.</a:t>
            </a:r>
          </a:p>
          <a:p>
            <a:pPr>
              <a:lnSpc>
                <a:spcPct val="107000"/>
              </a:lnSpc>
              <a:spcAft>
                <a:spcPts val="800"/>
              </a:spcAft>
            </a:pPr>
            <a:r>
              <a:rPr lang="sv-SE" sz="2800" b="1" dirty="0">
                <a:effectLst/>
                <a:latin typeface="Calibri" panose="020F0502020204030204" pitchFamily="34" charset="0"/>
                <a:ea typeface="Calibri" panose="020F0502020204030204" pitchFamily="34" charset="0"/>
                <a:cs typeface="Times New Roman" panose="02020603050405020304" pitchFamily="18" charset="0"/>
              </a:rPr>
              <a:t>RSG data och analys</a:t>
            </a:r>
            <a:r>
              <a:rPr lang="sv-SE" sz="2800" dirty="0">
                <a:effectLst/>
                <a:latin typeface="Calibri" panose="020F0502020204030204" pitchFamily="34" charset="0"/>
                <a:ea typeface="Calibri" panose="020F0502020204030204" pitchFamily="34" charset="0"/>
                <a:cs typeface="Times New Roman" panose="02020603050405020304" pitchFamily="18" charset="0"/>
              </a:rPr>
              <a:t>, Marie beskriver arbete med data för uppföljning och forskningsdata. Arbetar mycket för att hur man tillsammans kan hitt lösningar för uppföljning.</a:t>
            </a:r>
          </a:p>
          <a:p>
            <a:pPr>
              <a:lnSpc>
                <a:spcPct val="107000"/>
              </a:lnSpc>
              <a:spcAft>
                <a:spcPts val="800"/>
              </a:spcAft>
            </a:pPr>
            <a:r>
              <a:rPr lang="sv-SE" sz="2800" b="1" dirty="0">
                <a:effectLst/>
                <a:latin typeface="Calibri" panose="020F0502020204030204" pitchFamily="34" charset="0"/>
                <a:ea typeface="Calibri" panose="020F0502020204030204" pitchFamily="34" charset="0"/>
                <a:cs typeface="Times New Roman" panose="02020603050405020304" pitchFamily="18" charset="0"/>
              </a:rPr>
              <a:t>RSG medicinteknik</a:t>
            </a:r>
            <a:r>
              <a:rPr lang="sv-SE" sz="2800" dirty="0">
                <a:effectLst/>
                <a:latin typeface="Calibri" panose="020F0502020204030204" pitchFamily="34" charset="0"/>
                <a:ea typeface="Calibri" panose="020F0502020204030204" pitchFamily="34" charset="0"/>
                <a:cs typeface="Times New Roman" panose="02020603050405020304" pitchFamily="18" charset="0"/>
              </a:rPr>
              <a:t>, Marcus beskriver det pågående samarbetet ex inom el-säkerhetstester (medusa) mål att hjälpas åt. </a:t>
            </a:r>
          </a:p>
          <a:p>
            <a:pPr>
              <a:lnSpc>
                <a:spcPct val="107000"/>
              </a:lnSpc>
              <a:spcAft>
                <a:spcPts val="800"/>
              </a:spcAft>
            </a:pPr>
            <a:r>
              <a:rPr lang="sv-SE" sz="2800" b="1" dirty="0">
                <a:effectLst/>
                <a:latin typeface="Calibri" panose="020F0502020204030204" pitchFamily="34" charset="0"/>
                <a:ea typeface="Calibri" panose="020F0502020204030204" pitchFamily="34" charset="0"/>
                <a:cs typeface="Times New Roman" panose="02020603050405020304" pitchFamily="18" charset="0"/>
              </a:rPr>
              <a:t>RSG läkemedel</a:t>
            </a:r>
            <a:r>
              <a:rPr lang="sv-SE" sz="2800" dirty="0">
                <a:effectLst/>
                <a:latin typeface="Calibri" panose="020F0502020204030204" pitchFamily="34" charset="0"/>
                <a:ea typeface="Calibri" panose="020F0502020204030204" pitchFamily="34" charset="0"/>
                <a:cs typeface="Times New Roman" panose="02020603050405020304" pitchFamily="18" charset="0"/>
              </a:rPr>
              <a:t> Ulrika beskriver pågående arbete med HPV vaccin och remisser</a:t>
            </a:r>
          </a:p>
          <a:p>
            <a:pPr>
              <a:lnSpc>
                <a:spcPct val="107000"/>
              </a:lnSpc>
              <a:spcAft>
                <a:spcPts val="800"/>
              </a:spcAft>
            </a:pPr>
            <a:r>
              <a:rPr lang="sv-SE" sz="2800" b="1" dirty="0">
                <a:effectLst/>
                <a:latin typeface="Calibri" panose="020F0502020204030204" pitchFamily="34" charset="0"/>
                <a:ea typeface="Calibri" panose="020F0502020204030204" pitchFamily="34" charset="0"/>
                <a:cs typeface="Times New Roman" panose="02020603050405020304" pitchFamily="18" charset="0"/>
              </a:rPr>
              <a:t>RSG Upphandling</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sz="2800" dirty="0">
                <a:effectLst/>
                <a:latin typeface="Calibri" panose="020F0502020204030204" pitchFamily="34" charset="0"/>
                <a:ea typeface="Calibri" panose="020F0502020204030204" pitchFamily="34" charset="0"/>
                <a:cs typeface="Times New Roman" panose="02020603050405020304" pitchFamily="18" charset="0"/>
              </a:rPr>
              <a:t>Carina beskriver upphandlingsområden (se PPT inklippta bilder)</a:t>
            </a:r>
          </a:p>
          <a:p>
            <a:pPr>
              <a:lnSpc>
                <a:spcPct val="107000"/>
              </a:lnSpc>
              <a:spcAft>
                <a:spcPts val="800"/>
              </a:spcAft>
            </a:pPr>
            <a:r>
              <a:rPr lang="sv-SE" sz="2800" b="1" dirty="0">
                <a:effectLst/>
                <a:latin typeface="Calibri" panose="020F0502020204030204" pitchFamily="34" charset="0"/>
                <a:ea typeface="Calibri" panose="020F0502020204030204" pitchFamily="34" charset="0"/>
                <a:cs typeface="Times New Roman" panose="02020603050405020304" pitchFamily="18" charset="0"/>
              </a:rPr>
              <a:t>RSG juridik och informationssäkerhet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sz="2800" dirty="0">
                <a:effectLst/>
                <a:latin typeface="Calibri" panose="020F0502020204030204" pitchFamily="34" charset="0"/>
                <a:ea typeface="Calibri" panose="020F0502020204030204" pitchFamily="34" charset="0"/>
                <a:cs typeface="Times New Roman" panose="02020603050405020304" pitchFamily="18" charset="0"/>
              </a:rPr>
              <a:t>Vincent beskriver att OPT projekt gemensamt kansli är avslutat. Nya områden som exempelvis radiologi och patologi och forskningsdata tillsammans med RSG forskning och </a:t>
            </a:r>
            <a:r>
              <a:rPr lang="sv-SE" sz="2800" dirty="0" err="1">
                <a:effectLst/>
                <a:latin typeface="Calibri" panose="020F0502020204030204" pitchFamily="34" charset="0"/>
                <a:ea typeface="Calibri" panose="020F0502020204030204" pitchFamily="34" charset="0"/>
                <a:cs typeface="Times New Roman" panose="02020603050405020304" pitchFamily="18" charset="0"/>
              </a:rPr>
              <a:t>life</a:t>
            </a:r>
            <a:r>
              <a:rPr lang="sv-SE" sz="2800" dirty="0">
                <a:effectLst/>
                <a:latin typeface="Calibri" panose="020F0502020204030204" pitchFamily="34" charset="0"/>
                <a:ea typeface="Calibri" panose="020F0502020204030204" pitchFamily="34" charset="0"/>
                <a:cs typeface="Times New Roman" panose="02020603050405020304" pitchFamily="18" charset="0"/>
              </a:rPr>
              <a:t> science</a:t>
            </a:r>
          </a:p>
          <a:p>
            <a:pPr>
              <a:lnSpc>
                <a:spcPct val="107000"/>
              </a:lnSpc>
              <a:spcAft>
                <a:spcPts val="800"/>
              </a:spcAft>
            </a:pPr>
            <a:r>
              <a:rPr lang="sv-SE" sz="2800" b="1" dirty="0">
                <a:effectLst/>
                <a:latin typeface="Calibri" panose="020F0502020204030204" pitchFamily="34" charset="0"/>
                <a:ea typeface="Calibri" panose="020F0502020204030204" pitchFamily="34" charset="0"/>
                <a:cs typeface="Times New Roman" panose="02020603050405020304" pitchFamily="18" charset="0"/>
              </a:rPr>
              <a:t>RSG forskning och </a:t>
            </a:r>
            <a:r>
              <a:rPr lang="sv-SE" sz="2800" b="1" dirty="0" err="1">
                <a:effectLst/>
                <a:latin typeface="Calibri" panose="020F0502020204030204" pitchFamily="34" charset="0"/>
                <a:ea typeface="Calibri" panose="020F0502020204030204" pitchFamily="34" charset="0"/>
                <a:cs typeface="Times New Roman" panose="02020603050405020304" pitchFamily="18" charset="0"/>
              </a:rPr>
              <a:t>life</a:t>
            </a:r>
            <a:r>
              <a:rPr lang="sv-SE" sz="2800" b="1" dirty="0">
                <a:effectLst/>
                <a:latin typeface="Calibri" panose="020F0502020204030204" pitchFamily="34" charset="0"/>
                <a:ea typeface="Calibri" panose="020F0502020204030204" pitchFamily="34" charset="0"/>
                <a:cs typeface="Times New Roman" panose="02020603050405020304" pitchFamily="18" charset="0"/>
              </a:rPr>
              <a:t> science</a:t>
            </a:r>
            <a:r>
              <a:rPr lang="sv-SE" sz="2800" dirty="0">
                <a:effectLst/>
                <a:latin typeface="Calibri" panose="020F0502020204030204" pitchFamily="34" charset="0"/>
                <a:ea typeface="Calibri" panose="020F0502020204030204" pitchFamily="34" charset="0"/>
                <a:cs typeface="Times New Roman" panose="02020603050405020304" pitchFamily="18" charset="0"/>
              </a:rPr>
              <a:t>, Cecilia beskriver det positiva i samarbetet över RSG grupper och pågående arbete med utveckling av hemsida. Det är också klart med gemensamt IT verktyg för förfrågningar forskningsdata</a:t>
            </a:r>
          </a:p>
          <a:p>
            <a:pPr>
              <a:lnSpc>
                <a:spcPct val="107000"/>
              </a:lnSpc>
              <a:spcAft>
                <a:spcPts val="800"/>
              </a:spcAft>
            </a:pPr>
            <a:r>
              <a:rPr lang="sv-SE" sz="2800" b="1" dirty="0">
                <a:effectLst/>
                <a:latin typeface="Calibri" panose="020F0502020204030204" pitchFamily="34" charset="0"/>
                <a:ea typeface="Calibri" panose="020F0502020204030204" pitchFamily="34" charset="0"/>
                <a:cs typeface="Times New Roman" panose="02020603050405020304" pitchFamily="18" charset="0"/>
              </a:rPr>
              <a:t>RSG hållbar utveckling</a:t>
            </a:r>
            <a:r>
              <a:rPr lang="sv-SE" sz="2800" dirty="0">
                <a:effectLst/>
                <a:latin typeface="Calibri" panose="020F0502020204030204" pitchFamily="34" charset="0"/>
                <a:ea typeface="Calibri" panose="020F0502020204030204" pitchFamily="34" charset="0"/>
                <a:cs typeface="Times New Roman" panose="02020603050405020304" pitchFamily="18" charset="0"/>
              </a:rPr>
              <a:t>. Johanna informerar att det är lite nystart i gruppen efter bemanningsförändringar. Arbete pågår med handbok för klokare materialval, de planerar även för en kommande workshop (våren 2026). </a:t>
            </a:r>
          </a:p>
          <a:p>
            <a:endParaRPr lang="sv-SE" dirty="0"/>
          </a:p>
        </p:txBody>
      </p:sp>
    </p:spTree>
    <p:extLst>
      <p:ext uri="{BB962C8B-B14F-4D97-AF65-F5344CB8AC3E}">
        <p14:creationId xmlns:p14="http://schemas.microsoft.com/office/powerpoint/2010/main" val="224375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6918" y="408441"/>
            <a:ext cx="8229600" cy="857250"/>
          </a:xfrm>
        </p:spPr>
        <p:txBody>
          <a:bodyPr>
            <a:normAutofit fontScale="90000"/>
          </a:bodyPr>
          <a:lstStyle/>
          <a:p>
            <a:r>
              <a:rPr lang="nb-NO" sz="3600" dirty="0"/>
              <a:t>RSG standardisering </a:t>
            </a:r>
            <a:r>
              <a:rPr lang="nb-NO" sz="2700" dirty="0"/>
              <a:t>Magnus Stridsman</a:t>
            </a:r>
            <a:br>
              <a:rPr lang="sv-SE" sz="3600" dirty="0"/>
            </a:br>
            <a:endParaRPr lang="sv-SE" sz="3600" dirty="0"/>
          </a:p>
        </p:txBody>
      </p:sp>
      <p:sp>
        <p:nvSpPr>
          <p:cNvPr id="3" name="Platshållare för innehåll 2"/>
          <p:cNvSpPr>
            <a:spLocks noGrp="1"/>
          </p:cNvSpPr>
          <p:nvPr>
            <p:ph sz="half" idx="1"/>
          </p:nvPr>
        </p:nvSpPr>
        <p:spPr>
          <a:xfrm>
            <a:off x="457200" y="1265691"/>
            <a:ext cx="7139136" cy="3163826"/>
          </a:xfrm>
        </p:spPr>
        <p:txBody>
          <a:bodyPr>
            <a:normAutofit/>
          </a:bodyPr>
          <a:lstStyle/>
          <a:p>
            <a:endParaRPr lang="nb-NO" sz="1800" dirty="0"/>
          </a:p>
          <a:p>
            <a:endParaRPr lang="nb-NO" sz="1800" dirty="0"/>
          </a:p>
          <a:p>
            <a:r>
              <a:rPr lang="nb-NO" sz="1800" dirty="0"/>
              <a:t>Se efterföljande fyra bilder</a:t>
            </a:r>
          </a:p>
        </p:txBody>
      </p:sp>
      <p:pic>
        <p:nvPicPr>
          <p:cNvPr id="8" name="Bildobjekt 7">
            <a:extLst>
              <a:ext uri="{FF2B5EF4-FFF2-40B4-BE49-F238E27FC236}">
                <a16:creationId xmlns:a16="http://schemas.microsoft.com/office/drawing/2014/main" id="{CC23DC20-D2DD-9C02-F86A-E31EB6C8225A}"/>
              </a:ext>
            </a:extLst>
          </p:cNvPr>
          <p:cNvPicPr>
            <a:picLocks noChangeAspect="1"/>
          </p:cNvPicPr>
          <p:nvPr/>
        </p:nvPicPr>
        <p:blipFill>
          <a:blip r:embed="rId3"/>
          <a:stretch>
            <a:fillRect/>
          </a:stretch>
        </p:blipFill>
        <p:spPr>
          <a:xfrm>
            <a:off x="5885893" y="3022664"/>
            <a:ext cx="2142182" cy="1204977"/>
          </a:xfrm>
          <a:prstGeom prst="rect">
            <a:avLst/>
          </a:prstGeom>
        </p:spPr>
      </p:pic>
      <p:pic>
        <p:nvPicPr>
          <p:cNvPr id="9" name="Bildobjekt 8">
            <a:extLst>
              <a:ext uri="{FF2B5EF4-FFF2-40B4-BE49-F238E27FC236}">
                <a16:creationId xmlns:a16="http://schemas.microsoft.com/office/drawing/2014/main" id="{BABE2796-4812-2146-7848-1B825B43F231}"/>
              </a:ext>
            </a:extLst>
          </p:cNvPr>
          <p:cNvPicPr>
            <a:picLocks noChangeAspect="1"/>
          </p:cNvPicPr>
          <p:nvPr/>
        </p:nvPicPr>
        <p:blipFill>
          <a:blip r:embed="rId3"/>
          <a:stretch>
            <a:fillRect/>
          </a:stretch>
        </p:blipFill>
        <p:spPr>
          <a:xfrm>
            <a:off x="5003429" y="2516430"/>
            <a:ext cx="2142182" cy="1204977"/>
          </a:xfrm>
          <a:prstGeom prst="rect">
            <a:avLst/>
          </a:prstGeom>
        </p:spPr>
      </p:pic>
      <p:pic>
        <p:nvPicPr>
          <p:cNvPr id="10" name="Bildobjekt 9">
            <a:extLst>
              <a:ext uri="{FF2B5EF4-FFF2-40B4-BE49-F238E27FC236}">
                <a16:creationId xmlns:a16="http://schemas.microsoft.com/office/drawing/2014/main" id="{22E6B636-BA2C-EA7D-430A-23D2E7B35250}"/>
              </a:ext>
            </a:extLst>
          </p:cNvPr>
          <p:cNvPicPr>
            <a:picLocks noChangeAspect="1"/>
          </p:cNvPicPr>
          <p:nvPr/>
        </p:nvPicPr>
        <p:blipFill>
          <a:blip r:embed="rId3"/>
          <a:stretch>
            <a:fillRect/>
          </a:stretch>
        </p:blipFill>
        <p:spPr>
          <a:xfrm>
            <a:off x="4139952" y="2099424"/>
            <a:ext cx="2142182" cy="1204977"/>
          </a:xfrm>
          <a:prstGeom prst="rect">
            <a:avLst/>
          </a:prstGeom>
        </p:spPr>
      </p:pic>
      <p:pic>
        <p:nvPicPr>
          <p:cNvPr id="11" name="Bildobjekt 10">
            <a:extLst>
              <a:ext uri="{FF2B5EF4-FFF2-40B4-BE49-F238E27FC236}">
                <a16:creationId xmlns:a16="http://schemas.microsoft.com/office/drawing/2014/main" id="{E38D66B1-909E-473F-18F9-20272D72BD68}"/>
              </a:ext>
            </a:extLst>
          </p:cNvPr>
          <p:cNvPicPr>
            <a:picLocks noChangeAspect="1"/>
          </p:cNvPicPr>
          <p:nvPr/>
        </p:nvPicPr>
        <p:blipFill>
          <a:blip r:embed="rId4"/>
          <a:stretch>
            <a:fillRect/>
          </a:stretch>
        </p:blipFill>
        <p:spPr>
          <a:xfrm>
            <a:off x="3419872" y="1815551"/>
            <a:ext cx="2139881" cy="1207113"/>
          </a:xfrm>
          <a:prstGeom prst="rect">
            <a:avLst/>
          </a:prstGeom>
        </p:spPr>
      </p:pic>
    </p:spTree>
    <p:extLst>
      <p:ext uri="{BB962C8B-B14F-4D97-AF65-F5344CB8AC3E}">
        <p14:creationId xmlns:p14="http://schemas.microsoft.com/office/powerpoint/2010/main" val="2601597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36E0B64-651F-36B2-FF0E-6A7D5F8F8E8C}"/>
              </a:ext>
            </a:extLst>
          </p:cNvPr>
          <p:cNvSpPr>
            <a:spLocks noGrp="1"/>
          </p:cNvSpPr>
          <p:nvPr>
            <p:ph type="title"/>
          </p:nvPr>
        </p:nvSpPr>
        <p:spPr/>
        <p:txBody>
          <a:bodyPr/>
          <a:lstStyle/>
          <a:p>
            <a:r>
              <a:rPr lang="sv-SE" dirty="0"/>
              <a:t>Informationssäkerhet</a:t>
            </a:r>
          </a:p>
        </p:txBody>
      </p:sp>
      <p:sp>
        <p:nvSpPr>
          <p:cNvPr id="2" name="Platshållare för bildnummer 1">
            <a:extLst>
              <a:ext uri="{FF2B5EF4-FFF2-40B4-BE49-F238E27FC236}">
                <a16:creationId xmlns:a16="http://schemas.microsoft.com/office/drawing/2014/main" id="{37B356B8-9740-1DE2-2861-DBBADF633163}"/>
              </a:ext>
            </a:extLst>
          </p:cNvPr>
          <p:cNvSpPr>
            <a:spLocks noGrp="1"/>
          </p:cNvSpPr>
          <p:nvPr>
            <p:ph type="sldNum" sz="quarter" idx="12"/>
          </p:nvPr>
        </p:nvSpPr>
        <p:spPr/>
        <p:txBody>
          <a:bodyPr/>
          <a:lstStyle/>
          <a:p>
            <a:pPr defTabSz="685800"/>
            <a:fld id="{5204B58B-0420-4827-A2A8-7A3D043AFDDE}" type="slidenum">
              <a:rPr lang="sv-SE">
                <a:solidFill>
                  <a:prstClr val="black"/>
                </a:solidFill>
                <a:latin typeface="Roboto"/>
              </a:rPr>
              <a:pPr defTabSz="685800"/>
              <a:t>17</a:t>
            </a:fld>
            <a:endParaRPr lang="sv-SE" dirty="0">
              <a:solidFill>
                <a:prstClr val="black"/>
              </a:solidFill>
              <a:latin typeface="Roboto"/>
            </a:endParaRPr>
          </a:p>
        </p:txBody>
      </p:sp>
      <p:sp>
        <p:nvSpPr>
          <p:cNvPr id="4" name="Platshållare för innehåll 3">
            <a:extLst>
              <a:ext uri="{FF2B5EF4-FFF2-40B4-BE49-F238E27FC236}">
                <a16:creationId xmlns:a16="http://schemas.microsoft.com/office/drawing/2014/main" id="{5BAE0460-B621-98BF-3131-726C2EA2ECD7}"/>
              </a:ext>
            </a:extLst>
          </p:cNvPr>
          <p:cNvSpPr>
            <a:spLocks noGrp="1"/>
          </p:cNvSpPr>
          <p:nvPr>
            <p:ph sz="quarter" idx="13"/>
          </p:nvPr>
        </p:nvSpPr>
        <p:spPr/>
        <p:txBody>
          <a:bodyPr/>
          <a:lstStyle/>
          <a:p>
            <a:r>
              <a:rPr lang="sv-SE" sz="1800" dirty="0"/>
              <a:t>Informationsteknik – Hantering av informationssäkerhetsincidenter – Del 1: Principer och process (ISO/IEC 27035-1:2023, IDT)</a:t>
            </a:r>
          </a:p>
          <a:p>
            <a:r>
              <a:rPr lang="sv-SE" sz="1800" dirty="0"/>
              <a:t>Informationsteknik – Hantering av informationssäkerhetsincidenter – Del 2: Riktlinjer för planering och förberedelse av incidenthantering (ISO/IEC 27035-2:2023, IDT)</a:t>
            </a:r>
          </a:p>
          <a:p>
            <a:r>
              <a:rPr lang="sv-SE" sz="1800" dirty="0"/>
              <a:t>Informationsteknik - Informationssäkerhet incidenthantering - Del 3: Riktlinjer för ICT operativ behandling (ISO/IEC 27035-3:2020, IDT)</a:t>
            </a:r>
          </a:p>
          <a:p>
            <a:endParaRPr lang="sv-SE" dirty="0"/>
          </a:p>
        </p:txBody>
      </p:sp>
    </p:spTree>
    <p:extLst>
      <p:ext uri="{BB962C8B-B14F-4D97-AF65-F5344CB8AC3E}">
        <p14:creationId xmlns:p14="http://schemas.microsoft.com/office/powerpoint/2010/main" val="258050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A502A7-65B2-EDBC-CF67-8FA5741CB011}"/>
              </a:ext>
            </a:extLst>
          </p:cNvPr>
          <p:cNvSpPr>
            <a:spLocks noGrp="1"/>
          </p:cNvSpPr>
          <p:nvPr>
            <p:ph type="title"/>
          </p:nvPr>
        </p:nvSpPr>
        <p:spPr/>
        <p:txBody>
          <a:bodyPr/>
          <a:lstStyle/>
          <a:p>
            <a:r>
              <a:rPr lang="sv-SE" dirty="0"/>
              <a:t>Innovationsledning</a:t>
            </a:r>
          </a:p>
        </p:txBody>
      </p:sp>
      <p:sp>
        <p:nvSpPr>
          <p:cNvPr id="3" name="Platshållare för bildnummer 2">
            <a:extLst>
              <a:ext uri="{FF2B5EF4-FFF2-40B4-BE49-F238E27FC236}">
                <a16:creationId xmlns:a16="http://schemas.microsoft.com/office/drawing/2014/main" id="{0E4A16E9-1218-D535-975C-310BF1AC7271}"/>
              </a:ext>
            </a:extLst>
          </p:cNvPr>
          <p:cNvSpPr>
            <a:spLocks noGrp="1"/>
          </p:cNvSpPr>
          <p:nvPr>
            <p:ph type="sldNum" sz="quarter" idx="12"/>
          </p:nvPr>
        </p:nvSpPr>
        <p:spPr/>
        <p:txBody>
          <a:bodyPr/>
          <a:lstStyle/>
          <a:p>
            <a:pPr defTabSz="685800"/>
            <a:fld id="{5204B58B-0420-4827-A2A8-7A3D043AFDDE}" type="slidenum">
              <a:rPr lang="sv-SE">
                <a:solidFill>
                  <a:prstClr val="black"/>
                </a:solidFill>
                <a:latin typeface="Roboto"/>
              </a:rPr>
              <a:pPr defTabSz="685800"/>
              <a:t>18</a:t>
            </a:fld>
            <a:endParaRPr lang="sv-SE" dirty="0">
              <a:solidFill>
                <a:prstClr val="black"/>
              </a:solidFill>
              <a:latin typeface="Roboto"/>
            </a:endParaRPr>
          </a:p>
        </p:txBody>
      </p:sp>
      <p:sp>
        <p:nvSpPr>
          <p:cNvPr id="4" name="Platshållare för innehåll 3">
            <a:extLst>
              <a:ext uri="{FF2B5EF4-FFF2-40B4-BE49-F238E27FC236}">
                <a16:creationId xmlns:a16="http://schemas.microsoft.com/office/drawing/2014/main" id="{B4471779-22C5-E564-30D5-18F9B4831F54}"/>
              </a:ext>
            </a:extLst>
          </p:cNvPr>
          <p:cNvSpPr>
            <a:spLocks noGrp="1"/>
          </p:cNvSpPr>
          <p:nvPr>
            <p:ph sz="quarter" idx="13"/>
          </p:nvPr>
        </p:nvSpPr>
        <p:spPr/>
        <p:txBody>
          <a:bodyPr/>
          <a:lstStyle/>
          <a:p>
            <a:r>
              <a:rPr lang="sv-SE" sz="1800" dirty="0"/>
              <a:t>ISO 56000: 2025 Innovation management — Fundamentals and </a:t>
            </a:r>
            <a:r>
              <a:rPr lang="sv-SE" sz="1800" dirty="0" err="1"/>
              <a:t>vocabular</a:t>
            </a:r>
            <a:endParaRPr lang="sv-SE" sz="1800" dirty="0"/>
          </a:p>
          <a:p>
            <a:r>
              <a:rPr lang="sv-SE" sz="1800" dirty="0"/>
              <a:t>ISO 56001:2024 Innovation management system — </a:t>
            </a:r>
            <a:r>
              <a:rPr lang="sv-SE" sz="1800" dirty="0" err="1"/>
              <a:t>Requirements</a:t>
            </a:r>
            <a:endParaRPr lang="sv-SE" sz="1800" dirty="0"/>
          </a:p>
          <a:p>
            <a:r>
              <a:rPr lang="sv-SE" sz="1800" dirty="0"/>
              <a:t>SS-EN ISO 56002:2021 Innovationsledning – Ledningssystem för innovation – Vägledning (ISO 56002:2019) Innovation management – Innovation management system – </a:t>
            </a:r>
            <a:r>
              <a:rPr lang="sv-SE" sz="1800" dirty="0" err="1"/>
              <a:t>Guidance</a:t>
            </a:r>
            <a:r>
              <a:rPr lang="sv-SE" sz="1800" dirty="0"/>
              <a:t> (ISO 56002:2019)</a:t>
            </a:r>
          </a:p>
          <a:p>
            <a:endParaRPr lang="sv-SE" dirty="0"/>
          </a:p>
        </p:txBody>
      </p:sp>
    </p:spTree>
    <p:extLst>
      <p:ext uri="{BB962C8B-B14F-4D97-AF65-F5344CB8AC3E}">
        <p14:creationId xmlns:p14="http://schemas.microsoft.com/office/powerpoint/2010/main" val="283065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42E225-08E9-6144-B851-19E90460CFDA}"/>
              </a:ext>
            </a:extLst>
          </p:cNvPr>
          <p:cNvSpPr>
            <a:spLocks noGrp="1"/>
          </p:cNvSpPr>
          <p:nvPr>
            <p:ph type="title"/>
          </p:nvPr>
        </p:nvSpPr>
        <p:spPr/>
        <p:txBody>
          <a:bodyPr/>
          <a:lstStyle/>
          <a:p>
            <a:r>
              <a:rPr lang="sv-SE" dirty="0"/>
              <a:t>Molntjänster</a:t>
            </a:r>
          </a:p>
        </p:txBody>
      </p:sp>
      <p:sp>
        <p:nvSpPr>
          <p:cNvPr id="3" name="Platshållare för bildnummer 2">
            <a:extLst>
              <a:ext uri="{FF2B5EF4-FFF2-40B4-BE49-F238E27FC236}">
                <a16:creationId xmlns:a16="http://schemas.microsoft.com/office/drawing/2014/main" id="{F893FC8E-1C1E-003D-922A-8B160F922121}"/>
              </a:ext>
            </a:extLst>
          </p:cNvPr>
          <p:cNvSpPr>
            <a:spLocks noGrp="1"/>
          </p:cNvSpPr>
          <p:nvPr>
            <p:ph type="sldNum" sz="quarter" idx="12"/>
          </p:nvPr>
        </p:nvSpPr>
        <p:spPr/>
        <p:txBody>
          <a:bodyPr/>
          <a:lstStyle/>
          <a:p>
            <a:pPr defTabSz="685800"/>
            <a:fld id="{5204B58B-0420-4827-A2A8-7A3D043AFDDE}" type="slidenum">
              <a:rPr lang="sv-SE">
                <a:solidFill>
                  <a:prstClr val="black"/>
                </a:solidFill>
                <a:latin typeface="Roboto"/>
              </a:rPr>
              <a:pPr defTabSz="685800"/>
              <a:t>19</a:t>
            </a:fld>
            <a:endParaRPr lang="sv-SE" dirty="0">
              <a:solidFill>
                <a:prstClr val="black"/>
              </a:solidFill>
              <a:latin typeface="Roboto"/>
            </a:endParaRPr>
          </a:p>
        </p:txBody>
      </p:sp>
      <p:sp>
        <p:nvSpPr>
          <p:cNvPr id="4" name="Platshållare för innehåll 3">
            <a:extLst>
              <a:ext uri="{FF2B5EF4-FFF2-40B4-BE49-F238E27FC236}">
                <a16:creationId xmlns:a16="http://schemas.microsoft.com/office/drawing/2014/main" id="{7688CCAF-C9F7-88AD-9C90-363B172A352E}"/>
              </a:ext>
            </a:extLst>
          </p:cNvPr>
          <p:cNvSpPr>
            <a:spLocks noGrp="1"/>
          </p:cNvSpPr>
          <p:nvPr>
            <p:ph sz="quarter" idx="13"/>
          </p:nvPr>
        </p:nvSpPr>
        <p:spPr/>
        <p:txBody>
          <a:bodyPr/>
          <a:lstStyle/>
          <a:p>
            <a:r>
              <a:rPr lang="sv-SE" sz="2100" dirty="0"/>
              <a:t>Informationsteknik - Molnbaserade datortjänster - Del 1: Terminologi (ISO/IEC 22123-1:2021,IDT)</a:t>
            </a:r>
          </a:p>
          <a:p>
            <a:r>
              <a:rPr lang="sv-SE" sz="2100" dirty="0"/>
              <a:t>Informationsteknik - Molnbaserade datortjänster - Översikt och terminologi (ISO/IEC 17788:2014, IDT)</a:t>
            </a:r>
          </a:p>
          <a:p>
            <a:endParaRPr lang="sv-SE" dirty="0"/>
          </a:p>
        </p:txBody>
      </p:sp>
    </p:spTree>
    <p:extLst>
      <p:ext uri="{BB962C8B-B14F-4D97-AF65-F5344CB8AC3E}">
        <p14:creationId xmlns:p14="http://schemas.microsoft.com/office/powerpoint/2010/main" val="254827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395536" y="375505"/>
            <a:ext cx="8229600" cy="504056"/>
          </a:xfrm>
        </p:spPr>
        <p:txBody>
          <a:bodyPr>
            <a:normAutofit fontScale="90000"/>
          </a:bodyPr>
          <a:lstStyle/>
          <a:p>
            <a:r>
              <a:rPr lang="sv-SE" sz="3600" dirty="0"/>
              <a:t>Agenda</a:t>
            </a:r>
            <a:endParaRPr lang="sv-SE" sz="2400" dirty="0"/>
          </a:p>
        </p:txBody>
      </p:sp>
      <p:sp>
        <p:nvSpPr>
          <p:cNvPr id="3" name="Platshållare för innehåll 2">
            <a:extLst>
              <a:ext uri="{FF2B5EF4-FFF2-40B4-BE49-F238E27FC236}">
                <a16:creationId xmlns:a16="http://schemas.microsoft.com/office/drawing/2014/main" id="{34B992FE-D0EE-1717-DBAF-CB43053D7F75}"/>
              </a:ext>
            </a:extLst>
          </p:cNvPr>
          <p:cNvSpPr>
            <a:spLocks noGrp="1"/>
          </p:cNvSpPr>
          <p:nvPr>
            <p:ph idx="1"/>
          </p:nvPr>
        </p:nvSpPr>
        <p:spPr>
          <a:xfrm>
            <a:off x="457200" y="948147"/>
            <a:ext cx="8229600" cy="3247206"/>
          </a:xfrm>
        </p:spPr>
        <p:txBody>
          <a:bodyPr>
            <a:normAutofit/>
          </a:bodyPr>
          <a:lstStyle/>
          <a:p>
            <a:pPr marL="457200" indent="-457200">
              <a:lnSpc>
                <a:spcPct val="150000"/>
              </a:lnSpc>
              <a:buFont typeface="Arial" panose="020B0604020202020204" pitchFamily="34" charset="0"/>
              <a:buChar char="•"/>
            </a:pPr>
            <a:r>
              <a:rPr lang="sv-SE" sz="2000" dirty="0"/>
              <a:t>Välkomna</a:t>
            </a:r>
          </a:p>
          <a:p>
            <a:pPr marL="457200" indent="-457200">
              <a:lnSpc>
                <a:spcPct val="150000"/>
              </a:lnSpc>
              <a:buFont typeface="Arial" panose="020B0604020202020204" pitchFamily="34" charset="0"/>
              <a:buChar char="•"/>
            </a:pPr>
            <a:r>
              <a:rPr lang="sv-SE" sz="2000" dirty="0"/>
              <a:t>Aktuellt från var och en</a:t>
            </a:r>
          </a:p>
          <a:p>
            <a:pPr marL="457200" indent="-457200">
              <a:lnSpc>
                <a:spcPct val="150000"/>
              </a:lnSpc>
              <a:buFont typeface="Arial" panose="020B0604020202020204" pitchFamily="34" charset="0"/>
              <a:buChar char="•"/>
            </a:pPr>
            <a:r>
              <a:rPr lang="sv-SE" sz="2000" dirty="0"/>
              <a:t>Information från Regionsjukvårdsledningen 10 april 2025</a:t>
            </a:r>
          </a:p>
          <a:p>
            <a:pPr marL="457200" indent="-457200">
              <a:lnSpc>
                <a:spcPct val="150000"/>
              </a:lnSpc>
              <a:buFont typeface="Arial" panose="020B0604020202020204" pitchFamily="34" charset="0"/>
              <a:buChar char="•"/>
            </a:pPr>
            <a:r>
              <a:rPr lang="sv-SE" sz="2000" dirty="0"/>
              <a:t>Aktuella remisser</a:t>
            </a:r>
          </a:p>
          <a:p>
            <a:pPr marL="457200" indent="-457200">
              <a:lnSpc>
                <a:spcPct val="150000"/>
              </a:lnSpc>
              <a:buFont typeface="Arial" panose="020B0604020202020204" pitchFamily="34" charset="0"/>
              <a:buChar char="•"/>
            </a:pPr>
            <a:r>
              <a:rPr lang="sv-SE" sz="2000" dirty="0"/>
              <a:t>Övrigt</a:t>
            </a:r>
          </a:p>
          <a:p>
            <a:pPr marL="457200" indent="-457200">
              <a:lnSpc>
                <a:spcPct val="150000"/>
              </a:lnSpc>
              <a:buFont typeface="Arial" panose="020B0604020202020204" pitchFamily="34" charset="0"/>
              <a:buChar char="•"/>
            </a:pPr>
            <a:r>
              <a:rPr lang="sv-SE" sz="2000" dirty="0"/>
              <a:t>Nästa möte 2 juni </a:t>
            </a:r>
            <a:r>
              <a:rPr lang="sv-SE" sz="2000" dirty="0" err="1"/>
              <a:t>kl</a:t>
            </a:r>
            <a:r>
              <a:rPr lang="sv-SE" sz="2000" dirty="0"/>
              <a:t> 15-16</a:t>
            </a:r>
          </a:p>
        </p:txBody>
      </p:sp>
    </p:spTree>
    <p:extLst>
      <p:ext uri="{BB962C8B-B14F-4D97-AF65-F5344CB8AC3E}">
        <p14:creationId xmlns:p14="http://schemas.microsoft.com/office/powerpoint/2010/main" val="3704861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05F849-5D5D-16FC-FCBC-AD0D6D43C22C}"/>
              </a:ext>
            </a:extLst>
          </p:cNvPr>
          <p:cNvSpPr>
            <a:spLocks noGrp="1"/>
          </p:cNvSpPr>
          <p:nvPr>
            <p:ph type="title"/>
          </p:nvPr>
        </p:nvSpPr>
        <p:spPr/>
        <p:txBody>
          <a:bodyPr/>
          <a:lstStyle/>
          <a:p>
            <a:r>
              <a:rPr lang="sv-SE" dirty="0"/>
              <a:t>Renrum</a:t>
            </a:r>
          </a:p>
        </p:txBody>
      </p:sp>
      <p:sp>
        <p:nvSpPr>
          <p:cNvPr id="3" name="Platshållare för bildnummer 2">
            <a:extLst>
              <a:ext uri="{FF2B5EF4-FFF2-40B4-BE49-F238E27FC236}">
                <a16:creationId xmlns:a16="http://schemas.microsoft.com/office/drawing/2014/main" id="{43E0D2EB-D6B2-12CB-ACD7-1BC6A525E08A}"/>
              </a:ext>
            </a:extLst>
          </p:cNvPr>
          <p:cNvSpPr>
            <a:spLocks noGrp="1"/>
          </p:cNvSpPr>
          <p:nvPr>
            <p:ph type="sldNum" sz="quarter" idx="12"/>
          </p:nvPr>
        </p:nvSpPr>
        <p:spPr/>
        <p:txBody>
          <a:bodyPr/>
          <a:lstStyle/>
          <a:p>
            <a:pPr defTabSz="685800"/>
            <a:fld id="{5204B58B-0420-4827-A2A8-7A3D043AFDDE}" type="slidenum">
              <a:rPr lang="sv-SE">
                <a:solidFill>
                  <a:prstClr val="black"/>
                </a:solidFill>
                <a:latin typeface="Roboto"/>
              </a:rPr>
              <a:pPr defTabSz="685800"/>
              <a:t>20</a:t>
            </a:fld>
            <a:endParaRPr lang="sv-SE" dirty="0">
              <a:solidFill>
                <a:prstClr val="black"/>
              </a:solidFill>
              <a:latin typeface="Roboto"/>
            </a:endParaRPr>
          </a:p>
        </p:txBody>
      </p:sp>
      <p:sp>
        <p:nvSpPr>
          <p:cNvPr id="4" name="Platshållare för innehåll 3">
            <a:extLst>
              <a:ext uri="{FF2B5EF4-FFF2-40B4-BE49-F238E27FC236}">
                <a16:creationId xmlns:a16="http://schemas.microsoft.com/office/drawing/2014/main" id="{7E8275F8-70CF-0635-87B1-8FEF251413F3}"/>
              </a:ext>
            </a:extLst>
          </p:cNvPr>
          <p:cNvSpPr>
            <a:spLocks noGrp="1"/>
          </p:cNvSpPr>
          <p:nvPr>
            <p:ph sz="quarter" idx="13"/>
          </p:nvPr>
        </p:nvSpPr>
        <p:spPr/>
        <p:txBody>
          <a:bodyPr/>
          <a:lstStyle/>
          <a:p>
            <a:r>
              <a:rPr lang="en-US" sz="1500" dirty="0"/>
              <a:t>Cleanrooms and associated controlled environments - Part 5: Operations (ISO 14644-5:2004)</a:t>
            </a:r>
          </a:p>
          <a:p>
            <a:r>
              <a:rPr lang="sv-SE" sz="1800" dirty="0" err="1">
                <a:latin typeface="Aptos" panose="020B0004020202020204" pitchFamily="34" charset="0"/>
                <a:ea typeface="Times New Roman" panose="02020603050405020304" pitchFamily="18" charset="0"/>
                <a:cs typeface="Aptos" panose="020B0004020202020204" pitchFamily="34" charset="0"/>
              </a:rPr>
              <a:t>Cleanrooms</a:t>
            </a:r>
            <a:r>
              <a:rPr lang="sv-SE" sz="1800" dirty="0">
                <a:latin typeface="Aptos" panose="020B0004020202020204" pitchFamily="34" charset="0"/>
                <a:ea typeface="Times New Roman" panose="02020603050405020304" pitchFamily="18" charset="0"/>
                <a:cs typeface="Aptos" panose="020B0004020202020204" pitchFamily="34" charset="0"/>
              </a:rPr>
              <a:t> and </a:t>
            </a:r>
            <a:r>
              <a:rPr lang="sv-SE" sz="1800" dirty="0" err="1">
                <a:latin typeface="Aptos" panose="020B0004020202020204" pitchFamily="34" charset="0"/>
                <a:ea typeface="Times New Roman" panose="02020603050405020304" pitchFamily="18" charset="0"/>
                <a:cs typeface="Aptos" panose="020B0004020202020204" pitchFamily="34" charset="0"/>
              </a:rPr>
              <a:t>associated</a:t>
            </a:r>
            <a:r>
              <a:rPr lang="sv-SE" sz="1800" dirty="0">
                <a:latin typeface="Aptos" panose="020B0004020202020204" pitchFamily="34" charset="0"/>
                <a:ea typeface="Times New Roman" panose="02020603050405020304" pitchFamily="18" charset="0"/>
                <a:cs typeface="Aptos" panose="020B0004020202020204" pitchFamily="34" charset="0"/>
              </a:rPr>
              <a:t> </a:t>
            </a:r>
            <a:r>
              <a:rPr lang="sv-SE" sz="1800" dirty="0" err="1">
                <a:latin typeface="Aptos" panose="020B0004020202020204" pitchFamily="34" charset="0"/>
                <a:ea typeface="Times New Roman" panose="02020603050405020304" pitchFamily="18" charset="0"/>
                <a:cs typeface="Aptos" panose="020B0004020202020204" pitchFamily="34" charset="0"/>
              </a:rPr>
              <a:t>controlled</a:t>
            </a:r>
            <a:r>
              <a:rPr lang="sv-SE" sz="1800" dirty="0">
                <a:latin typeface="Aptos" panose="020B0004020202020204" pitchFamily="34" charset="0"/>
                <a:ea typeface="Times New Roman" panose="02020603050405020304" pitchFamily="18" charset="0"/>
                <a:cs typeface="Aptos" panose="020B0004020202020204" pitchFamily="34" charset="0"/>
              </a:rPr>
              <a:t> </a:t>
            </a:r>
            <a:r>
              <a:rPr lang="sv-SE" sz="1800" dirty="0" err="1">
                <a:latin typeface="Aptos" panose="020B0004020202020204" pitchFamily="34" charset="0"/>
                <a:ea typeface="Times New Roman" panose="02020603050405020304" pitchFamily="18" charset="0"/>
                <a:cs typeface="Aptos" panose="020B0004020202020204" pitchFamily="34" charset="0"/>
              </a:rPr>
              <a:t>environments</a:t>
            </a:r>
            <a:r>
              <a:rPr lang="sv-SE" sz="1800" dirty="0">
                <a:latin typeface="Aptos" panose="020B0004020202020204" pitchFamily="34" charset="0"/>
                <a:ea typeface="Times New Roman" panose="02020603050405020304" pitchFamily="18" charset="0"/>
                <a:cs typeface="Aptos" panose="020B0004020202020204" pitchFamily="34" charset="0"/>
              </a:rPr>
              <a:t> - Part 4: Design, </a:t>
            </a:r>
            <a:r>
              <a:rPr lang="sv-SE" sz="1800" dirty="0" err="1">
                <a:latin typeface="Aptos" panose="020B0004020202020204" pitchFamily="34" charset="0"/>
                <a:ea typeface="Times New Roman" panose="02020603050405020304" pitchFamily="18" charset="0"/>
                <a:cs typeface="Aptos" panose="020B0004020202020204" pitchFamily="34" charset="0"/>
              </a:rPr>
              <a:t>construction</a:t>
            </a:r>
            <a:r>
              <a:rPr lang="sv-SE" sz="1800" dirty="0">
                <a:latin typeface="Aptos" panose="020B0004020202020204" pitchFamily="34" charset="0"/>
                <a:ea typeface="Times New Roman" panose="02020603050405020304" pitchFamily="18" charset="0"/>
                <a:cs typeface="Aptos" panose="020B0004020202020204" pitchFamily="34" charset="0"/>
              </a:rPr>
              <a:t> and start-</a:t>
            </a:r>
            <a:r>
              <a:rPr lang="sv-SE" sz="1800" dirty="0" err="1">
                <a:latin typeface="Aptos" panose="020B0004020202020204" pitchFamily="34" charset="0"/>
                <a:ea typeface="Times New Roman" panose="02020603050405020304" pitchFamily="18" charset="0"/>
                <a:cs typeface="Aptos" panose="020B0004020202020204" pitchFamily="34" charset="0"/>
              </a:rPr>
              <a:t>up</a:t>
            </a:r>
            <a:r>
              <a:rPr lang="sv-SE" sz="1800" dirty="0">
                <a:latin typeface="Aptos" panose="020B0004020202020204" pitchFamily="34" charset="0"/>
                <a:ea typeface="Times New Roman" panose="02020603050405020304" pitchFamily="18" charset="0"/>
                <a:cs typeface="Aptos" panose="020B0004020202020204" pitchFamily="34" charset="0"/>
              </a:rPr>
              <a:t> (ISO 14644-4:2022)</a:t>
            </a:r>
            <a:endParaRPr lang="sv-SE" sz="1800" dirty="0">
              <a:latin typeface="Aptos" panose="020B0004020202020204" pitchFamily="34" charset="0"/>
              <a:ea typeface="Aptos" panose="020B0004020202020204" pitchFamily="34" charset="0"/>
              <a:cs typeface="Aptos" panose="020B0004020202020204" pitchFamily="34" charset="0"/>
            </a:endParaRPr>
          </a:p>
          <a:p>
            <a:r>
              <a:rPr lang="sv-SE" sz="1800" dirty="0" err="1">
                <a:latin typeface="Aptos" panose="020B0004020202020204" pitchFamily="34" charset="0"/>
                <a:ea typeface="Times New Roman" panose="02020603050405020304" pitchFamily="18" charset="0"/>
                <a:cs typeface="Aptos" panose="020B0004020202020204" pitchFamily="34" charset="0"/>
              </a:rPr>
              <a:t>Cleanrooms</a:t>
            </a:r>
            <a:r>
              <a:rPr lang="sv-SE" sz="1800" dirty="0">
                <a:latin typeface="Aptos" panose="020B0004020202020204" pitchFamily="34" charset="0"/>
                <a:ea typeface="Times New Roman" panose="02020603050405020304" pitchFamily="18" charset="0"/>
                <a:cs typeface="Aptos" panose="020B0004020202020204" pitchFamily="34" charset="0"/>
              </a:rPr>
              <a:t> and </a:t>
            </a:r>
            <a:r>
              <a:rPr lang="sv-SE" sz="1800" dirty="0" err="1">
                <a:latin typeface="Aptos" panose="020B0004020202020204" pitchFamily="34" charset="0"/>
                <a:ea typeface="Times New Roman" panose="02020603050405020304" pitchFamily="18" charset="0"/>
                <a:cs typeface="Aptos" panose="020B0004020202020204" pitchFamily="34" charset="0"/>
              </a:rPr>
              <a:t>associated</a:t>
            </a:r>
            <a:r>
              <a:rPr lang="sv-SE" sz="1800" dirty="0">
                <a:latin typeface="Aptos" panose="020B0004020202020204" pitchFamily="34" charset="0"/>
                <a:ea typeface="Times New Roman" panose="02020603050405020304" pitchFamily="18" charset="0"/>
                <a:cs typeface="Aptos" panose="020B0004020202020204" pitchFamily="34" charset="0"/>
              </a:rPr>
              <a:t> </a:t>
            </a:r>
            <a:r>
              <a:rPr lang="sv-SE" sz="1800" dirty="0" err="1">
                <a:latin typeface="Aptos" panose="020B0004020202020204" pitchFamily="34" charset="0"/>
                <a:ea typeface="Times New Roman" panose="02020603050405020304" pitchFamily="18" charset="0"/>
                <a:cs typeface="Aptos" panose="020B0004020202020204" pitchFamily="34" charset="0"/>
              </a:rPr>
              <a:t>controlled</a:t>
            </a:r>
            <a:r>
              <a:rPr lang="sv-SE" sz="1800" dirty="0">
                <a:latin typeface="Aptos" panose="020B0004020202020204" pitchFamily="34" charset="0"/>
                <a:ea typeface="Times New Roman" panose="02020603050405020304" pitchFamily="18" charset="0"/>
                <a:cs typeface="Aptos" panose="020B0004020202020204" pitchFamily="34" charset="0"/>
              </a:rPr>
              <a:t> </a:t>
            </a:r>
            <a:r>
              <a:rPr lang="sv-SE" sz="1800" dirty="0" err="1">
                <a:latin typeface="Aptos" panose="020B0004020202020204" pitchFamily="34" charset="0"/>
                <a:ea typeface="Times New Roman" panose="02020603050405020304" pitchFamily="18" charset="0"/>
                <a:cs typeface="Aptos" panose="020B0004020202020204" pitchFamily="34" charset="0"/>
              </a:rPr>
              <a:t>environments</a:t>
            </a:r>
            <a:r>
              <a:rPr lang="sv-SE" sz="1800" dirty="0">
                <a:latin typeface="Aptos" panose="020B0004020202020204" pitchFamily="34" charset="0"/>
                <a:ea typeface="Times New Roman" panose="02020603050405020304" pitchFamily="18" charset="0"/>
                <a:cs typeface="Aptos" panose="020B0004020202020204" pitchFamily="34" charset="0"/>
              </a:rPr>
              <a:t> - Part 8: </a:t>
            </a:r>
            <a:r>
              <a:rPr lang="sv-SE" sz="1800" dirty="0" err="1">
                <a:latin typeface="Aptos" panose="020B0004020202020204" pitchFamily="34" charset="0"/>
                <a:ea typeface="Times New Roman" panose="02020603050405020304" pitchFamily="18" charset="0"/>
                <a:cs typeface="Aptos" panose="020B0004020202020204" pitchFamily="34" charset="0"/>
              </a:rPr>
              <a:t>Assessment</a:t>
            </a:r>
            <a:r>
              <a:rPr lang="sv-SE" sz="1800" dirty="0">
                <a:latin typeface="Aptos" panose="020B0004020202020204" pitchFamily="34" charset="0"/>
                <a:ea typeface="Times New Roman" panose="02020603050405020304" pitchFamily="18" charset="0"/>
                <a:cs typeface="Aptos" panose="020B0004020202020204" pitchFamily="34" charset="0"/>
              </a:rPr>
              <a:t> </a:t>
            </a:r>
            <a:r>
              <a:rPr lang="sv-SE" sz="1800" dirty="0" err="1">
                <a:latin typeface="Aptos" panose="020B0004020202020204" pitchFamily="34" charset="0"/>
                <a:ea typeface="Times New Roman" panose="02020603050405020304" pitchFamily="18" charset="0"/>
                <a:cs typeface="Aptos" panose="020B0004020202020204" pitchFamily="34" charset="0"/>
              </a:rPr>
              <a:t>of</a:t>
            </a:r>
            <a:r>
              <a:rPr lang="sv-SE" sz="1800" dirty="0">
                <a:latin typeface="Aptos" panose="020B0004020202020204" pitchFamily="34" charset="0"/>
                <a:ea typeface="Times New Roman" panose="02020603050405020304" pitchFamily="18" charset="0"/>
                <a:cs typeface="Aptos" panose="020B0004020202020204" pitchFamily="34" charset="0"/>
              </a:rPr>
              <a:t> air </a:t>
            </a:r>
            <a:r>
              <a:rPr lang="sv-SE" sz="1800" dirty="0" err="1">
                <a:latin typeface="Aptos" panose="020B0004020202020204" pitchFamily="34" charset="0"/>
                <a:ea typeface="Times New Roman" panose="02020603050405020304" pitchFamily="18" charset="0"/>
                <a:cs typeface="Aptos" panose="020B0004020202020204" pitchFamily="34" charset="0"/>
              </a:rPr>
              <a:t>cleanliness</a:t>
            </a:r>
            <a:r>
              <a:rPr lang="sv-SE" sz="1800" dirty="0">
                <a:latin typeface="Aptos" panose="020B0004020202020204" pitchFamily="34" charset="0"/>
                <a:ea typeface="Times New Roman" panose="02020603050405020304" pitchFamily="18" charset="0"/>
                <a:cs typeface="Aptos" panose="020B0004020202020204" pitchFamily="34" charset="0"/>
              </a:rPr>
              <a:t> by </a:t>
            </a:r>
            <a:r>
              <a:rPr lang="sv-SE" sz="1800" dirty="0" err="1">
                <a:latin typeface="Aptos" panose="020B0004020202020204" pitchFamily="34" charset="0"/>
                <a:ea typeface="Times New Roman" panose="02020603050405020304" pitchFamily="18" charset="0"/>
                <a:cs typeface="Aptos" panose="020B0004020202020204" pitchFamily="34" charset="0"/>
              </a:rPr>
              <a:t>chemical</a:t>
            </a:r>
            <a:r>
              <a:rPr lang="sv-SE" sz="1800" dirty="0">
                <a:latin typeface="Aptos" panose="020B0004020202020204" pitchFamily="34" charset="0"/>
                <a:ea typeface="Times New Roman" panose="02020603050405020304" pitchFamily="18" charset="0"/>
                <a:cs typeface="Aptos" panose="020B0004020202020204" pitchFamily="34" charset="0"/>
              </a:rPr>
              <a:t> </a:t>
            </a:r>
            <a:r>
              <a:rPr lang="sv-SE" sz="1800" dirty="0" err="1">
                <a:latin typeface="Aptos" panose="020B0004020202020204" pitchFamily="34" charset="0"/>
                <a:ea typeface="Times New Roman" panose="02020603050405020304" pitchFamily="18" charset="0"/>
                <a:cs typeface="Aptos" panose="020B0004020202020204" pitchFamily="34" charset="0"/>
              </a:rPr>
              <a:t>concentration</a:t>
            </a:r>
            <a:r>
              <a:rPr lang="sv-SE" sz="1800" dirty="0">
                <a:latin typeface="Aptos" panose="020B0004020202020204" pitchFamily="34" charset="0"/>
                <a:ea typeface="Times New Roman" panose="02020603050405020304" pitchFamily="18" charset="0"/>
                <a:cs typeface="Aptos" panose="020B0004020202020204" pitchFamily="34" charset="0"/>
              </a:rPr>
              <a:t> (ACC) </a:t>
            </a:r>
            <a:endParaRPr lang="sv-SE" sz="1500" dirty="0"/>
          </a:p>
        </p:txBody>
      </p:sp>
    </p:spTree>
    <p:extLst>
      <p:ext uri="{BB962C8B-B14F-4D97-AF65-F5344CB8AC3E}">
        <p14:creationId xmlns:p14="http://schemas.microsoft.com/office/powerpoint/2010/main" val="387439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6918" y="408441"/>
            <a:ext cx="8229600" cy="857250"/>
          </a:xfrm>
        </p:spPr>
        <p:txBody>
          <a:bodyPr>
            <a:normAutofit fontScale="90000"/>
          </a:bodyPr>
          <a:lstStyle/>
          <a:p>
            <a:r>
              <a:rPr lang="nb-NO" sz="3600" dirty="0"/>
              <a:t>RSG upphandling    </a:t>
            </a:r>
            <a:r>
              <a:rPr lang="nb-NO" sz="2700" dirty="0"/>
              <a:t>Carina Mattsson Sandberg</a:t>
            </a:r>
            <a:br>
              <a:rPr lang="sv-SE" sz="3600" dirty="0"/>
            </a:br>
            <a:endParaRPr lang="sv-SE" sz="3600" dirty="0"/>
          </a:p>
        </p:txBody>
      </p:sp>
      <p:sp>
        <p:nvSpPr>
          <p:cNvPr id="3" name="Platshållare för innehåll 2"/>
          <p:cNvSpPr>
            <a:spLocks noGrp="1"/>
          </p:cNvSpPr>
          <p:nvPr>
            <p:ph sz="half" idx="1"/>
          </p:nvPr>
        </p:nvSpPr>
        <p:spPr>
          <a:xfrm>
            <a:off x="457200" y="1265691"/>
            <a:ext cx="7139136" cy="3163826"/>
          </a:xfrm>
        </p:spPr>
        <p:txBody>
          <a:bodyPr>
            <a:normAutofit/>
          </a:bodyPr>
          <a:lstStyle/>
          <a:p>
            <a:endParaRPr lang="nb-NO" sz="1800" dirty="0"/>
          </a:p>
          <a:p>
            <a:endParaRPr lang="nb-NO" sz="1800" dirty="0"/>
          </a:p>
          <a:p>
            <a:r>
              <a:rPr lang="nb-NO" sz="1800" dirty="0"/>
              <a:t>Se efterföljande fyra bilder</a:t>
            </a:r>
          </a:p>
        </p:txBody>
      </p:sp>
      <p:pic>
        <p:nvPicPr>
          <p:cNvPr id="5" name="Bildobjekt 4">
            <a:extLst>
              <a:ext uri="{FF2B5EF4-FFF2-40B4-BE49-F238E27FC236}">
                <a16:creationId xmlns:a16="http://schemas.microsoft.com/office/drawing/2014/main" id="{FC5F3589-2EDC-1597-AF4D-6CEAD9EA75C2}"/>
              </a:ext>
            </a:extLst>
          </p:cNvPr>
          <p:cNvPicPr>
            <a:picLocks noChangeAspect="1"/>
          </p:cNvPicPr>
          <p:nvPr/>
        </p:nvPicPr>
        <p:blipFill>
          <a:blip r:embed="rId3"/>
          <a:stretch>
            <a:fillRect/>
          </a:stretch>
        </p:blipFill>
        <p:spPr>
          <a:xfrm>
            <a:off x="457200" y="2663989"/>
            <a:ext cx="2144323" cy="1479057"/>
          </a:xfrm>
          <a:prstGeom prst="rect">
            <a:avLst/>
          </a:prstGeom>
        </p:spPr>
      </p:pic>
      <p:pic>
        <p:nvPicPr>
          <p:cNvPr id="7" name="Bildobjekt 6">
            <a:extLst>
              <a:ext uri="{FF2B5EF4-FFF2-40B4-BE49-F238E27FC236}">
                <a16:creationId xmlns:a16="http://schemas.microsoft.com/office/drawing/2014/main" id="{11179760-B845-0DC4-A5EF-8E4571652527}"/>
              </a:ext>
            </a:extLst>
          </p:cNvPr>
          <p:cNvPicPr>
            <a:picLocks noChangeAspect="1"/>
          </p:cNvPicPr>
          <p:nvPr/>
        </p:nvPicPr>
        <p:blipFill>
          <a:blip r:embed="rId4"/>
          <a:stretch>
            <a:fillRect/>
          </a:stretch>
        </p:blipFill>
        <p:spPr>
          <a:xfrm>
            <a:off x="2915816" y="3449183"/>
            <a:ext cx="2031157" cy="857251"/>
          </a:xfrm>
          <a:prstGeom prst="rect">
            <a:avLst/>
          </a:prstGeom>
        </p:spPr>
      </p:pic>
      <p:pic>
        <p:nvPicPr>
          <p:cNvPr id="13" name="Bildobjekt 12">
            <a:extLst>
              <a:ext uri="{FF2B5EF4-FFF2-40B4-BE49-F238E27FC236}">
                <a16:creationId xmlns:a16="http://schemas.microsoft.com/office/drawing/2014/main" id="{9B3DF7AC-29AD-3DA2-913F-3C1250282951}"/>
              </a:ext>
            </a:extLst>
          </p:cNvPr>
          <p:cNvPicPr>
            <a:picLocks noChangeAspect="1"/>
          </p:cNvPicPr>
          <p:nvPr/>
        </p:nvPicPr>
        <p:blipFill>
          <a:blip r:embed="rId5"/>
          <a:stretch>
            <a:fillRect/>
          </a:stretch>
        </p:blipFill>
        <p:spPr>
          <a:xfrm>
            <a:off x="4644008" y="2122941"/>
            <a:ext cx="2226675" cy="990782"/>
          </a:xfrm>
          <a:prstGeom prst="rect">
            <a:avLst/>
          </a:prstGeom>
        </p:spPr>
      </p:pic>
      <p:pic>
        <p:nvPicPr>
          <p:cNvPr id="15" name="Bildobjekt 14">
            <a:extLst>
              <a:ext uri="{FF2B5EF4-FFF2-40B4-BE49-F238E27FC236}">
                <a16:creationId xmlns:a16="http://schemas.microsoft.com/office/drawing/2014/main" id="{6755EA1D-CD5F-3F5F-D1C9-DC22187CB77C}"/>
              </a:ext>
            </a:extLst>
          </p:cNvPr>
          <p:cNvPicPr>
            <a:picLocks noChangeAspect="1"/>
          </p:cNvPicPr>
          <p:nvPr/>
        </p:nvPicPr>
        <p:blipFill>
          <a:blip r:embed="rId6"/>
          <a:stretch>
            <a:fillRect/>
          </a:stretch>
        </p:blipFill>
        <p:spPr>
          <a:xfrm>
            <a:off x="6660125" y="3003798"/>
            <a:ext cx="2236393" cy="1265691"/>
          </a:xfrm>
          <a:prstGeom prst="rect">
            <a:avLst/>
          </a:prstGeom>
        </p:spPr>
      </p:pic>
    </p:spTree>
    <p:extLst>
      <p:ext uri="{BB962C8B-B14F-4D97-AF65-F5344CB8AC3E}">
        <p14:creationId xmlns:p14="http://schemas.microsoft.com/office/powerpoint/2010/main" val="156213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11560" y="1491630"/>
            <a:ext cx="7772400" cy="1102519"/>
          </a:xfrm>
        </p:spPr>
        <p:txBody>
          <a:bodyPr>
            <a:normAutofit fontScale="90000"/>
          </a:bodyPr>
          <a:lstStyle/>
          <a:p>
            <a:pPr algn="ctr"/>
            <a:br>
              <a:rPr lang="sv-SE" dirty="0"/>
            </a:br>
            <a:r>
              <a:rPr lang="sv-SE" dirty="0"/>
              <a:t>Regionsjukvårdsledningen </a:t>
            </a:r>
            <a:br>
              <a:rPr lang="sv-SE" dirty="0"/>
            </a:br>
            <a:r>
              <a:rPr lang="sv-SE" dirty="0"/>
              <a:t>10 april 2025 </a:t>
            </a:r>
            <a:br>
              <a:rPr lang="sv-SE" dirty="0"/>
            </a:br>
            <a:br>
              <a:rPr lang="sv-SE" dirty="0"/>
            </a:br>
            <a:r>
              <a:rPr lang="sv-SE" sz="2700" dirty="0"/>
              <a:t>Sammanfattande information</a:t>
            </a:r>
          </a:p>
        </p:txBody>
      </p:sp>
    </p:spTree>
    <p:extLst>
      <p:ext uri="{BB962C8B-B14F-4D97-AF65-F5344CB8AC3E}">
        <p14:creationId xmlns:p14="http://schemas.microsoft.com/office/powerpoint/2010/main" val="51207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340"/>
            <a:ext cx="8229600" cy="857250"/>
          </a:xfrm>
        </p:spPr>
        <p:txBody>
          <a:bodyPr>
            <a:normAutofit/>
          </a:bodyPr>
          <a:lstStyle/>
          <a:p>
            <a:r>
              <a:rPr lang="sv-SE" sz="3200" dirty="0"/>
              <a:t>Aktuellt från RSL au</a:t>
            </a:r>
          </a:p>
        </p:txBody>
      </p:sp>
      <p:sp>
        <p:nvSpPr>
          <p:cNvPr id="3" name="Platshållare för innehåll 2"/>
          <p:cNvSpPr>
            <a:spLocks noGrp="1"/>
          </p:cNvSpPr>
          <p:nvPr>
            <p:ph idx="1"/>
          </p:nvPr>
        </p:nvSpPr>
        <p:spPr>
          <a:xfrm>
            <a:off x="457200" y="1167594"/>
            <a:ext cx="8363272" cy="2808311"/>
          </a:xfrm>
        </p:spPr>
        <p:txBody>
          <a:bodyPr>
            <a:noAutofit/>
          </a:bodyPr>
          <a:lstStyle/>
          <a:p>
            <a:pPr>
              <a:spcAft>
                <a:spcPts val="600"/>
              </a:spcAft>
            </a:pPr>
            <a:r>
              <a:rPr lang="sv-SE" sz="1800" dirty="0">
                <a:effectLst/>
                <a:latin typeface="+mj-lt"/>
                <a:ea typeface="Times New Roman" panose="02020603050405020304" pitchFamily="18" charset="0"/>
              </a:rPr>
              <a:t>RSL au bevakar att beslutad fördelningsnyckel inom sydöstra efterföljs och där en nulägesbild redovisades. </a:t>
            </a:r>
          </a:p>
          <a:p>
            <a:pPr>
              <a:spcAft>
                <a:spcPts val="600"/>
              </a:spcAft>
            </a:pPr>
            <a:r>
              <a:rPr lang="sv-SE" sz="1800" dirty="0">
                <a:effectLst/>
                <a:latin typeface="+mj-lt"/>
                <a:ea typeface="Times New Roman" panose="02020603050405020304" pitchFamily="18" charset="0"/>
              </a:rPr>
              <a:t>RSL au informerade från dialoger med de regionala samverkansgrupperna RSG och där följande var i behov av ett förtydligat och reviderat uppdrag / hemsida. </a:t>
            </a:r>
          </a:p>
          <a:p>
            <a:pPr marL="342900" lvl="0" indent="-342900">
              <a:spcAft>
                <a:spcPts val="600"/>
              </a:spcAft>
              <a:buFont typeface="Symbol" panose="05050102010706020507" pitchFamily="18" charset="2"/>
              <a:buChar char=""/>
            </a:pPr>
            <a:r>
              <a:rPr lang="sv-SE" sz="1800" dirty="0">
                <a:effectLst/>
                <a:latin typeface="+mj-lt"/>
                <a:ea typeface="Times New Roman" panose="02020603050405020304" pitchFamily="18" charset="0"/>
              </a:rPr>
              <a:t>RSG Metoder och kunskapsstöd</a:t>
            </a:r>
          </a:p>
          <a:p>
            <a:pPr marL="342900" lvl="0" indent="-342900">
              <a:spcAft>
                <a:spcPts val="600"/>
              </a:spcAft>
              <a:buFont typeface="Symbol" panose="05050102010706020507" pitchFamily="18" charset="2"/>
              <a:buChar char=""/>
            </a:pPr>
            <a:r>
              <a:rPr lang="sv-SE" sz="1800" dirty="0">
                <a:effectLst/>
                <a:latin typeface="+mj-lt"/>
                <a:ea typeface="Times New Roman" panose="02020603050405020304" pitchFamily="18" charset="0"/>
              </a:rPr>
              <a:t>RSG Medicinsk teknisk</a:t>
            </a:r>
          </a:p>
          <a:p>
            <a:pPr marL="342900" lvl="0" indent="-342900">
              <a:spcAft>
                <a:spcPts val="600"/>
              </a:spcAft>
              <a:buFont typeface="Symbol" panose="05050102010706020507" pitchFamily="18" charset="2"/>
              <a:buChar char=""/>
            </a:pPr>
            <a:r>
              <a:rPr lang="sv-SE" sz="1800" dirty="0">
                <a:effectLst/>
                <a:latin typeface="+mj-lt"/>
                <a:ea typeface="Times New Roman" panose="02020603050405020304" pitchFamily="18" charset="0"/>
              </a:rPr>
              <a:t>RSG Standardisering</a:t>
            </a:r>
          </a:p>
          <a:p>
            <a:endParaRPr lang="sv-SE" sz="2000" dirty="0"/>
          </a:p>
        </p:txBody>
      </p:sp>
    </p:spTree>
    <p:extLst>
      <p:ext uri="{BB962C8B-B14F-4D97-AF65-F5344CB8AC3E}">
        <p14:creationId xmlns:p14="http://schemas.microsoft.com/office/powerpoint/2010/main" val="172895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89953C-BE6E-4F5B-B9D1-CCE2AA4C2DCF}"/>
              </a:ext>
            </a:extLst>
          </p:cNvPr>
          <p:cNvSpPr>
            <a:spLocks noGrp="1"/>
          </p:cNvSpPr>
          <p:nvPr>
            <p:ph type="title"/>
          </p:nvPr>
        </p:nvSpPr>
        <p:spPr>
          <a:xfrm>
            <a:off x="428170" y="364210"/>
            <a:ext cx="8536317" cy="576064"/>
          </a:xfrm>
        </p:spPr>
        <p:txBody>
          <a:bodyPr>
            <a:noAutofit/>
          </a:bodyPr>
          <a:lstStyle/>
          <a:p>
            <a:r>
              <a:rPr lang="sv-SE" sz="2800" b="0" dirty="0">
                <a:latin typeface="+mj-lt"/>
                <a:cs typeface="Calibri"/>
              </a:rPr>
              <a:t>NAG kvalitetsregi</a:t>
            </a:r>
            <a:r>
              <a:rPr lang="sv-SE" sz="2800" dirty="0">
                <a:latin typeface="+mj-lt"/>
                <a:cs typeface="Calibri"/>
              </a:rPr>
              <a:t>st</a:t>
            </a:r>
            <a:r>
              <a:rPr lang="sv-SE" sz="2800" b="0" dirty="0">
                <a:latin typeface="+mj-lt"/>
                <a:cs typeface="Calibri"/>
              </a:rPr>
              <a:t>er/konsolidering CPUA</a:t>
            </a:r>
          </a:p>
        </p:txBody>
      </p:sp>
      <p:sp>
        <p:nvSpPr>
          <p:cNvPr id="4" name="Platshållare för text 2">
            <a:extLst>
              <a:ext uri="{FF2B5EF4-FFF2-40B4-BE49-F238E27FC236}">
                <a16:creationId xmlns:a16="http://schemas.microsoft.com/office/drawing/2014/main" id="{53D48CA4-1441-C1FF-5DBA-07F7659B2741}"/>
              </a:ext>
            </a:extLst>
          </p:cNvPr>
          <p:cNvSpPr txBox="1">
            <a:spLocks/>
          </p:cNvSpPr>
          <p:nvPr/>
        </p:nvSpPr>
        <p:spPr>
          <a:xfrm>
            <a:off x="7308304" y="474370"/>
            <a:ext cx="4232970" cy="4304969"/>
          </a:xfrm>
          <a:prstGeom prst="rect">
            <a:avLst/>
          </a:prstGeom>
        </p:spPr>
        <p:txBody>
          <a:bodyPr vert="horz" lIns="68580" tIns="34290" rIns="68580" bIns="34290" rtlCol="0" anchor="t">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750"/>
              </a:spcBef>
              <a:defRPr/>
            </a:pPr>
            <a:endParaRPr lang="sv-SE" sz="3000" dirty="0">
              <a:solidFill>
                <a:srgbClr val="000000"/>
              </a:solidFill>
              <a:latin typeface="Calibri"/>
            </a:endParaRPr>
          </a:p>
        </p:txBody>
      </p:sp>
      <p:sp>
        <p:nvSpPr>
          <p:cNvPr id="8" name="textruta 7">
            <a:extLst>
              <a:ext uri="{FF2B5EF4-FFF2-40B4-BE49-F238E27FC236}">
                <a16:creationId xmlns:a16="http://schemas.microsoft.com/office/drawing/2014/main" id="{B7AEC8BF-94FE-03CA-5D01-C1993DC51287}"/>
              </a:ext>
            </a:extLst>
          </p:cNvPr>
          <p:cNvSpPr txBox="1"/>
          <p:nvPr/>
        </p:nvSpPr>
        <p:spPr>
          <a:xfrm>
            <a:off x="430225" y="1451728"/>
            <a:ext cx="8534471" cy="2816156"/>
          </a:xfrm>
          <a:prstGeom prst="rect">
            <a:avLst/>
          </a:prstGeom>
          <a:noFill/>
        </p:spPr>
        <p:txBody>
          <a:bodyPr wrap="square" rtlCol="0">
            <a:spAutoFit/>
          </a:bodyPr>
          <a:lstStyle/>
          <a:p>
            <a:pPr>
              <a:spcAft>
                <a:spcPts val="600"/>
              </a:spcAft>
            </a:pPr>
            <a:r>
              <a:rPr lang="sv-SE" sz="1800" dirty="0">
                <a:effectLst/>
                <a:latin typeface="+mj-lt"/>
                <a:ea typeface="Times New Roman" panose="02020603050405020304" pitchFamily="18" charset="0"/>
              </a:rPr>
              <a:t>Ansvar för CPUA inom Sydöstra sjukvårdsregionen bär Region Jönköpings län. Det innebär att Region Östergötland kommer lämna ifrån sig register till Region Skåne, Region Uppsala och Region Jönköpings län.</a:t>
            </a:r>
          </a:p>
          <a:p>
            <a:pPr>
              <a:spcAft>
                <a:spcPts val="600"/>
              </a:spcAft>
            </a:pPr>
            <a:endParaRPr lang="sv-SE" sz="1800" dirty="0">
              <a:effectLst/>
              <a:latin typeface="+mj-lt"/>
              <a:ea typeface="Times New Roman" panose="02020603050405020304" pitchFamily="18" charset="0"/>
            </a:endParaRPr>
          </a:p>
          <a:p>
            <a:pPr>
              <a:spcAft>
                <a:spcPts val="600"/>
              </a:spcAft>
            </a:pPr>
            <a:r>
              <a:rPr lang="sv-SE" sz="1800" dirty="0">
                <a:effectLst/>
                <a:latin typeface="+mj-lt"/>
                <a:ea typeface="Times New Roman" panose="02020603050405020304" pitchFamily="18" charset="0"/>
              </a:rPr>
              <a:t>I samband med uppstart tilldelas statliga medel till respektive CPUA, som ska användas till IT, juridik, tillgängliggörande och statistik. Region Jönköping arbetar med att utveckla en tydlig och hållbar organisation för uppdraget. </a:t>
            </a:r>
          </a:p>
          <a:p>
            <a:endParaRPr lang="sv-SE" sz="1800" dirty="0">
              <a:effectLst/>
              <a:latin typeface="+mj-lt"/>
              <a:ea typeface="Times New Roman" panose="02020603050405020304" pitchFamily="18" charset="0"/>
            </a:endParaRPr>
          </a:p>
          <a:p>
            <a:endParaRPr lang="sv-SE" dirty="0"/>
          </a:p>
        </p:txBody>
      </p:sp>
    </p:spTree>
    <p:extLst>
      <p:ext uri="{BB962C8B-B14F-4D97-AF65-F5344CB8AC3E}">
        <p14:creationId xmlns:p14="http://schemas.microsoft.com/office/powerpoint/2010/main" val="70079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89953C-BE6E-4F5B-B9D1-CCE2AA4C2DCF}"/>
              </a:ext>
            </a:extLst>
          </p:cNvPr>
          <p:cNvSpPr>
            <a:spLocks noGrp="1"/>
          </p:cNvSpPr>
          <p:nvPr>
            <p:ph type="title"/>
          </p:nvPr>
        </p:nvSpPr>
        <p:spPr>
          <a:xfrm>
            <a:off x="428170" y="555526"/>
            <a:ext cx="8536317" cy="576064"/>
          </a:xfrm>
        </p:spPr>
        <p:txBody>
          <a:bodyPr>
            <a:noAutofit/>
          </a:bodyPr>
          <a:lstStyle/>
          <a:p>
            <a:r>
              <a:rPr lang="sv-SE" sz="2400" dirty="0">
                <a:latin typeface="+mj-lt"/>
                <a:ea typeface="Times New Roman" panose="02020603050405020304" pitchFamily="18" charset="0"/>
              </a:rPr>
              <a:t>Nationell färdplan för precisionsmedicin</a:t>
            </a:r>
            <a:endParaRPr lang="sv-SE" sz="2400" b="0" dirty="0">
              <a:latin typeface="+mj-lt"/>
              <a:cs typeface="Calibri"/>
            </a:endParaRPr>
          </a:p>
        </p:txBody>
      </p:sp>
      <p:sp>
        <p:nvSpPr>
          <p:cNvPr id="4" name="Platshållare för text 2">
            <a:extLst>
              <a:ext uri="{FF2B5EF4-FFF2-40B4-BE49-F238E27FC236}">
                <a16:creationId xmlns:a16="http://schemas.microsoft.com/office/drawing/2014/main" id="{53D48CA4-1441-C1FF-5DBA-07F7659B2741}"/>
              </a:ext>
            </a:extLst>
          </p:cNvPr>
          <p:cNvSpPr txBox="1">
            <a:spLocks/>
          </p:cNvSpPr>
          <p:nvPr/>
        </p:nvSpPr>
        <p:spPr>
          <a:xfrm>
            <a:off x="7308304" y="474370"/>
            <a:ext cx="4232970" cy="4304969"/>
          </a:xfrm>
          <a:prstGeom prst="rect">
            <a:avLst/>
          </a:prstGeom>
        </p:spPr>
        <p:txBody>
          <a:bodyPr vert="horz" lIns="68580" tIns="34290" rIns="68580" bIns="34290" rtlCol="0" anchor="t">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750"/>
              </a:spcBef>
              <a:defRPr/>
            </a:pPr>
            <a:endParaRPr lang="sv-SE" sz="3000" dirty="0">
              <a:solidFill>
                <a:srgbClr val="000000"/>
              </a:solidFill>
              <a:latin typeface="Calibri"/>
            </a:endParaRPr>
          </a:p>
        </p:txBody>
      </p:sp>
      <p:sp>
        <p:nvSpPr>
          <p:cNvPr id="8" name="textruta 7">
            <a:extLst>
              <a:ext uri="{FF2B5EF4-FFF2-40B4-BE49-F238E27FC236}">
                <a16:creationId xmlns:a16="http://schemas.microsoft.com/office/drawing/2014/main" id="{B7AEC8BF-94FE-03CA-5D01-C1993DC51287}"/>
              </a:ext>
            </a:extLst>
          </p:cNvPr>
          <p:cNvSpPr txBox="1"/>
          <p:nvPr/>
        </p:nvSpPr>
        <p:spPr>
          <a:xfrm>
            <a:off x="428170" y="1213343"/>
            <a:ext cx="8536316" cy="3170099"/>
          </a:xfrm>
          <a:prstGeom prst="rect">
            <a:avLst/>
          </a:prstGeom>
          <a:noFill/>
        </p:spPr>
        <p:txBody>
          <a:bodyPr wrap="square" rtlCol="0">
            <a:spAutoFit/>
          </a:bodyPr>
          <a:lstStyle/>
          <a:p>
            <a:pPr>
              <a:spcAft>
                <a:spcPts val="600"/>
              </a:spcAft>
            </a:pPr>
            <a:r>
              <a:rPr lang="sv-SE" sz="1800" dirty="0">
                <a:effectLst/>
                <a:latin typeface="+mj-lt"/>
                <a:ea typeface="Times New Roman" panose="02020603050405020304" pitchFamily="18" charset="0"/>
              </a:rPr>
              <a:t>RSL fick information om Universitetssjukhusregionernas gemensamma utvecklingsinitiativ för samordning inom precisionsmedicin. </a:t>
            </a:r>
          </a:p>
          <a:p>
            <a:pPr>
              <a:spcAft>
                <a:spcPts val="600"/>
              </a:spcAft>
            </a:pPr>
            <a:r>
              <a:rPr lang="sv-SE" sz="1800" dirty="0">
                <a:effectLst/>
                <a:latin typeface="+mj-lt"/>
                <a:ea typeface="Times New Roman" panose="02020603050405020304" pitchFamily="18" charset="0"/>
              </a:rPr>
              <a:t>I december 2025 ska en konkret och förankrad handlingsplan som identifierar prioriterade åtgärdsområden på kort-, medel- och lång sikt vara framtagen.</a:t>
            </a:r>
          </a:p>
          <a:p>
            <a:pPr>
              <a:spcAft>
                <a:spcPts val="600"/>
              </a:spcAft>
            </a:pPr>
            <a:endParaRPr lang="sv-SE" sz="1800" dirty="0">
              <a:effectLst/>
              <a:latin typeface="+mj-lt"/>
              <a:ea typeface="Times New Roman" panose="02020603050405020304" pitchFamily="18" charset="0"/>
            </a:endParaRPr>
          </a:p>
          <a:p>
            <a:pPr>
              <a:spcAft>
                <a:spcPts val="600"/>
              </a:spcAft>
            </a:pPr>
            <a:r>
              <a:rPr lang="sv-SE" sz="1800" dirty="0">
                <a:effectLst/>
                <a:latin typeface="+mj-lt"/>
                <a:ea typeface="Times New Roman" panose="02020603050405020304" pitchFamily="18" charset="0"/>
              </a:rPr>
              <a:t>För att få en samlad bild av det arbete som pågår inom Sydöstra sjukvårdsregionen kommer punkten att återupptas och att respektive regions verksamhetsrepresentanter inom området bjuds involveras</a:t>
            </a:r>
            <a:r>
              <a:rPr lang="sv-SE" sz="1800" dirty="0">
                <a:effectLst/>
                <a:latin typeface="Times New Roman" panose="02020603050405020304" pitchFamily="18" charset="0"/>
                <a:ea typeface="Times New Roman" panose="02020603050405020304" pitchFamily="18" charset="0"/>
              </a:rPr>
              <a:t>. </a:t>
            </a:r>
          </a:p>
          <a:p>
            <a:endParaRPr lang="sv-SE" sz="1800" dirty="0">
              <a:effectLst/>
              <a:latin typeface="+mj-lt"/>
              <a:ea typeface="Times New Roman" panose="02020603050405020304" pitchFamily="18" charset="0"/>
            </a:endParaRPr>
          </a:p>
          <a:p>
            <a:endParaRPr lang="sv-SE" dirty="0"/>
          </a:p>
        </p:txBody>
      </p:sp>
    </p:spTree>
    <p:extLst>
      <p:ext uri="{BB962C8B-B14F-4D97-AF65-F5344CB8AC3E}">
        <p14:creationId xmlns:p14="http://schemas.microsoft.com/office/powerpoint/2010/main" val="28859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67544" y="581996"/>
            <a:ext cx="8229600" cy="857250"/>
          </a:xfrm>
        </p:spPr>
        <p:txBody>
          <a:bodyPr>
            <a:noAutofit/>
          </a:bodyPr>
          <a:lstStyle/>
          <a:p>
            <a:pPr>
              <a:spcBef>
                <a:spcPts val="1200"/>
              </a:spcBef>
              <a:spcAft>
                <a:spcPts val="600"/>
              </a:spcAft>
              <a:tabLst>
                <a:tab pos="810260" algn="l"/>
              </a:tabLst>
            </a:pPr>
            <a:r>
              <a:rPr lang="sv-SE" sz="2000" dirty="0">
                <a:effectLst/>
                <a:latin typeface="+mj-lt"/>
                <a:ea typeface="Times New Roman" panose="02020603050405020304" pitchFamily="18" charset="0"/>
              </a:rPr>
              <a:t>Uppdaterad nationell cancerstrategi - arbete framåt i SÖSR</a:t>
            </a:r>
            <a:br>
              <a:rPr lang="sv-SE" sz="1800" b="1" dirty="0">
                <a:effectLst/>
                <a:latin typeface="Arial" panose="020B0604020202020204" pitchFamily="34" charset="0"/>
                <a:ea typeface="Times New Roman" panose="02020603050405020304" pitchFamily="18" charset="0"/>
              </a:rPr>
            </a:br>
            <a:br>
              <a:rPr lang="sv-SE" sz="1800" dirty="0">
                <a:effectLst/>
                <a:latin typeface="Times New Roman" panose="02020603050405020304" pitchFamily="18" charset="0"/>
                <a:ea typeface="Times New Roman" panose="02020603050405020304" pitchFamily="18" charset="0"/>
              </a:rPr>
            </a:br>
            <a:endParaRPr lang="sv-SE" sz="3200" dirty="0">
              <a:latin typeface="+mj-lt"/>
            </a:endParaRPr>
          </a:p>
        </p:txBody>
      </p:sp>
      <p:sp>
        <p:nvSpPr>
          <p:cNvPr id="3" name="Platshållare för innehåll 2"/>
          <p:cNvSpPr>
            <a:spLocks noGrp="1"/>
          </p:cNvSpPr>
          <p:nvPr>
            <p:ph idx="1"/>
          </p:nvPr>
        </p:nvSpPr>
        <p:spPr>
          <a:xfrm>
            <a:off x="539552" y="1167594"/>
            <a:ext cx="8157592" cy="2808311"/>
          </a:xfrm>
        </p:spPr>
        <p:txBody>
          <a:bodyPr>
            <a:noAutofit/>
          </a:bodyPr>
          <a:lstStyle/>
          <a:p>
            <a:pPr>
              <a:spcAft>
                <a:spcPts val="600"/>
              </a:spcAft>
            </a:pPr>
            <a:r>
              <a:rPr lang="sv-SE" sz="1800" dirty="0">
                <a:effectLst/>
                <a:latin typeface="+mj-lt"/>
                <a:ea typeface="Times New Roman" panose="02020603050405020304" pitchFamily="18" charset="0"/>
              </a:rPr>
              <a:t>LCCC (Linköping </a:t>
            </a:r>
            <a:r>
              <a:rPr lang="sv-SE" sz="1800" dirty="0" err="1">
                <a:effectLst/>
                <a:latin typeface="+mj-lt"/>
                <a:ea typeface="Times New Roman" panose="02020603050405020304" pitchFamily="18" charset="0"/>
              </a:rPr>
              <a:t>Comprehensive</a:t>
            </a:r>
            <a:r>
              <a:rPr lang="sv-SE" sz="1800" dirty="0">
                <a:effectLst/>
                <a:latin typeface="+mj-lt"/>
                <a:ea typeface="Times New Roman" panose="02020603050405020304" pitchFamily="18" charset="0"/>
              </a:rPr>
              <a:t> Cancer Center) förs nu diskussioner med OECI (Organisation </a:t>
            </a:r>
            <a:r>
              <a:rPr lang="sv-SE" sz="1800" dirty="0" err="1">
                <a:effectLst/>
                <a:latin typeface="+mj-lt"/>
                <a:ea typeface="Times New Roman" panose="02020603050405020304" pitchFamily="18" charset="0"/>
              </a:rPr>
              <a:t>of</a:t>
            </a:r>
            <a:r>
              <a:rPr lang="sv-SE" sz="1800" dirty="0">
                <a:effectLst/>
                <a:latin typeface="+mj-lt"/>
                <a:ea typeface="Times New Roman" panose="02020603050405020304" pitchFamily="18" charset="0"/>
              </a:rPr>
              <a:t> </a:t>
            </a:r>
            <a:r>
              <a:rPr lang="sv-SE" sz="1800" dirty="0" err="1">
                <a:effectLst/>
                <a:latin typeface="+mj-lt"/>
                <a:ea typeface="Times New Roman" panose="02020603050405020304" pitchFamily="18" charset="0"/>
              </a:rPr>
              <a:t>European</a:t>
            </a:r>
            <a:r>
              <a:rPr lang="sv-SE" sz="1800" dirty="0">
                <a:effectLst/>
                <a:latin typeface="+mj-lt"/>
                <a:ea typeface="Times New Roman" panose="02020603050405020304" pitchFamily="18" charset="0"/>
              </a:rPr>
              <a:t> Cancer </a:t>
            </a:r>
            <a:r>
              <a:rPr lang="sv-SE" sz="1800" dirty="0" err="1">
                <a:effectLst/>
                <a:latin typeface="+mj-lt"/>
                <a:ea typeface="Times New Roman" panose="02020603050405020304" pitchFamily="18" charset="0"/>
              </a:rPr>
              <a:t>Institutes</a:t>
            </a:r>
            <a:r>
              <a:rPr lang="sv-SE" sz="1800" dirty="0">
                <a:effectLst/>
                <a:latin typeface="+mj-lt"/>
                <a:ea typeface="Times New Roman" panose="02020603050405020304" pitchFamily="18" charset="0"/>
              </a:rPr>
              <a:t>) om genomförande av utvidgad ackreditering, där EU erbjuder stöd för att bilda CCCN (</a:t>
            </a:r>
            <a:r>
              <a:rPr lang="sv-SE" sz="1800" dirty="0" err="1">
                <a:effectLst/>
                <a:latin typeface="+mj-lt"/>
                <a:ea typeface="Times New Roman" panose="02020603050405020304" pitchFamily="18" charset="0"/>
              </a:rPr>
              <a:t>Comprehensive</a:t>
            </a:r>
            <a:r>
              <a:rPr lang="sv-SE" sz="1800" dirty="0">
                <a:effectLst/>
                <a:latin typeface="+mj-lt"/>
                <a:ea typeface="Times New Roman" panose="02020603050405020304" pitchFamily="18" charset="0"/>
              </a:rPr>
              <a:t> Cancer Care </a:t>
            </a:r>
            <a:r>
              <a:rPr lang="sv-SE" sz="1800" dirty="0" err="1">
                <a:effectLst/>
                <a:latin typeface="+mj-lt"/>
                <a:ea typeface="Times New Roman" panose="02020603050405020304" pitchFamily="18" charset="0"/>
              </a:rPr>
              <a:t>Network</a:t>
            </a:r>
            <a:r>
              <a:rPr lang="sv-SE" sz="1800" dirty="0">
                <a:effectLst/>
                <a:latin typeface="+mj-lt"/>
                <a:ea typeface="Times New Roman" panose="02020603050405020304" pitchFamily="18" charset="0"/>
              </a:rPr>
              <a:t>) av hela Sydöstra sjukvårdsregionen.</a:t>
            </a:r>
          </a:p>
          <a:p>
            <a:pPr>
              <a:spcAft>
                <a:spcPts val="600"/>
              </a:spcAft>
            </a:pPr>
            <a:endParaRPr lang="sv-SE" sz="1800" dirty="0">
              <a:effectLst/>
              <a:latin typeface="+mj-lt"/>
              <a:ea typeface="Times New Roman" panose="02020603050405020304" pitchFamily="18" charset="0"/>
            </a:endParaRPr>
          </a:p>
          <a:p>
            <a:pPr>
              <a:spcAft>
                <a:spcPts val="600"/>
              </a:spcAft>
            </a:pPr>
            <a:r>
              <a:rPr lang="sv-SE" sz="1800" dirty="0">
                <a:effectLst/>
                <a:latin typeface="+mj-lt"/>
                <a:ea typeface="Times New Roman" panose="02020603050405020304" pitchFamily="18" charset="0"/>
              </a:rPr>
              <a:t>Regionssjukvårdsledningen ställer sig bakom intresseanmälan från Sydöstra sjukvårdsregionen om att ingå i ett EU-projekt.  </a:t>
            </a:r>
          </a:p>
          <a:p>
            <a:pPr>
              <a:spcAft>
                <a:spcPts val="600"/>
              </a:spcAft>
            </a:pPr>
            <a:endParaRPr lang="sv-SE" sz="1800" dirty="0">
              <a:effectLst/>
              <a:latin typeface="+mj-lt"/>
              <a:ea typeface="Times New Roman" panose="02020603050405020304" pitchFamily="18" charset="0"/>
            </a:endParaRPr>
          </a:p>
        </p:txBody>
      </p:sp>
      <p:sp>
        <p:nvSpPr>
          <p:cNvPr id="5" name="Rubrik 1"/>
          <p:cNvSpPr txBox="1">
            <a:spLocks/>
          </p:cNvSpPr>
          <p:nvPr/>
        </p:nvSpPr>
        <p:spPr>
          <a:xfrm>
            <a:off x="467544" y="411510"/>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endParaRPr lang="sv-SE" sz="3600" dirty="0"/>
          </a:p>
        </p:txBody>
      </p:sp>
    </p:spTree>
    <p:extLst>
      <p:ext uri="{BB962C8B-B14F-4D97-AF65-F5344CB8AC3E}">
        <p14:creationId xmlns:p14="http://schemas.microsoft.com/office/powerpoint/2010/main" val="301724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73294" y="411510"/>
            <a:ext cx="8229600" cy="857250"/>
          </a:xfrm>
        </p:spPr>
        <p:txBody>
          <a:bodyPr>
            <a:noAutofit/>
          </a:bodyPr>
          <a:lstStyle/>
          <a:p>
            <a:r>
              <a:rPr lang="sv-SE" sz="2400" dirty="0">
                <a:effectLst/>
                <a:latin typeface="+mj-lt"/>
                <a:ea typeface="Times New Roman" panose="02020603050405020304" pitchFamily="18" charset="0"/>
              </a:rPr>
              <a:t>Överenskommelsen (cancer) 2025 – </a:t>
            </a:r>
            <a:br>
              <a:rPr lang="sv-SE" sz="2400" dirty="0">
                <a:effectLst/>
                <a:latin typeface="+mj-lt"/>
                <a:ea typeface="Times New Roman" panose="02020603050405020304" pitchFamily="18" charset="0"/>
              </a:rPr>
            </a:br>
            <a:r>
              <a:rPr lang="sv-SE" sz="2400" dirty="0">
                <a:effectLst/>
                <a:latin typeface="+mj-lt"/>
                <a:ea typeface="Times New Roman" panose="02020603050405020304" pitchFamily="18" charset="0"/>
              </a:rPr>
              <a:t>Processmedel och utlysning av förbättringsarbeten  </a:t>
            </a:r>
            <a:r>
              <a:rPr lang="sv-SE" sz="2400" dirty="0">
                <a:effectLst/>
                <a:latin typeface="+mj-lt"/>
              </a:rPr>
              <a:t> </a:t>
            </a:r>
            <a:r>
              <a:rPr lang="sv-SE" sz="2400" dirty="0">
                <a:effectLst/>
                <a:latin typeface="+mj-lt"/>
                <a:ea typeface="Times New Roman" panose="02020603050405020304" pitchFamily="18" charset="0"/>
              </a:rPr>
              <a:t> </a:t>
            </a:r>
          </a:p>
        </p:txBody>
      </p:sp>
      <p:sp>
        <p:nvSpPr>
          <p:cNvPr id="3" name="Platshållare för innehåll 2"/>
          <p:cNvSpPr>
            <a:spLocks noGrp="1"/>
          </p:cNvSpPr>
          <p:nvPr>
            <p:ph idx="1"/>
          </p:nvPr>
        </p:nvSpPr>
        <p:spPr>
          <a:xfrm>
            <a:off x="683568" y="1707654"/>
            <a:ext cx="6851104" cy="2808311"/>
          </a:xfrm>
        </p:spPr>
        <p:txBody>
          <a:bodyPr>
            <a:noAutofit/>
          </a:bodyPr>
          <a:lstStyle/>
          <a:p>
            <a:pPr>
              <a:spcAft>
                <a:spcPts val="600"/>
              </a:spcAft>
            </a:pPr>
            <a:r>
              <a:rPr lang="sv-SE" sz="1800" dirty="0">
                <a:latin typeface="+mj-lt"/>
                <a:ea typeface="Times New Roman" panose="02020603050405020304" pitchFamily="18" charset="0"/>
              </a:rPr>
              <a:t>F</a:t>
            </a:r>
            <a:r>
              <a:rPr lang="sv-SE" sz="1800" dirty="0">
                <a:effectLst/>
                <a:latin typeface="+mj-lt"/>
                <a:ea typeface="Times New Roman" panose="02020603050405020304" pitchFamily="18" charset="0"/>
              </a:rPr>
              <a:t>ördelning av ansökningar gällande statligt tilldelade medel. </a:t>
            </a:r>
          </a:p>
          <a:p>
            <a:pPr>
              <a:spcAft>
                <a:spcPts val="600"/>
              </a:spcAft>
            </a:pPr>
            <a:r>
              <a:rPr lang="sv-SE" sz="1800" dirty="0">
                <a:effectLst/>
                <a:latin typeface="+mj-lt"/>
                <a:ea typeface="Times New Roman" panose="02020603050405020304" pitchFamily="18" charset="0"/>
              </a:rPr>
              <a:t>Drygt 70 ansökningar har inkommit till de fyra satsningarna (patologi, bilddiagnostik, cancerrehabilitering och palliativ vård).</a:t>
            </a:r>
          </a:p>
        </p:txBody>
      </p:sp>
      <p:sp>
        <p:nvSpPr>
          <p:cNvPr id="5" name="Rubrik 1"/>
          <p:cNvSpPr txBox="1">
            <a:spLocks/>
          </p:cNvSpPr>
          <p:nvPr/>
        </p:nvSpPr>
        <p:spPr>
          <a:xfrm>
            <a:off x="467544" y="411510"/>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endParaRPr lang="sv-SE" sz="3600" dirty="0"/>
          </a:p>
        </p:txBody>
      </p:sp>
    </p:spTree>
    <p:extLst>
      <p:ext uri="{BB962C8B-B14F-4D97-AF65-F5344CB8AC3E}">
        <p14:creationId xmlns:p14="http://schemas.microsoft.com/office/powerpoint/2010/main" val="345689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73294" y="411510"/>
            <a:ext cx="8229600" cy="857250"/>
          </a:xfrm>
        </p:spPr>
        <p:txBody>
          <a:bodyPr>
            <a:noAutofit/>
          </a:bodyPr>
          <a:lstStyle/>
          <a:p>
            <a:r>
              <a:rPr lang="sv-SE" sz="3200" dirty="0">
                <a:latin typeface="+mj-lt"/>
              </a:rPr>
              <a:t>Nomineringar</a:t>
            </a:r>
          </a:p>
        </p:txBody>
      </p:sp>
      <p:sp>
        <p:nvSpPr>
          <p:cNvPr id="3" name="Platshållare för innehåll 2"/>
          <p:cNvSpPr>
            <a:spLocks noGrp="1"/>
          </p:cNvSpPr>
          <p:nvPr>
            <p:ph idx="1"/>
          </p:nvPr>
        </p:nvSpPr>
        <p:spPr>
          <a:xfrm>
            <a:off x="461794" y="1268760"/>
            <a:ext cx="8070646" cy="3103190"/>
          </a:xfrm>
        </p:spPr>
        <p:txBody>
          <a:bodyPr>
            <a:noAutofit/>
          </a:bodyPr>
          <a:lstStyle/>
          <a:p>
            <a:pPr>
              <a:spcAft>
                <a:spcPts val="600"/>
              </a:spcAft>
            </a:pPr>
            <a:r>
              <a:rPr lang="sv-SE" sz="1600" dirty="0">
                <a:effectLst/>
                <a:latin typeface="+mj-lt"/>
                <a:ea typeface="Times New Roman" panose="02020603050405020304" pitchFamily="18" charset="0"/>
              </a:rPr>
              <a:t>Beredning i respektive regions ledningsstruktur har genomförts , RSL tog beslut att stå bakom nominering av nedan angivna personer</a:t>
            </a:r>
          </a:p>
          <a:p>
            <a:pPr marL="285750" indent="-285750">
              <a:spcAft>
                <a:spcPts val="600"/>
              </a:spcAft>
              <a:buFont typeface="Arial" panose="020B0604020202020204" pitchFamily="34" charset="0"/>
              <a:buChar char="•"/>
            </a:pPr>
            <a:r>
              <a:rPr lang="sv-SE" sz="1600" dirty="0">
                <a:effectLst/>
                <a:latin typeface="+mj-lt"/>
                <a:ea typeface="Times New Roman" panose="02020603050405020304" pitchFamily="18" charset="0"/>
              </a:rPr>
              <a:t>Ordinarie ledamot Kunskapsstyrningens beredningsgrupp (BG), Sofia Persson Region Jönköpings län</a:t>
            </a:r>
          </a:p>
          <a:p>
            <a:pPr marL="285750" indent="-285750">
              <a:spcAft>
                <a:spcPts val="600"/>
              </a:spcAft>
              <a:buFont typeface="Arial" panose="020B0604020202020204" pitchFamily="34" charset="0"/>
              <a:buChar char="•"/>
            </a:pPr>
            <a:r>
              <a:rPr lang="sv-SE" sz="1600" dirty="0">
                <a:effectLst/>
                <a:latin typeface="+mj-lt"/>
                <a:ea typeface="Times New Roman" panose="02020603050405020304" pitchFamily="18" charset="0"/>
              </a:rPr>
              <a:t>Ledamot Samrådsfunktion för jävsbedömningar, Mårten Lindström Region Jönköpings län</a:t>
            </a:r>
          </a:p>
          <a:p>
            <a:pPr marL="285750" indent="-285750">
              <a:spcAft>
                <a:spcPts val="600"/>
              </a:spcAft>
              <a:buFont typeface="Arial" panose="020B0604020202020204" pitchFamily="34" charset="0"/>
              <a:buChar char="•"/>
            </a:pPr>
            <a:r>
              <a:rPr lang="sv-SE" sz="1600" dirty="0">
                <a:effectLst/>
                <a:latin typeface="+mj-lt"/>
                <a:ea typeface="Times New Roman" panose="02020603050405020304" pitchFamily="18" charset="0"/>
              </a:rPr>
              <a:t>Medicinsk sakkunnig, SKRs stödfunktion, Simon Rundquist Region Jönköpings län</a:t>
            </a:r>
          </a:p>
          <a:p>
            <a:pPr marL="285750" indent="-285750">
              <a:spcAft>
                <a:spcPts val="600"/>
              </a:spcAft>
              <a:buFont typeface="Arial" panose="020B0604020202020204" pitchFamily="34" charset="0"/>
              <a:buChar char="•"/>
            </a:pPr>
            <a:r>
              <a:rPr lang="sv-SE" sz="1600" dirty="0">
                <a:effectLst/>
                <a:latin typeface="+mj-lt"/>
                <a:ea typeface="Times New Roman" panose="02020603050405020304" pitchFamily="18" charset="0"/>
              </a:rPr>
              <a:t>Sydöstra sjukvårdsregionens representant i nätverket ”Sjukvårdsregionernas kanslichefer”, Lotta Lindqvist Region Östergötland</a:t>
            </a:r>
          </a:p>
          <a:p>
            <a:pPr>
              <a:spcAft>
                <a:spcPts val="600"/>
              </a:spcAft>
            </a:pPr>
            <a:endParaRPr lang="sv-SE" sz="1800" dirty="0">
              <a:effectLst/>
              <a:latin typeface="+mj-lt"/>
              <a:ea typeface="Times New Roman" panose="02020603050405020304" pitchFamily="18" charset="0"/>
            </a:endParaRPr>
          </a:p>
        </p:txBody>
      </p:sp>
      <p:sp>
        <p:nvSpPr>
          <p:cNvPr id="5" name="Rubrik 1"/>
          <p:cNvSpPr txBox="1">
            <a:spLocks/>
          </p:cNvSpPr>
          <p:nvPr/>
        </p:nvSpPr>
        <p:spPr>
          <a:xfrm>
            <a:off x="467544" y="411510"/>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endParaRPr lang="sv-SE" sz="3600" dirty="0"/>
          </a:p>
        </p:txBody>
      </p:sp>
    </p:spTree>
    <p:extLst>
      <p:ext uri="{BB962C8B-B14F-4D97-AF65-F5344CB8AC3E}">
        <p14:creationId xmlns:p14="http://schemas.microsoft.com/office/powerpoint/2010/main" val="3744102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jqTqNSDi2sVuztAOR1etg"/>
</p:tagLst>
</file>

<file path=ppt/tags/tag4.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Office-tema">
  <a:themeElements>
    <a:clrScheme name="Anpassat 7">
      <a:dk1>
        <a:srgbClr val="363636"/>
      </a:dk1>
      <a:lt1>
        <a:srgbClr val="FFFFFF"/>
      </a:lt1>
      <a:dk2>
        <a:srgbClr val="0066B3"/>
      </a:dk2>
      <a:lt2>
        <a:srgbClr val="EF4044"/>
      </a:lt2>
      <a:accent1>
        <a:srgbClr val="0066B3"/>
      </a:accent1>
      <a:accent2>
        <a:srgbClr val="BC151C"/>
      </a:accent2>
      <a:accent3>
        <a:srgbClr val="EF4044"/>
      </a:accent3>
      <a:accent4>
        <a:srgbClr val="F2CF68"/>
      </a:accent4>
      <a:accent5>
        <a:srgbClr val="F2CD13"/>
      </a:accent5>
      <a:accent6>
        <a:srgbClr val="BFBFBF"/>
      </a:accent6>
      <a:hlink>
        <a:srgbClr val="0066B3"/>
      </a:hlink>
      <a:folHlink>
        <a:srgbClr val="0066B3"/>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gion Östergötland">
  <a:themeElements>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smtClean="0">
            <a:latin typeface="+mj-lt"/>
          </a:defRPr>
        </a:defPPr>
      </a:lstStyle>
    </a:txDef>
  </a:objectDefaults>
  <a:extraClrSchemeLst/>
  <a:extLst>
    <a:ext uri="{05A4C25C-085E-4340-85A3-A5531E510DB2}">
      <thm15:themeFamily xmlns:thm15="http://schemas.microsoft.com/office/thememl/2012/main" name="Startbild.pptx  -  Skrivskyddad" id="{CF37655C-90A6-424E-9B54-46D6A045F071}" vid="{726C345F-4439-4E0E-B5A8-86136D5FEC6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7385</TotalTime>
  <Words>1048</Words>
  <Application>Microsoft Office PowerPoint</Application>
  <PresentationFormat>Bildspel på skärmen (16:9)</PresentationFormat>
  <Paragraphs>115</Paragraphs>
  <Slides>21</Slides>
  <Notes>12</Notes>
  <HiddenSlides>0</HiddenSlides>
  <MMClips>0</MMClips>
  <ScaleCrop>false</ScaleCrop>
  <HeadingPairs>
    <vt:vector size="8" baseType="variant">
      <vt:variant>
        <vt:lpstr>Använt teckensnitt</vt:lpstr>
      </vt:variant>
      <vt:variant>
        <vt:i4>6</vt:i4>
      </vt:variant>
      <vt:variant>
        <vt:lpstr>Tema</vt:lpstr>
      </vt:variant>
      <vt:variant>
        <vt:i4>2</vt:i4>
      </vt:variant>
      <vt:variant>
        <vt:lpstr>Serverprogram för OLE-inbäddning</vt:lpstr>
      </vt:variant>
      <vt:variant>
        <vt:i4>1</vt:i4>
      </vt:variant>
      <vt:variant>
        <vt:lpstr>Bildrubriker</vt:lpstr>
      </vt:variant>
      <vt:variant>
        <vt:i4>21</vt:i4>
      </vt:variant>
    </vt:vector>
  </HeadingPairs>
  <TitlesOfParts>
    <vt:vector size="30" baseType="lpstr">
      <vt:lpstr>Aptos</vt:lpstr>
      <vt:lpstr>Arial</vt:lpstr>
      <vt:lpstr>Calibri</vt:lpstr>
      <vt:lpstr>Roboto</vt:lpstr>
      <vt:lpstr>Symbol</vt:lpstr>
      <vt:lpstr>Times New Roman</vt:lpstr>
      <vt:lpstr>Office-tema</vt:lpstr>
      <vt:lpstr>Region Östergötland</vt:lpstr>
      <vt:lpstr>think-cell Slide</vt:lpstr>
      <vt:lpstr>  anteckningar  RSG nätverk 2025-04-25   </vt:lpstr>
      <vt:lpstr>Agenda</vt:lpstr>
      <vt:lpstr> Regionsjukvårdsledningen  10 april 2025   Sammanfattande information</vt:lpstr>
      <vt:lpstr>Aktuellt från RSL au</vt:lpstr>
      <vt:lpstr>NAG kvalitetsregister/konsolidering CPUA</vt:lpstr>
      <vt:lpstr>Nationell färdplan för precisionsmedicin</vt:lpstr>
      <vt:lpstr>Uppdaterad nationell cancerstrategi - arbete framåt i SÖSR  </vt:lpstr>
      <vt:lpstr>Överenskommelsen (cancer) 2025 –  Processmedel och utlysning av förbättringsarbeten    </vt:lpstr>
      <vt:lpstr>Nomineringar</vt:lpstr>
      <vt:lpstr>Nationell högspecialiserad vård</vt:lpstr>
      <vt:lpstr>Samverkansmodell för intensivvårdstransporter med US som bas   </vt:lpstr>
      <vt:lpstr>Mötesanteckningar och bilagor</vt:lpstr>
      <vt:lpstr>PowerPoint-presentation</vt:lpstr>
      <vt:lpstr>Nästa möte</vt:lpstr>
      <vt:lpstr>Kort rapport från var och en</vt:lpstr>
      <vt:lpstr>RSG standardisering Magnus Stridsman </vt:lpstr>
      <vt:lpstr>Informationssäkerhet</vt:lpstr>
      <vt:lpstr>Innovationsledning</vt:lpstr>
      <vt:lpstr>Molntjänster</vt:lpstr>
      <vt:lpstr>Renrum</vt:lpstr>
      <vt:lpstr>RSG upphandling    Carina Mattsson Sandberg </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Thålin Conny</dc:creator>
  <cp:lastModifiedBy>Leni Lagerqvist</cp:lastModifiedBy>
  <cp:revision>251</cp:revision>
  <dcterms:created xsi:type="dcterms:W3CDTF">2018-10-12T09:18:07Z</dcterms:created>
  <dcterms:modified xsi:type="dcterms:W3CDTF">2025-05-07T12:41:57Z</dcterms:modified>
</cp:coreProperties>
</file>