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 id="2147483713" r:id="rId5"/>
  </p:sldMasterIdLst>
  <p:notesMasterIdLst>
    <p:notesMasterId r:id="rId20"/>
  </p:notesMasterIdLst>
  <p:sldIdLst>
    <p:sldId id="11335" r:id="rId6"/>
    <p:sldId id="11354" r:id="rId7"/>
    <p:sldId id="11344" r:id="rId8"/>
    <p:sldId id="11351" r:id="rId9"/>
    <p:sldId id="11345" r:id="rId10"/>
    <p:sldId id="11340" r:id="rId11"/>
    <p:sldId id="11339" r:id="rId12"/>
    <p:sldId id="11342" r:id="rId13"/>
    <p:sldId id="11347" r:id="rId14"/>
    <p:sldId id="11352" r:id="rId15"/>
    <p:sldId id="11338" r:id="rId16"/>
    <p:sldId id="11350" r:id="rId17"/>
    <p:sldId id="5697" r:id="rId18"/>
    <p:sldId id="11336"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A937E-B701-4DAF-830D-9507EB7EA6EB}" v="77" dt="2023-07-07T13:13:44.540"/>
    <p1510:client id="{6E976EAB-9A2F-41FD-B9CB-3CA890A4E63F}" v="9" dt="2023-01-12T12:54:02.68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580" autoAdjust="0"/>
    <p:restoredTop sz="53818" autoAdjust="0"/>
  </p:normalViewPr>
  <p:slideViewPr>
    <p:cSldViewPr snapToGrid="0" snapToObjects="1">
      <p:cViewPr varScale="1">
        <p:scale>
          <a:sx n="49" d="100"/>
          <a:sy n="49" d="100"/>
        </p:scale>
        <p:origin x="979" y="58"/>
      </p:cViewPr>
      <p:guideLst/>
    </p:cSldViewPr>
  </p:slideViewPr>
  <p:notesTextViewPr>
    <p:cViewPr>
      <p:scale>
        <a:sx n="1" d="1"/>
        <a:sy n="1" d="1"/>
      </p:scale>
      <p:origin x="0" y="0"/>
    </p:cViewPr>
  </p:notesTextViewPr>
  <p:sorterViewPr>
    <p:cViewPr varScale="1">
      <p:scale>
        <a:sx n="1" d="1"/>
        <a:sy n="1" d="1"/>
      </p:scale>
      <p:origin x="0" y="-112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ja Dahlin Price" userId="Nh4Vqj8Yqh9ka4uFFJ3ROwxwDaLmVCD+yjgmfJxiPE8=" providerId="None" clId="Web-{23EA937E-B701-4DAF-830D-9507EB7EA6EB}"/>
    <pc:docChg chg="modSld">
      <pc:chgData name="Anja Dahlin Price" userId="Nh4Vqj8Yqh9ka4uFFJ3ROwxwDaLmVCD+yjgmfJxiPE8=" providerId="None" clId="Web-{23EA937E-B701-4DAF-830D-9507EB7EA6EB}" dt="2023-07-07T13:13:44.540" v="76"/>
      <pc:docMkLst>
        <pc:docMk/>
      </pc:docMkLst>
      <pc:sldChg chg="modSp">
        <pc:chgData name="Anja Dahlin Price" userId="Nh4Vqj8Yqh9ka4uFFJ3ROwxwDaLmVCD+yjgmfJxiPE8=" providerId="None" clId="Web-{23EA937E-B701-4DAF-830D-9507EB7EA6EB}" dt="2023-07-07T13:11:19.161" v="57"/>
        <pc:sldMkLst>
          <pc:docMk/>
          <pc:sldMk cId="4283023944" sldId="258"/>
        </pc:sldMkLst>
        <pc:picChg chg="mod">
          <ac:chgData name="Anja Dahlin Price" userId="Nh4Vqj8Yqh9ka4uFFJ3ROwxwDaLmVCD+yjgmfJxiPE8=" providerId="None" clId="Web-{23EA937E-B701-4DAF-830D-9507EB7EA6EB}" dt="2023-07-07T13:11:19.161" v="57"/>
          <ac:picMkLst>
            <pc:docMk/>
            <pc:sldMk cId="4283023944" sldId="258"/>
            <ac:picMk id="4" creationId="{CF6F7A14-D24A-00F6-30A4-3DA1375A5339}"/>
          </ac:picMkLst>
        </pc:picChg>
      </pc:sldChg>
      <pc:sldChg chg="modSp">
        <pc:chgData name="Anja Dahlin Price" userId="Nh4Vqj8Yqh9ka4uFFJ3ROwxwDaLmVCD+yjgmfJxiPE8=" providerId="None" clId="Web-{23EA937E-B701-4DAF-830D-9507EB7EA6EB}" dt="2023-07-07T13:13:44.540" v="76"/>
        <pc:sldMkLst>
          <pc:docMk/>
          <pc:sldMk cId="914967259" sldId="11332"/>
        </pc:sldMkLst>
        <pc:picChg chg="mod">
          <ac:chgData name="Anja Dahlin Price" userId="Nh4Vqj8Yqh9ka4uFFJ3ROwxwDaLmVCD+yjgmfJxiPE8=" providerId="None" clId="Web-{23EA937E-B701-4DAF-830D-9507EB7EA6EB}" dt="2023-07-07T13:13:44.540" v="76"/>
          <ac:picMkLst>
            <pc:docMk/>
            <pc:sldMk cId="914967259" sldId="11332"/>
            <ac:picMk id="5" creationId="{67036228-7F7E-74DF-F402-CF62C926085F}"/>
          </ac:picMkLst>
        </pc:picChg>
      </pc:sldChg>
      <pc:sldChg chg="modSp">
        <pc:chgData name="Anja Dahlin Price" userId="Nh4Vqj8Yqh9ka4uFFJ3ROwxwDaLmVCD+yjgmfJxiPE8=" providerId="None" clId="Web-{23EA937E-B701-4DAF-830D-9507EB7EA6EB}" dt="2023-07-07T13:08:18.515" v="38"/>
        <pc:sldMkLst>
          <pc:docMk/>
          <pc:sldMk cId="1951832387" sldId="11333"/>
        </pc:sldMkLst>
        <pc:picChg chg="mod">
          <ac:chgData name="Anja Dahlin Price" userId="Nh4Vqj8Yqh9ka4uFFJ3ROwxwDaLmVCD+yjgmfJxiPE8=" providerId="None" clId="Web-{23EA937E-B701-4DAF-830D-9507EB7EA6EB}" dt="2023-07-07T13:08:18.515" v="38"/>
          <ac:picMkLst>
            <pc:docMk/>
            <pc:sldMk cId="1951832387" sldId="11333"/>
            <ac:picMk id="3" creationId="{849E863B-8065-8780-296C-3C5413A1AB46}"/>
          </ac:picMkLst>
        </pc:picChg>
      </pc:sldChg>
      <pc:sldChg chg="modSp">
        <pc:chgData name="Anja Dahlin Price" userId="Nh4Vqj8Yqh9ka4uFFJ3ROwxwDaLmVCD+yjgmfJxiPE8=" providerId="None" clId="Web-{23EA937E-B701-4DAF-830D-9507EB7EA6EB}" dt="2023-07-07T13:10:00.783" v="56"/>
        <pc:sldMkLst>
          <pc:docMk/>
          <pc:sldMk cId="2155890006" sldId="11336"/>
        </pc:sldMkLst>
        <pc:picChg chg="mod">
          <ac:chgData name="Anja Dahlin Price" userId="Nh4Vqj8Yqh9ka4uFFJ3ROwxwDaLmVCD+yjgmfJxiPE8=" providerId="None" clId="Web-{23EA937E-B701-4DAF-830D-9507EB7EA6EB}" dt="2023-07-07T13:10:00.783" v="56"/>
          <ac:picMkLst>
            <pc:docMk/>
            <pc:sldMk cId="2155890006" sldId="11336"/>
            <ac:picMk id="4" creationId="{1E319331-D06D-EE3F-0FDF-EF984D231214}"/>
          </ac:picMkLst>
        </pc:picChg>
      </pc:sldChg>
      <pc:sldChg chg="modSp">
        <pc:chgData name="Anja Dahlin Price" userId="Nh4Vqj8Yqh9ka4uFFJ3ROwxwDaLmVCD+yjgmfJxiPE8=" providerId="None" clId="Web-{23EA937E-B701-4DAF-830D-9507EB7EA6EB}" dt="2023-07-07T13:11:56.380" v="59"/>
        <pc:sldMkLst>
          <pc:docMk/>
          <pc:sldMk cId="4082710082" sldId="11337"/>
        </pc:sldMkLst>
        <pc:picChg chg="mod">
          <ac:chgData name="Anja Dahlin Price" userId="Nh4Vqj8Yqh9ka4uFFJ3ROwxwDaLmVCD+yjgmfJxiPE8=" providerId="None" clId="Web-{23EA937E-B701-4DAF-830D-9507EB7EA6EB}" dt="2023-07-07T13:11:56.380" v="59"/>
          <ac:picMkLst>
            <pc:docMk/>
            <pc:sldMk cId="4082710082" sldId="11337"/>
            <ac:picMk id="4" creationId="{47292D4D-89DC-6F48-91EA-5005884362CF}"/>
          </ac:picMkLst>
        </pc:picChg>
      </pc:sldChg>
    </pc:docChg>
  </pc:docChgLst>
  <pc:docChgLst>
    <pc:chgData name="Dahlin Price Anja" userId="S::anja.dahlin.price@skr.se::74677861-8500-452b-97c4-94c6e8ad5722" providerId="AD" clId="Web-{6E976EAB-9A2F-41FD-B9CB-3CA890A4E63F}"/>
    <pc:docChg chg="modSld">
      <pc:chgData name="Dahlin Price Anja" userId="S::anja.dahlin.price@skr.se::74677861-8500-452b-97c4-94c6e8ad5722" providerId="AD" clId="Web-{6E976EAB-9A2F-41FD-B9CB-3CA890A4E63F}" dt="2023-01-12T12:53:57.211" v="7" actId="20577"/>
      <pc:docMkLst>
        <pc:docMk/>
      </pc:docMkLst>
      <pc:sldChg chg="modSp">
        <pc:chgData name="Dahlin Price Anja" userId="S::anja.dahlin.price@skr.se::74677861-8500-452b-97c4-94c6e8ad5722" providerId="AD" clId="Web-{6E976EAB-9A2F-41FD-B9CB-3CA890A4E63F}" dt="2023-01-12T12:53:57.211" v="7" actId="20577"/>
        <pc:sldMkLst>
          <pc:docMk/>
          <pc:sldMk cId="1014305955" sldId="11335"/>
        </pc:sldMkLst>
        <pc:spChg chg="mod">
          <ac:chgData name="Dahlin Price Anja" userId="S::anja.dahlin.price@skr.se::74677861-8500-452b-97c4-94c6e8ad5722" providerId="AD" clId="Web-{6E976EAB-9A2F-41FD-B9CB-3CA890A4E63F}" dt="2023-01-12T12:53:53.430" v="4" actId="20577"/>
          <ac:spMkLst>
            <pc:docMk/>
            <pc:sldMk cId="1014305955" sldId="11335"/>
            <ac:spMk id="2" creationId="{541CB938-FD7F-1D30-B105-A33851BC5B61}"/>
          </ac:spMkLst>
        </pc:spChg>
        <pc:spChg chg="mod">
          <ac:chgData name="Dahlin Price Anja" userId="S::anja.dahlin.price@skr.se::74677861-8500-452b-97c4-94c6e8ad5722" providerId="AD" clId="Web-{6E976EAB-9A2F-41FD-B9CB-3CA890A4E63F}" dt="2023-01-12T12:53:57.211" v="7" actId="20577"/>
          <ac:spMkLst>
            <pc:docMk/>
            <pc:sldMk cId="1014305955" sldId="11335"/>
            <ac:spMk id="3" creationId="{AA7D68B3-0C3B-FBD4-EBFE-E6753B39A6A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905F7-30AD-48C5-8E0D-A98A00A9D8F9}" type="datetimeFigureOut">
              <a:rPr lang="sv-SE" smtClean="0"/>
              <a:t>2025-06-05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58B6B-0629-444E-BA35-F311F104D428}" type="slidenum">
              <a:rPr lang="sv-SE" smtClean="0"/>
              <a:t>‹#›</a:t>
            </a:fld>
            <a:endParaRPr lang="sv-SE"/>
          </a:p>
        </p:txBody>
      </p:sp>
    </p:spTree>
    <p:extLst>
      <p:ext uri="{BB962C8B-B14F-4D97-AF65-F5344CB8AC3E}">
        <p14:creationId xmlns:p14="http://schemas.microsoft.com/office/powerpoint/2010/main" val="384200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6058B6B-0629-444E-BA35-F311F104D428}" type="slidenum">
              <a:rPr lang="sv-SE" smtClean="0"/>
              <a:t>1</a:t>
            </a:fld>
            <a:endParaRPr lang="sv-SE"/>
          </a:p>
        </p:txBody>
      </p:sp>
    </p:spTree>
    <p:extLst>
      <p:ext uri="{BB962C8B-B14F-4D97-AF65-F5344CB8AC3E}">
        <p14:creationId xmlns:p14="http://schemas.microsoft.com/office/powerpoint/2010/main" val="2187197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6058B6B-0629-444E-BA35-F311F104D428}" type="slidenum">
              <a:rPr lang="sv-SE" smtClean="0"/>
              <a:t>10</a:t>
            </a:fld>
            <a:endParaRPr lang="sv-SE"/>
          </a:p>
        </p:txBody>
      </p:sp>
    </p:spTree>
    <p:extLst>
      <p:ext uri="{BB962C8B-B14F-4D97-AF65-F5344CB8AC3E}">
        <p14:creationId xmlns:p14="http://schemas.microsoft.com/office/powerpoint/2010/main" val="3359742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6058B6B-0629-444E-BA35-F311F104D428}" type="slidenum">
              <a:rPr lang="sv-SE" smtClean="0"/>
              <a:t>11</a:t>
            </a:fld>
            <a:endParaRPr lang="sv-SE"/>
          </a:p>
        </p:txBody>
      </p:sp>
    </p:spTree>
    <p:extLst>
      <p:ext uri="{BB962C8B-B14F-4D97-AF65-F5344CB8AC3E}">
        <p14:creationId xmlns:p14="http://schemas.microsoft.com/office/powerpoint/2010/main" val="210194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6058B6B-0629-444E-BA35-F311F104D428}" type="slidenum">
              <a:rPr lang="sv-SE" smtClean="0"/>
              <a:t>12</a:t>
            </a:fld>
            <a:endParaRPr lang="sv-SE"/>
          </a:p>
        </p:txBody>
      </p:sp>
    </p:spTree>
    <p:extLst>
      <p:ext uri="{BB962C8B-B14F-4D97-AF65-F5344CB8AC3E}">
        <p14:creationId xmlns:p14="http://schemas.microsoft.com/office/powerpoint/2010/main" val="1736565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6058B6B-0629-444E-BA35-F311F104D428}" type="slidenum">
              <a:rPr lang="sv-SE" smtClean="0"/>
              <a:t>13</a:t>
            </a:fld>
            <a:endParaRPr lang="sv-SE"/>
          </a:p>
        </p:txBody>
      </p:sp>
    </p:spTree>
    <p:extLst>
      <p:ext uri="{BB962C8B-B14F-4D97-AF65-F5344CB8AC3E}">
        <p14:creationId xmlns:p14="http://schemas.microsoft.com/office/powerpoint/2010/main" val="3034064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6058B6B-0629-444E-BA35-F311F104D428}" type="slidenum">
              <a:rPr lang="sv-SE" smtClean="0"/>
              <a:t>14</a:t>
            </a:fld>
            <a:endParaRPr lang="sv-SE"/>
          </a:p>
        </p:txBody>
      </p:sp>
    </p:spTree>
    <p:extLst>
      <p:ext uri="{BB962C8B-B14F-4D97-AF65-F5344CB8AC3E}">
        <p14:creationId xmlns:p14="http://schemas.microsoft.com/office/powerpoint/2010/main" val="64940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2</a:t>
            </a:fld>
            <a:endParaRPr lang="sv-SE"/>
          </a:p>
        </p:txBody>
      </p:sp>
    </p:spTree>
    <p:extLst>
      <p:ext uri="{BB962C8B-B14F-4D97-AF65-F5344CB8AC3E}">
        <p14:creationId xmlns:p14="http://schemas.microsoft.com/office/powerpoint/2010/main" val="305172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E6058B6B-0629-444E-BA35-F311F104D428}" type="slidenum">
              <a:rPr lang="sv-SE" smtClean="0"/>
              <a:t>3</a:t>
            </a:fld>
            <a:endParaRPr lang="sv-SE"/>
          </a:p>
        </p:txBody>
      </p:sp>
    </p:spTree>
    <p:extLst>
      <p:ext uri="{BB962C8B-B14F-4D97-AF65-F5344CB8AC3E}">
        <p14:creationId xmlns:p14="http://schemas.microsoft.com/office/powerpoint/2010/main" val="1922776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6058B6B-0629-444E-BA35-F311F104D428}" type="slidenum">
              <a:rPr lang="sv-SE" smtClean="0"/>
              <a:t>4</a:t>
            </a:fld>
            <a:endParaRPr lang="sv-SE"/>
          </a:p>
        </p:txBody>
      </p:sp>
    </p:spTree>
    <p:extLst>
      <p:ext uri="{BB962C8B-B14F-4D97-AF65-F5344CB8AC3E}">
        <p14:creationId xmlns:p14="http://schemas.microsoft.com/office/powerpoint/2010/main" val="2302222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6058B6B-0629-444E-BA35-F311F104D428}" type="slidenum">
              <a:rPr lang="sv-SE" smtClean="0"/>
              <a:t>5</a:t>
            </a:fld>
            <a:endParaRPr lang="sv-SE"/>
          </a:p>
        </p:txBody>
      </p:sp>
    </p:spTree>
    <p:extLst>
      <p:ext uri="{BB962C8B-B14F-4D97-AF65-F5344CB8AC3E}">
        <p14:creationId xmlns:p14="http://schemas.microsoft.com/office/powerpoint/2010/main" val="101261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DF57C891-329D-1846-A7CA-4DF996A16854}" type="slidenum">
              <a:rPr lang="sv-SE" smtClean="0"/>
              <a:t>6</a:t>
            </a:fld>
            <a:endParaRPr lang="sv-SE"/>
          </a:p>
        </p:txBody>
      </p:sp>
    </p:spTree>
    <p:extLst>
      <p:ext uri="{BB962C8B-B14F-4D97-AF65-F5344CB8AC3E}">
        <p14:creationId xmlns:p14="http://schemas.microsoft.com/office/powerpoint/2010/main" val="394510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F57C891-329D-1846-A7CA-4DF996A16854}" type="slidenum">
              <a:rPr lang="sv-SE" smtClean="0"/>
              <a:t>7</a:t>
            </a:fld>
            <a:endParaRPr lang="sv-SE"/>
          </a:p>
        </p:txBody>
      </p:sp>
    </p:spTree>
    <p:extLst>
      <p:ext uri="{BB962C8B-B14F-4D97-AF65-F5344CB8AC3E}">
        <p14:creationId xmlns:p14="http://schemas.microsoft.com/office/powerpoint/2010/main" val="1355644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6058B6B-0629-444E-BA35-F311F104D428}" type="slidenum">
              <a:rPr lang="sv-SE" smtClean="0"/>
              <a:t>8</a:t>
            </a:fld>
            <a:endParaRPr lang="sv-SE"/>
          </a:p>
        </p:txBody>
      </p:sp>
    </p:spTree>
    <p:extLst>
      <p:ext uri="{BB962C8B-B14F-4D97-AF65-F5344CB8AC3E}">
        <p14:creationId xmlns:p14="http://schemas.microsoft.com/office/powerpoint/2010/main" val="138103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E6058B6B-0629-444E-BA35-F311F104D428}" type="slidenum">
              <a:rPr lang="sv-SE" smtClean="0"/>
              <a:t>9</a:t>
            </a:fld>
            <a:endParaRPr lang="sv-SE"/>
          </a:p>
        </p:txBody>
      </p:sp>
    </p:spTree>
    <p:extLst>
      <p:ext uri="{BB962C8B-B14F-4D97-AF65-F5344CB8AC3E}">
        <p14:creationId xmlns:p14="http://schemas.microsoft.com/office/powerpoint/2010/main" val="2490850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653490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2025-06-05</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8687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2025-06-05</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81334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2025-06-05</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013073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2025-06-05</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01643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2025-06-05</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24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format</a:t>
            </a:r>
            <a:endParaRPr lang="sv-SE" dirty="0"/>
          </a:p>
        </p:txBody>
      </p:sp>
    </p:spTree>
    <p:extLst>
      <p:ext uri="{BB962C8B-B14F-4D97-AF65-F5344CB8AC3E}">
        <p14:creationId xmlns:p14="http://schemas.microsoft.com/office/powerpoint/2010/main" val="98328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53483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dirty="0">
                  <a:solidFill>
                    <a:schemeClr val="bg1"/>
                  </a:solidFill>
                  <a:effectLst/>
                  <a:latin typeface="+mn-lt"/>
                  <a:ea typeface="+mn-ea"/>
                  <a:cs typeface="+mn-cs"/>
                </a:rPr>
                <a:t>SVERIGES REGIONER I SAMVERKAN</a:t>
              </a:r>
              <a:endParaRPr lang="sv-SE" sz="820" kern="1200" dirty="0">
                <a:solidFill>
                  <a:schemeClr val="bg1"/>
                </a:solidFill>
                <a:effectLst/>
                <a:latin typeface="+mn-lt"/>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a:lnSpc>
                  <a:spcPts val="1480"/>
                </a:lnSpc>
              </a:pPr>
              <a:r>
                <a:rPr lang="sv-SE" sz="1400" b="1" kern="1200" dirty="0">
                  <a:solidFill>
                    <a:schemeClr val="bg1"/>
                  </a:solidFill>
                  <a:effectLst/>
                  <a:latin typeface="+mn-lt"/>
                  <a:ea typeface="+mn-ea"/>
                  <a:cs typeface="+mn-cs"/>
                </a:rPr>
                <a:t>Nationellt system </a:t>
              </a:r>
              <a:endParaRPr lang="sv-SE" sz="1400" kern="1200" dirty="0">
                <a:solidFill>
                  <a:schemeClr val="bg1"/>
                </a:solidFill>
                <a:effectLst/>
                <a:latin typeface="+mn-lt"/>
                <a:ea typeface="+mn-ea"/>
                <a:cs typeface="+mn-cs"/>
              </a:endParaRPr>
            </a:p>
            <a:p>
              <a:pPr>
                <a:lnSpc>
                  <a:spcPts val="1480"/>
                </a:lnSpc>
              </a:pPr>
              <a:r>
                <a:rPr lang="sv-SE" sz="1400" b="1" kern="1200" dirty="0">
                  <a:solidFill>
                    <a:schemeClr val="bg1"/>
                  </a:solidFill>
                  <a:effectLst/>
                  <a:latin typeface="+mn-lt"/>
                  <a:ea typeface="+mn-ea"/>
                  <a:cs typeface="+mn-cs"/>
                </a:rPr>
                <a:t>för kunskapsstyrning </a:t>
              </a:r>
              <a:endParaRPr lang="sv-SE" sz="1400" kern="1200" dirty="0">
                <a:solidFill>
                  <a:schemeClr val="bg1"/>
                </a:solidFill>
                <a:effectLst/>
                <a:latin typeface="+mn-lt"/>
                <a:ea typeface="+mn-ea"/>
                <a:cs typeface="+mn-cs"/>
              </a:endParaRPr>
            </a:p>
            <a:p>
              <a:pPr>
                <a:lnSpc>
                  <a:spcPts val="1480"/>
                </a:lnSpc>
              </a:pPr>
              <a:r>
                <a:rPr lang="sv-SE" sz="1400" b="1" kern="1200" dirty="0">
                  <a:solidFill>
                    <a:schemeClr val="bg1"/>
                  </a:solidFill>
                  <a:effectLst/>
                  <a:latin typeface="+mn-lt"/>
                  <a:ea typeface="+mn-ea"/>
                  <a:cs typeface="+mn-cs"/>
                </a:rPr>
                <a:t>Hälso- och sjukvård</a:t>
              </a:r>
              <a:endParaRPr lang="sv-SE" sz="1800" kern="1200" dirty="0">
                <a:solidFill>
                  <a:schemeClr val="bg1"/>
                </a:solidFill>
                <a:effectLst/>
                <a:latin typeface="+mn-lt"/>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dirty="0">
                  <a:solidFill>
                    <a:schemeClr val="bg1"/>
                  </a:solidFill>
                  <a:effectLst/>
                  <a:latin typeface="+mn-lt"/>
                  <a:ea typeface="+mn-ea"/>
                  <a:cs typeface="+mn-cs"/>
                </a:rPr>
                <a:t>SVERIGES REGIONER I SAMVERKAN</a:t>
              </a:r>
              <a:endParaRPr lang="sv-SE" sz="820" kern="1200" dirty="0">
                <a:solidFill>
                  <a:schemeClr val="bg1"/>
                </a:solidFill>
                <a:effectLst/>
                <a:latin typeface="+mn-lt"/>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a:lnSpc>
                  <a:spcPts val="1480"/>
                </a:lnSpc>
              </a:pPr>
              <a:r>
                <a:rPr lang="sv-SE" sz="1400" b="1" kern="1200" dirty="0">
                  <a:solidFill>
                    <a:schemeClr val="bg1"/>
                  </a:solidFill>
                  <a:effectLst/>
                  <a:latin typeface="+mn-lt"/>
                  <a:ea typeface="+mn-ea"/>
                  <a:cs typeface="+mn-cs"/>
                </a:rPr>
                <a:t>Nationellt system </a:t>
              </a:r>
              <a:endParaRPr lang="sv-SE" sz="1400" kern="1200" dirty="0">
                <a:solidFill>
                  <a:schemeClr val="bg1"/>
                </a:solidFill>
                <a:effectLst/>
                <a:latin typeface="+mn-lt"/>
                <a:ea typeface="+mn-ea"/>
                <a:cs typeface="+mn-cs"/>
              </a:endParaRPr>
            </a:p>
            <a:p>
              <a:pPr>
                <a:lnSpc>
                  <a:spcPts val="1480"/>
                </a:lnSpc>
              </a:pPr>
              <a:r>
                <a:rPr lang="sv-SE" sz="1400" b="1" kern="1200" dirty="0">
                  <a:solidFill>
                    <a:schemeClr val="bg1"/>
                  </a:solidFill>
                  <a:effectLst/>
                  <a:latin typeface="+mn-lt"/>
                  <a:ea typeface="+mn-ea"/>
                  <a:cs typeface="+mn-cs"/>
                </a:rPr>
                <a:t>för kunskapsstyrning </a:t>
              </a:r>
              <a:endParaRPr lang="sv-SE" sz="1400" kern="1200" dirty="0">
                <a:solidFill>
                  <a:schemeClr val="bg1"/>
                </a:solidFill>
                <a:effectLst/>
                <a:latin typeface="+mn-lt"/>
                <a:ea typeface="+mn-ea"/>
                <a:cs typeface="+mn-cs"/>
              </a:endParaRPr>
            </a:p>
            <a:p>
              <a:pPr>
                <a:lnSpc>
                  <a:spcPts val="1480"/>
                </a:lnSpc>
              </a:pPr>
              <a:r>
                <a:rPr lang="sv-SE" sz="1400" b="1" kern="1200" dirty="0">
                  <a:solidFill>
                    <a:schemeClr val="bg1"/>
                  </a:solidFill>
                  <a:effectLst/>
                  <a:latin typeface="+mn-lt"/>
                  <a:ea typeface="+mn-ea"/>
                  <a:cs typeface="+mn-cs"/>
                </a:rPr>
                <a:t>Hälso- och sjukvård</a:t>
              </a:r>
              <a:endParaRPr lang="sv-SE" sz="1800" kern="1200" dirty="0">
                <a:solidFill>
                  <a:schemeClr val="bg1"/>
                </a:solidFill>
                <a:effectLst/>
                <a:latin typeface="+mn-lt"/>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086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dirty="0">
                  <a:solidFill>
                    <a:schemeClr val="bg1"/>
                  </a:solidFill>
                  <a:effectLst/>
                  <a:latin typeface="+mn-lt"/>
                  <a:ea typeface="+mn-ea"/>
                  <a:cs typeface="+mn-cs"/>
                </a:rPr>
                <a:t>SVERIGES REGIONER I SAMVERKAN</a:t>
              </a:r>
              <a:endParaRPr lang="sv-SE" sz="820" kern="1200" dirty="0">
                <a:solidFill>
                  <a:schemeClr val="bg1"/>
                </a:solidFill>
                <a:effectLst/>
                <a:latin typeface="+mn-lt"/>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a:lnSpc>
                  <a:spcPts val="1480"/>
                </a:lnSpc>
              </a:pPr>
              <a:r>
                <a:rPr lang="sv-SE" sz="1400" b="1" kern="1200" dirty="0">
                  <a:solidFill>
                    <a:schemeClr val="bg1"/>
                  </a:solidFill>
                  <a:effectLst/>
                  <a:latin typeface="+mn-lt"/>
                  <a:ea typeface="+mn-ea"/>
                  <a:cs typeface="+mn-cs"/>
                </a:rPr>
                <a:t>Nationellt system </a:t>
              </a:r>
              <a:endParaRPr lang="sv-SE" sz="1400" kern="1200" dirty="0">
                <a:solidFill>
                  <a:schemeClr val="bg1"/>
                </a:solidFill>
                <a:effectLst/>
                <a:latin typeface="+mn-lt"/>
                <a:ea typeface="+mn-ea"/>
                <a:cs typeface="+mn-cs"/>
              </a:endParaRPr>
            </a:p>
            <a:p>
              <a:pPr>
                <a:lnSpc>
                  <a:spcPts val="1480"/>
                </a:lnSpc>
              </a:pPr>
              <a:r>
                <a:rPr lang="sv-SE" sz="1400" b="1" kern="1200" dirty="0">
                  <a:solidFill>
                    <a:schemeClr val="bg1"/>
                  </a:solidFill>
                  <a:effectLst/>
                  <a:latin typeface="+mn-lt"/>
                  <a:ea typeface="+mn-ea"/>
                  <a:cs typeface="+mn-cs"/>
                </a:rPr>
                <a:t>för kunskapsstyrning </a:t>
              </a:r>
              <a:endParaRPr lang="sv-SE" sz="1400" kern="1200" dirty="0">
                <a:solidFill>
                  <a:schemeClr val="bg1"/>
                </a:solidFill>
                <a:effectLst/>
                <a:latin typeface="+mn-lt"/>
                <a:ea typeface="+mn-ea"/>
                <a:cs typeface="+mn-cs"/>
              </a:endParaRPr>
            </a:p>
            <a:p>
              <a:pPr>
                <a:lnSpc>
                  <a:spcPts val="1480"/>
                </a:lnSpc>
              </a:pPr>
              <a:r>
                <a:rPr lang="sv-SE" sz="1400" b="1" kern="1200" dirty="0">
                  <a:solidFill>
                    <a:schemeClr val="bg1"/>
                  </a:solidFill>
                  <a:effectLst/>
                  <a:latin typeface="+mn-lt"/>
                  <a:ea typeface="+mn-ea"/>
                  <a:cs typeface="+mn-cs"/>
                </a:rPr>
                <a:t>Hälso- och sjukvård</a:t>
              </a:r>
              <a:endParaRPr lang="sv-SE" sz="1800" kern="1200" dirty="0">
                <a:solidFill>
                  <a:schemeClr val="bg1"/>
                </a:solidFill>
                <a:effectLst/>
                <a:latin typeface="+mn-lt"/>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Redigera format för bakgrundstext</a:t>
            </a: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dirty="0">
                  <a:solidFill>
                    <a:schemeClr val="bg1"/>
                  </a:solidFill>
                  <a:effectLst/>
                  <a:latin typeface="+mn-lt"/>
                  <a:ea typeface="+mn-ea"/>
                  <a:cs typeface="+mn-cs"/>
                </a:rPr>
                <a:t>SVERIGES REGIONER I SAMVERKAN</a:t>
              </a:r>
              <a:endParaRPr lang="sv-SE" sz="820" kern="1200" dirty="0">
                <a:solidFill>
                  <a:schemeClr val="bg1"/>
                </a:solidFill>
                <a:effectLst/>
                <a:latin typeface="+mn-lt"/>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a:lnSpc>
                  <a:spcPts val="1480"/>
                </a:lnSpc>
              </a:pPr>
              <a:r>
                <a:rPr lang="sv-SE" sz="1400" b="1" kern="1200" dirty="0">
                  <a:solidFill>
                    <a:schemeClr val="bg1"/>
                  </a:solidFill>
                  <a:effectLst/>
                  <a:latin typeface="+mn-lt"/>
                  <a:ea typeface="+mn-ea"/>
                  <a:cs typeface="+mn-cs"/>
                </a:rPr>
                <a:t>Nationellt system </a:t>
              </a:r>
              <a:endParaRPr lang="sv-SE" sz="1400" kern="1200" dirty="0">
                <a:solidFill>
                  <a:schemeClr val="bg1"/>
                </a:solidFill>
                <a:effectLst/>
                <a:latin typeface="+mn-lt"/>
                <a:ea typeface="+mn-ea"/>
                <a:cs typeface="+mn-cs"/>
              </a:endParaRPr>
            </a:p>
            <a:p>
              <a:pPr>
                <a:lnSpc>
                  <a:spcPts val="1480"/>
                </a:lnSpc>
              </a:pPr>
              <a:r>
                <a:rPr lang="sv-SE" sz="1400" b="1" kern="1200" dirty="0">
                  <a:solidFill>
                    <a:schemeClr val="bg1"/>
                  </a:solidFill>
                  <a:effectLst/>
                  <a:latin typeface="+mn-lt"/>
                  <a:ea typeface="+mn-ea"/>
                  <a:cs typeface="+mn-cs"/>
                </a:rPr>
                <a:t>för kunskapsstyrning </a:t>
              </a:r>
              <a:endParaRPr lang="sv-SE" sz="1400" kern="1200" dirty="0">
                <a:solidFill>
                  <a:schemeClr val="bg1"/>
                </a:solidFill>
                <a:effectLst/>
                <a:latin typeface="+mn-lt"/>
                <a:ea typeface="+mn-ea"/>
                <a:cs typeface="+mn-cs"/>
              </a:endParaRPr>
            </a:p>
            <a:p>
              <a:pPr>
                <a:lnSpc>
                  <a:spcPts val="1480"/>
                </a:lnSpc>
              </a:pPr>
              <a:r>
                <a:rPr lang="sv-SE" sz="1400" b="1" kern="1200" dirty="0">
                  <a:solidFill>
                    <a:schemeClr val="bg1"/>
                  </a:solidFill>
                  <a:effectLst/>
                  <a:latin typeface="+mn-lt"/>
                  <a:ea typeface="+mn-ea"/>
                  <a:cs typeface="+mn-cs"/>
                </a:rPr>
                <a:t>Hälso- och sjukvård</a:t>
              </a:r>
              <a:endParaRPr lang="sv-SE" sz="1800" kern="1200" dirty="0">
                <a:solidFill>
                  <a:schemeClr val="bg1"/>
                </a:solidFill>
                <a:effectLst/>
                <a:latin typeface="+mn-lt"/>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878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Redigera format för bakgrundstext</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162109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2025-06-05</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93066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2025-06-05</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72505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2025-06-05</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710055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jp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a:lnSpc>
                  <a:spcPts val="1480"/>
                </a:lnSpc>
              </a:pPr>
              <a:r>
                <a:rPr lang="sv-SE" sz="1400" b="1" kern="1200" dirty="0">
                  <a:solidFill>
                    <a:schemeClr val="tx1"/>
                  </a:solidFill>
                  <a:effectLst/>
                  <a:latin typeface="+mn-lt"/>
                  <a:ea typeface="+mn-ea"/>
                  <a:cs typeface="+mn-cs"/>
                </a:rPr>
                <a:t>Nationellt system </a:t>
              </a:r>
              <a:endParaRPr lang="sv-SE" sz="1400" kern="1200" dirty="0">
                <a:solidFill>
                  <a:schemeClr val="tx1"/>
                </a:solidFill>
                <a:effectLst/>
                <a:latin typeface="+mn-lt"/>
                <a:ea typeface="+mn-ea"/>
                <a:cs typeface="+mn-cs"/>
              </a:endParaRPr>
            </a:p>
            <a:p>
              <a:pPr>
                <a:lnSpc>
                  <a:spcPts val="1480"/>
                </a:lnSpc>
              </a:pPr>
              <a:r>
                <a:rPr lang="sv-SE" sz="1400" b="1" kern="1200" dirty="0">
                  <a:solidFill>
                    <a:schemeClr val="tx1"/>
                  </a:solidFill>
                  <a:effectLst/>
                  <a:latin typeface="+mn-lt"/>
                  <a:ea typeface="+mn-ea"/>
                  <a:cs typeface="+mn-cs"/>
                </a:rPr>
                <a:t>för kunskapsstyrning </a:t>
              </a:r>
              <a:endParaRPr lang="sv-SE" sz="1400" kern="1200" dirty="0">
                <a:solidFill>
                  <a:schemeClr val="tx1"/>
                </a:solidFill>
                <a:effectLst/>
                <a:latin typeface="+mn-lt"/>
                <a:ea typeface="+mn-ea"/>
                <a:cs typeface="+mn-cs"/>
              </a:endParaRPr>
            </a:p>
            <a:p>
              <a:pPr>
                <a:lnSpc>
                  <a:spcPts val="1480"/>
                </a:lnSpc>
              </a:pPr>
              <a:r>
                <a:rPr lang="sv-SE" sz="1400" b="1" kern="1200" dirty="0">
                  <a:solidFill>
                    <a:schemeClr val="tx1"/>
                  </a:solidFill>
                  <a:effectLst/>
                  <a:latin typeface="+mn-lt"/>
                  <a:ea typeface="+mn-ea"/>
                  <a:cs typeface="+mn-cs"/>
                </a:rPr>
                <a:t>Hälso- och sjukvård</a:t>
              </a:r>
              <a:endParaRPr lang="sv-SE" sz="1800" kern="1200" dirty="0">
                <a:solidFill>
                  <a:schemeClr val="tx1"/>
                </a:solidFill>
                <a:effectLst/>
                <a:latin typeface="+mn-lt"/>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dirty="0">
                  <a:solidFill>
                    <a:schemeClr val="tx1"/>
                  </a:solidFill>
                  <a:effectLst/>
                  <a:latin typeface="+mn-lt"/>
                  <a:ea typeface="+mn-ea"/>
                  <a:cs typeface="+mn-cs"/>
                </a:rPr>
                <a:t>SVERIGES REGIONER I SAMVERKAN</a:t>
              </a:r>
              <a:endParaRPr lang="sv-SE" sz="820" kern="1200" dirty="0">
                <a:solidFill>
                  <a:schemeClr val="tx1"/>
                </a:solidFill>
                <a:effectLst/>
                <a:latin typeface="+mn-lt"/>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a:lnSpc>
                  <a:spcPts val="1480"/>
                </a:lnSpc>
              </a:pPr>
              <a:r>
                <a:rPr lang="sv-SE" sz="1400" b="1" kern="1200" dirty="0">
                  <a:solidFill>
                    <a:schemeClr val="tx1"/>
                  </a:solidFill>
                  <a:effectLst/>
                  <a:latin typeface="+mn-lt"/>
                  <a:ea typeface="+mn-ea"/>
                  <a:cs typeface="+mn-cs"/>
                </a:rPr>
                <a:t>Nationellt system </a:t>
              </a:r>
              <a:endParaRPr lang="sv-SE" sz="1400" kern="1200" dirty="0">
                <a:solidFill>
                  <a:schemeClr val="tx1"/>
                </a:solidFill>
                <a:effectLst/>
                <a:latin typeface="+mn-lt"/>
                <a:ea typeface="+mn-ea"/>
                <a:cs typeface="+mn-cs"/>
              </a:endParaRPr>
            </a:p>
            <a:p>
              <a:pPr>
                <a:lnSpc>
                  <a:spcPts val="1480"/>
                </a:lnSpc>
              </a:pPr>
              <a:r>
                <a:rPr lang="sv-SE" sz="1400" b="1" kern="1200" dirty="0">
                  <a:solidFill>
                    <a:schemeClr val="tx1"/>
                  </a:solidFill>
                  <a:effectLst/>
                  <a:latin typeface="+mn-lt"/>
                  <a:ea typeface="+mn-ea"/>
                  <a:cs typeface="+mn-cs"/>
                </a:rPr>
                <a:t>för kunskapsstyrning </a:t>
              </a:r>
              <a:endParaRPr lang="sv-SE" sz="1400" kern="1200" dirty="0">
                <a:solidFill>
                  <a:schemeClr val="tx1"/>
                </a:solidFill>
                <a:effectLst/>
                <a:latin typeface="+mn-lt"/>
                <a:ea typeface="+mn-ea"/>
                <a:cs typeface="+mn-cs"/>
              </a:endParaRPr>
            </a:p>
            <a:p>
              <a:pPr>
                <a:lnSpc>
                  <a:spcPts val="1480"/>
                </a:lnSpc>
              </a:pPr>
              <a:r>
                <a:rPr lang="sv-SE" sz="1400" b="1" kern="1200" dirty="0">
                  <a:solidFill>
                    <a:schemeClr val="tx1"/>
                  </a:solidFill>
                  <a:effectLst/>
                  <a:latin typeface="+mn-lt"/>
                  <a:ea typeface="+mn-ea"/>
                  <a:cs typeface="+mn-cs"/>
                </a:rPr>
                <a:t>Hälso- och sjukvård</a:t>
              </a:r>
              <a:endParaRPr lang="sv-SE" sz="1800" kern="1200" dirty="0">
                <a:solidFill>
                  <a:schemeClr val="tx1"/>
                </a:solidFill>
                <a:effectLst/>
                <a:latin typeface="+mn-lt"/>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dirty="0">
                  <a:solidFill>
                    <a:schemeClr val="tx1"/>
                  </a:solidFill>
                  <a:effectLst/>
                  <a:latin typeface="+mn-lt"/>
                  <a:ea typeface="+mn-ea"/>
                  <a:cs typeface="+mn-cs"/>
                </a:rPr>
                <a:t>SVERIGES REGIONER I SAMVERKAN</a:t>
              </a:r>
              <a:endParaRPr lang="sv-SE" sz="820" kern="1200" dirty="0">
                <a:solidFill>
                  <a:schemeClr val="tx1"/>
                </a:solidFill>
                <a:effectLst/>
                <a:latin typeface="+mn-lt"/>
                <a:ea typeface="+mn-ea"/>
                <a:cs typeface="+mn-cs"/>
              </a:endParaRPr>
            </a:p>
          </p:txBody>
        </p:sp>
      </p:grpSp>
    </p:spTree>
    <p:extLst>
      <p:ext uri="{BB962C8B-B14F-4D97-AF65-F5344CB8AC3E}">
        <p14:creationId xmlns:p14="http://schemas.microsoft.com/office/powerpoint/2010/main" val="384079288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2025-06-05</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09304287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kunskapsstyrningvard.s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kunskapsstyrningvard.se/kunskapsstyrningvard/kunskapsstod/publiceradekunskapsstod/perioperativvardintensivvardochtransplantation.56331.html" TargetMode="External"/><Relationship Id="rId4" Type="http://schemas.openxmlformats.org/officeDocument/2006/relationships/hyperlink" Target="https://kunskapsstyrningvard.se/kunskapsstyrningvard/programomradenochsamverkansgrupper/nationellaprogramomraden/npoperioperativvardintensivvardochtransplantation.56452.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41CB938-FD7F-1D30-B105-A33851BC5B61}"/>
              </a:ext>
            </a:extLst>
          </p:cNvPr>
          <p:cNvSpPr>
            <a:spLocks noGrp="1"/>
          </p:cNvSpPr>
          <p:nvPr>
            <p:ph type="body" sz="quarter" idx="10"/>
          </p:nvPr>
        </p:nvSpPr>
        <p:spPr>
          <a:xfrm>
            <a:off x="1141413" y="4667250"/>
            <a:ext cx="9144000" cy="1093788"/>
          </a:xfrm>
        </p:spPr>
        <p:txBody>
          <a:bodyPr vert="horz" lIns="91440" tIns="45720" rIns="91440" bIns="45720" rtlCol="0" anchor="t">
            <a:normAutofit fontScale="92500" lnSpcReduction="20000"/>
          </a:bodyPr>
          <a:lstStyle/>
          <a:p>
            <a:r>
              <a:rPr lang="sv-SE" dirty="0" smtClean="0"/>
              <a:t>Catarina Tingsvik</a:t>
            </a:r>
          </a:p>
          <a:p>
            <a:r>
              <a:rPr lang="sv-SE" dirty="0" smtClean="0"/>
              <a:t>RPO </a:t>
            </a:r>
            <a:r>
              <a:rPr lang="sv-SE" dirty="0" err="1" smtClean="0"/>
              <a:t>PIVoT</a:t>
            </a:r>
            <a:r>
              <a:rPr lang="sv-SE" dirty="0" smtClean="0"/>
              <a:t> Sydöstra</a:t>
            </a:r>
          </a:p>
          <a:p>
            <a:r>
              <a:rPr lang="sv-SE" dirty="0" smtClean="0"/>
              <a:t>2025-04-28 Spira Jönköping</a:t>
            </a:r>
            <a:endParaRPr lang="sv-SE" dirty="0"/>
          </a:p>
        </p:txBody>
      </p:sp>
      <p:sp>
        <p:nvSpPr>
          <p:cNvPr id="3" name="Platshållare för text 2">
            <a:extLst>
              <a:ext uri="{FF2B5EF4-FFF2-40B4-BE49-F238E27FC236}">
                <a16:creationId xmlns:a16="http://schemas.microsoft.com/office/drawing/2014/main" id="{AA7D68B3-0C3B-FBD4-EBFE-E6753B39A6A6}"/>
              </a:ext>
            </a:extLst>
          </p:cNvPr>
          <p:cNvSpPr>
            <a:spLocks noGrp="1"/>
          </p:cNvSpPr>
          <p:nvPr>
            <p:ph type="body" sz="quarter" idx="12"/>
          </p:nvPr>
        </p:nvSpPr>
        <p:spPr>
          <a:xfrm>
            <a:off x="1141413" y="1026170"/>
            <a:ext cx="10732724" cy="2410260"/>
          </a:xfrm>
        </p:spPr>
        <p:txBody>
          <a:bodyPr vert="horz" lIns="91440" tIns="45720" rIns="91440" bIns="45720" rtlCol="0" anchor="t">
            <a:noAutofit/>
          </a:bodyPr>
          <a:lstStyle/>
          <a:p>
            <a:r>
              <a:rPr lang="sv-SE" dirty="0"/>
              <a:t>Nationellt system för kunskapsstyrning hälso- och </a:t>
            </a:r>
            <a:r>
              <a:rPr lang="sv-SE" dirty="0" smtClean="0"/>
              <a:t>sjukvård</a:t>
            </a:r>
          </a:p>
          <a:p>
            <a:r>
              <a:rPr lang="sv-SE" dirty="0" smtClean="0"/>
              <a:t>- NPO Perioperativ vård, intensivvård och transplantation</a:t>
            </a:r>
          </a:p>
        </p:txBody>
      </p:sp>
    </p:spTree>
    <p:extLst>
      <p:ext uri="{BB962C8B-B14F-4D97-AF65-F5344CB8AC3E}">
        <p14:creationId xmlns:p14="http://schemas.microsoft.com/office/powerpoint/2010/main" val="1014305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dirty="0" smtClean="0"/>
              <a:t>Samverkan kvalitetsregister</a:t>
            </a:r>
            <a:endParaRPr lang="sv-SE" dirty="0"/>
          </a:p>
        </p:txBody>
      </p:sp>
      <p:sp>
        <p:nvSpPr>
          <p:cNvPr id="3" name="Platshållare för text 2"/>
          <p:cNvSpPr>
            <a:spLocks noGrp="1"/>
          </p:cNvSpPr>
          <p:nvPr>
            <p:ph type="body" sz="quarter" idx="10"/>
          </p:nvPr>
        </p:nvSpPr>
        <p:spPr/>
        <p:txBody>
          <a:bodyPr/>
          <a:lstStyle/>
          <a:p>
            <a:endParaRPr lang="sv-SE" dirty="0" smtClean="0"/>
          </a:p>
          <a:p>
            <a:endParaRPr lang="sv-SE" dirty="0"/>
          </a:p>
          <a:p>
            <a:r>
              <a:rPr lang="sv-SE" dirty="0" smtClean="0"/>
              <a:t>Kvalitetsregistrens ekonomiska resurser</a:t>
            </a:r>
            <a:endParaRPr lang="sv-SE" dirty="0"/>
          </a:p>
          <a:p>
            <a:endParaRPr lang="sv-SE" dirty="0" smtClean="0"/>
          </a:p>
          <a:p>
            <a:r>
              <a:rPr lang="sv-SE" dirty="0" smtClean="0"/>
              <a:t>Fortsatt samverkan med SPOR och SIR</a:t>
            </a:r>
            <a:endParaRPr lang="sv-SE" dirty="0"/>
          </a:p>
          <a:p>
            <a:endParaRPr lang="sv-SE" dirty="0"/>
          </a:p>
        </p:txBody>
      </p:sp>
    </p:spTree>
    <p:extLst>
      <p:ext uri="{BB962C8B-B14F-4D97-AF65-F5344CB8AC3E}">
        <p14:creationId xmlns:p14="http://schemas.microsoft.com/office/powerpoint/2010/main" val="3250424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9A0D744-26C0-4C66-8330-63FD1F44D641}"/>
              </a:ext>
            </a:extLst>
          </p:cNvPr>
          <p:cNvSpPr>
            <a:spLocks noGrp="1"/>
          </p:cNvSpPr>
          <p:nvPr>
            <p:ph type="ctrTitle"/>
          </p:nvPr>
        </p:nvSpPr>
        <p:spPr>
          <a:xfrm>
            <a:off x="9055510" y="70273"/>
            <a:ext cx="3297405" cy="637649"/>
          </a:xfrm>
        </p:spPr>
        <p:txBody>
          <a:bodyPr>
            <a:normAutofit fontScale="90000"/>
          </a:bodyPr>
          <a:lstStyle/>
          <a:p>
            <a:r>
              <a:rPr lang="sv-SE" dirty="0"/>
              <a:t/>
            </a:r>
            <a:br>
              <a:rPr lang="sv-SE" dirty="0"/>
            </a:br>
            <a:r>
              <a:rPr lang="sv-SE" dirty="0"/>
              <a:t/>
            </a:r>
            <a:br>
              <a:rPr lang="sv-SE" dirty="0"/>
            </a:br>
            <a:r>
              <a:rPr lang="sv-SE" dirty="0"/>
              <a:t/>
            </a:r>
            <a:br>
              <a:rPr lang="sv-SE" dirty="0"/>
            </a:br>
            <a:r>
              <a:rPr lang="sv-SE" sz="4900" dirty="0" smtClean="0"/>
              <a:t> </a:t>
            </a:r>
            <a:endParaRPr lang="sv-SE" dirty="0"/>
          </a:p>
        </p:txBody>
      </p:sp>
      <p:graphicFrame>
        <p:nvGraphicFramePr>
          <p:cNvPr id="28" name="Tabell 4">
            <a:extLst>
              <a:ext uri="{FF2B5EF4-FFF2-40B4-BE49-F238E27FC236}">
                <a16:creationId xmlns:a16="http://schemas.microsoft.com/office/drawing/2014/main" id="{117C436B-AD9A-B85D-57E0-AB0D64761A97}"/>
              </a:ext>
            </a:extLst>
          </p:cNvPr>
          <p:cNvGraphicFramePr>
            <a:graphicFrameLocks noGrp="1"/>
          </p:cNvGraphicFramePr>
          <p:nvPr>
            <p:extLst>
              <p:ext uri="{D42A27DB-BD31-4B8C-83A1-F6EECF244321}">
                <p14:modId xmlns:p14="http://schemas.microsoft.com/office/powerpoint/2010/main" val="1459338338"/>
              </p:ext>
            </p:extLst>
          </p:nvPr>
        </p:nvGraphicFramePr>
        <p:xfrm>
          <a:off x="361942" y="1354847"/>
          <a:ext cx="11073155" cy="4202574"/>
        </p:xfrm>
        <a:graphic>
          <a:graphicData uri="http://schemas.openxmlformats.org/drawingml/2006/table">
            <a:tbl>
              <a:tblPr firstRow="1" firstCol="1" bandRow="1">
                <a:tableStyleId>{5C22544A-7EE6-4342-B048-85BDC9FD1C3A}</a:tableStyleId>
              </a:tblPr>
              <a:tblGrid>
                <a:gridCol w="2145751">
                  <a:extLst>
                    <a:ext uri="{9D8B030D-6E8A-4147-A177-3AD203B41FA5}">
                      <a16:colId xmlns:a16="http://schemas.microsoft.com/office/drawing/2014/main" val="2108285614"/>
                    </a:ext>
                  </a:extLst>
                </a:gridCol>
                <a:gridCol w="2238999">
                  <a:extLst>
                    <a:ext uri="{9D8B030D-6E8A-4147-A177-3AD203B41FA5}">
                      <a16:colId xmlns:a16="http://schemas.microsoft.com/office/drawing/2014/main" val="2825722928"/>
                    </a:ext>
                  </a:extLst>
                </a:gridCol>
                <a:gridCol w="2238999">
                  <a:extLst>
                    <a:ext uri="{9D8B030D-6E8A-4147-A177-3AD203B41FA5}">
                      <a16:colId xmlns:a16="http://schemas.microsoft.com/office/drawing/2014/main" val="3760291775"/>
                    </a:ext>
                  </a:extLst>
                </a:gridCol>
                <a:gridCol w="2265007">
                  <a:extLst>
                    <a:ext uri="{9D8B030D-6E8A-4147-A177-3AD203B41FA5}">
                      <a16:colId xmlns:a16="http://schemas.microsoft.com/office/drawing/2014/main" val="1677065043"/>
                    </a:ext>
                  </a:extLst>
                </a:gridCol>
                <a:gridCol w="2184399">
                  <a:extLst>
                    <a:ext uri="{9D8B030D-6E8A-4147-A177-3AD203B41FA5}">
                      <a16:colId xmlns:a16="http://schemas.microsoft.com/office/drawing/2014/main" val="1023448787"/>
                    </a:ext>
                  </a:extLst>
                </a:gridCol>
              </a:tblGrid>
              <a:tr h="1851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smtClean="0">
                          <a:ln>
                            <a:noFill/>
                          </a:ln>
                          <a:solidFill>
                            <a:srgbClr val="FFFFFF"/>
                          </a:solidFill>
                          <a:effectLst/>
                          <a:uLnTx/>
                          <a:uFillTx/>
                          <a:latin typeface="+mn-lt"/>
                          <a:ea typeface="+mn-ea"/>
                          <a:cs typeface="+mn-cs"/>
                        </a:rPr>
                        <a:t>Donation </a:t>
                      </a:r>
                      <a:endParaRPr kumimoji="0" lang="sv-SE" sz="1800" b="1" i="0" u="none" strike="noStrike" kern="1200" cap="none" spc="0" normalizeH="0" baseline="0" noProof="0" dirty="0">
                        <a:ln>
                          <a:noFill/>
                        </a:ln>
                        <a:solidFill>
                          <a:srgbClr val="FFFFFF"/>
                        </a:solidFill>
                        <a:effectLst/>
                        <a:uLnTx/>
                        <a:uFillTx/>
                        <a:latin typeface="+mn-lt"/>
                        <a:ea typeface="+mn-ea"/>
                        <a:cs typeface="+mn-cs"/>
                      </a:endParaRP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smtClean="0">
                          <a:ln>
                            <a:noFill/>
                          </a:ln>
                          <a:solidFill>
                            <a:srgbClr val="FFFFFF"/>
                          </a:solidFill>
                          <a:effectLst/>
                          <a:uLnTx/>
                          <a:uFillTx/>
                          <a:latin typeface="+mn-lt"/>
                          <a:ea typeface="+mn-ea"/>
                          <a:cs typeface="+mn-cs"/>
                        </a:rPr>
                        <a:t>Trauma </a:t>
                      </a:r>
                      <a:endParaRPr kumimoji="0" lang="sv-SE" sz="1800" b="1" i="0" u="none" strike="noStrike" kern="1200" cap="none" spc="0" normalizeH="0" baseline="0" noProof="0" dirty="0">
                        <a:ln>
                          <a:noFill/>
                        </a:ln>
                        <a:solidFill>
                          <a:srgbClr val="FFFFFF"/>
                        </a:solidFill>
                        <a:effectLst/>
                        <a:uLnTx/>
                        <a:uFillTx/>
                        <a:latin typeface="+mn-lt"/>
                        <a:ea typeface="+mn-ea"/>
                        <a:cs typeface="+mn-cs"/>
                      </a:endParaRPr>
                    </a:p>
                  </a:txBody>
                  <a:tcPr>
                    <a:lnB w="12700" cap="flat" cmpd="sng" algn="ctr">
                      <a:solidFill>
                        <a:schemeClr val="tx1"/>
                      </a:solidFill>
                      <a:prstDash val="solid"/>
                      <a:round/>
                      <a:headEnd type="none" w="med" len="med"/>
                      <a:tailEnd type="none" w="med" len="med"/>
                    </a:lnB>
                    <a:solidFill>
                      <a:schemeClr val="accent1"/>
                    </a:solidFill>
                  </a:tcPr>
                </a:tc>
                <a:tc>
                  <a:txBody>
                    <a:bodyPr/>
                    <a:lstStyle/>
                    <a:p>
                      <a:pPr algn="l">
                        <a:lnSpc>
                          <a:spcPts val="1500"/>
                        </a:lnSpc>
                        <a:spcAft>
                          <a:spcPts val="0"/>
                        </a:spcAft>
                      </a:pPr>
                      <a:endParaRPr lang="sv-SE" sz="1800" b="1" baseline="0" dirty="0" smtClean="0">
                        <a:effectLst/>
                        <a:latin typeface="+mn-lt"/>
                        <a:ea typeface="Calibri" panose="020F0502020204030204" pitchFamily="34" charset="0"/>
                        <a:cs typeface="Times New Roman" panose="02020603050405020304" pitchFamily="18" charset="0"/>
                      </a:endParaRPr>
                    </a:p>
                    <a:p>
                      <a:pPr algn="l">
                        <a:lnSpc>
                          <a:spcPts val="1500"/>
                        </a:lnSpc>
                        <a:spcAft>
                          <a:spcPts val="0"/>
                        </a:spcAft>
                      </a:pPr>
                      <a:r>
                        <a:rPr lang="sv-SE" sz="1800" b="1" dirty="0" smtClean="0">
                          <a:effectLst/>
                          <a:latin typeface="+mn-lt"/>
                          <a:ea typeface="Calibri" panose="020F0502020204030204" pitchFamily="34" charset="0"/>
                          <a:cs typeface="Times New Roman" panose="02020603050405020304" pitchFamily="18" charset="0"/>
                        </a:rPr>
                        <a:t>Mobil intensivvårdsgrupp</a:t>
                      </a:r>
                    </a:p>
                    <a:p>
                      <a:pPr algn="l">
                        <a:lnSpc>
                          <a:spcPts val="1500"/>
                        </a:lnSpc>
                        <a:spcAft>
                          <a:spcPts val="0"/>
                        </a:spcAft>
                      </a:pPr>
                      <a:endParaRPr lang="sv-SE" sz="1800" b="1" dirty="0" smtClean="0">
                        <a:effectLst/>
                        <a:latin typeface="+mn-lt"/>
                        <a:ea typeface="Calibri" panose="020F0502020204030204" pitchFamily="34" charset="0"/>
                        <a:cs typeface="Times New Roman" panose="02020603050405020304" pitchFamily="18" charset="0"/>
                      </a:endParaRPr>
                    </a:p>
                    <a:p>
                      <a:pPr algn="l">
                        <a:lnSpc>
                          <a:spcPts val="1500"/>
                        </a:lnSpc>
                        <a:spcAft>
                          <a:spcPts val="0"/>
                        </a:spcAft>
                      </a:pPr>
                      <a:endParaRPr lang="sv-SE" sz="1800" dirty="0">
                        <a:effectLst/>
                        <a:latin typeface="+mn-lt"/>
                        <a:ea typeface="Calibri" panose="020F0502020204030204" pitchFamily="34" charset="0"/>
                        <a:cs typeface="Times New Roman" panose="02020603050405020304" pitchFamily="18" charset="0"/>
                      </a:endParaRPr>
                    </a:p>
                  </a:txBody>
                  <a:tcPr marL="89535" marR="89535" marT="0" marB="0">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smtClean="0">
                          <a:ln>
                            <a:noFill/>
                          </a:ln>
                          <a:solidFill>
                            <a:srgbClr val="FFFFFF"/>
                          </a:solidFill>
                          <a:effectLst/>
                          <a:uLnTx/>
                          <a:uFillTx/>
                          <a:latin typeface="+mn-lt"/>
                          <a:ea typeface="+mn-ea"/>
                          <a:cs typeface="+mn-cs"/>
                        </a:rPr>
                        <a:t>Strukturerad vårdinformation för centrala </a:t>
                      </a:r>
                      <a:r>
                        <a:rPr kumimoji="0" lang="sv-SE" sz="1800" b="1" i="0" u="none" strike="noStrike" kern="1200" cap="none" spc="0" normalizeH="0" baseline="0" noProof="0" dirty="0" err="1" smtClean="0">
                          <a:ln>
                            <a:noFill/>
                          </a:ln>
                          <a:solidFill>
                            <a:srgbClr val="FFFFFF"/>
                          </a:solidFill>
                          <a:effectLst/>
                          <a:uLnTx/>
                          <a:uFillTx/>
                          <a:latin typeface="+mn-lt"/>
                          <a:ea typeface="+mn-ea"/>
                          <a:cs typeface="+mn-cs"/>
                        </a:rPr>
                        <a:t>venkatetrar</a:t>
                      </a:r>
                      <a:endParaRPr kumimoji="0" lang="sv-SE" sz="1800" b="1" i="0" u="none" strike="noStrike" kern="1200" cap="none" spc="0" normalizeH="0" baseline="0" noProof="0" dirty="0">
                        <a:ln>
                          <a:noFill/>
                        </a:ln>
                        <a:solidFill>
                          <a:srgbClr val="FFFFFF"/>
                        </a:solidFill>
                        <a:effectLst/>
                        <a:uLnTx/>
                        <a:uFillTx/>
                        <a:latin typeface="+mn-lt"/>
                        <a:ea typeface="+mn-ea"/>
                        <a:cs typeface="+mn-cs"/>
                      </a:endParaRP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smtClean="0"/>
                        <a:t>Riktlinjer för hälsodeklaration inför operation</a:t>
                      </a: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2554321"/>
                  </a:ext>
                </a:extLst>
              </a:tr>
              <a:tr h="2350856">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Kontinuerlig NAG</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Fas: Genomförande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Samarbete med Socialstyrelsen om deras regeringsuppdrag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Kontinuerlig NAG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Fas: Genomförande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Planerat avslut: Fortlöpande arbete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Prioriterade områden: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smtClean="0">
                          <a:solidFill>
                            <a:schemeClr val="dk1"/>
                          </a:solidFill>
                          <a:effectLst/>
                          <a:latin typeface="+mn-lt"/>
                          <a:ea typeface="+mn-ea"/>
                          <a:cs typeface="+mn-cs"/>
                        </a:rPr>
                        <a:t>- Rehabilitering trauma</a:t>
                      </a:r>
                    </a:p>
                    <a:p>
                      <a:r>
                        <a:rPr lang="sv-SE" sz="1200" kern="1200" dirty="0" smtClean="0">
                          <a:solidFill>
                            <a:schemeClr val="dk1"/>
                          </a:solidFill>
                          <a:effectLst/>
                          <a:latin typeface="+mn-lt"/>
                          <a:ea typeface="+mn-ea"/>
                          <a:cs typeface="+mn-cs"/>
                        </a:rPr>
                        <a:t>- Nationell traumamanual</a:t>
                      </a:r>
                    </a:p>
                    <a:p>
                      <a:pPr marL="171450" indent="-171450">
                        <a:buFontTx/>
                        <a:buChar char="-"/>
                      </a:pPr>
                      <a:r>
                        <a:rPr lang="sv-SE" sz="1200" kern="1200" dirty="0" smtClean="0">
                          <a:solidFill>
                            <a:schemeClr val="dk1"/>
                          </a:solidFill>
                          <a:effectLst/>
                          <a:latin typeface="+mn-lt"/>
                          <a:ea typeface="+mn-ea"/>
                          <a:cs typeface="+mn-cs"/>
                        </a:rPr>
                        <a:t>Traumakriterier</a:t>
                      </a:r>
                      <a:r>
                        <a:rPr lang="sv-SE" sz="1200" kern="1200" baseline="0" dirty="0" smtClean="0">
                          <a:solidFill>
                            <a:schemeClr val="dk1"/>
                          </a:solidFill>
                          <a:effectLst/>
                          <a:latin typeface="+mn-lt"/>
                          <a:ea typeface="+mn-ea"/>
                          <a:cs typeface="+mn-cs"/>
                        </a:rPr>
                        <a:t> </a:t>
                      </a:r>
                    </a:p>
                    <a:p>
                      <a:pPr marL="171450" indent="-171450">
                        <a:buFontTx/>
                        <a:buChar char="-"/>
                      </a:pPr>
                      <a:endParaRPr kumimoji="0" lang="sv-SE" sz="1200" b="0" i="0" u="none" strike="noStrike" kern="1200" cap="none" spc="0" normalizeH="0" baseline="0" noProof="0" dirty="0" smtClean="0">
                        <a:ln>
                          <a:noFill/>
                        </a:ln>
                        <a:solidFill>
                          <a:schemeClr val="dk1"/>
                        </a:solidFill>
                        <a:effectLst/>
                        <a:uLnTx/>
                        <a:uFillTx/>
                        <a:latin typeface="+mn-lt"/>
                        <a:ea typeface="+mn-ea"/>
                        <a:cs typeface="+mn-cs"/>
                      </a:endParaRPr>
                    </a:p>
                    <a:p>
                      <a:pPr marL="0" indent="0">
                        <a:buFontTx/>
                        <a:buNone/>
                      </a:pPr>
                      <a:r>
                        <a:rPr kumimoji="0" lang="sv-SE" sz="1200" b="0" i="0" u="none" strike="noStrike" kern="1200" cap="none" spc="0" normalizeH="0" baseline="0" noProof="0" dirty="0" smtClean="0">
                          <a:ln>
                            <a:noFill/>
                          </a:ln>
                          <a:solidFill>
                            <a:schemeClr val="dk1"/>
                          </a:solidFill>
                          <a:effectLst/>
                          <a:uLnTx/>
                          <a:uFillTx/>
                          <a:latin typeface="+mn-lt"/>
                          <a:ea typeface="+mn-ea"/>
                          <a:cs typeface="+mn-cs"/>
                        </a:rPr>
                        <a:t>Samverkan med NPO Kirurgi</a:t>
                      </a:r>
                      <a:endPar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Leverans: Vägledning</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Fas: Initiering</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Planerat avslut Q2 2027</a:t>
                      </a:r>
                      <a:endParaRPr kumimoji="0" lang="sv-SE" sz="1200" b="0" i="0" u="none" strike="noStrike" kern="1200" cap="none" spc="0" normalizeH="0" baseline="0" noProof="0" dirty="0">
                        <a:ln>
                          <a:noFill/>
                        </a:ln>
                        <a:solidFill>
                          <a:srgbClr val="0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Leverans: Vägledning</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Fas: Genomförande</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Planerat avslut Q2 2026</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Samarbete med NSG Strukturerad vårdinformation</a:t>
                      </a:r>
                      <a:endPar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Leverans: Vägledning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Fas: Genomförande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Planerat avslut: Q2 2026</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Samarbete med NSG Strukturerad vårdinformation</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0100724"/>
                  </a:ext>
                </a:extLst>
              </a:tr>
            </a:tbl>
          </a:graphicData>
        </a:graphic>
      </p:graphicFrame>
      <p:sp>
        <p:nvSpPr>
          <p:cNvPr id="27" name="Rubrik 2">
            <a:extLst>
              <a:ext uri="{FF2B5EF4-FFF2-40B4-BE49-F238E27FC236}">
                <a16:creationId xmlns:a16="http://schemas.microsoft.com/office/drawing/2014/main" id="{39A60F65-FA8F-7D49-9252-89742F757310}"/>
              </a:ext>
            </a:extLst>
          </p:cNvPr>
          <p:cNvSpPr txBox="1">
            <a:spLocks/>
          </p:cNvSpPr>
          <p:nvPr/>
        </p:nvSpPr>
        <p:spPr>
          <a:xfrm>
            <a:off x="318775" y="403123"/>
            <a:ext cx="11116322" cy="57454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r>
              <a:rPr lang="sv-SE" sz="2800" dirty="0" smtClean="0"/>
              <a:t>Nationellt programområde </a:t>
            </a:r>
            <a:r>
              <a:rPr lang="sv-SE" sz="2800" dirty="0"/>
              <a:t/>
            </a:r>
            <a:br>
              <a:rPr lang="sv-SE" sz="2800" dirty="0"/>
            </a:br>
            <a:r>
              <a:rPr lang="sv-SE" sz="2800" dirty="0"/>
              <a:t>Perioperativ vård, intensivvård och transplantation (</a:t>
            </a:r>
            <a:r>
              <a:rPr lang="sv-SE" sz="2800" dirty="0" err="1" smtClean="0"/>
              <a:t>PIVoT</a:t>
            </a:r>
            <a:r>
              <a:rPr lang="sv-SE" sz="2800" dirty="0" smtClean="0"/>
              <a:t> ) 2025-2026</a:t>
            </a:r>
            <a:endParaRPr lang="sv-SE" sz="2800" dirty="0"/>
          </a:p>
        </p:txBody>
      </p:sp>
      <p:sp>
        <p:nvSpPr>
          <p:cNvPr id="8" name="Ellips 7">
            <a:extLst>
              <a:ext uri="{FF2B5EF4-FFF2-40B4-BE49-F238E27FC236}">
                <a16:creationId xmlns:a16="http://schemas.microsoft.com/office/drawing/2014/main" id="{AC8C41BE-F419-6DC1-31A4-129A95B04C25}"/>
              </a:ext>
            </a:extLst>
          </p:cNvPr>
          <p:cNvSpPr/>
          <p:nvPr/>
        </p:nvSpPr>
        <p:spPr>
          <a:xfrm>
            <a:off x="522153" y="2744834"/>
            <a:ext cx="677334" cy="357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NAG</a:t>
            </a:r>
          </a:p>
        </p:txBody>
      </p:sp>
      <p:sp>
        <p:nvSpPr>
          <p:cNvPr id="9" name="Ellips 8">
            <a:extLst>
              <a:ext uri="{FF2B5EF4-FFF2-40B4-BE49-F238E27FC236}">
                <a16:creationId xmlns:a16="http://schemas.microsoft.com/office/drawing/2014/main" id="{AC8C41BE-F419-6DC1-31A4-129A95B04C25}"/>
              </a:ext>
            </a:extLst>
          </p:cNvPr>
          <p:cNvSpPr/>
          <p:nvPr/>
        </p:nvSpPr>
        <p:spPr>
          <a:xfrm>
            <a:off x="2560758" y="2739350"/>
            <a:ext cx="677334" cy="3467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NAG</a:t>
            </a:r>
          </a:p>
        </p:txBody>
      </p:sp>
      <p:sp>
        <p:nvSpPr>
          <p:cNvPr id="10" name="Ellips 9">
            <a:extLst>
              <a:ext uri="{FF2B5EF4-FFF2-40B4-BE49-F238E27FC236}">
                <a16:creationId xmlns:a16="http://schemas.microsoft.com/office/drawing/2014/main" id="{AC8C41BE-F419-6DC1-31A4-129A95B04C25}"/>
              </a:ext>
            </a:extLst>
          </p:cNvPr>
          <p:cNvSpPr/>
          <p:nvPr/>
        </p:nvSpPr>
        <p:spPr>
          <a:xfrm>
            <a:off x="9368608" y="2763260"/>
            <a:ext cx="740028" cy="364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NAG</a:t>
            </a:r>
          </a:p>
        </p:txBody>
      </p:sp>
      <p:sp>
        <p:nvSpPr>
          <p:cNvPr id="11" name="Ellips 10">
            <a:extLst>
              <a:ext uri="{FF2B5EF4-FFF2-40B4-BE49-F238E27FC236}">
                <a16:creationId xmlns:a16="http://schemas.microsoft.com/office/drawing/2014/main" id="{AC8C41BE-F419-6DC1-31A4-129A95B04C25}"/>
              </a:ext>
            </a:extLst>
          </p:cNvPr>
          <p:cNvSpPr/>
          <p:nvPr/>
        </p:nvSpPr>
        <p:spPr>
          <a:xfrm>
            <a:off x="7075777" y="2744017"/>
            <a:ext cx="677334" cy="3834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NAG</a:t>
            </a:r>
          </a:p>
        </p:txBody>
      </p:sp>
      <p:sp>
        <p:nvSpPr>
          <p:cNvPr id="5" name="Ellips 4"/>
          <p:cNvSpPr/>
          <p:nvPr/>
        </p:nvSpPr>
        <p:spPr>
          <a:xfrm>
            <a:off x="4853589" y="2744834"/>
            <a:ext cx="709696" cy="3552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smtClean="0">
                <a:solidFill>
                  <a:schemeClr val="tx1"/>
                </a:solidFill>
              </a:rPr>
              <a:t>NAG</a:t>
            </a:r>
            <a:endParaRPr lang="sv-SE" sz="1200" b="1" dirty="0">
              <a:solidFill>
                <a:schemeClr val="tx1"/>
              </a:solidFill>
            </a:endParaRPr>
          </a:p>
        </p:txBody>
      </p:sp>
    </p:spTree>
    <p:extLst>
      <p:ext uri="{BB962C8B-B14F-4D97-AF65-F5344CB8AC3E}">
        <p14:creationId xmlns:p14="http://schemas.microsoft.com/office/powerpoint/2010/main" val="621901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9A0D744-26C0-4C66-8330-63FD1F44D641}"/>
              </a:ext>
            </a:extLst>
          </p:cNvPr>
          <p:cNvSpPr>
            <a:spLocks noGrp="1"/>
          </p:cNvSpPr>
          <p:nvPr>
            <p:ph type="ctrTitle"/>
          </p:nvPr>
        </p:nvSpPr>
        <p:spPr>
          <a:xfrm>
            <a:off x="9055510" y="70273"/>
            <a:ext cx="3297405" cy="637649"/>
          </a:xfrm>
        </p:spPr>
        <p:txBody>
          <a:bodyPr>
            <a:normAutofit fontScale="90000"/>
          </a:bodyPr>
          <a:lstStyle/>
          <a:p>
            <a:r>
              <a:rPr lang="sv-SE" dirty="0"/>
              <a:t/>
            </a:r>
            <a:br>
              <a:rPr lang="sv-SE" dirty="0"/>
            </a:br>
            <a:r>
              <a:rPr lang="sv-SE" dirty="0"/>
              <a:t/>
            </a:r>
            <a:br>
              <a:rPr lang="sv-SE" dirty="0"/>
            </a:br>
            <a:r>
              <a:rPr lang="sv-SE" dirty="0"/>
              <a:t/>
            </a:r>
            <a:br>
              <a:rPr lang="sv-SE" dirty="0"/>
            </a:br>
            <a:r>
              <a:rPr lang="sv-SE" sz="4900" dirty="0" smtClean="0"/>
              <a:t> </a:t>
            </a:r>
            <a:endParaRPr lang="sv-SE" dirty="0"/>
          </a:p>
        </p:txBody>
      </p:sp>
      <p:sp>
        <p:nvSpPr>
          <p:cNvPr id="27" name="Rubrik 2">
            <a:extLst>
              <a:ext uri="{FF2B5EF4-FFF2-40B4-BE49-F238E27FC236}">
                <a16:creationId xmlns:a16="http://schemas.microsoft.com/office/drawing/2014/main" id="{39A60F65-FA8F-7D49-9252-89742F757310}"/>
              </a:ext>
            </a:extLst>
          </p:cNvPr>
          <p:cNvSpPr txBox="1">
            <a:spLocks/>
          </p:cNvSpPr>
          <p:nvPr/>
        </p:nvSpPr>
        <p:spPr>
          <a:xfrm>
            <a:off x="318775" y="403123"/>
            <a:ext cx="11116322" cy="57454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r>
              <a:rPr lang="sv-SE" sz="2800" dirty="0" smtClean="0"/>
              <a:t>Nationellt programområde </a:t>
            </a:r>
            <a:r>
              <a:rPr lang="sv-SE" sz="2800" dirty="0"/>
              <a:t/>
            </a:r>
            <a:br>
              <a:rPr lang="sv-SE" sz="2800" dirty="0"/>
            </a:br>
            <a:r>
              <a:rPr lang="sv-SE" sz="2800" dirty="0"/>
              <a:t>Perioperativ vård, intensivvård och transplantation (</a:t>
            </a:r>
            <a:r>
              <a:rPr lang="sv-SE" sz="2800" dirty="0" err="1" smtClean="0"/>
              <a:t>PIVoT</a:t>
            </a:r>
            <a:r>
              <a:rPr lang="sv-SE" sz="2800" dirty="0" smtClean="0"/>
              <a:t> ) 2025-2026</a:t>
            </a:r>
            <a:endParaRPr lang="sv-SE" sz="2800" dirty="0"/>
          </a:p>
        </p:txBody>
      </p:sp>
      <p:graphicFrame>
        <p:nvGraphicFramePr>
          <p:cNvPr id="13" name="Tabell 4">
            <a:extLst>
              <a:ext uri="{FF2B5EF4-FFF2-40B4-BE49-F238E27FC236}">
                <a16:creationId xmlns:a16="http://schemas.microsoft.com/office/drawing/2014/main" id="{64BEB5A7-97D8-7700-C3B9-F07007C6B0D3}"/>
              </a:ext>
            </a:extLst>
          </p:cNvPr>
          <p:cNvGraphicFramePr>
            <a:graphicFrameLocks noGrp="1"/>
          </p:cNvGraphicFramePr>
          <p:nvPr>
            <p:extLst>
              <p:ext uri="{D42A27DB-BD31-4B8C-83A1-F6EECF244321}">
                <p14:modId xmlns:p14="http://schemas.microsoft.com/office/powerpoint/2010/main" val="3086348749"/>
              </p:ext>
            </p:extLst>
          </p:nvPr>
        </p:nvGraphicFramePr>
        <p:xfrm>
          <a:off x="375208" y="1142246"/>
          <a:ext cx="11078250" cy="4489923"/>
        </p:xfrm>
        <a:graphic>
          <a:graphicData uri="http://schemas.openxmlformats.org/drawingml/2006/table">
            <a:tbl>
              <a:tblPr firstRow="1" firstCol="1" bandRow="1">
                <a:tableStyleId>{5C22544A-7EE6-4342-B048-85BDC9FD1C3A}</a:tableStyleId>
              </a:tblPr>
              <a:tblGrid>
                <a:gridCol w="2108348">
                  <a:extLst>
                    <a:ext uri="{9D8B030D-6E8A-4147-A177-3AD203B41FA5}">
                      <a16:colId xmlns:a16="http://schemas.microsoft.com/office/drawing/2014/main" val="2758536402"/>
                    </a:ext>
                  </a:extLst>
                </a:gridCol>
                <a:gridCol w="2322952">
                  <a:extLst>
                    <a:ext uri="{9D8B030D-6E8A-4147-A177-3AD203B41FA5}">
                      <a16:colId xmlns:a16="http://schemas.microsoft.com/office/drawing/2014/main" val="656477922"/>
                    </a:ext>
                  </a:extLst>
                </a:gridCol>
                <a:gridCol w="2215650">
                  <a:extLst>
                    <a:ext uri="{9D8B030D-6E8A-4147-A177-3AD203B41FA5}">
                      <a16:colId xmlns:a16="http://schemas.microsoft.com/office/drawing/2014/main" val="2827978149"/>
                    </a:ext>
                  </a:extLst>
                </a:gridCol>
                <a:gridCol w="2215650">
                  <a:extLst>
                    <a:ext uri="{9D8B030D-6E8A-4147-A177-3AD203B41FA5}">
                      <a16:colId xmlns:a16="http://schemas.microsoft.com/office/drawing/2014/main" val="4294293837"/>
                    </a:ext>
                  </a:extLst>
                </a:gridCol>
                <a:gridCol w="2215650">
                  <a:extLst>
                    <a:ext uri="{9D8B030D-6E8A-4147-A177-3AD203B41FA5}">
                      <a16:colId xmlns:a16="http://schemas.microsoft.com/office/drawing/2014/main" val="2626812033"/>
                    </a:ext>
                  </a:extLst>
                </a:gridCol>
              </a:tblGrid>
              <a:tr h="1849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kern="1200" dirty="0" smtClean="0">
                          <a:solidFill>
                            <a:schemeClr val="lt1"/>
                          </a:solidFill>
                          <a:effectLst/>
                          <a:latin typeface="+mn-lt"/>
                          <a:ea typeface="+mn-ea"/>
                          <a:cs typeface="+mn-cs"/>
                        </a:rPr>
                        <a:t>Läkemedelsspädningar för operation, anestesi och intensivvård</a:t>
                      </a:r>
                      <a:endParaRPr kumimoji="0" lang="sv-SE" sz="1600" b="1" i="0" u="none" strike="noStrike" kern="1200" cap="none" spc="0" normalizeH="0" baseline="0" noProof="0" dirty="0" smtClean="0">
                        <a:ln>
                          <a:noFill/>
                        </a:ln>
                        <a:solidFill>
                          <a:srgbClr val="FFFFFF"/>
                        </a:solidFill>
                        <a:effectLst/>
                        <a:uLnTx/>
                        <a:uFillTx/>
                        <a:latin typeface="+mn-lt"/>
                        <a:ea typeface="+mn-ea"/>
                        <a:cs typeface="+mn-cs"/>
                      </a:endParaRP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smtClean="0">
                          <a:ln>
                            <a:noFill/>
                          </a:ln>
                          <a:solidFill>
                            <a:srgbClr val="FFFFFF"/>
                          </a:solidFill>
                          <a:effectLst/>
                          <a:uLnTx/>
                          <a:uFillTx/>
                          <a:latin typeface="+mn-lt"/>
                          <a:ea typeface="+mn-ea"/>
                          <a:cs typeface="+mn-cs"/>
                        </a:rPr>
                        <a:t>Perioperativ vård av sköra äldre</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algn="l">
                        <a:spcAft>
                          <a:spcPts val="0"/>
                        </a:spcAft>
                      </a:pPr>
                      <a:r>
                        <a:rPr lang="sv-SE" sz="1800" b="1" dirty="0">
                          <a:effectLst/>
                          <a:latin typeface="+mn-lt"/>
                          <a:ea typeface="Times New Roman" panose="02020603050405020304" pitchFamily="18" charset="0"/>
                        </a:rPr>
                        <a:t>Nationella riktlinjer för intensivvård av </a:t>
                      </a:r>
                      <a:r>
                        <a:rPr lang="sv-SE" sz="1800" b="1" dirty="0" smtClean="0">
                          <a:effectLst/>
                          <a:latin typeface="+mn-lt"/>
                          <a:ea typeface="Times New Roman" panose="02020603050405020304" pitchFamily="18" charset="0"/>
                        </a:rPr>
                        <a:t>barn</a:t>
                      </a:r>
                      <a:endParaRPr lang="sv-SE" sz="1800" dirty="0">
                        <a:effectLst/>
                        <a:latin typeface="+mn-lt"/>
                        <a:ea typeface="Times New Roman" panose="02020603050405020304" pitchFamily="18" charset="0"/>
                      </a:endParaRPr>
                    </a:p>
                  </a:txBody>
                  <a:tcPr marL="89535" marR="89535" marT="0" marB="0">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smtClean="0">
                          <a:solidFill>
                            <a:schemeClr val="bg1"/>
                          </a:solidFill>
                        </a:rPr>
                        <a:t>Automatiskt insamlade vitalparametrar an/</a:t>
                      </a:r>
                      <a:r>
                        <a:rPr lang="sv-SE" sz="1800" dirty="0" err="1" smtClean="0">
                          <a:solidFill>
                            <a:schemeClr val="bg1"/>
                          </a:solidFill>
                        </a:rPr>
                        <a:t>op</a:t>
                      </a:r>
                      <a:r>
                        <a:rPr lang="sv-SE" sz="1800" dirty="0" smtClean="0">
                          <a:solidFill>
                            <a:schemeClr val="bg1"/>
                          </a:solidFill>
                        </a:rPr>
                        <a:t>/IVA</a:t>
                      </a:r>
                    </a:p>
                  </a:txBody>
                  <a:tcPr>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smtClean="0">
                          <a:ln>
                            <a:noFill/>
                          </a:ln>
                          <a:solidFill>
                            <a:srgbClr val="FFFFFF"/>
                          </a:solidFill>
                          <a:effectLst/>
                          <a:uLnTx/>
                          <a:uFillTx/>
                          <a:latin typeface="+mn-lt"/>
                          <a:ea typeface="+mn-ea"/>
                          <a:cs typeface="+mn-cs"/>
                        </a:rPr>
                        <a:t>Förvaltning av kunskapsstöd</a:t>
                      </a:r>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2554321"/>
                  </a:ext>
                </a:extLst>
              </a:tr>
              <a:tr h="2640613">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Leverans: Vägledning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Fas : Kartläggning, GAP-analys</a:t>
                      </a:r>
                      <a:endPar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Leverans: Vägledning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Fas: Kartläggning, GAP-analys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Avstämningar med NPO Kirurgi och plastikkirurgi samt NPO Äldres hälsa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0" i="0" u="none" strike="noStrike" kern="1200" cap="none" spc="0" normalizeH="0" baseline="0" noProof="0" dirty="0" smtClean="0">
                        <a:ln>
                          <a:noFill/>
                        </a:ln>
                        <a:solidFill>
                          <a:srgbClr val="000000"/>
                        </a:solidFill>
                        <a:effectLst/>
                        <a:uLnTx/>
                        <a:uFillTx/>
                        <a:latin typeface="+mn-lt"/>
                        <a:ea typeface="+mn-ea"/>
                        <a:cs typeface="+mn-cs"/>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Leverans: Vägledning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Fas: Initiering, </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Planerat avslut: Q2 2027</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Samarbete med NPO Barns och ungdomars hälsa</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Leverans: Rapport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Fas: Kartläggning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Leverans: Förvaltning av kunskapsstöd</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Fas*: Förvaltning</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Planerat avslut: Löpande arbete</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srgbClr val="000000"/>
                          </a:solidFill>
                          <a:effectLst/>
                          <a:uLnTx/>
                          <a:uFillTx/>
                          <a:latin typeface="+mn-lt"/>
                          <a:ea typeface="+mn-ea"/>
                          <a:cs typeface="+mn-cs"/>
                        </a:rPr>
                        <a:t>Förvaltning av samtliga publicerade vägledningar från NPO.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0100724"/>
                  </a:ext>
                </a:extLst>
              </a:tr>
            </a:tbl>
          </a:graphicData>
        </a:graphic>
      </p:graphicFrame>
      <p:sp>
        <p:nvSpPr>
          <p:cNvPr id="14" name="Ellips 13">
            <a:extLst>
              <a:ext uri="{FF2B5EF4-FFF2-40B4-BE49-F238E27FC236}">
                <a16:creationId xmlns:a16="http://schemas.microsoft.com/office/drawing/2014/main" id="{AC8C41BE-F419-6DC1-31A4-129A95B04C25}"/>
              </a:ext>
            </a:extLst>
          </p:cNvPr>
          <p:cNvSpPr/>
          <p:nvPr/>
        </p:nvSpPr>
        <p:spPr>
          <a:xfrm>
            <a:off x="4910252" y="2427298"/>
            <a:ext cx="677334" cy="3467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NAG</a:t>
            </a:r>
          </a:p>
        </p:txBody>
      </p:sp>
      <p:graphicFrame>
        <p:nvGraphicFramePr>
          <p:cNvPr id="15" name="Tabell 4">
            <a:extLst>
              <a:ext uri="{FF2B5EF4-FFF2-40B4-BE49-F238E27FC236}">
                <a16:creationId xmlns:a16="http://schemas.microsoft.com/office/drawing/2014/main" id="{7F64BBFE-EA3A-02CA-AD5D-F292C7A14E91}"/>
              </a:ext>
            </a:extLst>
          </p:cNvPr>
          <p:cNvGraphicFramePr>
            <a:graphicFrameLocks noGrp="1"/>
          </p:cNvGraphicFramePr>
          <p:nvPr>
            <p:extLst>
              <p:ext uri="{D42A27DB-BD31-4B8C-83A1-F6EECF244321}">
                <p14:modId xmlns:p14="http://schemas.microsoft.com/office/powerpoint/2010/main" val="1697273359"/>
              </p:ext>
            </p:extLst>
          </p:nvPr>
        </p:nvGraphicFramePr>
        <p:xfrm>
          <a:off x="375208" y="5632169"/>
          <a:ext cx="7233017" cy="975360"/>
        </p:xfrm>
        <a:graphic>
          <a:graphicData uri="http://schemas.openxmlformats.org/drawingml/2006/table">
            <a:tbl>
              <a:tblPr firstRow="1" firstCol="1" bandRow="1">
                <a:tableStyleId>{5C22544A-7EE6-4342-B048-85BDC9FD1C3A}</a:tableStyleId>
              </a:tblPr>
              <a:tblGrid>
                <a:gridCol w="3592404">
                  <a:extLst>
                    <a:ext uri="{9D8B030D-6E8A-4147-A177-3AD203B41FA5}">
                      <a16:colId xmlns:a16="http://schemas.microsoft.com/office/drawing/2014/main" val="2758536402"/>
                    </a:ext>
                  </a:extLst>
                </a:gridCol>
                <a:gridCol w="3432333">
                  <a:extLst>
                    <a:ext uri="{9D8B030D-6E8A-4147-A177-3AD203B41FA5}">
                      <a16:colId xmlns:a16="http://schemas.microsoft.com/office/drawing/2014/main" val="656477922"/>
                    </a:ext>
                  </a:extLst>
                </a:gridCol>
                <a:gridCol w="208280">
                  <a:extLst>
                    <a:ext uri="{9D8B030D-6E8A-4147-A177-3AD203B41FA5}">
                      <a16:colId xmlns:a16="http://schemas.microsoft.com/office/drawing/2014/main" val="625732566"/>
                    </a:ext>
                  </a:extLst>
                </a:gridCol>
              </a:tblGrid>
              <a:tr h="931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solidFill>
                            <a:schemeClr val="tx1"/>
                          </a:solidFill>
                        </a:rPr>
                        <a:t>Övriga</a:t>
                      </a:r>
                      <a:r>
                        <a:rPr lang="sv-SE" sz="1400" baseline="0" dirty="0" smtClean="0">
                          <a:solidFill>
                            <a:schemeClr val="tx1"/>
                          </a:solidFill>
                        </a:rPr>
                        <a:t> </a:t>
                      </a:r>
                      <a:r>
                        <a:rPr lang="sv-SE" sz="1400" dirty="0" smtClean="0">
                          <a:solidFill>
                            <a:schemeClr val="tx1"/>
                          </a:solidFill>
                        </a:rPr>
                        <a:t>insatsområde</a:t>
                      </a:r>
                      <a:r>
                        <a:rPr lang="sv-SE" sz="1400" dirty="0">
                          <a:solidFill>
                            <a:schemeClr val="tx1"/>
                          </a:solidFill>
                        </a:rPr>
                        <a:t>: </a:t>
                      </a:r>
                      <a:endParaRPr lang="sv-SE" sz="18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kern="1200" dirty="0" smtClean="0">
                          <a:solidFill>
                            <a:schemeClr val="tx1"/>
                          </a:solidFill>
                          <a:effectLst/>
                          <a:latin typeface="+mn-lt"/>
                          <a:ea typeface="+mn-ea"/>
                          <a:cs typeface="+mn-cs"/>
                        </a:rPr>
                        <a:t>Transplantation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kern="1200" dirty="0" smtClean="0">
                          <a:solidFill>
                            <a:schemeClr val="tx1"/>
                          </a:solidFill>
                          <a:effectLst/>
                          <a:latin typeface="+mn-lt"/>
                          <a:ea typeface="+mn-ea"/>
                          <a:cs typeface="+mn-cs"/>
                        </a:rPr>
                        <a:t>Jämlika</a:t>
                      </a:r>
                      <a:r>
                        <a:rPr lang="sv-SE" sz="1400" b="0" kern="1200" baseline="0" dirty="0" smtClean="0">
                          <a:solidFill>
                            <a:schemeClr val="tx1"/>
                          </a:solidFill>
                          <a:effectLst/>
                          <a:latin typeface="+mn-lt"/>
                          <a:ea typeface="+mn-ea"/>
                          <a:cs typeface="+mn-cs"/>
                        </a:rPr>
                        <a:t> levnadsråd efter organtransplantation.</a:t>
                      </a:r>
                      <a:endParaRPr lang="sv-SE" sz="1400" b="0" kern="1200" dirty="0" smtClean="0">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aseline="0" dirty="0" smtClean="0">
                          <a:solidFill>
                            <a:schemeClr val="tx1"/>
                          </a:solidFill>
                        </a:rPr>
                        <a:t>Övriga </a:t>
                      </a:r>
                      <a:r>
                        <a:rPr lang="sv-SE" sz="1400" dirty="0" smtClean="0">
                          <a:solidFill>
                            <a:schemeClr val="tx1"/>
                          </a:solidFill>
                        </a:rPr>
                        <a:t>insatsområde: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1" kern="1200" dirty="0" smtClean="0">
                          <a:solidFill>
                            <a:schemeClr val="tx1"/>
                          </a:solidFill>
                          <a:effectLst/>
                          <a:latin typeface="+mn-lt"/>
                          <a:ea typeface="+mn-ea"/>
                          <a:cs typeface="+mn-cs"/>
                        </a:rPr>
                        <a:t>Uppmärksamhetsinformation om anestesiproblem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kern="1200" dirty="0" smtClean="0">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dirty="0" smtClean="0">
                        <a:solidFill>
                          <a:schemeClr val="tx1"/>
                        </a:solidFill>
                      </a:endParaRPr>
                    </a:p>
                  </a:txBody>
                  <a:tcP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2554321"/>
                  </a:ext>
                </a:extLst>
              </a:tr>
            </a:tbl>
          </a:graphicData>
        </a:graphic>
      </p:graphicFrame>
    </p:spTree>
    <p:extLst>
      <p:ext uri="{BB962C8B-B14F-4D97-AF65-F5344CB8AC3E}">
        <p14:creationId xmlns:p14="http://schemas.microsoft.com/office/powerpoint/2010/main" val="611512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8C3940A-A932-4AB1-B94C-48AA79B2BAAC}"/>
              </a:ext>
            </a:extLst>
          </p:cNvPr>
          <p:cNvSpPr>
            <a:spLocks noGrp="1"/>
          </p:cNvSpPr>
          <p:nvPr>
            <p:ph type="body" sz="quarter" idx="12"/>
          </p:nvPr>
        </p:nvSpPr>
        <p:spPr>
          <a:xfrm>
            <a:off x="1249353" y="971820"/>
            <a:ext cx="8560471" cy="4381415"/>
          </a:xfrm>
        </p:spPr>
        <p:txBody>
          <a:bodyPr/>
          <a:lstStyle/>
          <a:p>
            <a:r>
              <a:rPr lang="sv-SE" dirty="0" smtClean="0"/>
              <a:t>NPO </a:t>
            </a:r>
            <a:r>
              <a:rPr lang="sv-SE" dirty="0" err="1" smtClean="0"/>
              <a:t>PIVoT</a:t>
            </a:r>
            <a:r>
              <a:rPr lang="sv-SE" dirty="0" smtClean="0"/>
              <a:t> på webben: </a:t>
            </a:r>
            <a:r>
              <a:rPr lang="sv-SE" dirty="0" smtClean="0">
                <a:solidFill>
                  <a:schemeClr val="accent4">
                    <a:lumMod val="20000"/>
                    <a:lumOff val="80000"/>
                  </a:schemeClr>
                </a:solidFill>
                <a:hlinkClick r:id="rId3"/>
              </a:rPr>
              <a:t>kunskapsstyrningvard.se</a:t>
            </a:r>
            <a:endParaRPr lang="sv-SE" dirty="0" smtClean="0">
              <a:solidFill>
                <a:schemeClr val="accent4">
                  <a:lumMod val="20000"/>
                  <a:lumOff val="80000"/>
                </a:schemeClr>
              </a:solidFill>
            </a:endParaRPr>
          </a:p>
          <a:p>
            <a:r>
              <a:rPr lang="sv-SE" dirty="0" smtClean="0">
                <a:solidFill>
                  <a:schemeClr val="accent4">
                    <a:lumMod val="20000"/>
                    <a:lumOff val="80000"/>
                  </a:schemeClr>
                </a:solidFill>
                <a:hlinkClick r:id="rId4"/>
              </a:rPr>
              <a:t>NPO </a:t>
            </a:r>
            <a:r>
              <a:rPr lang="sv-SE" dirty="0" err="1" smtClean="0">
                <a:solidFill>
                  <a:schemeClr val="accent4">
                    <a:lumMod val="20000"/>
                    <a:lumOff val="80000"/>
                  </a:schemeClr>
                </a:solidFill>
                <a:hlinkClick r:id="rId4"/>
              </a:rPr>
              <a:t>PIVoT</a:t>
            </a:r>
            <a:endParaRPr lang="sv-SE" dirty="0" smtClean="0">
              <a:solidFill>
                <a:schemeClr val="accent4">
                  <a:lumMod val="20000"/>
                  <a:lumOff val="80000"/>
                </a:schemeClr>
              </a:solidFill>
            </a:endParaRPr>
          </a:p>
          <a:p>
            <a:endParaRPr lang="sv-SE" dirty="0"/>
          </a:p>
          <a:p>
            <a:r>
              <a:rPr lang="sv-SE" dirty="0"/>
              <a:t>Nationella kliniska kunskapsstöd:</a:t>
            </a:r>
          </a:p>
          <a:p>
            <a:r>
              <a:rPr lang="sv-SE" dirty="0" smtClean="0">
                <a:hlinkClick r:id="rId5"/>
              </a:rPr>
              <a:t>Kunskapsstöd </a:t>
            </a:r>
            <a:r>
              <a:rPr lang="sv-SE" dirty="0" err="1" smtClean="0">
                <a:hlinkClick r:id="rId5"/>
              </a:rPr>
              <a:t>perioperativ</a:t>
            </a:r>
            <a:r>
              <a:rPr lang="sv-SE" dirty="0" smtClean="0">
                <a:hlinkClick r:id="rId5"/>
              </a:rPr>
              <a:t> vård, intensivvård och transplantation</a:t>
            </a:r>
            <a:endParaRPr lang="sv-SE" dirty="0"/>
          </a:p>
          <a:p>
            <a:endParaRPr lang="sv-SE" dirty="0"/>
          </a:p>
        </p:txBody>
      </p:sp>
    </p:spTree>
    <p:extLst>
      <p:ext uri="{BB962C8B-B14F-4D97-AF65-F5344CB8AC3E}">
        <p14:creationId xmlns:p14="http://schemas.microsoft.com/office/powerpoint/2010/main" val="1257518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Illustration som visar sju personer i armkrok över en sverigekarta. Tre pratbubblor över säger: Tillsammans för bästa möjliga vård, Nationell samverkan för ökad effekt och minskat dubbelarbete, Lokal anpassning utifrån behov. ">
            <a:extLst>
              <a:ext uri="{FF2B5EF4-FFF2-40B4-BE49-F238E27FC236}">
                <a16:creationId xmlns:a16="http://schemas.microsoft.com/office/drawing/2014/main" id="{1E319331-D06D-EE3F-0FDF-EF984D231214}"/>
              </a:ext>
            </a:extLst>
          </p:cNvPr>
          <p:cNvPicPr>
            <a:picLocks noChangeAspect="1"/>
          </p:cNvPicPr>
          <p:nvPr/>
        </p:nvPicPr>
        <p:blipFill>
          <a:blip r:embed="rId3"/>
          <a:stretch>
            <a:fillRect/>
          </a:stretch>
        </p:blipFill>
        <p:spPr>
          <a:xfrm>
            <a:off x="639966" y="157043"/>
            <a:ext cx="10912067" cy="6375407"/>
          </a:xfrm>
          <a:prstGeom prst="rect">
            <a:avLst/>
          </a:prstGeom>
        </p:spPr>
      </p:pic>
    </p:spTree>
    <p:extLst>
      <p:ext uri="{BB962C8B-B14F-4D97-AF65-F5344CB8AC3E}">
        <p14:creationId xmlns:p14="http://schemas.microsoft.com/office/powerpoint/2010/main" val="2155890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4708D5-2F06-D24C-BDBA-A90D7155D2E3}"/>
              </a:ext>
            </a:extLst>
          </p:cNvPr>
          <p:cNvSpPr>
            <a:spLocks noGrp="1"/>
          </p:cNvSpPr>
          <p:nvPr>
            <p:ph type="ctrTitle"/>
          </p:nvPr>
        </p:nvSpPr>
        <p:spPr>
          <a:xfrm>
            <a:off x="4562205" y="3556970"/>
            <a:ext cx="7259681" cy="981812"/>
          </a:xfrm>
        </p:spPr>
        <p:txBody>
          <a:bodyPr/>
          <a:lstStyle/>
          <a:p>
            <a:r>
              <a:rPr lang="sv-SE" dirty="0"/>
              <a:t>Bidra till en god hälsa i befolkningen genom en god vård som ska vara:</a:t>
            </a:r>
          </a:p>
        </p:txBody>
      </p:sp>
      <p:sp>
        <p:nvSpPr>
          <p:cNvPr id="3" name="Platshållare för text 2">
            <a:extLst>
              <a:ext uri="{FF2B5EF4-FFF2-40B4-BE49-F238E27FC236}">
                <a16:creationId xmlns:a16="http://schemas.microsoft.com/office/drawing/2014/main" id="{9880387D-B35E-6948-BE4D-54ADF51122F5}"/>
              </a:ext>
            </a:extLst>
          </p:cNvPr>
          <p:cNvSpPr>
            <a:spLocks noGrp="1"/>
          </p:cNvSpPr>
          <p:nvPr>
            <p:ph type="body" sz="quarter" idx="10"/>
          </p:nvPr>
        </p:nvSpPr>
        <p:spPr>
          <a:xfrm>
            <a:off x="4562205" y="4650793"/>
            <a:ext cx="2818309" cy="1554064"/>
          </a:xfrm>
        </p:spPr>
        <p:txBody>
          <a:bodyPr>
            <a:normAutofit/>
          </a:bodyPr>
          <a:lstStyle/>
          <a:p>
            <a:r>
              <a:rPr lang="sv-SE" dirty="0"/>
              <a:t>Kunskapsbaserad</a:t>
            </a:r>
          </a:p>
          <a:p>
            <a:r>
              <a:rPr lang="sv-SE" dirty="0"/>
              <a:t>Säker</a:t>
            </a:r>
          </a:p>
          <a:p>
            <a:r>
              <a:rPr lang="sv-SE" dirty="0"/>
              <a:t>Individanpassad</a:t>
            </a:r>
          </a:p>
          <a:p>
            <a:pPr marL="0" indent="0">
              <a:buNone/>
            </a:pPr>
            <a:endParaRPr lang="sv-SE" dirty="0"/>
          </a:p>
        </p:txBody>
      </p:sp>
      <p:pic>
        <p:nvPicPr>
          <p:cNvPr id="5" name="Platshållare för bild 4">
            <a:extLst>
              <a:ext uri="{FF2B5EF4-FFF2-40B4-BE49-F238E27FC236}">
                <a16:creationId xmlns:a16="http://schemas.microsoft.com/office/drawing/2014/main" id="{224D2B3F-730F-844B-BCCC-C6266F3CE3D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t="7846" b="7846"/>
          <a:stretch>
            <a:fillRect/>
          </a:stretch>
        </p:blipFill>
        <p:spPr>
          <a:xfrm>
            <a:off x="261257" y="1551261"/>
            <a:ext cx="3683726" cy="4653596"/>
          </a:xfrm>
          <a:prstGeom prst="rect">
            <a:avLst/>
          </a:prstGeom>
        </p:spPr>
      </p:pic>
      <p:sp>
        <p:nvSpPr>
          <p:cNvPr id="4" name="Rektangel 3"/>
          <p:cNvSpPr/>
          <p:nvPr/>
        </p:nvSpPr>
        <p:spPr>
          <a:xfrm>
            <a:off x="4562205" y="1316563"/>
            <a:ext cx="7377246" cy="1815882"/>
          </a:xfrm>
          <a:prstGeom prst="rect">
            <a:avLst/>
          </a:prstGeom>
        </p:spPr>
        <p:txBody>
          <a:bodyPr wrap="square">
            <a:spAutoFit/>
          </a:bodyPr>
          <a:lstStyle/>
          <a:p>
            <a:pPr marL="457200" lvl="0" indent="-457200">
              <a:buFont typeface="Arial" panose="020B0604020202020204" pitchFamily="34" charset="0"/>
              <a:buChar char="•"/>
            </a:pPr>
            <a:r>
              <a:rPr lang="sv-SE" sz="2800" dirty="0">
                <a:solidFill>
                  <a:srgbClr val="000000"/>
                </a:solidFill>
              </a:rPr>
              <a:t>Att utveckla, sprida och använda bästa kunskap</a:t>
            </a:r>
          </a:p>
          <a:p>
            <a:pPr marL="457200" lvl="0" indent="-457200">
              <a:buFont typeface="Arial" panose="020B0604020202020204" pitchFamily="34" charset="0"/>
              <a:buChar char="•"/>
            </a:pPr>
            <a:r>
              <a:rPr lang="sv-SE" sz="2800" b="1" dirty="0">
                <a:solidFill>
                  <a:srgbClr val="377D7A"/>
                </a:solidFill>
              </a:rPr>
              <a:t>26</a:t>
            </a:r>
            <a:r>
              <a:rPr lang="sv-SE" sz="2800" dirty="0">
                <a:solidFill>
                  <a:srgbClr val="000000"/>
                </a:solidFill>
              </a:rPr>
              <a:t> nationella </a:t>
            </a:r>
            <a:r>
              <a:rPr lang="sv-SE" sz="2800" dirty="0" smtClean="0">
                <a:solidFill>
                  <a:srgbClr val="000000"/>
                </a:solidFill>
              </a:rPr>
              <a:t>programområden</a:t>
            </a:r>
            <a:r>
              <a:rPr lang="sv-SE" sz="2800" b="1" dirty="0" smtClean="0">
                <a:solidFill>
                  <a:srgbClr val="377D7A"/>
                </a:solidFill>
              </a:rPr>
              <a:t> </a:t>
            </a:r>
          </a:p>
          <a:p>
            <a:pPr marL="457200" lvl="0" indent="-457200">
              <a:buFont typeface="Arial" panose="020B0604020202020204" pitchFamily="34" charset="0"/>
              <a:buChar char="•"/>
            </a:pPr>
            <a:r>
              <a:rPr lang="sv-SE" sz="2800" b="1" dirty="0" smtClean="0">
                <a:solidFill>
                  <a:srgbClr val="377D7A"/>
                </a:solidFill>
              </a:rPr>
              <a:t>7 </a:t>
            </a:r>
            <a:r>
              <a:rPr lang="sv-SE" sz="2800" dirty="0">
                <a:solidFill>
                  <a:srgbClr val="000000"/>
                </a:solidFill>
              </a:rPr>
              <a:t>nationella samverkansgrupper</a:t>
            </a:r>
          </a:p>
        </p:txBody>
      </p:sp>
      <p:sp>
        <p:nvSpPr>
          <p:cNvPr id="6" name="Rubrik 1">
            <a:extLst>
              <a:ext uri="{FF2B5EF4-FFF2-40B4-BE49-F238E27FC236}">
                <a16:creationId xmlns:a16="http://schemas.microsoft.com/office/drawing/2014/main" id="{97D40621-C78A-2644-B8F0-62812874CC00}"/>
              </a:ext>
            </a:extLst>
          </p:cNvPr>
          <p:cNvSpPr txBox="1">
            <a:spLocks/>
          </p:cNvSpPr>
          <p:nvPr/>
        </p:nvSpPr>
        <p:spPr>
          <a:xfrm>
            <a:off x="261257" y="452063"/>
            <a:ext cx="9144000" cy="609793"/>
          </a:xfrm>
          <a:prstGeom prst="rect">
            <a:avLst/>
          </a:prstGeom>
        </p:spPr>
        <p:txBody>
          <a:bodyPr anchor="b">
            <a:norm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r>
              <a:rPr lang="sv-SE" dirty="0"/>
              <a:t>Om kunskapsstyrning hälso- och sjukvård</a:t>
            </a:r>
          </a:p>
        </p:txBody>
      </p:sp>
      <p:sp>
        <p:nvSpPr>
          <p:cNvPr id="8" name="Rektangel 7"/>
          <p:cNvSpPr/>
          <p:nvPr/>
        </p:nvSpPr>
        <p:spPr>
          <a:xfrm>
            <a:off x="7997736" y="4754820"/>
            <a:ext cx="2191292" cy="1346010"/>
          </a:xfrm>
          <a:prstGeom prst="rect">
            <a:avLst/>
          </a:prstGeom>
        </p:spPr>
        <p:txBody>
          <a:bodyPr wrap="square">
            <a:spAutoFit/>
          </a:bodyPr>
          <a:lstStyle/>
          <a:p>
            <a:pPr marL="342900" lvl="0" indent="-342900">
              <a:lnSpc>
                <a:spcPct val="90000"/>
              </a:lnSpc>
              <a:spcBef>
                <a:spcPts val="1000"/>
              </a:spcBef>
              <a:buFont typeface="Arial" panose="020B0604020202020204" pitchFamily="34" charset="0"/>
              <a:buChar char="•"/>
            </a:pPr>
            <a:r>
              <a:rPr lang="sv-SE" sz="2400" dirty="0">
                <a:solidFill>
                  <a:srgbClr val="000000"/>
                </a:solidFill>
              </a:rPr>
              <a:t>Jämlik</a:t>
            </a:r>
          </a:p>
          <a:p>
            <a:pPr marL="342900" lvl="0" indent="-342900">
              <a:lnSpc>
                <a:spcPct val="90000"/>
              </a:lnSpc>
              <a:spcBef>
                <a:spcPts val="1000"/>
              </a:spcBef>
              <a:buFont typeface="Arial" panose="020B0604020202020204" pitchFamily="34" charset="0"/>
              <a:buChar char="•"/>
            </a:pPr>
            <a:r>
              <a:rPr lang="sv-SE" sz="2400" dirty="0">
                <a:solidFill>
                  <a:srgbClr val="000000"/>
                </a:solidFill>
              </a:rPr>
              <a:t>Tillgänglig</a:t>
            </a:r>
          </a:p>
          <a:p>
            <a:pPr marL="342900" lvl="0" indent="-342900">
              <a:lnSpc>
                <a:spcPct val="90000"/>
              </a:lnSpc>
              <a:spcBef>
                <a:spcPts val="1000"/>
              </a:spcBef>
              <a:buFont typeface="Arial" panose="020B0604020202020204" pitchFamily="34" charset="0"/>
              <a:buChar char="•"/>
            </a:pPr>
            <a:r>
              <a:rPr lang="sv-SE" sz="2400" dirty="0">
                <a:solidFill>
                  <a:srgbClr val="000000"/>
                </a:solidFill>
              </a:rPr>
              <a:t>Effektiv</a:t>
            </a:r>
          </a:p>
        </p:txBody>
      </p:sp>
    </p:spTree>
    <p:extLst>
      <p:ext uri="{BB962C8B-B14F-4D97-AF65-F5344CB8AC3E}">
        <p14:creationId xmlns:p14="http://schemas.microsoft.com/office/powerpoint/2010/main" val="617275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NPO </a:t>
            </a:r>
            <a:r>
              <a:rPr lang="sv-SE" dirty="0" err="1" smtClean="0"/>
              <a:t>PIVoT</a:t>
            </a:r>
            <a:endParaRPr lang="sv-SE" dirty="0"/>
          </a:p>
        </p:txBody>
      </p:sp>
      <p:sp>
        <p:nvSpPr>
          <p:cNvPr id="3" name="Platshållare för text 2"/>
          <p:cNvSpPr>
            <a:spLocks noGrp="1"/>
          </p:cNvSpPr>
          <p:nvPr>
            <p:ph type="body" sz="quarter" idx="10"/>
          </p:nvPr>
        </p:nvSpPr>
        <p:spPr>
          <a:xfrm>
            <a:off x="989013" y="1422400"/>
            <a:ext cx="9042754" cy="4784436"/>
          </a:xfrm>
        </p:spPr>
        <p:txBody>
          <a:bodyPr>
            <a:normAutofit fontScale="55000" lnSpcReduction="20000"/>
          </a:bodyPr>
          <a:lstStyle/>
          <a:p>
            <a:r>
              <a:rPr lang="sv-SE" b="1" dirty="0" smtClean="0"/>
              <a:t>Ordförande</a:t>
            </a:r>
          </a:p>
          <a:p>
            <a:pPr marL="342900" indent="-342900">
              <a:buFont typeface="Arial" panose="020B0604020202020204" pitchFamily="34" charset="0"/>
              <a:buChar char="•"/>
            </a:pPr>
            <a:r>
              <a:rPr lang="sv-SE" sz="3800" dirty="0" smtClean="0"/>
              <a:t>Eva Joelsson-Alm</a:t>
            </a:r>
            <a:r>
              <a:rPr lang="sv-SE" sz="2500" dirty="0" smtClean="0"/>
              <a:t/>
            </a:r>
            <a:br>
              <a:rPr lang="sv-SE" sz="2500" dirty="0" smtClean="0"/>
            </a:br>
            <a:r>
              <a:rPr lang="sv-SE" sz="2900" dirty="0" smtClean="0"/>
              <a:t>specialistsjuksköterska </a:t>
            </a:r>
            <a:r>
              <a:rPr lang="sv-SE" sz="2900" dirty="0"/>
              <a:t>intensivvård, Sjukvårdsregion </a:t>
            </a:r>
            <a:r>
              <a:rPr lang="sv-SE" sz="2900" dirty="0" smtClean="0"/>
              <a:t>Stockholm-Gotland</a:t>
            </a:r>
            <a:endParaRPr lang="sv-SE" b="1" dirty="0" smtClean="0"/>
          </a:p>
          <a:p>
            <a:r>
              <a:rPr lang="sv-SE" b="1" dirty="0" smtClean="0"/>
              <a:t>Ledamöter</a:t>
            </a:r>
            <a:endParaRPr lang="sv-SE" b="1" dirty="0"/>
          </a:p>
          <a:p>
            <a:pPr marL="342900" indent="-342900">
              <a:buFont typeface="Arial" panose="020B0604020202020204" pitchFamily="34" charset="0"/>
              <a:buChar char="•"/>
            </a:pPr>
            <a:r>
              <a:rPr lang="sv-SE" sz="3800" dirty="0"/>
              <a:t>Alfred </a:t>
            </a:r>
            <a:r>
              <a:rPr lang="sv-SE" sz="3800" dirty="0" smtClean="0"/>
              <a:t>Janson </a:t>
            </a:r>
            <a:r>
              <a:rPr lang="sv-SE" sz="3300" dirty="0" smtClean="0"/>
              <a:t/>
            </a:r>
            <a:br>
              <a:rPr lang="sv-SE" sz="3300" dirty="0" smtClean="0"/>
            </a:br>
            <a:r>
              <a:rPr lang="sv-SE" sz="2900" dirty="0"/>
              <a:t>överläkare, kirurgi, Norra sjukvårdsregionen</a:t>
            </a:r>
          </a:p>
          <a:p>
            <a:pPr marL="342900" indent="-342900">
              <a:buFont typeface="Arial" panose="020B0604020202020204" pitchFamily="34" charset="0"/>
              <a:buChar char="•"/>
            </a:pPr>
            <a:r>
              <a:rPr lang="sv-SE" sz="3800" dirty="0"/>
              <a:t>Johnny </a:t>
            </a:r>
            <a:r>
              <a:rPr lang="sv-SE" sz="3800" dirty="0" smtClean="0"/>
              <a:t>Hillgren</a:t>
            </a:r>
            <a:r>
              <a:rPr lang="sv-SE" sz="2900" dirty="0" smtClean="0"/>
              <a:t/>
            </a:r>
            <a:br>
              <a:rPr lang="sv-SE" sz="2900" dirty="0" smtClean="0"/>
            </a:br>
            <a:r>
              <a:rPr lang="sv-SE" sz="2900" dirty="0"/>
              <a:t>överläkare, verksamhetschef anestesi och intensivvård, Sjukvårdsregion Mellansverige</a:t>
            </a:r>
          </a:p>
          <a:p>
            <a:pPr marL="342900" indent="-342900">
              <a:buFont typeface="Arial" panose="020B0604020202020204" pitchFamily="34" charset="0"/>
              <a:buChar char="•"/>
            </a:pPr>
            <a:r>
              <a:rPr lang="sv-SE" sz="3800" dirty="0" smtClean="0"/>
              <a:t>Per </a:t>
            </a:r>
            <a:r>
              <a:rPr lang="sv-SE" sz="3800" dirty="0" err="1" smtClean="0"/>
              <a:t>Lindnér</a:t>
            </a:r>
            <a:r>
              <a:rPr lang="sv-SE" sz="3300" dirty="0" smtClean="0"/>
              <a:t/>
            </a:r>
            <a:br>
              <a:rPr lang="sv-SE" sz="3300" dirty="0" smtClean="0"/>
            </a:br>
            <a:r>
              <a:rPr lang="sv-SE" sz="2900" dirty="0"/>
              <a:t>transplantationskirurg, verksamhetschef Transplantation, Västra sjukvårdsregionen</a:t>
            </a:r>
          </a:p>
          <a:p>
            <a:pPr marL="342900" indent="-342900">
              <a:buFont typeface="Arial" panose="020B0604020202020204" pitchFamily="34" charset="0"/>
              <a:buChar char="•"/>
            </a:pPr>
            <a:r>
              <a:rPr lang="sv-SE" sz="3800" dirty="0"/>
              <a:t>Rikard </a:t>
            </a:r>
            <a:r>
              <a:rPr lang="sv-SE" sz="3800" dirty="0" smtClean="0"/>
              <a:t>Linnér</a:t>
            </a:r>
            <a:r>
              <a:rPr lang="sv-SE" sz="3400" dirty="0"/>
              <a:t/>
            </a:r>
            <a:br>
              <a:rPr lang="sv-SE" sz="3400" dirty="0"/>
            </a:br>
            <a:r>
              <a:rPr lang="sv-SE" sz="2900" dirty="0"/>
              <a:t>specialistläkare anestesi- och intensivvård, verksamhetschef thorax och kärl, Skånes universitetssjukhus, Södra sjukvårdsregionen</a:t>
            </a:r>
          </a:p>
          <a:p>
            <a:pPr marL="342900" indent="-342900">
              <a:buFont typeface="Arial" panose="020B0604020202020204" pitchFamily="34" charset="0"/>
              <a:buChar char="•"/>
            </a:pPr>
            <a:r>
              <a:rPr lang="sv-SE" sz="3800" dirty="0" smtClean="0"/>
              <a:t>Catarina </a:t>
            </a:r>
            <a:r>
              <a:rPr lang="sv-SE" sz="3800" dirty="0"/>
              <a:t>Tingsvik </a:t>
            </a:r>
            <a:r>
              <a:rPr lang="sv-SE" dirty="0" smtClean="0"/>
              <a:t/>
            </a:r>
            <a:br>
              <a:rPr lang="sv-SE" dirty="0" smtClean="0"/>
            </a:br>
            <a:r>
              <a:rPr lang="sv-SE" sz="2900" dirty="0"/>
              <a:t>specialistsjuksköterska intensivvård, biträdande verksamhetschef OP/IVA-kliniken, Länssjukhuset Ryhov, Jönköping, Sydöstra </a:t>
            </a:r>
            <a:r>
              <a:rPr lang="sv-SE" sz="2900" dirty="0" smtClean="0"/>
              <a:t>sjukvårdsregionen</a:t>
            </a:r>
            <a:endParaRPr lang="sv-SE" dirty="0" smtClean="0"/>
          </a:p>
          <a:p>
            <a:r>
              <a:rPr lang="sv-SE" b="1" dirty="0" smtClean="0"/>
              <a:t>Processledare</a:t>
            </a:r>
          </a:p>
          <a:p>
            <a:pPr marL="342900" indent="-342900">
              <a:buFont typeface="Arial" panose="020B0604020202020204" pitchFamily="34" charset="0"/>
              <a:buChar char="•"/>
            </a:pPr>
            <a:r>
              <a:rPr lang="sv-SE" sz="3800" dirty="0" smtClean="0"/>
              <a:t>Linda </a:t>
            </a:r>
            <a:r>
              <a:rPr lang="sv-SE" sz="3800" dirty="0" err="1" smtClean="0"/>
              <a:t>Andlöw</a:t>
            </a:r>
            <a:r>
              <a:rPr lang="sv-SE" sz="3300" dirty="0"/>
              <a:t/>
            </a:r>
            <a:br>
              <a:rPr lang="sv-SE" sz="3300" dirty="0"/>
            </a:br>
            <a:r>
              <a:rPr lang="sv-SE" sz="2900" dirty="0"/>
              <a:t>projektledare verksamhetsområde kirurgi, Region Jönköpings län, Sydöstra sjukvårdsregionen</a:t>
            </a:r>
          </a:p>
        </p:txBody>
      </p:sp>
    </p:spTree>
    <p:extLst>
      <p:ext uri="{BB962C8B-B14F-4D97-AF65-F5344CB8AC3E}">
        <p14:creationId xmlns:p14="http://schemas.microsoft.com/office/powerpoint/2010/main" val="1668472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NPO </a:t>
            </a:r>
            <a:r>
              <a:rPr lang="sv-SE" dirty="0" err="1" smtClean="0"/>
              <a:t>PIVoT</a:t>
            </a:r>
            <a:r>
              <a:rPr lang="sv-SE" dirty="0" smtClean="0"/>
              <a:t> Insatsområden o NAG</a:t>
            </a:r>
            <a:endParaRPr lang="sv-SE" dirty="0"/>
          </a:p>
        </p:txBody>
      </p:sp>
      <p:sp>
        <p:nvSpPr>
          <p:cNvPr id="3" name="Platshållare för text 2"/>
          <p:cNvSpPr>
            <a:spLocks noGrp="1"/>
          </p:cNvSpPr>
          <p:nvPr>
            <p:ph type="body" sz="quarter" idx="10"/>
          </p:nvPr>
        </p:nvSpPr>
        <p:spPr>
          <a:xfrm>
            <a:off x="989013" y="1422400"/>
            <a:ext cx="9905410" cy="4784436"/>
          </a:xfrm>
        </p:spPr>
        <p:txBody>
          <a:bodyPr>
            <a:normAutofit fontScale="92500" lnSpcReduction="20000"/>
          </a:bodyPr>
          <a:lstStyle/>
          <a:p>
            <a:pPr marL="457200" indent="-457200">
              <a:buFont typeface="Arial" panose="020B0604020202020204" pitchFamily="34" charset="0"/>
              <a:buChar char="•"/>
            </a:pPr>
            <a:r>
              <a:rPr lang="sv-SE" sz="2900" dirty="0" smtClean="0"/>
              <a:t>Donation</a:t>
            </a:r>
          </a:p>
          <a:p>
            <a:pPr marL="457200" indent="-457200">
              <a:buFont typeface="Arial" panose="020B0604020202020204" pitchFamily="34" charset="0"/>
              <a:buChar char="•"/>
            </a:pPr>
            <a:r>
              <a:rPr lang="sv-SE" sz="2900" dirty="0" smtClean="0"/>
              <a:t>Trauma</a:t>
            </a:r>
          </a:p>
          <a:p>
            <a:pPr marL="457200" indent="-457200">
              <a:buFont typeface="Arial" panose="020B0604020202020204" pitchFamily="34" charset="0"/>
              <a:buChar char="•"/>
            </a:pPr>
            <a:r>
              <a:rPr lang="sv-SE" sz="2900" dirty="0"/>
              <a:t>Strukturerad vårdinformation CVK</a:t>
            </a:r>
          </a:p>
          <a:p>
            <a:pPr marL="457200" indent="-457200">
              <a:buFont typeface="Arial" panose="020B0604020202020204" pitchFamily="34" charset="0"/>
              <a:buChar char="•"/>
            </a:pPr>
            <a:r>
              <a:rPr lang="sv-SE" sz="2900" dirty="0"/>
              <a:t>Riktlinjer för hälsodeklaration inför operation</a:t>
            </a:r>
          </a:p>
          <a:p>
            <a:pPr marL="457200" indent="-457200">
              <a:buFont typeface="Arial" panose="020B0604020202020204" pitchFamily="34" charset="0"/>
              <a:buChar char="•"/>
            </a:pPr>
            <a:r>
              <a:rPr lang="sv-SE" sz="2900" dirty="0" smtClean="0"/>
              <a:t>Intensivvårdsstöd och mobil intensivvårdsgrupp</a:t>
            </a:r>
          </a:p>
          <a:p>
            <a:pPr marL="457200" indent="-457200">
              <a:buFont typeface="Arial" panose="020B0604020202020204" pitchFamily="34" charset="0"/>
              <a:buChar char="•"/>
            </a:pPr>
            <a:r>
              <a:rPr lang="sv-SE" sz="2900" dirty="0"/>
              <a:t>Intensivvård av barn</a:t>
            </a:r>
          </a:p>
          <a:p>
            <a:pPr marL="457200" indent="-457200">
              <a:buFont typeface="Arial" panose="020B0604020202020204" pitchFamily="34" charset="0"/>
              <a:buChar char="•"/>
            </a:pPr>
            <a:r>
              <a:rPr lang="sv-SE" sz="2900" dirty="0" smtClean="0"/>
              <a:t>Perioperativ vård av sköra äldre</a:t>
            </a:r>
          </a:p>
          <a:p>
            <a:pPr marL="457200" indent="-457200">
              <a:buFont typeface="Arial" panose="020B0604020202020204" pitchFamily="34" charset="0"/>
              <a:buChar char="•"/>
            </a:pPr>
            <a:r>
              <a:rPr lang="sv-SE" sz="2900" dirty="0" smtClean="0"/>
              <a:t>Transplantation: Jämlika levnadsråd efter transplantation</a:t>
            </a:r>
          </a:p>
          <a:p>
            <a:pPr marL="457200" indent="-457200">
              <a:buFont typeface="Arial" panose="020B0604020202020204" pitchFamily="34" charset="0"/>
              <a:buChar char="•"/>
            </a:pPr>
            <a:r>
              <a:rPr lang="sv-SE" sz="2900" dirty="0"/>
              <a:t>Läkemedelsspädningar för operation, anestesi och intensivvård</a:t>
            </a:r>
          </a:p>
          <a:p>
            <a:pPr marL="457200" indent="-457200">
              <a:buFont typeface="Arial" panose="020B0604020202020204" pitchFamily="34" charset="0"/>
              <a:buChar char="•"/>
            </a:pPr>
            <a:r>
              <a:rPr lang="sv-SE" sz="2900" dirty="0"/>
              <a:t>Automatiskt insamlande vitalparametrar an/</a:t>
            </a:r>
            <a:r>
              <a:rPr lang="sv-SE" sz="2900" dirty="0" err="1"/>
              <a:t>op</a:t>
            </a:r>
            <a:r>
              <a:rPr lang="sv-SE" sz="2900" dirty="0"/>
              <a:t>/</a:t>
            </a:r>
            <a:r>
              <a:rPr lang="sv-SE" sz="2900" dirty="0" err="1"/>
              <a:t>iva</a:t>
            </a:r>
            <a:endParaRPr lang="sv-SE" sz="2900" dirty="0"/>
          </a:p>
          <a:p>
            <a:pPr marL="457200" indent="-457200">
              <a:buFont typeface="Arial" panose="020B0604020202020204" pitchFamily="34" charset="0"/>
              <a:buChar char="•"/>
            </a:pPr>
            <a:r>
              <a:rPr lang="sv-SE" sz="2900" dirty="0" smtClean="0"/>
              <a:t>Uppmärksamhetsinformation om anestesiproblem</a:t>
            </a:r>
            <a:endParaRPr lang="sv-SE" sz="3200" dirty="0"/>
          </a:p>
          <a:p>
            <a:pPr marL="457200" indent="-457200">
              <a:buFont typeface="Arial" panose="020B0604020202020204" pitchFamily="34" charset="0"/>
              <a:buChar char="•"/>
            </a:pPr>
            <a:endParaRPr lang="sv-SE" sz="2900" dirty="0" smtClean="0"/>
          </a:p>
          <a:p>
            <a:pPr marL="457200" indent="-457200">
              <a:buFont typeface="Arial" panose="020B0604020202020204" pitchFamily="34" charset="0"/>
              <a:buChar char="•"/>
            </a:pPr>
            <a:endParaRPr lang="sv-SE" sz="2900" dirty="0"/>
          </a:p>
        </p:txBody>
      </p:sp>
    </p:spTree>
    <p:extLst>
      <p:ext uri="{BB962C8B-B14F-4D97-AF65-F5344CB8AC3E}">
        <p14:creationId xmlns:p14="http://schemas.microsoft.com/office/powerpoint/2010/main" val="1267280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Donation och NAG Donation</a:t>
            </a:r>
            <a:endParaRPr lang="sv-SE" dirty="0"/>
          </a:p>
        </p:txBody>
      </p:sp>
      <p:sp>
        <p:nvSpPr>
          <p:cNvPr id="3" name="Platshållare för text 2"/>
          <p:cNvSpPr>
            <a:spLocks noGrp="1"/>
          </p:cNvSpPr>
          <p:nvPr>
            <p:ph type="body" sz="quarter" idx="10"/>
          </p:nvPr>
        </p:nvSpPr>
        <p:spPr>
          <a:xfrm>
            <a:off x="989013" y="1309511"/>
            <a:ext cx="9464498" cy="4775200"/>
          </a:xfrm>
        </p:spPr>
        <p:txBody>
          <a:bodyPr>
            <a:normAutofit lnSpcReduction="10000"/>
          </a:bodyPr>
          <a:lstStyle/>
          <a:p>
            <a:pPr marL="342900" indent="-342900">
              <a:buFont typeface="Arial" panose="020B0604020202020204" pitchFamily="34" charset="0"/>
              <a:buChar char="•"/>
            </a:pPr>
            <a:r>
              <a:rPr lang="sv-SE" dirty="0" smtClean="0"/>
              <a:t>Kontinuerlig NAG</a:t>
            </a:r>
          </a:p>
          <a:p>
            <a:pPr marL="342900" indent="-342900">
              <a:buFont typeface="Arial" panose="020B0604020202020204" pitchFamily="34" charset="0"/>
              <a:buChar char="•"/>
            </a:pPr>
            <a:r>
              <a:rPr lang="sv-SE" dirty="0" smtClean="0"/>
              <a:t>Bidra </a:t>
            </a:r>
            <a:r>
              <a:rPr lang="sv-SE" dirty="0"/>
              <a:t>till ökade möjligheter till </a:t>
            </a:r>
            <a:r>
              <a:rPr lang="sv-SE" dirty="0" smtClean="0"/>
              <a:t>donation, minskad </a:t>
            </a:r>
            <a:r>
              <a:rPr lang="sv-SE" dirty="0"/>
              <a:t>variation genom spridning av kunskap om lämpliga arbetsformer </a:t>
            </a:r>
            <a:r>
              <a:rPr lang="sv-SE" dirty="0" smtClean="0"/>
              <a:t>samt </a:t>
            </a:r>
            <a:r>
              <a:rPr lang="sv-SE" dirty="0"/>
              <a:t>tillämpning av nya </a:t>
            </a:r>
            <a:r>
              <a:rPr lang="sv-SE" dirty="0" smtClean="0"/>
              <a:t>metoder</a:t>
            </a:r>
          </a:p>
          <a:p>
            <a:pPr marL="342900" indent="-342900">
              <a:buFont typeface="Arial" panose="020B0604020202020204" pitchFamily="34" charset="0"/>
              <a:buChar char="•"/>
            </a:pPr>
            <a:r>
              <a:rPr lang="sv-SE" dirty="0" smtClean="0"/>
              <a:t>Analysera </a:t>
            </a:r>
            <a:r>
              <a:rPr lang="sv-SE" dirty="0"/>
              <a:t>praxis och kvalitet i donationsarbetet samt </a:t>
            </a:r>
            <a:r>
              <a:rPr lang="sv-SE" dirty="0" smtClean="0"/>
              <a:t>identifiera </a:t>
            </a:r>
            <a:r>
              <a:rPr lang="sv-SE" dirty="0"/>
              <a:t>behov av kompetensutveckling och kunskapsstöd.</a:t>
            </a:r>
          </a:p>
          <a:p>
            <a:pPr marL="342900" indent="-342900">
              <a:buFont typeface="Arial" panose="020B0604020202020204" pitchFamily="34" charset="0"/>
              <a:buChar char="•"/>
            </a:pPr>
            <a:r>
              <a:rPr lang="sv-SE" dirty="0" smtClean="0"/>
              <a:t>Under </a:t>
            </a:r>
            <a:r>
              <a:rPr lang="sv-SE" dirty="0"/>
              <a:t>2024 och 2025 </a:t>
            </a:r>
            <a:r>
              <a:rPr lang="sv-SE" dirty="0" smtClean="0"/>
              <a:t>fokus </a:t>
            </a:r>
            <a:r>
              <a:rPr lang="sv-SE" dirty="0"/>
              <a:t>på samverkan med Nationellt donationscentrum och Socialstyrelsens utveckling av en nationell handlingsplan och nationella kunskapsstöd anpassade för personal som arbetar med organdonation</a:t>
            </a:r>
            <a:r>
              <a:rPr lang="sv-SE" dirty="0" smtClean="0"/>
              <a:t>.</a:t>
            </a:r>
            <a:endParaRPr lang="sv-SE" sz="2800" dirty="0" smtClean="0"/>
          </a:p>
          <a:p>
            <a:pPr marL="342900" indent="-342900">
              <a:buFont typeface="Arial" panose="020B0604020202020204" pitchFamily="34" charset="0"/>
              <a:buChar char="•"/>
            </a:pPr>
            <a:r>
              <a:rPr lang="sv-SE" dirty="0"/>
              <a:t>Socialstyrelsen: Regeringsuppdraget </a:t>
            </a:r>
            <a:r>
              <a:rPr lang="sv-SE" b="1" dirty="0"/>
              <a:t>Nationell handlingsplan organdonation kommer på nationell remiss 29 april-1 juni</a:t>
            </a:r>
            <a:r>
              <a:rPr lang="sv-SE" dirty="0"/>
              <a:t>.</a:t>
            </a:r>
          </a:p>
          <a:p>
            <a:pPr marL="342900" indent="-342900">
              <a:buFont typeface="Arial" panose="020B0604020202020204" pitchFamily="34" charset="0"/>
              <a:buChar char="•"/>
            </a:pPr>
            <a:r>
              <a:rPr lang="sv-SE" dirty="0" smtClean="0"/>
              <a:t>Många </a:t>
            </a:r>
            <a:r>
              <a:rPr lang="sv-SE" dirty="0"/>
              <a:t>åtgärder kommer på NPO </a:t>
            </a:r>
            <a:r>
              <a:rPr lang="sv-SE" dirty="0" err="1"/>
              <a:t>PIVoT</a:t>
            </a:r>
            <a:r>
              <a:rPr lang="sv-SE" dirty="0"/>
              <a:t> / NAG Donation</a:t>
            </a:r>
          </a:p>
          <a:p>
            <a:pPr marL="342900" indent="-342900">
              <a:buFont typeface="Arial" panose="020B0604020202020204" pitchFamily="34" charset="0"/>
              <a:buChar char="•"/>
            </a:pPr>
            <a:endParaRPr lang="sv-SE" sz="2800" dirty="0"/>
          </a:p>
          <a:p>
            <a:endParaRPr lang="sv-SE" sz="2800" dirty="0"/>
          </a:p>
          <a:p>
            <a:pPr marL="342900" indent="-342900">
              <a:buFont typeface="Arial" panose="020B0604020202020204" pitchFamily="34" charset="0"/>
              <a:buChar char="•"/>
            </a:pPr>
            <a:endParaRPr lang="sv-SE" sz="2800" dirty="0"/>
          </a:p>
          <a:p>
            <a:pPr marL="342900" indent="-342900">
              <a:buFont typeface="Arial" panose="020B0604020202020204" pitchFamily="34" charset="0"/>
              <a:buChar char="•"/>
            </a:pPr>
            <a:endParaRPr lang="sv-SE" sz="2800" dirty="0"/>
          </a:p>
        </p:txBody>
      </p:sp>
    </p:spTree>
    <p:extLst>
      <p:ext uri="{BB962C8B-B14F-4D97-AF65-F5344CB8AC3E}">
        <p14:creationId xmlns:p14="http://schemas.microsoft.com/office/powerpoint/2010/main" val="2772399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F23AFFBE-388D-514E-96D2-09377083DC84}"/>
              </a:ext>
            </a:extLst>
          </p:cNvPr>
          <p:cNvSpPr txBox="1"/>
          <p:nvPr/>
        </p:nvSpPr>
        <p:spPr>
          <a:xfrm>
            <a:off x="10444402" y="5729019"/>
            <a:ext cx="2222205" cy="669414"/>
          </a:xfrm>
          <a:prstGeom prst="rect">
            <a:avLst/>
          </a:prstGeom>
          <a:noFill/>
        </p:spPr>
        <p:txBody>
          <a:bodyPr wrap="square" rtlCol="0">
            <a:spAutoFit/>
          </a:bodyPr>
          <a:lstStyle/>
          <a:p>
            <a:pPr>
              <a:lnSpc>
                <a:spcPts val="1480"/>
              </a:lnSpc>
            </a:pPr>
            <a:r>
              <a:rPr lang="sv-SE" sz="1400" b="1" kern="1200" dirty="0">
                <a:solidFill>
                  <a:schemeClr val="tx1"/>
                </a:solidFill>
                <a:effectLst/>
                <a:latin typeface="+mn-lt"/>
                <a:ea typeface="+mn-ea"/>
                <a:cs typeface="+mn-cs"/>
              </a:rPr>
              <a:t>Nationellt system </a:t>
            </a:r>
            <a:endParaRPr lang="sv-SE" sz="1400" kern="1200" dirty="0">
              <a:solidFill>
                <a:schemeClr val="tx1"/>
              </a:solidFill>
              <a:effectLst/>
              <a:latin typeface="+mn-lt"/>
              <a:ea typeface="+mn-ea"/>
              <a:cs typeface="+mn-cs"/>
            </a:endParaRPr>
          </a:p>
          <a:p>
            <a:pPr>
              <a:lnSpc>
                <a:spcPts val="1480"/>
              </a:lnSpc>
            </a:pPr>
            <a:r>
              <a:rPr lang="sv-SE" sz="1400" b="1" kern="1200" dirty="0">
                <a:solidFill>
                  <a:schemeClr val="tx1"/>
                </a:solidFill>
                <a:effectLst/>
                <a:latin typeface="+mn-lt"/>
                <a:ea typeface="+mn-ea"/>
                <a:cs typeface="+mn-cs"/>
              </a:rPr>
              <a:t>för kunskapsstyrning </a:t>
            </a:r>
            <a:endParaRPr lang="sv-SE" sz="1400" kern="1200" dirty="0">
              <a:solidFill>
                <a:schemeClr val="tx1"/>
              </a:solidFill>
              <a:effectLst/>
              <a:latin typeface="+mn-lt"/>
              <a:ea typeface="+mn-ea"/>
              <a:cs typeface="+mn-cs"/>
            </a:endParaRPr>
          </a:p>
          <a:p>
            <a:pPr>
              <a:lnSpc>
                <a:spcPts val="1480"/>
              </a:lnSpc>
            </a:pPr>
            <a:r>
              <a:rPr lang="sv-SE" sz="1400" b="1" kern="1200" dirty="0">
                <a:solidFill>
                  <a:schemeClr val="tx1"/>
                </a:solidFill>
                <a:effectLst/>
                <a:latin typeface="+mn-lt"/>
                <a:ea typeface="+mn-ea"/>
                <a:cs typeface="+mn-cs"/>
              </a:rPr>
              <a:t>Hälso- och sjukvård</a:t>
            </a:r>
            <a:endParaRPr lang="sv-SE" sz="1800" kern="1200" dirty="0">
              <a:solidFill>
                <a:schemeClr val="tx1"/>
              </a:solidFill>
              <a:effectLst/>
              <a:latin typeface="+mn-lt"/>
              <a:ea typeface="+mn-ea"/>
              <a:cs typeface="+mn-cs"/>
            </a:endParaRPr>
          </a:p>
        </p:txBody>
      </p:sp>
      <p:sp>
        <p:nvSpPr>
          <p:cNvPr id="12" name="textruta 11">
            <a:extLst>
              <a:ext uri="{FF2B5EF4-FFF2-40B4-BE49-F238E27FC236}">
                <a16:creationId xmlns:a16="http://schemas.microsoft.com/office/drawing/2014/main" id="{7F247458-1AEA-294C-9F9F-1192E9E479ED}"/>
              </a:ext>
            </a:extLst>
          </p:cNvPr>
          <p:cNvSpPr txBox="1"/>
          <p:nvPr/>
        </p:nvSpPr>
        <p:spPr>
          <a:xfrm>
            <a:off x="10453592" y="639383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dirty="0">
                <a:solidFill>
                  <a:schemeClr val="tx1"/>
                </a:solidFill>
                <a:effectLst/>
                <a:latin typeface="+mn-lt"/>
                <a:ea typeface="+mn-ea"/>
                <a:cs typeface="+mn-cs"/>
              </a:rPr>
              <a:t>SVERIGES REGIONER I SAMVERKAN</a:t>
            </a:r>
            <a:endParaRPr lang="sv-SE" sz="820" kern="1200" dirty="0">
              <a:solidFill>
                <a:schemeClr val="tx1"/>
              </a:solidFill>
              <a:effectLst/>
              <a:latin typeface="+mn-lt"/>
              <a:ea typeface="+mn-ea"/>
              <a:cs typeface="+mn-cs"/>
            </a:endParaRPr>
          </a:p>
        </p:txBody>
      </p:sp>
      <p:cxnSp>
        <p:nvCxnSpPr>
          <p:cNvPr id="13" name="Rak 12">
            <a:extLst>
              <a:ext uri="{FF2B5EF4-FFF2-40B4-BE49-F238E27FC236}">
                <a16:creationId xmlns:a16="http://schemas.microsoft.com/office/drawing/2014/main" id="{03E19F50-EAD9-7E48-9A98-83D2C108A89D}"/>
              </a:ext>
            </a:extLst>
          </p:cNvPr>
          <p:cNvCxnSpPr>
            <a:cxnSpLocks/>
          </p:cNvCxnSpPr>
          <p:nvPr/>
        </p:nvCxnSpPr>
        <p:spPr>
          <a:xfrm>
            <a:off x="10541325" y="639843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Rubrik 1">
            <a:extLst>
              <a:ext uri="{FF2B5EF4-FFF2-40B4-BE49-F238E27FC236}">
                <a16:creationId xmlns:a16="http://schemas.microsoft.com/office/drawing/2014/main" id="{97D40621-C78A-2644-B8F0-62812874CC00}"/>
              </a:ext>
            </a:extLst>
          </p:cNvPr>
          <p:cNvSpPr txBox="1">
            <a:spLocks/>
          </p:cNvSpPr>
          <p:nvPr/>
        </p:nvSpPr>
        <p:spPr>
          <a:xfrm>
            <a:off x="885468" y="237066"/>
            <a:ext cx="9848591" cy="989567"/>
          </a:xfrm>
          <a:prstGeom prst="rect">
            <a:avLst/>
          </a:prstGeom>
        </p:spPr>
        <p:txBody>
          <a:bodyPr anchor="b">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r>
              <a:rPr lang="sv-SE" sz="3200" dirty="0" smtClean="0"/>
              <a:t>NAG Intensivvårdsstöd och Mobila Intensivvårdsgrupper</a:t>
            </a:r>
            <a:endParaRPr lang="sv-SE" sz="3200" dirty="0"/>
          </a:p>
        </p:txBody>
      </p:sp>
      <p:sp>
        <p:nvSpPr>
          <p:cNvPr id="16" name="Platshållare för text 11">
            <a:extLst>
              <a:ext uri="{FF2B5EF4-FFF2-40B4-BE49-F238E27FC236}">
                <a16:creationId xmlns:a16="http://schemas.microsoft.com/office/drawing/2014/main" id="{D61456CB-9250-1B48-88EA-8E8F8827D3D0}"/>
              </a:ext>
            </a:extLst>
          </p:cNvPr>
          <p:cNvSpPr txBox="1">
            <a:spLocks/>
          </p:cNvSpPr>
          <p:nvPr/>
        </p:nvSpPr>
        <p:spPr>
          <a:xfrm>
            <a:off x="885468" y="1384663"/>
            <a:ext cx="10420786" cy="5229235"/>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3800" dirty="0"/>
              <a:t>Nationella riktlinjer </a:t>
            </a:r>
            <a:r>
              <a:rPr lang="sv-SE" sz="3800" dirty="0" smtClean="0"/>
              <a:t>för intensivvårdsstöd och Mobila Intensivvårdsgrupper.</a:t>
            </a:r>
            <a:endParaRPr lang="sv-SE" sz="3800" b="1" dirty="0" smtClean="0">
              <a:latin typeface="+mj-lt"/>
            </a:endParaRPr>
          </a:p>
          <a:p>
            <a:r>
              <a:rPr lang="sv-SE" sz="3800" b="1" dirty="0" smtClean="0">
                <a:latin typeface="+mj-lt"/>
              </a:rPr>
              <a:t>Nominering för NAG öppen tom. 1 juni 2025</a:t>
            </a:r>
          </a:p>
          <a:p>
            <a:pPr>
              <a:lnSpc>
                <a:spcPct val="170000"/>
              </a:lnSpc>
            </a:pPr>
            <a:r>
              <a:rPr lang="sv-SE" sz="3800" dirty="0" smtClean="0">
                <a:latin typeface="+mj-lt"/>
              </a:rPr>
              <a:t>Syfte:  Att utveckla </a:t>
            </a:r>
            <a:r>
              <a:rPr lang="sv-SE" sz="3800" dirty="0">
                <a:latin typeface="+mj-lt"/>
              </a:rPr>
              <a:t>en vägledning för intensivvårdsstöd samt att ge rekommendationer för hur intensivvården kan bidra till att förebygga försämring vid akut sjukdom eller svikt i vitala funktioner. </a:t>
            </a:r>
            <a:r>
              <a:rPr lang="sv-SE" sz="3800" dirty="0" smtClean="0">
                <a:latin typeface="+mj-lt"/>
              </a:rPr>
              <a:t>Arbetet </a:t>
            </a:r>
            <a:r>
              <a:rPr lang="sv-SE" sz="3800" dirty="0">
                <a:latin typeface="+mj-lt"/>
              </a:rPr>
              <a:t>ska klargöra ansvarsförhållanden och stärka en sammanhållen vårdkedja. Det ska även främja att sjukvården tidigt tar ställning till behandlingsstrategier utifrån ett personcentrerat perspektiv, för att undvika vårdinsatser som inte gagnar patienten. </a:t>
            </a:r>
            <a:endParaRPr lang="sv-SE" sz="3800" dirty="0" smtClean="0">
              <a:latin typeface="+mj-lt"/>
            </a:endParaRPr>
          </a:p>
          <a:p>
            <a:endParaRPr lang="sv-SE" sz="3800" i="1" dirty="0" smtClean="0">
              <a:latin typeface="+mj-lt"/>
            </a:endParaRPr>
          </a:p>
          <a:p>
            <a:r>
              <a:rPr lang="sv-SE" sz="3800" dirty="0" smtClean="0">
                <a:latin typeface="+mj-lt"/>
              </a:rPr>
              <a:t>Uppdrag:</a:t>
            </a:r>
          </a:p>
          <a:p>
            <a:pPr marL="457200" indent="-457200">
              <a:buFont typeface="Courier New" panose="02070309020205020404" pitchFamily="49" charset="0"/>
              <a:buChar char="o"/>
            </a:pPr>
            <a:r>
              <a:rPr lang="sv-SE" sz="3800" dirty="0" smtClean="0">
                <a:latin typeface="+mj-lt"/>
              </a:rPr>
              <a:t>Kartlägga </a:t>
            </a:r>
            <a:r>
              <a:rPr lang="sv-SE" sz="3800" dirty="0">
                <a:latin typeface="+mj-lt"/>
              </a:rPr>
              <a:t>förekomst av intensivvårdsstöd till vårdavdelningar </a:t>
            </a:r>
          </a:p>
          <a:p>
            <a:pPr marL="457200" indent="-457200">
              <a:buFont typeface="Courier New" panose="02070309020205020404" pitchFamily="49" charset="0"/>
              <a:buChar char="o"/>
            </a:pPr>
            <a:r>
              <a:rPr lang="sv-SE" sz="3800" dirty="0" smtClean="0">
                <a:latin typeface="+mj-lt"/>
              </a:rPr>
              <a:t>Genomföra </a:t>
            </a:r>
            <a:r>
              <a:rPr lang="sv-SE" sz="3800" dirty="0">
                <a:latin typeface="+mj-lt"/>
              </a:rPr>
              <a:t>en omvärldsanalys av området och belysa såväl proaktivt och reaktivt arbetssätt </a:t>
            </a:r>
            <a:endParaRPr lang="sv-SE" sz="3800" dirty="0" smtClean="0">
              <a:latin typeface="+mj-lt"/>
            </a:endParaRPr>
          </a:p>
          <a:p>
            <a:pPr marL="457200" indent="-457200">
              <a:buFont typeface="Courier New" panose="02070309020205020404" pitchFamily="49" charset="0"/>
              <a:buChar char="o"/>
            </a:pPr>
            <a:r>
              <a:rPr lang="sv-SE" sz="3800" dirty="0" smtClean="0">
                <a:latin typeface="+mj-lt"/>
              </a:rPr>
              <a:t>Analysera </a:t>
            </a:r>
            <a:r>
              <a:rPr lang="sv-SE" sz="3800" dirty="0">
                <a:latin typeface="+mj-lt"/>
              </a:rPr>
              <a:t>nationella, regionala och lokala </a:t>
            </a:r>
            <a:r>
              <a:rPr lang="sv-SE" sz="3800" dirty="0" smtClean="0">
                <a:latin typeface="+mj-lt"/>
              </a:rPr>
              <a:t>skillnader</a:t>
            </a:r>
          </a:p>
          <a:p>
            <a:pPr marL="457200" indent="-457200">
              <a:buFont typeface="Courier New" panose="02070309020205020404" pitchFamily="49" charset="0"/>
              <a:buChar char="o"/>
            </a:pPr>
            <a:r>
              <a:rPr lang="sv-SE" sz="3800" dirty="0" smtClean="0">
                <a:latin typeface="+mj-lt"/>
              </a:rPr>
              <a:t>Definiera </a:t>
            </a:r>
            <a:r>
              <a:rPr lang="sv-SE" sz="3800" dirty="0">
                <a:latin typeface="+mj-lt"/>
              </a:rPr>
              <a:t>intensivvårdsstöd och mobila intensivvårdsgrupper </a:t>
            </a:r>
            <a:endParaRPr lang="sv-SE" sz="3800" dirty="0" smtClean="0">
              <a:latin typeface="+mj-lt"/>
            </a:endParaRPr>
          </a:p>
          <a:p>
            <a:pPr marL="457200" indent="-457200">
              <a:buFont typeface="Courier New" panose="02070309020205020404" pitchFamily="49" charset="0"/>
              <a:buChar char="o"/>
            </a:pPr>
            <a:r>
              <a:rPr lang="sv-SE" sz="3800" dirty="0" smtClean="0">
                <a:latin typeface="+mj-lt"/>
              </a:rPr>
              <a:t>Identifiera </a:t>
            </a:r>
            <a:r>
              <a:rPr lang="sv-SE" sz="3800" dirty="0">
                <a:latin typeface="+mj-lt"/>
              </a:rPr>
              <a:t>förbättringsområden och föreslå åtgärder för att minska skillnader </a:t>
            </a:r>
          </a:p>
          <a:p>
            <a:pPr marL="457200" indent="-457200">
              <a:buFont typeface="Arial" panose="020B0604020202020204" pitchFamily="34" charset="0"/>
              <a:buChar char="•"/>
            </a:pPr>
            <a:endParaRPr lang="sv-SE" sz="2800" dirty="0"/>
          </a:p>
        </p:txBody>
      </p:sp>
    </p:spTree>
    <p:extLst>
      <p:ext uri="{BB962C8B-B14F-4D97-AF65-F5344CB8AC3E}">
        <p14:creationId xmlns:p14="http://schemas.microsoft.com/office/powerpoint/2010/main" val="1874893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F23AFFBE-388D-514E-96D2-09377083DC84}"/>
              </a:ext>
            </a:extLst>
          </p:cNvPr>
          <p:cNvSpPr txBox="1"/>
          <p:nvPr/>
        </p:nvSpPr>
        <p:spPr>
          <a:xfrm>
            <a:off x="10444402" y="5729019"/>
            <a:ext cx="2222205" cy="669414"/>
          </a:xfrm>
          <a:prstGeom prst="rect">
            <a:avLst/>
          </a:prstGeom>
          <a:noFill/>
        </p:spPr>
        <p:txBody>
          <a:bodyPr wrap="square" rtlCol="0">
            <a:spAutoFit/>
          </a:bodyPr>
          <a:lstStyle/>
          <a:p>
            <a:pPr>
              <a:lnSpc>
                <a:spcPts val="1480"/>
              </a:lnSpc>
            </a:pPr>
            <a:r>
              <a:rPr lang="sv-SE" sz="1400" b="1" kern="1200" dirty="0">
                <a:solidFill>
                  <a:schemeClr val="tx1"/>
                </a:solidFill>
                <a:effectLst/>
                <a:latin typeface="+mn-lt"/>
                <a:ea typeface="+mn-ea"/>
                <a:cs typeface="+mn-cs"/>
              </a:rPr>
              <a:t>Nationellt system </a:t>
            </a:r>
            <a:endParaRPr lang="sv-SE" sz="1400" kern="1200" dirty="0">
              <a:solidFill>
                <a:schemeClr val="tx1"/>
              </a:solidFill>
              <a:effectLst/>
              <a:latin typeface="+mn-lt"/>
              <a:ea typeface="+mn-ea"/>
              <a:cs typeface="+mn-cs"/>
            </a:endParaRPr>
          </a:p>
          <a:p>
            <a:pPr>
              <a:lnSpc>
                <a:spcPts val="1480"/>
              </a:lnSpc>
            </a:pPr>
            <a:r>
              <a:rPr lang="sv-SE" sz="1400" b="1" kern="1200" dirty="0">
                <a:solidFill>
                  <a:schemeClr val="tx1"/>
                </a:solidFill>
                <a:effectLst/>
                <a:latin typeface="+mn-lt"/>
                <a:ea typeface="+mn-ea"/>
                <a:cs typeface="+mn-cs"/>
              </a:rPr>
              <a:t>för kunskapsstyrning </a:t>
            </a:r>
            <a:endParaRPr lang="sv-SE" sz="1400" kern="1200" dirty="0">
              <a:solidFill>
                <a:schemeClr val="tx1"/>
              </a:solidFill>
              <a:effectLst/>
              <a:latin typeface="+mn-lt"/>
              <a:ea typeface="+mn-ea"/>
              <a:cs typeface="+mn-cs"/>
            </a:endParaRPr>
          </a:p>
          <a:p>
            <a:pPr>
              <a:lnSpc>
                <a:spcPts val="1480"/>
              </a:lnSpc>
            </a:pPr>
            <a:r>
              <a:rPr lang="sv-SE" sz="1400" b="1" kern="1200" dirty="0">
                <a:solidFill>
                  <a:schemeClr val="tx1"/>
                </a:solidFill>
                <a:effectLst/>
                <a:latin typeface="+mn-lt"/>
                <a:ea typeface="+mn-ea"/>
                <a:cs typeface="+mn-cs"/>
              </a:rPr>
              <a:t>Hälso- och sjukvård</a:t>
            </a:r>
            <a:endParaRPr lang="sv-SE" sz="1800" kern="1200" dirty="0">
              <a:solidFill>
                <a:schemeClr val="tx1"/>
              </a:solidFill>
              <a:effectLst/>
              <a:latin typeface="+mn-lt"/>
              <a:ea typeface="+mn-ea"/>
              <a:cs typeface="+mn-cs"/>
            </a:endParaRPr>
          </a:p>
        </p:txBody>
      </p:sp>
      <p:sp>
        <p:nvSpPr>
          <p:cNvPr id="12" name="textruta 11">
            <a:extLst>
              <a:ext uri="{FF2B5EF4-FFF2-40B4-BE49-F238E27FC236}">
                <a16:creationId xmlns:a16="http://schemas.microsoft.com/office/drawing/2014/main" id="{7F247458-1AEA-294C-9F9F-1192E9E479ED}"/>
              </a:ext>
            </a:extLst>
          </p:cNvPr>
          <p:cNvSpPr txBox="1"/>
          <p:nvPr/>
        </p:nvSpPr>
        <p:spPr>
          <a:xfrm>
            <a:off x="10453592" y="639383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dirty="0">
                <a:solidFill>
                  <a:schemeClr val="tx1"/>
                </a:solidFill>
                <a:effectLst/>
                <a:latin typeface="+mn-lt"/>
                <a:ea typeface="+mn-ea"/>
                <a:cs typeface="+mn-cs"/>
              </a:rPr>
              <a:t>SVERIGES REGIONER I SAMVERKAN</a:t>
            </a:r>
            <a:endParaRPr lang="sv-SE" sz="820" kern="1200" dirty="0">
              <a:solidFill>
                <a:schemeClr val="tx1"/>
              </a:solidFill>
              <a:effectLst/>
              <a:latin typeface="+mn-lt"/>
              <a:ea typeface="+mn-ea"/>
              <a:cs typeface="+mn-cs"/>
            </a:endParaRPr>
          </a:p>
        </p:txBody>
      </p:sp>
      <p:cxnSp>
        <p:nvCxnSpPr>
          <p:cNvPr id="13" name="Rak 12">
            <a:extLst>
              <a:ext uri="{FF2B5EF4-FFF2-40B4-BE49-F238E27FC236}">
                <a16:creationId xmlns:a16="http://schemas.microsoft.com/office/drawing/2014/main" id="{03E19F50-EAD9-7E48-9A98-83D2C108A89D}"/>
              </a:ext>
            </a:extLst>
          </p:cNvPr>
          <p:cNvCxnSpPr>
            <a:cxnSpLocks/>
          </p:cNvCxnSpPr>
          <p:nvPr/>
        </p:nvCxnSpPr>
        <p:spPr>
          <a:xfrm>
            <a:off x="10541325" y="639843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Rubrik 1">
            <a:extLst>
              <a:ext uri="{FF2B5EF4-FFF2-40B4-BE49-F238E27FC236}">
                <a16:creationId xmlns:a16="http://schemas.microsoft.com/office/drawing/2014/main" id="{97D40621-C78A-2644-B8F0-62812874CC00}"/>
              </a:ext>
            </a:extLst>
          </p:cNvPr>
          <p:cNvSpPr txBox="1">
            <a:spLocks/>
          </p:cNvSpPr>
          <p:nvPr/>
        </p:nvSpPr>
        <p:spPr>
          <a:xfrm>
            <a:off x="988742" y="616841"/>
            <a:ext cx="9144000" cy="609793"/>
          </a:xfrm>
          <a:prstGeom prst="rect">
            <a:avLst/>
          </a:prstGeom>
        </p:spPr>
        <p:txBody>
          <a:bodyPr anchor="b">
            <a:norm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r>
              <a:rPr lang="sv-SE" dirty="0" smtClean="0"/>
              <a:t>NAG Intensivvård av barn</a:t>
            </a:r>
            <a:endParaRPr lang="sv-SE" dirty="0"/>
          </a:p>
        </p:txBody>
      </p:sp>
      <p:sp>
        <p:nvSpPr>
          <p:cNvPr id="16" name="Platshållare för text 11">
            <a:extLst>
              <a:ext uri="{FF2B5EF4-FFF2-40B4-BE49-F238E27FC236}">
                <a16:creationId xmlns:a16="http://schemas.microsoft.com/office/drawing/2014/main" id="{D61456CB-9250-1B48-88EA-8E8F8827D3D0}"/>
              </a:ext>
            </a:extLst>
          </p:cNvPr>
          <p:cNvSpPr txBox="1">
            <a:spLocks/>
          </p:cNvSpPr>
          <p:nvPr/>
        </p:nvSpPr>
        <p:spPr>
          <a:xfrm>
            <a:off x="988742" y="1419367"/>
            <a:ext cx="10420786" cy="450581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sv-SE" sz="2800" dirty="0"/>
          </a:p>
        </p:txBody>
      </p:sp>
      <p:sp>
        <p:nvSpPr>
          <p:cNvPr id="7" name="Platshållare för text 2"/>
          <p:cNvSpPr txBox="1">
            <a:spLocks/>
          </p:cNvSpPr>
          <p:nvPr/>
        </p:nvSpPr>
        <p:spPr>
          <a:xfrm>
            <a:off x="988742" y="1238423"/>
            <a:ext cx="10206127" cy="508367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Arial" panose="020B0604020202020204" pitchFamily="34" charset="0"/>
              <a:buChar char="•"/>
            </a:pPr>
            <a:r>
              <a:rPr lang="sv-SE" dirty="0" smtClean="0"/>
              <a:t>Samarbete med NPO Barns och ungdomars hälsa</a:t>
            </a:r>
          </a:p>
          <a:p>
            <a:pPr marL="342900" indent="-342900">
              <a:lnSpc>
                <a:spcPct val="110000"/>
              </a:lnSpc>
              <a:buFont typeface="Arial" panose="020B0604020202020204" pitchFamily="34" charset="0"/>
              <a:buChar char="•"/>
            </a:pPr>
            <a:r>
              <a:rPr lang="sv-SE" b="1" dirty="0" smtClean="0"/>
              <a:t>Nominering till NAG tom 1 juni 2025</a:t>
            </a:r>
          </a:p>
          <a:p>
            <a:pPr marL="342900" indent="-342900">
              <a:lnSpc>
                <a:spcPct val="110000"/>
              </a:lnSpc>
              <a:buFont typeface="Arial" panose="020B0604020202020204" pitchFamily="34" charset="0"/>
              <a:buChar char="•"/>
            </a:pPr>
            <a:r>
              <a:rPr lang="sv-SE" dirty="0" smtClean="0"/>
              <a:t>Syftet </a:t>
            </a:r>
            <a:r>
              <a:rPr lang="sv-SE" dirty="0"/>
              <a:t>är att identifiera förbättringsområden för att säkerställa  vården av barn  på allmänna intensivvårdsavdelningar och på så sätt minska nationella ojämlikheter i vårdkvalitet. </a:t>
            </a:r>
            <a:endParaRPr lang="sv-SE" dirty="0" smtClean="0"/>
          </a:p>
          <a:p>
            <a:pPr marL="342900" indent="-342900">
              <a:lnSpc>
                <a:spcPct val="110000"/>
              </a:lnSpc>
              <a:buFont typeface="Arial" panose="020B0604020202020204" pitchFamily="34" charset="0"/>
              <a:buChar char="•"/>
            </a:pPr>
            <a:r>
              <a:rPr lang="sv-SE" dirty="0" smtClean="0"/>
              <a:t>Uppdrag: </a:t>
            </a:r>
          </a:p>
          <a:p>
            <a:pPr marL="285750" lvl="0" indent="-285750">
              <a:buFont typeface="Courier New" panose="02070309020205020404" pitchFamily="49" charset="0"/>
              <a:buChar char="o"/>
            </a:pPr>
            <a:r>
              <a:rPr lang="sv-SE" sz="1800" dirty="0"/>
              <a:t>kartlägga intensivvård av barn på allmän intensivvårdsavdelning respektive barnintensivvårdsavdelning</a:t>
            </a:r>
          </a:p>
          <a:p>
            <a:pPr marL="285750" lvl="0" indent="-285750">
              <a:buFont typeface="Courier New" panose="02070309020205020404" pitchFamily="49" charset="0"/>
              <a:buChar char="o"/>
            </a:pPr>
            <a:r>
              <a:rPr lang="sv-SE" sz="1800" dirty="0"/>
              <a:t>analysera behov av nationella kunskapsstöd för intensivvård av barn på allmän intensivvårdsavdelning och föreslå insatser för att tillgodose dessa</a:t>
            </a:r>
          </a:p>
          <a:p>
            <a:pPr marL="285750" lvl="0" indent="-285750">
              <a:buFont typeface="Courier New" panose="02070309020205020404" pitchFamily="49" charset="0"/>
              <a:buChar char="o"/>
            </a:pPr>
            <a:r>
              <a:rPr lang="sv-SE" sz="1800" dirty="0"/>
              <a:t>utreda och föreslå förbättringar i samverkan och koordinering av vårdplatser och sekundära transporter av svårt sjuka barn</a:t>
            </a:r>
          </a:p>
          <a:p>
            <a:pPr marL="285750" lvl="0" indent="-285750">
              <a:buFont typeface="Courier New" panose="02070309020205020404" pitchFamily="49" charset="0"/>
              <a:buChar char="o"/>
            </a:pPr>
            <a:r>
              <a:rPr lang="sv-SE" sz="1800" dirty="0"/>
              <a:t>kartlägga organisering av intensivvårdsstöd före och efter intensivvård för barn</a:t>
            </a:r>
          </a:p>
          <a:p>
            <a:pPr marL="285750" lvl="0" indent="-285750">
              <a:buFont typeface="Courier New" panose="02070309020205020404" pitchFamily="49" charset="0"/>
              <a:buChar char="o"/>
            </a:pPr>
            <a:r>
              <a:rPr lang="sv-SE" sz="1800" dirty="0"/>
              <a:t>föreslå kvalitetsmått för intensivvård av barn.</a:t>
            </a:r>
            <a:endParaRPr lang="sv-SE" dirty="0" smtClean="0"/>
          </a:p>
          <a:p>
            <a:endParaRPr lang="sv-SE" dirty="0" smtClean="0"/>
          </a:p>
        </p:txBody>
      </p:sp>
    </p:spTree>
    <p:extLst>
      <p:ext uri="{BB962C8B-B14F-4D97-AF65-F5344CB8AC3E}">
        <p14:creationId xmlns:p14="http://schemas.microsoft.com/office/powerpoint/2010/main" val="3551096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På gång!</a:t>
            </a:r>
            <a:endParaRPr lang="sv-SE" dirty="0"/>
          </a:p>
        </p:txBody>
      </p:sp>
      <p:sp>
        <p:nvSpPr>
          <p:cNvPr id="3" name="Platshållare för text 2"/>
          <p:cNvSpPr>
            <a:spLocks noGrp="1"/>
          </p:cNvSpPr>
          <p:nvPr>
            <p:ph type="body" sz="quarter" idx="10"/>
          </p:nvPr>
        </p:nvSpPr>
        <p:spPr>
          <a:xfrm>
            <a:off x="989012" y="1422400"/>
            <a:ext cx="10207071" cy="4186238"/>
          </a:xfrm>
        </p:spPr>
        <p:txBody>
          <a:bodyPr>
            <a:normAutofit/>
          </a:bodyPr>
          <a:lstStyle/>
          <a:p>
            <a:pPr marL="342900" indent="-342900">
              <a:buFont typeface="Arial" panose="020B0604020202020204" pitchFamily="34" charset="0"/>
              <a:buChar char="•"/>
            </a:pPr>
            <a:r>
              <a:rPr lang="sv-SE" dirty="0" smtClean="0"/>
              <a:t>Strukturerad Vårdinformation CVK: i slutfasen</a:t>
            </a:r>
            <a:br>
              <a:rPr lang="sv-SE" dirty="0" smtClean="0"/>
            </a:br>
            <a:r>
              <a:rPr lang="sv-SE" dirty="0" smtClean="0"/>
              <a:t>Granskningsrunda </a:t>
            </a:r>
            <a:r>
              <a:rPr lang="sv-SE" dirty="0"/>
              <a:t>1 planeras till den 18 augusti – 5 september (3 veckor</a:t>
            </a:r>
            <a:r>
              <a:rPr lang="sv-SE" dirty="0" smtClean="0"/>
              <a:t>)</a:t>
            </a:r>
            <a:br>
              <a:rPr lang="sv-SE" dirty="0" smtClean="0"/>
            </a:br>
            <a:r>
              <a:rPr lang="sv-SE" dirty="0" smtClean="0"/>
              <a:t>Presenteras på </a:t>
            </a:r>
            <a:r>
              <a:rPr lang="sv-SE" dirty="0" err="1" smtClean="0"/>
              <a:t>Vitalis</a:t>
            </a:r>
            <a:endParaRPr lang="sv-SE" dirty="0"/>
          </a:p>
          <a:p>
            <a:endParaRPr lang="sv-SE" dirty="0"/>
          </a:p>
          <a:p>
            <a:pPr marL="342900" indent="-342900">
              <a:buFont typeface="Arial" panose="020B0604020202020204" pitchFamily="34" charset="0"/>
              <a:buChar char="•"/>
            </a:pPr>
            <a:r>
              <a:rPr lang="sv-SE" dirty="0" smtClean="0"/>
              <a:t>Hälsodeklaration</a:t>
            </a:r>
            <a:br>
              <a:rPr lang="sv-SE" dirty="0" smtClean="0"/>
            </a:br>
            <a:r>
              <a:rPr lang="sv-SE" dirty="0"/>
              <a:t>Presenteras på </a:t>
            </a:r>
            <a:r>
              <a:rPr lang="sv-SE" dirty="0" err="1"/>
              <a:t>Vitalis</a:t>
            </a:r>
            <a:endParaRPr lang="sv-SE" dirty="0" smtClean="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smtClean="0"/>
              <a:t>Transplantation: </a:t>
            </a:r>
            <a:r>
              <a:rPr lang="sv-SE" i="1" dirty="0" smtClean="0"/>
              <a:t>Jämlika </a:t>
            </a:r>
            <a:r>
              <a:rPr lang="sv-SE" i="1" dirty="0"/>
              <a:t>levnadsråd efter organtransplantation </a:t>
            </a:r>
            <a:r>
              <a:rPr lang="sv-SE" dirty="0" smtClean="0"/>
              <a:t>granskningsrunda </a:t>
            </a:r>
            <a:r>
              <a:rPr lang="sv-SE" dirty="0"/>
              <a:t>hos verksamhetschefer på </a:t>
            </a:r>
            <a:r>
              <a:rPr lang="sv-SE" dirty="0" smtClean="0"/>
              <a:t>transplantationsenheterna, implementeras</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363676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Sekundär transport av svårt sjuk patient</a:t>
            </a:r>
          </a:p>
        </p:txBody>
      </p:sp>
      <p:sp>
        <p:nvSpPr>
          <p:cNvPr id="3" name="Platshållare för text 2"/>
          <p:cNvSpPr>
            <a:spLocks noGrp="1"/>
          </p:cNvSpPr>
          <p:nvPr>
            <p:ph type="body" sz="quarter" idx="10"/>
          </p:nvPr>
        </p:nvSpPr>
        <p:spPr/>
        <p:txBody>
          <a:bodyPr/>
          <a:lstStyle/>
          <a:p>
            <a:r>
              <a:rPr lang="sv-SE" dirty="0" smtClean="0"/>
              <a:t>Vägledning publicerad slutet av 2024</a:t>
            </a:r>
          </a:p>
          <a:p>
            <a:endParaRPr lang="sv-SE" dirty="0" smtClean="0"/>
          </a:p>
          <a:p>
            <a:r>
              <a:rPr lang="sv-SE" dirty="0" smtClean="0"/>
              <a:t>Fortsatt arbete där NPO / NAG kommer involveras</a:t>
            </a:r>
          </a:p>
          <a:p>
            <a:endParaRPr lang="sv-SE" dirty="0"/>
          </a:p>
          <a:p>
            <a:endParaRPr lang="sv-SE" dirty="0"/>
          </a:p>
        </p:txBody>
      </p:sp>
    </p:spTree>
    <p:extLst>
      <p:ext uri="{BB962C8B-B14F-4D97-AF65-F5344CB8AC3E}">
        <p14:creationId xmlns:p14="http://schemas.microsoft.com/office/powerpoint/2010/main" val="1890472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02D4D526-D8A4-4F4A-B69B-4B3AF82E4831}" vid="{66A6ED8C-007A-4142-BC86-762536A5AB75}"/>
    </a:ext>
  </a:extLst>
</a:theme>
</file>

<file path=ppt/theme/theme2.xml><?xml version="1.0" encoding="utf-8"?>
<a:theme xmlns:a="http://schemas.openxmlformats.org/drawingml/2006/main" name="1_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25279E519F3CC498E5912A11FD7F07B" ma:contentTypeVersion="4" ma:contentTypeDescription="Skapa ett nytt dokument." ma:contentTypeScope="" ma:versionID="2a778e069a203d8ac8f0ed3e581e9939">
  <xsd:schema xmlns:xsd="http://www.w3.org/2001/XMLSchema" xmlns:xs="http://www.w3.org/2001/XMLSchema" xmlns:p="http://schemas.microsoft.com/office/2006/metadata/properties" xmlns:ns2="81a462b8-6a8a-4ed3-9123-a3973e2fb8b9" targetNamespace="http://schemas.microsoft.com/office/2006/metadata/properties" ma:root="true" ma:fieldsID="eced5081394b2aa482f2f9465283697e" ns2:_="">
    <xsd:import namespace="81a462b8-6a8a-4ed3-9123-a3973e2fb8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a462b8-6a8a-4ed3-9123-a3973e2fb8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1863ED-FB52-4EDE-AEE9-7DA1C94424D1}">
  <ds:schemaRefs>
    <ds:schemaRef ds:uri="http://schemas.microsoft.com/sharepoint/v3/contenttype/forms"/>
  </ds:schemaRefs>
</ds:datastoreItem>
</file>

<file path=customXml/itemProps2.xml><?xml version="1.0" encoding="utf-8"?>
<ds:datastoreItem xmlns:ds="http://schemas.openxmlformats.org/officeDocument/2006/customXml" ds:itemID="{7838D4AE-77DD-4AFB-B222-D44227D8A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a462b8-6a8a-4ed3-9123-a3973e2fb8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5B2398-3A3E-4519-9886-B3DCC2BBDCB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1a462b8-6a8a-4ed3-9123-a3973e2fb8b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Tom-mall-PPT-Kunskapsstyrning</Template>
  <TotalTime>5478</TotalTime>
  <Words>905</Words>
  <Application>Microsoft Office PowerPoint</Application>
  <PresentationFormat>Bredbild</PresentationFormat>
  <Paragraphs>177</Paragraphs>
  <Slides>14</Slides>
  <Notes>14</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14</vt:i4>
      </vt:variant>
    </vt:vector>
  </HeadingPairs>
  <TitlesOfParts>
    <vt:vector size="21" baseType="lpstr">
      <vt:lpstr>Arial</vt:lpstr>
      <vt:lpstr>Calibri</vt:lpstr>
      <vt:lpstr>Courier New</vt:lpstr>
      <vt:lpstr>Symbol</vt:lpstr>
      <vt:lpstr>Times New Roman</vt:lpstr>
      <vt:lpstr>Tema_sveriges_regioner_i_samverkan</vt:lpstr>
      <vt:lpstr>1_SKL PPT Vit</vt:lpstr>
      <vt:lpstr>PowerPoint-presentation</vt:lpstr>
      <vt:lpstr>Bidra till en god hälsa i befolkningen genom en god vård som ska vara:</vt:lpstr>
      <vt:lpstr>NPO PIVoT</vt:lpstr>
      <vt:lpstr>NPO PIVoT Insatsområden o NAG</vt:lpstr>
      <vt:lpstr>Donation och NAG Donation</vt:lpstr>
      <vt:lpstr>PowerPoint-presentation</vt:lpstr>
      <vt:lpstr>PowerPoint-presentation</vt:lpstr>
      <vt:lpstr>På gång!</vt:lpstr>
      <vt:lpstr>Sekundär transport av svårt sjuk patient</vt:lpstr>
      <vt:lpstr>Samverkan kvalitetsregister</vt:lpstr>
      <vt:lpstr>    </vt:lpstr>
      <vt:lpstr>    </vt:lpstr>
      <vt:lpstr>PowerPoint-presentation</vt:lpstr>
      <vt:lpstr>PowerPoint-presentation</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Andersson Annika</dc:creator>
  <cp:lastModifiedBy>Thålin Conny</cp:lastModifiedBy>
  <cp:revision>152</cp:revision>
  <dcterms:created xsi:type="dcterms:W3CDTF">2020-10-01T08:50:43Z</dcterms:created>
  <dcterms:modified xsi:type="dcterms:W3CDTF">2025-06-05T14:46:16Z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0x010100725279E519F3CC498E5912A11FD7F07B</vt:lpwstr>
  </property>
</Properties>
</file>