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8" r:id="rId2"/>
  </p:sldMasterIdLst>
  <p:notesMasterIdLst>
    <p:notesMasterId r:id="rId14"/>
  </p:notesMasterIdLst>
  <p:sldIdLst>
    <p:sldId id="3531" r:id="rId3"/>
    <p:sldId id="3513" r:id="rId4"/>
    <p:sldId id="269" r:id="rId5"/>
    <p:sldId id="259" r:id="rId6"/>
    <p:sldId id="3519" r:id="rId7"/>
    <p:sldId id="262" r:id="rId8"/>
    <p:sldId id="3538" r:id="rId9"/>
    <p:sldId id="3539" r:id="rId10"/>
    <p:sldId id="267" r:id="rId11"/>
    <p:sldId id="3541" r:id="rId12"/>
    <p:sldId id="3540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5033" autoAdjust="0"/>
  </p:normalViewPr>
  <p:slideViewPr>
    <p:cSldViewPr snapToGrid="0">
      <p:cViewPr varScale="1">
        <p:scale>
          <a:sx n="92" d="100"/>
          <a:sy n="92" d="100"/>
        </p:scale>
        <p:origin x="5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E3E2B-CD4F-4749-9EB5-D2D4FCB75C4A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B2E55-7342-4BFB-9601-CF3BCB9259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671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ADCBE-8215-4F60-9076-027D78D535C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855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Susanne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5512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Susanne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154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B2E55-7342-4BFB-9601-CF3BCB92594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6455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Susanne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03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Susanne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8704B-E6AF-4C66-88B6-B76772BB746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82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Susanne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8704B-E6AF-4C66-88B6-B76772BB746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693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Susanne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8704B-E6AF-4C66-88B6-B76772BB746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719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01DAE8-CF33-475F-811F-C9110A4A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7A66144-AF6E-4BF8-8AD3-6CBD3E579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877380-3460-481A-97B5-52718CCFA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7E42-CE1A-403C-9E82-A8D7C975CC94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F10C95-08C9-4DBC-8CEF-1760DCA20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1E56E6-0F65-4AA9-BAC6-5C471D78A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B156-A714-4AD2-8C9B-45CCB89C61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339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D63466-4F72-421E-AC71-097B55290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E05C0B6-8A75-4CB1-BCB1-E0A5A4A05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73D476-8C19-47B8-BBBE-C177C7CB9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7E42-CE1A-403C-9E82-A8D7C975CC94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20AA4C8-5583-4BF4-A695-80ED1063F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C536A37-8616-4C7B-9C6A-55E9EDB97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B156-A714-4AD2-8C9B-45CCB89C61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753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C3C3612-49EE-432A-8610-1C76718E7E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FC6885B-C8F2-4000-A829-E959795E7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8961450-DE9E-4041-800F-600C44B0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7E42-CE1A-403C-9E82-A8D7C975CC94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7AF309-F30D-4411-A818-B92E999E8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55D46C3-562E-4171-8480-CFC163527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B156-A714-4AD2-8C9B-45CCB89C61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3712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0025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79888" y="2196000"/>
            <a:ext cx="9359900" cy="3780000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995316819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 vänst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6838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6120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8563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805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Avsnittsrubrik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/>
          <a:p>
            <a:r>
              <a:rPr lang="sv-SE"/>
              <a:t>Presentationsrubrik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1077913" y="2196000"/>
            <a:ext cx="9359900" cy="378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55723515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 eller graf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5" hasCustomPrompt="1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</a:pPr>
            <a:r>
              <a:rPr lang="sv-SE" dirty="0"/>
              <a:t>Klicka på symbolen för bild för att lägga till foto eller grafik</a:t>
            </a:r>
          </a:p>
        </p:txBody>
      </p:sp>
      <p:sp>
        <p:nvSpPr>
          <p:cNvPr id="3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1057119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215680" y="2291400"/>
            <a:ext cx="7992888" cy="9684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sz="4800" b="1">
                <a:latin typeface="+mj-lt"/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282104" y="3861048"/>
            <a:ext cx="7926465" cy="838800"/>
          </a:xfrm>
        </p:spPr>
        <p:txBody>
          <a:bodyPr vert="horz" lIns="0" tIns="0" rIns="0" bIns="0" rtlCol="0">
            <a:noAutofit/>
          </a:bodyPr>
          <a:lstStyle>
            <a:lvl1pPr>
              <a:defRPr lang="sv-SE" sz="2800" b="0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30" name="Bild 29">
            <a:extLst>
              <a:ext uri="{FF2B5EF4-FFF2-40B4-BE49-F238E27FC236}">
                <a16:creationId xmlns:a16="http://schemas.microsoft.com/office/drawing/2014/main" id="{1ECBE3A6-D2F4-894D-BD43-AFE39E2E2D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600743" y="-372718"/>
            <a:ext cx="3816424" cy="742082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E321D75-E72F-A442-9E6F-26BBF9786A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5611885"/>
            <a:ext cx="1008112" cy="87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85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80000" y="1556792"/>
            <a:ext cx="11232000" cy="3816424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233103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0000" y="332656"/>
            <a:ext cx="7488208" cy="1072848"/>
          </a:xfrm>
        </p:spPr>
        <p:txBody>
          <a:bodyPr>
            <a:noAutofit/>
          </a:bodyPr>
          <a:lstStyle>
            <a:lvl1pPr>
              <a:defRPr sz="4000" b="1"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80000" y="1944000"/>
            <a:ext cx="7488208" cy="335720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256240" y="0"/>
            <a:ext cx="3935760" cy="6858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87154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0000" y="476672"/>
            <a:ext cx="11232000" cy="640800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sv-SE" sz="4000" b="1" dirty="0">
                <a:latin typeface="+mj-lt"/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80000" y="1534462"/>
            <a:ext cx="5280000" cy="474067"/>
          </a:xfrm>
        </p:spPr>
        <p:txBody>
          <a:bodyPr anchor="b">
            <a:noAutofit/>
          </a:bodyPr>
          <a:lstStyle>
            <a:lvl1pPr marL="0" indent="0">
              <a:buNone/>
              <a:defRPr lang="sv-SE" sz="2400" b="1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0" b="1"/>
            </a:lvl3pPr>
            <a:lvl4pPr marL="1371633" indent="0">
              <a:buNone/>
              <a:defRPr sz="1600" b="1"/>
            </a:lvl4pPr>
            <a:lvl5pPr marL="1828844" indent="0">
              <a:buNone/>
              <a:defRPr sz="1600" b="1"/>
            </a:lvl5pPr>
            <a:lvl6pPr marL="2286055" indent="0">
              <a:buNone/>
              <a:defRPr sz="1600" b="1"/>
            </a:lvl6pPr>
            <a:lvl7pPr marL="2743266" indent="0">
              <a:buNone/>
              <a:defRPr sz="1600" b="1"/>
            </a:lvl7pPr>
            <a:lvl8pPr marL="3200476" indent="0">
              <a:buNone/>
              <a:defRPr sz="1600" b="1"/>
            </a:lvl8pPr>
            <a:lvl9pPr marL="3657687" indent="0">
              <a:buNone/>
              <a:defRPr sz="1600" b="1"/>
            </a:lvl9pPr>
          </a:lstStyle>
          <a:p>
            <a:pPr marL="0" lvl="0" indent="0" algn="l" defTabSz="914422" rtl="0" eaLnBrk="1" latinLnBrk="0" hangingPunct="1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0000" y="2132857"/>
            <a:ext cx="5280000" cy="3312368"/>
          </a:xfrm>
        </p:spPr>
        <p:txBody>
          <a:bodyPr>
            <a:normAutofit/>
          </a:bodyPr>
          <a:lstStyle>
            <a:lvl1pPr marL="269881" indent="-270006">
              <a:defRPr lang="sv-SE" sz="20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1351" indent="-271469">
              <a:defRPr lang="sv-SE" sz="18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69881" lvl="0" indent="-270006" algn="l" defTabSz="914422" rtl="0" eaLnBrk="1" latinLnBrk="0" hangingPunct="1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sv-SE"/>
              <a:t>Klicka här för att ändra format på bakgrundstexten</a:t>
            </a:r>
          </a:p>
          <a:p>
            <a:pPr marL="269881" lvl="1" indent="-270006" algn="l" defTabSz="914422" rtl="0" eaLnBrk="1" latinLnBrk="0" hangingPunct="1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sv-SE"/>
              <a:t>Nivå två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432000" y="1534462"/>
            <a:ext cx="5280000" cy="474067"/>
          </a:xfrm>
        </p:spPr>
        <p:txBody>
          <a:bodyPr anchor="b">
            <a:noAutofit/>
          </a:bodyPr>
          <a:lstStyle>
            <a:lvl1pPr marL="0" indent="0">
              <a:buNone/>
              <a:defRPr lang="sv-SE" sz="2400" b="1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0" b="1"/>
            </a:lvl3pPr>
            <a:lvl4pPr marL="1371633" indent="0">
              <a:buNone/>
              <a:defRPr sz="1600" b="1"/>
            </a:lvl4pPr>
            <a:lvl5pPr marL="1828844" indent="0">
              <a:buNone/>
              <a:defRPr sz="1600" b="1"/>
            </a:lvl5pPr>
            <a:lvl6pPr marL="2286055" indent="0">
              <a:buNone/>
              <a:defRPr sz="1600" b="1"/>
            </a:lvl6pPr>
            <a:lvl7pPr marL="2743266" indent="0">
              <a:buNone/>
              <a:defRPr sz="1600" b="1"/>
            </a:lvl7pPr>
            <a:lvl8pPr marL="3200476" indent="0">
              <a:buNone/>
              <a:defRPr sz="1600" b="1"/>
            </a:lvl8pPr>
            <a:lvl9pPr marL="3657687" indent="0">
              <a:buNone/>
              <a:defRPr sz="1600" b="1"/>
            </a:lvl9pPr>
          </a:lstStyle>
          <a:p>
            <a:pPr marL="0" lvl="0" indent="0" algn="l" defTabSz="914422" rtl="0" eaLnBrk="1" latinLnBrk="0" hangingPunct="1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432000" y="2132857"/>
            <a:ext cx="5280000" cy="3312368"/>
          </a:xfrm>
        </p:spPr>
        <p:txBody>
          <a:bodyPr>
            <a:normAutofit/>
          </a:bodyPr>
          <a:lstStyle>
            <a:lvl1pPr marL="269881" indent="-270006">
              <a:defRPr lang="sv-SE" sz="20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1351" indent="-271469">
              <a:defRPr lang="sv-SE" sz="18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69881" lvl="0" indent="-270006" algn="l" defTabSz="914422" rtl="0" eaLnBrk="1" latinLnBrk="0" hangingPunct="1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sv-SE"/>
              <a:t>Klicka här för att ändra format på bakgrundstexten</a:t>
            </a:r>
          </a:p>
          <a:p>
            <a:pPr marL="269881" lvl="1" indent="-270006" algn="l" defTabSz="914422" rtl="0" eaLnBrk="1" latinLnBrk="0" hangingPunct="1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403002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2C46A7-7D01-4E05-9042-5A3927D65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C5A9CA-480C-455B-A03D-5F12931D4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A7BB76-8B5A-450D-AE61-42CEC83F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7E42-CE1A-403C-9E82-A8D7C975CC94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B48906B-771F-4FA4-AA49-E47D64324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8008F3-C75B-4F75-A28F-CE96876D6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B156-A714-4AD2-8C9B-45CCB89C61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0668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FF5CF1-243A-E34F-9648-8C6E08BE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48" y="476672"/>
            <a:ext cx="6484348" cy="64080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sv-SE" sz="4000" b="1">
                <a:latin typeface="+mj-lt"/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D36ABEF-60E8-0C49-8EA4-99FBFA484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700" y="1943100"/>
            <a:ext cx="3166588" cy="29260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23D9F0D-22B7-7045-9892-58185AB77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1745" y="1943100"/>
            <a:ext cx="3168352" cy="29260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EACBD214-90EF-F04C-BECD-6081FCA8009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618624" y="5249"/>
            <a:ext cx="4555497" cy="685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27952235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b" anchorCtr="0">
            <a:normAutofit/>
          </a:bodyPr>
          <a:lstStyle>
            <a:lvl1pPr>
              <a:defRPr lang="sv-SE" sz="4000" b="1" dirty="0">
                <a:latin typeface="+mj-lt"/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3461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69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0000" y="332656"/>
            <a:ext cx="6696120" cy="1072848"/>
          </a:xfrm>
        </p:spPr>
        <p:txBody>
          <a:bodyPr>
            <a:noAutofit/>
          </a:bodyPr>
          <a:lstStyle>
            <a:lvl1pPr>
              <a:defRPr sz="4000" b="1">
                <a:latin typeface="+mj-lt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80000" y="1944000"/>
            <a:ext cx="6696120" cy="335720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2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73632B6-766F-EA48-8B06-29284F56E2E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618624" y="5249"/>
            <a:ext cx="4555497" cy="685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402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31EE1D-FA34-4973-A754-E7831FE41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409CF22-26B6-40F3-B9DC-22FF4FF49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D858903-ADE2-446B-9CE5-B3D214493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7E42-CE1A-403C-9E82-A8D7C975CC94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C709597-D830-479A-9E35-899207E9D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F603891-D6E5-4DA4-9B57-ADC740724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B156-A714-4AD2-8C9B-45CCB89C61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985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8B7210-826E-4FA2-B765-06A9B2925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3F9E39-D6FA-4870-8360-E76346934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09EA6F2-1E35-4ED5-AA67-47C302135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E162FEE-F6B0-419E-8E18-026C2CC49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7E42-CE1A-403C-9E82-A8D7C975CC94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38935-6226-4ED3-AE2F-10488885B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2A44FAC-BBCF-488C-8557-770918FAB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B156-A714-4AD2-8C9B-45CCB89C61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668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87F683-A930-4A6C-8381-FF3B30989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F6C5580-4CC7-4F20-8356-467F93050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9E3EA85-26CB-4345-BAA1-0F94219F2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3E5864A-716F-48E3-9DE9-B5FB92C23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8149555-6543-4CB5-BFD8-4CD4267D8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7D7E21E-E110-4804-A653-BD88EEF73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7E42-CE1A-403C-9E82-A8D7C975CC94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F4AD2FF-115C-4F0C-A553-23FC802F9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EBC104F-52C1-45AC-B3CF-FB6C5C12B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B156-A714-4AD2-8C9B-45CCB89C61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734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0F4B2C-95FA-4B41-917D-BE54148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9C45FC9-62BE-4552-88BB-7B34D3B3B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7E42-CE1A-403C-9E82-A8D7C975CC94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25C459A-0FC4-4C16-8001-B313DA015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C0B6AF2-6720-4022-B326-26247659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B156-A714-4AD2-8C9B-45CCB89C61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470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79A0364-3860-4E64-B7F1-67C28B2C9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7E42-CE1A-403C-9E82-A8D7C975CC94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1890751-FEEA-4A17-A831-F070F5697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E741F4-B8BD-4D13-9406-F4BEBCAB9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B156-A714-4AD2-8C9B-45CCB89C61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767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1D3AC3-1622-4E01-B09A-FA3FE222F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1AA9A8-9E4F-4218-A2AD-7E4C06B35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23246D-5769-4A39-A04E-613D0E31F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2CC1DB9-52F9-4E07-AF39-95958DAB4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7E42-CE1A-403C-9E82-A8D7C975CC94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590646A-2699-4130-BB43-1D134E4F8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AE148C2-FDDB-4874-B2C5-75914CA5E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B156-A714-4AD2-8C9B-45CCB89C61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7920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A7C65C-55CC-4DAB-892E-8A8D6DE8F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FC125BD-C89B-42F2-8177-A91B9FA708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0608C6-514B-4C91-B4C2-159D00CBA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35EF80B-DDC6-4BAB-A18B-621388AF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7E42-CE1A-403C-9E82-A8D7C975CC94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9A33DA6-F140-4237-8F22-CBBD73662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5428065-8426-4F58-B78F-4E3B79AD8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B156-A714-4AD2-8C9B-45CCB89C61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8871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2979D43-81F2-44E2-A982-00ED66331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7924406-BC50-403F-8A4D-0F30F0965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FC03CB-4597-4021-BEB0-D03224958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37E42-CE1A-403C-9E82-A8D7C975CC94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2B13A89-0FF2-48E9-9CC1-C2669CB7A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CC3154-DA34-465C-BE8E-2A2FB9523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BB156-A714-4AD2-8C9B-45CCB89C61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219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8" r:id="rId12"/>
    <p:sldLayoutId id="2147483709" r:id="rId13"/>
    <p:sldLayoutId id="2147483710" r:id="rId14"/>
    <p:sldLayoutId id="214748371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75748" y="476672"/>
            <a:ext cx="11232000" cy="6408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77836" y="1705450"/>
            <a:ext cx="11232000" cy="37397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2E2EC98-0957-2A09-BD3A-9455A462E70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5611885"/>
            <a:ext cx="1008112" cy="87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9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p:txStyles>
    <p:titleStyle>
      <a:lvl1pPr algn="l" defTabSz="914422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9881" indent="-270006" algn="l" defTabSz="914422" rtl="0" eaLnBrk="1" latinLnBrk="0" hangingPunct="1">
        <a:spcBef>
          <a:spcPts val="12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1351" indent="-271469" algn="l" defTabSz="914422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4882" indent="-263531" algn="l" defTabSz="91442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4764" indent="-269881" algn="l" defTabSz="914422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55743" indent="-180979" algn="l" defTabSz="91442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60" indent="-228605" algn="l" defTabSz="9144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1" indent="-228605" algn="l" defTabSz="9144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2" indent="-228605" algn="l" defTabSz="9144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3" indent="-228605" algn="l" defTabSz="9144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3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5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7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87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officeapps.live.com/op/view.aspx?src=https%3A%2F%2Fkunskapsstyrningvard.se%2Fdownload%2F18.24483ab51852998d02695f2%2F1671529547237%2FNationellt-system-kunskapsstyrning-halso-och-sjukvard-presentation-2022-12-20.pptx&amp;wdOrigin=BROWSELIN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view.officeapps.live.com/op/view.aspx?src=https%3A%2F%2Fsydostrasjukvardsregionen.se%2Fwp-content%2Fuploads%2F2020%2F09%2Fpresentation_av_sydostra_sjukvardsregionen.pptx&amp;wdOrigin=BROWSELIN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gion Jönköpings län, Region Jönköpings län">
            <a:extLst>
              <a:ext uri="{FF2B5EF4-FFF2-40B4-BE49-F238E27FC236}">
                <a16:creationId xmlns:a16="http://schemas.microsoft.com/office/drawing/2014/main" id="{9F5F86F7-8A13-917F-C03A-92314933F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372" y="4530553"/>
            <a:ext cx="2796309" cy="146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77766" y="141180"/>
            <a:ext cx="9144000" cy="2387600"/>
          </a:xfrm>
        </p:spPr>
        <p:txBody>
          <a:bodyPr>
            <a:normAutofit/>
          </a:bodyPr>
          <a:lstStyle/>
          <a:p>
            <a:r>
              <a:rPr lang="sv-SE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RPO Mag-tarmsjukdomar</a:t>
            </a:r>
            <a:r>
              <a:rPr lang="sv-SE" sz="4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v-SE" sz="4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v-SE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v-SE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v-SE" sz="2800" b="1" dirty="0"/>
              <a:t/>
            </a:r>
            <a:br>
              <a:rPr lang="sv-SE" sz="2800" b="1" dirty="0"/>
            </a:br>
            <a:endParaRPr lang="sv-SE" sz="2800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764434" y="1575377"/>
            <a:ext cx="9144000" cy="1482722"/>
          </a:xfrm>
        </p:spPr>
        <p:txBody>
          <a:bodyPr numCol="2">
            <a:normAutofit/>
          </a:bodyPr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7" name="Picture 4" descr="Regionstatistik Medicinska resultat och tillgänglighet. - ppt ladda ner">
            <a:extLst>
              <a:ext uri="{FF2B5EF4-FFF2-40B4-BE49-F238E27FC236}">
                <a16:creationId xmlns:a16="http://schemas.microsoft.com/office/drawing/2014/main" id="{1700178A-C983-FFA1-8BF9-8D5FEEC5A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9" t="15290" b="10303"/>
          <a:stretch/>
        </p:blipFill>
        <p:spPr bwMode="auto">
          <a:xfrm>
            <a:off x="3764434" y="2650836"/>
            <a:ext cx="3929457" cy="420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gion Östergötland – Digitalidag">
            <a:extLst>
              <a:ext uri="{FF2B5EF4-FFF2-40B4-BE49-F238E27FC236}">
                <a16:creationId xmlns:a16="http://schemas.microsoft.com/office/drawing/2014/main" id="{29E1AAB0-D7F9-7011-96E4-5B4D0A395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774" y="3256577"/>
            <a:ext cx="2848263" cy="72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essbilder för Region Kalmar län">
            <a:extLst>
              <a:ext uri="{FF2B5EF4-FFF2-40B4-BE49-F238E27FC236}">
                <a16:creationId xmlns:a16="http://schemas.microsoft.com/office/drawing/2014/main" id="{4DEE8ECC-F0E9-289E-F458-40DE5E495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428" y="3955738"/>
            <a:ext cx="2927875" cy="135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5CC381E-C38C-9C4F-75F8-68553EBFA606}"/>
              </a:ext>
            </a:extLst>
          </p:cNvPr>
          <p:cNvSpPr txBox="1"/>
          <p:nvPr/>
        </p:nvSpPr>
        <p:spPr>
          <a:xfrm>
            <a:off x="2047164" y="4039165"/>
            <a:ext cx="1814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Invånare: 472000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E1E825E-A979-D145-CFC5-5F0095055664}"/>
              </a:ext>
            </a:extLst>
          </p:cNvPr>
          <p:cNvSpPr txBox="1"/>
          <p:nvPr/>
        </p:nvSpPr>
        <p:spPr>
          <a:xfrm>
            <a:off x="2047164" y="5744348"/>
            <a:ext cx="1814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Invånare: 369000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43718BC-75BE-8D71-29EF-F1D8161231A9}"/>
              </a:ext>
            </a:extLst>
          </p:cNvPr>
          <p:cNvSpPr txBox="1"/>
          <p:nvPr/>
        </p:nvSpPr>
        <p:spPr>
          <a:xfrm>
            <a:off x="7677720" y="5430031"/>
            <a:ext cx="1814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Invånare: 248000</a:t>
            </a:r>
          </a:p>
        </p:txBody>
      </p:sp>
    </p:spTree>
    <p:extLst>
      <p:ext uri="{BB962C8B-B14F-4D97-AF65-F5344CB8AC3E}">
        <p14:creationId xmlns:p14="http://schemas.microsoft.com/office/powerpoint/2010/main" val="2773348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079888" y="345564"/>
            <a:ext cx="9360000" cy="1296000"/>
          </a:xfrm>
        </p:spPr>
        <p:txBody>
          <a:bodyPr/>
          <a:lstStyle/>
          <a:p>
            <a:r>
              <a:rPr lang="sv-SE" dirty="0"/>
              <a:t>Programområdets uppdrag II</a:t>
            </a:r>
            <a:endParaRPr lang="sv-SE" sz="2400" dirty="0"/>
          </a:p>
        </p:txBody>
      </p:sp>
      <p:sp>
        <p:nvSpPr>
          <p:cNvPr id="9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1079888" y="1641564"/>
            <a:ext cx="9359900" cy="3780000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/>
              <a:t>Analysera och rapportera </a:t>
            </a:r>
            <a:r>
              <a:rPr lang="sv-SE" sz="2400" b="1" dirty="0"/>
              <a:t>behov av investeringar och kompetensutveckling </a:t>
            </a:r>
            <a:r>
              <a:rPr lang="sv-SE" sz="2400" dirty="0"/>
              <a:t>(LPO)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/>
              <a:t>Bidra med analyser och synpunkter på </a:t>
            </a:r>
            <a:r>
              <a:rPr lang="sv-SE" sz="2400" b="1" dirty="0"/>
              <a:t>remisser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/>
              <a:t>Omvärldsbevaka och initiera frågor för </a:t>
            </a:r>
            <a:r>
              <a:rPr lang="sv-SE" sz="2400" b="1" dirty="0"/>
              <a:t>sjukvårdsregional samverkan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b="1" dirty="0"/>
              <a:t>Samverka med andra programområden </a:t>
            </a:r>
            <a:r>
              <a:rPr lang="sv-SE" sz="2400" dirty="0"/>
              <a:t>och stödresurser lokalt, regionalt och nationellt</a:t>
            </a:r>
          </a:p>
        </p:txBody>
      </p:sp>
      <p:sp>
        <p:nvSpPr>
          <p:cNvPr id="10" name="Platshållare för text 6"/>
          <p:cNvSpPr txBox="1">
            <a:spLocks/>
          </p:cNvSpPr>
          <p:nvPr/>
        </p:nvSpPr>
        <p:spPr>
          <a:xfrm>
            <a:off x="7747509" y="1604516"/>
            <a:ext cx="4286865" cy="433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Tx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2A5F7FDD-C4A7-05A3-C142-13D8050FE5AE}"/>
              </a:ext>
            </a:extLst>
          </p:cNvPr>
          <p:cNvSpPr/>
          <p:nvPr/>
        </p:nvSpPr>
        <p:spPr>
          <a:xfrm>
            <a:off x="10361364" y="5943600"/>
            <a:ext cx="164218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838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1B94E4-9C66-DB89-FA70-C9F2330FE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Planering och arbete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5DEDE3-A0D2-B859-9571-56605FE6A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Upprätta och genomföra </a:t>
            </a:r>
            <a:r>
              <a:rPr lang="sv-SE" b="1" dirty="0"/>
              <a:t>handlingsplan</a:t>
            </a:r>
          </a:p>
          <a:p>
            <a:pPr lvl="1"/>
            <a:r>
              <a:rPr lang="sv-SE" b="1" dirty="0"/>
              <a:t>Kunskapsstyrning</a:t>
            </a:r>
          </a:p>
          <a:p>
            <a:pPr lvl="1"/>
            <a:r>
              <a:rPr lang="sv-SE" b="1" dirty="0"/>
              <a:t>Utveckla vårdprocesser</a:t>
            </a:r>
          </a:p>
          <a:p>
            <a:pPr lvl="1"/>
            <a:r>
              <a:rPr lang="sv-SE" b="1" dirty="0"/>
              <a:t>Samverka nationellt, regionalt och lokalt</a:t>
            </a:r>
          </a:p>
          <a:p>
            <a:r>
              <a:rPr lang="sv-SE" dirty="0"/>
              <a:t>Säkra tillgång till </a:t>
            </a:r>
            <a:r>
              <a:rPr lang="sv-SE" b="1" dirty="0"/>
              <a:t>vårdinformation/statistik </a:t>
            </a:r>
            <a:r>
              <a:rPr lang="sv-SE" dirty="0"/>
              <a:t>för uppföljning</a:t>
            </a:r>
          </a:p>
          <a:p>
            <a:r>
              <a:rPr lang="sv-SE" dirty="0"/>
              <a:t>Regelbundna </a:t>
            </a:r>
            <a:r>
              <a:rPr lang="sv-SE" b="1" dirty="0"/>
              <a:t>möten</a:t>
            </a:r>
            <a:r>
              <a:rPr lang="sv-SE" dirty="0"/>
              <a:t> på regional (RPO) och lokal nivå (LPO)</a:t>
            </a:r>
          </a:p>
          <a:p>
            <a:r>
              <a:rPr lang="sv-SE" dirty="0"/>
              <a:t>Vid behov skapa </a:t>
            </a:r>
            <a:r>
              <a:rPr lang="sv-SE" b="1" dirty="0"/>
              <a:t>arbetsgrupper</a:t>
            </a:r>
            <a:r>
              <a:rPr lang="sv-SE" dirty="0"/>
              <a:t> för tidsatt uppgift eller långsiktigt uppdrag</a:t>
            </a:r>
          </a:p>
        </p:txBody>
      </p:sp>
    </p:spTree>
    <p:extLst>
      <p:ext uri="{BB962C8B-B14F-4D97-AF65-F5344CB8AC3E}">
        <p14:creationId xmlns:p14="http://schemas.microsoft.com/office/powerpoint/2010/main" val="2791406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egionstatistik Medicinska resultat och tillgänglighet. - ppt ladda ner">
            <a:extLst>
              <a:ext uri="{FF2B5EF4-FFF2-40B4-BE49-F238E27FC236}">
                <a16:creationId xmlns:a16="http://schemas.microsoft.com/office/drawing/2014/main" id="{C1C17D25-B02B-761B-9CCC-D2E31CCAE1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9" t="15290" b="10303"/>
          <a:stretch/>
        </p:blipFill>
        <p:spPr bwMode="auto">
          <a:xfrm>
            <a:off x="6379348" y="839755"/>
            <a:ext cx="5533466" cy="59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Regionalt Programområde (RPO) </a:t>
            </a:r>
            <a:br>
              <a:rPr lang="sv-SE" dirty="0"/>
            </a:br>
            <a:r>
              <a:rPr lang="sv-SE" dirty="0"/>
              <a:t>Mag-tarmsjukdomar</a:t>
            </a: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162653"/>
              </p:ext>
            </p:extLst>
          </p:nvPr>
        </p:nvGraphicFramePr>
        <p:xfrm>
          <a:off x="1336964" y="1744235"/>
          <a:ext cx="3264456" cy="44320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2949">
                  <a:extLst>
                    <a:ext uri="{9D8B030D-6E8A-4147-A177-3AD203B41FA5}">
                      <a16:colId xmlns:a16="http://schemas.microsoft.com/office/drawing/2014/main" val="2854902860"/>
                    </a:ext>
                  </a:extLst>
                </a:gridCol>
                <a:gridCol w="2021507">
                  <a:extLst>
                    <a:ext uri="{9D8B030D-6E8A-4147-A177-3AD203B41FA5}">
                      <a16:colId xmlns:a16="http://schemas.microsoft.com/office/drawing/2014/main" val="3447201950"/>
                    </a:ext>
                  </a:extLst>
                </a:gridCol>
              </a:tblGrid>
              <a:tr h="316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 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Ledamot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5371123"/>
                  </a:ext>
                </a:extLst>
              </a:tr>
              <a:tr h="316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solidFill>
                            <a:srgbClr val="FFFF00"/>
                          </a:solidFill>
                          <a:effectLst/>
                        </a:rPr>
                        <a:t>Östergötland</a:t>
                      </a:r>
                      <a:endParaRPr lang="sv-SE" sz="16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 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5220738"/>
                  </a:ext>
                </a:extLst>
              </a:tr>
              <a:tr h="316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Linköping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Henrik Hjortswang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2972927"/>
                  </a:ext>
                </a:extLst>
              </a:tr>
              <a:tr h="316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Norrköping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Jozsef Csog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9707835"/>
                  </a:ext>
                </a:extLst>
              </a:tr>
              <a:tr h="316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Motala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Andràs Deàk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547573"/>
                  </a:ext>
                </a:extLst>
              </a:tr>
              <a:tr h="316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solidFill>
                            <a:srgbClr val="FFFF00"/>
                          </a:solidFill>
                          <a:effectLst/>
                        </a:rPr>
                        <a:t>Jönköping</a:t>
                      </a:r>
                      <a:endParaRPr lang="sv-SE" sz="16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 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8802282"/>
                  </a:ext>
                </a:extLst>
              </a:tr>
              <a:tr h="316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Ryhov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Henrik Stjernman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2739542"/>
                  </a:ext>
                </a:extLst>
              </a:tr>
              <a:tr h="316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Eksjö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Martin Rejler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5227667"/>
                  </a:ext>
                </a:extLst>
              </a:tr>
              <a:tr h="316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Värnamo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Celinda Gaardsdal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5896498"/>
                  </a:ext>
                </a:extLst>
              </a:tr>
              <a:tr h="316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solidFill>
                            <a:srgbClr val="FFFF00"/>
                          </a:solidFill>
                          <a:effectLst/>
                        </a:rPr>
                        <a:t>Kalmar</a:t>
                      </a:r>
                      <a:endParaRPr lang="sv-SE" sz="16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 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6636294"/>
                  </a:ext>
                </a:extLst>
              </a:tr>
              <a:tr h="316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Kalmar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Sara Holmgren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7059731"/>
                  </a:ext>
                </a:extLst>
              </a:tr>
              <a:tr h="316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Västervik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Ernesto von Greiff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9539939"/>
                  </a:ext>
                </a:extLst>
              </a:tr>
              <a:tr h="316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5970745"/>
                  </a:ext>
                </a:extLst>
              </a:tr>
              <a:tr h="316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solidFill>
                            <a:srgbClr val="FFFF00"/>
                          </a:solidFill>
                          <a:effectLst/>
                        </a:rPr>
                        <a:t>Processtöd</a:t>
                      </a:r>
                      <a:endParaRPr lang="sv-SE" sz="16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 Linda Andlöw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9702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90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Kunskapsstyrning</a:t>
            </a:r>
            <a:br>
              <a:rPr lang="sv-SE" dirty="0"/>
            </a:br>
            <a:r>
              <a:rPr lang="sv-SE" dirty="0"/>
              <a:t>i praktiken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sz="1800" dirty="0"/>
              <a:t>Vi </a:t>
            </a:r>
            <a:r>
              <a:rPr lang="sv-SE" sz="1800" b="1" dirty="0"/>
              <a:t>använder</a:t>
            </a:r>
            <a:r>
              <a:rPr lang="sv-SE" sz="1800" dirty="0"/>
              <a:t> den bästa tillgängliga </a:t>
            </a:r>
            <a:r>
              <a:rPr lang="sv-SE" sz="1800" b="1" dirty="0"/>
              <a:t>kunskap</a:t>
            </a:r>
            <a:r>
              <a:rPr lang="sv-SE" sz="1800" dirty="0"/>
              <a:t> som finns i varje möte</a:t>
            </a:r>
          </a:p>
          <a:p>
            <a:r>
              <a:rPr lang="sv-SE" sz="1800" dirty="0"/>
              <a:t>Mötet </a:t>
            </a:r>
            <a:r>
              <a:rPr lang="sv-SE" sz="1800" b="1" dirty="0"/>
              <a:t>följs upp och analyseras</a:t>
            </a:r>
            <a:r>
              <a:rPr lang="sv-SE" sz="1800" dirty="0"/>
              <a:t> både på individnivå och på gruppnivå</a:t>
            </a:r>
          </a:p>
          <a:p>
            <a:r>
              <a:rPr lang="sv-SE" sz="1800" b="1" dirty="0"/>
              <a:t>Ny kunskap</a:t>
            </a:r>
            <a:r>
              <a:rPr lang="sv-SE" sz="1800" dirty="0"/>
              <a:t> kan snabbt omsättas, och ny kunskap genereras och systematiseras</a:t>
            </a:r>
          </a:p>
          <a:p>
            <a:r>
              <a:rPr lang="sv-SE" sz="1800" dirty="0"/>
              <a:t>Identifiera och prioritera </a:t>
            </a:r>
            <a:r>
              <a:rPr lang="sv-SE" sz="1800" b="1" dirty="0"/>
              <a:t>förbättringsområden</a:t>
            </a:r>
            <a:r>
              <a:rPr lang="sv-SE" sz="1800" dirty="0"/>
              <a:t> tillsammans med patienten är en del av vardagen </a:t>
            </a:r>
          </a:p>
          <a:p>
            <a:r>
              <a:rPr lang="sv-SE" sz="1800" dirty="0"/>
              <a:t>Det är </a:t>
            </a:r>
            <a:r>
              <a:rPr lang="sv-SE" sz="1800" b="1" dirty="0"/>
              <a:t>enkelt</a:t>
            </a:r>
            <a:r>
              <a:rPr lang="sv-SE" sz="1800" dirty="0"/>
              <a:t> att jobba kunskapsbaserat</a:t>
            </a:r>
          </a:p>
          <a:p>
            <a:endParaRPr lang="sv-SE" sz="1800" dirty="0"/>
          </a:p>
          <a:p>
            <a:endParaRPr lang="sv-SE" sz="1800" dirty="0"/>
          </a:p>
        </p:txBody>
      </p:sp>
      <p:pic>
        <p:nvPicPr>
          <p:cNvPr id="7" name="Platshållare för innehåll 17">
            <a:extLst>
              <a:ext uri="{FF2B5EF4-FFF2-40B4-BE49-F238E27FC236}">
                <a16:creationId xmlns:a16="http://schemas.microsoft.com/office/drawing/2014/main" id="{57C68A9A-FA67-5F41-BDE6-9BFC561AE0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843" b="5843"/>
          <a:stretch>
            <a:fillRect/>
          </a:stretch>
        </p:blipFill>
        <p:spPr>
          <a:xfrm>
            <a:off x="0" y="9452"/>
            <a:ext cx="5421222" cy="684854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BD5D376-C1EE-C249-930E-C0F31AF199ED}"/>
              </a:ext>
            </a:extLst>
          </p:cNvPr>
          <p:cNvSpPr/>
          <p:nvPr/>
        </p:nvSpPr>
        <p:spPr>
          <a:xfrm>
            <a:off x="202209" y="276661"/>
            <a:ext cx="20954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</a:rPr>
              <a:t>Patienten som medskapare.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614C048-AF4C-C592-4943-263C95853D0C}"/>
              </a:ext>
            </a:extLst>
          </p:cNvPr>
          <p:cNvSpPr/>
          <p:nvPr/>
        </p:nvSpPr>
        <p:spPr>
          <a:xfrm>
            <a:off x="10361364" y="5943600"/>
            <a:ext cx="164218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817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720000" y="499285"/>
            <a:ext cx="10800000" cy="180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720000" y="2299285"/>
            <a:ext cx="10800000" cy="180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720000" y="4099285"/>
            <a:ext cx="10800000" cy="18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1080000" y="720000"/>
            <a:ext cx="730725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Sverige</a:t>
            </a:r>
            <a:endParaRPr kumimoji="0" lang="sv-SE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Styrgrupp för kunskapsstyrning i samverkan (SKS)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Nationella programområden (NPO) och samverkansgrupper (NSG)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Nationella arbetsgrupper (NAG)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1079999" y="2548927"/>
            <a:ext cx="7307255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Sydöstra sjukvårdsregionen</a:t>
            </a:r>
            <a:endParaRPr kumimoji="0" lang="sv-SE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Regionsjukvårdsledningen (RSL)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Regionala programområden (RPO) och samverkansgrupper (RSG)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Regionala arbetsgrupper (RAG)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1080000" y="4348927"/>
            <a:ext cx="703398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 Östergötland/Jönköping/Kalmar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Sjukvårdens ledningsgrupp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Länsgemensamma programområden (LPO) och stödresurser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Arbets-, process- och Faktagrupper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8954813" y="941963"/>
            <a:ext cx="2385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 fram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kunskapsstöd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8954812" y="2995478"/>
            <a:ext cx="238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Samordnar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8954811" y="4776037"/>
            <a:ext cx="238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Inför och förbättrar</a:t>
            </a:r>
          </a:p>
        </p:txBody>
      </p:sp>
      <p:sp>
        <p:nvSpPr>
          <p:cNvPr id="19" name="Upp-ned 18"/>
          <p:cNvSpPr/>
          <p:nvPr/>
        </p:nvSpPr>
        <p:spPr>
          <a:xfrm>
            <a:off x="9903368" y="1847259"/>
            <a:ext cx="488734" cy="865447"/>
          </a:xfrm>
          <a:prstGeom prst="up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Upp-ned 19"/>
          <p:cNvSpPr/>
          <p:nvPr/>
        </p:nvSpPr>
        <p:spPr>
          <a:xfrm>
            <a:off x="9903368" y="3661765"/>
            <a:ext cx="488734" cy="865447"/>
          </a:xfrm>
          <a:prstGeom prst="up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2C55C954-3B5E-4377-00C9-27851FD8D6C3}"/>
              </a:ext>
            </a:extLst>
          </p:cNvPr>
          <p:cNvSpPr/>
          <p:nvPr/>
        </p:nvSpPr>
        <p:spPr>
          <a:xfrm>
            <a:off x="10361364" y="5943600"/>
            <a:ext cx="164218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1884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Bildobjekt 63">
            <a:extLst>
              <a:ext uri="{FF2B5EF4-FFF2-40B4-BE49-F238E27FC236}">
                <a16:creationId xmlns:a16="http://schemas.microsoft.com/office/drawing/2014/main" id="{8B58CB77-EB96-4801-89D6-A22E4729A9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004" t="22544" r="24697" b="11539"/>
          <a:stretch/>
        </p:blipFill>
        <p:spPr>
          <a:xfrm>
            <a:off x="8367447" y="1223120"/>
            <a:ext cx="3813608" cy="429093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DD463D0-CD15-4D53-BE7E-EE6831E5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9662"/>
            <a:ext cx="10515600" cy="1325563"/>
          </a:xfrm>
        </p:spPr>
        <p:txBody>
          <a:bodyPr/>
          <a:lstStyle/>
          <a:p>
            <a:r>
              <a:rPr lang="sv-SE" dirty="0"/>
              <a:t>Nationell Kunskapsstyrning</a:t>
            </a:r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B0720C8F-38EF-4F5F-A7AB-75A04DF382C4}"/>
              </a:ext>
            </a:extLst>
          </p:cNvPr>
          <p:cNvSpPr/>
          <p:nvPr/>
        </p:nvSpPr>
        <p:spPr>
          <a:xfrm>
            <a:off x="237977" y="4124270"/>
            <a:ext cx="180109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Nationellt programområde</a:t>
            </a:r>
          </a:p>
          <a:p>
            <a:pPr algn="ctr"/>
            <a:r>
              <a:rPr lang="sv-SE" dirty="0"/>
              <a:t>(NPO)</a:t>
            </a:r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B6380D84-093B-4C9F-88B1-24D3882E5A26}"/>
              </a:ext>
            </a:extLst>
          </p:cNvPr>
          <p:cNvSpPr/>
          <p:nvPr/>
        </p:nvSpPr>
        <p:spPr>
          <a:xfrm>
            <a:off x="2592320" y="4124270"/>
            <a:ext cx="1801089" cy="914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Regionalt programområde</a:t>
            </a:r>
          </a:p>
          <a:p>
            <a:pPr algn="ctr"/>
            <a:r>
              <a:rPr lang="sv-SE" dirty="0"/>
              <a:t>(RPO)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46A9BD0F-34B9-4C5F-9330-F7DC9FABBE80}"/>
              </a:ext>
            </a:extLst>
          </p:cNvPr>
          <p:cNvSpPr/>
          <p:nvPr/>
        </p:nvSpPr>
        <p:spPr>
          <a:xfrm>
            <a:off x="237977" y="5544453"/>
            <a:ext cx="1801090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Nationell arbetsgrupp</a:t>
            </a:r>
          </a:p>
          <a:p>
            <a:pPr algn="ctr"/>
            <a:r>
              <a:rPr lang="sv-SE" dirty="0"/>
              <a:t>(NAG)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591245D7-37D0-4210-9A71-C2422B3CB830}"/>
              </a:ext>
            </a:extLst>
          </p:cNvPr>
          <p:cNvSpPr/>
          <p:nvPr/>
        </p:nvSpPr>
        <p:spPr>
          <a:xfrm>
            <a:off x="2592320" y="5544453"/>
            <a:ext cx="1801090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Regional</a:t>
            </a:r>
          </a:p>
          <a:p>
            <a:pPr algn="ctr"/>
            <a:r>
              <a:rPr lang="sv-SE" dirty="0"/>
              <a:t>arbetsgrupp</a:t>
            </a:r>
          </a:p>
          <a:p>
            <a:pPr algn="ctr"/>
            <a:r>
              <a:rPr lang="sv-SE" dirty="0"/>
              <a:t>(RAG)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A675AC3F-8402-42D0-9ACF-BBBD82A340E8}"/>
              </a:ext>
            </a:extLst>
          </p:cNvPr>
          <p:cNvSpPr/>
          <p:nvPr/>
        </p:nvSpPr>
        <p:spPr>
          <a:xfrm>
            <a:off x="237977" y="1395737"/>
            <a:ext cx="1801091" cy="9144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Nationella myndigheter</a:t>
            </a:r>
          </a:p>
          <a:p>
            <a:pPr algn="ctr"/>
            <a:r>
              <a:rPr lang="sv-SE" sz="1200" dirty="0"/>
              <a:t>(SBU, SoS, IVO, TLV </a:t>
            </a:r>
            <a:r>
              <a:rPr lang="sv-SE" sz="1200" dirty="0" err="1"/>
              <a:t>mfl</a:t>
            </a:r>
            <a:r>
              <a:rPr lang="sv-SE" sz="1200" dirty="0"/>
              <a:t>)</a:t>
            </a: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74F0E5BA-97CF-41CC-AA44-899D12D1F7A5}"/>
              </a:ext>
            </a:extLst>
          </p:cNvPr>
          <p:cNvSpPr/>
          <p:nvPr/>
        </p:nvSpPr>
        <p:spPr>
          <a:xfrm>
            <a:off x="2238159" y="1395737"/>
            <a:ext cx="2660073" cy="532966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Regional Samverkansnämnd</a:t>
            </a: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E325C170-5576-477D-A5A5-B89F69D90D6F}"/>
              </a:ext>
            </a:extLst>
          </p:cNvPr>
          <p:cNvSpPr/>
          <p:nvPr/>
        </p:nvSpPr>
        <p:spPr>
          <a:xfrm>
            <a:off x="2238160" y="2005679"/>
            <a:ext cx="2660072" cy="53296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Regionsjukvårdsledning</a:t>
            </a:r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7C6C9B02-274C-4FBE-B0CA-1F640BB7A766}"/>
              </a:ext>
            </a:extLst>
          </p:cNvPr>
          <p:cNvSpPr/>
          <p:nvPr/>
        </p:nvSpPr>
        <p:spPr>
          <a:xfrm>
            <a:off x="2583082" y="3064974"/>
            <a:ext cx="1801089" cy="53296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Kunskapsråd</a:t>
            </a:r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196612BA-02FD-4DA2-A28A-8136BA154CEF}"/>
              </a:ext>
            </a:extLst>
          </p:cNvPr>
          <p:cNvSpPr/>
          <p:nvPr/>
        </p:nvSpPr>
        <p:spPr>
          <a:xfrm>
            <a:off x="6937135" y="1625207"/>
            <a:ext cx="2055091" cy="53296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Landsting/region</a:t>
            </a:r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241764BD-DDE5-476F-8CC1-3301C250B635}"/>
              </a:ext>
            </a:extLst>
          </p:cNvPr>
          <p:cNvSpPr/>
          <p:nvPr/>
        </p:nvSpPr>
        <p:spPr>
          <a:xfrm>
            <a:off x="7258841" y="4136195"/>
            <a:ext cx="1439137" cy="9282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Klinik</a:t>
            </a:r>
          </a:p>
        </p:txBody>
      </p: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E4B1A03D-D9A6-42B5-A1CD-2DBEB5D9CBD7}"/>
              </a:ext>
            </a:extLst>
          </p:cNvPr>
          <p:cNvCxnSpPr>
            <a:cxnSpLocks/>
          </p:cNvCxnSpPr>
          <p:nvPr/>
        </p:nvCxnSpPr>
        <p:spPr>
          <a:xfrm>
            <a:off x="1110812" y="2387947"/>
            <a:ext cx="0" cy="162116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7E025615-4200-4F96-9C09-1709B7F8043F}"/>
              </a:ext>
            </a:extLst>
          </p:cNvPr>
          <p:cNvCxnSpPr>
            <a:cxnSpLocks/>
          </p:cNvCxnSpPr>
          <p:nvPr/>
        </p:nvCxnSpPr>
        <p:spPr>
          <a:xfrm>
            <a:off x="5097323" y="1928703"/>
            <a:ext cx="1415443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pilkoppling 28">
            <a:extLst>
              <a:ext uri="{FF2B5EF4-FFF2-40B4-BE49-F238E27FC236}">
                <a16:creationId xmlns:a16="http://schemas.microsoft.com/office/drawing/2014/main" id="{C68034B9-5DF2-422E-BBDF-0B845AE5769E}"/>
              </a:ext>
            </a:extLst>
          </p:cNvPr>
          <p:cNvCxnSpPr>
            <a:cxnSpLocks/>
          </p:cNvCxnSpPr>
          <p:nvPr/>
        </p:nvCxnSpPr>
        <p:spPr>
          <a:xfrm>
            <a:off x="2086608" y="4567616"/>
            <a:ext cx="475676" cy="1385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pilkoppling 30">
            <a:extLst>
              <a:ext uri="{FF2B5EF4-FFF2-40B4-BE49-F238E27FC236}">
                <a16:creationId xmlns:a16="http://schemas.microsoft.com/office/drawing/2014/main" id="{059E3F7C-19DB-42F8-870A-1366BD24B704}"/>
              </a:ext>
            </a:extLst>
          </p:cNvPr>
          <p:cNvCxnSpPr>
            <a:cxnSpLocks/>
          </p:cNvCxnSpPr>
          <p:nvPr/>
        </p:nvCxnSpPr>
        <p:spPr>
          <a:xfrm flipH="1">
            <a:off x="1816816" y="2694576"/>
            <a:ext cx="568336" cy="123271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pilkoppling 35">
            <a:extLst>
              <a:ext uri="{FF2B5EF4-FFF2-40B4-BE49-F238E27FC236}">
                <a16:creationId xmlns:a16="http://schemas.microsoft.com/office/drawing/2014/main" id="{BC8AFD81-1F40-4FCE-9EA1-6404D812BAEC}"/>
              </a:ext>
            </a:extLst>
          </p:cNvPr>
          <p:cNvCxnSpPr>
            <a:cxnSpLocks/>
          </p:cNvCxnSpPr>
          <p:nvPr/>
        </p:nvCxnSpPr>
        <p:spPr>
          <a:xfrm>
            <a:off x="3483626" y="3683901"/>
            <a:ext cx="0" cy="426515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pilkoppling 37">
            <a:extLst>
              <a:ext uri="{FF2B5EF4-FFF2-40B4-BE49-F238E27FC236}">
                <a16:creationId xmlns:a16="http://schemas.microsoft.com/office/drawing/2014/main" id="{AB91908E-73B5-47E8-A1DC-04D03FDC6EBB}"/>
              </a:ext>
            </a:extLst>
          </p:cNvPr>
          <p:cNvCxnSpPr>
            <a:cxnSpLocks/>
          </p:cNvCxnSpPr>
          <p:nvPr/>
        </p:nvCxnSpPr>
        <p:spPr>
          <a:xfrm>
            <a:off x="3483626" y="2554881"/>
            <a:ext cx="0" cy="426515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pilkoppling 46">
            <a:extLst>
              <a:ext uri="{FF2B5EF4-FFF2-40B4-BE49-F238E27FC236}">
                <a16:creationId xmlns:a16="http://schemas.microsoft.com/office/drawing/2014/main" id="{CCDF2AD4-4FEC-4C9E-A2C6-D00DAFCE10D7}"/>
              </a:ext>
            </a:extLst>
          </p:cNvPr>
          <p:cNvCxnSpPr>
            <a:cxnSpLocks/>
          </p:cNvCxnSpPr>
          <p:nvPr/>
        </p:nvCxnSpPr>
        <p:spPr>
          <a:xfrm>
            <a:off x="7978409" y="3530768"/>
            <a:ext cx="0" cy="478342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pilkoppling 50">
            <a:extLst>
              <a:ext uri="{FF2B5EF4-FFF2-40B4-BE49-F238E27FC236}">
                <a16:creationId xmlns:a16="http://schemas.microsoft.com/office/drawing/2014/main" id="{473A0CF6-6FB8-4675-9CE4-CEDC14EDF89D}"/>
              </a:ext>
            </a:extLst>
          </p:cNvPr>
          <p:cNvCxnSpPr>
            <a:cxnSpLocks/>
          </p:cNvCxnSpPr>
          <p:nvPr/>
        </p:nvCxnSpPr>
        <p:spPr>
          <a:xfrm>
            <a:off x="1110812" y="5087541"/>
            <a:ext cx="0" cy="426515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k pilkoppling 55">
            <a:extLst>
              <a:ext uri="{FF2B5EF4-FFF2-40B4-BE49-F238E27FC236}">
                <a16:creationId xmlns:a16="http://schemas.microsoft.com/office/drawing/2014/main" id="{0330655E-3E50-4FF0-8F13-F0210589FBBE}"/>
              </a:ext>
            </a:extLst>
          </p:cNvPr>
          <p:cNvCxnSpPr>
            <a:cxnSpLocks/>
          </p:cNvCxnSpPr>
          <p:nvPr/>
        </p:nvCxnSpPr>
        <p:spPr>
          <a:xfrm>
            <a:off x="3483626" y="5087539"/>
            <a:ext cx="0" cy="426515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k pilkoppling 59">
            <a:extLst>
              <a:ext uri="{FF2B5EF4-FFF2-40B4-BE49-F238E27FC236}">
                <a16:creationId xmlns:a16="http://schemas.microsoft.com/office/drawing/2014/main" id="{FD54717E-D35C-405D-8BBE-A7925C7E8045}"/>
              </a:ext>
            </a:extLst>
          </p:cNvPr>
          <p:cNvCxnSpPr>
            <a:cxnSpLocks/>
          </p:cNvCxnSpPr>
          <p:nvPr/>
        </p:nvCxnSpPr>
        <p:spPr>
          <a:xfrm>
            <a:off x="4402404" y="4557291"/>
            <a:ext cx="495828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ktangel: rundade hörn 66">
            <a:extLst>
              <a:ext uri="{FF2B5EF4-FFF2-40B4-BE49-F238E27FC236}">
                <a16:creationId xmlns:a16="http://schemas.microsoft.com/office/drawing/2014/main" id="{E0F8A4DC-C67B-4208-BB64-4EB7BA9AA0DA}"/>
              </a:ext>
            </a:extLst>
          </p:cNvPr>
          <p:cNvSpPr/>
          <p:nvPr/>
        </p:nvSpPr>
        <p:spPr>
          <a:xfrm>
            <a:off x="6937135" y="2834236"/>
            <a:ext cx="2055091" cy="532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Produktionsenhet</a:t>
            </a:r>
          </a:p>
        </p:txBody>
      </p:sp>
      <p:cxnSp>
        <p:nvCxnSpPr>
          <p:cNvPr id="68" name="Rak pilkoppling 67">
            <a:extLst>
              <a:ext uri="{FF2B5EF4-FFF2-40B4-BE49-F238E27FC236}">
                <a16:creationId xmlns:a16="http://schemas.microsoft.com/office/drawing/2014/main" id="{85F17611-DD5E-47E7-8D8D-B90F2BCC4FB6}"/>
              </a:ext>
            </a:extLst>
          </p:cNvPr>
          <p:cNvCxnSpPr>
            <a:cxnSpLocks/>
          </p:cNvCxnSpPr>
          <p:nvPr/>
        </p:nvCxnSpPr>
        <p:spPr>
          <a:xfrm>
            <a:off x="7997245" y="2177102"/>
            <a:ext cx="0" cy="478342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: rundade hörn 18">
            <a:extLst>
              <a:ext uri="{FF2B5EF4-FFF2-40B4-BE49-F238E27FC236}">
                <a16:creationId xmlns:a16="http://schemas.microsoft.com/office/drawing/2014/main" id="{21E23A16-F34A-A811-1DFF-E6D31A57F4B5}"/>
              </a:ext>
            </a:extLst>
          </p:cNvPr>
          <p:cNvSpPr/>
          <p:nvPr/>
        </p:nvSpPr>
        <p:spPr>
          <a:xfrm>
            <a:off x="4904499" y="4136195"/>
            <a:ext cx="1801089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Lokalt</a:t>
            </a:r>
          </a:p>
          <a:p>
            <a:pPr algn="ctr"/>
            <a:r>
              <a:rPr lang="sv-SE" dirty="0"/>
              <a:t>programområde</a:t>
            </a:r>
          </a:p>
          <a:p>
            <a:pPr algn="ctr"/>
            <a:r>
              <a:rPr lang="sv-SE" dirty="0"/>
              <a:t>(LPO)</a:t>
            </a:r>
          </a:p>
        </p:txBody>
      </p:sp>
      <p:cxnSp>
        <p:nvCxnSpPr>
          <p:cNvPr id="25" name="Rak pilkoppling 24">
            <a:extLst>
              <a:ext uri="{FF2B5EF4-FFF2-40B4-BE49-F238E27FC236}">
                <a16:creationId xmlns:a16="http://schemas.microsoft.com/office/drawing/2014/main" id="{7DA2C942-AD4A-213B-50F0-BC2D3B40BA55}"/>
              </a:ext>
            </a:extLst>
          </p:cNvPr>
          <p:cNvCxnSpPr>
            <a:cxnSpLocks/>
          </p:cNvCxnSpPr>
          <p:nvPr/>
        </p:nvCxnSpPr>
        <p:spPr>
          <a:xfrm>
            <a:off x="6705588" y="4581470"/>
            <a:ext cx="495828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248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Nationella programområden</a:t>
            </a:r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8095518" y="2313077"/>
            <a:ext cx="3548921" cy="3302935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v-SE" sz="1400" b="1" dirty="0">
                <a:latin typeface="+mj-lt"/>
              </a:rPr>
              <a:t>Samverkansgrupper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v-SE" sz="1400" dirty="0"/>
              <a:t>Data och analys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v-SE" sz="1400" dirty="0">
                <a:latin typeface="+mj-lt"/>
              </a:rPr>
              <a:t>Forskning och </a:t>
            </a:r>
            <a:r>
              <a:rPr lang="sv-SE" sz="1400" dirty="0" err="1">
                <a:latin typeface="+mj-lt"/>
              </a:rPr>
              <a:t>life</a:t>
            </a:r>
            <a:r>
              <a:rPr lang="sv-SE" sz="1400" dirty="0">
                <a:latin typeface="+mj-lt"/>
              </a:rPr>
              <a:t> science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v-SE" sz="1400" dirty="0">
                <a:latin typeface="+mj-lt"/>
              </a:rPr>
              <a:t>Läkemedel och medicinteknik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sv-SE" sz="1400" dirty="0">
                <a:latin typeface="+mj-lt"/>
              </a:rPr>
              <a:t>Metoder för kunskapsstöd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sv-SE" sz="1400" dirty="0">
                <a:latin typeface="+mj-lt"/>
              </a:rPr>
              <a:t>Patientsäkerhet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sv-SE" sz="1400" dirty="0">
                <a:latin typeface="+mj-lt"/>
              </a:rPr>
              <a:t>Strukturerad vårdinformation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sv-SE" sz="1400" dirty="0">
                <a:latin typeface="+mj-lt"/>
              </a:rPr>
              <a:t>Stöd för utveckling och ledarskap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82F88D5-39D8-2C47-AB96-E724939A5012}"/>
              </a:ext>
            </a:extLst>
          </p:cNvPr>
          <p:cNvSpPr txBox="1"/>
          <p:nvPr/>
        </p:nvSpPr>
        <p:spPr>
          <a:xfrm>
            <a:off x="4508205" y="2313077"/>
            <a:ext cx="3179229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Medicinsk diagnostik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Perioperativ vård, intensivvård och transplantation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Psykisk hälsa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Rehabilitering, habilitering och försäkringsmedicin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Reumatiska sjukdomar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Rörelseorganens sjukdomar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Sällsynta sjukdomar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Tandvård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Äldres hälsa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Ögonsjukdomar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Öron-, näsa- och halssjukdomar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Nationellt primärvårdsråd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08E2FA2-1697-5D44-A4D1-819B8D539250}"/>
              </a:ext>
            </a:extLst>
          </p:cNvPr>
          <p:cNvSpPr txBox="1"/>
          <p:nvPr/>
        </p:nvSpPr>
        <p:spPr>
          <a:xfrm>
            <a:off x="1098810" y="2313077"/>
            <a:ext cx="35873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Akut vård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Barns och ungdomars hälsa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Cancersjukdomar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Endokrina sjukdomar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Hjärt- och kärlsjukdomar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Hud- och könssjukdomar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Infektionssjukdomar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Kvinnosjukdomar och förlossning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Kirurgi och plastikkirurgi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Levnadsvanor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Lung- och allergisjukdomar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Nervsystemets sjukdomar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Njur- och urinvägssjukdomar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Mag- och tarmsjukdomar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0C9D5DE6-3BA4-E782-BCF8-811C2E379099}"/>
              </a:ext>
            </a:extLst>
          </p:cNvPr>
          <p:cNvSpPr/>
          <p:nvPr/>
        </p:nvSpPr>
        <p:spPr>
          <a:xfrm>
            <a:off x="920892" y="6027506"/>
            <a:ext cx="3179229" cy="4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CCE413C-3488-1788-75FF-40B152AB4712}"/>
              </a:ext>
            </a:extLst>
          </p:cNvPr>
          <p:cNvSpPr/>
          <p:nvPr/>
        </p:nvSpPr>
        <p:spPr>
          <a:xfrm>
            <a:off x="10361364" y="5943600"/>
            <a:ext cx="164218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2889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2D513D-9064-59FC-2617-272097121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794" y="-33776"/>
            <a:ext cx="10515600" cy="1325563"/>
          </a:xfrm>
        </p:spPr>
        <p:txBody>
          <a:bodyPr/>
          <a:lstStyle/>
          <a:p>
            <a:r>
              <a:rPr lang="sv-SE" dirty="0"/>
              <a:t>Utvecklingsarbete av IBD-vården</a:t>
            </a:r>
          </a:p>
        </p:txBody>
      </p:sp>
      <p:pic>
        <p:nvPicPr>
          <p:cNvPr id="4" name="Picture 4" descr="Regionstatistik Medicinska resultat och tillgänglighet. - ppt ladda ner">
            <a:extLst>
              <a:ext uri="{FF2B5EF4-FFF2-40B4-BE49-F238E27FC236}">
                <a16:creationId xmlns:a16="http://schemas.microsoft.com/office/drawing/2014/main" id="{6001F30A-17FB-AE2C-D60D-FBFCEBB3D5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9" t="15290" b="10303"/>
          <a:stretch/>
        </p:blipFill>
        <p:spPr bwMode="auto">
          <a:xfrm>
            <a:off x="7433824" y="1367522"/>
            <a:ext cx="5113016" cy="5474369"/>
          </a:xfrm>
          <a:prstGeom prst="rect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036C801C-31E5-AE6F-7D86-3484A4BEBB14}"/>
              </a:ext>
            </a:extLst>
          </p:cNvPr>
          <p:cNvSpPr/>
          <p:nvPr/>
        </p:nvSpPr>
        <p:spPr>
          <a:xfrm>
            <a:off x="765794" y="3814709"/>
            <a:ext cx="2045369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/>
              <a:t>RPO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8BB47581-8B9C-56D6-CE9E-34E098D805C7}"/>
              </a:ext>
            </a:extLst>
          </p:cNvPr>
          <p:cNvSpPr/>
          <p:nvPr/>
        </p:nvSpPr>
        <p:spPr>
          <a:xfrm>
            <a:off x="5297905" y="2766975"/>
            <a:ext cx="2045369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/>
              <a:t>Team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2A29E122-B9BE-82D1-C6BF-6878ED397139}"/>
              </a:ext>
            </a:extLst>
          </p:cNvPr>
          <p:cNvSpPr/>
          <p:nvPr/>
        </p:nvSpPr>
        <p:spPr>
          <a:xfrm>
            <a:off x="3031850" y="3814709"/>
            <a:ext cx="204536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/>
              <a:t>LPO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F8B9CAFA-56FA-1472-F251-87DD934865F3}"/>
              </a:ext>
            </a:extLst>
          </p:cNvPr>
          <p:cNvSpPr/>
          <p:nvPr/>
        </p:nvSpPr>
        <p:spPr>
          <a:xfrm>
            <a:off x="3031848" y="5663406"/>
            <a:ext cx="2045369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/>
              <a:t>LPO</a:t>
            </a: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299D594A-BF10-9141-4DC5-115CF926856C}"/>
              </a:ext>
            </a:extLst>
          </p:cNvPr>
          <p:cNvSpPr/>
          <p:nvPr/>
        </p:nvSpPr>
        <p:spPr>
          <a:xfrm>
            <a:off x="3031848" y="2141621"/>
            <a:ext cx="2045369" cy="82231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/>
              <a:t>LPO</a:t>
            </a:r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0A137173-29FF-1867-A6D1-8CBB46F6D42E}"/>
              </a:ext>
            </a:extLst>
          </p:cNvPr>
          <p:cNvSpPr/>
          <p:nvPr/>
        </p:nvSpPr>
        <p:spPr>
          <a:xfrm>
            <a:off x="5297906" y="3814709"/>
            <a:ext cx="2045369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/>
              <a:t>Team</a:t>
            </a:r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678A1783-10CF-607F-0039-4EF3F621CBAF}"/>
              </a:ext>
            </a:extLst>
          </p:cNvPr>
          <p:cNvSpPr/>
          <p:nvPr/>
        </p:nvSpPr>
        <p:spPr>
          <a:xfrm>
            <a:off x="5297905" y="4870557"/>
            <a:ext cx="2045369" cy="914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/>
              <a:t>Team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3AF40388-9769-6940-EBE0-7212C641F763}"/>
              </a:ext>
            </a:extLst>
          </p:cNvPr>
          <p:cNvSpPr txBox="1"/>
          <p:nvPr/>
        </p:nvSpPr>
        <p:spPr>
          <a:xfrm>
            <a:off x="1182666" y="1310927"/>
            <a:ext cx="1164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/>
              <a:t>SÖSR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034AC732-9770-93AC-613A-9734BBD8DE8A}"/>
              </a:ext>
            </a:extLst>
          </p:cNvPr>
          <p:cNvSpPr txBox="1"/>
          <p:nvPr/>
        </p:nvSpPr>
        <p:spPr>
          <a:xfrm>
            <a:off x="3539807" y="1315646"/>
            <a:ext cx="944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/>
              <a:t>LÄN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9129806E-9BE7-3E8B-024D-B9DCB263CD33}"/>
              </a:ext>
            </a:extLst>
          </p:cNvPr>
          <p:cNvSpPr txBox="1"/>
          <p:nvPr/>
        </p:nvSpPr>
        <p:spPr>
          <a:xfrm>
            <a:off x="5472541" y="1310927"/>
            <a:ext cx="1873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/>
              <a:t>SJUKHUS</a:t>
            </a:r>
          </a:p>
        </p:txBody>
      </p:sp>
      <p:cxnSp>
        <p:nvCxnSpPr>
          <p:cNvPr id="24" name="Rak koppling 23">
            <a:extLst>
              <a:ext uri="{FF2B5EF4-FFF2-40B4-BE49-F238E27FC236}">
                <a16:creationId xmlns:a16="http://schemas.microsoft.com/office/drawing/2014/main" id="{0393BFF5-3DE5-FCC3-5D30-0B19EDD524C2}"/>
              </a:ext>
            </a:extLst>
          </p:cNvPr>
          <p:cNvCxnSpPr/>
          <p:nvPr/>
        </p:nvCxnSpPr>
        <p:spPr>
          <a:xfrm flipV="1">
            <a:off x="2502568" y="2963935"/>
            <a:ext cx="637674" cy="717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koppling 24">
            <a:extLst>
              <a:ext uri="{FF2B5EF4-FFF2-40B4-BE49-F238E27FC236}">
                <a16:creationId xmlns:a16="http://schemas.microsoft.com/office/drawing/2014/main" id="{1CD3DF8B-BFE5-7A5F-1C0C-BBE9EC28556C}"/>
              </a:ext>
            </a:extLst>
          </p:cNvPr>
          <p:cNvCxnSpPr>
            <a:cxnSpLocks/>
          </p:cNvCxnSpPr>
          <p:nvPr/>
        </p:nvCxnSpPr>
        <p:spPr>
          <a:xfrm>
            <a:off x="2498878" y="4764791"/>
            <a:ext cx="761680" cy="717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koppling 28">
            <a:extLst>
              <a:ext uri="{FF2B5EF4-FFF2-40B4-BE49-F238E27FC236}">
                <a16:creationId xmlns:a16="http://schemas.microsoft.com/office/drawing/2014/main" id="{B0686D13-F3F2-D60E-AAEA-88B3B420EE10}"/>
              </a:ext>
            </a:extLst>
          </p:cNvPr>
          <p:cNvCxnSpPr>
            <a:cxnSpLocks/>
          </p:cNvCxnSpPr>
          <p:nvPr/>
        </p:nvCxnSpPr>
        <p:spPr>
          <a:xfrm>
            <a:off x="2745516" y="4271909"/>
            <a:ext cx="2863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koppling 30">
            <a:extLst>
              <a:ext uri="{FF2B5EF4-FFF2-40B4-BE49-F238E27FC236}">
                <a16:creationId xmlns:a16="http://schemas.microsoft.com/office/drawing/2014/main" id="{1373BF98-45B0-423B-2B6D-48BF6A3169F0}"/>
              </a:ext>
            </a:extLst>
          </p:cNvPr>
          <p:cNvCxnSpPr>
            <a:cxnSpLocks/>
          </p:cNvCxnSpPr>
          <p:nvPr/>
        </p:nvCxnSpPr>
        <p:spPr>
          <a:xfrm>
            <a:off x="5011573" y="4271909"/>
            <a:ext cx="2863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koppling 31">
            <a:extLst>
              <a:ext uri="{FF2B5EF4-FFF2-40B4-BE49-F238E27FC236}">
                <a16:creationId xmlns:a16="http://schemas.microsoft.com/office/drawing/2014/main" id="{0E8D68AE-1231-ED29-51F1-C62CAD404D12}"/>
              </a:ext>
            </a:extLst>
          </p:cNvPr>
          <p:cNvCxnSpPr>
            <a:cxnSpLocks/>
          </p:cNvCxnSpPr>
          <p:nvPr/>
        </p:nvCxnSpPr>
        <p:spPr>
          <a:xfrm flipV="1">
            <a:off x="4992562" y="3549172"/>
            <a:ext cx="305343" cy="2736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koppling 35">
            <a:extLst>
              <a:ext uri="{FF2B5EF4-FFF2-40B4-BE49-F238E27FC236}">
                <a16:creationId xmlns:a16="http://schemas.microsoft.com/office/drawing/2014/main" id="{C6811B72-86CF-76A8-8F2F-09D55F46AB20}"/>
              </a:ext>
            </a:extLst>
          </p:cNvPr>
          <p:cNvCxnSpPr>
            <a:cxnSpLocks/>
          </p:cNvCxnSpPr>
          <p:nvPr/>
        </p:nvCxnSpPr>
        <p:spPr>
          <a:xfrm>
            <a:off x="4963794" y="4720996"/>
            <a:ext cx="356960" cy="222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 37">
            <a:extLst>
              <a:ext uri="{FF2B5EF4-FFF2-40B4-BE49-F238E27FC236}">
                <a16:creationId xmlns:a16="http://schemas.microsoft.com/office/drawing/2014/main" id="{A692F1A1-58F2-EC2F-F451-2EA388D8333D}"/>
              </a:ext>
            </a:extLst>
          </p:cNvPr>
          <p:cNvSpPr/>
          <p:nvPr/>
        </p:nvSpPr>
        <p:spPr>
          <a:xfrm rot="1185922">
            <a:off x="10221391" y="3157037"/>
            <a:ext cx="1570965" cy="3483928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Ellips 38">
            <a:extLst>
              <a:ext uri="{FF2B5EF4-FFF2-40B4-BE49-F238E27FC236}">
                <a16:creationId xmlns:a16="http://schemas.microsoft.com/office/drawing/2014/main" id="{E7AC2EE0-63B4-5DE3-489F-6D85DA85D754}"/>
              </a:ext>
            </a:extLst>
          </p:cNvPr>
          <p:cNvSpPr/>
          <p:nvPr/>
        </p:nvSpPr>
        <p:spPr>
          <a:xfrm rot="1185922">
            <a:off x="7848409" y="3102643"/>
            <a:ext cx="2265331" cy="2778897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Ellips 39">
            <a:extLst>
              <a:ext uri="{FF2B5EF4-FFF2-40B4-BE49-F238E27FC236}">
                <a16:creationId xmlns:a16="http://schemas.microsoft.com/office/drawing/2014/main" id="{978E6261-3CE6-3286-90EB-41D96F41EC81}"/>
              </a:ext>
            </a:extLst>
          </p:cNvPr>
          <p:cNvSpPr/>
          <p:nvPr/>
        </p:nvSpPr>
        <p:spPr>
          <a:xfrm>
            <a:off x="8720013" y="1397590"/>
            <a:ext cx="3310248" cy="1780842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9302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1158821" y="6284132"/>
            <a:ext cx="907629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Sjukvårdsregionala arbetsgrupper och projekt</a:t>
            </a:r>
          </a:p>
        </p:txBody>
      </p:sp>
      <p:sp>
        <p:nvSpPr>
          <p:cNvPr id="11" name="Rubrik 1"/>
          <p:cNvSpPr txBox="1">
            <a:spLocks/>
          </p:cNvSpPr>
          <p:nvPr/>
        </p:nvSpPr>
        <p:spPr>
          <a:xfrm>
            <a:off x="1080025" y="900000"/>
            <a:ext cx="9360000" cy="1296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baseline="0">
                <a:solidFill>
                  <a:srgbClr val="B1063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rgbClr val="B1063A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Sydöstra sjukvårdsregionen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40" y="1689025"/>
            <a:ext cx="9137079" cy="4504946"/>
          </a:xfrm>
          <a:prstGeom prst="rect">
            <a:avLst/>
          </a:prstGeom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5E6573EE-6D8C-2D35-0939-9C3FD17426DA}"/>
              </a:ext>
            </a:extLst>
          </p:cNvPr>
          <p:cNvSpPr/>
          <p:nvPr/>
        </p:nvSpPr>
        <p:spPr>
          <a:xfrm>
            <a:off x="4560425" y="3067291"/>
            <a:ext cx="2083443" cy="6022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9935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079888" y="345564"/>
            <a:ext cx="9360000" cy="1296000"/>
          </a:xfrm>
        </p:spPr>
        <p:txBody>
          <a:bodyPr/>
          <a:lstStyle/>
          <a:p>
            <a:r>
              <a:rPr lang="sv-SE" dirty="0"/>
              <a:t>Programområdets uppdrag I</a:t>
            </a:r>
            <a:endParaRPr lang="sv-SE" sz="2400" dirty="0"/>
          </a:p>
        </p:txBody>
      </p:sp>
      <p:sp>
        <p:nvSpPr>
          <p:cNvPr id="9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1079888" y="1641564"/>
            <a:ext cx="9359900" cy="4338000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/>
              <a:t>Beskriva </a:t>
            </a:r>
            <a:r>
              <a:rPr lang="sv-SE" sz="2400" b="1" dirty="0"/>
              <a:t>vårdprocesser</a:t>
            </a:r>
            <a:r>
              <a:rPr lang="sv-SE" sz="2400" dirty="0"/>
              <a:t> och </a:t>
            </a:r>
            <a:r>
              <a:rPr lang="sv-SE" sz="2400" b="1" dirty="0"/>
              <a:t>prioritera  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/>
              <a:t>Fastställa </a:t>
            </a:r>
            <a:r>
              <a:rPr lang="sv-SE" sz="2400" b="1" dirty="0"/>
              <a:t>kvalitetsindikatorer</a:t>
            </a:r>
            <a:r>
              <a:rPr lang="sv-SE" sz="2400" dirty="0"/>
              <a:t> och definiera </a:t>
            </a:r>
            <a:r>
              <a:rPr lang="sv-SE" sz="2400" b="1" dirty="0"/>
              <a:t>mål och delmål </a:t>
            </a:r>
            <a:r>
              <a:rPr lang="sv-SE" sz="2400" dirty="0"/>
              <a:t>för varje vårdprocess 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/>
              <a:t>Följa upp och analysera </a:t>
            </a:r>
            <a:r>
              <a:rPr lang="sv-SE" sz="2400" b="1" dirty="0"/>
              <a:t>resultat</a:t>
            </a:r>
            <a:r>
              <a:rPr lang="sv-SE" sz="2400" dirty="0"/>
              <a:t> i sjukdomsområdets vårdprocesser, kartlägga gap och variation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/>
              <a:t>Samordna och stödja systematiskt </a:t>
            </a:r>
            <a:r>
              <a:rPr lang="sv-SE" sz="2400" b="1" dirty="0"/>
              <a:t>förbättringsarbete</a:t>
            </a:r>
            <a:r>
              <a:rPr lang="sv-SE" sz="2400" dirty="0"/>
              <a:t> för god vård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/>
              <a:t>anpassa och </a:t>
            </a:r>
            <a:r>
              <a:rPr lang="sv-SE" sz="2400" b="1" dirty="0"/>
              <a:t>införa arbetssätt och metoder </a:t>
            </a:r>
            <a:r>
              <a:rPr lang="sv-SE" sz="2400" dirty="0"/>
              <a:t>utifrån nationella kunskapsstöd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v-SE" sz="2400" dirty="0"/>
              <a:t>Ansvara för regionala och länsgemensamma </a:t>
            </a:r>
            <a:r>
              <a:rPr lang="sv-SE" sz="2400" b="1" dirty="0"/>
              <a:t>kunskapsstöd </a:t>
            </a:r>
            <a:r>
              <a:rPr lang="sv-SE" sz="2400" dirty="0"/>
              <a:t>(lokala tillägg)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2400" dirty="0"/>
          </a:p>
          <a:p>
            <a:pPr lv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800" dirty="0"/>
          </a:p>
        </p:txBody>
      </p:sp>
      <p:sp>
        <p:nvSpPr>
          <p:cNvPr id="10" name="Platshållare för text 6"/>
          <p:cNvSpPr txBox="1">
            <a:spLocks/>
          </p:cNvSpPr>
          <p:nvPr/>
        </p:nvSpPr>
        <p:spPr>
          <a:xfrm>
            <a:off x="7747509" y="1604516"/>
            <a:ext cx="4286865" cy="433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Tx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E2D1344-CB6A-1079-BA00-FAC6CCFFE964}"/>
              </a:ext>
            </a:extLst>
          </p:cNvPr>
          <p:cNvSpPr/>
          <p:nvPr/>
        </p:nvSpPr>
        <p:spPr>
          <a:xfrm>
            <a:off x="10361364" y="5943600"/>
            <a:ext cx="164218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262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ätverken">
  <a:themeElements>
    <a:clrScheme name="Nätverke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CA9DD"/>
      </a:accent1>
      <a:accent2>
        <a:srgbClr val="90BF7F"/>
      </a:accent2>
      <a:accent3>
        <a:srgbClr val="ACD3ED"/>
      </a:accent3>
      <a:accent4>
        <a:srgbClr val="C7DFBE"/>
      </a:accent4>
      <a:accent5>
        <a:srgbClr val="DFC5D8"/>
      </a:accent5>
      <a:accent6>
        <a:srgbClr val="67A452"/>
      </a:accent6>
      <a:hlink>
        <a:srgbClr val="2884C2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2F482DC-C8FA-314F-B5C4-5F3EDD08D29E}" vid="{674C46DB-F19C-2C44-B124-B9931741AC71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10189</TotalTime>
  <Words>496</Words>
  <Application>Microsoft Office PowerPoint</Application>
  <PresentationFormat>Bredbild</PresentationFormat>
  <Paragraphs>158</Paragraphs>
  <Slides>11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Office-tema</vt:lpstr>
      <vt:lpstr>1_Nätverken</vt:lpstr>
      <vt:lpstr>RPO Mag-tarmsjukdomar   </vt:lpstr>
      <vt:lpstr>Regionalt Programområde (RPO)  Mag-tarmsjukdomar</vt:lpstr>
      <vt:lpstr>Kunskapsstyrning i praktiken</vt:lpstr>
      <vt:lpstr>PowerPoint-presentation</vt:lpstr>
      <vt:lpstr>Nationell Kunskapsstyrning</vt:lpstr>
      <vt:lpstr>Nationella programområden</vt:lpstr>
      <vt:lpstr>Utvecklingsarbete av IBD-vården</vt:lpstr>
      <vt:lpstr>PowerPoint-presentation</vt:lpstr>
      <vt:lpstr>Programområdets uppdrag I</vt:lpstr>
      <vt:lpstr>Programområdets uppdrag II</vt:lpstr>
      <vt:lpstr>Planering och arbete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Personcentrerat och sammanhållet vårdförlopp</dc:title>
  <dc:creator>Hjortswang Henrik</dc:creator>
  <cp:lastModifiedBy>Thålin Conny</cp:lastModifiedBy>
  <cp:revision>128</cp:revision>
  <dcterms:created xsi:type="dcterms:W3CDTF">2021-12-01T16:51:45Z</dcterms:created>
  <dcterms:modified xsi:type="dcterms:W3CDTF">2025-06-03T12:02:21Z</dcterms:modified>
</cp:coreProperties>
</file>