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95" r:id="rId3"/>
    <p:sldId id="270" r:id="rId4"/>
    <p:sldId id="292" r:id="rId5"/>
    <p:sldId id="297" r:id="rId6"/>
    <p:sldId id="287" r:id="rId7"/>
    <p:sldId id="298" r:id="rId8"/>
    <p:sldId id="272" r:id="rId9"/>
    <p:sldId id="276" r:id="rId10"/>
    <p:sldId id="273" r:id="rId11"/>
    <p:sldId id="299" r:id="rId12"/>
    <p:sldId id="301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75C"/>
    <a:srgbClr val="B8462B"/>
    <a:srgbClr val="FEDCCE"/>
    <a:srgbClr val="FDC9B4"/>
    <a:srgbClr val="FFDDDE"/>
    <a:srgbClr val="6F122E"/>
    <a:srgbClr val="9D1E52"/>
    <a:srgbClr val="D47800"/>
    <a:srgbClr val="092D59"/>
    <a:srgbClr val="4D6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82759" autoAdjust="0"/>
  </p:normalViewPr>
  <p:slideViewPr>
    <p:cSldViewPr snapToGrid="0">
      <p:cViewPr varScale="1">
        <p:scale>
          <a:sx n="78" d="100"/>
          <a:sy n="78" d="100"/>
        </p:scale>
        <p:origin x="81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kalkylblad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Inkommande</a:t>
            </a:r>
            <a:r>
              <a:rPr lang="en-US" sz="1800" dirty="0"/>
              <a:t> </a:t>
            </a:r>
            <a:r>
              <a:rPr lang="en-US" sz="1800" dirty="0" err="1"/>
              <a:t>remisser</a:t>
            </a:r>
            <a:r>
              <a:rPr lang="en-US" sz="1800" dirty="0"/>
              <a:t> 2022-2024*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Blad1!$M$5</c:f>
              <c:strCache>
                <c:ptCount val="1"/>
                <c:pt idx="0">
                  <c:v>Linköping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69-425C-AAAD-7B79C17BEC2F}"/>
              </c:ext>
            </c:extLst>
          </c:dPt>
          <c:cat>
            <c:numRef>
              <c:f>Blad1!$N$4:$P$4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Blad1!$N$5:$P$5</c:f>
              <c:numCache>
                <c:formatCode>General</c:formatCode>
                <c:ptCount val="3"/>
                <c:pt idx="0">
                  <c:v>517</c:v>
                </c:pt>
                <c:pt idx="1">
                  <c:v>556</c:v>
                </c:pt>
                <c:pt idx="2">
                  <c:v>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A-42EA-84F5-FB6700156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41008"/>
        <c:axId val="2058517280"/>
      </c:barChart>
      <c:catAx>
        <c:axId val="1463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58517280"/>
        <c:crosses val="autoZero"/>
        <c:auto val="1"/>
        <c:lblAlgn val="ctr"/>
        <c:lblOffset val="100"/>
        <c:noMultiLvlLbl val="0"/>
      </c:catAx>
      <c:valAx>
        <c:axId val="205851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34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dirty="0"/>
              <a:t>Mottagningsbesök 2022-2024*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Blad1!$M$10</c:f>
              <c:strCache>
                <c:ptCount val="1"/>
                <c:pt idx="0">
                  <c:v>Linköping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A7-47D4-8027-EC3D5B64AE70}"/>
              </c:ext>
            </c:extLst>
          </c:dPt>
          <c:cat>
            <c:numRef>
              <c:f>Blad1!$N$9:$P$9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Blad1!$N$10:$P$10</c:f>
              <c:numCache>
                <c:formatCode>General</c:formatCode>
                <c:ptCount val="3"/>
                <c:pt idx="0">
                  <c:v>690</c:v>
                </c:pt>
                <c:pt idx="1">
                  <c:v>749</c:v>
                </c:pt>
                <c:pt idx="2">
                  <c:v>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2-4ADD-A5BE-6017E6BCA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710800"/>
        <c:axId val="412846048"/>
      </c:barChart>
      <c:catAx>
        <c:axId val="25271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2846048"/>
        <c:crosses val="autoZero"/>
        <c:auto val="1"/>
        <c:lblAlgn val="ctr"/>
        <c:lblOffset val="100"/>
        <c:noMultiLvlLbl val="0"/>
      </c:catAx>
      <c:valAx>
        <c:axId val="41284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527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dirty="0"/>
              <a:t>Operationer 2022-2024*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Blad1!$M$17</c:f>
              <c:strCache>
                <c:ptCount val="1"/>
                <c:pt idx="0">
                  <c:v>Linköping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8-49D5-A84B-BC664958F7BE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Blad1!$N$16:$Q$16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Blad1!$N$17:$Q$17</c:f>
              <c:numCache>
                <c:formatCode>General</c:formatCode>
                <c:ptCount val="4"/>
                <c:pt idx="0">
                  <c:v>304</c:v>
                </c:pt>
                <c:pt idx="1">
                  <c:v>456</c:v>
                </c:pt>
                <c:pt idx="2">
                  <c:v>556</c:v>
                </c:pt>
                <c:pt idx="3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4-498C-8AA9-026D648ED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4228912"/>
        <c:axId val="483811968"/>
      </c:barChart>
      <c:catAx>
        <c:axId val="41422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3811968"/>
        <c:crosses val="autoZero"/>
        <c:auto val="1"/>
        <c:lblAlgn val="ctr"/>
        <c:lblOffset val="100"/>
        <c:noMultiLvlLbl val="0"/>
      </c:catAx>
      <c:valAx>
        <c:axId val="48381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422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600" b="0" dirty="0">
                <a:latin typeface="+mn-lt"/>
              </a:rPr>
              <a:t>Operationer </a:t>
            </a:r>
          </a:p>
          <a:p>
            <a:pPr>
              <a:defRPr sz="1600"/>
            </a:pPr>
            <a:r>
              <a:rPr lang="sv-SE" sz="1600" b="0" dirty="0">
                <a:latin typeface="+mn-lt"/>
              </a:rPr>
              <a:t>Utomlänspatienter Linköping 2021-2023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Blad1!$M$39</c:f>
              <c:strCache>
                <c:ptCount val="1"/>
                <c:pt idx="0">
                  <c:v>Utomlänspatienter Linköping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Blad1!$N$38:$P$38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Blad1!$N$39:$P$39</c:f>
              <c:numCache>
                <c:formatCode>General</c:formatCode>
                <c:ptCount val="3"/>
                <c:pt idx="0">
                  <c:v>32</c:v>
                </c:pt>
                <c:pt idx="1">
                  <c:v>45</c:v>
                </c:pt>
                <c:pt idx="2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EA-4F4B-986E-B3597C47B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125040"/>
        <c:axId val="483803808"/>
      </c:lineChart>
      <c:catAx>
        <c:axId val="4831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3803808"/>
        <c:crosses val="autoZero"/>
        <c:auto val="1"/>
        <c:lblAlgn val="ctr"/>
        <c:lblOffset val="100"/>
        <c:noMultiLvlLbl val="0"/>
      </c:catAx>
      <c:valAx>
        <c:axId val="4838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312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00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AB4A9-038E-DF51-7B65-44D7F029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334B719-4F88-1A3C-B5D3-4355EF580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9E4FE1-9FF3-DC05-5D6F-CB182E6E4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F20B61-B963-8981-A830-5187D7651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82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44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52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5ED16-6A25-9AD8-0E41-6C86294C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60994D7-2990-48F7-C870-2ED4B5FD6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814C56-CFBC-1EE3-0A27-643FFC51B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944D4AA-C902-AE30-61B4-F46F04352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59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98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CCE9A-31D0-E20E-6AE0-8DF632CE2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F985A9B-14E2-F0A1-E564-E222B0BB5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8F17120-CD1F-2DC3-CFFD-1750F7740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11E487-670F-2344-B3CD-AEC7262F5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52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8217A-1191-4C9F-E2EA-EABDC80F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276AA65-3B41-CB1D-A546-F9A23FE95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80375FE-1FE3-0DA8-09DF-4FE503EF7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F21F44-4FE9-997B-4809-498065D31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74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43934-B8CC-10F7-A692-E33C1260E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5BEE413-FCF2-572A-B2E2-4568A1E60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D1EEA0B-0185-4E97-9311-093017553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B30D29-1F79-CB60-C3FE-8FBCA3D56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86AA-019F-4545-89D2-9D10920C72F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40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575EC-B743-5575-17AD-D4434A5A8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052" y="677724"/>
            <a:ext cx="8163588" cy="1446149"/>
          </a:xfrm>
        </p:spPr>
        <p:txBody>
          <a:bodyPr/>
          <a:lstStyle/>
          <a:p>
            <a:r>
              <a:rPr lang="sv-SE" sz="6000" dirty="0"/>
              <a:t>Barnkirurgi – Strategi och framtid i SÖSR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6FC677-5A81-15BA-360A-ADB9C009E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450" y="5477256"/>
            <a:ext cx="3059398" cy="11227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Martin Holmbom,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Adjungerad lektor, Överläkare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MLA Barnkirurgi, RÖ</a:t>
            </a:r>
          </a:p>
        </p:txBody>
      </p:sp>
      <p:pic>
        <p:nvPicPr>
          <p:cNvPr id="3" name="Bildobjekt 2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44D84489-9A81-3975-B25E-E451F6F3C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pic>
        <p:nvPicPr>
          <p:cNvPr id="5" name="Picture 2" descr="Pediatric Surgeon-foton och fler bilder på Barnläkare - Barnläkare, Barn,  Kirurgi - iStock">
            <a:extLst>
              <a:ext uri="{FF2B5EF4-FFF2-40B4-BE49-F238E27FC236}">
                <a16:creationId xmlns:a16="http://schemas.microsoft.com/office/drawing/2014/main" id="{0ADA4DB1-B579-8030-5FFA-7200ECDD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52" y="2123873"/>
            <a:ext cx="5869810" cy="31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7FF3CA2-7C0D-264A-AEDE-89A7FC0D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1920240"/>
            <a:ext cx="9073650" cy="401320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BEB04C-5733-BA96-BA3E-C02ADF040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A57CAA-F870-5841-6274-929BCFCC7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156098"/>
              </p:ext>
            </p:extLst>
          </p:nvPr>
        </p:nvGraphicFramePr>
        <p:xfrm>
          <a:off x="805681" y="2119730"/>
          <a:ext cx="484632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299559A-081E-5A78-05D8-816A2BE46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054540"/>
              </p:ext>
            </p:extLst>
          </p:nvPr>
        </p:nvGraphicFramePr>
        <p:xfrm>
          <a:off x="6540000" y="21197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ubrik 1">
            <a:extLst>
              <a:ext uri="{FF2B5EF4-FFF2-40B4-BE49-F238E27FC236}">
                <a16:creationId xmlns:a16="http://schemas.microsoft.com/office/drawing/2014/main" id="{DDFE4CEC-6549-4EDF-C28C-77F9B99C4D4F}"/>
              </a:ext>
            </a:extLst>
          </p:cNvPr>
          <p:cNvSpPr txBox="1">
            <a:spLocks/>
          </p:cNvSpPr>
          <p:nvPr/>
        </p:nvSpPr>
        <p:spPr>
          <a:xfrm>
            <a:off x="1080000" y="868800"/>
            <a:ext cx="9073650" cy="846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600" dirty="0"/>
              <a:t>Barnkirurgi i Östergötland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36D10F3-F531-E032-7E2E-614D185C98D8}"/>
              </a:ext>
            </a:extLst>
          </p:cNvPr>
          <p:cNvSpPr txBox="1"/>
          <p:nvPr/>
        </p:nvSpPr>
        <p:spPr>
          <a:xfrm>
            <a:off x="11112000" y="2483892"/>
            <a:ext cx="8879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2"/>
                </a:solidFill>
                <a:latin typeface="+mj-lt"/>
              </a:rPr>
              <a:t>Ökat 125%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552B6C7-8954-6121-EF52-363079097176}"/>
              </a:ext>
            </a:extLst>
          </p:cNvPr>
          <p:cNvSpPr txBox="1">
            <a:spLocks/>
          </p:cNvSpPr>
          <p:nvPr/>
        </p:nvSpPr>
        <p:spPr>
          <a:xfrm>
            <a:off x="3622850" y="5118979"/>
            <a:ext cx="1426822" cy="3128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48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9713" indent="0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* tom 2024-11-30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637D75D-112A-9F71-EB09-A8E9EA77E650}"/>
              </a:ext>
            </a:extLst>
          </p:cNvPr>
          <p:cNvSpPr txBox="1"/>
          <p:nvPr/>
        </p:nvSpPr>
        <p:spPr>
          <a:xfrm>
            <a:off x="5616825" y="2483892"/>
            <a:ext cx="9935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2"/>
                </a:solidFill>
                <a:latin typeface="+mj-lt"/>
              </a:rPr>
              <a:t>Ökat &gt;100%</a:t>
            </a:r>
          </a:p>
        </p:txBody>
      </p:sp>
      <p:pic>
        <p:nvPicPr>
          <p:cNvPr id="2" name="Bildobjekt 1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F039875F-A2A7-5086-DA96-04788627B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3CBB7-66EC-0C5A-A384-81D07123F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4F18C6-17C4-FB0D-A45D-E2C41443B4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D1621899-C9B2-4A1F-0631-0F472E560612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E910D8DC-4441-592B-4CE8-F1E4DDEC7499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78F952-1C78-204F-BC41-E35B6043028A}"/>
              </a:ext>
            </a:extLst>
          </p:cNvPr>
          <p:cNvSpPr txBox="1"/>
          <p:nvPr/>
        </p:nvSpPr>
        <p:spPr>
          <a:xfrm>
            <a:off x="289729" y="1928335"/>
            <a:ext cx="5705765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Hur ser vi på:</a:t>
            </a:r>
          </a:p>
          <a:p>
            <a:endParaRPr lang="sv-SE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Barnkirurgisk ambition i SÖSR?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Vårt uppdrag?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samverkar vi mellan regionerna?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arbetar vi för att bevara och utveckla barnkirurgin?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stärker vi utbildning/undervisning och forskning inom barnkirurgi? 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45A8AF-8ADB-E99F-A0F1-931D8347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36" y="1928335"/>
            <a:ext cx="4990525" cy="280717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70679657-596D-5755-EFF0-262732AC3026}"/>
              </a:ext>
            </a:extLst>
          </p:cNvPr>
          <p:cNvSpPr/>
          <p:nvPr/>
        </p:nvSpPr>
        <p:spPr>
          <a:xfrm>
            <a:off x="9112951" y="3241034"/>
            <a:ext cx="141402" cy="1107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A58F605-9F28-594F-7427-80F5F376DF76}"/>
              </a:ext>
            </a:extLst>
          </p:cNvPr>
          <p:cNvSpPr txBox="1"/>
          <p:nvPr/>
        </p:nvSpPr>
        <p:spPr>
          <a:xfrm>
            <a:off x="7709979" y="4831122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+mj-lt"/>
              </a:rPr>
              <a:t>243 500 barn</a:t>
            </a:r>
            <a:r>
              <a:rPr lang="sv-SE" sz="1400" dirty="0">
                <a:latin typeface="+mj-lt"/>
              </a:rPr>
              <a:t> (Statistikmyndigheten SCB, 2023)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F685F50-A4E9-039C-3BA0-F61C1F89D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94" y="662747"/>
            <a:ext cx="8222167" cy="635426"/>
          </a:xfrm>
        </p:spPr>
        <p:txBody>
          <a:bodyPr/>
          <a:lstStyle/>
          <a:p>
            <a:r>
              <a:rPr lang="sv-SE" sz="3200" dirty="0"/>
              <a:t>Barnkirurgiskt uppdrag och </a:t>
            </a:r>
            <a:r>
              <a:rPr lang="sv-SE" sz="3200" dirty="0">
                <a:solidFill>
                  <a:schemeClr val="tx2"/>
                </a:solidFill>
              </a:rPr>
              <a:t>samverkan</a:t>
            </a:r>
            <a:r>
              <a:rPr lang="sv-SE" sz="3200" dirty="0"/>
              <a:t> i Sydöstra sjukvårdsregionen</a:t>
            </a:r>
          </a:p>
        </p:txBody>
      </p:sp>
      <p:pic>
        <p:nvPicPr>
          <p:cNvPr id="14" name="Bildobjekt 13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6FB3BC4A-68B3-2C20-CC88-65974835B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3B33-91C3-23C0-9E60-C109CC78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D1653D-1E4C-AE50-BE3B-00A789B2F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822DAE91-5287-CB9C-2A5B-65B3C361DCCD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3382AC7-9FB1-02AE-1A05-66135C87AE31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AF579C8-E893-8058-CB6A-8E5122EBA349}"/>
              </a:ext>
            </a:extLst>
          </p:cNvPr>
          <p:cNvSpPr txBox="1"/>
          <p:nvPr/>
        </p:nvSpPr>
        <p:spPr>
          <a:xfrm>
            <a:off x="289729" y="1928335"/>
            <a:ext cx="6668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Förslag:</a:t>
            </a:r>
          </a:p>
          <a:p>
            <a:endParaRPr lang="sv-SE" sz="1600" dirty="0"/>
          </a:p>
          <a:p>
            <a:pPr marL="285750" indent="-285750">
              <a:buFontTx/>
              <a:buChar char="-"/>
            </a:pPr>
            <a:r>
              <a:rPr lang="sv-SE" sz="1600" dirty="0"/>
              <a:t>Att RPO ser över möjligheten att </a:t>
            </a:r>
            <a:r>
              <a:rPr lang="sv-SE" sz="1600" b="1" dirty="0"/>
              <a:t>starta en RAG med uppdrag </a:t>
            </a:r>
            <a:r>
              <a:rPr lang="sv-SE" sz="1600" dirty="0"/>
              <a:t>att definiera uppdraget och ta fram strategier för samverkan inom barnkirurgin i SÖSR (</a:t>
            </a:r>
            <a:r>
              <a:rPr lang="sv-SE" sz="1600" dirty="0" err="1"/>
              <a:t>ev</a:t>
            </a:r>
            <a:r>
              <a:rPr lang="sv-SE" sz="1600" dirty="0"/>
              <a:t> i samråd med RPO barn)</a:t>
            </a:r>
          </a:p>
          <a:p>
            <a:endParaRPr lang="sv-SE" sz="1600" dirty="0"/>
          </a:p>
          <a:p>
            <a:pPr marL="285750" indent="-285750">
              <a:buFontTx/>
              <a:buChar char="-"/>
            </a:pPr>
            <a:r>
              <a:rPr lang="sv-SE" sz="1600" dirty="0"/>
              <a:t>Att sammankallande utses och att respektive region bidrar med representanter från </a:t>
            </a:r>
            <a:r>
              <a:rPr lang="sv-SE" sz="1600" dirty="0" err="1"/>
              <a:t>ev</a:t>
            </a:r>
            <a:r>
              <a:rPr lang="sv-SE" sz="1600" dirty="0"/>
              <a:t> både barnkirurgen och barnmedicin </a:t>
            </a:r>
          </a:p>
          <a:p>
            <a:endParaRPr lang="sv-SE" sz="16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F5B0DD-ECD7-1EBD-0F40-7DE55FD0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36" y="1928335"/>
            <a:ext cx="4990525" cy="280717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6919572F-D267-0CB7-F71F-850B91C4B5ED}"/>
              </a:ext>
            </a:extLst>
          </p:cNvPr>
          <p:cNvSpPr/>
          <p:nvPr/>
        </p:nvSpPr>
        <p:spPr>
          <a:xfrm>
            <a:off x="9112951" y="3241034"/>
            <a:ext cx="141402" cy="1107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D745D7A-2860-9378-904F-ECDFC339683F}"/>
              </a:ext>
            </a:extLst>
          </p:cNvPr>
          <p:cNvSpPr txBox="1"/>
          <p:nvPr/>
        </p:nvSpPr>
        <p:spPr>
          <a:xfrm>
            <a:off x="7709979" y="4831122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+mj-lt"/>
              </a:rPr>
              <a:t>243 500 barn</a:t>
            </a:r>
            <a:r>
              <a:rPr lang="sv-SE" sz="1400" dirty="0">
                <a:latin typeface="+mj-lt"/>
              </a:rPr>
              <a:t> (Statistikmyndigheten SCB, 2023)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BBAD858-265B-B5C4-D807-ADD9763D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94" y="662747"/>
            <a:ext cx="8222167" cy="635426"/>
          </a:xfrm>
        </p:spPr>
        <p:txBody>
          <a:bodyPr/>
          <a:lstStyle/>
          <a:p>
            <a:r>
              <a:rPr lang="sv-SE" sz="3200" dirty="0"/>
              <a:t>Barnkirurgiskt uppdrag och </a:t>
            </a:r>
            <a:r>
              <a:rPr lang="sv-SE" sz="3200" dirty="0">
                <a:solidFill>
                  <a:schemeClr val="tx2"/>
                </a:solidFill>
              </a:rPr>
              <a:t>samverkan</a:t>
            </a:r>
            <a:r>
              <a:rPr lang="sv-SE" sz="3200" dirty="0"/>
              <a:t> i Sydöstra sjukvårdsregionen</a:t>
            </a:r>
          </a:p>
        </p:txBody>
      </p:sp>
      <p:pic>
        <p:nvPicPr>
          <p:cNvPr id="14" name="Bildobjekt 13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0FB6730C-4E19-EE4C-D1D9-C5D977EFF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D01CE3-8577-7F0A-12BA-AFE33A2EE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6000" dirty="0"/>
              <a:t>TACK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CB9C84-7FE3-EF56-32F2-845A4A585E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6499C3-584F-709A-F495-5B34DED03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48AB380A-93FB-27DA-B77F-34D94D40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A7B78-894C-C348-3016-8231BA5A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5CBBB6-4128-D806-E908-97A7F5E3D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9BCD604B-64AC-C6B1-5889-0732B3CA1AA0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7C46327-4D0C-57E1-66CA-AA43C4BB75AA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9730A10-55C5-E43B-8800-2D159B751B95}"/>
              </a:ext>
            </a:extLst>
          </p:cNvPr>
          <p:cNvSpPr txBox="1"/>
          <p:nvPr/>
        </p:nvSpPr>
        <p:spPr>
          <a:xfrm>
            <a:off x="3350542" y="1050226"/>
            <a:ext cx="570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i="1" dirty="0"/>
          </a:p>
          <a:p>
            <a:endParaRPr lang="sv-SE" sz="16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DD802D-2987-F2D0-89F9-5DFAE4E76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36" y="1928335"/>
            <a:ext cx="4990525" cy="280717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6A7FB2F-8AD0-A0D9-82D7-63BA44EE17FC}"/>
              </a:ext>
            </a:extLst>
          </p:cNvPr>
          <p:cNvSpPr txBox="1"/>
          <p:nvPr/>
        </p:nvSpPr>
        <p:spPr>
          <a:xfrm>
            <a:off x="7709979" y="4831122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+mj-lt"/>
              </a:rPr>
              <a:t>243 500 barn</a:t>
            </a:r>
            <a:r>
              <a:rPr lang="sv-SE" sz="1400" dirty="0">
                <a:latin typeface="+mj-lt"/>
              </a:rPr>
              <a:t> (Statistikmyndigheten SCB, 2024)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20732D-652C-5008-BFA7-3B32578A8923}"/>
              </a:ext>
            </a:extLst>
          </p:cNvPr>
          <p:cNvSpPr txBox="1">
            <a:spLocks/>
          </p:cNvSpPr>
          <p:nvPr/>
        </p:nvSpPr>
        <p:spPr>
          <a:xfrm>
            <a:off x="756594" y="662747"/>
            <a:ext cx="8222167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>
                <a:solidFill>
                  <a:schemeClr val="tx2"/>
                </a:solidFill>
              </a:rPr>
              <a:t>Barnkirurgiskt uppdrag </a:t>
            </a:r>
            <a:r>
              <a:rPr lang="sv-SE" sz="3200" dirty="0"/>
              <a:t>och </a:t>
            </a:r>
            <a:r>
              <a:rPr lang="sv-SE" sz="3200" dirty="0">
                <a:solidFill>
                  <a:schemeClr val="tx2"/>
                </a:solidFill>
              </a:rPr>
              <a:t>samverkar </a:t>
            </a:r>
            <a:r>
              <a:rPr lang="sv-SE" sz="3200" dirty="0"/>
              <a:t>i Sydöstra sjukvårdsregionen</a:t>
            </a:r>
          </a:p>
        </p:txBody>
      </p:sp>
      <p:pic>
        <p:nvPicPr>
          <p:cNvPr id="11" name="Bildobjekt 10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5DA4C8FD-77F5-C050-CD21-7C7E0981F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8F353BFD-8B06-9802-BE56-B33EB75FD397}"/>
              </a:ext>
            </a:extLst>
          </p:cNvPr>
          <p:cNvSpPr txBox="1"/>
          <p:nvPr/>
        </p:nvSpPr>
        <p:spPr>
          <a:xfrm>
            <a:off x="605639" y="1887175"/>
            <a:ext cx="64078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Sydöstra sjukvårdsregionen</a:t>
            </a:r>
            <a:r>
              <a:rPr lang="sv-SE" sz="2400" dirty="0"/>
              <a:t>, </a:t>
            </a:r>
            <a:r>
              <a:rPr lang="sv-SE" dirty="0"/>
              <a:t>1,2 miljoner (varav ca 245 000 barn)</a:t>
            </a:r>
          </a:p>
          <a:p>
            <a:pPr algn="l"/>
            <a:endParaRPr lang="sv-SE" sz="2400" b="1" dirty="0">
              <a:solidFill>
                <a:schemeClr val="accent3"/>
              </a:solidFill>
              <a:latin typeface="+mj-lt"/>
            </a:endParaRPr>
          </a:p>
          <a:p>
            <a:pPr algn="l"/>
            <a:endParaRPr lang="sv-SE" sz="2000" dirty="0">
              <a:latin typeface="+mj-lt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0B68B45-5728-26B5-0224-D2F839D357A4}"/>
              </a:ext>
            </a:extLst>
          </p:cNvPr>
          <p:cNvSpPr txBox="1"/>
          <p:nvPr/>
        </p:nvSpPr>
        <p:spPr>
          <a:xfrm>
            <a:off x="605639" y="3173627"/>
            <a:ext cx="5216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2000" b="1" dirty="0">
                <a:solidFill>
                  <a:schemeClr val="accent3"/>
                </a:solidFill>
                <a:latin typeface="+mj-lt"/>
              </a:rPr>
              <a:t>Vad vill våra politiker? (samverkansnämnden) </a:t>
            </a:r>
          </a:p>
          <a:p>
            <a:endParaRPr lang="sv-SE" sz="2000" b="1" dirty="0">
              <a:solidFill>
                <a:schemeClr val="accent3"/>
              </a:solidFill>
              <a:latin typeface="+mj-lt"/>
            </a:endParaRPr>
          </a:p>
          <a:p>
            <a:pPr algn="l"/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1F7AF-B16C-D01D-91E7-9C268203C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94" y="662747"/>
            <a:ext cx="8222167" cy="635426"/>
          </a:xfrm>
        </p:spPr>
        <p:txBody>
          <a:bodyPr/>
          <a:lstStyle/>
          <a:p>
            <a:r>
              <a:rPr lang="sv-SE" sz="3200" dirty="0"/>
              <a:t>Barnkirurgiskt uppdrag och</a:t>
            </a:r>
            <a:r>
              <a:rPr lang="sv-SE" sz="3200" dirty="0">
                <a:solidFill>
                  <a:schemeClr val="tx2"/>
                </a:solidFill>
              </a:rPr>
              <a:t> samverkan </a:t>
            </a:r>
            <a:r>
              <a:rPr lang="sv-SE" sz="3200" dirty="0"/>
              <a:t>i Sydöstra sjukvårdsregionen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F0CD5A1D-325E-63EB-427D-A712F2B6A54C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1E270CC-DE05-27A0-3915-5EBD6C4EE6E0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B33B6B6-5417-82DF-D26D-10991A716EC6}"/>
              </a:ext>
            </a:extLst>
          </p:cNvPr>
          <p:cNvSpPr txBox="1"/>
          <p:nvPr/>
        </p:nvSpPr>
        <p:spPr>
          <a:xfrm>
            <a:off x="265176" y="1441827"/>
            <a:ext cx="6330661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i="1" dirty="0"/>
          </a:p>
          <a:p>
            <a:r>
              <a:rPr lang="sv-SE" sz="1600" b="1" dirty="0">
                <a:solidFill>
                  <a:schemeClr val="tx2"/>
                </a:solidFill>
              </a:rPr>
              <a:t>SAMVERKANSAVTAL</a:t>
            </a:r>
          </a:p>
          <a:p>
            <a:endParaRPr lang="sv-SE" sz="1600" dirty="0"/>
          </a:p>
          <a:p>
            <a:pPr lvl="1"/>
            <a:r>
              <a:rPr lang="sv-SE" b="1" dirty="0">
                <a:latin typeface="+mj-lt"/>
              </a:rPr>
              <a:t>I Sydöstra sjukvårdsregionen </a:t>
            </a:r>
            <a:r>
              <a:rPr lang="sv-SE" b="1" dirty="0">
                <a:solidFill>
                  <a:schemeClr val="tx2"/>
                </a:solidFill>
                <a:latin typeface="+mj-lt"/>
              </a:rPr>
              <a:t>samarbetar</a:t>
            </a:r>
            <a:r>
              <a:rPr lang="sv-SE" b="1" dirty="0">
                <a:latin typeface="+mj-lt"/>
              </a:rPr>
              <a:t>:</a:t>
            </a:r>
          </a:p>
          <a:p>
            <a:pPr lvl="1"/>
            <a:r>
              <a:rPr lang="sv-SE" sz="1400" dirty="0">
                <a:latin typeface="+mj-lt"/>
              </a:rPr>
              <a:t>Region Jönköpings län, Region Kalmar län och Region Östergötland, ska genom </a:t>
            </a:r>
            <a:r>
              <a:rPr lang="sv-SE" sz="1400" dirty="0">
                <a:solidFill>
                  <a:schemeClr val="tx2"/>
                </a:solidFill>
                <a:latin typeface="+mj-lt"/>
              </a:rPr>
              <a:t>samverkan </a:t>
            </a:r>
            <a:r>
              <a:rPr lang="sv-SE" sz="1400" dirty="0">
                <a:latin typeface="+mj-lt"/>
              </a:rPr>
              <a:t>ansvara för att:</a:t>
            </a:r>
          </a:p>
          <a:p>
            <a:pPr lvl="1"/>
            <a:endParaRPr lang="sv-SE" sz="14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1" dirty="0">
                <a:latin typeface="+mj-lt"/>
              </a:rPr>
              <a:t>tillgodose</a:t>
            </a:r>
            <a:r>
              <a:rPr lang="sv-SE" sz="1600" dirty="0">
                <a:latin typeface="+mj-lt"/>
              </a:rPr>
              <a:t> barnets behov av barnkirurgi (hälso- och sjukvård)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främja och </a:t>
            </a:r>
            <a:r>
              <a:rPr lang="sv-SE" sz="1600" b="1" dirty="0">
                <a:latin typeface="+mj-lt"/>
              </a:rPr>
              <a:t>bidra till utveckling </a:t>
            </a:r>
            <a:r>
              <a:rPr lang="sv-SE" sz="1600" dirty="0">
                <a:latin typeface="+mj-lt"/>
              </a:rPr>
              <a:t>av barnkirurgin (hälso- och sjukvården) i sjukvårdsregionen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>
                <a:latin typeface="+mj-lt"/>
              </a:rPr>
              <a:t>solidariskt hjälpa varandra och gemensamt ansvar för </a:t>
            </a:r>
            <a:r>
              <a:rPr lang="sv-SE" sz="1600" b="1" dirty="0">
                <a:latin typeface="+mj-lt"/>
              </a:rPr>
              <a:t>kostnadseffektiv vård</a:t>
            </a:r>
            <a:r>
              <a:rPr lang="sv-SE" sz="1600" dirty="0">
                <a:latin typeface="+mj-lt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1" dirty="0">
                <a:latin typeface="+mj-lt"/>
              </a:rPr>
              <a:t>värnar Universitetssjukhuset i Linköping </a:t>
            </a:r>
            <a:r>
              <a:rPr lang="sv-SE" sz="1600" dirty="0">
                <a:latin typeface="+mj-lt"/>
              </a:rPr>
              <a:t>som högspecialiserat sjukhus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3878F5-08C7-57DE-37B2-4A0CC79EC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36" y="1928335"/>
            <a:ext cx="4990525" cy="280717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9891826-6005-D1AE-F14A-5AF7A4129329}"/>
              </a:ext>
            </a:extLst>
          </p:cNvPr>
          <p:cNvSpPr txBox="1"/>
          <p:nvPr/>
        </p:nvSpPr>
        <p:spPr>
          <a:xfrm>
            <a:off x="7709979" y="4831122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+mj-lt"/>
              </a:rPr>
              <a:t>243 500 barn</a:t>
            </a:r>
            <a:r>
              <a:rPr lang="sv-SE" sz="1400" dirty="0">
                <a:latin typeface="+mj-lt"/>
              </a:rPr>
              <a:t> (Statistikmyndigheten SCB, 2023)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BF6F6F-3C82-C792-82E8-214F7DDDB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032" y="981027"/>
            <a:ext cx="3997968" cy="1988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dobjekt 13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588FF7D3-D797-F4D3-FDB4-DCFB74C0D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99DA0C-D6A3-5610-156D-304001704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F0CD5A1D-325E-63EB-427D-A712F2B6A54C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1E270CC-DE05-27A0-3915-5EBD6C4EE6E0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B33B6B6-5417-82DF-D26D-10991A716EC6}"/>
              </a:ext>
            </a:extLst>
          </p:cNvPr>
          <p:cNvSpPr txBox="1"/>
          <p:nvPr/>
        </p:nvSpPr>
        <p:spPr>
          <a:xfrm>
            <a:off x="587760" y="2959930"/>
            <a:ext cx="5992199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Jag har funderat över:</a:t>
            </a:r>
          </a:p>
          <a:p>
            <a:endParaRPr lang="sv-SE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ser vi på vårt barnkirurgiska uppdrag i SÖSR?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arbetar vi för att bevara och utveckla barnkirurgin?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samverkar vi mellan regionerna?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Hur stärker vi utbildning/undervisning och forskning inom barnkirurgi? 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3878F5-08C7-57DE-37B2-4A0CC79EC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36" y="1928335"/>
            <a:ext cx="4990525" cy="280717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1A7609A5-2E7C-A703-D5B0-F7B8B98C3DB5}"/>
              </a:ext>
            </a:extLst>
          </p:cNvPr>
          <p:cNvSpPr/>
          <p:nvPr/>
        </p:nvSpPr>
        <p:spPr>
          <a:xfrm>
            <a:off x="9112951" y="3241034"/>
            <a:ext cx="141402" cy="1107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891826-6005-D1AE-F14A-5AF7A4129329}"/>
              </a:ext>
            </a:extLst>
          </p:cNvPr>
          <p:cNvSpPr txBox="1"/>
          <p:nvPr/>
        </p:nvSpPr>
        <p:spPr>
          <a:xfrm>
            <a:off x="7709979" y="4831122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400" b="1" dirty="0">
                <a:latin typeface="+mj-lt"/>
              </a:rPr>
              <a:t>243 500 barn</a:t>
            </a:r>
            <a:r>
              <a:rPr lang="sv-SE" sz="1400" dirty="0">
                <a:latin typeface="+mj-lt"/>
              </a:rPr>
              <a:t> (Statistikmyndigheten SCB, 2023)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E88CF86-EFBC-780D-BED0-074F201A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94" y="662747"/>
            <a:ext cx="8222167" cy="635426"/>
          </a:xfrm>
        </p:spPr>
        <p:txBody>
          <a:bodyPr/>
          <a:lstStyle/>
          <a:p>
            <a:r>
              <a:rPr lang="sv-SE" sz="3200" dirty="0"/>
              <a:t>Barnkirurgiskt uppdrag och </a:t>
            </a:r>
            <a:r>
              <a:rPr lang="sv-SE" sz="3200" dirty="0">
                <a:solidFill>
                  <a:schemeClr val="tx2"/>
                </a:solidFill>
              </a:rPr>
              <a:t>samverkan</a:t>
            </a:r>
            <a:r>
              <a:rPr lang="sv-SE" sz="3200" dirty="0"/>
              <a:t> i Sydöstra sjukvårdsregionen</a:t>
            </a:r>
          </a:p>
        </p:txBody>
      </p:sp>
      <p:pic>
        <p:nvPicPr>
          <p:cNvPr id="14" name="Bildobjekt 13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0A8D3AC8-56C5-B7C4-6B04-4794B55FE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sp>
        <p:nvSpPr>
          <p:cNvPr id="15" name="Pil: nedåt 14">
            <a:extLst>
              <a:ext uri="{FF2B5EF4-FFF2-40B4-BE49-F238E27FC236}">
                <a16:creationId xmlns:a16="http://schemas.microsoft.com/office/drawing/2014/main" id="{88B66F4F-561B-8E50-134D-9F42F5F29D7B}"/>
              </a:ext>
            </a:extLst>
          </p:cNvPr>
          <p:cNvSpPr/>
          <p:nvPr/>
        </p:nvSpPr>
        <p:spPr>
          <a:xfrm rot="6930664">
            <a:off x="8440236" y="3201516"/>
            <a:ext cx="204076" cy="46233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19" name="Pil: nedåt 18">
            <a:extLst>
              <a:ext uri="{FF2B5EF4-FFF2-40B4-BE49-F238E27FC236}">
                <a16:creationId xmlns:a16="http://schemas.microsoft.com/office/drawing/2014/main" id="{1ADFA78A-EA6B-A48C-214A-DA25E8A7FA1D}"/>
              </a:ext>
            </a:extLst>
          </p:cNvPr>
          <p:cNvSpPr/>
          <p:nvPr/>
        </p:nvSpPr>
        <p:spPr>
          <a:xfrm rot="2851863">
            <a:off x="8776148" y="3571091"/>
            <a:ext cx="247228" cy="7429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0" name="Pil: nedåt 19">
            <a:extLst>
              <a:ext uri="{FF2B5EF4-FFF2-40B4-BE49-F238E27FC236}">
                <a16:creationId xmlns:a16="http://schemas.microsoft.com/office/drawing/2014/main" id="{3CA2BD04-0811-623F-D00D-6407402FC59E}"/>
              </a:ext>
            </a:extLst>
          </p:cNvPr>
          <p:cNvSpPr/>
          <p:nvPr/>
        </p:nvSpPr>
        <p:spPr>
          <a:xfrm rot="12984722">
            <a:off x="9432445" y="2602642"/>
            <a:ext cx="209945" cy="66910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1" name="Pil: nedåt 20">
            <a:extLst>
              <a:ext uri="{FF2B5EF4-FFF2-40B4-BE49-F238E27FC236}">
                <a16:creationId xmlns:a16="http://schemas.microsoft.com/office/drawing/2014/main" id="{B99DD483-E89F-979A-D670-B6F23258D210}"/>
              </a:ext>
            </a:extLst>
          </p:cNvPr>
          <p:cNvSpPr/>
          <p:nvPr/>
        </p:nvSpPr>
        <p:spPr>
          <a:xfrm rot="12984722">
            <a:off x="9155172" y="2711336"/>
            <a:ext cx="198355" cy="49718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2" name="Pil: upp-ned 21">
            <a:extLst>
              <a:ext uri="{FF2B5EF4-FFF2-40B4-BE49-F238E27FC236}">
                <a16:creationId xmlns:a16="http://schemas.microsoft.com/office/drawing/2014/main" id="{0FA8B0D4-923D-9240-E7C3-CA70BAC5984B}"/>
              </a:ext>
            </a:extLst>
          </p:cNvPr>
          <p:cNvSpPr/>
          <p:nvPr/>
        </p:nvSpPr>
        <p:spPr>
          <a:xfrm rot="3401980">
            <a:off x="8920321" y="3184862"/>
            <a:ext cx="167240" cy="496293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3" name="Pil: upp-ned 22">
            <a:extLst>
              <a:ext uri="{FF2B5EF4-FFF2-40B4-BE49-F238E27FC236}">
                <a16:creationId xmlns:a16="http://schemas.microsoft.com/office/drawing/2014/main" id="{C2898BAA-ECFB-1C94-2802-455D81FAF886}"/>
              </a:ext>
            </a:extLst>
          </p:cNvPr>
          <p:cNvSpPr/>
          <p:nvPr/>
        </p:nvSpPr>
        <p:spPr>
          <a:xfrm rot="9485562">
            <a:off x="9173084" y="3279330"/>
            <a:ext cx="162540" cy="384991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E564768-B661-1E2A-ECDB-CDCB6FD79D4A}"/>
              </a:ext>
            </a:extLst>
          </p:cNvPr>
          <p:cNvSpPr txBox="1"/>
          <p:nvPr/>
        </p:nvSpPr>
        <p:spPr>
          <a:xfrm>
            <a:off x="605639" y="185136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2000" b="1" dirty="0">
                <a:latin typeface="+mj-lt"/>
              </a:rPr>
              <a:t>Vi brister i samordning</a:t>
            </a:r>
          </a:p>
        </p:txBody>
      </p:sp>
    </p:spTree>
    <p:extLst>
      <p:ext uri="{BB962C8B-B14F-4D97-AF65-F5344CB8AC3E}">
        <p14:creationId xmlns:p14="http://schemas.microsoft.com/office/powerpoint/2010/main" val="16407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A9F94-B076-36E2-A638-A5F25B459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BB08EBDA-F459-FC33-F2DA-900E7EF7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F3880B8-6DB9-F4B0-383A-1CAA6C7313E9}"/>
              </a:ext>
            </a:extLst>
          </p:cNvPr>
          <p:cNvSpPr txBox="1"/>
          <p:nvPr/>
        </p:nvSpPr>
        <p:spPr>
          <a:xfrm>
            <a:off x="633984" y="512578"/>
            <a:ext cx="6379464" cy="413786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000" b="1" kern="1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NHV-uppdrag (Region Stockholm &amp; Region Skåne)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sv-SE" sz="2000" b="1" kern="100" dirty="0">
              <a:solidFill>
                <a:schemeClr val="accent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Q42.0 Medfödd avsaknad, </a:t>
            </a:r>
            <a:r>
              <a:rPr lang="sv-SE" sz="1600" dirty="0" err="1"/>
              <a:t>atresi</a:t>
            </a:r>
            <a:r>
              <a:rPr lang="sv-SE" sz="1600" dirty="0"/>
              <a:t> och stenos av rektum med fistel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Q42.1 Medfödd avsaknad, </a:t>
            </a:r>
            <a:r>
              <a:rPr lang="sv-SE" sz="1600" dirty="0" err="1"/>
              <a:t>atresi</a:t>
            </a:r>
            <a:r>
              <a:rPr lang="sv-SE" sz="1600" dirty="0"/>
              <a:t> och stenos av rektum utan fistel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Q42.2 Medfödd avsaknad, </a:t>
            </a:r>
            <a:r>
              <a:rPr lang="sv-SE" sz="1600" dirty="0" err="1"/>
              <a:t>atresi</a:t>
            </a:r>
            <a:r>
              <a:rPr lang="sv-SE" sz="1600" dirty="0"/>
              <a:t> och stenos av anus med fistel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Q42.3 Medfödd avsaknad, </a:t>
            </a:r>
            <a:r>
              <a:rPr lang="sv-SE" sz="1600" dirty="0" err="1"/>
              <a:t>atresi</a:t>
            </a:r>
            <a:r>
              <a:rPr lang="sv-SE" sz="1600" dirty="0"/>
              <a:t> och stenos av anus utan fistel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Q43.1 </a:t>
            </a:r>
            <a:r>
              <a:rPr lang="sv-SE" sz="1600" dirty="0" err="1"/>
              <a:t>Hirschsprungs</a:t>
            </a:r>
            <a:r>
              <a:rPr lang="sv-SE" sz="1600" dirty="0"/>
              <a:t> sjukdom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Q43.7 Bestående kloak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Q52.0 Medfödd avsaknad av vagina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Q64.0 </a:t>
            </a:r>
            <a:r>
              <a:rPr lang="sv-SE" sz="1600" dirty="0" err="1"/>
              <a:t>Epispadi</a:t>
            </a:r>
            <a:r>
              <a:rPr lang="sv-SE" sz="16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600" dirty="0"/>
              <a:t>Q64.1 </a:t>
            </a:r>
            <a:r>
              <a:rPr lang="sv-SE" sz="1600" dirty="0" err="1"/>
              <a:t>Exstrofi</a:t>
            </a:r>
            <a:r>
              <a:rPr lang="sv-SE" sz="1600" dirty="0"/>
              <a:t> av urinblåsan</a:t>
            </a:r>
            <a:endParaRPr lang="sv-S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99DA0C-D6A3-5610-156D-304001704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F0CD5A1D-325E-63EB-427D-A712F2B6A54C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1E270CC-DE05-27A0-3915-5EBD6C4EE6E0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B33B6B6-5417-82DF-D26D-10991A716EC6}"/>
              </a:ext>
            </a:extLst>
          </p:cNvPr>
          <p:cNvSpPr txBox="1"/>
          <p:nvPr/>
        </p:nvSpPr>
        <p:spPr>
          <a:xfrm>
            <a:off x="296450" y="1441827"/>
            <a:ext cx="5799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i="1" dirty="0"/>
          </a:p>
          <a:p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Erbjuda </a:t>
            </a:r>
            <a:r>
              <a:rPr lang="sv-SE" b="1" dirty="0"/>
              <a:t>allmän och högspecialiserad Barnkirurgi </a:t>
            </a:r>
            <a:r>
              <a:rPr lang="sv-SE" dirty="0"/>
              <a:t>i RÖ (utanför rikssjukvårdsuppdrag och neonatalkirurgi)</a:t>
            </a:r>
          </a:p>
          <a:p>
            <a:pPr lvl="1"/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/>
              <a:t>Centrum för Barnkirurgi </a:t>
            </a:r>
            <a:r>
              <a:rPr lang="sv-SE" dirty="0"/>
              <a:t>(sammanslagning av barnkirurgin Linköping och Norrköping under 2024)</a:t>
            </a:r>
          </a:p>
          <a:p>
            <a:pPr lvl="1"/>
            <a:endParaRPr lang="sv-S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b="1" dirty="0"/>
              <a:t>Regionalt MDK </a:t>
            </a:r>
            <a:r>
              <a:rPr lang="sv-SE" dirty="0"/>
              <a:t>– </a:t>
            </a:r>
            <a:r>
              <a:rPr lang="sv-SE" dirty="0" err="1"/>
              <a:t>Urogenitala</a:t>
            </a:r>
            <a:r>
              <a:rPr lang="sv-SE" dirty="0"/>
              <a:t> missbildningar/blåsfunktionsrubbningar/kongenital hydronefros/</a:t>
            </a:r>
            <a:r>
              <a:rPr lang="sv-SE" dirty="0" err="1"/>
              <a:t>hypospadi</a:t>
            </a:r>
            <a:endParaRPr lang="sv-SE" dirty="0"/>
          </a:p>
          <a:p>
            <a:pPr lvl="1"/>
            <a:endParaRPr lang="sv-SE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>
              <a:latin typeface="+mj-lt"/>
            </a:endParaRPr>
          </a:p>
        </p:txBody>
      </p:sp>
      <p:pic>
        <p:nvPicPr>
          <p:cNvPr id="1026" name="Picture 2" descr="Linköpings universitetssjukhus - KI-studenten Linnea">
            <a:extLst>
              <a:ext uri="{FF2B5EF4-FFF2-40B4-BE49-F238E27FC236}">
                <a16:creationId xmlns:a16="http://schemas.microsoft.com/office/drawing/2014/main" id="{70A9C18B-E460-3495-3089-8A933E99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21" y="1620008"/>
            <a:ext cx="4497729" cy="18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-förslag: Utveckla Vrinnevisjukhuset - P4 Östergötland | Sveriges Radio">
            <a:extLst>
              <a:ext uri="{FF2B5EF4-FFF2-40B4-BE49-F238E27FC236}">
                <a16:creationId xmlns:a16="http://schemas.microsoft.com/office/drawing/2014/main" id="{51B9B35E-EBF6-28FA-3541-2B56A3EE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38" y="3474335"/>
            <a:ext cx="4488212" cy="22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CE52ACF0-F4BC-5BB5-F5CD-7FB10E9D4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16A402B1-9296-C952-1812-6EEB95577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653054"/>
            <a:ext cx="9073650" cy="635426"/>
          </a:xfrm>
        </p:spPr>
        <p:txBody>
          <a:bodyPr/>
          <a:lstStyle/>
          <a:p>
            <a:r>
              <a:rPr lang="sv-SE" sz="3200" dirty="0">
                <a:solidFill>
                  <a:schemeClr val="tx2"/>
                </a:solidFill>
              </a:rPr>
              <a:t>Vision och Ambition </a:t>
            </a:r>
            <a:r>
              <a:rPr lang="sv-SE" sz="3200" dirty="0"/>
              <a:t>– Barnkirurgi Region Östergötland</a:t>
            </a:r>
          </a:p>
        </p:txBody>
      </p:sp>
    </p:spTree>
    <p:extLst>
      <p:ext uri="{BB962C8B-B14F-4D97-AF65-F5344CB8AC3E}">
        <p14:creationId xmlns:p14="http://schemas.microsoft.com/office/powerpoint/2010/main" val="361035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8EEC-A92D-8940-D8CE-98FE405A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BCA520-2B47-BCB0-D7EB-CA1D1A853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C412677-5136-CF52-E62E-B916D3BEBA49}"/>
              </a:ext>
            </a:extLst>
          </p:cNvPr>
          <p:cNvSpPr txBox="1">
            <a:spLocks/>
          </p:cNvSpPr>
          <p:nvPr/>
        </p:nvSpPr>
        <p:spPr>
          <a:xfrm>
            <a:off x="1080000" y="1887175"/>
            <a:ext cx="8680688" cy="1695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/>
          </a:p>
          <a:p>
            <a:endParaRPr lang="sv-SE" sz="2000" dirty="0"/>
          </a:p>
          <a:p>
            <a:pPr marL="342900" indent="-342900">
              <a:buFont typeface="+mj-lt"/>
              <a:buAutoNum type="arabicPeriod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771F5FB-07FA-B3AF-BFEC-584DF89E84F9}"/>
              </a:ext>
            </a:extLst>
          </p:cNvPr>
          <p:cNvSpPr txBox="1">
            <a:spLocks/>
          </p:cNvSpPr>
          <p:nvPr/>
        </p:nvSpPr>
        <p:spPr>
          <a:xfrm>
            <a:off x="883519" y="2215643"/>
            <a:ext cx="9073650" cy="635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79B6BF-A78D-D5B1-5BE4-59EC76872A2D}"/>
              </a:ext>
            </a:extLst>
          </p:cNvPr>
          <p:cNvSpPr txBox="1"/>
          <p:nvPr/>
        </p:nvSpPr>
        <p:spPr>
          <a:xfrm>
            <a:off x="546298" y="1485119"/>
            <a:ext cx="66255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b="1" dirty="0"/>
              <a:t>Kompetensförstärkning </a:t>
            </a:r>
            <a:r>
              <a:rPr lang="sv-SE" dirty="0"/>
              <a:t>– Öka vårt uppdrag  </a:t>
            </a:r>
          </a:p>
          <a:p>
            <a:pPr lvl="1"/>
            <a:endParaRPr lang="sv-S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Högkvalitativ</a:t>
            </a:r>
            <a:r>
              <a:rPr lang="sv-SE" b="1" dirty="0"/>
              <a:t> forskning och utbildning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Stärka </a:t>
            </a:r>
            <a:r>
              <a:rPr lang="sv-SE" b="1" dirty="0"/>
              <a:t>H.K.H Kronprinsessan Victorias barn- och ungdomssjukhus i Linköping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b="1" dirty="0"/>
              <a:t>Barnkirurgisk avdelning </a:t>
            </a:r>
          </a:p>
          <a:p>
            <a:pPr lvl="2"/>
            <a:endParaRPr lang="sv-SE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Robotkirurgi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Beredskapsjour</a:t>
            </a:r>
          </a:p>
        </p:txBody>
      </p:sp>
      <p:pic>
        <p:nvPicPr>
          <p:cNvPr id="7" name="Bildobjekt 6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56505C42-478E-1399-57A2-64F0B2A6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AF7F81AA-B9A9-9FAB-8D0C-1E0D661D9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653054"/>
            <a:ext cx="9073650" cy="635426"/>
          </a:xfrm>
        </p:spPr>
        <p:txBody>
          <a:bodyPr/>
          <a:lstStyle/>
          <a:p>
            <a:r>
              <a:rPr lang="sv-SE" sz="3200" dirty="0">
                <a:solidFill>
                  <a:schemeClr val="tx2"/>
                </a:solidFill>
              </a:rPr>
              <a:t>Vision och Ambition </a:t>
            </a:r>
            <a:r>
              <a:rPr lang="sv-SE" sz="3200" dirty="0"/>
              <a:t>– Barnkirurgi Region Östergötland</a:t>
            </a:r>
          </a:p>
        </p:txBody>
      </p:sp>
      <p:pic>
        <p:nvPicPr>
          <p:cNvPr id="2" name="Picture 2" descr="Om oss - Ronald McDonald Hus Linköping">
            <a:extLst>
              <a:ext uri="{FF2B5EF4-FFF2-40B4-BE49-F238E27FC236}">
                <a16:creationId xmlns:a16="http://schemas.microsoft.com/office/drawing/2014/main" id="{770902BC-1FF3-1E66-CFE3-871C0FE6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89" y="1277796"/>
            <a:ext cx="2658813" cy="17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em - Ronald McDonald Hus Linköping">
            <a:extLst>
              <a:ext uri="{FF2B5EF4-FFF2-40B4-BE49-F238E27FC236}">
                <a16:creationId xmlns:a16="http://schemas.microsoft.com/office/drawing/2014/main" id="{7A3C705F-F303-6F2F-8DC0-3B39137F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89" y="2044081"/>
            <a:ext cx="1886060" cy="1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ya barnsjukhuset är inte planerat för barn - DN.se">
            <a:extLst>
              <a:ext uri="{FF2B5EF4-FFF2-40B4-BE49-F238E27FC236}">
                <a16:creationId xmlns:a16="http://schemas.microsoft.com/office/drawing/2014/main" id="{1801F61A-14B7-1ADC-3521-4D2F0E09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65" y="3357456"/>
            <a:ext cx="3242970" cy="18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4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0110CB-074D-6554-CEBF-3C7F1664C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460635"/>
            <a:ext cx="9073650" cy="846871"/>
          </a:xfrm>
        </p:spPr>
        <p:txBody>
          <a:bodyPr/>
          <a:lstStyle/>
          <a:p>
            <a:r>
              <a:rPr lang="sv-SE" sz="3600" dirty="0"/>
              <a:t>Barnkirurgi US - Produktion 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FF3CA2-7C0D-264A-AEDE-89A7FC0D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1920240"/>
            <a:ext cx="9073650" cy="401320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BEB04C-5733-BA96-BA3E-C02ADF040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2850" y="5118979"/>
            <a:ext cx="1426822" cy="312830"/>
          </a:xfrm>
        </p:spPr>
        <p:txBody>
          <a:bodyPr/>
          <a:lstStyle/>
          <a:p>
            <a:r>
              <a:rPr lang="sv-SE" dirty="0"/>
              <a:t>* tom 2024-10-14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7915CD-6FD0-1F04-ADF5-A1E9CF463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661346"/>
              </p:ext>
            </p:extLst>
          </p:nvPr>
        </p:nvGraphicFramePr>
        <p:xfrm>
          <a:off x="741680" y="2164080"/>
          <a:ext cx="4619492" cy="289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D25EEE-BBB9-DEAF-29A3-D5D8BC2F6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291323"/>
              </p:ext>
            </p:extLst>
          </p:nvPr>
        </p:nvGraphicFramePr>
        <p:xfrm>
          <a:off x="6682242" y="2164080"/>
          <a:ext cx="4429758" cy="278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4C3C788D-1E49-2114-AF2B-31374578EB33}"/>
              </a:ext>
            </a:extLst>
          </p:cNvPr>
          <p:cNvSpPr txBox="1"/>
          <p:nvPr/>
        </p:nvSpPr>
        <p:spPr>
          <a:xfrm>
            <a:off x="5240740" y="2593073"/>
            <a:ext cx="85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2"/>
                </a:solidFill>
                <a:latin typeface="+mj-lt"/>
              </a:rPr>
              <a:t>Ökat 38%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A37BC0-925F-7FF1-98C1-8A9F3981D685}"/>
              </a:ext>
            </a:extLst>
          </p:cNvPr>
          <p:cNvSpPr txBox="1"/>
          <p:nvPr/>
        </p:nvSpPr>
        <p:spPr>
          <a:xfrm>
            <a:off x="11138360" y="2593073"/>
            <a:ext cx="84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2"/>
                </a:solidFill>
                <a:latin typeface="+mj-lt"/>
              </a:rPr>
              <a:t>Ökat 20%</a:t>
            </a:r>
          </a:p>
        </p:txBody>
      </p:sp>
      <p:pic>
        <p:nvPicPr>
          <p:cNvPr id="9" name="Bildobjekt 8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785A7D7A-9CE6-CED2-C4BF-4097B9CF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8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A7FF3CA2-7C0D-264A-AEDE-89A7FC0D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1920240"/>
            <a:ext cx="9073650" cy="401320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C0F7643-5C8B-45AA-B835-BF32789EEC3E}"/>
              </a:ext>
            </a:extLst>
          </p:cNvPr>
          <p:cNvSpPr/>
          <p:nvPr/>
        </p:nvSpPr>
        <p:spPr>
          <a:xfrm>
            <a:off x="637082" y="4417454"/>
            <a:ext cx="5950790" cy="450760"/>
          </a:xfrm>
          <a:prstGeom prst="rect">
            <a:avLst/>
          </a:prstGeom>
          <a:noFill/>
          <a:ln w="28575">
            <a:solidFill>
              <a:srgbClr val="FB5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62E6FD0-D1CC-C6FC-2B82-FD94D59908ED}"/>
              </a:ext>
            </a:extLst>
          </p:cNvPr>
          <p:cNvSpPr/>
          <p:nvPr/>
        </p:nvSpPr>
        <p:spPr>
          <a:xfrm>
            <a:off x="645142" y="1131195"/>
            <a:ext cx="5950790" cy="450760"/>
          </a:xfrm>
          <a:prstGeom prst="rect">
            <a:avLst/>
          </a:prstGeom>
          <a:noFill/>
          <a:ln w="28575">
            <a:solidFill>
              <a:srgbClr val="FB5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pic>
        <p:nvPicPr>
          <p:cNvPr id="6" name="Bildobjekt 5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7585F5C6-55A7-9A40-E5B5-4F145A5F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0" y="6081323"/>
            <a:ext cx="5760720" cy="767715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0148672B-F0B8-07A8-65F1-7A3BEC2AD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9091"/>
              </p:ext>
            </p:extLst>
          </p:nvPr>
        </p:nvGraphicFramePr>
        <p:xfrm>
          <a:off x="658882" y="34066"/>
          <a:ext cx="5919845" cy="6789868"/>
        </p:xfrm>
        <a:graphic>
          <a:graphicData uri="http://schemas.openxmlformats.org/drawingml/2006/table">
            <a:tbl>
              <a:tblPr/>
              <a:tblGrid>
                <a:gridCol w="3609468">
                  <a:extLst>
                    <a:ext uri="{9D8B030D-6E8A-4147-A177-3AD203B41FA5}">
                      <a16:colId xmlns:a16="http://schemas.microsoft.com/office/drawing/2014/main" val="1951804196"/>
                    </a:ext>
                  </a:extLst>
                </a:gridCol>
                <a:gridCol w="412974">
                  <a:extLst>
                    <a:ext uri="{9D8B030D-6E8A-4147-A177-3AD203B41FA5}">
                      <a16:colId xmlns:a16="http://schemas.microsoft.com/office/drawing/2014/main" val="291754223"/>
                    </a:ext>
                  </a:extLst>
                </a:gridCol>
                <a:gridCol w="1897403">
                  <a:extLst>
                    <a:ext uri="{9D8B030D-6E8A-4147-A177-3AD203B41FA5}">
                      <a16:colId xmlns:a16="http://schemas.microsoft.com/office/drawing/2014/main" val="2607442313"/>
                    </a:ext>
                  </a:extLst>
                </a:gridCol>
              </a:tblGrid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- Unika individer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8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Kolumnetiketter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8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86515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Radetiketter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9976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06071033 Barnkirurgiska mottagningen US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54611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439792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6518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060964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05239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Kronobergs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42406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Okänd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12442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960147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49885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965368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Västerbottens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604832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548116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596737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925976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06071080 Avdelning barnkirurgi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1593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097907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682023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Jämtlands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92164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15077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1495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Okänd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934986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736141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69064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09330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Värmlands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65009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345757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Götalands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054960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län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0D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730379"/>
                  </a:ext>
                </a:extLst>
              </a:tr>
              <a:tr h="21180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Totalsumma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6EB7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038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320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21241</TotalTime>
  <Words>619</Words>
  <Application>Microsoft Office PowerPoint</Application>
  <PresentationFormat>Bredbild</PresentationFormat>
  <Paragraphs>202</Paragraphs>
  <Slides>13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Roboto</vt:lpstr>
      <vt:lpstr>Roboto Light</vt:lpstr>
      <vt:lpstr>Times New Roman</vt:lpstr>
      <vt:lpstr>Wingdings</vt:lpstr>
      <vt:lpstr>Region Östergötland</vt:lpstr>
      <vt:lpstr>Barnkirurgi – Strategi och framtid i SÖSR </vt:lpstr>
      <vt:lpstr>PowerPoint-presentation</vt:lpstr>
      <vt:lpstr>Barnkirurgiskt uppdrag och samverkan i Sydöstra sjukvårdsregionen</vt:lpstr>
      <vt:lpstr>Barnkirurgiskt uppdrag och samverkan i Sydöstra sjukvårdsregionen</vt:lpstr>
      <vt:lpstr>PowerPoint-presentation</vt:lpstr>
      <vt:lpstr>Vision och Ambition – Barnkirurgi Region Östergötland</vt:lpstr>
      <vt:lpstr>Vision och Ambition – Barnkirurgi Region Östergötland</vt:lpstr>
      <vt:lpstr>Barnkirurgi US - Produktion </vt:lpstr>
      <vt:lpstr>PowerPoint-presentation</vt:lpstr>
      <vt:lpstr>PowerPoint-presentation</vt:lpstr>
      <vt:lpstr>Barnkirurgiskt uppdrag och samverkan i Sydöstra sjukvårdsregionen</vt:lpstr>
      <vt:lpstr>Barnkirurgiskt uppdrag och samverkan i Sydöstra sjukvårdsregionen</vt:lpstr>
      <vt:lpstr>TACK</vt:lpstr>
    </vt:vector>
  </TitlesOfParts>
  <Company>Region Ostergotland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Barnsektionen – Strategi och framtid</dc:title>
  <dc:creator>Holmbom Martin</dc:creator>
  <cp:lastModifiedBy>Thålin Conny</cp:lastModifiedBy>
  <cp:revision>55</cp:revision>
  <dcterms:created xsi:type="dcterms:W3CDTF">2024-09-11T09:54:19Z</dcterms:created>
  <dcterms:modified xsi:type="dcterms:W3CDTF">2025-06-03T12:15:55Z</dcterms:modified>
</cp:coreProperties>
</file>