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315" r:id="rId3"/>
    <p:sldId id="320" r:id="rId4"/>
    <p:sldId id="279" r:id="rId5"/>
    <p:sldId id="281" r:id="rId6"/>
    <p:sldId id="314" r:id="rId7"/>
    <p:sldId id="282" r:id="rId8"/>
    <p:sldId id="321" r:id="rId9"/>
    <p:sldId id="313" r:id="rId10"/>
    <p:sldId id="272" r:id="rId11"/>
    <p:sldId id="273" r:id="rId12"/>
    <p:sldId id="274" r:id="rId13"/>
    <p:sldId id="311" r:id="rId14"/>
    <p:sldId id="316" r:id="rId15"/>
    <p:sldId id="307" r:id="rId16"/>
    <p:sldId id="317" r:id="rId17"/>
    <p:sldId id="318" r:id="rId18"/>
    <p:sldId id="275" r:id="rId19"/>
    <p:sldId id="308" r:id="rId20"/>
    <p:sldId id="276" r:id="rId21"/>
    <p:sldId id="277" r:id="rId22"/>
    <p:sldId id="319" r:id="rId23"/>
    <p:sldId id="309" r:id="rId24"/>
    <p:sldId id="278"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ée Sanna" initials="BS" lastIdx="1" clrIdx="0">
    <p:extLst>
      <p:ext uri="{19B8F6BF-5375-455C-9EA6-DF929625EA0E}">
        <p15:presenceInfo xmlns:p15="http://schemas.microsoft.com/office/powerpoint/2012/main" userId="S::Sanna.Bromee@regionostergotland.se::078fac23-2170-47f7-935d-138322abbe5b" providerId="AD"/>
      </p:ext>
    </p:extLst>
  </p:cmAuthor>
  <p:cmAuthor id="2" name="Permert Fraser Marcus" initials="PFM" lastIdx="1" clrIdx="1">
    <p:extLst>
      <p:ext uri="{19B8F6BF-5375-455C-9EA6-DF929625EA0E}">
        <p15:presenceInfo xmlns:p15="http://schemas.microsoft.com/office/powerpoint/2012/main" userId="S-1-5-21-3333221951-3734500458-1540040394-213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62B"/>
    <a:srgbClr val="FEDCCE"/>
    <a:srgbClr val="FDC9B4"/>
    <a:srgbClr val="FFDDDE"/>
    <a:srgbClr val="6F122E"/>
    <a:srgbClr val="9D1E52"/>
    <a:srgbClr val="FB575C"/>
    <a:srgbClr val="D47800"/>
    <a:srgbClr val="092D59"/>
    <a:srgbClr val="4D6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2" autoAdjust="0"/>
  </p:normalViewPr>
  <p:slideViewPr>
    <p:cSldViewPr snapToGrid="0">
      <p:cViewPr varScale="1">
        <p:scale>
          <a:sx n="89" d="100"/>
          <a:sy n="89" d="100"/>
        </p:scale>
        <p:origin x="346" y="86"/>
      </p:cViewPr>
      <p:guideLst/>
    </p:cSldViewPr>
  </p:slideViewPr>
  <p:notesTextViewPr>
    <p:cViewPr>
      <p:scale>
        <a:sx n="3" d="2"/>
        <a:sy n="3" d="2"/>
      </p:scale>
      <p:origin x="0" y="0"/>
    </p:cViewPr>
  </p:notesTextViewPr>
  <p:sorterViewPr>
    <p:cViewPr>
      <p:scale>
        <a:sx n="100" d="100"/>
        <a:sy n="100" d="100"/>
      </p:scale>
      <p:origin x="0" y="-10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87AE2-FFB1-48C4-8878-E90834F046E2}" type="doc">
      <dgm:prSet loTypeId="urn:microsoft.com/office/officeart/2005/8/layout/pyramid2" loCatId="list" qsTypeId="urn:microsoft.com/office/officeart/2005/8/quickstyle/simple1" qsCatId="simple" csTypeId="urn:microsoft.com/office/officeart/2005/8/colors/accent1_2" csCatId="accent1" phldr="1"/>
      <dgm:spPr/>
    </dgm:pt>
    <dgm:pt modelId="{CB66A8E0-C7A5-4714-9346-EB488446BF6E}">
      <dgm:prSet phldrT="[Text]"/>
      <dgm:spPr/>
      <dgm:t>
        <a:bodyPr/>
        <a:lstStyle/>
        <a:p>
          <a:r>
            <a:rPr lang="sv-SE" dirty="0"/>
            <a:t>Strategisk nivå</a:t>
          </a:r>
          <a:br>
            <a:rPr lang="sv-SE" dirty="0"/>
          </a:br>
          <a:r>
            <a:rPr lang="sv-SE" dirty="0"/>
            <a:t>US/</a:t>
          </a:r>
          <a:r>
            <a:rPr lang="sv-SE" dirty="0" err="1"/>
            <a:t>LiM</a:t>
          </a:r>
          <a:r>
            <a:rPr lang="sv-SE" dirty="0"/>
            <a:t/>
          </a:r>
          <a:br>
            <a:rPr lang="sv-SE" dirty="0"/>
          </a:br>
          <a:r>
            <a:rPr lang="sv-SE" dirty="0"/>
            <a:t>Beslutsfattare</a:t>
          </a:r>
        </a:p>
      </dgm:t>
    </dgm:pt>
    <dgm:pt modelId="{238A418D-162B-4EB0-84A5-26CDA6222177}" type="parTrans" cxnId="{9E85EC56-7694-4FE0-8B2E-D71EF22CD1B7}">
      <dgm:prSet/>
      <dgm:spPr/>
      <dgm:t>
        <a:bodyPr/>
        <a:lstStyle/>
        <a:p>
          <a:endParaRPr lang="sv-SE"/>
        </a:p>
      </dgm:t>
    </dgm:pt>
    <dgm:pt modelId="{D8584755-5AEE-48FC-BF3A-18CCF40D5BFA}" type="sibTrans" cxnId="{9E85EC56-7694-4FE0-8B2E-D71EF22CD1B7}">
      <dgm:prSet/>
      <dgm:spPr/>
      <dgm:t>
        <a:bodyPr/>
        <a:lstStyle/>
        <a:p>
          <a:endParaRPr lang="sv-SE"/>
        </a:p>
      </dgm:t>
    </dgm:pt>
    <dgm:pt modelId="{04B9EEF8-9C38-46AF-8C8B-AAEFF42F578C}">
      <dgm:prSet phldrT="[Text]"/>
      <dgm:spPr/>
      <dgm:t>
        <a:bodyPr/>
        <a:lstStyle/>
        <a:p>
          <a:r>
            <a:rPr lang="sv-SE" dirty="0"/>
            <a:t>Taktisk nivå-</a:t>
          </a:r>
          <a:br>
            <a:rPr lang="sv-SE" dirty="0"/>
          </a:br>
          <a:r>
            <a:rPr lang="sv-SE" dirty="0"/>
            <a:t>Traumarådet </a:t>
          </a:r>
          <a:br>
            <a:rPr lang="sv-SE" dirty="0"/>
          </a:br>
          <a:r>
            <a:rPr lang="sv-SE" dirty="0"/>
            <a:t>VC från de kliniker vi identifierat utifrån vårdkedjan som nyckelspelare</a:t>
          </a:r>
        </a:p>
        <a:p>
          <a:r>
            <a:rPr lang="sv-SE" dirty="0"/>
            <a:t>2 ggr/år</a:t>
          </a:r>
        </a:p>
      </dgm:t>
    </dgm:pt>
    <dgm:pt modelId="{57ABD68B-0C6D-411A-AA66-213EDF2F6CC5}" type="parTrans" cxnId="{05262C7C-CF17-4C6F-B6A9-F8FB5E440269}">
      <dgm:prSet/>
      <dgm:spPr/>
      <dgm:t>
        <a:bodyPr/>
        <a:lstStyle/>
        <a:p>
          <a:endParaRPr lang="sv-SE"/>
        </a:p>
      </dgm:t>
    </dgm:pt>
    <dgm:pt modelId="{FE1E91CD-ABC0-4F14-AFB2-5E95E466D898}" type="sibTrans" cxnId="{05262C7C-CF17-4C6F-B6A9-F8FB5E440269}">
      <dgm:prSet/>
      <dgm:spPr/>
      <dgm:t>
        <a:bodyPr/>
        <a:lstStyle/>
        <a:p>
          <a:endParaRPr lang="sv-SE"/>
        </a:p>
      </dgm:t>
    </dgm:pt>
    <dgm:pt modelId="{462A1D1A-BF5C-489B-9767-8A51730F4F2C}">
      <dgm:prSet phldrT="[Text]"/>
      <dgm:spPr/>
      <dgm:t>
        <a:bodyPr/>
        <a:lstStyle/>
        <a:p>
          <a:r>
            <a:rPr lang="sv-SE" dirty="0"/>
            <a:t>Operativ nivå</a:t>
          </a:r>
          <a:br>
            <a:rPr lang="sv-SE" dirty="0"/>
          </a:br>
          <a:r>
            <a:rPr lang="sv-SE" dirty="0"/>
            <a:t>Traumakommittén med representanter från kliniker som är nyckelspelare. Adjungerade dem som har högt intresse  TK informerar på </a:t>
          </a:r>
          <a:r>
            <a:rPr lang="sv-SE" dirty="0" err="1"/>
            <a:t>resp</a:t>
          </a:r>
          <a:r>
            <a:rPr lang="sv-SE" dirty="0"/>
            <a:t> klinik</a:t>
          </a:r>
        </a:p>
        <a:p>
          <a:r>
            <a:rPr lang="sv-SE" dirty="0"/>
            <a:t>Möte 4ggr/termin</a:t>
          </a:r>
        </a:p>
      </dgm:t>
    </dgm:pt>
    <dgm:pt modelId="{39DFBF38-BB92-4711-A9B5-90D8B623D224}" type="parTrans" cxnId="{6C41149B-EEBB-437C-859D-B55643A36FA8}">
      <dgm:prSet/>
      <dgm:spPr/>
      <dgm:t>
        <a:bodyPr/>
        <a:lstStyle/>
        <a:p>
          <a:endParaRPr lang="sv-SE"/>
        </a:p>
      </dgm:t>
    </dgm:pt>
    <dgm:pt modelId="{4FA8227D-35A5-4354-8CE1-948796F1949E}" type="sibTrans" cxnId="{6C41149B-EEBB-437C-859D-B55643A36FA8}">
      <dgm:prSet/>
      <dgm:spPr/>
      <dgm:t>
        <a:bodyPr/>
        <a:lstStyle/>
        <a:p>
          <a:endParaRPr lang="sv-SE"/>
        </a:p>
      </dgm:t>
    </dgm:pt>
    <dgm:pt modelId="{36060FED-409E-4729-BED7-D98635538EC0}" type="pres">
      <dgm:prSet presAssocID="{26B87AE2-FFB1-48C4-8878-E90834F046E2}" presName="compositeShape" presStyleCnt="0">
        <dgm:presLayoutVars>
          <dgm:dir/>
          <dgm:resizeHandles/>
        </dgm:presLayoutVars>
      </dgm:prSet>
      <dgm:spPr/>
    </dgm:pt>
    <dgm:pt modelId="{B08FBDE5-7F11-4331-A375-CB63D7E94515}" type="pres">
      <dgm:prSet presAssocID="{26B87AE2-FFB1-48C4-8878-E90834F046E2}" presName="pyramid" presStyleLbl="node1" presStyleIdx="0" presStyleCnt="1"/>
      <dgm:spPr/>
    </dgm:pt>
    <dgm:pt modelId="{B06BDA33-A73D-4D99-AA65-817C4A3F8429}" type="pres">
      <dgm:prSet presAssocID="{26B87AE2-FFB1-48C4-8878-E90834F046E2}" presName="theList" presStyleCnt="0"/>
      <dgm:spPr/>
    </dgm:pt>
    <dgm:pt modelId="{7E4DF74D-963D-465A-9363-B793E4E2C681}" type="pres">
      <dgm:prSet presAssocID="{CB66A8E0-C7A5-4714-9346-EB488446BF6E}" presName="aNode" presStyleLbl="fgAcc1" presStyleIdx="0" presStyleCnt="3">
        <dgm:presLayoutVars>
          <dgm:bulletEnabled val="1"/>
        </dgm:presLayoutVars>
      </dgm:prSet>
      <dgm:spPr/>
      <dgm:t>
        <a:bodyPr/>
        <a:lstStyle/>
        <a:p>
          <a:endParaRPr lang="sv-SE"/>
        </a:p>
      </dgm:t>
    </dgm:pt>
    <dgm:pt modelId="{DEB71BE6-A83D-451F-8F9F-55A52282448E}" type="pres">
      <dgm:prSet presAssocID="{CB66A8E0-C7A5-4714-9346-EB488446BF6E}" presName="aSpace" presStyleCnt="0"/>
      <dgm:spPr/>
    </dgm:pt>
    <dgm:pt modelId="{B6AB5C6D-D03F-42E3-9622-F7AEA4DA85FE}" type="pres">
      <dgm:prSet presAssocID="{04B9EEF8-9C38-46AF-8C8B-AAEFF42F578C}" presName="aNode" presStyleLbl="fgAcc1" presStyleIdx="1" presStyleCnt="3">
        <dgm:presLayoutVars>
          <dgm:bulletEnabled val="1"/>
        </dgm:presLayoutVars>
      </dgm:prSet>
      <dgm:spPr/>
      <dgm:t>
        <a:bodyPr/>
        <a:lstStyle/>
        <a:p>
          <a:endParaRPr lang="sv-SE"/>
        </a:p>
      </dgm:t>
    </dgm:pt>
    <dgm:pt modelId="{F8E17B29-987C-4D44-AC3E-21CAA6BBBE4D}" type="pres">
      <dgm:prSet presAssocID="{04B9EEF8-9C38-46AF-8C8B-AAEFF42F578C}" presName="aSpace" presStyleCnt="0"/>
      <dgm:spPr/>
    </dgm:pt>
    <dgm:pt modelId="{DF17BDAD-678E-4493-AFF1-A426CE2D4156}" type="pres">
      <dgm:prSet presAssocID="{462A1D1A-BF5C-489B-9767-8A51730F4F2C}" presName="aNode" presStyleLbl="fgAcc1" presStyleIdx="2" presStyleCnt="3">
        <dgm:presLayoutVars>
          <dgm:bulletEnabled val="1"/>
        </dgm:presLayoutVars>
      </dgm:prSet>
      <dgm:spPr/>
      <dgm:t>
        <a:bodyPr/>
        <a:lstStyle/>
        <a:p>
          <a:endParaRPr lang="sv-SE"/>
        </a:p>
      </dgm:t>
    </dgm:pt>
    <dgm:pt modelId="{C1EE7271-ADF4-4F56-BFC5-F6EA23621CD7}" type="pres">
      <dgm:prSet presAssocID="{462A1D1A-BF5C-489B-9767-8A51730F4F2C}" presName="aSpace" presStyleCnt="0"/>
      <dgm:spPr/>
    </dgm:pt>
  </dgm:ptLst>
  <dgm:cxnLst>
    <dgm:cxn modelId="{E1CE1F11-79FC-43C4-9CFA-2E1012061BB1}" type="presOf" srcId="{04B9EEF8-9C38-46AF-8C8B-AAEFF42F578C}" destId="{B6AB5C6D-D03F-42E3-9622-F7AEA4DA85FE}" srcOrd="0" destOrd="0" presId="urn:microsoft.com/office/officeart/2005/8/layout/pyramid2"/>
    <dgm:cxn modelId="{B752B9CB-BAA3-439E-A1EF-E93DF9F2C150}" type="presOf" srcId="{462A1D1A-BF5C-489B-9767-8A51730F4F2C}" destId="{DF17BDAD-678E-4493-AFF1-A426CE2D4156}" srcOrd="0" destOrd="0" presId="urn:microsoft.com/office/officeart/2005/8/layout/pyramid2"/>
    <dgm:cxn modelId="{D8F8BCA8-78B6-479C-A584-8B17BA9CA7A5}" type="presOf" srcId="{CB66A8E0-C7A5-4714-9346-EB488446BF6E}" destId="{7E4DF74D-963D-465A-9363-B793E4E2C681}" srcOrd="0" destOrd="0" presId="urn:microsoft.com/office/officeart/2005/8/layout/pyramid2"/>
    <dgm:cxn modelId="{6C41149B-EEBB-437C-859D-B55643A36FA8}" srcId="{26B87AE2-FFB1-48C4-8878-E90834F046E2}" destId="{462A1D1A-BF5C-489B-9767-8A51730F4F2C}" srcOrd="2" destOrd="0" parTransId="{39DFBF38-BB92-4711-A9B5-90D8B623D224}" sibTransId="{4FA8227D-35A5-4354-8CE1-948796F1949E}"/>
    <dgm:cxn modelId="{05262C7C-CF17-4C6F-B6A9-F8FB5E440269}" srcId="{26B87AE2-FFB1-48C4-8878-E90834F046E2}" destId="{04B9EEF8-9C38-46AF-8C8B-AAEFF42F578C}" srcOrd="1" destOrd="0" parTransId="{57ABD68B-0C6D-411A-AA66-213EDF2F6CC5}" sibTransId="{FE1E91CD-ABC0-4F14-AFB2-5E95E466D898}"/>
    <dgm:cxn modelId="{0029B56D-5A83-434C-8D08-99F493DBBF2A}" type="presOf" srcId="{26B87AE2-FFB1-48C4-8878-E90834F046E2}" destId="{36060FED-409E-4729-BED7-D98635538EC0}" srcOrd="0" destOrd="0" presId="urn:microsoft.com/office/officeart/2005/8/layout/pyramid2"/>
    <dgm:cxn modelId="{9E85EC56-7694-4FE0-8B2E-D71EF22CD1B7}" srcId="{26B87AE2-FFB1-48C4-8878-E90834F046E2}" destId="{CB66A8E0-C7A5-4714-9346-EB488446BF6E}" srcOrd="0" destOrd="0" parTransId="{238A418D-162B-4EB0-84A5-26CDA6222177}" sibTransId="{D8584755-5AEE-48FC-BF3A-18CCF40D5BFA}"/>
    <dgm:cxn modelId="{98CF24A0-BB11-4C15-8123-E331A1BCD703}" type="presParOf" srcId="{36060FED-409E-4729-BED7-D98635538EC0}" destId="{B08FBDE5-7F11-4331-A375-CB63D7E94515}" srcOrd="0" destOrd="0" presId="urn:microsoft.com/office/officeart/2005/8/layout/pyramid2"/>
    <dgm:cxn modelId="{96FEE7B3-4214-4B95-8476-E5EC446F9088}" type="presParOf" srcId="{36060FED-409E-4729-BED7-D98635538EC0}" destId="{B06BDA33-A73D-4D99-AA65-817C4A3F8429}" srcOrd="1" destOrd="0" presId="urn:microsoft.com/office/officeart/2005/8/layout/pyramid2"/>
    <dgm:cxn modelId="{2697F0BE-DA78-486A-9AC6-26A432932185}" type="presParOf" srcId="{B06BDA33-A73D-4D99-AA65-817C4A3F8429}" destId="{7E4DF74D-963D-465A-9363-B793E4E2C681}" srcOrd="0" destOrd="0" presId="urn:microsoft.com/office/officeart/2005/8/layout/pyramid2"/>
    <dgm:cxn modelId="{DE2853F7-E0E7-47DF-A82E-6F6599002637}" type="presParOf" srcId="{B06BDA33-A73D-4D99-AA65-817C4A3F8429}" destId="{DEB71BE6-A83D-451F-8F9F-55A52282448E}" srcOrd="1" destOrd="0" presId="urn:microsoft.com/office/officeart/2005/8/layout/pyramid2"/>
    <dgm:cxn modelId="{D761BED0-7A96-4FEF-BDDA-71436CC2EADB}" type="presParOf" srcId="{B06BDA33-A73D-4D99-AA65-817C4A3F8429}" destId="{B6AB5C6D-D03F-42E3-9622-F7AEA4DA85FE}" srcOrd="2" destOrd="0" presId="urn:microsoft.com/office/officeart/2005/8/layout/pyramid2"/>
    <dgm:cxn modelId="{731FD1E4-8813-4762-AA6F-22E6823CD311}" type="presParOf" srcId="{B06BDA33-A73D-4D99-AA65-817C4A3F8429}" destId="{F8E17B29-987C-4D44-AC3E-21CAA6BBBE4D}" srcOrd="3" destOrd="0" presId="urn:microsoft.com/office/officeart/2005/8/layout/pyramid2"/>
    <dgm:cxn modelId="{0C9BA1FF-248B-4639-8578-709FC6A77528}" type="presParOf" srcId="{B06BDA33-A73D-4D99-AA65-817C4A3F8429}" destId="{DF17BDAD-678E-4493-AFF1-A426CE2D4156}" srcOrd="4" destOrd="0" presId="urn:microsoft.com/office/officeart/2005/8/layout/pyramid2"/>
    <dgm:cxn modelId="{B32625BA-D9E9-429A-948F-335842493CDA}" type="presParOf" srcId="{B06BDA33-A73D-4D99-AA65-817C4A3F8429}" destId="{C1EE7271-ADF4-4F56-BFC5-F6EA23621CD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31502-DA22-489C-966B-6179DECF4E25}"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sv-SE"/>
        </a:p>
      </dgm:t>
    </dgm:pt>
    <dgm:pt modelId="{2A2A4D3D-6AB3-413C-8AA3-17F50582EF44}">
      <dgm:prSet phldrT="[Text]" custT="1"/>
      <dgm:spPr/>
      <dgm:t>
        <a:bodyPr/>
        <a:lstStyle/>
        <a:p>
          <a:r>
            <a:rPr lang="sv-SE" sz="1050" b="1" dirty="0">
              <a:latin typeface="Times New Roman" panose="02020603050405020304" pitchFamily="18" charset="0"/>
              <a:cs typeface="Times New Roman" panose="02020603050405020304" pitchFamily="18" charset="0"/>
            </a:rPr>
            <a:t>Traumacentrum</a:t>
          </a:r>
          <a:r>
            <a:rPr lang="sv-SE" sz="1050" dirty="0">
              <a:latin typeface="Times New Roman" panose="02020603050405020304" pitchFamily="18" charset="0"/>
              <a:cs typeface="Times New Roman" panose="02020603050405020304" pitchFamily="18" charset="0"/>
            </a:rPr>
            <a:t> US</a:t>
          </a:r>
        </a:p>
      </dgm:t>
    </dgm:pt>
    <dgm:pt modelId="{43052DAB-2796-4E7F-94E2-B622B659F619}" type="parTrans" cxnId="{30BBFB62-732B-4C28-9940-841AC3F4015C}">
      <dgm:prSet/>
      <dgm:spPr/>
      <dgm:t>
        <a:bodyPr/>
        <a:lstStyle/>
        <a:p>
          <a:endParaRPr lang="sv-SE"/>
        </a:p>
      </dgm:t>
    </dgm:pt>
    <dgm:pt modelId="{F9429784-7394-4D1F-B53D-BF60903FFD13}" type="sibTrans" cxnId="{30BBFB62-732B-4C28-9940-841AC3F4015C}">
      <dgm:prSet/>
      <dgm:spPr/>
      <dgm:t>
        <a:bodyPr/>
        <a:lstStyle/>
        <a:p>
          <a:endParaRPr lang="sv-SE"/>
        </a:p>
      </dgm:t>
    </dgm:pt>
    <dgm:pt modelId="{65964850-D530-40DF-8442-D00A57F69B54}">
      <dgm:prSet phldrT="[Text]" custT="1"/>
      <dgm:spPr/>
      <dgm:t>
        <a:bodyPr/>
        <a:lstStyle/>
        <a:p>
          <a:r>
            <a:rPr lang="sv-SE" sz="1400" b="1" dirty="0">
              <a:latin typeface="Times New Roman" panose="02020603050405020304" pitchFamily="18" charset="0"/>
              <a:cs typeface="Times New Roman" panose="02020603050405020304" pitchFamily="18" charset="0"/>
            </a:rPr>
            <a:t>En väg in</a:t>
          </a:r>
        </a:p>
      </dgm:t>
    </dgm:pt>
    <dgm:pt modelId="{B8C0924F-A14E-435D-829B-EE28961C3AE8}" type="parTrans" cxnId="{99FFA352-BC01-4BAB-9A0F-F07812CF343E}">
      <dgm:prSet/>
      <dgm:spPr/>
      <dgm:t>
        <a:bodyPr/>
        <a:lstStyle/>
        <a:p>
          <a:endParaRPr lang="sv-SE"/>
        </a:p>
      </dgm:t>
    </dgm:pt>
    <dgm:pt modelId="{19939F84-247A-4F76-AAFE-D78608872A27}" type="sibTrans" cxnId="{99FFA352-BC01-4BAB-9A0F-F07812CF343E}">
      <dgm:prSet/>
      <dgm:spPr/>
      <dgm:t>
        <a:bodyPr/>
        <a:lstStyle/>
        <a:p>
          <a:endParaRPr lang="sv-SE"/>
        </a:p>
      </dgm:t>
    </dgm:pt>
    <dgm:pt modelId="{92D3B1D3-C20D-4B4E-B55A-1B2849583FE6}">
      <dgm:prSet phldrT="[Text]" custT="1"/>
      <dgm:spPr/>
      <dgm:t>
        <a:bodyPr/>
        <a:lstStyle/>
        <a:p>
          <a:r>
            <a:rPr lang="sv-SE" sz="1400" b="1" dirty="0">
              <a:latin typeface="Times New Roman" panose="02020603050405020304" pitchFamily="18" charset="0"/>
              <a:cs typeface="Times New Roman" panose="02020603050405020304" pitchFamily="18" charset="0"/>
            </a:rPr>
            <a:t>Transport</a:t>
          </a:r>
        </a:p>
      </dgm:t>
    </dgm:pt>
    <dgm:pt modelId="{F82C8598-8DD7-4361-8DD9-89ED4D221D1C}" type="parTrans" cxnId="{2359D53E-DCCB-4A2F-95F2-D7B66DBB0F32}">
      <dgm:prSet/>
      <dgm:spPr/>
      <dgm:t>
        <a:bodyPr/>
        <a:lstStyle/>
        <a:p>
          <a:endParaRPr lang="sv-SE"/>
        </a:p>
      </dgm:t>
    </dgm:pt>
    <dgm:pt modelId="{C57EB8E0-CC25-4755-B21A-BB19AC664D1C}" type="sibTrans" cxnId="{2359D53E-DCCB-4A2F-95F2-D7B66DBB0F32}">
      <dgm:prSet/>
      <dgm:spPr/>
      <dgm:t>
        <a:bodyPr/>
        <a:lstStyle/>
        <a:p>
          <a:endParaRPr lang="sv-SE"/>
        </a:p>
      </dgm:t>
    </dgm:pt>
    <dgm:pt modelId="{B815A1D0-2D3B-4D52-8807-FDFFB33608D7}">
      <dgm:prSet phldrT="[Text]" custT="1"/>
      <dgm:spPr/>
      <dgm:t>
        <a:bodyPr/>
        <a:lstStyle/>
        <a:p>
          <a:r>
            <a:rPr lang="sv-SE" sz="1200" b="1" dirty="0">
              <a:latin typeface="Times New Roman" panose="02020603050405020304" pitchFamily="18" charset="0"/>
              <a:cs typeface="Times New Roman" panose="02020603050405020304" pitchFamily="18" charset="0"/>
            </a:rPr>
            <a:t>Rehabilitering</a:t>
          </a:r>
        </a:p>
      </dgm:t>
    </dgm:pt>
    <dgm:pt modelId="{10C83B09-AF6C-43A9-B579-3893C36D645C}" type="parTrans" cxnId="{F8A6E42D-2A0B-4382-A81D-45B306B9BAEA}">
      <dgm:prSet/>
      <dgm:spPr/>
      <dgm:t>
        <a:bodyPr/>
        <a:lstStyle/>
        <a:p>
          <a:endParaRPr lang="sv-SE"/>
        </a:p>
      </dgm:t>
    </dgm:pt>
    <dgm:pt modelId="{5BD5631C-17E2-4481-A028-32F01D47E3FC}" type="sibTrans" cxnId="{F8A6E42D-2A0B-4382-A81D-45B306B9BAEA}">
      <dgm:prSet/>
      <dgm:spPr/>
      <dgm:t>
        <a:bodyPr/>
        <a:lstStyle/>
        <a:p>
          <a:endParaRPr lang="sv-SE"/>
        </a:p>
      </dgm:t>
    </dgm:pt>
    <dgm:pt modelId="{606805B9-E12A-4FF9-8AB7-2AF0E2BD7BCB}">
      <dgm:prSet phldrT="[Text]" custT="1"/>
      <dgm:spPr/>
      <dgm:t>
        <a:bodyPr/>
        <a:lstStyle/>
        <a:p>
          <a:r>
            <a:rPr lang="sv-SE" sz="1100" b="1" dirty="0">
              <a:latin typeface="Times New Roman" panose="02020603050405020304" pitchFamily="18" charset="0"/>
              <a:cs typeface="Times New Roman" panose="02020603050405020304" pitchFamily="18" charset="0"/>
            </a:rPr>
            <a:t>Förbättringsarbete</a:t>
          </a:r>
        </a:p>
      </dgm:t>
    </dgm:pt>
    <dgm:pt modelId="{84649B9D-5099-4331-A08F-3EE8D08CC4D9}" type="parTrans" cxnId="{D0060176-9E69-45FF-B6E4-BF92F2C257C9}">
      <dgm:prSet/>
      <dgm:spPr/>
      <dgm:t>
        <a:bodyPr/>
        <a:lstStyle/>
        <a:p>
          <a:endParaRPr lang="sv-SE"/>
        </a:p>
      </dgm:t>
    </dgm:pt>
    <dgm:pt modelId="{7367A37A-EAF6-4C69-8C6A-FD6AFE41C923}" type="sibTrans" cxnId="{D0060176-9E69-45FF-B6E4-BF92F2C257C9}">
      <dgm:prSet/>
      <dgm:spPr/>
      <dgm:t>
        <a:bodyPr/>
        <a:lstStyle/>
        <a:p>
          <a:endParaRPr lang="sv-SE"/>
        </a:p>
      </dgm:t>
    </dgm:pt>
    <dgm:pt modelId="{8E4C6C5F-26AC-49C2-B154-2D91B98DA6A1}">
      <dgm:prSet phldrT="[Text]" custT="1"/>
      <dgm:spPr/>
      <dgm:t>
        <a:bodyPr/>
        <a:lstStyle/>
        <a:p>
          <a:r>
            <a:rPr lang="sv-SE" sz="1000" dirty="0">
              <a:latin typeface="Times New Roman" panose="02020603050405020304" pitchFamily="18" charset="0"/>
              <a:cs typeface="Times New Roman" panose="02020603050405020304" pitchFamily="18" charset="0"/>
            </a:rPr>
            <a:t>Interprofessionellt </a:t>
          </a:r>
          <a:r>
            <a:rPr lang="sv-SE" sz="1400" b="1" dirty="0">
              <a:latin typeface="Times New Roman" panose="02020603050405020304" pitchFamily="18" charset="0"/>
              <a:cs typeface="Times New Roman" panose="02020603050405020304" pitchFamily="18" charset="0"/>
            </a:rPr>
            <a:t>samarbete</a:t>
          </a:r>
        </a:p>
      </dgm:t>
    </dgm:pt>
    <dgm:pt modelId="{8EDE2D4B-B58F-4E0F-A52B-1DB1BAAC6A76}" type="parTrans" cxnId="{F32AE162-F317-465C-A4A0-BA1767E4EA3E}">
      <dgm:prSet/>
      <dgm:spPr/>
      <dgm:t>
        <a:bodyPr/>
        <a:lstStyle/>
        <a:p>
          <a:endParaRPr lang="sv-SE"/>
        </a:p>
      </dgm:t>
    </dgm:pt>
    <dgm:pt modelId="{D57C5F85-6F95-490F-ACE2-CC11AD942CE0}" type="sibTrans" cxnId="{F32AE162-F317-465C-A4A0-BA1767E4EA3E}">
      <dgm:prSet/>
      <dgm:spPr/>
      <dgm:t>
        <a:bodyPr/>
        <a:lstStyle/>
        <a:p>
          <a:endParaRPr lang="sv-SE"/>
        </a:p>
      </dgm:t>
    </dgm:pt>
    <dgm:pt modelId="{2471BB62-F18E-49B9-95A7-36E487553ECF}">
      <dgm:prSet phldrT="[Text]"/>
      <dgm:spPr/>
      <dgm:t>
        <a:bodyPr/>
        <a:lstStyle/>
        <a:p>
          <a:r>
            <a:rPr lang="sv-SE" dirty="0">
              <a:latin typeface="Times New Roman" panose="02020603050405020304" pitchFamily="18" charset="0"/>
              <a:cs typeface="Times New Roman" panose="02020603050405020304" pitchFamily="18" charset="0"/>
            </a:rPr>
            <a:t>Återkoppling och </a:t>
          </a:r>
          <a:r>
            <a:rPr lang="sv-SE" b="1" dirty="0">
              <a:latin typeface="Times New Roman" panose="02020603050405020304" pitchFamily="18" charset="0"/>
              <a:cs typeface="Times New Roman" panose="02020603050405020304" pitchFamily="18" charset="0"/>
            </a:rPr>
            <a:t>uppföljning</a:t>
          </a:r>
        </a:p>
      </dgm:t>
    </dgm:pt>
    <dgm:pt modelId="{BF219E79-C8FF-498C-A476-B4AB93B892F3}" type="parTrans" cxnId="{C04BF498-F254-4CEB-9748-BC73833A1365}">
      <dgm:prSet/>
      <dgm:spPr/>
      <dgm:t>
        <a:bodyPr/>
        <a:lstStyle/>
        <a:p>
          <a:endParaRPr lang="sv-SE"/>
        </a:p>
      </dgm:t>
    </dgm:pt>
    <dgm:pt modelId="{42696B27-33BC-4D5B-85CC-22226AF2906B}" type="sibTrans" cxnId="{C04BF498-F254-4CEB-9748-BC73833A1365}">
      <dgm:prSet/>
      <dgm:spPr/>
      <dgm:t>
        <a:bodyPr/>
        <a:lstStyle/>
        <a:p>
          <a:endParaRPr lang="sv-SE"/>
        </a:p>
      </dgm:t>
    </dgm:pt>
    <dgm:pt modelId="{C9C75012-678A-4289-8CC8-E4608DD3D3AF}">
      <dgm:prSet phldrT="[Text]" custT="1"/>
      <dgm:spPr/>
      <dgm:t>
        <a:bodyPr/>
        <a:lstStyle/>
        <a:p>
          <a:r>
            <a:rPr lang="sv-SE" sz="1400" b="1" dirty="0">
              <a:latin typeface="Times New Roman" panose="02020603050405020304" pitchFamily="18" charset="0"/>
              <a:cs typeface="Times New Roman" panose="02020603050405020304" pitchFamily="18" charset="0"/>
            </a:rPr>
            <a:t>Teknik</a:t>
          </a:r>
        </a:p>
      </dgm:t>
    </dgm:pt>
    <dgm:pt modelId="{7561A3B8-A8CB-44F1-B0D6-30FC02B25028}" type="parTrans" cxnId="{6744EC3E-1A44-43DE-A06B-D948DDB39E64}">
      <dgm:prSet/>
      <dgm:spPr/>
      <dgm:t>
        <a:bodyPr/>
        <a:lstStyle/>
        <a:p>
          <a:endParaRPr lang="sv-SE"/>
        </a:p>
      </dgm:t>
    </dgm:pt>
    <dgm:pt modelId="{B479636D-E9C2-456A-8ACE-68E46F57FC7D}" type="sibTrans" cxnId="{6744EC3E-1A44-43DE-A06B-D948DDB39E64}">
      <dgm:prSet/>
      <dgm:spPr/>
      <dgm:t>
        <a:bodyPr/>
        <a:lstStyle/>
        <a:p>
          <a:endParaRPr lang="sv-SE"/>
        </a:p>
      </dgm:t>
    </dgm:pt>
    <dgm:pt modelId="{004BC0BF-835D-4F30-AF0D-860CCFCDD3BF}" type="pres">
      <dgm:prSet presAssocID="{5AB31502-DA22-489C-966B-6179DECF4E25}" presName="cycle" presStyleCnt="0">
        <dgm:presLayoutVars>
          <dgm:chMax val="1"/>
          <dgm:dir/>
          <dgm:animLvl val="ctr"/>
          <dgm:resizeHandles val="exact"/>
        </dgm:presLayoutVars>
      </dgm:prSet>
      <dgm:spPr/>
      <dgm:t>
        <a:bodyPr/>
        <a:lstStyle/>
        <a:p>
          <a:endParaRPr lang="sv-SE"/>
        </a:p>
      </dgm:t>
    </dgm:pt>
    <dgm:pt modelId="{C23353A9-E985-4AA1-9975-6E69043B25D8}" type="pres">
      <dgm:prSet presAssocID="{2A2A4D3D-6AB3-413C-8AA3-17F50582EF44}" presName="centerShape" presStyleLbl="node0" presStyleIdx="0" presStyleCnt="1"/>
      <dgm:spPr/>
      <dgm:t>
        <a:bodyPr/>
        <a:lstStyle/>
        <a:p>
          <a:endParaRPr lang="sv-SE"/>
        </a:p>
      </dgm:t>
    </dgm:pt>
    <dgm:pt modelId="{AE6DA677-82C5-492D-8A1C-3D317D8865CF}" type="pres">
      <dgm:prSet presAssocID="{B8C0924F-A14E-435D-829B-EE28961C3AE8}" presName="Name9" presStyleLbl="parChTrans1D2" presStyleIdx="0" presStyleCnt="7"/>
      <dgm:spPr/>
      <dgm:t>
        <a:bodyPr/>
        <a:lstStyle/>
        <a:p>
          <a:endParaRPr lang="sv-SE"/>
        </a:p>
      </dgm:t>
    </dgm:pt>
    <dgm:pt modelId="{AF28CADD-F219-4184-B7A5-50F784F7BA93}" type="pres">
      <dgm:prSet presAssocID="{B8C0924F-A14E-435D-829B-EE28961C3AE8}" presName="connTx" presStyleLbl="parChTrans1D2" presStyleIdx="0" presStyleCnt="7"/>
      <dgm:spPr/>
      <dgm:t>
        <a:bodyPr/>
        <a:lstStyle/>
        <a:p>
          <a:endParaRPr lang="sv-SE"/>
        </a:p>
      </dgm:t>
    </dgm:pt>
    <dgm:pt modelId="{FA0DA605-D695-47DA-942B-A22FD62A6B5F}" type="pres">
      <dgm:prSet presAssocID="{65964850-D530-40DF-8442-D00A57F69B54}" presName="node" presStyleLbl="node1" presStyleIdx="0" presStyleCnt="7">
        <dgm:presLayoutVars>
          <dgm:bulletEnabled val="1"/>
        </dgm:presLayoutVars>
      </dgm:prSet>
      <dgm:spPr/>
      <dgm:t>
        <a:bodyPr/>
        <a:lstStyle/>
        <a:p>
          <a:endParaRPr lang="sv-SE"/>
        </a:p>
      </dgm:t>
    </dgm:pt>
    <dgm:pt modelId="{799E78E8-C3D1-4452-BE97-C56E3543058E}" type="pres">
      <dgm:prSet presAssocID="{7561A3B8-A8CB-44F1-B0D6-30FC02B25028}" presName="Name9" presStyleLbl="parChTrans1D2" presStyleIdx="1" presStyleCnt="7"/>
      <dgm:spPr/>
      <dgm:t>
        <a:bodyPr/>
        <a:lstStyle/>
        <a:p>
          <a:endParaRPr lang="sv-SE"/>
        </a:p>
      </dgm:t>
    </dgm:pt>
    <dgm:pt modelId="{10321F26-9762-4D0C-961E-3DA47224A258}" type="pres">
      <dgm:prSet presAssocID="{7561A3B8-A8CB-44F1-B0D6-30FC02B25028}" presName="connTx" presStyleLbl="parChTrans1D2" presStyleIdx="1" presStyleCnt="7"/>
      <dgm:spPr/>
      <dgm:t>
        <a:bodyPr/>
        <a:lstStyle/>
        <a:p>
          <a:endParaRPr lang="sv-SE"/>
        </a:p>
      </dgm:t>
    </dgm:pt>
    <dgm:pt modelId="{0837D587-0BED-4599-B6BE-ED9561F03DAF}" type="pres">
      <dgm:prSet presAssocID="{C9C75012-678A-4289-8CC8-E4608DD3D3AF}" presName="node" presStyleLbl="node1" presStyleIdx="1" presStyleCnt="7">
        <dgm:presLayoutVars>
          <dgm:bulletEnabled val="1"/>
        </dgm:presLayoutVars>
      </dgm:prSet>
      <dgm:spPr/>
      <dgm:t>
        <a:bodyPr/>
        <a:lstStyle/>
        <a:p>
          <a:endParaRPr lang="sv-SE"/>
        </a:p>
      </dgm:t>
    </dgm:pt>
    <dgm:pt modelId="{BDBEE1A2-2B4D-4AC8-8F76-1D270E2A5F22}" type="pres">
      <dgm:prSet presAssocID="{F82C8598-8DD7-4361-8DD9-89ED4D221D1C}" presName="Name9" presStyleLbl="parChTrans1D2" presStyleIdx="2" presStyleCnt="7"/>
      <dgm:spPr/>
      <dgm:t>
        <a:bodyPr/>
        <a:lstStyle/>
        <a:p>
          <a:endParaRPr lang="sv-SE"/>
        </a:p>
      </dgm:t>
    </dgm:pt>
    <dgm:pt modelId="{2EC3A877-4E33-4B27-9C45-EEBFFA6539B5}" type="pres">
      <dgm:prSet presAssocID="{F82C8598-8DD7-4361-8DD9-89ED4D221D1C}" presName="connTx" presStyleLbl="parChTrans1D2" presStyleIdx="2" presStyleCnt="7"/>
      <dgm:spPr/>
      <dgm:t>
        <a:bodyPr/>
        <a:lstStyle/>
        <a:p>
          <a:endParaRPr lang="sv-SE"/>
        </a:p>
      </dgm:t>
    </dgm:pt>
    <dgm:pt modelId="{2FED88B5-3477-43A7-8995-8049785AC481}" type="pres">
      <dgm:prSet presAssocID="{92D3B1D3-C20D-4B4E-B55A-1B2849583FE6}" presName="node" presStyleLbl="node1" presStyleIdx="2" presStyleCnt="7">
        <dgm:presLayoutVars>
          <dgm:bulletEnabled val="1"/>
        </dgm:presLayoutVars>
      </dgm:prSet>
      <dgm:spPr/>
      <dgm:t>
        <a:bodyPr/>
        <a:lstStyle/>
        <a:p>
          <a:endParaRPr lang="sv-SE"/>
        </a:p>
      </dgm:t>
    </dgm:pt>
    <dgm:pt modelId="{3E2EA84A-AAE7-400A-80E5-2A101694CF23}" type="pres">
      <dgm:prSet presAssocID="{10C83B09-AF6C-43A9-B579-3893C36D645C}" presName="Name9" presStyleLbl="parChTrans1D2" presStyleIdx="3" presStyleCnt="7"/>
      <dgm:spPr/>
      <dgm:t>
        <a:bodyPr/>
        <a:lstStyle/>
        <a:p>
          <a:endParaRPr lang="sv-SE"/>
        </a:p>
      </dgm:t>
    </dgm:pt>
    <dgm:pt modelId="{F0402034-F21C-4876-BEB3-80D653F34B72}" type="pres">
      <dgm:prSet presAssocID="{10C83B09-AF6C-43A9-B579-3893C36D645C}" presName="connTx" presStyleLbl="parChTrans1D2" presStyleIdx="3" presStyleCnt="7"/>
      <dgm:spPr/>
      <dgm:t>
        <a:bodyPr/>
        <a:lstStyle/>
        <a:p>
          <a:endParaRPr lang="sv-SE"/>
        </a:p>
      </dgm:t>
    </dgm:pt>
    <dgm:pt modelId="{1799731F-EE57-4D10-B569-176965C51B88}" type="pres">
      <dgm:prSet presAssocID="{B815A1D0-2D3B-4D52-8807-FDFFB33608D7}" presName="node" presStyleLbl="node1" presStyleIdx="3" presStyleCnt="7">
        <dgm:presLayoutVars>
          <dgm:bulletEnabled val="1"/>
        </dgm:presLayoutVars>
      </dgm:prSet>
      <dgm:spPr/>
      <dgm:t>
        <a:bodyPr/>
        <a:lstStyle/>
        <a:p>
          <a:endParaRPr lang="sv-SE"/>
        </a:p>
      </dgm:t>
    </dgm:pt>
    <dgm:pt modelId="{E6A7EA2C-B576-4E3B-A3CD-9D9B06FF5CB0}" type="pres">
      <dgm:prSet presAssocID="{84649B9D-5099-4331-A08F-3EE8D08CC4D9}" presName="Name9" presStyleLbl="parChTrans1D2" presStyleIdx="4" presStyleCnt="7"/>
      <dgm:spPr/>
      <dgm:t>
        <a:bodyPr/>
        <a:lstStyle/>
        <a:p>
          <a:endParaRPr lang="sv-SE"/>
        </a:p>
      </dgm:t>
    </dgm:pt>
    <dgm:pt modelId="{7153A365-87F6-4C1E-AC88-D3E38850F575}" type="pres">
      <dgm:prSet presAssocID="{84649B9D-5099-4331-A08F-3EE8D08CC4D9}" presName="connTx" presStyleLbl="parChTrans1D2" presStyleIdx="4" presStyleCnt="7"/>
      <dgm:spPr/>
      <dgm:t>
        <a:bodyPr/>
        <a:lstStyle/>
        <a:p>
          <a:endParaRPr lang="sv-SE"/>
        </a:p>
      </dgm:t>
    </dgm:pt>
    <dgm:pt modelId="{A065935D-798B-4712-822A-505CDACBFAE1}" type="pres">
      <dgm:prSet presAssocID="{606805B9-E12A-4FF9-8AB7-2AF0E2BD7BCB}" presName="node" presStyleLbl="node1" presStyleIdx="4" presStyleCnt="7">
        <dgm:presLayoutVars>
          <dgm:bulletEnabled val="1"/>
        </dgm:presLayoutVars>
      </dgm:prSet>
      <dgm:spPr/>
      <dgm:t>
        <a:bodyPr/>
        <a:lstStyle/>
        <a:p>
          <a:endParaRPr lang="sv-SE"/>
        </a:p>
      </dgm:t>
    </dgm:pt>
    <dgm:pt modelId="{DA34BFAF-A189-49B5-B8A2-B2A70C53038F}" type="pres">
      <dgm:prSet presAssocID="{8EDE2D4B-B58F-4E0F-A52B-1DB1BAAC6A76}" presName="Name9" presStyleLbl="parChTrans1D2" presStyleIdx="5" presStyleCnt="7"/>
      <dgm:spPr/>
      <dgm:t>
        <a:bodyPr/>
        <a:lstStyle/>
        <a:p>
          <a:endParaRPr lang="sv-SE"/>
        </a:p>
      </dgm:t>
    </dgm:pt>
    <dgm:pt modelId="{E86B7292-39F5-4893-B774-C6C960F7C3F5}" type="pres">
      <dgm:prSet presAssocID="{8EDE2D4B-B58F-4E0F-A52B-1DB1BAAC6A76}" presName="connTx" presStyleLbl="parChTrans1D2" presStyleIdx="5" presStyleCnt="7"/>
      <dgm:spPr/>
      <dgm:t>
        <a:bodyPr/>
        <a:lstStyle/>
        <a:p>
          <a:endParaRPr lang="sv-SE"/>
        </a:p>
      </dgm:t>
    </dgm:pt>
    <dgm:pt modelId="{BF00D869-0241-42AD-94C6-FF6DF98C4BA0}" type="pres">
      <dgm:prSet presAssocID="{8E4C6C5F-26AC-49C2-B154-2D91B98DA6A1}" presName="node" presStyleLbl="node1" presStyleIdx="5" presStyleCnt="7">
        <dgm:presLayoutVars>
          <dgm:bulletEnabled val="1"/>
        </dgm:presLayoutVars>
      </dgm:prSet>
      <dgm:spPr/>
      <dgm:t>
        <a:bodyPr/>
        <a:lstStyle/>
        <a:p>
          <a:endParaRPr lang="sv-SE"/>
        </a:p>
      </dgm:t>
    </dgm:pt>
    <dgm:pt modelId="{52E8A6B5-86E0-43F6-A0E0-338BA4FD49C7}" type="pres">
      <dgm:prSet presAssocID="{BF219E79-C8FF-498C-A476-B4AB93B892F3}" presName="Name9" presStyleLbl="parChTrans1D2" presStyleIdx="6" presStyleCnt="7"/>
      <dgm:spPr/>
      <dgm:t>
        <a:bodyPr/>
        <a:lstStyle/>
        <a:p>
          <a:endParaRPr lang="sv-SE"/>
        </a:p>
      </dgm:t>
    </dgm:pt>
    <dgm:pt modelId="{9F3F2A01-0015-4AED-B226-55F6A845EBE5}" type="pres">
      <dgm:prSet presAssocID="{BF219E79-C8FF-498C-A476-B4AB93B892F3}" presName="connTx" presStyleLbl="parChTrans1D2" presStyleIdx="6" presStyleCnt="7"/>
      <dgm:spPr/>
      <dgm:t>
        <a:bodyPr/>
        <a:lstStyle/>
        <a:p>
          <a:endParaRPr lang="sv-SE"/>
        </a:p>
      </dgm:t>
    </dgm:pt>
    <dgm:pt modelId="{8AE33D56-BB0B-46EE-B05E-62422905AC5E}" type="pres">
      <dgm:prSet presAssocID="{2471BB62-F18E-49B9-95A7-36E487553ECF}" presName="node" presStyleLbl="node1" presStyleIdx="6" presStyleCnt="7">
        <dgm:presLayoutVars>
          <dgm:bulletEnabled val="1"/>
        </dgm:presLayoutVars>
      </dgm:prSet>
      <dgm:spPr/>
      <dgm:t>
        <a:bodyPr/>
        <a:lstStyle/>
        <a:p>
          <a:endParaRPr lang="sv-SE"/>
        </a:p>
      </dgm:t>
    </dgm:pt>
  </dgm:ptLst>
  <dgm:cxnLst>
    <dgm:cxn modelId="{F8A6E42D-2A0B-4382-A81D-45B306B9BAEA}" srcId="{2A2A4D3D-6AB3-413C-8AA3-17F50582EF44}" destId="{B815A1D0-2D3B-4D52-8807-FDFFB33608D7}" srcOrd="3" destOrd="0" parTransId="{10C83B09-AF6C-43A9-B579-3893C36D645C}" sibTransId="{5BD5631C-17E2-4481-A028-32F01D47E3FC}"/>
    <dgm:cxn modelId="{6744EC3E-1A44-43DE-A06B-D948DDB39E64}" srcId="{2A2A4D3D-6AB3-413C-8AA3-17F50582EF44}" destId="{C9C75012-678A-4289-8CC8-E4608DD3D3AF}" srcOrd="1" destOrd="0" parTransId="{7561A3B8-A8CB-44F1-B0D6-30FC02B25028}" sibTransId="{B479636D-E9C2-456A-8ACE-68E46F57FC7D}"/>
    <dgm:cxn modelId="{85D8812C-3D2A-4CF4-9712-72F73CE1F93F}" type="presOf" srcId="{BF219E79-C8FF-498C-A476-B4AB93B892F3}" destId="{52E8A6B5-86E0-43F6-A0E0-338BA4FD49C7}" srcOrd="0" destOrd="0" presId="urn:microsoft.com/office/officeart/2005/8/layout/radial1"/>
    <dgm:cxn modelId="{997E7743-4412-4EC7-AF80-339DC26816AE}" type="presOf" srcId="{7561A3B8-A8CB-44F1-B0D6-30FC02B25028}" destId="{10321F26-9762-4D0C-961E-3DA47224A258}" srcOrd="1" destOrd="0" presId="urn:microsoft.com/office/officeart/2005/8/layout/radial1"/>
    <dgm:cxn modelId="{40040B7A-AA4F-4D8A-A0B2-268154FBCAAF}" type="presOf" srcId="{B8C0924F-A14E-435D-829B-EE28961C3AE8}" destId="{AF28CADD-F219-4184-B7A5-50F784F7BA93}" srcOrd="1" destOrd="0" presId="urn:microsoft.com/office/officeart/2005/8/layout/radial1"/>
    <dgm:cxn modelId="{0A80071E-1BF0-4905-B39C-B2139FA5C694}" type="presOf" srcId="{2A2A4D3D-6AB3-413C-8AA3-17F50582EF44}" destId="{C23353A9-E985-4AA1-9975-6E69043B25D8}" srcOrd="0" destOrd="0" presId="urn:microsoft.com/office/officeart/2005/8/layout/radial1"/>
    <dgm:cxn modelId="{82E5EA79-AFD9-4384-86D9-EDFD9EAD08DC}" type="presOf" srcId="{65964850-D530-40DF-8442-D00A57F69B54}" destId="{FA0DA605-D695-47DA-942B-A22FD62A6B5F}" srcOrd="0" destOrd="0" presId="urn:microsoft.com/office/officeart/2005/8/layout/radial1"/>
    <dgm:cxn modelId="{F32AE162-F317-465C-A4A0-BA1767E4EA3E}" srcId="{2A2A4D3D-6AB3-413C-8AA3-17F50582EF44}" destId="{8E4C6C5F-26AC-49C2-B154-2D91B98DA6A1}" srcOrd="5" destOrd="0" parTransId="{8EDE2D4B-B58F-4E0F-A52B-1DB1BAAC6A76}" sibTransId="{D57C5F85-6F95-490F-ACE2-CC11AD942CE0}"/>
    <dgm:cxn modelId="{4FBC282A-7EDC-42D8-A368-74DC018D44A5}" type="presOf" srcId="{B815A1D0-2D3B-4D52-8807-FDFFB33608D7}" destId="{1799731F-EE57-4D10-B569-176965C51B88}" srcOrd="0" destOrd="0" presId="urn:microsoft.com/office/officeart/2005/8/layout/radial1"/>
    <dgm:cxn modelId="{0DA9BC06-6D17-49BB-B75D-A365E1217194}" type="presOf" srcId="{10C83B09-AF6C-43A9-B579-3893C36D645C}" destId="{F0402034-F21C-4876-BEB3-80D653F34B72}" srcOrd="1" destOrd="0" presId="urn:microsoft.com/office/officeart/2005/8/layout/radial1"/>
    <dgm:cxn modelId="{D0060176-9E69-45FF-B6E4-BF92F2C257C9}" srcId="{2A2A4D3D-6AB3-413C-8AA3-17F50582EF44}" destId="{606805B9-E12A-4FF9-8AB7-2AF0E2BD7BCB}" srcOrd="4" destOrd="0" parTransId="{84649B9D-5099-4331-A08F-3EE8D08CC4D9}" sibTransId="{7367A37A-EAF6-4C69-8C6A-FD6AFE41C923}"/>
    <dgm:cxn modelId="{C04BF498-F254-4CEB-9748-BC73833A1365}" srcId="{2A2A4D3D-6AB3-413C-8AA3-17F50582EF44}" destId="{2471BB62-F18E-49B9-95A7-36E487553ECF}" srcOrd="6" destOrd="0" parTransId="{BF219E79-C8FF-498C-A476-B4AB93B892F3}" sibTransId="{42696B27-33BC-4D5B-85CC-22226AF2906B}"/>
    <dgm:cxn modelId="{7173ED41-43E1-4F30-B177-F6C262D59826}" type="presOf" srcId="{8EDE2D4B-B58F-4E0F-A52B-1DB1BAAC6A76}" destId="{E86B7292-39F5-4893-B774-C6C960F7C3F5}" srcOrd="1" destOrd="0" presId="urn:microsoft.com/office/officeart/2005/8/layout/radial1"/>
    <dgm:cxn modelId="{E433C568-C293-4588-8271-C31B3F4872CC}" type="presOf" srcId="{B8C0924F-A14E-435D-829B-EE28961C3AE8}" destId="{AE6DA677-82C5-492D-8A1C-3D317D8865CF}" srcOrd="0" destOrd="0" presId="urn:microsoft.com/office/officeart/2005/8/layout/radial1"/>
    <dgm:cxn modelId="{204B6BCC-5305-48F8-A93A-FC174E84991D}" type="presOf" srcId="{8E4C6C5F-26AC-49C2-B154-2D91B98DA6A1}" destId="{BF00D869-0241-42AD-94C6-FF6DF98C4BA0}" srcOrd="0" destOrd="0" presId="urn:microsoft.com/office/officeart/2005/8/layout/radial1"/>
    <dgm:cxn modelId="{99FFA352-BC01-4BAB-9A0F-F07812CF343E}" srcId="{2A2A4D3D-6AB3-413C-8AA3-17F50582EF44}" destId="{65964850-D530-40DF-8442-D00A57F69B54}" srcOrd="0" destOrd="0" parTransId="{B8C0924F-A14E-435D-829B-EE28961C3AE8}" sibTransId="{19939F84-247A-4F76-AAFE-D78608872A27}"/>
    <dgm:cxn modelId="{ED1B70F3-7EFF-4DAC-93BD-CAD9E5B72CEC}" type="presOf" srcId="{8EDE2D4B-B58F-4E0F-A52B-1DB1BAAC6A76}" destId="{DA34BFAF-A189-49B5-B8A2-B2A70C53038F}" srcOrd="0" destOrd="0" presId="urn:microsoft.com/office/officeart/2005/8/layout/radial1"/>
    <dgm:cxn modelId="{54FFD943-7CA4-4A98-A9A4-320BEB65B9A1}" type="presOf" srcId="{BF219E79-C8FF-498C-A476-B4AB93B892F3}" destId="{9F3F2A01-0015-4AED-B226-55F6A845EBE5}" srcOrd="1" destOrd="0" presId="urn:microsoft.com/office/officeart/2005/8/layout/radial1"/>
    <dgm:cxn modelId="{2359D53E-DCCB-4A2F-95F2-D7B66DBB0F32}" srcId="{2A2A4D3D-6AB3-413C-8AA3-17F50582EF44}" destId="{92D3B1D3-C20D-4B4E-B55A-1B2849583FE6}" srcOrd="2" destOrd="0" parTransId="{F82C8598-8DD7-4361-8DD9-89ED4D221D1C}" sibTransId="{C57EB8E0-CC25-4755-B21A-BB19AC664D1C}"/>
    <dgm:cxn modelId="{B0ECA75C-38FE-42E6-97C6-A0CBAA09C484}" type="presOf" srcId="{2471BB62-F18E-49B9-95A7-36E487553ECF}" destId="{8AE33D56-BB0B-46EE-B05E-62422905AC5E}" srcOrd="0" destOrd="0" presId="urn:microsoft.com/office/officeart/2005/8/layout/radial1"/>
    <dgm:cxn modelId="{019F72DD-F3A9-4493-A6D9-8C5218AA06F2}" type="presOf" srcId="{F82C8598-8DD7-4361-8DD9-89ED4D221D1C}" destId="{2EC3A877-4E33-4B27-9C45-EEBFFA6539B5}" srcOrd="1" destOrd="0" presId="urn:microsoft.com/office/officeart/2005/8/layout/radial1"/>
    <dgm:cxn modelId="{30BBFB62-732B-4C28-9940-841AC3F4015C}" srcId="{5AB31502-DA22-489C-966B-6179DECF4E25}" destId="{2A2A4D3D-6AB3-413C-8AA3-17F50582EF44}" srcOrd="0" destOrd="0" parTransId="{43052DAB-2796-4E7F-94E2-B622B659F619}" sibTransId="{F9429784-7394-4D1F-B53D-BF60903FFD13}"/>
    <dgm:cxn modelId="{B8EA29F4-5A4D-47BD-A9E3-C89C6E2F5146}" type="presOf" srcId="{5AB31502-DA22-489C-966B-6179DECF4E25}" destId="{004BC0BF-835D-4F30-AF0D-860CCFCDD3BF}" srcOrd="0" destOrd="0" presId="urn:microsoft.com/office/officeart/2005/8/layout/radial1"/>
    <dgm:cxn modelId="{1B16CD7E-38B5-49AD-9B20-7418EB52496B}" type="presOf" srcId="{10C83B09-AF6C-43A9-B579-3893C36D645C}" destId="{3E2EA84A-AAE7-400A-80E5-2A101694CF23}" srcOrd="0" destOrd="0" presId="urn:microsoft.com/office/officeart/2005/8/layout/radial1"/>
    <dgm:cxn modelId="{ADE286BA-41C9-4DC2-A1E3-C962BB503B7B}" type="presOf" srcId="{606805B9-E12A-4FF9-8AB7-2AF0E2BD7BCB}" destId="{A065935D-798B-4712-822A-505CDACBFAE1}" srcOrd="0" destOrd="0" presId="urn:microsoft.com/office/officeart/2005/8/layout/radial1"/>
    <dgm:cxn modelId="{80F5294D-2033-4D51-AD64-BEE3F055A669}" type="presOf" srcId="{7561A3B8-A8CB-44F1-B0D6-30FC02B25028}" destId="{799E78E8-C3D1-4452-BE97-C56E3543058E}" srcOrd="0" destOrd="0" presId="urn:microsoft.com/office/officeart/2005/8/layout/radial1"/>
    <dgm:cxn modelId="{4C72CC66-F109-4F08-993B-5ED4284BDEA9}" type="presOf" srcId="{F82C8598-8DD7-4361-8DD9-89ED4D221D1C}" destId="{BDBEE1A2-2B4D-4AC8-8F76-1D270E2A5F22}" srcOrd="0" destOrd="0" presId="urn:microsoft.com/office/officeart/2005/8/layout/radial1"/>
    <dgm:cxn modelId="{B9AE24E0-039E-49D9-B885-F5E1AC1F9190}" type="presOf" srcId="{84649B9D-5099-4331-A08F-3EE8D08CC4D9}" destId="{7153A365-87F6-4C1E-AC88-D3E38850F575}" srcOrd="1" destOrd="0" presId="urn:microsoft.com/office/officeart/2005/8/layout/radial1"/>
    <dgm:cxn modelId="{D4FE41A6-19E7-4E14-BA21-FAB026289AF5}" type="presOf" srcId="{92D3B1D3-C20D-4B4E-B55A-1B2849583FE6}" destId="{2FED88B5-3477-43A7-8995-8049785AC481}" srcOrd="0" destOrd="0" presId="urn:microsoft.com/office/officeart/2005/8/layout/radial1"/>
    <dgm:cxn modelId="{1594CB24-0398-4E93-8806-048A03B29E05}" type="presOf" srcId="{C9C75012-678A-4289-8CC8-E4608DD3D3AF}" destId="{0837D587-0BED-4599-B6BE-ED9561F03DAF}" srcOrd="0" destOrd="0" presId="urn:microsoft.com/office/officeart/2005/8/layout/radial1"/>
    <dgm:cxn modelId="{592F60E0-66FC-45B6-9DF5-258F46B48AFB}" type="presOf" srcId="{84649B9D-5099-4331-A08F-3EE8D08CC4D9}" destId="{E6A7EA2C-B576-4E3B-A3CD-9D9B06FF5CB0}" srcOrd="0" destOrd="0" presId="urn:microsoft.com/office/officeart/2005/8/layout/radial1"/>
    <dgm:cxn modelId="{133C0BDF-7DB2-4A72-9365-DCE302B53BD3}" type="presParOf" srcId="{004BC0BF-835D-4F30-AF0D-860CCFCDD3BF}" destId="{C23353A9-E985-4AA1-9975-6E69043B25D8}" srcOrd="0" destOrd="0" presId="urn:microsoft.com/office/officeart/2005/8/layout/radial1"/>
    <dgm:cxn modelId="{24BEB6B1-2B09-4BD1-9010-54FB52C6A0C8}" type="presParOf" srcId="{004BC0BF-835D-4F30-AF0D-860CCFCDD3BF}" destId="{AE6DA677-82C5-492D-8A1C-3D317D8865CF}" srcOrd="1" destOrd="0" presId="urn:microsoft.com/office/officeart/2005/8/layout/radial1"/>
    <dgm:cxn modelId="{51BECA7D-A3E2-4C50-BCCD-CA436FF1C5BC}" type="presParOf" srcId="{AE6DA677-82C5-492D-8A1C-3D317D8865CF}" destId="{AF28CADD-F219-4184-B7A5-50F784F7BA93}" srcOrd="0" destOrd="0" presId="urn:microsoft.com/office/officeart/2005/8/layout/radial1"/>
    <dgm:cxn modelId="{39D26B52-2150-4009-A6A5-BE94CDBF2844}" type="presParOf" srcId="{004BC0BF-835D-4F30-AF0D-860CCFCDD3BF}" destId="{FA0DA605-D695-47DA-942B-A22FD62A6B5F}" srcOrd="2" destOrd="0" presId="urn:microsoft.com/office/officeart/2005/8/layout/radial1"/>
    <dgm:cxn modelId="{44F6DA7D-A28C-4D3E-A2EF-20ADE69877F1}" type="presParOf" srcId="{004BC0BF-835D-4F30-AF0D-860CCFCDD3BF}" destId="{799E78E8-C3D1-4452-BE97-C56E3543058E}" srcOrd="3" destOrd="0" presId="urn:microsoft.com/office/officeart/2005/8/layout/radial1"/>
    <dgm:cxn modelId="{102A749B-6FA4-4FE8-8F12-A3D5854F7FEA}" type="presParOf" srcId="{799E78E8-C3D1-4452-BE97-C56E3543058E}" destId="{10321F26-9762-4D0C-961E-3DA47224A258}" srcOrd="0" destOrd="0" presId="urn:microsoft.com/office/officeart/2005/8/layout/radial1"/>
    <dgm:cxn modelId="{0576BAE9-70EC-49B7-B286-E0EF1C7FE948}" type="presParOf" srcId="{004BC0BF-835D-4F30-AF0D-860CCFCDD3BF}" destId="{0837D587-0BED-4599-B6BE-ED9561F03DAF}" srcOrd="4" destOrd="0" presId="urn:microsoft.com/office/officeart/2005/8/layout/radial1"/>
    <dgm:cxn modelId="{9C5892B1-C4AC-4AFA-9DEB-CDC2C6D4339A}" type="presParOf" srcId="{004BC0BF-835D-4F30-AF0D-860CCFCDD3BF}" destId="{BDBEE1A2-2B4D-4AC8-8F76-1D270E2A5F22}" srcOrd="5" destOrd="0" presId="urn:microsoft.com/office/officeart/2005/8/layout/radial1"/>
    <dgm:cxn modelId="{ED3F1407-94AE-437D-AC81-7CC482A4018D}" type="presParOf" srcId="{BDBEE1A2-2B4D-4AC8-8F76-1D270E2A5F22}" destId="{2EC3A877-4E33-4B27-9C45-EEBFFA6539B5}" srcOrd="0" destOrd="0" presId="urn:microsoft.com/office/officeart/2005/8/layout/radial1"/>
    <dgm:cxn modelId="{A9F1D52D-EF0D-4C54-A241-1C4B8007DF5E}" type="presParOf" srcId="{004BC0BF-835D-4F30-AF0D-860CCFCDD3BF}" destId="{2FED88B5-3477-43A7-8995-8049785AC481}" srcOrd="6" destOrd="0" presId="urn:microsoft.com/office/officeart/2005/8/layout/radial1"/>
    <dgm:cxn modelId="{E2252FBA-1B7D-44FA-A6C4-4B608AD835F5}" type="presParOf" srcId="{004BC0BF-835D-4F30-AF0D-860CCFCDD3BF}" destId="{3E2EA84A-AAE7-400A-80E5-2A101694CF23}" srcOrd="7" destOrd="0" presId="urn:microsoft.com/office/officeart/2005/8/layout/radial1"/>
    <dgm:cxn modelId="{F60D5F9F-3B5A-401D-80E5-68FD3077ED17}" type="presParOf" srcId="{3E2EA84A-AAE7-400A-80E5-2A101694CF23}" destId="{F0402034-F21C-4876-BEB3-80D653F34B72}" srcOrd="0" destOrd="0" presId="urn:microsoft.com/office/officeart/2005/8/layout/radial1"/>
    <dgm:cxn modelId="{9CFEC66D-DA03-4E27-A55F-3E34336819AA}" type="presParOf" srcId="{004BC0BF-835D-4F30-AF0D-860CCFCDD3BF}" destId="{1799731F-EE57-4D10-B569-176965C51B88}" srcOrd="8" destOrd="0" presId="urn:microsoft.com/office/officeart/2005/8/layout/radial1"/>
    <dgm:cxn modelId="{10B37409-10ED-44F6-A3B7-97F72AA958BB}" type="presParOf" srcId="{004BC0BF-835D-4F30-AF0D-860CCFCDD3BF}" destId="{E6A7EA2C-B576-4E3B-A3CD-9D9B06FF5CB0}" srcOrd="9" destOrd="0" presId="urn:microsoft.com/office/officeart/2005/8/layout/radial1"/>
    <dgm:cxn modelId="{2D6B869C-8678-4635-822B-BFDA1EB7EB0B}" type="presParOf" srcId="{E6A7EA2C-B576-4E3B-A3CD-9D9B06FF5CB0}" destId="{7153A365-87F6-4C1E-AC88-D3E38850F575}" srcOrd="0" destOrd="0" presId="urn:microsoft.com/office/officeart/2005/8/layout/radial1"/>
    <dgm:cxn modelId="{B3935F3C-0C4B-4451-B46E-D0B07CF439AE}" type="presParOf" srcId="{004BC0BF-835D-4F30-AF0D-860CCFCDD3BF}" destId="{A065935D-798B-4712-822A-505CDACBFAE1}" srcOrd="10" destOrd="0" presId="urn:microsoft.com/office/officeart/2005/8/layout/radial1"/>
    <dgm:cxn modelId="{C1D5E392-7FDE-4373-802C-01E06E448CF5}" type="presParOf" srcId="{004BC0BF-835D-4F30-AF0D-860CCFCDD3BF}" destId="{DA34BFAF-A189-49B5-B8A2-B2A70C53038F}" srcOrd="11" destOrd="0" presId="urn:microsoft.com/office/officeart/2005/8/layout/radial1"/>
    <dgm:cxn modelId="{BD52F4AA-8415-4611-8E25-80ADFB0020D9}" type="presParOf" srcId="{DA34BFAF-A189-49B5-B8A2-B2A70C53038F}" destId="{E86B7292-39F5-4893-B774-C6C960F7C3F5}" srcOrd="0" destOrd="0" presId="urn:microsoft.com/office/officeart/2005/8/layout/radial1"/>
    <dgm:cxn modelId="{6EF339E5-0F5C-46DE-92E7-84DCC330A762}" type="presParOf" srcId="{004BC0BF-835D-4F30-AF0D-860CCFCDD3BF}" destId="{BF00D869-0241-42AD-94C6-FF6DF98C4BA0}" srcOrd="12" destOrd="0" presId="urn:microsoft.com/office/officeart/2005/8/layout/radial1"/>
    <dgm:cxn modelId="{A6D3C16E-6B53-486F-B42A-8CB9EA029D3A}" type="presParOf" srcId="{004BC0BF-835D-4F30-AF0D-860CCFCDD3BF}" destId="{52E8A6B5-86E0-43F6-A0E0-338BA4FD49C7}" srcOrd="13" destOrd="0" presId="urn:microsoft.com/office/officeart/2005/8/layout/radial1"/>
    <dgm:cxn modelId="{A65DAF26-1850-4576-AC56-1220F863761B}" type="presParOf" srcId="{52E8A6B5-86E0-43F6-A0E0-338BA4FD49C7}" destId="{9F3F2A01-0015-4AED-B226-55F6A845EBE5}" srcOrd="0" destOrd="0" presId="urn:microsoft.com/office/officeart/2005/8/layout/radial1"/>
    <dgm:cxn modelId="{91A16721-7828-4841-A1A9-4B3D00FAFAD6}" type="presParOf" srcId="{004BC0BF-835D-4F30-AF0D-860CCFCDD3BF}" destId="{8AE33D56-BB0B-46EE-B05E-62422905AC5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FBDE5-7F11-4331-A375-CB63D7E94515}">
      <dsp:nvSpPr>
        <dsp:cNvPr id="0" name=""/>
        <dsp:cNvSpPr/>
      </dsp:nvSpPr>
      <dsp:spPr>
        <a:xfrm>
          <a:off x="1974089" y="0"/>
          <a:ext cx="4509021" cy="450902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DF74D-963D-465A-9363-B793E4E2C681}">
      <dsp:nvSpPr>
        <dsp:cNvPr id="0" name=""/>
        <dsp:cNvSpPr/>
      </dsp:nvSpPr>
      <dsp:spPr>
        <a:xfrm>
          <a:off x="4228600" y="453323"/>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Strategisk nivå</a:t>
          </a:r>
          <a:br>
            <a:rPr lang="sv-SE" sz="1000" kern="1200" dirty="0"/>
          </a:br>
          <a:r>
            <a:rPr lang="sv-SE" sz="1000" kern="1200" dirty="0"/>
            <a:t>US/</a:t>
          </a:r>
          <a:r>
            <a:rPr lang="sv-SE" sz="1000" kern="1200" dirty="0" err="1"/>
            <a:t>LiM</a:t>
          </a:r>
          <a:r>
            <a:rPr lang="sv-SE" sz="1000" kern="1200" dirty="0"/>
            <a:t/>
          </a:r>
          <a:br>
            <a:rPr lang="sv-SE" sz="1000" kern="1200" dirty="0"/>
          </a:br>
          <a:r>
            <a:rPr lang="sv-SE" sz="1000" kern="1200" dirty="0"/>
            <a:t>Beslutsfattare</a:t>
          </a:r>
        </a:p>
      </dsp:txBody>
      <dsp:txXfrm>
        <a:off x="4280705" y="505428"/>
        <a:ext cx="2826653" cy="963159"/>
      </dsp:txXfrm>
    </dsp:sp>
    <dsp:sp modelId="{B6AB5C6D-D03F-42E3-9622-F7AEA4DA85FE}">
      <dsp:nvSpPr>
        <dsp:cNvPr id="0" name=""/>
        <dsp:cNvSpPr/>
      </dsp:nvSpPr>
      <dsp:spPr>
        <a:xfrm>
          <a:off x="4228600" y="1654114"/>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Taktisk nivå-</a:t>
          </a:r>
          <a:br>
            <a:rPr lang="sv-SE" sz="1000" kern="1200" dirty="0"/>
          </a:br>
          <a:r>
            <a:rPr lang="sv-SE" sz="1000" kern="1200" dirty="0"/>
            <a:t>Traumarådet </a:t>
          </a:r>
          <a:br>
            <a:rPr lang="sv-SE" sz="1000" kern="1200" dirty="0"/>
          </a:br>
          <a:r>
            <a:rPr lang="sv-SE" sz="1000" kern="1200" dirty="0"/>
            <a:t>VC från de kliniker vi identifierat utifrån vårdkedjan som nyckelspelare</a:t>
          </a:r>
        </a:p>
        <a:p>
          <a:pPr lvl="0" algn="ctr" defTabSz="444500">
            <a:lnSpc>
              <a:spcPct val="90000"/>
            </a:lnSpc>
            <a:spcBef>
              <a:spcPct val="0"/>
            </a:spcBef>
            <a:spcAft>
              <a:spcPct val="35000"/>
            </a:spcAft>
          </a:pPr>
          <a:r>
            <a:rPr lang="sv-SE" sz="1000" kern="1200" dirty="0"/>
            <a:t>2 ggr/år</a:t>
          </a:r>
        </a:p>
      </dsp:txBody>
      <dsp:txXfrm>
        <a:off x="4280705" y="1706219"/>
        <a:ext cx="2826653" cy="963159"/>
      </dsp:txXfrm>
    </dsp:sp>
    <dsp:sp modelId="{DF17BDAD-678E-4493-AFF1-A426CE2D4156}">
      <dsp:nvSpPr>
        <dsp:cNvPr id="0" name=""/>
        <dsp:cNvSpPr/>
      </dsp:nvSpPr>
      <dsp:spPr>
        <a:xfrm>
          <a:off x="4228600" y="2854906"/>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Operativ nivå</a:t>
          </a:r>
          <a:br>
            <a:rPr lang="sv-SE" sz="1000" kern="1200" dirty="0"/>
          </a:br>
          <a:r>
            <a:rPr lang="sv-SE" sz="1000" kern="1200" dirty="0"/>
            <a:t>Traumakommittén med representanter från kliniker som är nyckelspelare. Adjungerade dem som har högt intresse  TK informerar på </a:t>
          </a:r>
          <a:r>
            <a:rPr lang="sv-SE" sz="1000" kern="1200" dirty="0" err="1"/>
            <a:t>resp</a:t>
          </a:r>
          <a:r>
            <a:rPr lang="sv-SE" sz="1000" kern="1200" dirty="0"/>
            <a:t> klinik</a:t>
          </a:r>
        </a:p>
        <a:p>
          <a:pPr lvl="0" algn="ctr" defTabSz="444500">
            <a:lnSpc>
              <a:spcPct val="90000"/>
            </a:lnSpc>
            <a:spcBef>
              <a:spcPct val="0"/>
            </a:spcBef>
            <a:spcAft>
              <a:spcPct val="35000"/>
            </a:spcAft>
          </a:pPr>
          <a:r>
            <a:rPr lang="sv-SE" sz="1000" kern="1200" dirty="0"/>
            <a:t>Möte 4ggr/termin</a:t>
          </a:r>
        </a:p>
      </dsp:txBody>
      <dsp:txXfrm>
        <a:off x="4280705" y="2907011"/>
        <a:ext cx="2826653" cy="963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353A9-E985-4AA1-9975-6E69043B25D8}">
      <dsp:nvSpPr>
        <dsp:cNvPr id="0" name=""/>
        <dsp:cNvSpPr/>
      </dsp:nvSpPr>
      <dsp:spPr>
        <a:xfrm>
          <a:off x="3361531" y="2111109"/>
          <a:ext cx="1404937" cy="14049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sv-SE" sz="1050" b="1" kern="1200" dirty="0">
              <a:latin typeface="Times New Roman" panose="02020603050405020304" pitchFamily="18" charset="0"/>
              <a:cs typeface="Times New Roman" panose="02020603050405020304" pitchFamily="18" charset="0"/>
            </a:rPr>
            <a:t>Traumacentrum</a:t>
          </a:r>
          <a:r>
            <a:rPr lang="sv-SE" sz="1050" kern="1200" dirty="0">
              <a:latin typeface="Times New Roman" panose="02020603050405020304" pitchFamily="18" charset="0"/>
              <a:cs typeface="Times New Roman" panose="02020603050405020304" pitchFamily="18" charset="0"/>
            </a:rPr>
            <a:t> US</a:t>
          </a:r>
        </a:p>
      </dsp:txBody>
      <dsp:txXfrm>
        <a:off x="3567279" y="2316857"/>
        <a:ext cx="993441" cy="993441"/>
      </dsp:txXfrm>
    </dsp:sp>
    <dsp:sp modelId="{AE6DA677-82C5-492D-8A1C-3D317D8865CF}">
      <dsp:nvSpPr>
        <dsp:cNvPr id="0" name=""/>
        <dsp:cNvSpPr/>
      </dsp:nvSpPr>
      <dsp:spPr>
        <a:xfrm rot="16200000">
          <a:off x="3713823" y="1745376"/>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046491" y="1743424"/>
        <a:ext cx="35017" cy="35017"/>
      </dsp:txXfrm>
    </dsp:sp>
    <dsp:sp modelId="{FA0DA605-D695-47DA-942B-A22FD62A6B5F}">
      <dsp:nvSpPr>
        <dsp:cNvPr id="0" name=""/>
        <dsp:cNvSpPr/>
      </dsp:nvSpPr>
      <dsp:spPr>
        <a:xfrm>
          <a:off x="3361531" y="5819"/>
          <a:ext cx="1404937" cy="1404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En väg in</a:t>
          </a:r>
        </a:p>
      </dsp:txBody>
      <dsp:txXfrm>
        <a:off x="3567279" y="211567"/>
        <a:ext cx="993441" cy="993441"/>
      </dsp:txXfrm>
    </dsp:sp>
    <dsp:sp modelId="{799E78E8-C3D1-4452-BE97-C56E3543058E}">
      <dsp:nvSpPr>
        <dsp:cNvPr id="0" name=""/>
        <dsp:cNvSpPr/>
      </dsp:nvSpPr>
      <dsp:spPr>
        <a:xfrm rot="19285714">
          <a:off x="4536814" y="2141708"/>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69482" y="2139755"/>
        <a:ext cx="35017" cy="35017"/>
      </dsp:txXfrm>
    </dsp:sp>
    <dsp:sp modelId="{0837D587-0BED-4599-B6BE-ED9561F03DAF}">
      <dsp:nvSpPr>
        <dsp:cNvPr id="0" name=""/>
        <dsp:cNvSpPr/>
      </dsp:nvSpPr>
      <dsp:spPr>
        <a:xfrm>
          <a:off x="5007513" y="798482"/>
          <a:ext cx="1404937" cy="1404937"/>
        </a:xfrm>
        <a:prstGeom prst="ellipse">
          <a:avLst/>
        </a:prstGeom>
        <a:solidFill>
          <a:schemeClr val="accent4">
            <a:hueOff val="82174"/>
            <a:satOff val="-14309"/>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Teknik</a:t>
          </a:r>
        </a:p>
      </dsp:txBody>
      <dsp:txXfrm>
        <a:off x="5213261" y="1004230"/>
        <a:ext cx="993441" cy="993441"/>
      </dsp:txXfrm>
    </dsp:sp>
    <dsp:sp modelId="{BDBEE1A2-2B4D-4AC8-8F76-1D270E2A5F22}">
      <dsp:nvSpPr>
        <dsp:cNvPr id="0" name=""/>
        <dsp:cNvSpPr/>
      </dsp:nvSpPr>
      <dsp:spPr>
        <a:xfrm rot="771429">
          <a:off x="4740076" y="3032257"/>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5072744" y="3030304"/>
        <a:ext cx="35017" cy="35017"/>
      </dsp:txXfrm>
    </dsp:sp>
    <dsp:sp modelId="{2FED88B5-3477-43A7-8995-8049785AC481}">
      <dsp:nvSpPr>
        <dsp:cNvPr id="0" name=""/>
        <dsp:cNvSpPr/>
      </dsp:nvSpPr>
      <dsp:spPr>
        <a:xfrm>
          <a:off x="5414037" y="2579580"/>
          <a:ext cx="1404937" cy="1404937"/>
        </a:xfrm>
        <a:prstGeom prst="ellipse">
          <a:avLst/>
        </a:prstGeom>
        <a:solidFill>
          <a:schemeClr val="accent4">
            <a:hueOff val="164348"/>
            <a:satOff val="-28617"/>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Transport</a:t>
          </a:r>
        </a:p>
      </dsp:txBody>
      <dsp:txXfrm>
        <a:off x="5619785" y="2785328"/>
        <a:ext cx="993441" cy="993441"/>
      </dsp:txXfrm>
    </dsp:sp>
    <dsp:sp modelId="{3E2EA84A-AAE7-400A-80E5-2A101694CF23}">
      <dsp:nvSpPr>
        <dsp:cNvPr id="0" name=""/>
        <dsp:cNvSpPr/>
      </dsp:nvSpPr>
      <dsp:spPr>
        <a:xfrm rot="3857143">
          <a:off x="4170549" y="3746421"/>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503216" y="3744469"/>
        <a:ext cx="35017" cy="35017"/>
      </dsp:txXfrm>
    </dsp:sp>
    <dsp:sp modelId="{1799731F-EE57-4D10-B569-176965C51B88}">
      <dsp:nvSpPr>
        <dsp:cNvPr id="0" name=""/>
        <dsp:cNvSpPr/>
      </dsp:nvSpPr>
      <dsp:spPr>
        <a:xfrm>
          <a:off x="4274982" y="4007910"/>
          <a:ext cx="1404937" cy="1404937"/>
        </a:xfrm>
        <a:prstGeom prst="ellipse">
          <a:avLst/>
        </a:prstGeom>
        <a:solidFill>
          <a:schemeClr val="accent4">
            <a:hueOff val="246521"/>
            <a:satOff val="-42926"/>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b="1" kern="1200" dirty="0">
              <a:latin typeface="Times New Roman" panose="02020603050405020304" pitchFamily="18" charset="0"/>
              <a:cs typeface="Times New Roman" panose="02020603050405020304" pitchFamily="18" charset="0"/>
            </a:rPr>
            <a:t>Rehabilitering</a:t>
          </a:r>
        </a:p>
      </dsp:txBody>
      <dsp:txXfrm>
        <a:off x="4480730" y="4213658"/>
        <a:ext cx="993441" cy="993441"/>
      </dsp:txXfrm>
    </dsp:sp>
    <dsp:sp modelId="{E6A7EA2C-B576-4E3B-A3CD-9D9B06FF5CB0}">
      <dsp:nvSpPr>
        <dsp:cNvPr id="0" name=""/>
        <dsp:cNvSpPr/>
      </dsp:nvSpPr>
      <dsp:spPr>
        <a:xfrm rot="6942857">
          <a:off x="3257098" y="3746421"/>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589765" y="3744469"/>
        <a:ext cx="35017" cy="35017"/>
      </dsp:txXfrm>
    </dsp:sp>
    <dsp:sp modelId="{A065935D-798B-4712-822A-505CDACBFAE1}">
      <dsp:nvSpPr>
        <dsp:cNvPr id="0" name=""/>
        <dsp:cNvSpPr/>
      </dsp:nvSpPr>
      <dsp:spPr>
        <a:xfrm>
          <a:off x="2448080" y="4007910"/>
          <a:ext cx="1404937" cy="1404937"/>
        </a:xfrm>
        <a:prstGeom prst="ellipse">
          <a:avLst/>
        </a:prstGeom>
        <a:solidFill>
          <a:schemeClr val="accent4">
            <a:hueOff val="328695"/>
            <a:satOff val="-57234"/>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b="1" kern="1200" dirty="0">
              <a:latin typeface="Times New Roman" panose="02020603050405020304" pitchFamily="18" charset="0"/>
              <a:cs typeface="Times New Roman" panose="02020603050405020304" pitchFamily="18" charset="0"/>
            </a:rPr>
            <a:t>Förbättringsarbete</a:t>
          </a:r>
        </a:p>
      </dsp:txBody>
      <dsp:txXfrm>
        <a:off x="2653828" y="4213658"/>
        <a:ext cx="993441" cy="993441"/>
      </dsp:txXfrm>
    </dsp:sp>
    <dsp:sp modelId="{DA34BFAF-A189-49B5-B8A2-B2A70C53038F}">
      <dsp:nvSpPr>
        <dsp:cNvPr id="0" name=""/>
        <dsp:cNvSpPr/>
      </dsp:nvSpPr>
      <dsp:spPr>
        <a:xfrm rot="10028571">
          <a:off x="2687570" y="3032257"/>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020238" y="3030304"/>
        <a:ext cx="35017" cy="35017"/>
      </dsp:txXfrm>
    </dsp:sp>
    <dsp:sp modelId="{BF00D869-0241-42AD-94C6-FF6DF98C4BA0}">
      <dsp:nvSpPr>
        <dsp:cNvPr id="0" name=""/>
        <dsp:cNvSpPr/>
      </dsp:nvSpPr>
      <dsp:spPr>
        <a:xfrm>
          <a:off x="1309025" y="2579580"/>
          <a:ext cx="1404937" cy="1404937"/>
        </a:xfrm>
        <a:prstGeom prst="ellipse">
          <a:avLst/>
        </a:prstGeom>
        <a:solidFill>
          <a:schemeClr val="accent4">
            <a:hueOff val="410869"/>
            <a:satOff val="-71543"/>
            <a:lumOff val="4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a:latin typeface="Times New Roman" panose="02020603050405020304" pitchFamily="18" charset="0"/>
              <a:cs typeface="Times New Roman" panose="02020603050405020304" pitchFamily="18" charset="0"/>
            </a:rPr>
            <a:t>Interprofessionellt </a:t>
          </a:r>
          <a:r>
            <a:rPr lang="sv-SE" sz="1400" b="1" kern="1200" dirty="0">
              <a:latin typeface="Times New Roman" panose="02020603050405020304" pitchFamily="18" charset="0"/>
              <a:cs typeface="Times New Roman" panose="02020603050405020304" pitchFamily="18" charset="0"/>
            </a:rPr>
            <a:t>samarbete</a:t>
          </a:r>
        </a:p>
      </dsp:txBody>
      <dsp:txXfrm>
        <a:off x="1514773" y="2785328"/>
        <a:ext cx="993441" cy="993441"/>
      </dsp:txXfrm>
    </dsp:sp>
    <dsp:sp modelId="{52E8A6B5-86E0-43F6-A0E0-338BA4FD49C7}">
      <dsp:nvSpPr>
        <dsp:cNvPr id="0" name=""/>
        <dsp:cNvSpPr/>
      </dsp:nvSpPr>
      <dsp:spPr>
        <a:xfrm rot="13114286">
          <a:off x="2890832" y="2141708"/>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223500" y="2139755"/>
        <a:ext cx="35017" cy="35017"/>
      </dsp:txXfrm>
    </dsp:sp>
    <dsp:sp modelId="{8AE33D56-BB0B-46EE-B05E-62422905AC5E}">
      <dsp:nvSpPr>
        <dsp:cNvPr id="0" name=""/>
        <dsp:cNvSpPr/>
      </dsp:nvSpPr>
      <dsp:spPr>
        <a:xfrm>
          <a:off x="1715549" y="798482"/>
          <a:ext cx="1404937" cy="1404937"/>
        </a:xfrm>
        <a:prstGeom prst="ellipse">
          <a:avLst/>
        </a:prstGeom>
        <a:solidFill>
          <a:schemeClr val="accent4">
            <a:hueOff val="493043"/>
            <a:satOff val="-85851"/>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Times New Roman" panose="02020603050405020304" pitchFamily="18" charset="0"/>
              <a:cs typeface="Times New Roman" panose="02020603050405020304" pitchFamily="18" charset="0"/>
            </a:rPr>
            <a:t>Återkoppling och </a:t>
          </a:r>
          <a:r>
            <a:rPr lang="sv-SE" sz="1400" b="1" kern="1200" dirty="0">
              <a:latin typeface="Times New Roman" panose="02020603050405020304" pitchFamily="18" charset="0"/>
              <a:cs typeface="Times New Roman" panose="02020603050405020304" pitchFamily="18" charset="0"/>
            </a:rPr>
            <a:t>uppföljning</a:t>
          </a:r>
        </a:p>
      </dsp:txBody>
      <dsp:txXfrm>
        <a:off x="1921297" y="1004230"/>
        <a:ext cx="993441" cy="9934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C847F-84E3-42AF-A07E-A8329D91AC85}" type="datetimeFigureOut">
              <a:rPr lang="sv-SE" smtClean="0"/>
              <a:t>2025-06-03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786AA-019F-4545-89D2-9D10920C72F7}" type="slidenum">
              <a:rPr lang="sv-SE" smtClean="0"/>
              <a:t>‹#›</a:t>
            </a:fld>
            <a:endParaRPr lang="sv-SE"/>
          </a:p>
        </p:txBody>
      </p:sp>
    </p:spTree>
    <p:extLst>
      <p:ext uri="{BB962C8B-B14F-4D97-AF65-F5344CB8AC3E}">
        <p14:creationId xmlns:p14="http://schemas.microsoft.com/office/powerpoint/2010/main" val="410630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FE3F4E-894B-4AD7-BA69-41B35E0ECBD8}" type="slidenum">
              <a:rPr lang="sv-SE" smtClean="0"/>
              <a:t>1</a:t>
            </a:fld>
            <a:endParaRPr lang="sv-SE" dirty="0"/>
          </a:p>
        </p:txBody>
      </p:sp>
    </p:spTree>
    <p:extLst>
      <p:ext uri="{BB962C8B-B14F-4D97-AF65-F5344CB8AC3E}">
        <p14:creationId xmlns:p14="http://schemas.microsoft.com/office/powerpoint/2010/main" val="236850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86AA-019F-4545-89D2-9D10920C72F7}" type="slidenum">
              <a:rPr lang="sv-SE" smtClean="0"/>
              <a:t>4</a:t>
            </a:fld>
            <a:endParaRPr lang="sv-SE"/>
          </a:p>
        </p:txBody>
      </p:sp>
    </p:spTree>
    <p:extLst>
      <p:ext uri="{BB962C8B-B14F-4D97-AF65-F5344CB8AC3E}">
        <p14:creationId xmlns:p14="http://schemas.microsoft.com/office/powerpoint/2010/main" val="41204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7</a:t>
            </a:fld>
            <a:endParaRPr lang="sv-SE"/>
          </a:p>
        </p:txBody>
      </p:sp>
    </p:spTree>
    <p:extLst>
      <p:ext uri="{BB962C8B-B14F-4D97-AF65-F5344CB8AC3E}">
        <p14:creationId xmlns:p14="http://schemas.microsoft.com/office/powerpoint/2010/main" val="294150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a:t>Klicka här för att ändra format</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r>
              <a:rPr lang="sv-SE"/>
              <a:t>Klicka på ikonen för att lägga till en bild</a:t>
            </a:r>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3"/>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a:t>Klicka här för att ändra format</a:t>
            </a:r>
            <a:endParaRPr lang="sv-SE" dirty="0"/>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5"/>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4"/>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79"/>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1548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a:t>Redigera format för bakgrundstext</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1B8D440B-5C35-42B5-8AD4-3606CB666BB4}"/>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4"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p:txBody>
          <a:bodyPr/>
          <a:lstStyle/>
          <a:p>
            <a:pPr algn="ctr"/>
            <a:r>
              <a:rPr lang="sv-SE" dirty="0"/>
              <a:t>Traumacentrum US </a:t>
            </a:r>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p:txBody>
          <a:bodyPr/>
          <a:lstStyle/>
          <a:p>
            <a:endParaRPr lang="sv-SE" dirty="0"/>
          </a:p>
          <a:p>
            <a:endParaRPr lang="sv-SE" dirty="0"/>
          </a:p>
          <a:p>
            <a:endParaRPr lang="sv-SE" dirty="0"/>
          </a:p>
          <a:p>
            <a:r>
              <a:rPr lang="sv-SE" dirty="0"/>
              <a:t>Marcus Permert Fraser</a:t>
            </a:r>
          </a:p>
          <a:p>
            <a:r>
              <a:rPr lang="sv-SE" dirty="0"/>
              <a:t>Eva </a:t>
            </a:r>
            <a:r>
              <a:rPr lang="sv-SE" dirty="0" err="1"/>
              <a:t>Kristedal</a:t>
            </a:r>
            <a:endParaRPr lang="sv-SE" dirty="0"/>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p:txBody>
          <a:bodyPr/>
          <a:lstStyle/>
          <a:p>
            <a:r>
              <a:rPr lang="sv-SE" dirty="0"/>
              <a:t>2025-03-02</a:t>
            </a:r>
          </a:p>
        </p:txBody>
      </p:sp>
      <p:sp>
        <p:nvSpPr>
          <p:cNvPr id="5" name="Platshållare för bild 4">
            <a:extLst>
              <a:ext uri="{FF2B5EF4-FFF2-40B4-BE49-F238E27FC236}">
                <a16:creationId xmlns:a16="http://schemas.microsoft.com/office/drawing/2014/main" id="{45850EBF-2A2E-4B52-A35D-ED9709215D40}"/>
              </a:ext>
            </a:extLst>
          </p:cNvPr>
          <p:cNvSpPr>
            <a:spLocks noGrp="1"/>
          </p:cNvSpPr>
          <p:nvPr>
            <p:ph type="pic" sz="quarter" idx="11"/>
          </p:nvPr>
        </p:nvSpPr>
        <p:spPr/>
        <p:txBody>
          <a:bodyPr/>
          <a:lstStyle/>
          <a:p>
            <a:endParaRPr lang="sv-SE"/>
          </a:p>
        </p:txBody>
      </p:sp>
      <p:pic>
        <p:nvPicPr>
          <p:cNvPr id="6" name="Picture 2" descr="C:\Users\6DV5\Desktop\akuten_L.jpg">
            <a:extLst>
              <a:ext uri="{FF2B5EF4-FFF2-40B4-BE49-F238E27FC236}">
                <a16:creationId xmlns:a16="http://schemas.microsoft.com/office/drawing/2014/main" id="{E8E7AC64-0674-47D4-AFF4-C1E221434D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229" y="0"/>
            <a:ext cx="72032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5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153337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88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Transport</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11</a:t>
            </a:fld>
            <a:endParaRPr lang="sv-SE" dirty="0"/>
          </a:p>
        </p:txBody>
      </p:sp>
      <p:sp>
        <p:nvSpPr>
          <p:cNvPr id="4" name="Platshållare för innehåll 3"/>
          <p:cNvSpPr>
            <a:spLocks noGrp="1"/>
          </p:cNvSpPr>
          <p:nvPr>
            <p:ph sz="quarter" idx="13"/>
          </p:nvPr>
        </p:nvSpPr>
        <p:spPr/>
        <p:txBody>
          <a:bodyPr/>
          <a:lstStyle/>
          <a:p>
            <a:r>
              <a:rPr lang="sv-SE" dirty="0"/>
              <a:t>Inom regionen ambulans</a:t>
            </a:r>
          </a:p>
          <a:p>
            <a:r>
              <a:rPr lang="sv-SE" dirty="0"/>
              <a:t>Inom SÖSR – ambulans</a:t>
            </a:r>
          </a:p>
          <a:p>
            <a:r>
              <a:rPr lang="sv-SE" dirty="0"/>
              <a:t>Transport till annat sjukhus från US – helikopter</a:t>
            </a:r>
          </a:p>
          <a:p>
            <a:r>
              <a:rPr lang="sv-SE" dirty="0"/>
              <a:t>Fyra större utredningar – helikopter behövs, men för dyrt</a:t>
            </a:r>
          </a:p>
          <a:p>
            <a:pPr lvl="1"/>
            <a:r>
              <a:rPr lang="sv-SE" dirty="0"/>
              <a:t>Största behovet är ej trauma utan: Neurologi, neurokirurgi, neonatal</a:t>
            </a:r>
          </a:p>
          <a:p>
            <a:pPr lvl="1"/>
            <a:endParaRPr lang="sv-SE" dirty="0"/>
          </a:p>
          <a:p>
            <a:pPr lvl="1"/>
            <a:endParaRPr lang="sv-SE" dirty="0"/>
          </a:p>
          <a:p>
            <a:pPr marL="268287" lvl="1" indent="0">
              <a:buNone/>
            </a:pPr>
            <a:r>
              <a:rPr lang="sv-SE" dirty="0"/>
              <a:t>Finns andra aktörer med resurser som satsar på Traumavården vilka kan hämta våra patienter om uppdraget ges till dem:</a:t>
            </a:r>
          </a:p>
          <a:p>
            <a:pPr lvl="1"/>
            <a:r>
              <a:rPr lang="sv-SE" dirty="0"/>
              <a:t>Örebro</a:t>
            </a:r>
          </a:p>
          <a:p>
            <a:pPr lvl="1"/>
            <a:r>
              <a:rPr lang="sv-SE" dirty="0"/>
              <a:t>Karolinska ( 2 helikoptrar varav en långdistans)</a:t>
            </a:r>
          </a:p>
          <a:p>
            <a:pPr lvl="1"/>
            <a:endParaRPr lang="sv-SE" dirty="0"/>
          </a:p>
          <a:p>
            <a:pPr lvl="1"/>
            <a:endParaRPr lang="sv-SE" dirty="0"/>
          </a:p>
          <a:p>
            <a:pPr lvl="1"/>
            <a:r>
              <a:rPr lang="sv-SE" dirty="0"/>
              <a:t>Hur vill vi ha det inom RÖ och SÖSR?  </a:t>
            </a:r>
          </a:p>
        </p:txBody>
      </p:sp>
      <p:pic>
        <p:nvPicPr>
          <p:cNvPr id="5" name="Picture 6" descr="Startsida - Svensk Luftambulan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18343" y="0"/>
            <a:ext cx="5851266" cy="29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2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väg in - Traumabakjour</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12</a:t>
            </a:fld>
            <a:endParaRPr lang="sv-SE" dirty="0"/>
          </a:p>
        </p:txBody>
      </p:sp>
      <p:sp>
        <p:nvSpPr>
          <p:cNvPr id="4" name="Platshållare för innehåll 3"/>
          <p:cNvSpPr>
            <a:spLocks noGrp="1"/>
          </p:cNvSpPr>
          <p:nvPr>
            <p:ph sz="quarter" idx="13"/>
          </p:nvPr>
        </p:nvSpPr>
        <p:spPr>
          <a:xfrm>
            <a:off x="648000" y="1748791"/>
            <a:ext cx="8758238" cy="4067175"/>
          </a:xfrm>
        </p:spPr>
        <p:txBody>
          <a:bodyPr/>
          <a:lstStyle/>
          <a:p>
            <a:r>
              <a:rPr lang="sv-SE" dirty="0"/>
              <a:t>Etablerat tydlig sökväg SÖSR</a:t>
            </a:r>
          </a:p>
          <a:p>
            <a:pPr lvl="1"/>
            <a:r>
              <a:rPr lang="sv-SE" dirty="0"/>
              <a:t>Uppdatera webbsida!</a:t>
            </a:r>
          </a:p>
          <a:p>
            <a:pPr lvl="1"/>
            <a:r>
              <a:rPr lang="sv-SE" dirty="0"/>
              <a:t>Förbättrade sökvägar även på intranät dock fortsatt behov av förtydligande</a:t>
            </a:r>
          </a:p>
          <a:p>
            <a:pPr lvl="1"/>
            <a:r>
              <a:rPr lang="sv-SE" dirty="0"/>
              <a:t>Nu kompletterat med Larmnummer och inte via växel</a:t>
            </a:r>
          </a:p>
          <a:p>
            <a:r>
              <a:rPr lang="sv-SE" dirty="0"/>
              <a:t>Målet är att alltid ställa upp:</a:t>
            </a:r>
          </a:p>
          <a:p>
            <a:pPr lvl="1"/>
            <a:r>
              <a:rPr lang="sv-SE" dirty="0"/>
              <a:t>Diskussion kring handläggning</a:t>
            </a:r>
          </a:p>
          <a:p>
            <a:pPr lvl="1"/>
            <a:r>
              <a:rPr lang="sv-SE" dirty="0"/>
              <a:t>Övertag till Traumacentrum</a:t>
            </a:r>
          </a:p>
          <a:p>
            <a:pPr lvl="2"/>
            <a:r>
              <a:rPr lang="sv-SE" dirty="0"/>
              <a:t>Kompetens ej finnes – behov av högre vårdnivå</a:t>
            </a:r>
          </a:p>
          <a:p>
            <a:pPr lvl="2"/>
            <a:r>
              <a:rPr lang="sv-SE" dirty="0"/>
              <a:t>Önskemål om hantering av traumapatient:</a:t>
            </a:r>
          </a:p>
          <a:p>
            <a:pPr lvl="3"/>
            <a:r>
              <a:rPr lang="sv-SE" dirty="0"/>
              <a:t>Viktigt med öppen kommunikation och </a:t>
            </a:r>
            <a:r>
              <a:rPr lang="sv-SE" dirty="0" smtClean="0"/>
              <a:t>dialog – vad önskar man från remitterande sjukhus</a:t>
            </a:r>
            <a:endParaRPr lang="sv-SE" dirty="0"/>
          </a:p>
          <a:p>
            <a:endParaRPr lang="sv-SE" dirty="0"/>
          </a:p>
          <a:p>
            <a:endParaRPr lang="sv-SE" dirty="0"/>
          </a:p>
        </p:txBody>
      </p:sp>
      <p:pic>
        <p:nvPicPr>
          <p:cNvPr id="6" name="Bildobjekt 5"/>
          <p:cNvPicPr>
            <a:picLocks noChangeAspect="1"/>
          </p:cNvPicPr>
          <p:nvPr/>
        </p:nvPicPr>
        <p:blipFill rotWithShape="1">
          <a:blip r:embed="rId2"/>
          <a:srcRect l="7851" t="7987" r="61795" b="13163"/>
          <a:stretch/>
        </p:blipFill>
        <p:spPr>
          <a:xfrm>
            <a:off x="7083971" y="168166"/>
            <a:ext cx="5034455" cy="4012662"/>
          </a:xfrm>
          <a:prstGeom prst="rect">
            <a:avLst/>
          </a:prstGeom>
        </p:spPr>
      </p:pic>
    </p:spTree>
    <p:extLst>
      <p:ext uri="{BB962C8B-B14F-4D97-AF65-F5344CB8AC3E}">
        <p14:creationId xmlns:p14="http://schemas.microsoft.com/office/powerpoint/2010/main" val="12243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9CE7FC4-FD05-F405-757B-9E6F05AB330C}"/>
              </a:ext>
            </a:extLst>
          </p:cNvPr>
          <p:cNvSpPr>
            <a:spLocks noGrp="1"/>
          </p:cNvSpPr>
          <p:nvPr>
            <p:ph type="sldNum" sz="quarter" idx="12"/>
          </p:nvPr>
        </p:nvSpPr>
        <p:spPr/>
        <p:txBody>
          <a:bodyPr/>
          <a:lstStyle/>
          <a:p>
            <a:fld id="{5204B58B-0420-4827-A2A8-7A3D043AFDDE}" type="slidenum">
              <a:rPr lang="sv-SE" smtClean="0"/>
              <a:t>13</a:t>
            </a:fld>
            <a:endParaRPr lang="sv-SE" dirty="0"/>
          </a:p>
        </p:txBody>
      </p:sp>
      <p:pic>
        <p:nvPicPr>
          <p:cNvPr id="2" name="Bildobjekt 1"/>
          <p:cNvPicPr>
            <a:picLocks noChangeAspect="1"/>
          </p:cNvPicPr>
          <p:nvPr/>
        </p:nvPicPr>
        <p:blipFill>
          <a:blip r:embed="rId2"/>
          <a:stretch>
            <a:fillRect/>
          </a:stretch>
        </p:blipFill>
        <p:spPr>
          <a:xfrm>
            <a:off x="3735549" y="0"/>
            <a:ext cx="4839401" cy="6884574"/>
          </a:xfrm>
          <a:prstGeom prst="rect">
            <a:avLst/>
          </a:prstGeom>
        </p:spPr>
      </p:pic>
    </p:spTree>
    <p:extLst>
      <p:ext uri="{BB962C8B-B14F-4D97-AF65-F5344CB8AC3E}">
        <p14:creationId xmlns:p14="http://schemas.microsoft.com/office/powerpoint/2010/main" val="152540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5204B58B-0420-4827-A2A8-7A3D043AFDDE}" type="slidenum">
              <a:rPr lang="sv-SE" smtClean="0"/>
              <a:t>14</a:t>
            </a:fld>
            <a:endParaRPr lang="sv-SE" dirty="0"/>
          </a:p>
        </p:txBody>
      </p:sp>
      <p:pic>
        <p:nvPicPr>
          <p:cNvPr id="5" name="Bildobjekt 4"/>
          <p:cNvPicPr>
            <a:picLocks noChangeAspect="1"/>
          </p:cNvPicPr>
          <p:nvPr/>
        </p:nvPicPr>
        <p:blipFill>
          <a:blip r:embed="rId2"/>
          <a:stretch>
            <a:fillRect/>
          </a:stretch>
        </p:blipFill>
        <p:spPr>
          <a:xfrm>
            <a:off x="3537667" y="161729"/>
            <a:ext cx="4716278" cy="6628055"/>
          </a:xfrm>
          <a:prstGeom prst="rect">
            <a:avLst/>
          </a:prstGeom>
        </p:spPr>
      </p:pic>
    </p:spTree>
    <p:extLst>
      <p:ext uri="{BB962C8B-B14F-4D97-AF65-F5344CB8AC3E}">
        <p14:creationId xmlns:p14="http://schemas.microsoft.com/office/powerpoint/2010/main" val="383223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Hybridsal</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15</a:t>
            </a:fld>
            <a:endParaRPr lang="sv-SE" dirty="0"/>
          </a:p>
        </p:txBody>
      </p:sp>
      <p:pic>
        <p:nvPicPr>
          <p:cNvPr id="6146" name="Picture 2" descr="Hybridoperationssalen är kirurgins framti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085038" y="386460"/>
            <a:ext cx="4095805" cy="2732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648000" y="1912294"/>
            <a:ext cx="6201208" cy="2554545"/>
          </a:xfrm>
          <a:prstGeom prst="rect">
            <a:avLst/>
          </a:prstGeom>
          <a:noFill/>
        </p:spPr>
        <p:txBody>
          <a:bodyPr wrap="square" rtlCol="0">
            <a:spAutoFit/>
          </a:bodyPr>
          <a:lstStyle/>
          <a:p>
            <a:pPr marL="342900" indent="-342900" algn="l">
              <a:buFont typeface="Arial" panose="020B0604020202020204" pitchFamily="34" charset="0"/>
              <a:buChar char="•"/>
            </a:pPr>
            <a:r>
              <a:rPr lang="sv-SE" sz="2000" dirty="0">
                <a:latin typeface="+mj-lt"/>
              </a:rPr>
              <a:t>Ingen hybridsal för akut/trauma kirurgi</a:t>
            </a:r>
          </a:p>
          <a:p>
            <a:pPr marL="800100" lvl="1" indent="-342900">
              <a:buFont typeface="Arial" panose="020B0604020202020204" pitchFamily="34" charset="0"/>
              <a:buChar char="•"/>
            </a:pPr>
            <a:r>
              <a:rPr lang="sv-SE" sz="2000" dirty="0">
                <a:latin typeface="+mj-lt"/>
              </a:rPr>
              <a:t>Löser inte alla problem, analys!</a:t>
            </a:r>
          </a:p>
          <a:p>
            <a:pPr marL="800100" lvl="1" indent="-342900">
              <a:buFont typeface="Arial" panose="020B0604020202020204" pitchFamily="34" charset="0"/>
              <a:buChar char="•"/>
            </a:pPr>
            <a:r>
              <a:rPr lang="sv-SE" sz="2000" dirty="0">
                <a:latin typeface="+mj-lt"/>
              </a:rPr>
              <a:t>Finns ett behov inom akutkirurgi och trauma</a:t>
            </a:r>
          </a:p>
          <a:p>
            <a:pPr lvl="1"/>
            <a:endParaRPr lang="sv-SE" sz="2000" dirty="0">
              <a:latin typeface="+mj-lt"/>
            </a:endParaRPr>
          </a:p>
          <a:p>
            <a:pPr marL="800100" lvl="1" indent="-342900">
              <a:buFont typeface="Arial" panose="020B0604020202020204" pitchFamily="34" charset="0"/>
              <a:buChar char="•"/>
            </a:pPr>
            <a:r>
              <a:rPr lang="sv-SE" sz="2000" dirty="0">
                <a:latin typeface="+mj-lt"/>
              </a:rPr>
              <a:t>Planering på att försöka skapa direkt access från akutmottagningen till </a:t>
            </a:r>
            <a:r>
              <a:rPr lang="sv-SE" sz="2000" dirty="0" err="1">
                <a:latin typeface="+mj-lt"/>
              </a:rPr>
              <a:t>Seldinger</a:t>
            </a:r>
            <a:r>
              <a:rPr lang="sv-SE" sz="2000" dirty="0">
                <a:latin typeface="+mj-lt"/>
              </a:rPr>
              <a:t> för tillfällig lösning!</a:t>
            </a:r>
          </a:p>
          <a:p>
            <a:pPr marL="342900" indent="-342900" algn="l">
              <a:buFont typeface="Arial" panose="020B0604020202020204" pitchFamily="34" charset="0"/>
              <a:buChar char="•"/>
            </a:pPr>
            <a:endParaRPr lang="sv-SE" sz="2000" dirty="0">
              <a:latin typeface="+mj-lt"/>
            </a:endParaRPr>
          </a:p>
        </p:txBody>
      </p:sp>
    </p:spTree>
    <p:extLst>
      <p:ext uri="{BB962C8B-B14F-4D97-AF65-F5344CB8AC3E}">
        <p14:creationId xmlns:p14="http://schemas.microsoft.com/office/powerpoint/2010/main" val="192461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Videoinspelning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16</a:t>
            </a:fld>
            <a:endParaRPr lang="sv-SE" dirty="0"/>
          </a:p>
        </p:txBody>
      </p:sp>
      <p:sp>
        <p:nvSpPr>
          <p:cNvPr id="4" name="Platshållare för innehåll 3"/>
          <p:cNvSpPr>
            <a:spLocks noGrp="1"/>
          </p:cNvSpPr>
          <p:nvPr>
            <p:ph sz="quarter" idx="13"/>
          </p:nvPr>
        </p:nvSpPr>
        <p:spPr>
          <a:xfrm>
            <a:off x="937078" y="2159339"/>
            <a:ext cx="8758238" cy="4067175"/>
          </a:xfrm>
        </p:spPr>
        <p:txBody>
          <a:bodyPr/>
          <a:lstStyle/>
          <a:p>
            <a:pPr marL="342900" indent="-342900"/>
            <a:r>
              <a:rPr lang="sv-SE" dirty="0"/>
              <a:t>Godkänt projekt att påbörja videoinspelning på Akut rum samt röntgen för alla Traumafall inklusive Sekundärtrauman.</a:t>
            </a:r>
          </a:p>
          <a:p>
            <a:pPr marL="342900" indent="-342900"/>
            <a:r>
              <a:rPr lang="sv-SE" dirty="0"/>
              <a:t>1 översiktskamrea i akut rum resp. akut röntgen. 1 patientnära kamera.</a:t>
            </a:r>
          </a:p>
          <a:p>
            <a:pPr marL="342900" indent="-342900"/>
            <a:r>
              <a:rPr lang="sv-SE" dirty="0"/>
              <a:t>Analys 1 ggr/ månad. </a:t>
            </a:r>
          </a:p>
          <a:p>
            <a:pPr marL="342900" indent="-342900"/>
            <a:r>
              <a:rPr lang="sv-SE" dirty="0"/>
              <a:t>Strukturerad mall</a:t>
            </a:r>
          </a:p>
          <a:p>
            <a:pPr marL="342900" indent="-342900"/>
            <a:r>
              <a:rPr lang="sv-SE" dirty="0"/>
              <a:t>Medgivandeblankett!</a:t>
            </a:r>
          </a:p>
          <a:p>
            <a:pPr marL="342900" indent="-342900"/>
            <a:endParaRPr lang="sv-SE" dirty="0"/>
          </a:p>
          <a:p>
            <a:pPr marL="342900" indent="-342900"/>
            <a:r>
              <a:rPr lang="sv-SE" dirty="0"/>
              <a:t>För kvalitetssäkring och utveckling</a:t>
            </a:r>
          </a:p>
        </p:txBody>
      </p:sp>
      <p:pic>
        <p:nvPicPr>
          <p:cNvPr id="2052" name="Picture 4" descr="How RESPOND Review overcomes 3 typical barriers of trauma video PI – Trauma  System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105" y="230586"/>
            <a:ext cx="4236033" cy="1838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Trauma Black Box - Surgical Safety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308" y="2805404"/>
            <a:ext cx="3452760" cy="30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4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Helblod</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17</a:t>
            </a:fld>
            <a:endParaRPr lang="sv-SE" dirty="0"/>
          </a:p>
        </p:txBody>
      </p:sp>
      <p:sp>
        <p:nvSpPr>
          <p:cNvPr id="4" name="Platshållare för innehåll 3"/>
          <p:cNvSpPr>
            <a:spLocks noGrp="1"/>
          </p:cNvSpPr>
          <p:nvPr>
            <p:ph sz="quarter" idx="13"/>
          </p:nvPr>
        </p:nvSpPr>
        <p:spPr/>
        <p:txBody>
          <a:bodyPr/>
          <a:lstStyle/>
          <a:p>
            <a:r>
              <a:rPr lang="sv-SE" dirty="0"/>
              <a:t>Skall försöka implementeras under våren senast under hösten</a:t>
            </a:r>
          </a:p>
          <a:p>
            <a:r>
              <a:rPr lang="sv-SE" dirty="0"/>
              <a:t>Problem med byte av personal</a:t>
            </a:r>
          </a:p>
          <a:p>
            <a:r>
              <a:rPr lang="sv-SE" dirty="0"/>
              <a:t>Olika ”sätt” att göra i olika delar av landet – ingen gör samma</a:t>
            </a:r>
          </a:p>
          <a:p>
            <a:r>
              <a:rPr lang="sv-SE" dirty="0"/>
              <a:t>Rutin för att tillvarata blod</a:t>
            </a:r>
          </a:p>
        </p:txBody>
      </p:sp>
      <p:pic>
        <p:nvPicPr>
          <p:cNvPr id="5" name="Bildobjekt 4"/>
          <p:cNvPicPr>
            <a:picLocks noChangeAspect="1"/>
          </p:cNvPicPr>
          <p:nvPr/>
        </p:nvPicPr>
        <p:blipFill>
          <a:blip r:embed="rId2"/>
          <a:stretch>
            <a:fillRect/>
          </a:stretch>
        </p:blipFill>
        <p:spPr>
          <a:xfrm>
            <a:off x="8542459" y="3819393"/>
            <a:ext cx="2914650" cy="1571625"/>
          </a:xfrm>
          <a:prstGeom prst="rect">
            <a:avLst/>
          </a:prstGeom>
        </p:spPr>
      </p:pic>
    </p:spTree>
    <p:extLst>
      <p:ext uri="{BB962C8B-B14F-4D97-AF65-F5344CB8AC3E}">
        <p14:creationId xmlns:p14="http://schemas.microsoft.com/office/powerpoint/2010/main" val="85974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Interprofessionellt samarbete</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18</a:t>
            </a:fld>
            <a:endParaRPr lang="sv-SE" dirty="0"/>
          </a:p>
        </p:txBody>
      </p:sp>
      <p:sp>
        <p:nvSpPr>
          <p:cNvPr id="4" name="Platshållare för innehåll 3"/>
          <p:cNvSpPr>
            <a:spLocks noGrp="1"/>
          </p:cNvSpPr>
          <p:nvPr>
            <p:ph sz="quarter" idx="13"/>
          </p:nvPr>
        </p:nvSpPr>
        <p:spPr/>
        <p:txBody>
          <a:bodyPr/>
          <a:lstStyle/>
          <a:p>
            <a:r>
              <a:rPr lang="sv-SE" dirty="0"/>
              <a:t>Trauma MDK</a:t>
            </a:r>
          </a:p>
          <a:p>
            <a:pPr lvl="1"/>
            <a:r>
              <a:rPr lang="sv-SE" dirty="0"/>
              <a:t>Strukturerad genomgång med tydliga mål och planer för patienten.</a:t>
            </a:r>
          </a:p>
          <a:p>
            <a:pPr lvl="1"/>
            <a:r>
              <a:rPr lang="sv-SE" dirty="0"/>
              <a:t>Samma tid varje dag: 08:45</a:t>
            </a:r>
          </a:p>
          <a:p>
            <a:pPr lvl="1"/>
            <a:r>
              <a:rPr lang="sv-SE" dirty="0"/>
              <a:t>Minska risken för missförstånd</a:t>
            </a:r>
          </a:p>
          <a:p>
            <a:pPr lvl="1"/>
            <a:r>
              <a:rPr lang="sv-SE" dirty="0"/>
              <a:t>Utökat samarbetet mellan yrkena så som kuratorer samt </a:t>
            </a:r>
            <a:r>
              <a:rPr lang="sv-SE" dirty="0" smtClean="0"/>
              <a:t>fysioterapeuter</a:t>
            </a:r>
          </a:p>
          <a:p>
            <a:pPr lvl="1"/>
            <a:endParaRPr lang="sv-SE" dirty="0"/>
          </a:p>
          <a:p>
            <a:r>
              <a:rPr lang="sv-SE" dirty="0" smtClean="0"/>
              <a:t>Samronda patienter:</a:t>
            </a:r>
          </a:p>
          <a:p>
            <a:pPr lvl="1"/>
            <a:r>
              <a:rPr lang="sv-SE" dirty="0" smtClean="0"/>
              <a:t>Behov av ”vikta” platser till multitraumapatienter</a:t>
            </a:r>
          </a:p>
          <a:p>
            <a:pPr lvl="2"/>
            <a:r>
              <a:rPr lang="sv-SE" dirty="0" smtClean="0"/>
              <a:t>Ex 4 </a:t>
            </a:r>
            <a:r>
              <a:rPr lang="sv-SE" dirty="0" err="1" smtClean="0"/>
              <a:t>st</a:t>
            </a:r>
            <a:r>
              <a:rPr lang="sv-SE" dirty="0" smtClean="0"/>
              <a:t> Traumaplatser där patienter med buk/ ortopediska skador kan vårdas. </a:t>
            </a:r>
            <a:endParaRPr lang="sv-SE" dirty="0"/>
          </a:p>
          <a:p>
            <a:pPr lvl="2"/>
            <a:r>
              <a:rPr lang="sv-SE" dirty="0" smtClean="0"/>
              <a:t>Närmare sommarbete med ortopeden. </a:t>
            </a:r>
            <a:endParaRPr lang="sv-SE" dirty="0"/>
          </a:p>
          <a:p>
            <a:pPr lvl="1"/>
            <a:endParaRPr lang="sv-SE" dirty="0"/>
          </a:p>
          <a:p>
            <a:pPr marL="268287" lvl="1" indent="0">
              <a:buNone/>
            </a:pPr>
            <a:endParaRPr lang="sv-SE" dirty="0"/>
          </a:p>
          <a:p>
            <a:pPr marL="268287" lvl="1" indent="0">
              <a:buNone/>
            </a:pPr>
            <a:endParaRPr lang="sv-SE" dirty="0"/>
          </a:p>
          <a:p>
            <a:pPr marL="268287" lvl="1" indent="0">
              <a:buNone/>
            </a:pPr>
            <a:endParaRPr lang="sv-SE" dirty="0"/>
          </a:p>
          <a:p>
            <a:pPr marL="268287" lvl="1" indent="0">
              <a:buNone/>
            </a:pPr>
            <a:endParaRPr lang="sv-SE" dirty="0"/>
          </a:p>
          <a:p>
            <a:endParaRPr lang="sv-SE" dirty="0"/>
          </a:p>
          <a:p>
            <a:endParaRPr lang="sv-SE" dirty="0"/>
          </a:p>
        </p:txBody>
      </p:sp>
      <p:pic>
        <p:nvPicPr>
          <p:cNvPr id="6" name="Bildobjekt 5"/>
          <p:cNvPicPr>
            <a:picLocks noChangeAspect="1"/>
          </p:cNvPicPr>
          <p:nvPr/>
        </p:nvPicPr>
        <p:blipFill>
          <a:blip r:embed="rId2"/>
          <a:stretch>
            <a:fillRect/>
          </a:stretch>
        </p:blipFill>
        <p:spPr>
          <a:xfrm>
            <a:off x="8147162" y="269420"/>
            <a:ext cx="3650571" cy="2584112"/>
          </a:xfrm>
          <a:prstGeom prst="rect">
            <a:avLst/>
          </a:prstGeom>
        </p:spPr>
      </p:pic>
      <p:pic>
        <p:nvPicPr>
          <p:cNvPr id="8" name="Bildobjekt 7"/>
          <p:cNvPicPr>
            <a:picLocks noChangeAspect="1"/>
          </p:cNvPicPr>
          <p:nvPr/>
        </p:nvPicPr>
        <p:blipFill>
          <a:blip r:embed="rId3"/>
          <a:stretch>
            <a:fillRect/>
          </a:stretch>
        </p:blipFill>
        <p:spPr>
          <a:xfrm>
            <a:off x="468000" y="5040205"/>
            <a:ext cx="2220843" cy="1663489"/>
          </a:xfrm>
          <a:prstGeom prst="rect">
            <a:avLst/>
          </a:prstGeom>
        </p:spPr>
      </p:pic>
    </p:spTree>
    <p:extLst>
      <p:ext uri="{BB962C8B-B14F-4D97-AF65-F5344CB8AC3E}">
        <p14:creationId xmlns:p14="http://schemas.microsoft.com/office/powerpoint/2010/main" val="211406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Trauma anteckning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19</a:t>
            </a:fld>
            <a:endParaRPr lang="sv-SE" dirty="0"/>
          </a:p>
        </p:txBody>
      </p:sp>
      <p:sp>
        <p:nvSpPr>
          <p:cNvPr id="4" name="Platshållare för innehåll 3"/>
          <p:cNvSpPr>
            <a:spLocks noGrp="1"/>
          </p:cNvSpPr>
          <p:nvPr>
            <p:ph sz="quarter" idx="13"/>
          </p:nvPr>
        </p:nvSpPr>
        <p:spPr/>
        <p:txBody>
          <a:bodyPr/>
          <a:lstStyle/>
          <a:p>
            <a:r>
              <a:rPr lang="sv-SE" dirty="0"/>
              <a:t>Standardiserad mall används nu: </a:t>
            </a:r>
          </a:p>
          <a:p>
            <a:r>
              <a:rPr lang="sv-SE" dirty="0"/>
              <a:t>Tertiär undersökning av traumapatient:</a:t>
            </a:r>
          </a:p>
          <a:p>
            <a:pPr lvl="1"/>
            <a:r>
              <a:rPr lang="sv-SE" dirty="0"/>
              <a:t>Används då patient anländer och Sekundär evaluerings genomförts. </a:t>
            </a:r>
            <a:br>
              <a:rPr lang="sv-SE" dirty="0"/>
            </a:br>
            <a:r>
              <a:rPr lang="sv-SE" dirty="0"/>
              <a:t>Gäller alla patienter som läggs in</a:t>
            </a:r>
          </a:p>
          <a:p>
            <a:pPr lvl="1"/>
            <a:endParaRPr lang="sv-SE" dirty="0"/>
          </a:p>
          <a:p>
            <a:r>
              <a:rPr lang="sv-SE" dirty="0"/>
              <a:t>Multiprofessionell konferens Trauma: </a:t>
            </a:r>
          </a:p>
          <a:p>
            <a:pPr lvl="1"/>
            <a:r>
              <a:rPr lang="sv-SE" dirty="0"/>
              <a:t>Likt MDK för cancerpatienter används standardiserad mall</a:t>
            </a:r>
          </a:p>
          <a:p>
            <a:pPr lvl="1"/>
            <a:endParaRPr lang="sv-SE" dirty="0"/>
          </a:p>
          <a:p>
            <a:pPr lvl="1"/>
            <a:endParaRPr lang="sv-SE" dirty="0"/>
          </a:p>
          <a:p>
            <a:r>
              <a:rPr lang="sv-SE" dirty="0"/>
              <a:t>Mål att detta skall efterleva för varje traumapatient, fortsatt behov </a:t>
            </a:r>
            <a:br>
              <a:rPr lang="sv-SE" dirty="0"/>
            </a:br>
            <a:r>
              <a:rPr lang="sv-SE" dirty="0"/>
              <a:t>av påminnelse och förbättring.</a:t>
            </a:r>
          </a:p>
        </p:txBody>
      </p:sp>
      <p:pic>
        <p:nvPicPr>
          <p:cNvPr id="3074" name="Bildobjekt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72" y="0"/>
            <a:ext cx="2857623" cy="545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dobjekt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583" y="4487880"/>
            <a:ext cx="2667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03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Om oss</a:t>
            </a:r>
          </a:p>
        </p:txBody>
      </p:sp>
      <p:sp>
        <p:nvSpPr>
          <p:cNvPr id="3" name="Underrubrik 2"/>
          <p:cNvSpPr>
            <a:spLocks noGrp="1"/>
          </p:cNvSpPr>
          <p:nvPr>
            <p:ph type="subTitle" idx="1"/>
          </p:nvPr>
        </p:nvSpPr>
        <p:spPr/>
        <p:txBody>
          <a:bodyPr/>
          <a:lstStyle/>
          <a:p>
            <a:endParaRPr lang="sv-SE"/>
          </a:p>
        </p:txBody>
      </p:sp>
      <p:sp>
        <p:nvSpPr>
          <p:cNvPr id="4" name="Platshållare för text 3"/>
          <p:cNvSpPr>
            <a:spLocks noGrp="1"/>
          </p:cNvSpPr>
          <p:nvPr>
            <p:ph type="body" sz="quarter" idx="10"/>
          </p:nvPr>
        </p:nvSpPr>
        <p:spPr/>
        <p:txBody>
          <a:bodyPr/>
          <a:lstStyle/>
          <a:p>
            <a:endParaRPr lang="sv-SE"/>
          </a:p>
        </p:txBody>
      </p:sp>
      <p:sp>
        <p:nvSpPr>
          <p:cNvPr id="5" name="Platshållare för bild 4"/>
          <p:cNvSpPr>
            <a:spLocks noGrp="1"/>
          </p:cNvSpPr>
          <p:nvPr>
            <p:ph type="pic" sz="quarter" idx="11"/>
          </p:nvPr>
        </p:nvSpPr>
        <p:spPr/>
        <p:txBody>
          <a:bodyPr/>
          <a:lstStyle/>
          <a:p>
            <a:endParaRPr lang="sv-SE" dirty="0"/>
          </a:p>
        </p:txBody>
      </p:sp>
      <p:sp>
        <p:nvSpPr>
          <p:cNvPr id="6" name="textruta 5"/>
          <p:cNvSpPr txBox="1"/>
          <p:nvPr/>
        </p:nvSpPr>
        <p:spPr>
          <a:xfrm>
            <a:off x="1038808" y="1138335"/>
            <a:ext cx="5884506" cy="1015663"/>
          </a:xfrm>
          <a:prstGeom prst="rect">
            <a:avLst/>
          </a:prstGeom>
          <a:noFill/>
        </p:spPr>
        <p:txBody>
          <a:bodyPr wrap="square" rtlCol="0">
            <a:spAutoFit/>
          </a:bodyPr>
          <a:lstStyle/>
          <a:p>
            <a:pPr algn="l"/>
            <a:r>
              <a:rPr lang="sv-SE" sz="2000" dirty="0">
                <a:latin typeface="+mj-lt"/>
              </a:rPr>
              <a:t>Marcus Permert Fraser – MLA Traumacentrum</a:t>
            </a:r>
            <a:br>
              <a:rPr lang="sv-SE" sz="2000" dirty="0">
                <a:latin typeface="+mj-lt"/>
              </a:rPr>
            </a:br>
            <a:r>
              <a:rPr lang="sv-SE" sz="2000" dirty="0">
                <a:latin typeface="+mj-lt"/>
              </a:rPr>
              <a:t>Specialistläkare sedan 4 år</a:t>
            </a:r>
          </a:p>
          <a:p>
            <a:pPr algn="l"/>
            <a:r>
              <a:rPr lang="sv-SE" sz="2000" dirty="0">
                <a:latin typeface="+mj-lt"/>
              </a:rPr>
              <a:t>Akut/trauma sektionen Linköping</a:t>
            </a:r>
          </a:p>
        </p:txBody>
      </p:sp>
      <p:sp>
        <p:nvSpPr>
          <p:cNvPr id="7" name="textruta 6"/>
          <p:cNvSpPr txBox="1"/>
          <p:nvPr/>
        </p:nvSpPr>
        <p:spPr>
          <a:xfrm>
            <a:off x="905069" y="3822441"/>
            <a:ext cx="5884506" cy="1015663"/>
          </a:xfrm>
          <a:prstGeom prst="rect">
            <a:avLst/>
          </a:prstGeom>
          <a:noFill/>
        </p:spPr>
        <p:txBody>
          <a:bodyPr wrap="square" rtlCol="0">
            <a:spAutoFit/>
          </a:bodyPr>
          <a:lstStyle/>
          <a:p>
            <a:pPr algn="l"/>
            <a:r>
              <a:rPr lang="sv-SE" sz="2000" dirty="0">
                <a:latin typeface="+mj-lt"/>
              </a:rPr>
              <a:t>Eva Kristedal – </a:t>
            </a:r>
            <a:r>
              <a:rPr lang="sv-SE" sz="2000" dirty="0" err="1">
                <a:latin typeface="+mj-lt"/>
              </a:rPr>
              <a:t>Kooordinatorinator</a:t>
            </a:r>
            <a:r>
              <a:rPr lang="sv-SE" sz="2000" dirty="0">
                <a:latin typeface="+mj-lt"/>
              </a:rPr>
              <a:t> Traumacentrum Specialistsjuksköterska anestesi</a:t>
            </a:r>
            <a:br>
              <a:rPr lang="sv-SE" sz="2000" dirty="0">
                <a:latin typeface="+mj-lt"/>
              </a:rPr>
            </a:br>
            <a:endParaRPr lang="sv-SE" sz="2000" dirty="0">
              <a:latin typeface="+mj-lt"/>
            </a:endParaRPr>
          </a:p>
        </p:txBody>
      </p:sp>
    </p:spTree>
    <p:extLst>
      <p:ext uri="{BB962C8B-B14F-4D97-AF65-F5344CB8AC3E}">
        <p14:creationId xmlns:p14="http://schemas.microsoft.com/office/powerpoint/2010/main" val="175410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hab Done! | Physical therapy humor, Occupational therapy humor, Therapy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493" y="2529668"/>
            <a:ext cx="3257014" cy="349751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dirty="0"/>
              <a:t>Rehabilitering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20</a:t>
            </a:fld>
            <a:endParaRPr lang="sv-SE" dirty="0"/>
          </a:p>
        </p:txBody>
      </p:sp>
      <p:sp>
        <p:nvSpPr>
          <p:cNvPr id="4" name="Platshållare för innehåll 3"/>
          <p:cNvSpPr>
            <a:spLocks noGrp="1"/>
          </p:cNvSpPr>
          <p:nvPr>
            <p:ph sz="quarter" idx="13"/>
          </p:nvPr>
        </p:nvSpPr>
        <p:spPr/>
        <p:txBody>
          <a:bodyPr/>
          <a:lstStyle/>
          <a:p>
            <a:r>
              <a:rPr lang="sv-SE" dirty="0"/>
              <a:t>Varierar beroende på skadeutfall och typ</a:t>
            </a:r>
          </a:p>
          <a:p>
            <a:r>
              <a:rPr lang="sv-SE" dirty="0"/>
              <a:t>CNS trauma patienter har större möjlighet till rehabilitering jmf med generellt trauma patienter</a:t>
            </a:r>
          </a:p>
          <a:p>
            <a:r>
              <a:rPr lang="sv-SE" dirty="0"/>
              <a:t>Skapa rutin för rehabilitering på plats, startar dag 1. Inte beroende av lokalisation  utan kan göras av en ”mobil” grupp eller av lokal personal. </a:t>
            </a:r>
          </a:p>
          <a:p>
            <a:r>
              <a:rPr lang="sv-SE" dirty="0"/>
              <a:t>Medverka i planering och rond samt i förbättringsarbeten. </a:t>
            </a:r>
          </a:p>
          <a:p>
            <a:r>
              <a:rPr lang="sv-SE" dirty="0"/>
              <a:t> Nystartad grupp inom KAVA som följt upp en mindre patient kategori:</a:t>
            </a:r>
          </a:p>
          <a:p>
            <a:pPr lvl="1"/>
            <a:r>
              <a:rPr lang="sv-SE" dirty="0"/>
              <a:t>Tyvärr bromsad </a:t>
            </a:r>
            <a:r>
              <a:rPr lang="sv-SE" dirty="0" err="1"/>
              <a:t>iom</a:t>
            </a:r>
            <a:r>
              <a:rPr lang="sv-SE" dirty="0"/>
              <a:t> varsel, planeras påbörjas inom kort. </a:t>
            </a:r>
            <a:endParaRPr lang="sv-SE" dirty="0" smtClean="0"/>
          </a:p>
          <a:p>
            <a:pPr lvl="1"/>
            <a:endParaRPr lang="sv-SE" dirty="0"/>
          </a:p>
          <a:p>
            <a:pPr lvl="1"/>
            <a:endParaRPr lang="sv-SE" dirty="0" smtClean="0"/>
          </a:p>
          <a:p>
            <a:r>
              <a:rPr lang="sv-SE" dirty="0" smtClean="0"/>
              <a:t>Önskemål om starta en helt egen traumamottagning för ”alla” trauma pat. </a:t>
            </a:r>
            <a:br>
              <a:rPr lang="sv-SE" dirty="0" smtClean="0"/>
            </a:br>
            <a:r>
              <a:rPr lang="sv-SE" dirty="0" smtClean="0"/>
              <a:t>En väg in för samordnad uppföljning, vägledning. </a:t>
            </a:r>
          </a:p>
          <a:p>
            <a:pPr lvl="1"/>
            <a:endParaRPr lang="sv-SE" dirty="0"/>
          </a:p>
          <a:p>
            <a:pPr marL="268287" lvl="1" indent="0">
              <a:buNone/>
            </a:pPr>
            <a:endParaRPr lang="sv-SE" dirty="0"/>
          </a:p>
        </p:txBody>
      </p:sp>
    </p:spTree>
    <p:extLst>
      <p:ext uri="{BB962C8B-B14F-4D97-AF65-F5344CB8AC3E}">
        <p14:creationId xmlns:p14="http://schemas.microsoft.com/office/powerpoint/2010/main" val="279166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Återkoppling och uppföljning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21</a:t>
            </a:fld>
            <a:endParaRPr lang="sv-SE" dirty="0"/>
          </a:p>
        </p:txBody>
      </p:sp>
      <p:sp>
        <p:nvSpPr>
          <p:cNvPr id="4" name="Platshållare för innehåll 3"/>
          <p:cNvSpPr>
            <a:spLocks noGrp="1"/>
          </p:cNvSpPr>
          <p:nvPr>
            <p:ph sz="quarter" idx="13"/>
          </p:nvPr>
        </p:nvSpPr>
        <p:spPr>
          <a:xfrm>
            <a:off x="1461041" y="1803676"/>
            <a:ext cx="8758238" cy="4067175"/>
          </a:xfrm>
        </p:spPr>
        <p:txBody>
          <a:bodyPr/>
          <a:lstStyle/>
          <a:p>
            <a:pPr>
              <a:lnSpc>
                <a:spcPct val="200000"/>
              </a:lnSpc>
            </a:pPr>
            <a:r>
              <a:rPr lang="sv-SE" dirty="0"/>
              <a:t>I nuläget sker endast uppföljning via respektive klinik. </a:t>
            </a:r>
          </a:p>
          <a:p>
            <a:pPr>
              <a:lnSpc>
                <a:spcPct val="200000"/>
              </a:lnSpc>
            </a:pPr>
            <a:r>
              <a:rPr lang="sv-SE" dirty="0"/>
              <a:t>Samordnad uppföljning av patienten behövs för att fånga upp ”problem” som patienten behöver få hjälp att lösa. </a:t>
            </a:r>
          </a:p>
          <a:p>
            <a:pPr>
              <a:lnSpc>
                <a:spcPct val="200000"/>
              </a:lnSpc>
            </a:pPr>
            <a:r>
              <a:rPr lang="sv-SE" dirty="0"/>
              <a:t>Återkoppling från Traumacentrum till hemortssjukhus samt vice versa. </a:t>
            </a:r>
          </a:p>
          <a:p>
            <a:pPr>
              <a:lnSpc>
                <a:spcPct val="200000"/>
              </a:lnSpc>
            </a:pPr>
            <a:r>
              <a:rPr lang="sv-SE" dirty="0"/>
              <a:t>Mål att varje patient som lämnar Traumacentrum skall ha en avsändande MDK: </a:t>
            </a:r>
          </a:p>
        </p:txBody>
      </p:sp>
      <p:pic>
        <p:nvPicPr>
          <p:cNvPr id="4098" name="Picture 2" descr="Progress Bar, Funny Design With Concept Of Feedback Loading Stock Photo,  Picture and Royalty Free Image. Image 40805431."/>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61827" y="147443"/>
            <a:ext cx="3514904" cy="234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3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Avsändande Trauma MDK</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22</a:t>
            </a:fld>
            <a:endParaRPr lang="sv-SE" dirty="0"/>
          </a:p>
        </p:txBody>
      </p:sp>
      <p:sp>
        <p:nvSpPr>
          <p:cNvPr id="4" name="Platshållare för innehåll 3"/>
          <p:cNvSpPr>
            <a:spLocks noGrp="1"/>
          </p:cNvSpPr>
          <p:nvPr>
            <p:ph sz="quarter" idx="13"/>
          </p:nvPr>
        </p:nvSpPr>
        <p:spPr>
          <a:xfrm>
            <a:off x="1705762" y="1580840"/>
            <a:ext cx="8758238" cy="4067175"/>
          </a:xfrm>
        </p:spPr>
        <p:txBody>
          <a:bodyPr/>
          <a:lstStyle/>
          <a:p>
            <a:endParaRPr lang="sv-SE" dirty="0"/>
          </a:p>
          <a:p>
            <a:r>
              <a:rPr lang="sv-SE" dirty="0"/>
              <a:t>Syfte att </a:t>
            </a:r>
            <a:r>
              <a:rPr lang="sv-SE" u="sng" dirty="0"/>
              <a:t>alltid</a:t>
            </a:r>
            <a:r>
              <a:rPr lang="sv-SE" dirty="0"/>
              <a:t> genomföra en sammanhållen återkoppling till </a:t>
            </a:r>
            <a:r>
              <a:rPr lang="sv-SE" dirty="0" err="1"/>
              <a:t>inremitterande</a:t>
            </a:r>
            <a:r>
              <a:rPr lang="sv-SE" dirty="0"/>
              <a:t> sjukhus. </a:t>
            </a:r>
          </a:p>
          <a:p>
            <a:r>
              <a:rPr lang="sv-SE" dirty="0"/>
              <a:t>Optimalt om det görs innan planerad </a:t>
            </a:r>
            <a:r>
              <a:rPr lang="sv-SE" dirty="0" err="1"/>
              <a:t>överflytt</a:t>
            </a:r>
            <a:r>
              <a:rPr lang="sv-SE" dirty="0"/>
              <a:t>, för möjlighet för andra parten att förbereda sig. Går inte detta kan överrapportering ske efter att </a:t>
            </a:r>
            <a:r>
              <a:rPr lang="sv-SE" dirty="0" err="1"/>
              <a:t>överflytt</a:t>
            </a:r>
            <a:r>
              <a:rPr lang="sv-SE" dirty="0"/>
              <a:t> skett.</a:t>
            </a:r>
          </a:p>
          <a:p>
            <a:r>
              <a:rPr lang="sv-SE" dirty="0"/>
              <a:t>Innehåll:</a:t>
            </a:r>
          </a:p>
          <a:p>
            <a:pPr lvl="1"/>
            <a:r>
              <a:rPr lang="sv-SE" dirty="0"/>
              <a:t>Redovisa vårdförloppet för patienten</a:t>
            </a:r>
          </a:p>
          <a:p>
            <a:pPr lvl="1"/>
            <a:r>
              <a:rPr lang="sv-SE" dirty="0"/>
              <a:t>Vilka ingrepp och åtgärder som genomförts</a:t>
            </a:r>
          </a:p>
          <a:p>
            <a:pPr lvl="1"/>
            <a:r>
              <a:rPr lang="sv-SE" dirty="0"/>
              <a:t>Uppföljning av dessa</a:t>
            </a:r>
          </a:p>
          <a:p>
            <a:pPr lvl="1"/>
            <a:r>
              <a:rPr lang="sv-SE" dirty="0"/>
              <a:t>Restriktioner</a:t>
            </a:r>
          </a:p>
          <a:p>
            <a:pPr lvl="1"/>
            <a:r>
              <a:rPr lang="sv-SE" dirty="0"/>
              <a:t>Vilken rehabilitering som påbörjats ( viktigt att involvera </a:t>
            </a:r>
            <a:r>
              <a:rPr lang="sv-SE" dirty="0" err="1"/>
              <a:t>fysio</a:t>
            </a:r>
            <a:r>
              <a:rPr lang="sv-SE" dirty="0"/>
              <a:t> och </a:t>
            </a:r>
            <a:r>
              <a:rPr lang="sv-SE" dirty="0" err="1"/>
              <a:t>arbetsteurapeut</a:t>
            </a:r>
            <a:r>
              <a:rPr lang="sv-SE" dirty="0"/>
              <a:t> </a:t>
            </a:r>
            <a:r>
              <a:rPr lang="sv-SE" dirty="0" err="1"/>
              <a:t>inkl</a:t>
            </a:r>
            <a:r>
              <a:rPr lang="sv-SE" dirty="0"/>
              <a:t> dietist)</a:t>
            </a:r>
          </a:p>
          <a:p>
            <a:pPr lvl="1"/>
            <a:r>
              <a:rPr lang="sv-SE" dirty="0"/>
              <a:t>Kollegor som varit </a:t>
            </a:r>
            <a:r>
              <a:rPr lang="sv-SE" dirty="0" err="1"/>
              <a:t>invloverade</a:t>
            </a:r>
            <a:r>
              <a:rPr lang="sv-SE" dirty="0"/>
              <a:t> (operatörer) bör om möjligt närvara alt tydlig plan på det som genomförts</a:t>
            </a:r>
          </a:p>
          <a:p>
            <a:pPr lvl="1"/>
            <a:r>
              <a:rPr lang="sv-SE" dirty="0" err="1"/>
              <a:t>Ev</a:t>
            </a:r>
            <a:r>
              <a:rPr lang="sv-SE" dirty="0"/>
              <a:t> orsaker som man önskar förnyad kontakt med Traumacentrum och hur detta skall se</a:t>
            </a:r>
          </a:p>
          <a:p>
            <a:pPr lvl="1"/>
            <a:r>
              <a:rPr lang="sv-SE" dirty="0"/>
              <a:t>Hur transport sker av patienten. </a:t>
            </a:r>
          </a:p>
        </p:txBody>
      </p:sp>
    </p:spTree>
    <p:extLst>
      <p:ext uri="{BB962C8B-B14F-4D97-AF65-F5344CB8AC3E}">
        <p14:creationId xmlns:p14="http://schemas.microsoft.com/office/powerpoint/2010/main" val="221951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Utbildningsbehov/krav</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23</a:t>
            </a:fld>
            <a:endParaRPr lang="sv-SE" dirty="0"/>
          </a:p>
        </p:txBody>
      </p:sp>
      <p:sp>
        <p:nvSpPr>
          <p:cNvPr id="4" name="Platshållare för innehåll 3"/>
          <p:cNvSpPr>
            <a:spLocks noGrp="1"/>
          </p:cNvSpPr>
          <p:nvPr>
            <p:ph sz="quarter" idx="13"/>
          </p:nvPr>
        </p:nvSpPr>
        <p:spPr/>
        <p:txBody>
          <a:bodyPr/>
          <a:lstStyle/>
          <a:p>
            <a:r>
              <a:rPr lang="sv-SE" dirty="0"/>
              <a:t>Verka för att driva forskning och utbildning inom regionen</a:t>
            </a:r>
          </a:p>
          <a:p>
            <a:r>
              <a:rPr lang="sv-SE" dirty="0"/>
              <a:t>Försöka tillgodose SÖSR med utbildningsbehov och vidareutbildning – Tas upp inom RAG-T </a:t>
            </a:r>
          </a:p>
          <a:p>
            <a:r>
              <a:rPr lang="sv-SE" dirty="0"/>
              <a:t>Samarbete med KMC för att driva kurser och vara en sammanhållen </a:t>
            </a:r>
            <a:r>
              <a:rPr lang="sv-SE" dirty="0" err="1"/>
              <a:t>möteplats</a:t>
            </a:r>
            <a:r>
              <a:rPr lang="sv-SE" dirty="0"/>
              <a:t>/utbildningsplattform</a:t>
            </a:r>
          </a:p>
          <a:p>
            <a:pPr lvl="1"/>
            <a:r>
              <a:rPr lang="sv-SE" dirty="0"/>
              <a:t>DTSC</a:t>
            </a:r>
          </a:p>
          <a:p>
            <a:pPr lvl="1"/>
            <a:r>
              <a:rPr lang="sv-SE" dirty="0"/>
              <a:t>ATLS</a:t>
            </a:r>
          </a:p>
          <a:p>
            <a:pPr lvl="1"/>
            <a:r>
              <a:rPr lang="sv-SE" dirty="0"/>
              <a:t>TNCC/ ENPC/PHTLS</a:t>
            </a:r>
          </a:p>
          <a:p>
            <a:pPr lvl="1"/>
            <a:r>
              <a:rPr lang="sv-SE" dirty="0"/>
              <a:t>Krigskirurgikurs</a:t>
            </a:r>
          </a:p>
          <a:p>
            <a:pPr lvl="1"/>
            <a:r>
              <a:rPr lang="sv-SE" dirty="0" err="1"/>
              <a:t>Klinikspec</a:t>
            </a:r>
            <a:r>
              <a:rPr lang="sv-SE" dirty="0"/>
              <a:t> kurser</a:t>
            </a:r>
          </a:p>
          <a:p>
            <a:pPr lvl="1"/>
            <a:r>
              <a:rPr lang="sv-SE" dirty="0"/>
              <a:t>LÖF – säker trauma</a:t>
            </a:r>
          </a:p>
          <a:p>
            <a:pPr lvl="1"/>
            <a:r>
              <a:rPr lang="sv-SE" dirty="0"/>
              <a:t>Omvårdnad trauma vårdavdelning</a:t>
            </a:r>
          </a:p>
          <a:p>
            <a:r>
              <a:rPr lang="sv-SE" dirty="0"/>
              <a:t>Regionala M&amp;M samt försök till veckovisa </a:t>
            </a:r>
            <a:r>
              <a:rPr lang="sv-SE" dirty="0" smtClean="0"/>
              <a:t>utbildning </a:t>
            </a:r>
            <a:r>
              <a:rPr lang="sv-SE" dirty="0" err="1" smtClean="0"/>
              <a:t>ev</a:t>
            </a:r>
            <a:r>
              <a:rPr lang="sv-SE" dirty="0" smtClean="0"/>
              <a:t> ihop</a:t>
            </a:r>
            <a:br>
              <a:rPr lang="sv-SE" dirty="0" smtClean="0"/>
            </a:br>
            <a:r>
              <a:rPr lang="sv-SE" dirty="0" smtClean="0"/>
              <a:t>med andra traumacentrum/ utländska aktörer</a:t>
            </a:r>
            <a:endParaRPr lang="sv-SE" dirty="0"/>
          </a:p>
        </p:txBody>
      </p:sp>
      <p:pic>
        <p:nvPicPr>
          <p:cNvPr id="6" name="Bildobjekt 5"/>
          <p:cNvPicPr>
            <a:picLocks noChangeAspect="1"/>
          </p:cNvPicPr>
          <p:nvPr/>
        </p:nvPicPr>
        <p:blipFill>
          <a:blip r:embed="rId2"/>
          <a:stretch>
            <a:fillRect/>
          </a:stretch>
        </p:blipFill>
        <p:spPr>
          <a:xfrm>
            <a:off x="7736340" y="3273005"/>
            <a:ext cx="3469725" cy="2598945"/>
          </a:xfrm>
          <a:prstGeom prst="rect">
            <a:avLst/>
          </a:prstGeom>
        </p:spPr>
      </p:pic>
    </p:spTree>
    <p:extLst>
      <p:ext uri="{BB962C8B-B14F-4D97-AF65-F5344CB8AC3E}">
        <p14:creationId xmlns:p14="http://schemas.microsoft.com/office/powerpoint/2010/main" val="23822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Förbättringsarbete</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24</a:t>
            </a:fld>
            <a:endParaRPr lang="sv-SE" dirty="0"/>
          </a:p>
        </p:txBody>
      </p:sp>
      <p:sp>
        <p:nvSpPr>
          <p:cNvPr id="4" name="Platshållare för innehåll 3"/>
          <p:cNvSpPr>
            <a:spLocks noGrp="1"/>
          </p:cNvSpPr>
          <p:nvPr>
            <p:ph sz="quarter" idx="13"/>
          </p:nvPr>
        </p:nvSpPr>
        <p:spPr/>
        <p:txBody>
          <a:bodyPr/>
          <a:lstStyle/>
          <a:p>
            <a:r>
              <a:rPr lang="sv-SE" dirty="0"/>
              <a:t>Mortalitets och Morbiditets konferens </a:t>
            </a:r>
          </a:p>
          <a:p>
            <a:pPr lvl="1"/>
            <a:r>
              <a:rPr lang="sv-SE" dirty="0"/>
              <a:t>3 tillfällen per termin.</a:t>
            </a:r>
          </a:p>
          <a:p>
            <a:pPr lvl="1"/>
            <a:r>
              <a:rPr lang="sv-SE" dirty="0"/>
              <a:t>Försökt involvera SÖSR, svagt intresse. Norrköping delaktigt aktivt flera</a:t>
            </a:r>
            <a:br>
              <a:rPr lang="sv-SE" dirty="0"/>
            </a:br>
            <a:r>
              <a:rPr lang="sv-SE" dirty="0"/>
              <a:t>gånger. Presenterat fall</a:t>
            </a:r>
          </a:p>
          <a:p>
            <a:pPr lvl="1"/>
            <a:r>
              <a:rPr lang="sv-SE"/>
              <a:t>Föreläsningsteman </a:t>
            </a:r>
            <a:r>
              <a:rPr lang="sv-SE" dirty="0"/>
              <a:t>framgent likt Sahlgrenska. </a:t>
            </a:r>
          </a:p>
          <a:p>
            <a:pPr lvl="1"/>
            <a:endParaRPr lang="sv-SE" dirty="0"/>
          </a:p>
          <a:p>
            <a:pPr marL="268287" lvl="1" indent="0">
              <a:buNone/>
            </a:pPr>
            <a:endParaRPr lang="sv-SE" dirty="0"/>
          </a:p>
          <a:p>
            <a:r>
              <a:rPr lang="sv-SE" dirty="0"/>
              <a:t>Skapande av gemensam traumamanual SÖSR: </a:t>
            </a:r>
          </a:p>
          <a:p>
            <a:pPr lvl="1"/>
            <a:r>
              <a:rPr lang="sv-SE" dirty="0"/>
              <a:t>Pilot pågående och planeras utvärderas på nästa RAG-T möte. </a:t>
            </a:r>
          </a:p>
        </p:txBody>
      </p:sp>
      <p:pic>
        <p:nvPicPr>
          <p:cNvPr id="6" name="Bildobjekt 5"/>
          <p:cNvPicPr>
            <a:picLocks noChangeAspect="1"/>
          </p:cNvPicPr>
          <p:nvPr/>
        </p:nvPicPr>
        <p:blipFill>
          <a:blip r:embed="rId2"/>
          <a:stretch>
            <a:fillRect/>
          </a:stretch>
        </p:blipFill>
        <p:spPr>
          <a:xfrm>
            <a:off x="7886968" y="506321"/>
            <a:ext cx="3768412" cy="2110311"/>
          </a:xfrm>
          <a:prstGeom prst="rect">
            <a:avLst/>
          </a:prstGeom>
        </p:spPr>
      </p:pic>
      <p:pic>
        <p:nvPicPr>
          <p:cNvPr id="3076" name="Picture 4" descr="Anlita H.T Industrial inom Förbättringsarbete-fmea, pm-analys, ständiga  förbättringar, 6-sigma, kaizen, smed, värdeflödesanal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47" y="4675085"/>
            <a:ext cx="2205926" cy="180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4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Framtid</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25</a:t>
            </a:fld>
            <a:endParaRPr lang="sv-SE" dirty="0"/>
          </a:p>
        </p:txBody>
      </p:sp>
      <p:sp>
        <p:nvSpPr>
          <p:cNvPr id="4" name="Platshållare för innehåll 3"/>
          <p:cNvSpPr>
            <a:spLocks noGrp="1"/>
          </p:cNvSpPr>
          <p:nvPr>
            <p:ph sz="quarter" idx="13"/>
          </p:nvPr>
        </p:nvSpPr>
        <p:spPr/>
        <p:txBody>
          <a:bodyPr/>
          <a:lstStyle/>
          <a:p>
            <a:r>
              <a:rPr lang="sv-SE" dirty="0"/>
              <a:t>Tydliggöra Traumacentrums uppdrag för att kunna påverka</a:t>
            </a:r>
            <a:br>
              <a:rPr lang="sv-SE" dirty="0"/>
            </a:br>
            <a:r>
              <a:rPr lang="sv-SE" dirty="0"/>
              <a:t>och satsa på akutkirurgi och Trauma inom regionen. </a:t>
            </a:r>
          </a:p>
          <a:p>
            <a:r>
              <a:rPr lang="sv-SE" dirty="0"/>
              <a:t>Sträva efter ständigt förbättring.  </a:t>
            </a:r>
          </a:p>
          <a:p>
            <a:r>
              <a:rPr lang="sv-SE" dirty="0"/>
              <a:t>Gemensamma mål inom </a:t>
            </a:r>
            <a:r>
              <a:rPr lang="sv-SE" dirty="0" smtClean="0"/>
              <a:t>universitetssjukhuset  </a:t>
            </a:r>
            <a:r>
              <a:rPr lang="sv-SE" dirty="0"/>
              <a:t>och vilja att driva och förbättra Traumavården för SÖSR. </a:t>
            </a:r>
          </a:p>
          <a:p>
            <a:r>
              <a:rPr lang="sv-SE" dirty="0"/>
              <a:t>Involvera intresserade och skapa/ knyta kontakter inom SÖSR men även inom andra regioner/ utomlands. </a:t>
            </a:r>
          </a:p>
          <a:p>
            <a:endParaRPr lang="sv-SE" dirty="0"/>
          </a:p>
        </p:txBody>
      </p:sp>
      <p:pic>
        <p:nvPicPr>
          <p:cNvPr id="5122" name="Picture 2" descr="Feedback is Funny—Just Not in a &quot;Ha Ha&quot; Kind of 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99" y="265999"/>
            <a:ext cx="4713754" cy="210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2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257349-C28F-46BC-BC95-6B58CFD36E76}"/>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600" y="0"/>
            <a:ext cx="12192000" cy="6858000"/>
          </a:xfrm>
          <a:prstGeom prst="rect">
            <a:avLst/>
          </a:prstGeom>
        </p:spPr>
      </p:pic>
      <p:sp>
        <p:nvSpPr>
          <p:cNvPr id="3" name="Platshållare för bildnummer 2"/>
          <p:cNvSpPr>
            <a:spLocks noGrp="1"/>
          </p:cNvSpPr>
          <p:nvPr>
            <p:ph type="sldNum" sz="quarter" idx="12"/>
          </p:nvPr>
        </p:nvSpPr>
        <p:spPr/>
        <p:txBody>
          <a:bodyPr/>
          <a:lstStyle/>
          <a:p>
            <a:fld id="{5204B58B-0420-4827-A2A8-7A3D043AFDDE}" type="slidenum">
              <a:rPr lang="sv-SE" smtClean="0"/>
              <a:t>26</a:t>
            </a:fld>
            <a:endParaRPr lang="sv-SE" dirty="0"/>
          </a:p>
        </p:txBody>
      </p:sp>
    </p:spTree>
    <p:extLst>
      <p:ext uri="{BB962C8B-B14F-4D97-AF65-F5344CB8AC3E}">
        <p14:creationId xmlns:p14="http://schemas.microsoft.com/office/powerpoint/2010/main" val="12661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6"/>
          <p:cNvSpPr>
            <a:spLocks noGrp="1"/>
          </p:cNvSpPr>
          <p:nvPr>
            <p:ph type="subTitle" idx="1"/>
          </p:nvPr>
        </p:nvSpPr>
        <p:spPr>
          <a:xfrm>
            <a:off x="1355208" y="360235"/>
            <a:ext cx="9073650" cy="846870"/>
          </a:xfrm>
        </p:spPr>
        <p:txBody>
          <a:bodyPr/>
          <a:lstStyle/>
          <a:p>
            <a:r>
              <a:rPr lang="sv-SE" b="1" dirty="0" smtClean="0"/>
              <a:t>Def Traumacentrum enligt </a:t>
            </a:r>
            <a:r>
              <a:rPr lang="sv-SE" b="1" dirty="0" err="1" smtClean="0"/>
              <a:t>ChatGPT</a:t>
            </a:r>
            <a:endParaRPr lang="sv-SE" b="1" dirty="0"/>
          </a:p>
        </p:txBody>
      </p:sp>
      <p:sp>
        <p:nvSpPr>
          <p:cNvPr id="9" name="Rektangel 8"/>
          <p:cNvSpPr/>
          <p:nvPr/>
        </p:nvSpPr>
        <p:spPr>
          <a:xfrm>
            <a:off x="452761" y="1358283"/>
            <a:ext cx="11452194" cy="4401205"/>
          </a:xfrm>
          <a:prstGeom prst="rect">
            <a:avLst/>
          </a:prstGeom>
        </p:spPr>
        <p:txBody>
          <a:bodyPr wrap="square">
            <a:spAutoFit/>
          </a:bodyPr>
          <a:lstStyle/>
          <a:p>
            <a:r>
              <a:rPr lang="sv-SE" sz="1400" dirty="0"/>
              <a:t>Ett traumacentrum är en specialiserad enhet inom hälso- och sjukvården som är inriktad på att ge omedelbar och kvalificerad vård till patienter med allvarliga och livshotande skador. Dessa centra är utrustade för att hantera komplexa trauman och spelar en central roll i traumavårdskedjan.</a:t>
            </a:r>
            <a:r>
              <a:rPr lang="sv-SE" sz="1400" dirty="0" smtClean="0"/>
              <a:t>​</a:t>
            </a:r>
            <a:br>
              <a:rPr lang="sv-SE" sz="1400" dirty="0" smtClean="0"/>
            </a:br>
            <a:endParaRPr lang="sv-SE" sz="1400" dirty="0"/>
          </a:p>
          <a:p>
            <a:r>
              <a:rPr lang="sv-SE" sz="1400" b="1" dirty="0"/>
              <a:t>Uppdrag:</a:t>
            </a:r>
            <a:endParaRPr lang="sv-SE" sz="1400" dirty="0"/>
          </a:p>
          <a:p>
            <a:pPr>
              <a:buFont typeface="Arial" panose="020B0604020202020204" pitchFamily="34" charset="0"/>
              <a:buChar char="•"/>
            </a:pPr>
            <a:r>
              <a:rPr lang="sv-SE" sz="1400" b="1" dirty="0"/>
              <a:t>Omedelbar och specialiserad vård:</a:t>
            </a:r>
            <a:r>
              <a:rPr lang="sv-SE" sz="1400" dirty="0"/>
              <a:t> Traumacentrum ansvarar för att snabbt bedöma och behandla svårt skadade patienter, vilket kräver tillgång till avancerad medicinsk utrustning och personal med hög kompetens inom traumavård.</a:t>
            </a:r>
            <a:r>
              <a:rPr lang="sv-SE" sz="1400" dirty="0" smtClean="0"/>
              <a:t>​</a:t>
            </a:r>
            <a:br>
              <a:rPr lang="sv-SE" sz="1400" dirty="0" smtClean="0"/>
            </a:br>
            <a:endParaRPr lang="sv-SE" sz="1400" dirty="0"/>
          </a:p>
          <a:p>
            <a:pPr>
              <a:buFont typeface="Arial" panose="020B0604020202020204" pitchFamily="34" charset="0"/>
              <a:buChar char="•"/>
            </a:pPr>
            <a:r>
              <a:rPr lang="sv-SE" sz="1400" b="1" dirty="0"/>
              <a:t>Samordning av vårdinsatser:</a:t>
            </a:r>
            <a:r>
              <a:rPr lang="sv-SE" sz="1400" dirty="0"/>
              <a:t> De fungerar som nav i traumavårdssystemet och koordinerar insatser mellan olika medicinska specialiteter för att säkerställa en sammanhållen och effektiv vårdprocess.</a:t>
            </a:r>
            <a:r>
              <a:rPr lang="sv-SE" sz="1400" dirty="0" smtClean="0"/>
              <a:t>​</a:t>
            </a:r>
          </a:p>
          <a:p>
            <a:pPr>
              <a:buFont typeface="Arial" panose="020B0604020202020204" pitchFamily="34" charset="0"/>
              <a:buChar char="•"/>
            </a:pPr>
            <a:endParaRPr lang="sv-SE" sz="1400" b="1" dirty="0"/>
          </a:p>
          <a:p>
            <a:pPr>
              <a:buFont typeface="Arial" panose="020B0604020202020204" pitchFamily="34" charset="0"/>
              <a:buChar char="•"/>
            </a:pPr>
            <a:r>
              <a:rPr lang="sv-SE" sz="1400" b="1" dirty="0" smtClean="0"/>
              <a:t>Utbildning </a:t>
            </a:r>
            <a:r>
              <a:rPr lang="sv-SE" sz="1400" b="1" dirty="0"/>
              <a:t>och forskning:</a:t>
            </a:r>
            <a:r>
              <a:rPr lang="sv-SE" sz="1400" dirty="0"/>
              <a:t> Många traumacentrum är involverade i utbildning av vårdpersonal och bedriver forskning för att förbättra behandlingsmetoder och patientutfall inom traumavården.</a:t>
            </a:r>
            <a:r>
              <a:rPr lang="sv-SE" sz="1400" dirty="0" smtClean="0"/>
              <a:t>​</a:t>
            </a:r>
            <a:br>
              <a:rPr lang="sv-SE" sz="1400" dirty="0" smtClean="0"/>
            </a:br>
            <a:endParaRPr lang="sv-SE" sz="1400" dirty="0"/>
          </a:p>
          <a:p>
            <a:r>
              <a:rPr lang="sv-SE" sz="1400" b="1" dirty="0"/>
              <a:t>Skyldigheter:</a:t>
            </a:r>
            <a:endParaRPr lang="sv-SE" sz="1400" dirty="0"/>
          </a:p>
          <a:p>
            <a:pPr>
              <a:buFont typeface="Arial" panose="020B0604020202020204" pitchFamily="34" charset="0"/>
              <a:buChar char="•"/>
            </a:pPr>
            <a:r>
              <a:rPr lang="sv-SE" sz="1400" b="1" dirty="0"/>
              <a:t>Tillgänglighet:</a:t>
            </a:r>
            <a:r>
              <a:rPr lang="sv-SE" sz="1400" dirty="0"/>
              <a:t> Traumacentrum måste vara operativa dygnet runt för att kunna ta emot och behandla patienter när som helst på dygnet.​</a:t>
            </a:r>
          </a:p>
          <a:p>
            <a:pPr>
              <a:buFont typeface="Arial" panose="020B0604020202020204" pitchFamily="34" charset="0"/>
              <a:buChar char="•"/>
            </a:pPr>
            <a:r>
              <a:rPr lang="sv-SE" sz="1400" b="1" dirty="0"/>
              <a:t>Kvalitetssäkring:</a:t>
            </a:r>
            <a:r>
              <a:rPr lang="sv-SE" sz="1400" dirty="0"/>
              <a:t> De är skyldiga att upprätthålla höga vårdstandarder, kontinuerligt utvärdera och förbättra vårdkvaliteten samt följa nationella riktlinjer och protokoll för traumavård.</a:t>
            </a:r>
            <a:r>
              <a:rPr lang="sv-SE" sz="1400" dirty="0" smtClean="0"/>
              <a:t>​</a:t>
            </a:r>
          </a:p>
          <a:p>
            <a:pPr>
              <a:buFont typeface="Arial" panose="020B0604020202020204" pitchFamily="34" charset="0"/>
              <a:buChar char="•"/>
            </a:pPr>
            <a:r>
              <a:rPr lang="sv-SE" sz="1400" b="1" dirty="0" smtClean="0"/>
              <a:t>Samarbete </a:t>
            </a:r>
            <a:r>
              <a:rPr lang="sv-SE" sz="1400" b="1" dirty="0"/>
              <a:t>med andra vårdenheter:</a:t>
            </a:r>
            <a:r>
              <a:rPr lang="sv-SE" sz="1400" dirty="0"/>
              <a:t> För att säkerställa en effektiv vårdkedja måste traumacentrum samarbeta med </a:t>
            </a:r>
            <a:r>
              <a:rPr lang="sv-SE" sz="1400" dirty="0" err="1"/>
              <a:t>prehospitala</a:t>
            </a:r>
            <a:r>
              <a:rPr lang="sv-SE" sz="1400" dirty="0"/>
              <a:t> vårdtjänster, såsom ambulanssjukvården, och andra sjukhus för att optimera patientens väg genom vårdsystemet.</a:t>
            </a:r>
          </a:p>
        </p:txBody>
      </p:sp>
    </p:spTree>
    <p:extLst>
      <p:ext uri="{BB962C8B-B14F-4D97-AF65-F5344CB8AC3E}">
        <p14:creationId xmlns:p14="http://schemas.microsoft.com/office/powerpoint/2010/main" val="190301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88BA9-3C0D-4677-93C8-0D8FA7B86AB8}"/>
              </a:ext>
            </a:extLst>
          </p:cNvPr>
          <p:cNvSpPr>
            <a:spLocks noGrp="1"/>
          </p:cNvSpPr>
          <p:nvPr>
            <p:ph type="title"/>
          </p:nvPr>
        </p:nvSpPr>
        <p:spPr/>
        <p:txBody>
          <a:bodyPr/>
          <a:lstStyle/>
          <a:p>
            <a:r>
              <a:rPr lang="sv-SE" dirty="0"/>
              <a:t>				Uppdrag för ett Traumacentrum</a:t>
            </a:r>
            <a:br>
              <a:rPr lang="sv-SE" dirty="0"/>
            </a:br>
            <a:endParaRPr lang="sv-SE" dirty="0"/>
          </a:p>
        </p:txBody>
      </p:sp>
      <p:sp>
        <p:nvSpPr>
          <p:cNvPr id="3" name="Platshållare för bildnummer 2">
            <a:extLst>
              <a:ext uri="{FF2B5EF4-FFF2-40B4-BE49-F238E27FC236}">
                <a16:creationId xmlns:a16="http://schemas.microsoft.com/office/drawing/2014/main" id="{117838DD-FF39-4BED-86CC-199FBFD8D4AA}"/>
              </a:ext>
            </a:extLst>
          </p:cNvPr>
          <p:cNvSpPr>
            <a:spLocks noGrp="1"/>
          </p:cNvSpPr>
          <p:nvPr>
            <p:ph type="sldNum" sz="quarter" idx="12"/>
          </p:nvPr>
        </p:nvSpPr>
        <p:spPr/>
        <p:txBody>
          <a:bodyPr/>
          <a:lstStyle/>
          <a:p>
            <a:fld id="{5204B58B-0420-4827-A2A8-7A3D043AFDDE}" type="slidenum">
              <a:rPr lang="sv-SE" smtClean="0"/>
              <a:t>4</a:t>
            </a:fld>
            <a:endParaRPr lang="sv-SE" dirty="0"/>
          </a:p>
        </p:txBody>
      </p:sp>
      <p:sp>
        <p:nvSpPr>
          <p:cNvPr id="4" name="Platshållare för innehåll 3">
            <a:extLst>
              <a:ext uri="{FF2B5EF4-FFF2-40B4-BE49-F238E27FC236}">
                <a16:creationId xmlns:a16="http://schemas.microsoft.com/office/drawing/2014/main" id="{2789F070-F441-41FA-A682-11A2CF6BF8EE}"/>
              </a:ext>
            </a:extLst>
          </p:cNvPr>
          <p:cNvSpPr>
            <a:spLocks noGrp="1"/>
          </p:cNvSpPr>
          <p:nvPr>
            <p:ph sz="quarter" idx="13"/>
          </p:nvPr>
        </p:nvSpPr>
        <p:spPr>
          <a:xfrm>
            <a:off x="976605" y="1909615"/>
            <a:ext cx="10518710" cy="4446735"/>
          </a:xfrm>
        </p:spPr>
        <p:txBody>
          <a:bodyPr numCol="2"/>
          <a:lstStyle/>
          <a:p>
            <a:r>
              <a:rPr lang="sv-SE" sz="1400" b="1" dirty="0"/>
              <a:t>Avancerad Traumavård</a:t>
            </a:r>
            <a:endParaRPr lang="sv-SE" sz="1400" dirty="0"/>
          </a:p>
          <a:p>
            <a:pPr lvl="1"/>
            <a:r>
              <a:rPr lang="sv-SE" dirty="0"/>
              <a:t>Erbjuda högkvalitativ vård för patienter med allvarliga och livshotande skador.</a:t>
            </a:r>
          </a:p>
          <a:p>
            <a:pPr lvl="1"/>
            <a:r>
              <a:rPr lang="sv-SE" dirty="0"/>
              <a:t>Fungera som sista linjens sjukhus och ta emot patienter från hela regionen.</a:t>
            </a:r>
          </a:p>
          <a:p>
            <a:pPr lvl="1"/>
            <a:r>
              <a:rPr lang="sv-SE" dirty="0"/>
              <a:t>Säkerställa en fungerande vårdkedja från </a:t>
            </a:r>
            <a:r>
              <a:rPr lang="sv-SE" dirty="0" err="1"/>
              <a:t>prehospitalt</a:t>
            </a:r>
            <a:r>
              <a:rPr lang="sv-SE" dirty="0"/>
              <a:t> omhändertagande till rehabilitering.</a:t>
            </a:r>
          </a:p>
          <a:p>
            <a:r>
              <a:rPr lang="sv-SE" sz="1400" b="1" dirty="0"/>
              <a:t>Dygnet-runt-beredskap</a:t>
            </a:r>
            <a:endParaRPr lang="sv-SE" sz="1400" dirty="0"/>
          </a:p>
          <a:p>
            <a:pPr lvl="1"/>
            <a:r>
              <a:rPr lang="sv-SE" dirty="0"/>
              <a:t>Ha en traumabakjour tillgänglig dygnet runt, alla dagar på året, för rådgivning och övertag av patienter.</a:t>
            </a:r>
          </a:p>
          <a:p>
            <a:pPr lvl="1"/>
            <a:r>
              <a:rPr lang="sv-SE" dirty="0"/>
              <a:t>Samarbeta med ambulanssjukvården och andra vårdgivare för att optimera patientflödet.</a:t>
            </a:r>
          </a:p>
          <a:p>
            <a:r>
              <a:rPr lang="sv-SE" sz="1400" b="1" dirty="0"/>
              <a:t>Kompetens och Utveckling</a:t>
            </a:r>
            <a:endParaRPr lang="sv-SE" sz="1400" dirty="0"/>
          </a:p>
          <a:p>
            <a:pPr lvl="1"/>
            <a:r>
              <a:rPr lang="sv-SE" dirty="0"/>
              <a:t>Upprätthålla och utveckla hög kompetens inom traumavård för all personal.</a:t>
            </a:r>
          </a:p>
          <a:p>
            <a:pPr lvl="1"/>
            <a:r>
              <a:rPr lang="sv-SE" dirty="0"/>
              <a:t>Delta i forskning och utbildning för att förbättra traumahantering och behandlingsresultat.</a:t>
            </a:r>
          </a:p>
          <a:p>
            <a:pPr lvl="1"/>
            <a:r>
              <a:rPr lang="sv-SE" dirty="0"/>
              <a:t>Använda det nationella traumaregistret för kontinuerlig kvalitetsuppföljning och utveckling.</a:t>
            </a:r>
          </a:p>
          <a:p>
            <a:r>
              <a:rPr lang="sv-SE" sz="1400" b="1" dirty="0"/>
              <a:t>Kvalitet och Patientsäkerhet</a:t>
            </a:r>
            <a:endParaRPr lang="sv-SE" sz="1400" dirty="0"/>
          </a:p>
          <a:p>
            <a:pPr lvl="1"/>
            <a:r>
              <a:rPr lang="sv-SE" dirty="0"/>
              <a:t>Arbeta inom ett strukturerat ledningssystem för att säkerställa effektiv och säker vård.</a:t>
            </a:r>
          </a:p>
          <a:p>
            <a:pPr lvl="1"/>
            <a:r>
              <a:rPr lang="sv-SE" dirty="0"/>
              <a:t>Fokusera på kontinuerliga förbättringar för att optimera vårdens kvalitet och effektivitet.</a:t>
            </a:r>
          </a:p>
          <a:p>
            <a:pPr lvl="1"/>
            <a:r>
              <a:rPr lang="sv-SE" dirty="0"/>
              <a:t>Säkerställa hög patientsäkerhet genom hela vårdförloppet, inklusive eftervård och rehabilitering.</a:t>
            </a:r>
          </a:p>
          <a:p>
            <a:r>
              <a:rPr lang="sv-SE" sz="1400" b="1" dirty="0"/>
              <a:t>Regionalt och Nationellt Samarbete</a:t>
            </a:r>
            <a:endParaRPr lang="sv-SE" sz="1400" dirty="0"/>
          </a:p>
          <a:p>
            <a:pPr lvl="1"/>
            <a:r>
              <a:rPr lang="sv-SE" dirty="0"/>
              <a:t>Vara en central aktör inom den regionala och nationella traumavården.</a:t>
            </a:r>
          </a:p>
          <a:p>
            <a:pPr lvl="1"/>
            <a:r>
              <a:rPr lang="sv-SE" dirty="0"/>
              <a:t>Samverka med andra sjukhus, myndigheter och organisationer för att förbättra traumavården i Sverige.</a:t>
            </a:r>
          </a:p>
        </p:txBody>
      </p:sp>
      <p:sp>
        <p:nvSpPr>
          <p:cNvPr id="5" name="Rektangel 4"/>
          <p:cNvSpPr/>
          <p:nvPr/>
        </p:nvSpPr>
        <p:spPr>
          <a:xfrm>
            <a:off x="1486678" y="1080901"/>
            <a:ext cx="10406742" cy="646331"/>
          </a:xfrm>
          <a:prstGeom prst="rect">
            <a:avLst/>
          </a:prstGeom>
        </p:spPr>
        <p:txBody>
          <a:bodyPr wrap="square">
            <a:spAutoFit/>
          </a:bodyPr>
          <a:lstStyle/>
          <a:p>
            <a:r>
              <a:rPr lang="sv-SE" i="1" dirty="0"/>
              <a:t>Ett Traumacentrum har som huvuduppdrag att säkerställa högspecialiserad och evidensbaserad vård för svårt skadade patienter. Detta uppdrag omfattar flera centrala områden:</a:t>
            </a:r>
          </a:p>
        </p:txBody>
      </p:sp>
    </p:spTree>
    <p:extLst>
      <p:ext uri="{BB962C8B-B14F-4D97-AF65-F5344CB8AC3E}">
        <p14:creationId xmlns:p14="http://schemas.microsoft.com/office/powerpoint/2010/main" val="213758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5"/>
          <p:cNvGraphicFramePr>
            <a:graphicFrameLocks noGrp="1"/>
          </p:cNvGraphicFramePr>
          <p:nvPr>
            <p:ph idx="1"/>
            <p:extLst>
              <p:ext uri="{D42A27DB-BD31-4B8C-83A1-F6EECF244321}">
                <p14:modId xmlns:p14="http://schemas.microsoft.com/office/powerpoint/2010/main" val="2532739718"/>
              </p:ext>
            </p:extLst>
          </p:nvPr>
        </p:nvGraphicFramePr>
        <p:xfrm>
          <a:off x="872461" y="1501254"/>
          <a:ext cx="9133554" cy="4509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3"/>
          <p:cNvSpPr>
            <a:spLocks noGrp="1"/>
          </p:cNvSpPr>
          <p:nvPr>
            <p:ph type="title"/>
          </p:nvPr>
        </p:nvSpPr>
        <p:spPr/>
        <p:txBody>
          <a:bodyPr/>
          <a:lstStyle/>
          <a:p>
            <a:r>
              <a:rPr lang="sv-SE" dirty="0"/>
              <a:t>Organisation Traumacentrum US Linköping</a:t>
            </a:r>
          </a:p>
        </p:txBody>
      </p:sp>
      <p:sp>
        <p:nvSpPr>
          <p:cNvPr id="5" name="Platshållare för bildnummer 4"/>
          <p:cNvSpPr>
            <a:spLocks noGrp="1"/>
          </p:cNvSpPr>
          <p:nvPr>
            <p:ph type="sldNum" sz="quarter" idx="4"/>
          </p:nvPr>
        </p:nvSpPr>
        <p:spPr/>
        <p:txBody>
          <a:bodyPr/>
          <a:lstStyle/>
          <a:p>
            <a:fld id="{6D8CCFDF-DFA5-484F-9FF8-7212AEA69C48}" type="slidenum">
              <a:rPr lang="sv-SE" smtClean="0"/>
              <a:pPr/>
              <a:t>5</a:t>
            </a:fld>
            <a:endParaRPr lang="sv-SE" dirty="0"/>
          </a:p>
        </p:txBody>
      </p:sp>
    </p:spTree>
    <p:extLst>
      <p:ext uri="{BB962C8B-B14F-4D97-AF65-F5344CB8AC3E}">
        <p14:creationId xmlns:p14="http://schemas.microsoft.com/office/powerpoint/2010/main" val="146444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83780" y="278755"/>
            <a:ext cx="9465560" cy="1265447"/>
          </a:xfrm>
        </p:spPr>
        <p:txBody>
          <a:bodyPr/>
          <a:lstStyle/>
          <a:p>
            <a:r>
              <a:rPr lang="sv-SE" dirty="0"/>
              <a:t>Förnyelse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sp>
        <p:nvSpPr>
          <p:cNvPr id="5" name="Rektangel 4"/>
          <p:cNvSpPr/>
          <p:nvPr/>
        </p:nvSpPr>
        <p:spPr>
          <a:xfrm>
            <a:off x="4542433" y="215442"/>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Beslutande övergripande organ:</a:t>
            </a:r>
            <a:br>
              <a:rPr lang="sv-SE" dirty="0"/>
            </a:br>
            <a:r>
              <a:rPr lang="sv-SE" dirty="0"/>
              <a:t>US / </a:t>
            </a:r>
            <a:r>
              <a:rPr lang="sv-SE" dirty="0" err="1"/>
              <a:t>LiM</a:t>
            </a:r>
            <a:r>
              <a:rPr lang="sv-SE" dirty="0"/>
              <a:t> Ledning</a:t>
            </a:r>
          </a:p>
        </p:txBody>
      </p:sp>
      <p:sp>
        <p:nvSpPr>
          <p:cNvPr id="6" name="Ellips 5"/>
          <p:cNvSpPr/>
          <p:nvPr/>
        </p:nvSpPr>
        <p:spPr>
          <a:xfrm>
            <a:off x="1093051" y="5208303"/>
            <a:ext cx="1659340"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Utbildning</a:t>
            </a:r>
          </a:p>
        </p:txBody>
      </p:sp>
      <p:sp>
        <p:nvSpPr>
          <p:cNvPr id="7" name="Ellips 6"/>
          <p:cNvSpPr/>
          <p:nvPr/>
        </p:nvSpPr>
        <p:spPr>
          <a:xfrm>
            <a:off x="3115195" y="5208303"/>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Forskning</a:t>
            </a:r>
          </a:p>
        </p:txBody>
      </p:sp>
      <p:sp>
        <p:nvSpPr>
          <p:cNvPr id="8" name="Ellips 7"/>
          <p:cNvSpPr/>
          <p:nvPr/>
        </p:nvSpPr>
        <p:spPr>
          <a:xfrm>
            <a:off x="5042872" y="5187144"/>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100" dirty="0"/>
              <a:t>Traumamanual</a:t>
            </a:r>
          </a:p>
        </p:txBody>
      </p:sp>
      <p:sp>
        <p:nvSpPr>
          <p:cNvPr id="9" name="Ellips 8"/>
          <p:cNvSpPr/>
          <p:nvPr/>
        </p:nvSpPr>
        <p:spPr>
          <a:xfrm>
            <a:off x="7135508" y="5187144"/>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err="1"/>
              <a:t>Swetrau</a:t>
            </a:r>
            <a:endParaRPr lang="sv-SE" dirty="0"/>
          </a:p>
        </p:txBody>
      </p:sp>
      <p:sp>
        <p:nvSpPr>
          <p:cNvPr id="10" name="Ellips 9"/>
          <p:cNvSpPr/>
          <p:nvPr/>
        </p:nvSpPr>
        <p:spPr>
          <a:xfrm>
            <a:off x="9155285" y="5208303"/>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Förbättringsarbeten</a:t>
            </a:r>
          </a:p>
        </p:txBody>
      </p:sp>
      <p:sp>
        <p:nvSpPr>
          <p:cNvPr id="11" name="Rektangel 10"/>
          <p:cNvSpPr/>
          <p:nvPr/>
        </p:nvSpPr>
        <p:spPr>
          <a:xfrm>
            <a:off x="4542433" y="1834684"/>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Taktisk Nivå: </a:t>
            </a:r>
            <a:br>
              <a:rPr lang="sv-SE" dirty="0"/>
            </a:br>
            <a:r>
              <a:rPr lang="sv-SE" dirty="0"/>
              <a:t>Traumaråd</a:t>
            </a:r>
          </a:p>
        </p:txBody>
      </p:sp>
      <p:sp>
        <p:nvSpPr>
          <p:cNvPr id="12" name="Rektangel 11"/>
          <p:cNvSpPr/>
          <p:nvPr/>
        </p:nvSpPr>
        <p:spPr>
          <a:xfrm>
            <a:off x="4542432" y="3399117"/>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Operativ nivå:</a:t>
            </a:r>
          </a:p>
          <a:p>
            <a:pPr algn="ctr">
              <a:lnSpc>
                <a:spcPct val="110000"/>
              </a:lnSpc>
            </a:pPr>
            <a:r>
              <a:rPr lang="sv-SE" dirty="0" err="1"/>
              <a:t>Traumakomitte</a:t>
            </a:r>
            <a:endParaRPr lang="sv-SE" dirty="0"/>
          </a:p>
          <a:p>
            <a:pPr algn="ctr">
              <a:lnSpc>
                <a:spcPct val="110000"/>
              </a:lnSpc>
            </a:pPr>
            <a:r>
              <a:rPr lang="sv-SE" dirty="0"/>
              <a:t>(Ansvarsområden)</a:t>
            </a:r>
          </a:p>
        </p:txBody>
      </p:sp>
      <p:cxnSp>
        <p:nvCxnSpPr>
          <p:cNvPr id="14" name="Rak pilkoppling 13"/>
          <p:cNvCxnSpPr/>
          <p:nvPr/>
        </p:nvCxnSpPr>
        <p:spPr>
          <a:xfrm flipH="1">
            <a:off x="2469502" y="4223657"/>
            <a:ext cx="2072930" cy="98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flipH="1">
            <a:off x="4385388" y="4791188"/>
            <a:ext cx="286139" cy="51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p:cNvCxnSpPr/>
          <p:nvPr/>
        </p:nvCxnSpPr>
        <p:spPr>
          <a:xfrm>
            <a:off x="7135507" y="4791188"/>
            <a:ext cx="484493" cy="48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p:cNvCxnSpPr>
            <a:stCxn id="12" idx="2"/>
          </p:cNvCxnSpPr>
          <p:nvPr/>
        </p:nvCxnSpPr>
        <p:spPr>
          <a:xfrm>
            <a:off x="5838970" y="4791188"/>
            <a:ext cx="45536" cy="395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p:cNvCxnSpPr/>
          <p:nvPr/>
        </p:nvCxnSpPr>
        <p:spPr>
          <a:xfrm>
            <a:off x="7135506" y="4223657"/>
            <a:ext cx="2300853" cy="963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59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a:spLocks noGrp="1"/>
          </p:cNvSpPr>
          <p:nvPr>
            <p:ph type="title"/>
          </p:nvPr>
        </p:nvSpPr>
        <p:spPr>
          <a:xfrm>
            <a:off x="581005" y="110874"/>
            <a:ext cx="11044938" cy="1265447"/>
          </a:xfrm>
        </p:spPr>
        <p:txBody>
          <a:bodyPr/>
          <a:lstStyle/>
          <a:p>
            <a:r>
              <a:rPr lang="sv-SE" dirty="0">
                <a:latin typeface="+mj-lt"/>
              </a:rPr>
              <a:t>Statistik Traumacentrum US jmf nationellt</a:t>
            </a:r>
          </a:p>
        </p:txBody>
      </p:sp>
      <p:graphicFrame>
        <p:nvGraphicFramePr>
          <p:cNvPr id="15" name="Tabell 14"/>
          <p:cNvGraphicFramePr>
            <a:graphicFrameLocks noGrp="1"/>
          </p:cNvGraphicFramePr>
          <p:nvPr>
            <p:extLst>
              <p:ext uri="{D42A27DB-BD31-4B8C-83A1-F6EECF244321}">
                <p14:modId xmlns:p14="http://schemas.microsoft.com/office/powerpoint/2010/main" val="990168695"/>
              </p:ext>
            </p:extLst>
          </p:nvPr>
        </p:nvGraphicFramePr>
        <p:xfrm>
          <a:off x="752765" y="4640813"/>
          <a:ext cx="5943602" cy="1578818"/>
        </p:xfrm>
        <a:graphic>
          <a:graphicData uri="http://schemas.openxmlformats.org/drawingml/2006/table">
            <a:tbl>
              <a:tblPr/>
              <a:tblGrid>
                <a:gridCol w="2008702">
                  <a:extLst>
                    <a:ext uri="{9D8B030D-6E8A-4147-A177-3AD203B41FA5}">
                      <a16:colId xmlns:a16="http://schemas.microsoft.com/office/drawing/2014/main" val="4289444263"/>
                    </a:ext>
                  </a:extLst>
                </a:gridCol>
                <a:gridCol w="786980">
                  <a:extLst>
                    <a:ext uri="{9D8B030D-6E8A-4147-A177-3AD203B41FA5}">
                      <a16:colId xmlns:a16="http://schemas.microsoft.com/office/drawing/2014/main" val="942744018"/>
                    </a:ext>
                  </a:extLst>
                </a:gridCol>
                <a:gridCol w="786980">
                  <a:extLst>
                    <a:ext uri="{9D8B030D-6E8A-4147-A177-3AD203B41FA5}">
                      <a16:colId xmlns:a16="http://schemas.microsoft.com/office/drawing/2014/main" val="281724360"/>
                    </a:ext>
                  </a:extLst>
                </a:gridCol>
                <a:gridCol w="786980">
                  <a:extLst>
                    <a:ext uri="{9D8B030D-6E8A-4147-A177-3AD203B41FA5}">
                      <a16:colId xmlns:a16="http://schemas.microsoft.com/office/drawing/2014/main" val="3242454633"/>
                    </a:ext>
                  </a:extLst>
                </a:gridCol>
                <a:gridCol w="786980">
                  <a:extLst>
                    <a:ext uri="{9D8B030D-6E8A-4147-A177-3AD203B41FA5}">
                      <a16:colId xmlns:a16="http://schemas.microsoft.com/office/drawing/2014/main" val="2278859950"/>
                    </a:ext>
                  </a:extLst>
                </a:gridCol>
                <a:gridCol w="786980">
                  <a:extLst>
                    <a:ext uri="{9D8B030D-6E8A-4147-A177-3AD203B41FA5}">
                      <a16:colId xmlns:a16="http://schemas.microsoft.com/office/drawing/2014/main" val="941254898"/>
                    </a:ext>
                  </a:extLst>
                </a:gridCol>
              </a:tblGrid>
              <a:tr h="190500">
                <a:tc>
                  <a:txBody>
                    <a:bodyPr/>
                    <a:lstStyle/>
                    <a:p>
                      <a:pPr algn="l" fontAlgn="b"/>
                      <a:r>
                        <a:rPr lang="sv-SE" sz="1100" b="0" i="0" u="none" strike="noStrike">
                          <a:solidFill>
                            <a:srgbClr val="000000"/>
                          </a:solidFill>
                          <a:effectLst/>
                          <a:latin typeface="Roboto" panose="02000000000000000000" pitchFamily="2" charset="0"/>
                        </a:rPr>
                        <a:t>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dirty="0">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741452182"/>
                  </a:ext>
                </a:extLst>
              </a:tr>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441403325"/>
                  </a:ext>
                </a:extLst>
              </a:tr>
              <a:tr h="190500">
                <a:tc>
                  <a:txBody>
                    <a:bodyPr/>
                    <a:lstStyle/>
                    <a:p>
                      <a:pPr algn="l" fontAlgn="b"/>
                      <a:r>
                        <a:rPr lang="sv-SE" sz="1100" b="0" i="0" u="none" strike="noStrike">
                          <a:solidFill>
                            <a:srgbClr val="000000"/>
                          </a:solidFill>
                          <a:effectLst/>
                          <a:latin typeface="Roboto" panose="02000000000000000000" pitchFamily="2" charset="0"/>
                        </a:rPr>
                        <a:t>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345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374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398</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3160713844"/>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98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105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82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623174480"/>
                  </a:ext>
                </a:extLst>
              </a:tr>
              <a:tr h="245318">
                <a:tc>
                  <a:txBody>
                    <a:bodyPr/>
                    <a:lstStyle/>
                    <a:p>
                      <a:pPr algn="l" fontAlgn="b"/>
                      <a:r>
                        <a:rPr lang="sv-SE" sz="1100" b="0" i="0" u="none" strike="noStrike">
                          <a:solidFill>
                            <a:srgbClr val="000000"/>
                          </a:solidFill>
                          <a:effectLst/>
                          <a:latin typeface="Roboto" panose="02000000000000000000" pitchFamily="2" charset="0"/>
                        </a:rPr>
                        <a:t>Avlidna 30 dagar 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1837034196"/>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5</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211819869"/>
                  </a:ext>
                </a:extLst>
              </a:tr>
              <a:tr h="190500">
                <a:tc>
                  <a:txBody>
                    <a:bodyPr/>
                    <a:lstStyle/>
                    <a:p>
                      <a:pPr algn="l" fontAlgn="b"/>
                      <a:r>
                        <a:rPr lang="sv-SE" sz="1100" b="0" i="0" u="none" strike="noStrike">
                          <a:solidFill>
                            <a:srgbClr val="000000"/>
                          </a:solidFill>
                          <a:effectLst/>
                          <a:latin typeface="Roboto" panose="02000000000000000000" pitchFamily="2" charset="0"/>
                        </a:rPr>
                        <a:t>NISS &gt;40 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497019336"/>
                  </a:ext>
                </a:extLst>
              </a:tr>
              <a:tr h="190500">
                <a:tc>
                  <a:txBody>
                    <a:bodyPr/>
                    <a:lstStyle/>
                    <a:p>
                      <a:pPr algn="l" fontAlgn="b"/>
                      <a:r>
                        <a:rPr lang="sv-SE" sz="1100" b="0" i="0" u="none" strike="noStrike">
                          <a:solidFill>
                            <a:srgbClr val="000000"/>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20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146236471"/>
                  </a:ext>
                </a:extLst>
              </a:tr>
            </a:tbl>
          </a:graphicData>
        </a:graphic>
      </p:graphicFrame>
      <p:graphicFrame>
        <p:nvGraphicFramePr>
          <p:cNvPr id="19" name="Tabell 18"/>
          <p:cNvGraphicFramePr>
            <a:graphicFrameLocks noGrp="1"/>
          </p:cNvGraphicFramePr>
          <p:nvPr>
            <p:extLst>
              <p:ext uri="{D42A27DB-BD31-4B8C-83A1-F6EECF244321}">
                <p14:modId xmlns:p14="http://schemas.microsoft.com/office/powerpoint/2010/main" val="4229127286"/>
              </p:ext>
            </p:extLst>
          </p:nvPr>
        </p:nvGraphicFramePr>
        <p:xfrm>
          <a:off x="752765" y="2906243"/>
          <a:ext cx="5943602" cy="1524000"/>
        </p:xfrm>
        <a:graphic>
          <a:graphicData uri="http://schemas.openxmlformats.org/drawingml/2006/table">
            <a:tbl>
              <a:tblPr/>
              <a:tblGrid>
                <a:gridCol w="2008702">
                  <a:extLst>
                    <a:ext uri="{9D8B030D-6E8A-4147-A177-3AD203B41FA5}">
                      <a16:colId xmlns:a16="http://schemas.microsoft.com/office/drawing/2014/main" val="2210946431"/>
                    </a:ext>
                  </a:extLst>
                </a:gridCol>
                <a:gridCol w="786980">
                  <a:extLst>
                    <a:ext uri="{9D8B030D-6E8A-4147-A177-3AD203B41FA5}">
                      <a16:colId xmlns:a16="http://schemas.microsoft.com/office/drawing/2014/main" val="4087934772"/>
                    </a:ext>
                  </a:extLst>
                </a:gridCol>
                <a:gridCol w="786980">
                  <a:extLst>
                    <a:ext uri="{9D8B030D-6E8A-4147-A177-3AD203B41FA5}">
                      <a16:colId xmlns:a16="http://schemas.microsoft.com/office/drawing/2014/main" val="4072251657"/>
                    </a:ext>
                  </a:extLst>
                </a:gridCol>
                <a:gridCol w="786980">
                  <a:extLst>
                    <a:ext uri="{9D8B030D-6E8A-4147-A177-3AD203B41FA5}">
                      <a16:colId xmlns:a16="http://schemas.microsoft.com/office/drawing/2014/main" val="703148705"/>
                    </a:ext>
                  </a:extLst>
                </a:gridCol>
                <a:gridCol w="786980">
                  <a:extLst>
                    <a:ext uri="{9D8B030D-6E8A-4147-A177-3AD203B41FA5}">
                      <a16:colId xmlns:a16="http://schemas.microsoft.com/office/drawing/2014/main" val="2692273401"/>
                    </a:ext>
                  </a:extLst>
                </a:gridCol>
                <a:gridCol w="786980">
                  <a:extLst>
                    <a:ext uri="{9D8B030D-6E8A-4147-A177-3AD203B41FA5}">
                      <a16:colId xmlns:a16="http://schemas.microsoft.com/office/drawing/2014/main" val="3494243909"/>
                    </a:ext>
                  </a:extLst>
                </a:gridCol>
              </a:tblGrid>
              <a:tr h="190500">
                <a:tc>
                  <a:txBody>
                    <a:bodyPr/>
                    <a:lstStyle/>
                    <a:p>
                      <a:pPr algn="l" fontAlgn="b"/>
                      <a:r>
                        <a:rPr lang="sv-SE" sz="1100" b="0" i="0" u="none" strike="noStrike">
                          <a:solidFill>
                            <a:srgbClr val="000000"/>
                          </a:solidFill>
                          <a:effectLst/>
                          <a:latin typeface="Roboto" panose="02000000000000000000" pitchFamily="2" charset="0"/>
                        </a:rPr>
                        <a:t>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242986923"/>
                  </a:ext>
                </a:extLst>
              </a:tr>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671004825"/>
                  </a:ext>
                </a:extLst>
              </a:tr>
              <a:tr h="190500">
                <a:tc>
                  <a:txBody>
                    <a:bodyPr/>
                    <a:lstStyle/>
                    <a:p>
                      <a:pPr algn="l" fontAlgn="b"/>
                      <a:r>
                        <a:rPr lang="sv-SE" sz="1100" b="0" i="0" u="none" strike="noStrike">
                          <a:solidFill>
                            <a:srgbClr val="000000"/>
                          </a:solidFill>
                          <a:effectLst/>
                          <a:latin typeface="Roboto" panose="02000000000000000000" pitchFamily="2" charset="0"/>
                        </a:rPr>
                        <a:t>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314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349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362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223</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602164618"/>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45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249574177"/>
                  </a:ext>
                </a:extLst>
              </a:tr>
              <a:tr h="190500">
                <a:tc>
                  <a:txBody>
                    <a:bodyPr/>
                    <a:lstStyle/>
                    <a:p>
                      <a:pPr algn="l" fontAlgn="b"/>
                      <a:r>
                        <a:rPr lang="sv-SE" sz="1100" b="0" i="0" u="none" strike="noStrike">
                          <a:solidFill>
                            <a:srgbClr val="000000"/>
                          </a:solidFill>
                          <a:effectLst/>
                          <a:latin typeface="Roboto" panose="02000000000000000000" pitchFamily="2" charset="0"/>
                        </a:rPr>
                        <a:t>Avlidna 30 dagar 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4107277474"/>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694012358"/>
                  </a:ext>
                </a:extLst>
              </a:tr>
              <a:tr h="190500">
                <a:tc>
                  <a:txBody>
                    <a:bodyPr/>
                    <a:lstStyle/>
                    <a:p>
                      <a:pPr algn="l" fontAlgn="b"/>
                      <a:r>
                        <a:rPr lang="sv-SE" sz="1100" b="0" i="0" u="none" strike="noStrike" dirty="0">
                          <a:solidFill>
                            <a:srgbClr val="000000"/>
                          </a:solidFill>
                          <a:effectLst/>
                          <a:latin typeface="Roboto" panose="02000000000000000000" pitchFamily="2" charset="0"/>
                        </a:rPr>
                        <a:t>NISS &gt;40 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442084521"/>
                  </a:ext>
                </a:extLst>
              </a:tr>
              <a:tr h="190500">
                <a:tc>
                  <a:txBody>
                    <a:bodyPr/>
                    <a:lstStyle/>
                    <a:p>
                      <a:pPr algn="l" fontAlgn="b"/>
                      <a:r>
                        <a:rPr lang="sv-SE" sz="1100" b="0" i="0" u="none" strike="noStrike" dirty="0">
                          <a:solidFill>
                            <a:schemeClr val="tx1"/>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91063683"/>
                  </a:ext>
                </a:extLst>
              </a:tr>
            </a:tbl>
          </a:graphicData>
        </a:graphic>
      </p:graphicFrame>
      <p:graphicFrame>
        <p:nvGraphicFramePr>
          <p:cNvPr id="21" name="Tabell 20"/>
          <p:cNvGraphicFramePr>
            <a:graphicFrameLocks noGrp="1"/>
          </p:cNvGraphicFramePr>
          <p:nvPr>
            <p:extLst>
              <p:ext uri="{D42A27DB-BD31-4B8C-83A1-F6EECF244321}">
                <p14:modId xmlns:p14="http://schemas.microsoft.com/office/powerpoint/2010/main" val="907587153"/>
              </p:ext>
            </p:extLst>
          </p:nvPr>
        </p:nvGraphicFramePr>
        <p:xfrm>
          <a:off x="752765" y="1315762"/>
          <a:ext cx="5943602" cy="1333500"/>
        </p:xfrm>
        <a:graphic>
          <a:graphicData uri="http://schemas.openxmlformats.org/drawingml/2006/table">
            <a:tbl>
              <a:tblPr/>
              <a:tblGrid>
                <a:gridCol w="2008702">
                  <a:extLst>
                    <a:ext uri="{9D8B030D-6E8A-4147-A177-3AD203B41FA5}">
                      <a16:colId xmlns:a16="http://schemas.microsoft.com/office/drawing/2014/main" val="324368844"/>
                    </a:ext>
                  </a:extLst>
                </a:gridCol>
                <a:gridCol w="786980">
                  <a:extLst>
                    <a:ext uri="{9D8B030D-6E8A-4147-A177-3AD203B41FA5}">
                      <a16:colId xmlns:a16="http://schemas.microsoft.com/office/drawing/2014/main" val="4128209021"/>
                    </a:ext>
                  </a:extLst>
                </a:gridCol>
                <a:gridCol w="786980">
                  <a:extLst>
                    <a:ext uri="{9D8B030D-6E8A-4147-A177-3AD203B41FA5}">
                      <a16:colId xmlns:a16="http://schemas.microsoft.com/office/drawing/2014/main" val="1900393497"/>
                    </a:ext>
                  </a:extLst>
                </a:gridCol>
                <a:gridCol w="786980">
                  <a:extLst>
                    <a:ext uri="{9D8B030D-6E8A-4147-A177-3AD203B41FA5}">
                      <a16:colId xmlns:a16="http://schemas.microsoft.com/office/drawing/2014/main" val="851557978"/>
                    </a:ext>
                  </a:extLst>
                </a:gridCol>
                <a:gridCol w="786980">
                  <a:extLst>
                    <a:ext uri="{9D8B030D-6E8A-4147-A177-3AD203B41FA5}">
                      <a16:colId xmlns:a16="http://schemas.microsoft.com/office/drawing/2014/main" val="2384010955"/>
                    </a:ext>
                  </a:extLst>
                </a:gridCol>
                <a:gridCol w="786980">
                  <a:extLst>
                    <a:ext uri="{9D8B030D-6E8A-4147-A177-3AD203B41FA5}">
                      <a16:colId xmlns:a16="http://schemas.microsoft.com/office/drawing/2014/main" val="4269705838"/>
                    </a:ext>
                  </a:extLst>
                </a:gridCol>
              </a:tblGrid>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918997351"/>
                  </a:ext>
                </a:extLst>
              </a:tr>
              <a:tr h="190500">
                <a:tc>
                  <a:txBody>
                    <a:bodyPr/>
                    <a:lstStyle/>
                    <a:p>
                      <a:pPr algn="l" fontAlgn="b"/>
                      <a:r>
                        <a:rPr lang="sv-SE" sz="1100" b="0" i="0" u="none" strike="noStrike">
                          <a:solidFill>
                            <a:srgbClr val="000000"/>
                          </a:solidFill>
                          <a:effectLst/>
                          <a:latin typeface="Roboto" panose="02000000000000000000" pitchFamily="2" charset="0"/>
                        </a:rPr>
                        <a:t>Linköping</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172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176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164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2350813714"/>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108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70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953305866"/>
                  </a:ext>
                </a:extLst>
              </a:tr>
              <a:tr h="190500">
                <a:tc>
                  <a:txBody>
                    <a:bodyPr/>
                    <a:lstStyle/>
                    <a:p>
                      <a:pPr algn="l" fontAlgn="b"/>
                      <a:r>
                        <a:rPr lang="sv-SE" sz="1100" b="0" i="0" u="none" strike="noStrike">
                          <a:solidFill>
                            <a:srgbClr val="000000"/>
                          </a:solidFill>
                          <a:effectLst/>
                          <a:latin typeface="Roboto" panose="02000000000000000000" pitchFamily="2" charset="0"/>
                        </a:rPr>
                        <a:t>Avlidna 30 dagar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2581954702"/>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1807713973"/>
                  </a:ext>
                </a:extLst>
              </a:tr>
              <a:tr h="190500">
                <a:tc>
                  <a:txBody>
                    <a:bodyPr/>
                    <a:lstStyle/>
                    <a:p>
                      <a:pPr algn="l" fontAlgn="b"/>
                      <a:r>
                        <a:rPr lang="sv-SE" sz="1100" b="0" i="0" u="none" strike="noStrike">
                          <a:solidFill>
                            <a:srgbClr val="000000"/>
                          </a:solidFill>
                          <a:effectLst/>
                          <a:latin typeface="Roboto" panose="02000000000000000000" pitchFamily="2" charset="0"/>
                        </a:rPr>
                        <a:t>NISS &gt;40 Linköping</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077166183"/>
                  </a:ext>
                </a:extLst>
              </a:tr>
              <a:tr h="190500">
                <a:tc>
                  <a:txBody>
                    <a:bodyPr/>
                    <a:lstStyle/>
                    <a:p>
                      <a:pPr algn="l" fontAlgn="b"/>
                      <a:r>
                        <a:rPr lang="sv-SE" sz="1100" b="0" i="0" u="none" strike="noStrike">
                          <a:solidFill>
                            <a:srgbClr val="000000"/>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9</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3659515410"/>
                  </a:ext>
                </a:extLst>
              </a:tr>
            </a:tbl>
          </a:graphicData>
        </a:graphic>
      </p:graphicFrame>
      <p:sp>
        <p:nvSpPr>
          <p:cNvPr id="22" name="textruta 21"/>
          <p:cNvSpPr txBox="1"/>
          <p:nvPr/>
        </p:nvSpPr>
        <p:spPr>
          <a:xfrm>
            <a:off x="7097486" y="1376321"/>
            <a:ext cx="4677747" cy="4708981"/>
          </a:xfrm>
          <a:prstGeom prst="rect">
            <a:avLst/>
          </a:prstGeom>
          <a:noFill/>
        </p:spPr>
        <p:txBody>
          <a:bodyPr wrap="square" rtlCol="0">
            <a:spAutoFit/>
          </a:bodyPr>
          <a:lstStyle/>
          <a:p>
            <a:pPr algn="l"/>
            <a:r>
              <a:rPr lang="sv-SE" sz="2000" dirty="0">
                <a:latin typeface="+mj-lt"/>
              </a:rPr>
              <a:t>34 % av våra trauman består av sekundär från annat sjukhus.</a:t>
            </a:r>
          </a:p>
          <a:p>
            <a:pPr algn="l"/>
            <a:r>
              <a:rPr lang="sv-SE" sz="2000" dirty="0">
                <a:latin typeface="+mj-lt"/>
              </a:rPr>
              <a:t>Jmf Örebro som har ca 9 % och 29 % i Uppsala</a:t>
            </a:r>
          </a:p>
          <a:p>
            <a:pPr algn="l"/>
            <a:endParaRPr lang="sv-SE" sz="2000" dirty="0">
              <a:latin typeface="+mj-lt"/>
            </a:endParaRPr>
          </a:p>
          <a:p>
            <a:pPr algn="l"/>
            <a:r>
              <a:rPr lang="sv-SE" sz="2000" b="1" dirty="0">
                <a:latin typeface="+mj-lt"/>
              </a:rPr>
              <a:t>Total mortalitet </a:t>
            </a:r>
            <a:r>
              <a:rPr lang="sv-SE" sz="2000" dirty="0">
                <a:latin typeface="+mj-lt"/>
              </a:rPr>
              <a:t>Linköping: 9 %</a:t>
            </a:r>
          </a:p>
          <a:p>
            <a:pPr algn="l"/>
            <a:r>
              <a:rPr lang="sv-SE" sz="2000" b="1" dirty="0">
                <a:latin typeface="+mj-lt"/>
              </a:rPr>
              <a:t>Total mortalitet </a:t>
            </a:r>
            <a:r>
              <a:rPr lang="sv-SE" sz="2000" dirty="0">
                <a:latin typeface="+mj-lt"/>
              </a:rPr>
              <a:t>Örebro 3,8 %</a:t>
            </a:r>
          </a:p>
          <a:p>
            <a:r>
              <a:rPr lang="sv-SE" sz="2000" dirty="0"/>
              <a:t>Total mortalitet </a:t>
            </a:r>
            <a:r>
              <a:rPr lang="sv-SE" sz="2000" dirty="0">
                <a:latin typeface="+mj-lt"/>
              </a:rPr>
              <a:t>Uppsala 6,3 %</a:t>
            </a:r>
          </a:p>
          <a:p>
            <a:pPr algn="l"/>
            <a:endParaRPr lang="sv-SE" sz="2000" dirty="0">
              <a:latin typeface="+mj-lt"/>
            </a:endParaRPr>
          </a:p>
          <a:p>
            <a:pPr algn="l"/>
            <a:r>
              <a:rPr lang="sv-SE" sz="2000" dirty="0">
                <a:latin typeface="+mj-lt"/>
              </a:rPr>
              <a:t>Total NISS &gt; 40 8,9 % i Linköping</a:t>
            </a:r>
          </a:p>
          <a:p>
            <a:r>
              <a:rPr lang="sv-SE" sz="2000" dirty="0"/>
              <a:t>Total NISS &gt; 40 % 3,8 i Örebro</a:t>
            </a:r>
          </a:p>
          <a:p>
            <a:r>
              <a:rPr lang="sv-SE" sz="2000" dirty="0"/>
              <a:t>Total NISS &gt; 40 9,5 % i Uppsala</a:t>
            </a:r>
          </a:p>
          <a:p>
            <a:endParaRPr lang="sv-SE" sz="2000" dirty="0">
              <a:latin typeface="+mj-lt"/>
            </a:endParaRPr>
          </a:p>
          <a:p>
            <a:endParaRPr lang="sv-SE" sz="2000" dirty="0">
              <a:latin typeface="+mj-lt"/>
            </a:endParaRPr>
          </a:p>
          <a:p>
            <a:r>
              <a:rPr lang="sv-SE" sz="2000" dirty="0">
                <a:latin typeface="+mj-lt"/>
              </a:rPr>
              <a:t> Behov av uppföljning!</a:t>
            </a:r>
          </a:p>
        </p:txBody>
      </p:sp>
    </p:spTree>
    <p:extLst>
      <p:ext uri="{BB962C8B-B14F-4D97-AF65-F5344CB8AC3E}">
        <p14:creationId xmlns:p14="http://schemas.microsoft.com/office/powerpoint/2010/main" val="45647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4172505" y="731413"/>
            <a:ext cx="3752617" cy="3216529"/>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pic>
        <p:nvPicPr>
          <p:cNvPr id="6" name="Bildobjekt 5"/>
          <p:cNvPicPr>
            <a:picLocks noChangeAspect="1"/>
          </p:cNvPicPr>
          <p:nvPr/>
        </p:nvPicPr>
        <p:blipFill>
          <a:blip r:embed="rId3"/>
          <a:stretch>
            <a:fillRect/>
          </a:stretch>
        </p:blipFill>
        <p:spPr>
          <a:xfrm>
            <a:off x="301841" y="657580"/>
            <a:ext cx="3870664" cy="3157197"/>
          </a:xfrm>
          <a:prstGeom prst="rect">
            <a:avLst/>
          </a:prstGeom>
        </p:spPr>
      </p:pic>
      <p:sp>
        <p:nvSpPr>
          <p:cNvPr id="8" name="textruta 7"/>
          <p:cNvSpPr txBox="1"/>
          <p:nvPr/>
        </p:nvSpPr>
        <p:spPr>
          <a:xfrm>
            <a:off x="1118585" y="275208"/>
            <a:ext cx="1482571" cy="400110"/>
          </a:xfrm>
          <a:prstGeom prst="rect">
            <a:avLst/>
          </a:prstGeom>
          <a:noFill/>
        </p:spPr>
        <p:txBody>
          <a:bodyPr wrap="square" rtlCol="0">
            <a:spAutoFit/>
          </a:bodyPr>
          <a:lstStyle/>
          <a:p>
            <a:pPr algn="l"/>
            <a:r>
              <a:rPr lang="sv-SE" sz="2000" dirty="0" smtClean="0">
                <a:latin typeface="+mj-lt"/>
              </a:rPr>
              <a:t>Linköping</a:t>
            </a:r>
          </a:p>
        </p:txBody>
      </p:sp>
      <p:sp>
        <p:nvSpPr>
          <p:cNvPr id="9" name="Rubrik 8"/>
          <p:cNvSpPr txBox="1">
            <a:spLocks noGrp="1"/>
          </p:cNvSpPr>
          <p:nvPr>
            <p:ph type="title"/>
          </p:nvPr>
        </p:nvSpPr>
        <p:spPr>
          <a:xfrm>
            <a:off x="4989249" y="305986"/>
            <a:ext cx="1716107" cy="369332"/>
          </a:xfrm>
          <a:prstGeom prst="rect">
            <a:avLst/>
          </a:prstGeom>
          <a:noFill/>
        </p:spPr>
        <p:txBody>
          <a:bodyPr wrap="square" rtlCol="0">
            <a:spAutoFit/>
          </a:bodyPr>
          <a:lstStyle/>
          <a:p>
            <a:pPr algn="l"/>
            <a:r>
              <a:rPr lang="sv-SE" sz="2000" dirty="0" smtClean="0">
                <a:latin typeface="+mj-lt"/>
              </a:rPr>
              <a:t>Uppsala</a:t>
            </a:r>
          </a:p>
        </p:txBody>
      </p:sp>
      <p:pic>
        <p:nvPicPr>
          <p:cNvPr id="10" name="Bildobjekt 9"/>
          <p:cNvPicPr>
            <a:picLocks noChangeAspect="1"/>
          </p:cNvPicPr>
          <p:nvPr/>
        </p:nvPicPr>
        <p:blipFill>
          <a:blip r:embed="rId4"/>
          <a:stretch>
            <a:fillRect/>
          </a:stretch>
        </p:blipFill>
        <p:spPr>
          <a:xfrm>
            <a:off x="8222895" y="830564"/>
            <a:ext cx="3748325" cy="3117378"/>
          </a:xfrm>
          <a:prstGeom prst="rect">
            <a:avLst/>
          </a:prstGeom>
        </p:spPr>
      </p:pic>
      <p:sp>
        <p:nvSpPr>
          <p:cNvPr id="11" name="Rubrik 8"/>
          <p:cNvSpPr txBox="1">
            <a:spLocks/>
          </p:cNvSpPr>
          <p:nvPr/>
        </p:nvSpPr>
        <p:spPr>
          <a:xfrm>
            <a:off x="9239003" y="362081"/>
            <a:ext cx="1716107" cy="369332"/>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sv-SE" sz="2000" dirty="0" smtClean="0">
                <a:latin typeface="+mj-lt"/>
              </a:rPr>
              <a:t>Örebro</a:t>
            </a:r>
          </a:p>
        </p:txBody>
      </p:sp>
      <p:pic>
        <p:nvPicPr>
          <p:cNvPr id="12" name="Bildobjekt 11"/>
          <p:cNvPicPr>
            <a:picLocks noChangeAspect="1"/>
          </p:cNvPicPr>
          <p:nvPr/>
        </p:nvPicPr>
        <p:blipFill>
          <a:blip r:embed="rId5"/>
          <a:stretch>
            <a:fillRect/>
          </a:stretch>
        </p:blipFill>
        <p:spPr>
          <a:xfrm>
            <a:off x="499221" y="3870872"/>
            <a:ext cx="3673284" cy="3024581"/>
          </a:xfrm>
          <a:prstGeom prst="rect">
            <a:avLst/>
          </a:prstGeom>
        </p:spPr>
      </p:pic>
      <p:sp>
        <p:nvSpPr>
          <p:cNvPr id="13" name="Rubrik 8"/>
          <p:cNvSpPr txBox="1">
            <a:spLocks/>
          </p:cNvSpPr>
          <p:nvPr/>
        </p:nvSpPr>
        <p:spPr>
          <a:xfrm>
            <a:off x="4497048" y="5052365"/>
            <a:ext cx="1716107" cy="369332"/>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sv-SE" sz="2000" dirty="0" smtClean="0">
                <a:latin typeface="+mj-lt"/>
              </a:rPr>
              <a:t>KS Solna</a:t>
            </a:r>
          </a:p>
        </p:txBody>
      </p:sp>
    </p:spTree>
    <p:extLst>
      <p:ext uri="{BB962C8B-B14F-4D97-AF65-F5344CB8AC3E}">
        <p14:creationId xmlns:p14="http://schemas.microsoft.com/office/powerpoint/2010/main" val="4899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Utmaningar</a:t>
            </a:r>
          </a:p>
        </p:txBody>
      </p:sp>
      <p:sp>
        <p:nvSpPr>
          <p:cNvPr id="4" name="Platshållare för innehåll 3"/>
          <p:cNvSpPr>
            <a:spLocks noGrp="1"/>
          </p:cNvSpPr>
          <p:nvPr>
            <p:ph sz="half" idx="1"/>
          </p:nvPr>
        </p:nvSpPr>
        <p:spPr/>
        <p:txBody>
          <a:bodyPr/>
          <a:lstStyle/>
          <a:p>
            <a:r>
              <a:rPr lang="sv-SE" dirty="0"/>
              <a:t>Mängdträning</a:t>
            </a:r>
          </a:p>
          <a:p>
            <a:r>
              <a:rPr lang="sv-SE" dirty="0"/>
              <a:t>Tid, personal, pengar</a:t>
            </a:r>
          </a:p>
          <a:p>
            <a:r>
              <a:rPr lang="sv-SE" dirty="0"/>
              <a:t>Status Trauma! </a:t>
            </a:r>
          </a:p>
          <a:p>
            <a:r>
              <a:rPr lang="sv-SE" dirty="0"/>
              <a:t>Transportmedel</a:t>
            </a:r>
          </a:p>
          <a:p>
            <a:r>
              <a:rPr lang="sv-SE" dirty="0"/>
              <a:t>Engagera personer att utveckla och driva. </a:t>
            </a:r>
          </a:p>
          <a:p>
            <a:endParaRPr lang="sv-SE" dirty="0"/>
          </a:p>
          <a:p>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9</a:t>
            </a:fld>
            <a:endParaRPr lang="sv-SE" dirty="0"/>
          </a:p>
        </p:txBody>
      </p:sp>
      <p:pic>
        <p:nvPicPr>
          <p:cNvPr id="2050" name="Picture 2" descr="Problem-Solving Process in 6 Steps - Potential.c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30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smtClean="0">
            <a:latin typeface="+mj-lt"/>
          </a:defRPr>
        </a:defPPr>
      </a:lstStyle>
    </a:txDef>
  </a:objectDefaults>
  <a:extraClrSchemeLst/>
  <a:extLst>
    <a:ext uri="{05A4C25C-085E-4340-85A3-A5531E510DB2}">
      <thm15:themeFamily xmlns:thm15="http://schemas.microsoft.com/office/thememl/2012/main" name="Startbild.pptx  -  Skrivskyddad" id="{CF37655C-90A6-424E-9B54-46D6A045F071}" vid="{726C345F-4439-4E0E-B5A8-86136D5FEC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2254</TotalTime>
  <Words>1648</Words>
  <Application>Microsoft Office PowerPoint</Application>
  <PresentationFormat>Bredbild</PresentationFormat>
  <Paragraphs>367</Paragraphs>
  <Slides>26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Arial</vt:lpstr>
      <vt:lpstr>Calibri</vt:lpstr>
      <vt:lpstr>Roboto</vt:lpstr>
      <vt:lpstr>Roboto Light</vt:lpstr>
      <vt:lpstr>Tahoma</vt:lpstr>
      <vt:lpstr>Times New Roman</vt:lpstr>
      <vt:lpstr>Region Östergötland</vt:lpstr>
      <vt:lpstr>Traumacentrum US </vt:lpstr>
      <vt:lpstr>Om oss</vt:lpstr>
      <vt:lpstr>PowerPoint-presentation</vt:lpstr>
      <vt:lpstr>    Uppdrag för ett Traumacentrum </vt:lpstr>
      <vt:lpstr>Organisation Traumacentrum US Linköping</vt:lpstr>
      <vt:lpstr>Förnyelse</vt:lpstr>
      <vt:lpstr>Statistik Traumacentrum US jmf nationellt</vt:lpstr>
      <vt:lpstr>Uppsala</vt:lpstr>
      <vt:lpstr>Utmaningar</vt:lpstr>
      <vt:lpstr>PowerPoint-presentation</vt:lpstr>
      <vt:lpstr>Transport</vt:lpstr>
      <vt:lpstr>En väg in - Traumabakjour</vt:lpstr>
      <vt:lpstr>PowerPoint-presentation</vt:lpstr>
      <vt:lpstr>PowerPoint-presentation</vt:lpstr>
      <vt:lpstr>Hybridsal</vt:lpstr>
      <vt:lpstr>Videoinspelning</vt:lpstr>
      <vt:lpstr>Helblod</vt:lpstr>
      <vt:lpstr>Interprofessionellt samarbete</vt:lpstr>
      <vt:lpstr>Trauma anteckning</vt:lpstr>
      <vt:lpstr>Rehabilitering</vt:lpstr>
      <vt:lpstr>Återkoppling och uppföljning</vt:lpstr>
      <vt:lpstr>Avsändande Trauma MDK</vt:lpstr>
      <vt:lpstr>Utbildningsbehov/krav</vt:lpstr>
      <vt:lpstr>Förbättringsarbete</vt:lpstr>
      <vt:lpstr>Framtid</vt:lpstr>
      <vt:lpstr>PowerPoint-presentation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Traumacentrum US</dc:title>
  <dc:creator>Permert Fraser Marcus</dc:creator>
  <cp:lastModifiedBy>Thålin Conny</cp:lastModifiedBy>
  <cp:revision>71</cp:revision>
  <dcterms:created xsi:type="dcterms:W3CDTF">2023-09-26T11:58:01Z</dcterms:created>
  <dcterms:modified xsi:type="dcterms:W3CDTF">2025-06-03T12:14:56Z</dcterms:modified>
</cp:coreProperties>
</file>