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6" r:id="rId1"/>
    <p:sldMasterId id="2147483675" r:id="rId2"/>
    <p:sldMasterId id="2147483684" r:id="rId3"/>
  </p:sldMasterIdLst>
  <p:notesMasterIdLst>
    <p:notesMasterId r:id="rId36"/>
  </p:notesMasterIdLst>
  <p:sldIdLst>
    <p:sldId id="258" r:id="rId4"/>
    <p:sldId id="259" r:id="rId5"/>
    <p:sldId id="260" r:id="rId6"/>
    <p:sldId id="261" r:id="rId7"/>
    <p:sldId id="263" r:id="rId8"/>
    <p:sldId id="291" r:id="rId9"/>
    <p:sldId id="264" r:id="rId10"/>
    <p:sldId id="286" r:id="rId11"/>
    <p:sldId id="287" r:id="rId12"/>
    <p:sldId id="288" r:id="rId13"/>
    <p:sldId id="268" r:id="rId14"/>
    <p:sldId id="269" r:id="rId15"/>
    <p:sldId id="270" r:id="rId16"/>
    <p:sldId id="271" r:id="rId17"/>
    <p:sldId id="272" r:id="rId18"/>
    <p:sldId id="273" r:id="rId19"/>
    <p:sldId id="289" r:id="rId20"/>
    <p:sldId id="290" r:id="rId21"/>
    <p:sldId id="275" r:id="rId22"/>
    <p:sldId id="276" r:id="rId23"/>
    <p:sldId id="277" r:id="rId24"/>
    <p:sldId id="278" r:id="rId25"/>
    <p:sldId id="279" r:id="rId26"/>
    <p:sldId id="280" r:id="rId27"/>
    <p:sldId id="281" r:id="rId28"/>
    <p:sldId id="282" r:id="rId29"/>
    <p:sldId id="283" r:id="rId30"/>
    <p:sldId id="284" r:id="rId31"/>
    <p:sldId id="266" r:id="rId32"/>
    <p:sldId id="265" r:id="rId33"/>
    <p:sldId id="262" r:id="rId34"/>
    <p:sldId id="267" r:id="rId3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1063A"/>
    <a:srgbClr val="AE172E"/>
    <a:srgbClr val="AE1738"/>
    <a:srgbClr val="82112B"/>
    <a:srgbClr val="7907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5" d="100"/>
          <a:sy n="95" d="100"/>
        </p:scale>
        <p:origin x="134"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9E57BE-6F8E-41A8-AAB0-3D37B669DA70}" type="datetimeFigureOut">
              <a:rPr lang="sv-SE" smtClean="0"/>
              <a:t>2025-06-04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48704B-E6AF-4C66-88B6-B76772BB7469}" type="slidenum">
              <a:rPr lang="sv-SE" smtClean="0"/>
              <a:t>‹#›</a:t>
            </a:fld>
            <a:endParaRPr lang="sv-SE"/>
          </a:p>
        </p:txBody>
      </p:sp>
    </p:spTree>
    <p:extLst>
      <p:ext uri="{BB962C8B-B14F-4D97-AF65-F5344CB8AC3E}">
        <p14:creationId xmlns:p14="http://schemas.microsoft.com/office/powerpoint/2010/main" val="1506843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aseline="0" dirty="0" smtClean="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F3291F-9DCB-46ED-BF32-F247FD2AAAAB}"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sv-S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589024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aseline="0" dirty="0" smtClean="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F3291F-9DCB-46ED-BF32-F247FD2AAAAB}"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34912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aseline="0" dirty="0" smtClean="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F3291F-9DCB-46ED-BF32-F247FD2AAAAB}"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sv-S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14168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aseline="0" dirty="0" smtClean="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F3291F-9DCB-46ED-BF32-F247FD2AAAAB}"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sv-S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84861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aseline="0" dirty="0" smtClean="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F3291F-9DCB-46ED-BF32-F247FD2AAAAB}"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sv-S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6388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aseline="0" dirty="0" smtClean="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F3291F-9DCB-46ED-BF32-F247FD2AAAAB}"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sv-S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93521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aseline="0" dirty="0" smtClean="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F3291F-9DCB-46ED-BF32-F247FD2AAAAB}"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sv-S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245928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aseline="0" dirty="0" smtClean="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F3291F-9DCB-46ED-BF32-F247FD2AAAAB}"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sv-S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813868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90488" y="744538"/>
            <a:ext cx="6616700" cy="3722687"/>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F3291F-9DCB-46ED-BF32-F247FD2AAAAB}"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sv-S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20210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914400" y="2130428"/>
            <a:ext cx="10363200" cy="1470025"/>
          </a:xfrm>
        </p:spPr>
        <p:txBody>
          <a:bodyPr/>
          <a:lstStyle>
            <a:lvl1pPr>
              <a:defRPr baseline="0"/>
            </a:lvl1pPr>
          </a:lstStyle>
          <a:p>
            <a:r>
              <a:rPr lang="sv-SE" dirty="0" smtClean="0"/>
              <a:t>Klicka här för att fylla i rubrik</a:t>
            </a:r>
            <a:endParaRPr lang="sv-SE" dirty="0"/>
          </a:p>
        </p:txBody>
      </p:sp>
    </p:spTree>
    <p:extLst>
      <p:ext uri="{BB962C8B-B14F-4D97-AF65-F5344CB8AC3E}">
        <p14:creationId xmlns:p14="http://schemas.microsoft.com/office/powerpoint/2010/main" val="427981086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bild med foto bakom">
    <p:spTree>
      <p:nvGrpSpPr>
        <p:cNvPr id="1" name=""/>
        <p:cNvGrpSpPr/>
        <p:nvPr/>
      </p:nvGrpSpPr>
      <p:grpSpPr>
        <a:xfrm>
          <a:off x="0" y="0"/>
          <a:ext cx="0" cy="0"/>
          <a:chOff x="0" y="0"/>
          <a:chExt cx="0" cy="0"/>
        </a:xfrm>
      </p:grpSpPr>
      <p:sp>
        <p:nvSpPr>
          <p:cNvPr id="5" name="Platshållare för innehåll 2"/>
          <p:cNvSpPr>
            <a:spLocks noGrp="1"/>
          </p:cNvSpPr>
          <p:nvPr>
            <p:ph idx="1" hasCustomPrompt="1"/>
          </p:nvPr>
        </p:nvSpPr>
        <p:spPr>
          <a:xfrm>
            <a:off x="0" y="0"/>
            <a:ext cx="12192000" cy="6858000"/>
          </a:xfrm>
        </p:spPr>
        <p:txBody>
          <a:bodyPr/>
          <a:lstStyle>
            <a:lvl1pPr marL="0" indent="0">
              <a:buFontTx/>
              <a:buNone/>
              <a:defRPr baseline="0"/>
            </a:lvl1pPr>
          </a:lstStyle>
          <a:p>
            <a:pPr lvl="0"/>
            <a:r>
              <a:rPr lang="sv-SE" dirty="0" smtClean="0"/>
              <a:t>Klicka här för att lägg till en </a:t>
            </a:r>
            <a:r>
              <a:rPr lang="sv-SE" dirty="0" err="1" smtClean="0"/>
              <a:t>helsidebild</a:t>
            </a:r>
            <a:endParaRPr lang="sv-SE" dirty="0" smtClean="0"/>
          </a:p>
        </p:txBody>
      </p:sp>
      <p:sp>
        <p:nvSpPr>
          <p:cNvPr id="3" name="Rubrik 1"/>
          <p:cNvSpPr>
            <a:spLocks noGrp="1"/>
          </p:cNvSpPr>
          <p:nvPr>
            <p:ph type="ctrTitle" hasCustomPrompt="1"/>
          </p:nvPr>
        </p:nvSpPr>
        <p:spPr>
          <a:xfrm>
            <a:off x="914400" y="2130429"/>
            <a:ext cx="10363200" cy="1470025"/>
          </a:xfrm>
        </p:spPr>
        <p:txBody>
          <a:bodyPr/>
          <a:lstStyle>
            <a:lvl1pPr>
              <a:defRPr baseline="0"/>
            </a:lvl1pPr>
          </a:lstStyle>
          <a:p>
            <a:r>
              <a:rPr lang="sv-SE" dirty="0" smtClean="0"/>
              <a:t>Klicka här för att fylla i rubrik ovanpå bild</a:t>
            </a:r>
            <a:endParaRPr lang="sv-SE" dirty="0"/>
          </a:p>
        </p:txBody>
      </p:sp>
    </p:spTree>
    <p:extLst>
      <p:ext uri="{BB962C8B-B14F-4D97-AF65-F5344CB8AC3E}">
        <p14:creationId xmlns:p14="http://schemas.microsoft.com/office/powerpoint/2010/main" val="182235055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bild med blå bakgrund">
    <p:spTree>
      <p:nvGrpSpPr>
        <p:cNvPr id="1" name=""/>
        <p:cNvGrpSpPr/>
        <p:nvPr/>
      </p:nvGrpSpPr>
      <p:grpSpPr>
        <a:xfrm>
          <a:off x="0" y="0"/>
          <a:ext cx="0" cy="0"/>
          <a:chOff x="0" y="0"/>
          <a:chExt cx="0" cy="0"/>
        </a:xfrm>
      </p:grpSpPr>
      <p:sp>
        <p:nvSpPr>
          <p:cNvPr id="2" name="Rektangel 1"/>
          <p:cNvSpPr/>
          <p:nvPr userDrawn="1"/>
        </p:nvSpPr>
        <p:spPr>
          <a:xfrm>
            <a:off x="0" y="0"/>
            <a:ext cx="12192000" cy="6858000"/>
          </a:xfrm>
          <a:prstGeom prst="rect">
            <a:avLst/>
          </a:prstGeom>
          <a:solidFill>
            <a:srgbClr val="0066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400"/>
          </a:p>
        </p:txBody>
      </p:sp>
      <p:sp>
        <p:nvSpPr>
          <p:cNvPr id="3" name="Rubrik 1"/>
          <p:cNvSpPr>
            <a:spLocks noGrp="1"/>
          </p:cNvSpPr>
          <p:nvPr>
            <p:ph type="ctrTitle" hasCustomPrompt="1"/>
          </p:nvPr>
        </p:nvSpPr>
        <p:spPr>
          <a:xfrm>
            <a:off x="914400" y="2130429"/>
            <a:ext cx="10363200" cy="1470025"/>
          </a:xfrm>
        </p:spPr>
        <p:txBody>
          <a:bodyPr/>
          <a:lstStyle>
            <a:lvl1pPr algn="ctr">
              <a:defRPr b="1" baseline="0">
                <a:solidFill>
                  <a:schemeClr val="bg1"/>
                </a:solidFill>
              </a:defRPr>
            </a:lvl1pPr>
          </a:lstStyle>
          <a:p>
            <a:r>
              <a:rPr lang="sv-SE" dirty="0" smtClean="0"/>
              <a:t>Klicka här för att fylla i rubrik ovanpå bild</a:t>
            </a:r>
            <a:endParaRPr lang="sv-SE" dirty="0"/>
          </a:p>
        </p:txBody>
      </p:sp>
    </p:spTree>
    <p:extLst>
      <p:ext uri="{BB962C8B-B14F-4D97-AF65-F5344CB8AC3E}">
        <p14:creationId xmlns:p14="http://schemas.microsoft.com/office/powerpoint/2010/main" val="422757638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bild med röd bakgrund">
    <p:spTree>
      <p:nvGrpSpPr>
        <p:cNvPr id="1" name=""/>
        <p:cNvGrpSpPr/>
        <p:nvPr/>
      </p:nvGrpSpPr>
      <p:grpSpPr>
        <a:xfrm>
          <a:off x="0" y="0"/>
          <a:ext cx="0" cy="0"/>
          <a:chOff x="0" y="0"/>
          <a:chExt cx="0" cy="0"/>
        </a:xfrm>
      </p:grpSpPr>
      <p:sp>
        <p:nvSpPr>
          <p:cNvPr id="2" name="Rektangel 1"/>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400"/>
          </a:p>
        </p:txBody>
      </p:sp>
      <p:sp>
        <p:nvSpPr>
          <p:cNvPr id="3" name="Rubrik 1"/>
          <p:cNvSpPr>
            <a:spLocks noGrp="1"/>
          </p:cNvSpPr>
          <p:nvPr>
            <p:ph type="ctrTitle" hasCustomPrompt="1"/>
          </p:nvPr>
        </p:nvSpPr>
        <p:spPr>
          <a:xfrm>
            <a:off x="914400" y="2130429"/>
            <a:ext cx="10363200" cy="1470025"/>
          </a:xfrm>
        </p:spPr>
        <p:txBody>
          <a:bodyPr/>
          <a:lstStyle>
            <a:lvl1pPr algn="ctr">
              <a:defRPr b="1" baseline="0">
                <a:solidFill>
                  <a:schemeClr val="bg1"/>
                </a:solidFill>
              </a:defRPr>
            </a:lvl1pPr>
          </a:lstStyle>
          <a:p>
            <a:r>
              <a:rPr lang="sv-SE" dirty="0" smtClean="0"/>
              <a:t>Klicka här för att fylla i rubrik ovanpå bild</a:t>
            </a:r>
            <a:endParaRPr lang="sv-SE" dirty="0"/>
          </a:p>
        </p:txBody>
      </p:sp>
    </p:spTree>
    <p:extLst>
      <p:ext uri="{BB962C8B-B14F-4D97-AF65-F5344CB8AC3E}">
        <p14:creationId xmlns:p14="http://schemas.microsoft.com/office/powerpoint/2010/main" val="98336626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lsidebild">
    <p:spTree>
      <p:nvGrpSpPr>
        <p:cNvPr id="1" name=""/>
        <p:cNvGrpSpPr/>
        <p:nvPr/>
      </p:nvGrpSpPr>
      <p:grpSpPr>
        <a:xfrm>
          <a:off x="0" y="0"/>
          <a:ext cx="0" cy="0"/>
          <a:chOff x="0" y="0"/>
          <a:chExt cx="0" cy="0"/>
        </a:xfrm>
      </p:grpSpPr>
      <p:sp>
        <p:nvSpPr>
          <p:cNvPr id="5" name="Platshållare för innehåll 2"/>
          <p:cNvSpPr>
            <a:spLocks noGrp="1"/>
          </p:cNvSpPr>
          <p:nvPr>
            <p:ph idx="1"/>
          </p:nvPr>
        </p:nvSpPr>
        <p:spPr>
          <a:xfrm>
            <a:off x="0" y="3432"/>
            <a:ext cx="12192000" cy="6858000"/>
          </a:xfrm>
        </p:spPr>
        <p:txBody>
          <a:bodyPr/>
          <a:lstStyle>
            <a:lvl1pPr marL="0" indent="0">
              <a:buFontTx/>
              <a:buNone/>
              <a:defRPr baseline="0"/>
            </a:lvl1pPr>
          </a:lstStyle>
          <a:p>
            <a:pPr lvl="0"/>
            <a:endParaRPr lang="sv-SE" dirty="0" smtClean="0"/>
          </a:p>
        </p:txBody>
      </p:sp>
    </p:spTree>
    <p:extLst>
      <p:ext uri="{BB962C8B-B14F-4D97-AF65-F5344CB8AC3E}">
        <p14:creationId xmlns:p14="http://schemas.microsoft.com/office/powerpoint/2010/main" val="236189350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p:txBody>
          <a:bodyPr/>
          <a:lstStyle>
            <a:lvl1pPr>
              <a:defRPr/>
            </a:lvl1pPr>
          </a:lstStyle>
          <a:p>
            <a:r>
              <a:rPr lang="sv-SE" dirty="0" smtClean="0"/>
              <a:t>Klicka här för att fylla i rubrik</a:t>
            </a:r>
            <a:endParaRPr lang="sv-SE" dirty="0"/>
          </a:p>
        </p:txBody>
      </p:sp>
      <p:sp>
        <p:nvSpPr>
          <p:cNvPr id="3" name="Platshållare för innehåll 2"/>
          <p:cNvSpPr>
            <a:spLocks noGrp="1"/>
          </p:cNvSpPr>
          <p:nvPr>
            <p:ph idx="1" hasCustomPrompt="1"/>
          </p:nvPr>
        </p:nvSpPr>
        <p:spPr>
          <a:xfrm>
            <a:off x="609600" y="2276875"/>
            <a:ext cx="10972800" cy="3744415"/>
          </a:xfrm>
        </p:spPr>
        <p:txBody>
          <a:bodyPr/>
          <a:lstStyle>
            <a:lvl1pPr marL="0" indent="0">
              <a:buFontTx/>
              <a:buNone/>
              <a:defRPr/>
            </a:lvl1pPr>
          </a:lstStyle>
          <a:p>
            <a:pPr lvl="0"/>
            <a:r>
              <a:rPr lang="sv-SE" dirty="0" smtClean="0"/>
              <a:t>Klicka här för att ändra texten</a:t>
            </a:r>
          </a:p>
        </p:txBody>
      </p:sp>
    </p:spTree>
    <p:extLst>
      <p:ext uri="{BB962C8B-B14F-4D97-AF65-F5344CB8AC3E}">
        <p14:creationId xmlns:p14="http://schemas.microsoft.com/office/powerpoint/2010/main" val="294609064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hasCustomPrompt="1"/>
          </p:nvPr>
        </p:nvSpPr>
        <p:spPr>
          <a:xfrm>
            <a:off x="609600" y="2276872"/>
            <a:ext cx="5384800" cy="364840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dirty="0" smtClean="0"/>
              <a:t>Klicka här för att ändra texten</a:t>
            </a:r>
          </a:p>
        </p:txBody>
      </p:sp>
      <p:sp>
        <p:nvSpPr>
          <p:cNvPr id="4" name="Platshållare för innehåll 3"/>
          <p:cNvSpPr>
            <a:spLocks noGrp="1"/>
          </p:cNvSpPr>
          <p:nvPr>
            <p:ph sz="half" idx="2" hasCustomPrompt="1"/>
          </p:nvPr>
        </p:nvSpPr>
        <p:spPr>
          <a:xfrm>
            <a:off x="6197600" y="2276872"/>
            <a:ext cx="5384800" cy="364840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dirty="0" smtClean="0"/>
              <a:t>Klicka här för att ändra texten</a:t>
            </a:r>
          </a:p>
        </p:txBody>
      </p:sp>
    </p:spTree>
    <p:extLst>
      <p:ext uri="{BB962C8B-B14F-4D97-AF65-F5344CB8AC3E}">
        <p14:creationId xmlns:p14="http://schemas.microsoft.com/office/powerpoint/2010/main" val="1007944732"/>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vå innehållsdelar 2">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23392" y="1028733"/>
            <a:ext cx="5376597" cy="1143000"/>
          </a:xfrm>
        </p:spPr>
        <p:txBody>
          <a:bodyPr/>
          <a:lstStyle>
            <a:lvl1pPr>
              <a:defRPr/>
            </a:lvl1pPr>
          </a:lstStyle>
          <a:p>
            <a:r>
              <a:rPr lang="sv-SE" dirty="0" smtClean="0"/>
              <a:t>Klicka här för att ändra rubrik</a:t>
            </a:r>
            <a:endParaRPr lang="sv-SE" dirty="0"/>
          </a:p>
        </p:txBody>
      </p:sp>
      <p:sp>
        <p:nvSpPr>
          <p:cNvPr id="3" name="Platshållare för innehåll 2"/>
          <p:cNvSpPr>
            <a:spLocks noGrp="1"/>
          </p:cNvSpPr>
          <p:nvPr>
            <p:ph sz="half" idx="1" hasCustomPrompt="1"/>
          </p:nvPr>
        </p:nvSpPr>
        <p:spPr>
          <a:xfrm>
            <a:off x="609600" y="2276872"/>
            <a:ext cx="5384800" cy="364840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dirty="0" smtClean="0"/>
              <a:t>Klicka här för att ändra texten</a:t>
            </a:r>
          </a:p>
        </p:txBody>
      </p:sp>
      <p:sp>
        <p:nvSpPr>
          <p:cNvPr id="4" name="Platshållare för innehåll 3"/>
          <p:cNvSpPr>
            <a:spLocks noGrp="1"/>
          </p:cNvSpPr>
          <p:nvPr>
            <p:ph sz="half" idx="2" hasCustomPrompt="1"/>
          </p:nvPr>
        </p:nvSpPr>
        <p:spPr>
          <a:xfrm>
            <a:off x="6197600" y="548683"/>
            <a:ext cx="5384800" cy="537659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dirty="0" smtClean="0"/>
              <a:t>Klicka här för att ändra texten</a:t>
            </a:r>
          </a:p>
        </p:txBody>
      </p:sp>
    </p:spTree>
    <p:extLst>
      <p:ext uri="{BB962C8B-B14F-4D97-AF65-F5344CB8AC3E}">
        <p14:creationId xmlns:p14="http://schemas.microsoft.com/office/powerpoint/2010/main" val="84725211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914400" y="2130429"/>
            <a:ext cx="10363200" cy="1470025"/>
          </a:xfrm>
        </p:spPr>
        <p:txBody>
          <a:bodyPr/>
          <a:lstStyle>
            <a:lvl1pPr>
              <a:defRPr baseline="0"/>
            </a:lvl1pPr>
          </a:lstStyle>
          <a:p>
            <a:r>
              <a:rPr lang="sv-SE" dirty="0" smtClean="0"/>
              <a:t>Klicka här för att fylla i rubrik</a:t>
            </a:r>
            <a:endParaRPr lang="sv-SE" dirty="0"/>
          </a:p>
        </p:txBody>
      </p:sp>
    </p:spTree>
    <p:extLst>
      <p:ext uri="{BB962C8B-B14F-4D97-AF65-F5344CB8AC3E}">
        <p14:creationId xmlns:p14="http://schemas.microsoft.com/office/powerpoint/2010/main" val="697295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bild med foto bakom">
    <p:spTree>
      <p:nvGrpSpPr>
        <p:cNvPr id="1" name=""/>
        <p:cNvGrpSpPr/>
        <p:nvPr/>
      </p:nvGrpSpPr>
      <p:grpSpPr>
        <a:xfrm>
          <a:off x="0" y="0"/>
          <a:ext cx="0" cy="0"/>
          <a:chOff x="0" y="0"/>
          <a:chExt cx="0" cy="0"/>
        </a:xfrm>
      </p:grpSpPr>
      <p:sp>
        <p:nvSpPr>
          <p:cNvPr id="5" name="Platshållare för innehåll 2"/>
          <p:cNvSpPr>
            <a:spLocks noGrp="1"/>
          </p:cNvSpPr>
          <p:nvPr>
            <p:ph idx="1" hasCustomPrompt="1"/>
          </p:nvPr>
        </p:nvSpPr>
        <p:spPr>
          <a:xfrm>
            <a:off x="0" y="0"/>
            <a:ext cx="12192000" cy="6858000"/>
          </a:xfrm>
        </p:spPr>
        <p:txBody>
          <a:bodyPr/>
          <a:lstStyle>
            <a:lvl1pPr marL="0" indent="0">
              <a:buFontTx/>
              <a:buNone/>
              <a:defRPr baseline="0"/>
            </a:lvl1pPr>
          </a:lstStyle>
          <a:p>
            <a:pPr lvl="0"/>
            <a:r>
              <a:rPr lang="sv-SE" dirty="0" smtClean="0"/>
              <a:t>Klicka här för att lägg till en </a:t>
            </a:r>
            <a:r>
              <a:rPr lang="sv-SE" dirty="0" err="1" smtClean="0"/>
              <a:t>helsidebild</a:t>
            </a:r>
            <a:endParaRPr lang="sv-SE" dirty="0" smtClean="0"/>
          </a:p>
        </p:txBody>
      </p:sp>
      <p:sp>
        <p:nvSpPr>
          <p:cNvPr id="3" name="Rubrik 1"/>
          <p:cNvSpPr>
            <a:spLocks noGrp="1"/>
          </p:cNvSpPr>
          <p:nvPr>
            <p:ph type="ctrTitle" hasCustomPrompt="1"/>
          </p:nvPr>
        </p:nvSpPr>
        <p:spPr>
          <a:xfrm>
            <a:off x="914400" y="2130429"/>
            <a:ext cx="10363200" cy="1470025"/>
          </a:xfrm>
        </p:spPr>
        <p:txBody>
          <a:bodyPr/>
          <a:lstStyle>
            <a:lvl1pPr>
              <a:defRPr baseline="0"/>
            </a:lvl1pPr>
          </a:lstStyle>
          <a:p>
            <a:r>
              <a:rPr lang="sv-SE" dirty="0" smtClean="0"/>
              <a:t>Klicka här för att fylla i rubrik ovanpå bild</a:t>
            </a:r>
            <a:endParaRPr lang="sv-SE" dirty="0"/>
          </a:p>
        </p:txBody>
      </p:sp>
    </p:spTree>
    <p:extLst>
      <p:ext uri="{BB962C8B-B14F-4D97-AF65-F5344CB8AC3E}">
        <p14:creationId xmlns:p14="http://schemas.microsoft.com/office/powerpoint/2010/main" val="1521965242"/>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ubrikbild med blå bakgrund">
    <p:spTree>
      <p:nvGrpSpPr>
        <p:cNvPr id="1" name=""/>
        <p:cNvGrpSpPr/>
        <p:nvPr/>
      </p:nvGrpSpPr>
      <p:grpSpPr>
        <a:xfrm>
          <a:off x="0" y="0"/>
          <a:ext cx="0" cy="0"/>
          <a:chOff x="0" y="0"/>
          <a:chExt cx="0" cy="0"/>
        </a:xfrm>
      </p:grpSpPr>
      <p:sp>
        <p:nvSpPr>
          <p:cNvPr id="2" name="Rektangel 1"/>
          <p:cNvSpPr/>
          <p:nvPr userDrawn="1"/>
        </p:nvSpPr>
        <p:spPr>
          <a:xfrm>
            <a:off x="0" y="0"/>
            <a:ext cx="12192000" cy="6858000"/>
          </a:xfrm>
          <a:prstGeom prst="rect">
            <a:avLst/>
          </a:prstGeom>
          <a:solidFill>
            <a:srgbClr val="0066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400"/>
          </a:p>
        </p:txBody>
      </p:sp>
      <p:sp>
        <p:nvSpPr>
          <p:cNvPr id="3" name="Rubrik 1"/>
          <p:cNvSpPr>
            <a:spLocks noGrp="1"/>
          </p:cNvSpPr>
          <p:nvPr>
            <p:ph type="ctrTitle" hasCustomPrompt="1"/>
          </p:nvPr>
        </p:nvSpPr>
        <p:spPr>
          <a:xfrm>
            <a:off x="914400" y="2130429"/>
            <a:ext cx="10363200" cy="1470025"/>
          </a:xfrm>
        </p:spPr>
        <p:txBody>
          <a:bodyPr/>
          <a:lstStyle>
            <a:lvl1pPr algn="ctr">
              <a:defRPr b="1" baseline="0">
                <a:solidFill>
                  <a:schemeClr val="bg1"/>
                </a:solidFill>
              </a:defRPr>
            </a:lvl1pPr>
          </a:lstStyle>
          <a:p>
            <a:r>
              <a:rPr lang="sv-SE" dirty="0" smtClean="0"/>
              <a:t>Klicka här för att fylla i rubrik ovanpå bild</a:t>
            </a:r>
            <a:endParaRPr lang="sv-SE" dirty="0"/>
          </a:p>
        </p:txBody>
      </p:sp>
    </p:spTree>
    <p:extLst>
      <p:ext uri="{BB962C8B-B14F-4D97-AF65-F5344CB8AC3E}">
        <p14:creationId xmlns:p14="http://schemas.microsoft.com/office/powerpoint/2010/main" val="133259381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bild med foto bakom">
    <p:spTree>
      <p:nvGrpSpPr>
        <p:cNvPr id="1" name=""/>
        <p:cNvGrpSpPr/>
        <p:nvPr/>
      </p:nvGrpSpPr>
      <p:grpSpPr>
        <a:xfrm>
          <a:off x="0" y="0"/>
          <a:ext cx="0" cy="0"/>
          <a:chOff x="0" y="0"/>
          <a:chExt cx="0" cy="0"/>
        </a:xfrm>
      </p:grpSpPr>
      <p:sp>
        <p:nvSpPr>
          <p:cNvPr id="5" name="Platshållare för innehåll 2"/>
          <p:cNvSpPr>
            <a:spLocks noGrp="1"/>
          </p:cNvSpPr>
          <p:nvPr>
            <p:ph idx="1" hasCustomPrompt="1"/>
          </p:nvPr>
        </p:nvSpPr>
        <p:spPr>
          <a:xfrm>
            <a:off x="0" y="0"/>
            <a:ext cx="12192000" cy="6858000"/>
          </a:xfrm>
        </p:spPr>
        <p:txBody>
          <a:bodyPr/>
          <a:lstStyle>
            <a:lvl1pPr marL="0" indent="0">
              <a:buFontTx/>
              <a:buNone/>
              <a:defRPr baseline="0"/>
            </a:lvl1pPr>
          </a:lstStyle>
          <a:p>
            <a:pPr lvl="0"/>
            <a:r>
              <a:rPr lang="sv-SE" dirty="0" smtClean="0"/>
              <a:t>Klicka här för att lägg till en </a:t>
            </a:r>
            <a:r>
              <a:rPr lang="sv-SE" dirty="0" err="1" smtClean="0"/>
              <a:t>helsidebild</a:t>
            </a:r>
            <a:endParaRPr lang="sv-SE" dirty="0" smtClean="0"/>
          </a:p>
        </p:txBody>
      </p:sp>
      <p:sp>
        <p:nvSpPr>
          <p:cNvPr id="3" name="Rubrik 1"/>
          <p:cNvSpPr>
            <a:spLocks noGrp="1"/>
          </p:cNvSpPr>
          <p:nvPr>
            <p:ph type="ctrTitle" hasCustomPrompt="1"/>
          </p:nvPr>
        </p:nvSpPr>
        <p:spPr>
          <a:xfrm>
            <a:off x="914400" y="2130428"/>
            <a:ext cx="10363200" cy="1470025"/>
          </a:xfrm>
        </p:spPr>
        <p:txBody>
          <a:bodyPr/>
          <a:lstStyle>
            <a:lvl1pPr>
              <a:defRPr baseline="0"/>
            </a:lvl1pPr>
          </a:lstStyle>
          <a:p>
            <a:r>
              <a:rPr lang="sv-SE" dirty="0" smtClean="0"/>
              <a:t>Klicka här för att fylla i rubrik ovanpå bild</a:t>
            </a:r>
            <a:endParaRPr lang="sv-SE" dirty="0"/>
          </a:p>
        </p:txBody>
      </p:sp>
    </p:spTree>
    <p:extLst>
      <p:ext uri="{BB962C8B-B14F-4D97-AF65-F5344CB8AC3E}">
        <p14:creationId xmlns:p14="http://schemas.microsoft.com/office/powerpoint/2010/main" val="395876828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bild med röd bakgrund">
    <p:spTree>
      <p:nvGrpSpPr>
        <p:cNvPr id="1" name=""/>
        <p:cNvGrpSpPr/>
        <p:nvPr/>
      </p:nvGrpSpPr>
      <p:grpSpPr>
        <a:xfrm>
          <a:off x="0" y="0"/>
          <a:ext cx="0" cy="0"/>
          <a:chOff x="0" y="0"/>
          <a:chExt cx="0" cy="0"/>
        </a:xfrm>
      </p:grpSpPr>
      <p:sp>
        <p:nvSpPr>
          <p:cNvPr id="2" name="Rektangel 1"/>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400"/>
          </a:p>
        </p:txBody>
      </p:sp>
      <p:sp>
        <p:nvSpPr>
          <p:cNvPr id="3" name="Rubrik 1"/>
          <p:cNvSpPr>
            <a:spLocks noGrp="1"/>
          </p:cNvSpPr>
          <p:nvPr>
            <p:ph type="ctrTitle" hasCustomPrompt="1"/>
          </p:nvPr>
        </p:nvSpPr>
        <p:spPr>
          <a:xfrm>
            <a:off x="914400" y="2130429"/>
            <a:ext cx="10363200" cy="1470025"/>
          </a:xfrm>
        </p:spPr>
        <p:txBody>
          <a:bodyPr/>
          <a:lstStyle>
            <a:lvl1pPr algn="ctr">
              <a:defRPr b="1" baseline="0">
                <a:solidFill>
                  <a:schemeClr val="bg1"/>
                </a:solidFill>
              </a:defRPr>
            </a:lvl1pPr>
          </a:lstStyle>
          <a:p>
            <a:r>
              <a:rPr lang="sv-SE" dirty="0" smtClean="0"/>
              <a:t>Klicka här för att fylla i rubrik ovanpå bild</a:t>
            </a:r>
            <a:endParaRPr lang="sv-SE" dirty="0"/>
          </a:p>
        </p:txBody>
      </p:sp>
    </p:spTree>
    <p:extLst>
      <p:ext uri="{BB962C8B-B14F-4D97-AF65-F5344CB8AC3E}">
        <p14:creationId xmlns:p14="http://schemas.microsoft.com/office/powerpoint/2010/main" val="159657429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lsidebild">
    <p:spTree>
      <p:nvGrpSpPr>
        <p:cNvPr id="1" name=""/>
        <p:cNvGrpSpPr/>
        <p:nvPr/>
      </p:nvGrpSpPr>
      <p:grpSpPr>
        <a:xfrm>
          <a:off x="0" y="0"/>
          <a:ext cx="0" cy="0"/>
          <a:chOff x="0" y="0"/>
          <a:chExt cx="0" cy="0"/>
        </a:xfrm>
      </p:grpSpPr>
      <p:sp>
        <p:nvSpPr>
          <p:cNvPr id="5" name="Platshållare för innehåll 2"/>
          <p:cNvSpPr>
            <a:spLocks noGrp="1"/>
          </p:cNvSpPr>
          <p:nvPr>
            <p:ph idx="1"/>
          </p:nvPr>
        </p:nvSpPr>
        <p:spPr>
          <a:xfrm>
            <a:off x="0" y="3432"/>
            <a:ext cx="12192000" cy="6858000"/>
          </a:xfrm>
        </p:spPr>
        <p:txBody>
          <a:bodyPr/>
          <a:lstStyle>
            <a:lvl1pPr marL="0" indent="0">
              <a:buFontTx/>
              <a:buNone/>
              <a:defRPr baseline="0"/>
            </a:lvl1pPr>
          </a:lstStyle>
          <a:p>
            <a:pPr lvl="0"/>
            <a:endParaRPr lang="sv-SE" dirty="0" smtClean="0"/>
          </a:p>
        </p:txBody>
      </p:sp>
    </p:spTree>
    <p:extLst>
      <p:ext uri="{BB962C8B-B14F-4D97-AF65-F5344CB8AC3E}">
        <p14:creationId xmlns:p14="http://schemas.microsoft.com/office/powerpoint/2010/main" val="408625297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p:txBody>
          <a:bodyPr/>
          <a:lstStyle>
            <a:lvl1pPr>
              <a:defRPr/>
            </a:lvl1pPr>
          </a:lstStyle>
          <a:p>
            <a:r>
              <a:rPr lang="sv-SE" dirty="0" smtClean="0"/>
              <a:t>Klicka här för att fylla i rubrik</a:t>
            </a:r>
            <a:endParaRPr lang="sv-SE" dirty="0"/>
          </a:p>
        </p:txBody>
      </p:sp>
      <p:sp>
        <p:nvSpPr>
          <p:cNvPr id="3" name="Platshållare för innehåll 2"/>
          <p:cNvSpPr>
            <a:spLocks noGrp="1"/>
          </p:cNvSpPr>
          <p:nvPr>
            <p:ph idx="1" hasCustomPrompt="1"/>
          </p:nvPr>
        </p:nvSpPr>
        <p:spPr>
          <a:xfrm>
            <a:off x="609600" y="2276875"/>
            <a:ext cx="10972800" cy="3744415"/>
          </a:xfrm>
        </p:spPr>
        <p:txBody>
          <a:bodyPr/>
          <a:lstStyle>
            <a:lvl1pPr marL="0" indent="0">
              <a:buFontTx/>
              <a:buNone/>
              <a:defRPr/>
            </a:lvl1pPr>
          </a:lstStyle>
          <a:p>
            <a:pPr lvl="0"/>
            <a:r>
              <a:rPr lang="sv-SE" dirty="0" smtClean="0"/>
              <a:t>Klicka här för att ändra texten</a:t>
            </a:r>
          </a:p>
        </p:txBody>
      </p:sp>
    </p:spTree>
    <p:extLst>
      <p:ext uri="{BB962C8B-B14F-4D97-AF65-F5344CB8AC3E}">
        <p14:creationId xmlns:p14="http://schemas.microsoft.com/office/powerpoint/2010/main" val="2868866077"/>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hasCustomPrompt="1"/>
          </p:nvPr>
        </p:nvSpPr>
        <p:spPr>
          <a:xfrm>
            <a:off x="609600" y="2276872"/>
            <a:ext cx="5384800" cy="364840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dirty="0" smtClean="0"/>
              <a:t>Klicka här för att ändra texten</a:t>
            </a:r>
          </a:p>
        </p:txBody>
      </p:sp>
      <p:sp>
        <p:nvSpPr>
          <p:cNvPr id="4" name="Platshållare för innehåll 3"/>
          <p:cNvSpPr>
            <a:spLocks noGrp="1"/>
          </p:cNvSpPr>
          <p:nvPr>
            <p:ph sz="half" idx="2" hasCustomPrompt="1"/>
          </p:nvPr>
        </p:nvSpPr>
        <p:spPr>
          <a:xfrm>
            <a:off x="6197600" y="2276872"/>
            <a:ext cx="5384800" cy="364840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dirty="0" smtClean="0"/>
              <a:t>Klicka här för att ändra texten</a:t>
            </a:r>
          </a:p>
        </p:txBody>
      </p:sp>
    </p:spTree>
    <p:extLst>
      <p:ext uri="{BB962C8B-B14F-4D97-AF65-F5344CB8AC3E}">
        <p14:creationId xmlns:p14="http://schemas.microsoft.com/office/powerpoint/2010/main" val="2243545892"/>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vå innehållsdelar 2">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23392" y="1028733"/>
            <a:ext cx="5376597" cy="1143000"/>
          </a:xfrm>
        </p:spPr>
        <p:txBody>
          <a:bodyPr/>
          <a:lstStyle>
            <a:lvl1pPr>
              <a:defRPr/>
            </a:lvl1pPr>
          </a:lstStyle>
          <a:p>
            <a:r>
              <a:rPr lang="sv-SE" dirty="0" smtClean="0"/>
              <a:t>Klicka här för att ändra rubrik</a:t>
            </a:r>
            <a:endParaRPr lang="sv-SE" dirty="0"/>
          </a:p>
        </p:txBody>
      </p:sp>
      <p:sp>
        <p:nvSpPr>
          <p:cNvPr id="3" name="Platshållare för innehåll 2"/>
          <p:cNvSpPr>
            <a:spLocks noGrp="1"/>
          </p:cNvSpPr>
          <p:nvPr>
            <p:ph sz="half" idx="1" hasCustomPrompt="1"/>
          </p:nvPr>
        </p:nvSpPr>
        <p:spPr>
          <a:xfrm>
            <a:off x="609600" y="2276872"/>
            <a:ext cx="5384800" cy="364840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dirty="0" smtClean="0"/>
              <a:t>Klicka här för att ändra texten</a:t>
            </a:r>
          </a:p>
        </p:txBody>
      </p:sp>
      <p:sp>
        <p:nvSpPr>
          <p:cNvPr id="4" name="Platshållare för innehåll 3"/>
          <p:cNvSpPr>
            <a:spLocks noGrp="1"/>
          </p:cNvSpPr>
          <p:nvPr>
            <p:ph sz="half" idx="2" hasCustomPrompt="1"/>
          </p:nvPr>
        </p:nvSpPr>
        <p:spPr>
          <a:xfrm>
            <a:off x="6197600" y="548683"/>
            <a:ext cx="5384800" cy="537659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dirty="0" smtClean="0"/>
              <a:t>Klicka här för att ändra texten</a:t>
            </a:r>
          </a:p>
        </p:txBody>
      </p:sp>
    </p:spTree>
    <p:extLst>
      <p:ext uri="{BB962C8B-B14F-4D97-AF65-F5344CB8AC3E}">
        <p14:creationId xmlns:p14="http://schemas.microsoft.com/office/powerpoint/2010/main" val="2941172574"/>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Två bilder höger">
    <p:bg>
      <p:bgPr>
        <a:solidFill>
          <a:schemeClr val="accent2"/>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6F2706FC-BC58-4896-B7C3-C5517CE50790}"/>
              </a:ext>
              <a:ext uri="{C183D7F6-B498-43B3-948B-1728B52AA6E4}">
                <adec:decorative xmlns="" xmlns:adec="http://schemas.microsoft.com/office/drawing/2017/decorative" val="1"/>
              </a:ext>
            </a:extLst>
          </p:cNvPr>
          <p:cNvSpPr/>
          <p:nvPr userDrawn="1"/>
        </p:nvSpPr>
        <p:spPr>
          <a:xfrm>
            <a:off x="180000" y="179999"/>
            <a:ext cx="7023715" cy="58714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srgbClr val="FFFFFF"/>
              </a:solidFill>
              <a:effectLst/>
              <a:uLnTx/>
              <a:uFillTx/>
              <a:latin typeface="Times New Roman"/>
              <a:ea typeface="+mn-ea"/>
              <a:cs typeface="+mn-cs"/>
            </a:endParaRPr>
          </a:p>
        </p:txBody>
      </p:sp>
      <p:sp>
        <p:nvSpPr>
          <p:cNvPr id="2" name="Rubrik 1">
            <a:extLst>
              <a:ext uri="{FF2B5EF4-FFF2-40B4-BE49-F238E27FC236}">
                <a16:creationId xmlns:a16="http://schemas.microsoft.com/office/drawing/2014/main" id="{61A5529F-59CA-47AD-9F2E-580F8914CE62}"/>
              </a:ext>
            </a:extLst>
          </p:cNvPr>
          <p:cNvSpPr>
            <a:spLocks noGrp="1"/>
          </p:cNvSpPr>
          <p:nvPr>
            <p:ph type="title"/>
          </p:nvPr>
        </p:nvSpPr>
        <p:spPr>
          <a:xfrm>
            <a:off x="540001" y="368300"/>
            <a:ext cx="6298423" cy="949877"/>
          </a:xfrm>
        </p:spPr>
        <p:txBody>
          <a:bodyPr/>
          <a:lstStyle/>
          <a:p>
            <a:r>
              <a:rPr lang="sv-SE" dirty="0"/>
              <a:t>Klicka här för att ändra mall för rubrikformat</a:t>
            </a:r>
          </a:p>
        </p:txBody>
      </p:sp>
      <p:sp>
        <p:nvSpPr>
          <p:cNvPr id="3" name="Platshållare för innehåll 2">
            <a:extLst>
              <a:ext uri="{FF2B5EF4-FFF2-40B4-BE49-F238E27FC236}">
                <a16:creationId xmlns:a16="http://schemas.microsoft.com/office/drawing/2014/main" id="{9B45E356-4410-4C0C-A019-77B8B12A3CE5}"/>
              </a:ext>
            </a:extLst>
          </p:cNvPr>
          <p:cNvSpPr>
            <a:spLocks noGrp="1"/>
          </p:cNvSpPr>
          <p:nvPr>
            <p:ph sz="half" idx="1"/>
          </p:nvPr>
        </p:nvSpPr>
        <p:spPr>
          <a:xfrm>
            <a:off x="540001" y="1805601"/>
            <a:ext cx="6298423" cy="4060212"/>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7" name="Platshållare för bildnummer 6">
            <a:extLst>
              <a:ext uri="{FF2B5EF4-FFF2-40B4-BE49-F238E27FC236}">
                <a16:creationId xmlns:a16="http://schemas.microsoft.com/office/drawing/2014/main" id="{85C4A553-AD9D-4197-A713-E1B8FD3A3BC0}"/>
              </a:ext>
            </a:extLst>
          </p:cNvPr>
          <p:cNvSpPr>
            <a:spLocks noGrp="1"/>
          </p:cNvSpPr>
          <p:nvPr>
            <p:ph type="sldNum" sz="quarter" idx="12"/>
          </p:nvPr>
        </p:nvSpPr>
        <p:spPr/>
        <p:txBody>
          <a:bodyPr/>
          <a:lstStyle/>
          <a:p>
            <a:pPr defTabSz="914377"/>
            <a:fld id="{5204B58B-0420-4827-A2A8-7A3D043AFDDE}" type="slidenum">
              <a:rPr lang="sv-SE" smtClean="0">
                <a:solidFill>
                  <a:srgbClr val="363636"/>
                </a:solidFill>
              </a:rPr>
              <a:pPr defTabSz="914377"/>
              <a:t>‹#›</a:t>
            </a:fld>
            <a:endParaRPr lang="sv-SE" dirty="0">
              <a:solidFill>
                <a:srgbClr val="363636"/>
              </a:solidFill>
            </a:endParaRPr>
          </a:p>
        </p:txBody>
      </p:sp>
      <p:sp>
        <p:nvSpPr>
          <p:cNvPr id="6" name="Platshållare för bild 5">
            <a:extLst>
              <a:ext uri="{FF2B5EF4-FFF2-40B4-BE49-F238E27FC236}">
                <a16:creationId xmlns:a16="http://schemas.microsoft.com/office/drawing/2014/main" id="{4C6E1B76-2B7B-4533-BF68-0C133455A61D}"/>
              </a:ext>
            </a:extLst>
          </p:cNvPr>
          <p:cNvSpPr>
            <a:spLocks noGrp="1"/>
          </p:cNvSpPr>
          <p:nvPr>
            <p:ph type="pic" sz="quarter" idx="13" hasCustomPrompt="1"/>
          </p:nvPr>
        </p:nvSpPr>
        <p:spPr>
          <a:xfrm>
            <a:off x="7299007" y="180002"/>
            <a:ext cx="4711032" cy="2890639"/>
          </a:xfrm>
        </p:spPr>
        <p:txBody>
          <a:bodyPr anchor="ctr"/>
          <a:lstStyle>
            <a:lvl1pPr marL="0" indent="0" algn="ctr">
              <a:buNone/>
              <a:defRPr/>
            </a:lvl1pPr>
          </a:lstStyle>
          <a:p>
            <a:pPr marL="0" marR="0" lvl="0" indent="0" algn="ctr" defTabSz="914377" rtl="0" eaLnBrk="1" fontAlgn="auto" latinLnBrk="0" hangingPunct="1">
              <a:lnSpc>
                <a:spcPct val="110000"/>
              </a:lnSpc>
              <a:spcBef>
                <a:spcPts val="1800"/>
              </a:spcBef>
              <a:spcAft>
                <a:spcPts val="0"/>
              </a:spcAft>
              <a:buClrTx/>
              <a:buSzTx/>
              <a:buFont typeface="Arial" panose="020B0604020202020204" pitchFamily="34" charset="0"/>
              <a:buNone/>
              <a:tabLst/>
              <a:defRPr/>
            </a:pPr>
            <a:r>
              <a:rPr lang="sv-SE" dirty="0"/>
              <a:t>Markera bildplatshållaren och infoga önskad bild</a:t>
            </a:r>
          </a:p>
        </p:txBody>
      </p:sp>
      <p:sp>
        <p:nvSpPr>
          <p:cNvPr id="27" name="Platshållare för bild 5">
            <a:extLst>
              <a:ext uri="{FF2B5EF4-FFF2-40B4-BE49-F238E27FC236}">
                <a16:creationId xmlns:a16="http://schemas.microsoft.com/office/drawing/2014/main" id="{4BA08390-5407-41BB-A6E1-93228F694523}"/>
              </a:ext>
            </a:extLst>
          </p:cNvPr>
          <p:cNvSpPr>
            <a:spLocks noGrp="1"/>
          </p:cNvSpPr>
          <p:nvPr>
            <p:ph type="pic" sz="quarter" idx="14" hasCustomPrompt="1"/>
          </p:nvPr>
        </p:nvSpPr>
        <p:spPr>
          <a:xfrm>
            <a:off x="7299007" y="3160639"/>
            <a:ext cx="4711032" cy="2890800"/>
          </a:xfrm>
        </p:spPr>
        <p:txBody>
          <a:bodyPr anchor="ctr"/>
          <a:lstStyle>
            <a:lvl1pPr marL="0" indent="0" algn="ctr">
              <a:buNone/>
              <a:defRPr/>
            </a:lvl1pPr>
          </a:lstStyle>
          <a:p>
            <a:pPr marL="0" marR="0" lvl="0" indent="0" algn="ctr" defTabSz="914377" rtl="0" eaLnBrk="1" fontAlgn="auto" latinLnBrk="0" hangingPunct="1">
              <a:lnSpc>
                <a:spcPct val="110000"/>
              </a:lnSpc>
              <a:spcBef>
                <a:spcPts val="1800"/>
              </a:spcBef>
              <a:spcAft>
                <a:spcPts val="0"/>
              </a:spcAft>
              <a:buClrTx/>
              <a:buSzTx/>
              <a:buFont typeface="Arial" panose="020B0604020202020204" pitchFamily="34" charset="0"/>
              <a:buNone/>
              <a:tabLst/>
              <a:defRPr/>
            </a:pPr>
            <a:r>
              <a:rPr lang="sv-SE" dirty="0"/>
              <a:t>Markera bildplatshållaren och infoga önskad bild</a:t>
            </a:r>
          </a:p>
        </p:txBody>
      </p:sp>
    </p:spTree>
    <p:extLst>
      <p:ext uri="{BB962C8B-B14F-4D97-AF65-F5344CB8AC3E}">
        <p14:creationId xmlns:p14="http://schemas.microsoft.com/office/powerpoint/2010/main" val="2837926752"/>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7427E91-5AB5-49BF-830C-A19C6A5AD02B}"/>
              </a:ext>
            </a:extLst>
          </p:cNvPr>
          <p:cNvSpPr>
            <a:spLocks noGrp="1"/>
          </p:cNvSpPr>
          <p:nvPr>
            <p:ph type="title"/>
          </p:nvPr>
        </p:nvSpPr>
        <p:spPr>
          <a:xfrm>
            <a:off x="540000" y="368300"/>
            <a:ext cx="9924000" cy="949877"/>
          </a:xfrm>
        </p:spPr>
        <p:txBody>
          <a:bodyPr/>
          <a:lstStyle/>
          <a:p>
            <a:r>
              <a:rPr lang="sv-SE" dirty="0"/>
              <a:t>Klicka här för att ändra mall för rubrikformat</a:t>
            </a:r>
          </a:p>
        </p:txBody>
      </p:sp>
      <p:sp>
        <p:nvSpPr>
          <p:cNvPr id="6" name="Platshållare för bildnummer 5">
            <a:extLst>
              <a:ext uri="{FF2B5EF4-FFF2-40B4-BE49-F238E27FC236}">
                <a16:creationId xmlns:a16="http://schemas.microsoft.com/office/drawing/2014/main" id="{AE1D96D2-CE5B-4DB9-90E8-B6EBAEC89033}"/>
              </a:ext>
              <a:ext uri="{C183D7F6-B498-43B3-948B-1728B52AA6E4}">
                <adec:decorative xmlns="" xmlns:adec="http://schemas.microsoft.com/office/drawing/2017/decorative" val="0"/>
              </a:ext>
            </a:extLst>
          </p:cNvPr>
          <p:cNvSpPr>
            <a:spLocks noGrp="1"/>
          </p:cNvSpPr>
          <p:nvPr>
            <p:ph type="sldNum" sz="quarter" idx="12"/>
          </p:nvPr>
        </p:nvSpPr>
        <p:spPr/>
        <p:txBody>
          <a:bodyPr/>
          <a:lstStyle/>
          <a:p>
            <a:pPr defTabSz="914377"/>
            <a:fld id="{5204B58B-0420-4827-A2A8-7A3D043AFDDE}" type="slidenum">
              <a:rPr lang="sv-SE" smtClean="0">
                <a:solidFill>
                  <a:srgbClr val="363636"/>
                </a:solidFill>
              </a:rPr>
              <a:pPr defTabSz="914377"/>
              <a:t>‹#›</a:t>
            </a:fld>
            <a:endParaRPr lang="sv-SE" dirty="0">
              <a:solidFill>
                <a:srgbClr val="363636"/>
              </a:solidFill>
            </a:endParaRPr>
          </a:p>
        </p:txBody>
      </p:sp>
      <p:sp>
        <p:nvSpPr>
          <p:cNvPr id="5" name="Platshållare för innehåll 4">
            <a:extLst>
              <a:ext uri="{FF2B5EF4-FFF2-40B4-BE49-F238E27FC236}">
                <a16:creationId xmlns:a16="http://schemas.microsoft.com/office/drawing/2014/main" id="{B15977CA-24A3-46EE-8707-F28C7E188338}"/>
              </a:ext>
            </a:extLst>
          </p:cNvPr>
          <p:cNvSpPr>
            <a:spLocks noGrp="1"/>
          </p:cNvSpPr>
          <p:nvPr>
            <p:ph sz="quarter" idx="13"/>
          </p:nvPr>
        </p:nvSpPr>
        <p:spPr>
          <a:xfrm>
            <a:off x="1720850" y="1804776"/>
            <a:ext cx="8758239" cy="4067175"/>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3035655734"/>
      </p:ext>
    </p:extLst>
  </p:cSld>
  <p:clrMapOvr>
    <a:masterClrMapping/>
  </p:clrMapOvr>
  <p:hf hdr="0" ftr="0" dt="0"/>
  <p:extLst mod="1">
    <p:ext uri="{DCECCB84-F9BA-43D5-87BE-67443E8EF086}">
      <p15:sldGuideLst xmlns:p15="http://schemas.microsoft.com/office/powerpoint/2012/main">
        <p15:guide id="1" pos="6601">
          <p15:clr>
            <a:srgbClr val="FBAE40"/>
          </p15:clr>
        </p15:guide>
        <p15:guide id="2" orient="horz" pos="1133">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cSld name="Tom">
    <p:spTree>
      <p:nvGrpSpPr>
        <p:cNvPr id="1" name=""/>
        <p:cNvGrpSpPr/>
        <p:nvPr/>
      </p:nvGrpSpPr>
      <p:grpSpPr>
        <a:xfrm>
          <a:off x="0" y="0"/>
          <a:ext cx="0" cy="0"/>
          <a:chOff x="0" y="0"/>
          <a:chExt cx="0" cy="0"/>
        </a:xfrm>
      </p:grpSpPr>
      <p:sp>
        <p:nvSpPr>
          <p:cNvPr id="4" name="Platshållare för bildnummer 3">
            <a:extLst>
              <a:ext uri="{FF2B5EF4-FFF2-40B4-BE49-F238E27FC236}">
                <a16:creationId xmlns:a16="http://schemas.microsoft.com/office/drawing/2014/main" id="{768120F1-E095-4F41-A281-F6F2F4715BE4}"/>
              </a:ext>
            </a:extLst>
          </p:cNvPr>
          <p:cNvSpPr>
            <a:spLocks noGrp="1"/>
          </p:cNvSpPr>
          <p:nvPr>
            <p:ph type="sldNum" sz="quarter" idx="12"/>
          </p:nvPr>
        </p:nvSpPr>
        <p:spPr/>
        <p:txBody>
          <a:bodyPr/>
          <a:lstStyle/>
          <a:p>
            <a:pPr defTabSz="914377"/>
            <a:fld id="{5204B58B-0420-4827-A2A8-7A3D043AFDDE}" type="slidenum">
              <a:rPr lang="sv-SE" smtClean="0">
                <a:solidFill>
                  <a:srgbClr val="363636"/>
                </a:solidFill>
              </a:rPr>
              <a:pPr defTabSz="914377"/>
              <a:t>‹#›</a:t>
            </a:fld>
            <a:endParaRPr lang="sv-SE" dirty="0">
              <a:solidFill>
                <a:srgbClr val="363636"/>
              </a:solidFill>
            </a:endParaRPr>
          </a:p>
        </p:txBody>
      </p:sp>
    </p:spTree>
    <p:extLst>
      <p:ext uri="{BB962C8B-B14F-4D97-AF65-F5344CB8AC3E}">
        <p14:creationId xmlns:p14="http://schemas.microsoft.com/office/powerpoint/2010/main" val="41159466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7E7E34-D963-409A-B37E-74A781406387}"/>
              </a:ext>
            </a:extLst>
          </p:cNvPr>
          <p:cNvSpPr>
            <a:spLocks noGrp="1"/>
          </p:cNvSpPr>
          <p:nvPr>
            <p:ph type="title"/>
          </p:nvPr>
        </p:nvSpPr>
        <p:spPr>
          <a:xfrm>
            <a:off x="540001" y="368300"/>
            <a:ext cx="9923999" cy="949877"/>
          </a:xfrm>
        </p:spPr>
        <p:txBody>
          <a:bodyPr/>
          <a:lstStyle/>
          <a:p>
            <a:r>
              <a:rPr lang="sv-SE" dirty="0"/>
              <a:t>Klicka här för att ändra mall för rubrikformat</a:t>
            </a:r>
          </a:p>
        </p:txBody>
      </p:sp>
      <p:sp>
        <p:nvSpPr>
          <p:cNvPr id="5" name="Platshållare för bildnummer 4">
            <a:extLst>
              <a:ext uri="{FF2B5EF4-FFF2-40B4-BE49-F238E27FC236}">
                <a16:creationId xmlns:a16="http://schemas.microsoft.com/office/drawing/2014/main" id="{11746945-EC0D-4274-B554-168CE39A566D}"/>
              </a:ext>
            </a:extLst>
          </p:cNvPr>
          <p:cNvSpPr>
            <a:spLocks noGrp="1"/>
          </p:cNvSpPr>
          <p:nvPr>
            <p:ph type="sldNum" sz="quarter" idx="12"/>
          </p:nvPr>
        </p:nvSpPr>
        <p:spPr/>
        <p:txBody>
          <a:bodyPr/>
          <a:lstStyle/>
          <a:p>
            <a:pPr defTabSz="914377"/>
            <a:fld id="{5204B58B-0420-4827-A2A8-7A3D043AFDDE}" type="slidenum">
              <a:rPr lang="sv-SE" smtClean="0">
                <a:solidFill>
                  <a:srgbClr val="363636"/>
                </a:solidFill>
              </a:rPr>
              <a:pPr defTabSz="914377"/>
              <a:t>‹#›</a:t>
            </a:fld>
            <a:endParaRPr lang="sv-SE" dirty="0">
              <a:solidFill>
                <a:srgbClr val="363636"/>
              </a:solidFill>
            </a:endParaRPr>
          </a:p>
        </p:txBody>
      </p:sp>
    </p:spTree>
    <p:extLst>
      <p:ext uri="{BB962C8B-B14F-4D97-AF65-F5344CB8AC3E}">
        <p14:creationId xmlns:p14="http://schemas.microsoft.com/office/powerpoint/2010/main" val="1738530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bild med blå bakgrund">
    <p:spTree>
      <p:nvGrpSpPr>
        <p:cNvPr id="1" name=""/>
        <p:cNvGrpSpPr/>
        <p:nvPr/>
      </p:nvGrpSpPr>
      <p:grpSpPr>
        <a:xfrm>
          <a:off x="0" y="0"/>
          <a:ext cx="0" cy="0"/>
          <a:chOff x="0" y="0"/>
          <a:chExt cx="0" cy="0"/>
        </a:xfrm>
      </p:grpSpPr>
      <p:sp>
        <p:nvSpPr>
          <p:cNvPr id="2" name="Rektangel 1"/>
          <p:cNvSpPr/>
          <p:nvPr userDrawn="1"/>
        </p:nvSpPr>
        <p:spPr>
          <a:xfrm>
            <a:off x="0" y="0"/>
            <a:ext cx="12192000" cy="6858000"/>
          </a:xfrm>
          <a:prstGeom prst="rect">
            <a:avLst/>
          </a:prstGeom>
          <a:solidFill>
            <a:srgbClr val="0066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400"/>
          </a:p>
        </p:txBody>
      </p:sp>
      <p:sp>
        <p:nvSpPr>
          <p:cNvPr id="3" name="Rubrik 1"/>
          <p:cNvSpPr>
            <a:spLocks noGrp="1"/>
          </p:cNvSpPr>
          <p:nvPr>
            <p:ph type="ctrTitle" hasCustomPrompt="1"/>
          </p:nvPr>
        </p:nvSpPr>
        <p:spPr>
          <a:xfrm>
            <a:off x="914400" y="2130428"/>
            <a:ext cx="10363200" cy="1470025"/>
          </a:xfrm>
        </p:spPr>
        <p:txBody>
          <a:bodyPr/>
          <a:lstStyle>
            <a:lvl1pPr algn="ctr">
              <a:defRPr b="1" baseline="0">
                <a:solidFill>
                  <a:schemeClr val="bg1"/>
                </a:solidFill>
              </a:defRPr>
            </a:lvl1pPr>
          </a:lstStyle>
          <a:p>
            <a:r>
              <a:rPr lang="sv-SE" dirty="0" smtClean="0"/>
              <a:t>Klicka här för att fylla i rubrik ovanpå bild</a:t>
            </a:r>
            <a:endParaRPr lang="sv-SE" dirty="0"/>
          </a:p>
        </p:txBody>
      </p:sp>
    </p:spTree>
    <p:extLst>
      <p:ext uri="{BB962C8B-B14F-4D97-AF65-F5344CB8AC3E}">
        <p14:creationId xmlns:p14="http://schemas.microsoft.com/office/powerpoint/2010/main" val="243213812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bild med röd bakgrund">
    <p:spTree>
      <p:nvGrpSpPr>
        <p:cNvPr id="1" name=""/>
        <p:cNvGrpSpPr/>
        <p:nvPr/>
      </p:nvGrpSpPr>
      <p:grpSpPr>
        <a:xfrm>
          <a:off x="0" y="0"/>
          <a:ext cx="0" cy="0"/>
          <a:chOff x="0" y="0"/>
          <a:chExt cx="0" cy="0"/>
        </a:xfrm>
      </p:grpSpPr>
      <p:sp>
        <p:nvSpPr>
          <p:cNvPr id="2" name="Rektangel 1"/>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400"/>
          </a:p>
        </p:txBody>
      </p:sp>
      <p:sp>
        <p:nvSpPr>
          <p:cNvPr id="3" name="Rubrik 1"/>
          <p:cNvSpPr>
            <a:spLocks noGrp="1"/>
          </p:cNvSpPr>
          <p:nvPr>
            <p:ph type="ctrTitle" hasCustomPrompt="1"/>
          </p:nvPr>
        </p:nvSpPr>
        <p:spPr>
          <a:xfrm>
            <a:off x="914400" y="2130428"/>
            <a:ext cx="10363200" cy="1470025"/>
          </a:xfrm>
        </p:spPr>
        <p:txBody>
          <a:bodyPr/>
          <a:lstStyle>
            <a:lvl1pPr algn="ctr">
              <a:defRPr b="1" baseline="0">
                <a:solidFill>
                  <a:schemeClr val="bg1"/>
                </a:solidFill>
              </a:defRPr>
            </a:lvl1pPr>
          </a:lstStyle>
          <a:p>
            <a:r>
              <a:rPr lang="sv-SE" dirty="0" smtClean="0"/>
              <a:t>Klicka här för att fylla i rubrik ovanpå bild</a:t>
            </a:r>
            <a:endParaRPr lang="sv-SE" dirty="0"/>
          </a:p>
        </p:txBody>
      </p:sp>
    </p:spTree>
    <p:extLst>
      <p:ext uri="{BB962C8B-B14F-4D97-AF65-F5344CB8AC3E}">
        <p14:creationId xmlns:p14="http://schemas.microsoft.com/office/powerpoint/2010/main" val="51612069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lsidebild">
    <p:spTree>
      <p:nvGrpSpPr>
        <p:cNvPr id="1" name=""/>
        <p:cNvGrpSpPr/>
        <p:nvPr/>
      </p:nvGrpSpPr>
      <p:grpSpPr>
        <a:xfrm>
          <a:off x="0" y="0"/>
          <a:ext cx="0" cy="0"/>
          <a:chOff x="0" y="0"/>
          <a:chExt cx="0" cy="0"/>
        </a:xfrm>
      </p:grpSpPr>
      <p:sp>
        <p:nvSpPr>
          <p:cNvPr id="5" name="Platshållare för innehåll 2"/>
          <p:cNvSpPr>
            <a:spLocks noGrp="1"/>
          </p:cNvSpPr>
          <p:nvPr>
            <p:ph idx="1"/>
          </p:nvPr>
        </p:nvSpPr>
        <p:spPr>
          <a:xfrm>
            <a:off x="0" y="3432"/>
            <a:ext cx="12192000" cy="6858000"/>
          </a:xfrm>
        </p:spPr>
        <p:txBody>
          <a:bodyPr/>
          <a:lstStyle>
            <a:lvl1pPr marL="0" indent="0">
              <a:buFontTx/>
              <a:buNone/>
              <a:defRPr baseline="0"/>
            </a:lvl1pPr>
          </a:lstStyle>
          <a:p>
            <a:pPr lvl="0"/>
            <a:endParaRPr lang="sv-SE" dirty="0" smtClean="0"/>
          </a:p>
        </p:txBody>
      </p:sp>
    </p:spTree>
    <p:extLst>
      <p:ext uri="{BB962C8B-B14F-4D97-AF65-F5344CB8AC3E}">
        <p14:creationId xmlns:p14="http://schemas.microsoft.com/office/powerpoint/2010/main" val="37303387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p:txBody>
          <a:bodyPr/>
          <a:lstStyle>
            <a:lvl1pPr>
              <a:defRPr/>
            </a:lvl1pPr>
          </a:lstStyle>
          <a:p>
            <a:r>
              <a:rPr lang="sv-SE" dirty="0" smtClean="0"/>
              <a:t>Klicka här för att fylla i rubrik</a:t>
            </a:r>
            <a:endParaRPr lang="sv-SE" dirty="0"/>
          </a:p>
        </p:txBody>
      </p:sp>
      <p:sp>
        <p:nvSpPr>
          <p:cNvPr id="3" name="Platshållare för innehåll 2"/>
          <p:cNvSpPr>
            <a:spLocks noGrp="1"/>
          </p:cNvSpPr>
          <p:nvPr>
            <p:ph idx="1" hasCustomPrompt="1"/>
          </p:nvPr>
        </p:nvSpPr>
        <p:spPr>
          <a:xfrm>
            <a:off x="609600" y="2276874"/>
            <a:ext cx="10972800" cy="3744415"/>
          </a:xfrm>
        </p:spPr>
        <p:txBody>
          <a:bodyPr/>
          <a:lstStyle>
            <a:lvl1pPr marL="0" indent="0">
              <a:buFontTx/>
              <a:buNone/>
              <a:defRPr/>
            </a:lvl1pPr>
          </a:lstStyle>
          <a:p>
            <a:pPr lvl="0"/>
            <a:r>
              <a:rPr lang="sv-SE" dirty="0" smtClean="0"/>
              <a:t>Klicka här för att ändra texten</a:t>
            </a:r>
          </a:p>
        </p:txBody>
      </p:sp>
    </p:spTree>
    <p:extLst>
      <p:ext uri="{BB962C8B-B14F-4D97-AF65-F5344CB8AC3E}">
        <p14:creationId xmlns:p14="http://schemas.microsoft.com/office/powerpoint/2010/main" val="2190461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hasCustomPrompt="1"/>
          </p:nvPr>
        </p:nvSpPr>
        <p:spPr>
          <a:xfrm>
            <a:off x="609600" y="2276871"/>
            <a:ext cx="5384800" cy="364840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dirty="0" smtClean="0"/>
              <a:t>Klicka här för att ändra texten</a:t>
            </a:r>
          </a:p>
        </p:txBody>
      </p:sp>
      <p:sp>
        <p:nvSpPr>
          <p:cNvPr id="4" name="Platshållare för innehåll 3"/>
          <p:cNvSpPr>
            <a:spLocks noGrp="1"/>
          </p:cNvSpPr>
          <p:nvPr>
            <p:ph sz="half" idx="2" hasCustomPrompt="1"/>
          </p:nvPr>
        </p:nvSpPr>
        <p:spPr>
          <a:xfrm>
            <a:off x="6197600" y="2276871"/>
            <a:ext cx="5384800" cy="364840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dirty="0" smtClean="0"/>
              <a:t>Klicka här för att ändra texten</a:t>
            </a:r>
          </a:p>
        </p:txBody>
      </p:sp>
    </p:spTree>
    <p:extLst>
      <p:ext uri="{BB962C8B-B14F-4D97-AF65-F5344CB8AC3E}">
        <p14:creationId xmlns:p14="http://schemas.microsoft.com/office/powerpoint/2010/main" val="195148722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vå innehållsdelar 2">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23392" y="1028733"/>
            <a:ext cx="5376597" cy="1143000"/>
          </a:xfrm>
        </p:spPr>
        <p:txBody>
          <a:bodyPr/>
          <a:lstStyle>
            <a:lvl1pPr>
              <a:defRPr/>
            </a:lvl1pPr>
          </a:lstStyle>
          <a:p>
            <a:r>
              <a:rPr lang="sv-SE" dirty="0" smtClean="0"/>
              <a:t>Klicka här för att ändra rubrik</a:t>
            </a:r>
            <a:endParaRPr lang="sv-SE" dirty="0"/>
          </a:p>
        </p:txBody>
      </p:sp>
      <p:sp>
        <p:nvSpPr>
          <p:cNvPr id="3" name="Platshållare för innehåll 2"/>
          <p:cNvSpPr>
            <a:spLocks noGrp="1"/>
          </p:cNvSpPr>
          <p:nvPr>
            <p:ph sz="half" idx="1" hasCustomPrompt="1"/>
          </p:nvPr>
        </p:nvSpPr>
        <p:spPr>
          <a:xfrm>
            <a:off x="609600" y="2276871"/>
            <a:ext cx="5384800" cy="364840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dirty="0" smtClean="0"/>
              <a:t>Klicka här för att ändra texten</a:t>
            </a:r>
          </a:p>
        </p:txBody>
      </p:sp>
      <p:sp>
        <p:nvSpPr>
          <p:cNvPr id="4" name="Platshållare för innehåll 3"/>
          <p:cNvSpPr>
            <a:spLocks noGrp="1"/>
          </p:cNvSpPr>
          <p:nvPr>
            <p:ph sz="half" idx="2" hasCustomPrompt="1"/>
          </p:nvPr>
        </p:nvSpPr>
        <p:spPr>
          <a:xfrm>
            <a:off x="6197600" y="548682"/>
            <a:ext cx="5384800" cy="537659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dirty="0" smtClean="0"/>
              <a:t>Klicka här för att ändra texten</a:t>
            </a:r>
          </a:p>
        </p:txBody>
      </p:sp>
    </p:spTree>
    <p:extLst>
      <p:ext uri="{BB962C8B-B14F-4D97-AF65-F5344CB8AC3E}">
        <p14:creationId xmlns:p14="http://schemas.microsoft.com/office/powerpoint/2010/main" val="33612003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914400" y="2130429"/>
            <a:ext cx="10363200" cy="1470025"/>
          </a:xfrm>
        </p:spPr>
        <p:txBody>
          <a:bodyPr/>
          <a:lstStyle>
            <a:lvl1pPr>
              <a:defRPr baseline="0"/>
            </a:lvl1pPr>
          </a:lstStyle>
          <a:p>
            <a:r>
              <a:rPr lang="sv-SE" dirty="0" smtClean="0"/>
              <a:t>Klicka här för att fylla i rubrik</a:t>
            </a:r>
            <a:endParaRPr lang="sv-SE" dirty="0"/>
          </a:p>
        </p:txBody>
      </p:sp>
    </p:spTree>
    <p:extLst>
      <p:ext uri="{BB962C8B-B14F-4D97-AF65-F5344CB8AC3E}">
        <p14:creationId xmlns:p14="http://schemas.microsoft.com/office/powerpoint/2010/main" val="226323235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image" Target="../media/image3.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2.jpeg"/><Relationship Id="rId5" Type="http://schemas.openxmlformats.org/officeDocument/2006/relationships/slideLayout" Target="../slideLayouts/slideLayout13.xml"/><Relationship Id="rId10" Type="http://schemas.openxmlformats.org/officeDocument/2006/relationships/image" Target="../media/image1.jpe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3.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6" Type="http://schemas.openxmlformats.org/officeDocument/2006/relationships/image" Target="../media/image3.png"/><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image" Target="../media/image2.jpeg"/><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3392" y="1028733"/>
            <a:ext cx="10972800" cy="1143000"/>
          </a:xfrm>
          <a:prstGeom prst="rect">
            <a:avLst/>
          </a:prstGeom>
        </p:spPr>
        <p:txBody>
          <a:bodyPr vert="horz" lIns="91440" tIns="45720" rIns="91440" bIns="45720" rtlCol="0" anchor="ctr">
            <a:normAutofit/>
          </a:bodyPr>
          <a:lstStyle/>
          <a:p>
            <a:r>
              <a:rPr lang="sv-SE" dirty="0" smtClean="0"/>
              <a:t>Klicka här för att fylla i rubrik</a:t>
            </a:r>
            <a:endParaRPr lang="sv-SE" dirty="0"/>
          </a:p>
        </p:txBody>
      </p:sp>
      <p:sp>
        <p:nvSpPr>
          <p:cNvPr id="3" name="Platshållare för text 2"/>
          <p:cNvSpPr>
            <a:spLocks noGrp="1"/>
          </p:cNvSpPr>
          <p:nvPr>
            <p:ph type="body" idx="1"/>
          </p:nvPr>
        </p:nvSpPr>
        <p:spPr>
          <a:xfrm>
            <a:off x="609600" y="2276874"/>
            <a:ext cx="10972800" cy="3744415"/>
          </a:xfrm>
          <a:prstGeom prst="rect">
            <a:avLst/>
          </a:prstGeom>
        </p:spPr>
        <p:txBody>
          <a:bodyPr vert="horz" lIns="91440" tIns="45720" rIns="91440" bIns="45720" rtlCol="0">
            <a:normAutofit/>
          </a:bodyPr>
          <a:lstStyle/>
          <a:p>
            <a:pPr marL="457189" marR="0" lvl="0" indent="-457189" algn="l" defTabSz="121917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sv-SE" dirty="0" smtClean="0"/>
              <a:t>Klicka här för att ändra texten</a:t>
            </a:r>
          </a:p>
          <a:p>
            <a:pPr marL="457189" marR="0" lvl="0" indent="-457189" algn="l" defTabSz="121917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lang="sv-SE" dirty="0" smtClean="0"/>
          </a:p>
        </p:txBody>
      </p:sp>
      <p:pic>
        <p:nvPicPr>
          <p:cNvPr id="1027" name="Bildobjekt 5"/>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7248128" y="6269121"/>
            <a:ext cx="1376603" cy="384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Bildobjekt 6" descr="Logotyp_Region_Kalmar_län_färg"/>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8880310" y="6173100"/>
            <a:ext cx="1035791" cy="480000"/>
          </a:xfrm>
          <a:prstGeom prst="rect">
            <a:avLst/>
          </a:prstGeom>
          <a:noFill/>
          <a:extLst>
            <a:ext uri="{909E8E84-426E-40DD-AFC4-6F175D3DCCD1}">
              <a14:hiddenFill xmlns:a14="http://schemas.microsoft.com/office/drawing/2010/main">
                <a:solidFill>
                  <a:srgbClr val="FFFFFF"/>
                </a:solidFill>
              </a14:hiddenFill>
            </a:ext>
          </a:extLst>
        </p:spPr>
      </p:pic>
      <p:pic>
        <p:nvPicPr>
          <p:cNvPr id="1025" name="Bildobjekt 7"/>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0150352" y="6269121"/>
            <a:ext cx="1514267" cy="384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4"/>
          <p:cNvSpPr>
            <a:spLocks noChangeArrowheads="1"/>
          </p:cNvSpPr>
          <p:nvPr userDrawn="1"/>
        </p:nvSpPr>
        <p:spPr bwMode="auto">
          <a:xfrm>
            <a:off x="1" y="58580"/>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sv-SE" sz="2400"/>
          </a:p>
        </p:txBody>
      </p:sp>
      <p:sp>
        <p:nvSpPr>
          <p:cNvPr id="9" name="Rectangle 5"/>
          <p:cNvSpPr>
            <a:spLocks noChangeArrowheads="1"/>
          </p:cNvSpPr>
          <p:nvPr userDrawn="1"/>
        </p:nvSpPr>
        <p:spPr bwMode="auto">
          <a:xfrm>
            <a:off x="5116036" y="1118585"/>
            <a:ext cx="1477328" cy="328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pPr marL="0" marR="0" lvl="0" indent="0" algn="ctr" defTabSz="1219170" rtl="0" eaLnBrk="1" fontAlgn="base" latinLnBrk="0" hangingPunct="1">
              <a:lnSpc>
                <a:spcPct val="100000"/>
              </a:lnSpc>
              <a:spcBef>
                <a:spcPct val="0"/>
              </a:spcBef>
              <a:spcAft>
                <a:spcPct val="0"/>
              </a:spcAft>
              <a:buClrTx/>
              <a:buSzTx/>
              <a:buFontTx/>
              <a:buNone/>
              <a:tabLst/>
            </a:pPr>
            <a:r>
              <a:rPr kumimoji="0" lang="sv-SE" altLang="sv-SE" sz="1333" b="0" i="0" u="none" strike="noStrike" cap="none" normalizeH="0" baseline="0" smtClean="0">
                <a:ln>
                  <a:noFill/>
                </a:ln>
                <a:solidFill>
                  <a:srgbClr val="7F7F7F"/>
                </a:solidFill>
                <a:effectLst/>
                <a:latin typeface="Arial" pitchFamily="34" charset="0"/>
                <a:ea typeface="Times New Roman" pitchFamily="18" charset="0"/>
                <a:cs typeface="Arial" pitchFamily="34" charset="0"/>
              </a:rPr>
              <a:t>	</a:t>
            </a:r>
            <a:endParaRPr kumimoji="0" lang="sv-SE" altLang="sv-SE" sz="24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6"/>
          <p:cNvSpPr>
            <a:spLocks noChangeArrowheads="1"/>
          </p:cNvSpPr>
          <p:nvPr userDrawn="1"/>
        </p:nvSpPr>
        <p:spPr bwMode="auto">
          <a:xfrm>
            <a:off x="5116036" y="1842484"/>
            <a:ext cx="1477328" cy="328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pPr marL="0" marR="0" lvl="0" indent="0" algn="ctr" defTabSz="1219170" rtl="0" eaLnBrk="1" fontAlgn="base" latinLnBrk="0" hangingPunct="1">
              <a:lnSpc>
                <a:spcPct val="100000"/>
              </a:lnSpc>
              <a:spcBef>
                <a:spcPct val="0"/>
              </a:spcBef>
              <a:spcAft>
                <a:spcPct val="0"/>
              </a:spcAft>
              <a:buClrTx/>
              <a:buSzTx/>
              <a:buFontTx/>
              <a:buNone/>
              <a:tabLst/>
            </a:pPr>
            <a:r>
              <a:rPr kumimoji="0" lang="sv-SE" altLang="sv-SE" sz="1333" b="0" i="0" u="none" strike="noStrike" cap="none" normalizeH="0" baseline="0" smtClean="0">
                <a:ln>
                  <a:noFill/>
                </a:ln>
                <a:solidFill>
                  <a:srgbClr val="7F7F7F"/>
                </a:solidFill>
                <a:effectLst/>
                <a:latin typeface="Arial" pitchFamily="34" charset="0"/>
                <a:ea typeface="Times New Roman" pitchFamily="18" charset="0"/>
                <a:cs typeface="Arial" pitchFamily="34" charset="0"/>
              </a:rPr>
              <a:t>	</a:t>
            </a:r>
            <a:endParaRPr kumimoji="0" lang="sv-SE" altLang="sv-SE" sz="2400" b="0" i="0" u="none" strike="noStrike" cap="none" normalizeH="0" baseline="0" smtClean="0">
              <a:ln>
                <a:noFill/>
              </a:ln>
              <a:solidFill>
                <a:schemeClr val="tx1"/>
              </a:solidFill>
              <a:effectLst/>
              <a:latin typeface="Arial" pitchFamily="34" charset="0"/>
              <a:cs typeface="Arial" pitchFamily="34" charset="0"/>
            </a:endParaRPr>
          </a:p>
        </p:txBody>
      </p:sp>
      <p:sp>
        <p:nvSpPr>
          <p:cNvPr id="18" name="Rektangel 17"/>
          <p:cNvSpPr/>
          <p:nvPr userDrawn="1"/>
        </p:nvSpPr>
        <p:spPr>
          <a:xfrm>
            <a:off x="638239" y="6365068"/>
            <a:ext cx="2289409" cy="297454"/>
          </a:xfrm>
          <a:prstGeom prst="rect">
            <a:avLst/>
          </a:prstGeom>
        </p:spPr>
        <p:txBody>
          <a:bodyPr wrap="none">
            <a:spAutoFit/>
          </a:bodyPr>
          <a:lstStyle/>
          <a:p>
            <a:pPr algn="r"/>
            <a:r>
              <a:rPr lang="sv-SE" sz="1333" dirty="0" smtClean="0">
                <a:solidFill>
                  <a:schemeClr val="tx1"/>
                </a:solidFill>
                <a:latin typeface="+mj-lt"/>
              </a:rPr>
              <a:t>Sydöstra sjukvårdsregionen</a:t>
            </a:r>
            <a:endParaRPr lang="sv-SE" sz="1467" dirty="0">
              <a:solidFill>
                <a:schemeClr val="tx1"/>
              </a:solidFill>
              <a:latin typeface="+mj-lt"/>
            </a:endParaRPr>
          </a:p>
        </p:txBody>
      </p:sp>
    </p:spTree>
    <p:extLst>
      <p:ext uri="{BB962C8B-B14F-4D97-AF65-F5344CB8AC3E}">
        <p14:creationId xmlns:p14="http://schemas.microsoft.com/office/powerpoint/2010/main" val="186426485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Lst>
  <p:timing>
    <p:tnLst>
      <p:par>
        <p:cTn id="1" dur="indefinite" restart="never" nodeType="tmRoot"/>
      </p:par>
    </p:tnLst>
  </p:timing>
  <p:txStyles>
    <p:titleStyle>
      <a:lvl1pPr algn="l" defTabSz="1219170" rtl="0" eaLnBrk="1" latinLnBrk="0" hangingPunct="1">
        <a:spcBef>
          <a:spcPct val="0"/>
        </a:spcBef>
        <a:buNone/>
        <a:defRPr sz="5333" kern="1200">
          <a:solidFill>
            <a:schemeClr val="tx1"/>
          </a:solidFill>
          <a:latin typeface="Arial" panose="020B0604020202020204" pitchFamily="34" charset="0"/>
          <a:ea typeface="+mj-ea"/>
          <a:cs typeface="Arial" panose="020B0604020202020204" pitchFamily="34" charset="0"/>
        </a:defRPr>
      </a:lvl1pPr>
    </p:titleStyle>
    <p:bodyStyle>
      <a:lvl1pPr marL="0" marR="0" indent="0" algn="l" defTabSz="1219170" rtl="0" eaLnBrk="1" fontAlgn="auto" latinLnBrk="0" hangingPunct="1">
        <a:lnSpc>
          <a:spcPct val="100000"/>
        </a:lnSpc>
        <a:spcBef>
          <a:spcPct val="20000"/>
        </a:spcBef>
        <a:spcAft>
          <a:spcPts val="0"/>
        </a:spcAft>
        <a:buClrTx/>
        <a:buSzTx/>
        <a:buFontTx/>
        <a:buNone/>
        <a:tabLst/>
        <a:defRPr sz="3733" kern="1200">
          <a:solidFill>
            <a:schemeClr val="tx1"/>
          </a:solidFill>
          <a:latin typeface="Arial" panose="020B0604020202020204" pitchFamily="34" charset="0"/>
          <a:ea typeface="+mn-ea"/>
          <a:cs typeface="Arial" panose="020B0604020202020204" pitchFamily="34" charset="0"/>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Arial" panose="020B0604020202020204" pitchFamily="34" charset="0"/>
          <a:ea typeface="+mn-ea"/>
          <a:cs typeface="Arial" panose="020B0604020202020204" pitchFamily="34" charset="0"/>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Arial" panose="020B0604020202020204" pitchFamily="34" charset="0"/>
          <a:ea typeface="+mn-ea"/>
          <a:cs typeface="Arial" panose="020B0604020202020204" pitchFamily="34" charset="0"/>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Arial" panose="020B0604020202020204" pitchFamily="34" charset="0"/>
          <a:ea typeface="+mn-ea"/>
          <a:cs typeface="Arial" panose="020B0604020202020204" pitchFamily="34" charset="0"/>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sv-SE"/>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3392" y="1028733"/>
            <a:ext cx="10972800" cy="1143000"/>
          </a:xfrm>
          <a:prstGeom prst="rect">
            <a:avLst/>
          </a:prstGeom>
        </p:spPr>
        <p:txBody>
          <a:bodyPr vert="horz" lIns="91440" tIns="45720" rIns="91440" bIns="45720" rtlCol="0" anchor="ctr">
            <a:normAutofit/>
          </a:bodyPr>
          <a:lstStyle/>
          <a:p>
            <a:r>
              <a:rPr lang="sv-SE" dirty="0" smtClean="0"/>
              <a:t>Klicka här för att fylla i rubrik</a:t>
            </a:r>
            <a:endParaRPr lang="sv-SE" dirty="0"/>
          </a:p>
        </p:txBody>
      </p:sp>
      <p:sp>
        <p:nvSpPr>
          <p:cNvPr id="3" name="Platshållare för text 2"/>
          <p:cNvSpPr>
            <a:spLocks noGrp="1"/>
          </p:cNvSpPr>
          <p:nvPr>
            <p:ph type="body" idx="1"/>
          </p:nvPr>
        </p:nvSpPr>
        <p:spPr>
          <a:xfrm>
            <a:off x="609600" y="2276875"/>
            <a:ext cx="10972800" cy="3744415"/>
          </a:xfrm>
          <a:prstGeom prst="rect">
            <a:avLst/>
          </a:prstGeom>
        </p:spPr>
        <p:txBody>
          <a:bodyPr vert="horz" lIns="91440" tIns="45720" rIns="91440" bIns="45720" rtlCol="0">
            <a:normAutofit/>
          </a:bodyPr>
          <a:lstStyle/>
          <a:p>
            <a:pPr marL="457178" marR="0" lvl="0" indent="-457178" algn="l" defTabSz="121914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sv-SE" dirty="0" smtClean="0"/>
              <a:t>Klicka här för att ändra texten</a:t>
            </a:r>
          </a:p>
          <a:p>
            <a:pPr marL="457178" marR="0" lvl="0" indent="-457178" algn="l" defTabSz="121914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lang="sv-SE" dirty="0" smtClean="0"/>
          </a:p>
        </p:txBody>
      </p:sp>
      <p:pic>
        <p:nvPicPr>
          <p:cNvPr id="1027" name="Bildobjekt 5"/>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7248129" y="6269121"/>
            <a:ext cx="1376603" cy="384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Bildobjekt 6" descr="Logotyp_Region_Kalmar_län_färg"/>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8880311" y="6173100"/>
            <a:ext cx="1035791" cy="480000"/>
          </a:xfrm>
          <a:prstGeom prst="rect">
            <a:avLst/>
          </a:prstGeom>
          <a:noFill/>
          <a:extLst>
            <a:ext uri="{909E8E84-426E-40DD-AFC4-6F175D3DCCD1}">
              <a14:hiddenFill xmlns:a14="http://schemas.microsoft.com/office/drawing/2010/main">
                <a:solidFill>
                  <a:srgbClr val="FFFFFF"/>
                </a:solidFill>
              </a14:hiddenFill>
            </a:ext>
          </a:extLst>
        </p:spPr>
      </p:pic>
      <p:pic>
        <p:nvPicPr>
          <p:cNvPr id="1025" name="Bildobjekt 7"/>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0150353" y="6269121"/>
            <a:ext cx="1514267" cy="384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4"/>
          <p:cNvSpPr>
            <a:spLocks noChangeArrowheads="1"/>
          </p:cNvSpPr>
          <p:nvPr userDrawn="1"/>
        </p:nvSpPr>
        <p:spPr bwMode="auto">
          <a:xfrm>
            <a:off x="2" y="58581"/>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sv-SE" sz="2400"/>
          </a:p>
        </p:txBody>
      </p:sp>
      <p:sp>
        <p:nvSpPr>
          <p:cNvPr id="9" name="Rectangle 5"/>
          <p:cNvSpPr>
            <a:spLocks noChangeArrowheads="1"/>
          </p:cNvSpPr>
          <p:nvPr userDrawn="1"/>
        </p:nvSpPr>
        <p:spPr bwMode="auto">
          <a:xfrm>
            <a:off x="5253896" y="1118586"/>
            <a:ext cx="1201611" cy="328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pPr marL="0" marR="0" lvl="0" indent="0" algn="ctr" defTabSz="1219140" rtl="0" eaLnBrk="1" fontAlgn="base" latinLnBrk="0" hangingPunct="1">
              <a:lnSpc>
                <a:spcPct val="100000"/>
              </a:lnSpc>
              <a:spcBef>
                <a:spcPct val="0"/>
              </a:spcBef>
              <a:spcAft>
                <a:spcPct val="0"/>
              </a:spcAft>
              <a:buClrTx/>
              <a:buSzTx/>
              <a:buFontTx/>
              <a:buNone/>
              <a:tabLst/>
            </a:pPr>
            <a:r>
              <a:rPr kumimoji="0" lang="sv-SE" altLang="sv-SE" sz="1333" b="0" i="0" u="none" strike="noStrike" cap="none" normalizeH="0" baseline="0" smtClean="0">
                <a:ln>
                  <a:noFill/>
                </a:ln>
                <a:solidFill>
                  <a:srgbClr val="7F7F7F"/>
                </a:solidFill>
                <a:effectLst/>
                <a:latin typeface="Arial" pitchFamily="34" charset="0"/>
                <a:ea typeface="Times New Roman" pitchFamily="18" charset="0"/>
                <a:cs typeface="Arial" pitchFamily="34" charset="0"/>
              </a:rPr>
              <a:t>	</a:t>
            </a:r>
            <a:endParaRPr kumimoji="0" lang="sv-SE" altLang="sv-SE" sz="24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6"/>
          <p:cNvSpPr>
            <a:spLocks noChangeArrowheads="1"/>
          </p:cNvSpPr>
          <p:nvPr userDrawn="1"/>
        </p:nvSpPr>
        <p:spPr bwMode="auto">
          <a:xfrm>
            <a:off x="5253896" y="1842486"/>
            <a:ext cx="1201611" cy="328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pPr marL="0" marR="0" lvl="0" indent="0" algn="ctr" defTabSz="1219140" rtl="0" eaLnBrk="1" fontAlgn="base" latinLnBrk="0" hangingPunct="1">
              <a:lnSpc>
                <a:spcPct val="100000"/>
              </a:lnSpc>
              <a:spcBef>
                <a:spcPct val="0"/>
              </a:spcBef>
              <a:spcAft>
                <a:spcPct val="0"/>
              </a:spcAft>
              <a:buClrTx/>
              <a:buSzTx/>
              <a:buFontTx/>
              <a:buNone/>
              <a:tabLst/>
            </a:pPr>
            <a:r>
              <a:rPr kumimoji="0" lang="sv-SE" altLang="sv-SE" sz="1333" b="0" i="0" u="none" strike="noStrike" cap="none" normalizeH="0" baseline="0" smtClean="0">
                <a:ln>
                  <a:noFill/>
                </a:ln>
                <a:solidFill>
                  <a:srgbClr val="7F7F7F"/>
                </a:solidFill>
                <a:effectLst/>
                <a:latin typeface="Arial" pitchFamily="34" charset="0"/>
                <a:ea typeface="Times New Roman" pitchFamily="18" charset="0"/>
                <a:cs typeface="Arial" pitchFamily="34" charset="0"/>
              </a:rPr>
              <a:t>	</a:t>
            </a:r>
            <a:endParaRPr kumimoji="0" lang="sv-SE" altLang="sv-SE" sz="2400" b="0" i="0" u="none" strike="noStrike" cap="none" normalizeH="0" baseline="0" smtClean="0">
              <a:ln>
                <a:noFill/>
              </a:ln>
              <a:solidFill>
                <a:schemeClr val="tx1"/>
              </a:solidFill>
              <a:effectLst/>
              <a:latin typeface="Arial" pitchFamily="34" charset="0"/>
              <a:cs typeface="Arial" pitchFamily="34" charset="0"/>
            </a:endParaRPr>
          </a:p>
        </p:txBody>
      </p:sp>
      <p:sp>
        <p:nvSpPr>
          <p:cNvPr id="18" name="Rektangel 17"/>
          <p:cNvSpPr/>
          <p:nvPr userDrawn="1"/>
        </p:nvSpPr>
        <p:spPr>
          <a:xfrm>
            <a:off x="638239" y="6365068"/>
            <a:ext cx="2289409" cy="297454"/>
          </a:xfrm>
          <a:prstGeom prst="rect">
            <a:avLst/>
          </a:prstGeom>
        </p:spPr>
        <p:txBody>
          <a:bodyPr wrap="none">
            <a:spAutoFit/>
          </a:bodyPr>
          <a:lstStyle/>
          <a:p>
            <a:pPr algn="r"/>
            <a:r>
              <a:rPr lang="sv-SE" sz="1333" dirty="0" smtClean="0">
                <a:solidFill>
                  <a:schemeClr val="tx1"/>
                </a:solidFill>
                <a:latin typeface="+mj-lt"/>
              </a:rPr>
              <a:t>Sydöstra sjukvårdsregionen</a:t>
            </a:r>
            <a:endParaRPr lang="sv-SE" sz="1467" dirty="0">
              <a:solidFill>
                <a:schemeClr val="tx1"/>
              </a:solidFill>
              <a:latin typeface="+mj-lt"/>
            </a:endParaRPr>
          </a:p>
        </p:txBody>
      </p:sp>
    </p:spTree>
    <p:extLst>
      <p:ext uri="{BB962C8B-B14F-4D97-AF65-F5344CB8AC3E}">
        <p14:creationId xmlns:p14="http://schemas.microsoft.com/office/powerpoint/2010/main" val="589975012"/>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Lst>
  <p:timing>
    <p:tnLst>
      <p:par>
        <p:cTn id="1" dur="indefinite" restart="never" nodeType="tmRoot"/>
      </p:par>
    </p:tnLst>
  </p:timing>
  <p:hf sldNum="0" hdr="0" dt="0"/>
  <p:txStyles>
    <p:titleStyle>
      <a:lvl1pPr algn="l" defTabSz="1219140" rtl="0" eaLnBrk="1" latinLnBrk="0" hangingPunct="1">
        <a:spcBef>
          <a:spcPct val="0"/>
        </a:spcBef>
        <a:buNone/>
        <a:defRPr sz="5333" kern="1200">
          <a:solidFill>
            <a:schemeClr val="tx1"/>
          </a:solidFill>
          <a:latin typeface="Arial" panose="020B0604020202020204" pitchFamily="34" charset="0"/>
          <a:ea typeface="+mj-ea"/>
          <a:cs typeface="Arial" panose="020B0604020202020204" pitchFamily="34" charset="0"/>
        </a:defRPr>
      </a:lvl1pPr>
    </p:titleStyle>
    <p:bodyStyle>
      <a:lvl1pPr marL="0" marR="0" indent="0" algn="l" defTabSz="1219140" rtl="0" eaLnBrk="1" fontAlgn="auto" latinLnBrk="0" hangingPunct="1">
        <a:lnSpc>
          <a:spcPct val="100000"/>
        </a:lnSpc>
        <a:spcBef>
          <a:spcPct val="20000"/>
        </a:spcBef>
        <a:spcAft>
          <a:spcPts val="0"/>
        </a:spcAft>
        <a:buClrTx/>
        <a:buSzTx/>
        <a:buFontTx/>
        <a:buNone/>
        <a:tabLst/>
        <a:defRPr sz="3733" kern="1200">
          <a:solidFill>
            <a:schemeClr val="tx1"/>
          </a:solidFill>
          <a:latin typeface="Arial" panose="020B0604020202020204" pitchFamily="34" charset="0"/>
          <a:ea typeface="+mn-ea"/>
          <a:cs typeface="Arial" panose="020B0604020202020204" pitchFamily="34" charset="0"/>
        </a:defRPr>
      </a:lvl1pPr>
      <a:lvl2pPr marL="990550" indent="-380981" algn="l" defTabSz="1219140" rtl="0" eaLnBrk="1" latinLnBrk="0" hangingPunct="1">
        <a:spcBef>
          <a:spcPct val="20000"/>
        </a:spcBef>
        <a:buFont typeface="Arial" panose="020B0604020202020204" pitchFamily="34" charset="0"/>
        <a:buChar char="–"/>
        <a:defRPr sz="3733" kern="1200">
          <a:solidFill>
            <a:schemeClr val="tx1"/>
          </a:solidFill>
          <a:latin typeface="Arial" panose="020B0604020202020204" pitchFamily="34" charset="0"/>
          <a:ea typeface="+mn-ea"/>
          <a:cs typeface="Arial" panose="020B0604020202020204" pitchFamily="34" charset="0"/>
        </a:defRPr>
      </a:lvl2pPr>
      <a:lvl3pPr marL="1523925" indent="-304784" algn="l" defTabSz="121914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3pPr>
      <a:lvl4pPr marL="2133493" indent="-304784" algn="l" defTabSz="1219140" rtl="0" eaLnBrk="1" latinLnBrk="0" hangingPunct="1">
        <a:spcBef>
          <a:spcPct val="20000"/>
        </a:spcBef>
        <a:buFont typeface="Arial" panose="020B0604020202020204" pitchFamily="34" charset="0"/>
        <a:buChar char="–"/>
        <a:defRPr sz="2667" kern="1200">
          <a:solidFill>
            <a:schemeClr val="tx1"/>
          </a:solidFill>
          <a:latin typeface="Arial" panose="020B0604020202020204" pitchFamily="34" charset="0"/>
          <a:ea typeface="+mn-ea"/>
          <a:cs typeface="Arial" panose="020B0604020202020204" pitchFamily="34" charset="0"/>
        </a:defRPr>
      </a:lvl4pPr>
      <a:lvl5pPr marL="2743062" indent="-304784" algn="l" defTabSz="1219140" rtl="0" eaLnBrk="1" latinLnBrk="0" hangingPunct="1">
        <a:spcBef>
          <a:spcPct val="20000"/>
        </a:spcBef>
        <a:buFont typeface="Arial" panose="020B0604020202020204" pitchFamily="34" charset="0"/>
        <a:buChar char="»"/>
        <a:defRPr sz="2667" kern="1200">
          <a:solidFill>
            <a:schemeClr val="tx1"/>
          </a:solidFill>
          <a:latin typeface="Arial" panose="020B0604020202020204" pitchFamily="34" charset="0"/>
          <a:ea typeface="+mn-ea"/>
          <a:cs typeface="Arial" panose="020B0604020202020204" pitchFamily="34" charset="0"/>
        </a:defRPr>
      </a:lvl5pPr>
      <a:lvl6pPr marL="3352632" indent="-304784" algn="l" defTabSz="121914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202" indent="-304784" algn="l" defTabSz="121914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772" indent="-304784" algn="l" defTabSz="121914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341" indent="-304784" algn="l" defTabSz="121914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sv-SE"/>
      </a:defPPr>
      <a:lvl1pPr marL="0" algn="l" defTabSz="1219140" rtl="0" eaLnBrk="1" latinLnBrk="0" hangingPunct="1">
        <a:defRPr sz="2400" kern="1200">
          <a:solidFill>
            <a:schemeClr val="tx1"/>
          </a:solidFill>
          <a:latin typeface="+mn-lt"/>
          <a:ea typeface="+mn-ea"/>
          <a:cs typeface="+mn-cs"/>
        </a:defRPr>
      </a:lvl1pPr>
      <a:lvl2pPr marL="609570" algn="l" defTabSz="1219140" rtl="0" eaLnBrk="1" latinLnBrk="0" hangingPunct="1">
        <a:defRPr sz="2400" kern="1200">
          <a:solidFill>
            <a:schemeClr val="tx1"/>
          </a:solidFill>
          <a:latin typeface="+mn-lt"/>
          <a:ea typeface="+mn-ea"/>
          <a:cs typeface="+mn-cs"/>
        </a:defRPr>
      </a:lvl2pPr>
      <a:lvl3pPr marL="1219140" algn="l" defTabSz="1219140" rtl="0" eaLnBrk="1" latinLnBrk="0" hangingPunct="1">
        <a:defRPr sz="2400" kern="1200">
          <a:solidFill>
            <a:schemeClr val="tx1"/>
          </a:solidFill>
          <a:latin typeface="+mn-lt"/>
          <a:ea typeface="+mn-ea"/>
          <a:cs typeface="+mn-cs"/>
        </a:defRPr>
      </a:lvl3pPr>
      <a:lvl4pPr marL="1828709" algn="l" defTabSz="1219140" rtl="0" eaLnBrk="1" latinLnBrk="0" hangingPunct="1">
        <a:defRPr sz="2400" kern="1200">
          <a:solidFill>
            <a:schemeClr val="tx1"/>
          </a:solidFill>
          <a:latin typeface="+mn-lt"/>
          <a:ea typeface="+mn-ea"/>
          <a:cs typeface="+mn-cs"/>
        </a:defRPr>
      </a:lvl4pPr>
      <a:lvl5pPr marL="2438278" algn="l" defTabSz="1219140" rtl="0" eaLnBrk="1" latinLnBrk="0" hangingPunct="1">
        <a:defRPr sz="2400" kern="1200">
          <a:solidFill>
            <a:schemeClr val="tx1"/>
          </a:solidFill>
          <a:latin typeface="+mn-lt"/>
          <a:ea typeface="+mn-ea"/>
          <a:cs typeface="+mn-cs"/>
        </a:defRPr>
      </a:lvl5pPr>
      <a:lvl6pPr marL="3047848" algn="l" defTabSz="1219140" rtl="0" eaLnBrk="1" latinLnBrk="0" hangingPunct="1">
        <a:defRPr sz="2400" kern="1200">
          <a:solidFill>
            <a:schemeClr val="tx1"/>
          </a:solidFill>
          <a:latin typeface="+mn-lt"/>
          <a:ea typeface="+mn-ea"/>
          <a:cs typeface="+mn-cs"/>
        </a:defRPr>
      </a:lvl6pPr>
      <a:lvl7pPr marL="3657418" algn="l" defTabSz="1219140" rtl="0" eaLnBrk="1" latinLnBrk="0" hangingPunct="1">
        <a:defRPr sz="2400" kern="1200">
          <a:solidFill>
            <a:schemeClr val="tx1"/>
          </a:solidFill>
          <a:latin typeface="+mn-lt"/>
          <a:ea typeface="+mn-ea"/>
          <a:cs typeface="+mn-cs"/>
        </a:defRPr>
      </a:lvl7pPr>
      <a:lvl8pPr marL="4266987" algn="l" defTabSz="1219140" rtl="0" eaLnBrk="1" latinLnBrk="0" hangingPunct="1">
        <a:defRPr sz="2400" kern="1200">
          <a:solidFill>
            <a:schemeClr val="tx1"/>
          </a:solidFill>
          <a:latin typeface="+mn-lt"/>
          <a:ea typeface="+mn-ea"/>
          <a:cs typeface="+mn-cs"/>
        </a:defRPr>
      </a:lvl8pPr>
      <a:lvl9pPr marL="4876557" algn="l" defTabSz="1219140"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3392" y="1028733"/>
            <a:ext cx="10972800" cy="1143000"/>
          </a:xfrm>
          <a:prstGeom prst="rect">
            <a:avLst/>
          </a:prstGeom>
        </p:spPr>
        <p:txBody>
          <a:bodyPr vert="horz" lIns="91440" tIns="45720" rIns="91440" bIns="45720" rtlCol="0" anchor="ctr">
            <a:normAutofit/>
          </a:bodyPr>
          <a:lstStyle/>
          <a:p>
            <a:r>
              <a:rPr lang="sv-SE" dirty="0" smtClean="0"/>
              <a:t>Klicka här för att fylla i rubrik</a:t>
            </a:r>
            <a:endParaRPr lang="sv-SE" dirty="0"/>
          </a:p>
        </p:txBody>
      </p:sp>
      <p:sp>
        <p:nvSpPr>
          <p:cNvPr id="3" name="Platshållare för text 2"/>
          <p:cNvSpPr>
            <a:spLocks noGrp="1"/>
          </p:cNvSpPr>
          <p:nvPr>
            <p:ph type="body" idx="1"/>
          </p:nvPr>
        </p:nvSpPr>
        <p:spPr>
          <a:xfrm>
            <a:off x="609600" y="2276875"/>
            <a:ext cx="10972800" cy="3744415"/>
          </a:xfrm>
          <a:prstGeom prst="rect">
            <a:avLst/>
          </a:prstGeom>
        </p:spPr>
        <p:txBody>
          <a:bodyPr vert="horz" lIns="91440" tIns="45720" rIns="91440" bIns="45720" rtlCol="0">
            <a:normAutofit/>
          </a:bodyPr>
          <a:lstStyle/>
          <a:p>
            <a:pPr marL="457178" marR="0" lvl="0" indent="-457178" algn="l" defTabSz="121914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sv-SE" dirty="0" smtClean="0"/>
              <a:t>Klicka här för att ändra texten</a:t>
            </a:r>
          </a:p>
          <a:p>
            <a:pPr marL="457178" marR="0" lvl="0" indent="-457178" algn="l" defTabSz="121914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lang="sv-SE" dirty="0" smtClean="0"/>
          </a:p>
        </p:txBody>
      </p:sp>
      <p:pic>
        <p:nvPicPr>
          <p:cNvPr id="1027" name="Bildobjekt 5"/>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248129" y="6269121"/>
            <a:ext cx="1376603" cy="384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Bildobjekt 6" descr="Logotyp_Region_Kalmar_län_färg"/>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8880311" y="6173100"/>
            <a:ext cx="1035791" cy="480000"/>
          </a:xfrm>
          <a:prstGeom prst="rect">
            <a:avLst/>
          </a:prstGeom>
          <a:noFill/>
          <a:extLst>
            <a:ext uri="{909E8E84-426E-40DD-AFC4-6F175D3DCCD1}">
              <a14:hiddenFill xmlns:a14="http://schemas.microsoft.com/office/drawing/2010/main">
                <a:solidFill>
                  <a:srgbClr val="FFFFFF"/>
                </a:solidFill>
              </a14:hiddenFill>
            </a:ext>
          </a:extLst>
        </p:spPr>
      </p:pic>
      <p:pic>
        <p:nvPicPr>
          <p:cNvPr id="1025" name="Bildobjekt 7"/>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10150353" y="6269121"/>
            <a:ext cx="1514267" cy="384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4"/>
          <p:cNvSpPr>
            <a:spLocks noChangeArrowheads="1"/>
          </p:cNvSpPr>
          <p:nvPr userDrawn="1"/>
        </p:nvSpPr>
        <p:spPr bwMode="auto">
          <a:xfrm>
            <a:off x="2" y="58581"/>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sv-SE" sz="2400"/>
          </a:p>
        </p:txBody>
      </p:sp>
      <p:sp>
        <p:nvSpPr>
          <p:cNvPr id="9" name="Rectangle 5"/>
          <p:cNvSpPr>
            <a:spLocks noChangeArrowheads="1"/>
          </p:cNvSpPr>
          <p:nvPr userDrawn="1"/>
        </p:nvSpPr>
        <p:spPr bwMode="auto">
          <a:xfrm>
            <a:off x="5253896" y="1118586"/>
            <a:ext cx="1201611" cy="328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pPr marL="0" marR="0" lvl="0" indent="0" algn="ctr" defTabSz="1219140" rtl="0" eaLnBrk="1" fontAlgn="base" latinLnBrk="0" hangingPunct="1">
              <a:lnSpc>
                <a:spcPct val="100000"/>
              </a:lnSpc>
              <a:spcBef>
                <a:spcPct val="0"/>
              </a:spcBef>
              <a:spcAft>
                <a:spcPct val="0"/>
              </a:spcAft>
              <a:buClrTx/>
              <a:buSzTx/>
              <a:buFontTx/>
              <a:buNone/>
              <a:tabLst/>
            </a:pPr>
            <a:r>
              <a:rPr kumimoji="0" lang="sv-SE" altLang="sv-SE" sz="1333" b="0" i="0" u="none" strike="noStrike" cap="none" normalizeH="0" baseline="0" smtClean="0">
                <a:ln>
                  <a:noFill/>
                </a:ln>
                <a:solidFill>
                  <a:srgbClr val="7F7F7F"/>
                </a:solidFill>
                <a:effectLst/>
                <a:latin typeface="Arial" pitchFamily="34" charset="0"/>
                <a:ea typeface="Times New Roman" pitchFamily="18" charset="0"/>
                <a:cs typeface="Arial" pitchFamily="34" charset="0"/>
              </a:rPr>
              <a:t>	</a:t>
            </a:r>
            <a:endParaRPr kumimoji="0" lang="sv-SE" altLang="sv-SE" sz="24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6"/>
          <p:cNvSpPr>
            <a:spLocks noChangeArrowheads="1"/>
          </p:cNvSpPr>
          <p:nvPr userDrawn="1"/>
        </p:nvSpPr>
        <p:spPr bwMode="auto">
          <a:xfrm>
            <a:off x="5253896" y="1842486"/>
            <a:ext cx="1201611" cy="328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pPr marL="0" marR="0" lvl="0" indent="0" algn="ctr" defTabSz="1219140" rtl="0" eaLnBrk="1" fontAlgn="base" latinLnBrk="0" hangingPunct="1">
              <a:lnSpc>
                <a:spcPct val="100000"/>
              </a:lnSpc>
              <a:spcBef>
                <a:spcPct val="0"/>
              </a:spcBef>
              <a:spcAft>
                <a:spcPct val="0"/>
              </a:spcAft>
              <a:buClrTx/>
              <a:buSzTx/>
              <a:buFontTx/>
              <a:buNone/>
              <a:tabLst/>
            </a:pPr>
            <a:r>
              <a:rPr kumimoji="0" lang="sv-SE" altLang="sv-SE" sz="1333" b="0" i="0" u="none" strike="noStrike" cap="none" normalizeH="0" baseline="0" smtClean="0">
                <a:ln>
                  <a:noFill/>
                </a:ln>
                <a:solidFill>
                  <a:srgbClr val="7F7F7F"/>
                </a:solidFill>
                <a:effectLst/>
                <a:latin typeface="Arial" pitchFamily="34" charset="0"/>
                <a:ea typeface="Times New Roman" pitchFamily="18" charset="0"/>
                <a:cs typeface="Arial" pitchFamily="34" charset="0"/>
              </a:rPr>
              <a:t>	</a:t>
            </a:r>
            <a:endParaRPr kumimoji="0" lang="sv-SE" altLang="sv-SE" sz="2400" b="0" i="0" u="none" strike="noStrike" cap="none" normalizeH="0" baseline="0" smtClean="0">
              <a:ln>
                <a:noFill/>
              </a:ln>
              <a:solidFill>
                <a:schemeClr val="tx1"/>
              </a:solidFill>
              <a:effectLst/>
              <a:latin typeface="Arial" pitchFamily="34" charset="0"/>
              <a:cs typeface="Arial" pitchFamily="34" charset="0"/>
            </a:endParaRPr>
          </a:p>
        </p:txBody>
      </p:sp>
      <p:sp>
        <p:nvSpPr>
          <p:cNvPr id="18" name="Rektangel 17"/>
          <p:cNvSpPr/>
          <p:nvPr userDrawn="1"/>
        </p:nvSpPr>
        <p:spPr>
          <a:xfrm>
            <a:off x="638239" y="6365068"/>
            <a:ext cx="2289409" cy="297454"/>
          </a:xfrm>
          <a:prstGeom prst="rect">
            <a:avLst/>
          </a:prstGeom>
        </p:spPr>
        <p:txBody>
          <a:bodyPr wrap="none">
            <a:spAutoFit/>
          </a:bodyPr>
          <a:lstStyle/>
          <a:p>
            <a:pPr algn="r"/>
            <a:r>
              <a:rPr lang="sv-SE" sz="1333" dirty="0" smtClean="0">
                <a:solidFill>
                  <a:schemeClr val="tx1"/>
                </a:solidFill>
                <a:latin typeface="+mj-lt"/>
              </a:rPr>
              <a:t>Sydöstra sjukvårdsregionen</a:t>
            </a:r>
            <a:endParaRPr lang="sv-SE" sz="1467" dirty="0">
              <a:solidFill>
                <a:schemeClr val="tx1"/>
              </a:solidFill>
              <a:latin typeface="+mj-lt"/>
            </a:endParaRPr>
          </a:p>
        </p:txBody>
      </p:sp>
    </p:spTree>
    <p:extLst>
      <p:ext uri="{BB962C8B-B14F-4D97-AF65-F5344CB8AC3E}">
        <p14:creationId xmlns:p14="http://schemas.microsoft.com/office/powerpoint/2010/main" val="383916878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iming>
    <p:tnLst>
      <p:par>
        <p:cTn id="1" dur="indefinite" restart="never" nodeType="tmRoot"/>
      </p:par>
    </p:tnLst>
  </p:timing>
  <p:txStyles>
    <p:titleStyle>
      <a:lvl1pPr algn="l" defTabSz="1219140" rtl="0" eaLnBrk="1" latinLnBrk="0" hangingPunct="1">
        <a:spcBef>
          <a:spcPct val="0"/>
        </a:spcBef>
        <a:buNone/>
        <a:defRPr sz="5333" kern="1200">
          <a:solidFill>
            <a:schemeClr val="tx1"/>
          </a:solidFill>
          <a:latin typeface="Arial" panose="020B0604020202020204" pitchFamily="34" charset="0"/>
          <a:ea typeface="+mj-ea"/>
          <a:cs typeface="Arial" panose="020B0604020202020204" pitchFamily="34" charset="0"/>
        </a:defRPr>
      </a:lvl1pPr>
    </p:titleStyle>
    <p:bodyStyle>
      <a:lvl1pPr marL="0" marR="0" indent="0" algn="l" defTabSz="1219140" rtl="0" eaLnBrk="1" fontAlgn="auto" latinLnBrk="0" hangingPunct="1">
        <a:lnSpc>
          <a:spcPct val="100000"/>
        </a:lnSpc>
        <a:spcBef>
          <a:spcPct val="20000"/>
        </a:spcBef>
        <a:spcAft>
          <a:spcPts val="0"/>
        </a:spcAft>
        <a:buClrTx/>
        <a:buSzTx/>
        <a:buFontTx/>
        <a:buNone/>
        <a:tabLst/>
        <a:defRPr sz="3733" kern="1200">
          <a:solidFill>
            <a:schemeClr val="tx1"/>
          </a:solidFill>
          <a:latin typeface="Arial" panose="020B0604020202020204" pitchFamily="34" charset="0"/>
          <a:ea typeface="+mn-ea"/>
          <a:cs typeface="Arial" panose="020B0604020202020204" pitchFamily="34" charset="0"/>
        </a:defRPr>
      </a:lvl1pPr>
      <a:lvl2pPr marL="990550" indent="-380981" algn="l" defTabSz="1219140" rtl="0" eaLnBrk="1" latinLnBrk="0" hangingPunct="1">
        <a:spcBef>
          <a:spcPct val="20000"/>
        </a:spcBef>
        <a:buFont typeface="Arial" panose="020B0604020202020204" pitchFamily="34" charset="0"/>
        <a:buChar char="–"/>
        <a:defRPr sz="3733" kern="1200">
          <a:solidFill>
            <a:schemeClr val="tx1"/>
          </a:solidFill>
          <a:latin typeface="Arial" panose="020B0604020202020204" pitchFamily="34" charset="0"/>
          <a:ea typeface="+mn-ea"/>
          <a:cs typeface="Arial" panose="020B0604020202020204" pitchFamily="34" charset="0"/>
        </a:defRPr>
      </a:lvl2pPr>
      <a:lvl3pPr marL="1523925" indent="-304784" algn="l" defTabSz="121914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3pPr>
      <a:lvl4pPr marL="2133493" indent="-304784" algn="l" defTabSz="1219140" rtl="0" eaLnBrk="1" latinLnBrk="0" hangingPunct="1">
        <a:spcBef>
          <a:spcPct val="20000"/>
        </a:spcBef>
        <a:buFont typeface="Arial" panose="020B0604020202020204" pitchFamily="34" charset="0"/>
        <a:buChar char="–"/>
        <a:defRPr sz="2667" kern="1200">
          <a:solidFill>
            <a:schemeClr val="tx1"/>
          </a:solidFill>
          <a:latin typeface="Arial" panose="020B0604020202020204" pitchFamily="34" charset="0"/>
          <a:ea typeface="+mn-ea"/>
          <a:cs typeface="Arial" panose="020B0604020202020204" pitchFamily="34" charset="0"/>
        </a:defRPr>
      </a:lvl4pPr>
      <a:lvl5pPr marL="2743062" indent="-304784" algn="l" defTabSz="1219140" rtl="0" eaLnBrk="1" latinLnBrk="0" hangingPunct="1">
        <a:spcBef>
          <a:spcPct val="20000"/>
        </a:spcBef>
        <a:buFont typeface="Arial" panose="020B0604020202020204" pitchFamily="34" charset="0"/>
        <a:buChar char="»"/>
        <a:defRPr sz="2667" kern="1200">
          <a:solidFill>
            <a:schemeClr val="tx1"/>
          </a:solidFill>
          <a:latin typeface="Arial" panose="020B0604020202020204" pitchFamily="34" charset="0"/>
          <a:ea typeface="+mn-ea"/>
          <a:cs typeface="Arial" panose="020B0604020202020204" pitchFamily="34" charset="0"/>
        </a:defRPr>
      </a:lvl5pPr>
      <a:lvl6pPr marL="3352632" indent="-304784" algn="l" defTabSz="121914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202" indent="-304784" algn="l" defTabSz="121914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772" indent="-304784" algn="l" defTabSz="121914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341" indent="-304784" algn="l" defTabSz="121914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sv-SE"/>
      </a:defPPr>
      <a:lvl1pPr marL="0" algn="l" defTabSz="1219140" rtl="0" eaLnBrk="1" latinLnBrk="0" hangingPunct="1">
        <a:defRPr sz="2400" kern="1200">
          <a:solidFill>
            <a:schemeClr val="tx1"/>
          </a:solidFill>
          <a:latin typeface="+mn-lt"/>
          <a:ea typeface="+mn-ea"/>
          <a:cs typeface="+mn-cs"/>
        </a:defRPr>
      </a:lvl1pPr>
      <a:lvl2pPr marL="609570" algn="l" defTabSz="1219140" rtl="0" eaLnBrk="1" latinLnBrk="0" hangingPunct="1">
        <a:defRPr sz="2400" kern="1200">
          <a:solidFill>
            <a:schemeClr val="tx1"/>
          </a:solidFill>
          <a:latin typeface="+mn-lt"/>
          <a:ea typeface="+mn-ea"/>
          <a:cs typeface="+mn-cs"/>
        </a:defRPr>
      </a:lvl2pPr>
      <a:lvl3pPr marL="1219140" algn="l" defTabSz="1219140" rtl="0" eaLnBrk="1" latinLnBrk="0" hangingPunct="1">
        <a:defRPr sz="2400" kern="1200">
          <a:solidFill>
            <a:schemeClr val="tx1"/>
          </a:solidFill>
          <a:latin typeface="+mn-lt"/>
          <a:ea typeface="+mn-ea"/>
          <a:cs typeface="+mn-cs"/>
        </a:defRPr>
      </a:lvl3pPr>
      <a:lvl4pPr marL="1828709" algn="l" defTabSz="1219140" rtl="0" eaLnBrk="1" latinLnBrk="0" hangingPunct="1">
        <a:defRPr sz="2400" kern="1200">
          <a:solidFill>
            <a:schemeClr val="tx1"/>
          </a:solidFill>
          <a:latin typeface="+mn-lt"/>
          <a:ea typeface="+mn-ea"/>
          <a:cs typeface="+mn-cs"/>
        </a:defRPr>
      </a:lvl4pPr>
      <a:lvl5pPr marL="2438278" algn="l" defTabSz="1219140" rtl="0" eaLnBrk="1" latinLnBrk="0" hangingPunct="1">
        <a:defRPr sz="2400" kern="1200">
          <a:solidFill>
            <a:schemeClr val="tx1"/>
          </a:solidFill>
          <a:latin typeface="+mn-lt"/>
          <a:ea typeface="+mn-ea"/>
          <a:cs typeface="+mn-cs"/>
        </a:defRPr>
      </a:lvl5pPr>
      <a:lvl6pPr marL="3047848" algn="l" defTabSz="1219140" rtl="0" eaLnBrk="1" latinLnBrk="0" hangingPunct="1">
        <a:defRPr sz="2400" kern="1200">
          <a:solidFill>
            <a:schemeClr val="tx1"/>
          </a:solidFill>
          <a:latin typeface="+mn-lt"/>
          <a:ea typeface="+mn-ea"/>
          <a:cs typeface="+mn-cs"/>
        </a:defRPr>
      </a:lvl6pPr>
      <a:lvl7pPr marL="3657418" algn="l" defTabSz="1219140" rtl="0" eaLnBrk="1" latinLnBrk="0" hangingPunct="1">
        <a:defRPr sz="2400" kern="1200">
          <a:solidFill>
            <a:schemeClr val="tx1"/>
          </a:solidFill>
          <a:latin typeface="+mn-lt"/>
          <a:ea typeface="+mn-ea"/>
          <a:cs typeface="+mn-cs"/>
        </a:defRPr>
      </a:lvl7pPr>
      <a:lvl8pPr marL="4266987" algn="l" defTabSz="1219140" rtl="0" eaLnBrk="1" latinLnBrk="0" hangingPunct="1">
        <a:defRPr sz="2400" kern="1200">
          <a:solidFill>
            <a:schemeClr val="tx1"/>
          </a:solidFill>
          <a:latin typeface="+mn-lt"/>
          <a:ea typeface="+mn-ea"/>
          <a:cs typeface="+mn-cs"/>
        </a:defRPr>
      </a:lvl8pPr>
      <a:lvl9pPr marL="4876557" algn="l" defTabSz="121914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5.tmp"/><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2.xml"/><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3" Type="http://schemas.openxmlformats.org/officeDocument/2006/relationships/hyperlink" Target="https://vardenisiffror.se/indikator/0ff6e916-ad43-43e0-bbfc-5ce18d510a9e?datefrom=2019-01-01&amp;dateto=2024-12-31&amp;gender&amp;periodtype=year&amp;relatedmeasuresbyentry=kallsystem&amp;relatedmeasuresbyid=f65721b7-3be6-423e-9ddf-b52381caa76f&amp;showtarget=false&amp;sort=desc&amp;units=se&amp;units=14&amp;units=19&amp;units=22&amp;units=24&amp;units=17&amp;units=03&amp;units=01&amp;units=04&amp;units=12&amp;units=05&amp;units=18&amp;units=25&amp;units=07&amp;units=08&amp;units=06&amp;units=23&amp;units=13&amp;units=09&amp;units=21&amp;units=20&amp;units=10" TargetMode="External"/><Relationship Id="rId2" Type="http://schemas.openxmlformats.org/officeDocument/2006/relationships/hyperlink" Target="https://skr.se/vantetiderivarden/vantetidsstatistik/akutmottagning.54391.html" TargetMode="External"/><Relationship Id="rId1" Type="http://schemas.openxmlformats.org/officeDocument/2006/relationships/slideLayout" Target="../slideLayouts/slideLayout22.xml"/><Relationship Id="rId4" Type="http://schemas.openxmlformats.org/officeDocument/2006/relationships/hyperlink" Target="https://resultat.patientenkat.se/Akutmottagningar/2024#filter=periods:2024"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sydostrasjukvardsregionen.se/kunskapsrad/kunskapsrad-medicin-och-akut-vard/motesanteckningar-kunskapsrad-medicin-och-akut-vard/"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p:txBody>
          <a:bodyPr>
            <a:normAutofit fontScale="90000"/>
          </a:bodyPr>
          <a:lstStyle/>
          <a:p>
            <a:pPr algn="ctr"/>
            <a:r>
              <a:rPr lang="sv-SE" dirty="0" smtClean="0"/>
              <a:t/>
            </a:r>
            <a:br>
              <a:rPr lang="sv-SE" dirty="0" smtClean="0"/>
            </a:br>
            <a:r>
              <a:rPr lang="sv-SE" dirty="0"/>
              <a:t/>
            </a:r>
            <a:br>
              <a:rPr lang="sv-SE" dirty="0"/>
            </a:br>
            <a:r>
              <a:rPr lang="sv-SE" dirty="0" smtClean="0"/>
              <a:t>Kunskapsråd Medicin &amp; Akut vård</a:t>
            </a:r>
            <a:r>
              <a:rPr lang="sv-SE" dirty="0"/>
              <a:t/>
            </a:r>
            <a:br>
              <a:rPr lang="sv-SE" dirty="0"/>
            </a:br>
            <a:r>
              <a:rPr lang="sv-SE" dirty="0" smtClean="0"/>
              <a:t/>
            </a:r>
            <a:br>
              <a:rPr lang="sv-SE" dirty="0" smtClean="0"/>
            </a:br>
            <a:r>
              <a:rPr lang="sv-SE" dirty="0"/>
              <a:t/>
            </a:r>
            <a:br>
              <a:rPr lang="sv-SE" dirty="0"/>
            </a:br>
            <a:r>
              <a:rPr lang="sv-SE" sz="2933" dirty="0" smtClean="0"/>
              <a:t>6 Maj </a:t>
            </a:r>
            <a:r>
              <a:rPr lang="sv-SE" sz="2933" dirty="0"/>
              <a:t>2025</a:t>
            </a:r>
          </a:p>
        </p:txBody>
      </p:sp>
    </p:spTree>
    <p:extLst>
      <p:ext uri="{BB962C8B-B14F-4D97-AF65-F5344CB8AC3E}">
        <p14:creationId xmlns:p14="http://schemas.microsoft.com/office/powerpoint/2010/main" val="41552267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09600" y="136104"/>
            <a:ext cx="10972800" cy="1143000"/>
          </a:xfrm>
        </p:spPr>
        <p:txBody>
          <a:bodyPr/>
          <a:lstStyle/>
          <a:p>
            <a:r>
              <a:rPr lang="sv-SE" sz="4800" dirty="0"/>
              <a:t>Information från RSL </a:t>
            </a:r>
            <a:r>
              <a:rPr lang="sv-SE" sz="2800" dirty="0" smtClean="0"/>
              <a:t>(forts)</a:t>
            </a:r>
            <a:endParaRPr lang="sv-SE" sz="2800" dirty="0"/>
          </a:p>
        </p:txBody>
      </p:sp>
      <p:sp>
        <p:nvSpPr>
          <p:cNvPr id="3" name="Platshållare för innehåll 2"/>
          <p:cNvSpPr>
            <a:spLocks noGrp="1"/>
          </p:cNvSpPr>
          <p:nvPr>
            <p:ph idx="1"/>
          </p:nvPr>
        </p:nvSpPr>
        <p:spPr>
          <a:xfrm>
            <a:off x="674914" y="1346145"/>
            <a:ext cx="10972800" cy="4346732"/>
          </a:xfrm>
        </p:spPr>
        <p:txBody>
          <a:bodyPr>
            <a:normAutofit/>
          </a:bodyPr>
          <a:lstStyle/>
          <a:p>
            <a:r>
              <a:rPr lang="sv-SE" sz="2300" b="1" dirty="0"/>
              <a:t>Nomineringar</a:t>
            </a:r>
          </a:p>
          <a:p>
            <a:pPr marL="571500" lvl="0" indent="-571500">
              <a:buFont typeface="Arial" panose="020B0604020202020204" pitchFamily="34" charset="0"/>
              <a:buChar char="•"/>
            </a:pPr>
            <a:r>
              <a:rPr lang="sv-SE" sz="2300" dirty="0" smtClean="0"/>
              <a:t>Ordinarie </a:t>
            </a:r>
            <a:r>
              <a:rPr lang="sv-SE" sz="2300" dirty="0"/>
              <a:t>ledamot Kunskapsstyrningens beredningsgrupp (BG), </a:t>
            </a:r>
            <a:endParaRPr lang="sv-SE" sz="2300" dirty="0" smtClean="0"/>
          </a:p>
          <a:p>
            <a:pPr lvl="0"/>
            <a:r>
              <a:rPr lang="sv-SE" sz="2300" dirty="0"/>
              <a:t>	</a:t>
            </a:r>
            <a:r>
              <a:rPr lang="sv-SE" sz="2300" dirty="0" smtClean="0"/>
              <a:t>Sofia </a:t>
            </a:r>
            <a:r>
              <a:rPr lang="sv-SE" sz="2300" dirty="0"/>
              <a:t>Persson Region Jönköpings län</a:t>
            </a:r>
          </a:p>
          <a:p>
            <a:pPr marL="571500" lvl="0" indent="-571500">
              <a:buFont typeface="Arial" panose="020B0604020202020204" pitchFamily="34" charset="0"/>
              <a:buChar char="•"/>
            </a:pPr>
            <a:r>
              <a:rPr lang="sv-SE" sz="2300" dirty="0"/>
              <a:t>Ledamot Samrådsfunktion för </a:t>
            </a:r>
            <a:r>
              <a:rPr lang="sv-SE" sz="2300" dirty="0" smtClean="0"/>
              <a:t>jävsbedömningar</a:t>
            </a:r>
          </a:p>
          <a:p>
            <a:pPr lvl="0"/>
            <a:r>
              <a:rPr lang="sv-SE" sz="2300" dirty="0"/>
              <a:t>	</a:t>
            </a:r>
            <a:r>
              <a:rPr lang="sv-SE" sz="2300" dirty="0" smtClean="0"/>
              <a:t>Mårten </a:t>
            </a:r>
            <a:r>
              <a:rPr lang="sv-SE" sz="2300" dirty="0"/>
              <a:t>Lindström Region Jönköpings län</a:t>
            </a:r>
          </a:p>
          <a:p>
            <a:pPr marL="571500" lvl="0" indent="-571500">
              <a:buFont typeface="Arial" panose="020B0604020202020204" pitchFamily="34" charset="0"/>
              <a:buChar char="•"/>
            </a:pPr>
            <a:r>
              <a:rPr lang="sv-SE" sz="2300" dirty="0"/>
              <a:t>Medicinsk sakkunnig, SKRs </a:t>
            </a:r>
            <a:r>
              <a:rPr lang="sv-SE" sz="2300" dirty="0" smtClean="0"/>
              <a:t>stödfunktion</a:t>
            </a:r>
          </a:p>
          <a:p>
            <a:pPr lvl="0"/>
            <a:r>
              <a:rPr lang="sv-SE" sz="2300" dirty="0"/>
              <a:t>	</a:t>
            </a:r>
            <a:r>
              <a:rPr lang="sv-SE" sz="2300" dirty="0" smtClean="0"/>
              <a:t>Simon </a:t>
            </a:r>
            <a:r>
              <a:rPr lang="sv-SE" sz="2300" dirty="0"/>
              <a:t>Rundquist Region Jönköpings län</a:t>
            </a:r>
          </a:p>
          <a:p>
            <a:pPr marL="571500" lvl="0" indent="-571500">
              <a:buFont typeface="Arial" panose="020B0604020202020204" pitchFamily="34" charset="0"/>
              <a:buChar char="•"/>
            </a:pPr>
            <a:r>
              <a:rPr lang="sv-SE" sz="2300" dirty="0"/>
              <a:t>Sydöstra sjukvårdsregionens representant i nätverket ”Sjukvårdsregionernas kanslichefer</a:t>
            </a:r>
            <a:r>
              <a:rPr lang="sv-SE" sz="2300" dirty="0" smtClean="0"/>
              <a:t>”</a:t>
            </a:r>
          </a:p>
          <a:p>
            <a:pPr lvl="0"/>
            <a:r>
              <a:rPr lang="sv-SE" sz="2300" dirty="0"/>
              <a:t>	</a:t>
            </a:r>
            <a:r>
              <a:rPr lang="sv-SE" sz="2300" dirty="0" smtClean="0"/>
              <a:t>Lotta </a:t>
            </a:r>
            <a:r>
              <a:rPr lang="sv-SE" sz="2300" dirty="0"/>
              <a:t>Lindqvist Region Östergötland</a:t>
            </a:r>
          </a:p>
          <a:p>
            <a:pPr marL="457200" indent="-457200">
              <a:buFont typeface="Arial" panose="020B0604020202020204" pitchFamily="34" charset="0"/>
              <a:buChar char="•"/>
            </a:pPr>
            <a:endParaRPr lang="sv-SE" sz="3000" dirty="0"/>
          </a:p>
        </p:txBody>
      </p:sp>
    </p:spTree>
    <p:extLst>
      <p:ext uri="{BB962C8B-B14F-4D97-AF65-F5344CB8AC3E}">
        <p14:creationId xmlns:p14="http://schemas.microsoft.com/office/powerpoint/2010/main" val="41030779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4</a:t>
            </a:r>
            <a:r>
              <a:rPr lang="sv-SE" dirty="0" smtClean="0"/>
              <a:t>. Hur </a:t>
            </a:r>
            <a:r>
              <a:rPr lang="sv-SE" dirty="0"/>
              <a:t>möter vi framtidens behov av hälso-och sjukvård?</a:t>
            </a:r>
            <a:r>
              <a:rPr lang="sv-SE" b="1" i="1" dirty="0"/>
              <a:t> </a:t>
            </a:r>
            <a:endParaRPr lang="sv-SE" dirty="0"/>
          </a:p>
        </p:txBody>
      </p:sp>
      <p:sp>
        <p:nvSpPr>
          <p:cNvPr id="3" name="Platshållare för innehåll 2"/>
          <p:cNvSpPr>
            <a:spLocks noGrp="1"/>
          </p:cNvSpPr>
          <p:nvPr>
            <p:ph idx="1"/>
          </p:nvPr>
        </p:nvSpPr>
        <p:spPr/>
        <p:txBody>
          <a:bodyPr/>
          <a:lstStyle/>
          <a:p>
            <a:endParaRPr lang="sv-SE" sz="1867" dirty="0"/>
          </a:p>
          <a:p>
            <a:r>
              <a:rPr lang="sv-SE" sz="1800" dirty="0"/>
              <a:t>Respektive RPO-</a:t>
            </a:r>
            <a:r>
              <a:rPr lang="sv-SE" sz="1800" dirty="0" err="1"/>
              <a:t>ordf</a:t>
            </a:r>
            <a:r>
              <a:rPr lang="sv-SE" sz="1800" dirty="0"/>
              <a:t> redovisar kort hur man tänker kring dessa frågor:</a:t>
            </a:r>
          </a:p>
          <a:p>
            <a:pPr lvl="1"/>
            <a:r>
              <a:rPr lang="sv-SE" sz="1800" dirty="0"/>
              <a:t>Var behöver vi vara om 3-5 år utifrån Esthers behov och hur arbetar ni för att komma dit? </a:t>
            </a:r>
          </a:p>
          <a:p>
            <a:pPr lvl="1"/>
            <a:r>
              <a:rPr lang="sv-SE" sz="1800" dirty="0"/>
              <a:t>Vilka är era resultat i jämförelse med andra? Vad gör ni för att uppnå målen? </a:t>
            </a:r>
          </a:p>
          <a:p>
            <a:pPr lvl="1"/>
            <a:r>
              <a:rPr lang="sv-SE" sz="1800" dirty="0"/>
              <a:t>Vilka är era utsatta grupper? Vilka träffar ni inte? Hur jobbar ni tillsammans med patienterna för att de ska klara mer själva?</a:t>
            </a:r>
          </a:p>
        </p:txBody>
      </p:sp>
    </p:spTree>
    <p:extLst>
      <p:ext uri="{BB962C8B-B14F-4D97-AF65-F5344CB8AC3E}">
        <p14:creationId xmlns:p14="http://schemas.microsoft.com/office/powerpoint/2010/main" val="2327668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pPr marL="609570" lvl="1" indent="0"/>
            <a:r>
              <a:rPr lang="sv-SE" sz="4800" dirty="0" smtClean="0">
                <a:latin typeface="+mj-lt"/>
              </a:rPr>
              <a:t>RPO infektionssjukdomar</a:t>
            </a:r>
            <a:endParaRPr lang="sv-SE" sz="4800" dirty="0">
              <a:latin typeface="+mj-lt"/>
            </a:endParaRPr>
          </a:p>
        </p:txBody>
      </p:sp>
      <p:sp>
        <p:nvSpPr>
          <p:cNvPr id="3" name="Platshållare för innehåll 2"/>
          <p:cNvSpPr>
            <a:spLocks noGrp="1"/>
          </p:cNvSpPr>
          <p:nvPr>
            <p:ph idx="1"/>
          </p:nvPr>
        </p:nvSpPr>
        <p:spPr/>
        <p:txBody>
          <a:bodyPr>
            <a:noAutofit/>
          </a:bodyPr>
          <a:lstStyle/>
          <a:p>
            <a:pPr marL="609569" lvl="1" indent="0">
              <a:buNone/>
            </a:pPr>
            <a:r>
              <a:rPr lang="sv-SE" sz="1800" b="1" dirty="0" smtClean="0"/>
              <a:t>Var </a:t>
            </a:r>
            <a:r>
              <a:rPr lang="sv-SE" sz="1800" b="1" dirty="0"/>
              <a:t>behöver vi vara om 3-5 år utifrån Esthers behov och hur arbetar ni för att komma dit? </a:t>
            </a:r>
          </a:p>
          <a:p>
            <a:pPr marL="609570" lvl="1" indent="0">
              <a:buNone/>
            </a:pPr>
            <a:r>
              <a:rPr lang="sv-SE" sz="1800" dirty="0"/>
              <a:t>Infektion behöver vara rustade för att möta en större efterfrågan. Samverkan i </a:t>
            </a:r>
            <a:r>
              <a:rPr lang="sv-SE" sz="1800" i="1" dirty="0"/>
              <a:t>Nära vård, </a:t>
            </a:r>
            <a:r>
              <a:rPr lang="sv-SE" sz="1800" dirty="0" err="1"/>
              <a:t>ffa</a:t>
            </a:r>
            <a:r>
              <a:rPr lang="sv-SE" sz="1800" dirty="0"/>
              <a:t> i samverkan med kommunerna är viktigt – sömlösa övergångar och vårdplaner för att undvika onödiga inläggningar. Antibiotika-behandling i hemmen i större utsträckning. </a:t>
            </a:r>
          </a:p>
          <a:p>
            <a:pPr marL="609570" lvl="1" indent="0">
              <a:buNone/>
            </a:pPr>
            <a:endParaRPr lang="sv-SE" sz="1800" b="1" dirty="0"/>
          </a:p>
          <a:p>
            <a:pPr marL="609569" lvl="1" indent="0">
              <a:buNone/>
            </a:pPr>
            <a:r>
              <a:rPr lang="sv-SE" sz="1800" b="1" dirty="0"/>
              <a:t>Vilka är era resultat i jämförelse med andra? Vad gör ni för att uppnå målen? </a:t>
            </a:r>
          </a:p>
          <a:p>
            <a:pPr marL="609570" lvl="1" indent="0">
              <a:buNone/>
            </a:pPr>
            <a:r>
              <a:rPr lang="sv-SE" sz="1800" dirty="0"/>
              <a:t>Generellt god tillgänglighet avseende nybesök/återbesök i hela SÖSR. </a:t>
            </a:r>
          </a:p>
          <a:p>
            <a:pPr marL="609570" lvl="1" indent="0">
              <a:buNone/>
            </a:pPr>
            <a:r>
              <a:rPr lang="sv-SE" sz="1800" dirty="0"/>
              <a:t>Viss skillnad i beläggningsgrad (85% - 120%) och snittvårdtid (4,8 dygn – 7 dygn) mellan regionerna.</a:t>
            </a:r>
          </a:p>
          <a:p>
            <a:pPr marL="609570" lvl="1" indent="0">
              <a:buNone/>
            </a:pPr>
            <a:endParaRPr lang="sv-SE" sz="1800" i="1" dirty="0"/>
          </a:p>
          <a:p>
            <a:pPr marL="609569" lvl="1" indent="0">
              <a:buNone/>
            </a:pPr>
            <a:r>
              <a:rPr lang="sv-SE" sz="1800" b="1" dirty="0"/>
              <a:t>Vilka är era utsatta grupper? Vilka träffar ni inte? Hur jobbar ni tillsammans med patienterna för att de ska klara mer själva?</a:t>
            </a:r>
          </a:p>
          <a:p>
            <a:pPr marL="609570" lvl="1" indent="0">
              <a:buNone/>
            </a:pPr>
            <a:r>
              <a:rPr lang="sv-SE" sz="1800" dirty="0"/>
              <a:t>HIV (stigmatisering), hepatit-patienter (svåra att få kontakt med), nysvenskar (information), personer som besöker sprututbytet.</a:t>
            </a:r>
          </a:p>
        </p:txBody>
      </p:sp>
    </p:spTree>
    <p:extLst>
      <p:ext uri="{BB962C8B-B14F-4D97-AF65-F5344CB8AC3E}">
        <p14:creationId xmlns:p14="http://schemas.microsoft.com/office/powerpoint/2010/main" val="10850485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23392" y="444618"/>
            <a:ext cx="10972800" cy="1249959"/>
          </a:xfrm>
        </p:spPr>
        <p:txBody>
          <a:bodyPr>
            <a:normAutofit/>
          </a:bodyPr>
          <a:lstStyle/>
          <a:p>
            <a:pPr marL="609570" lvl="1" indent="0"/>
            <a:r>
              <a:rPr lang="sv-SE" sz="4800" dirty="0" smtClean="0">
                <a:latin typeface="+mj-lt"/>
              </a:rPr>
              <a:t>RPO PIVOT</a:t>
            </a:r>
            <a:endParaRPr lang="sv-SE" sz="4800" dirty="0">
              <a:latin typeface="+mj-lt"/>
            </a:endParaRPr>
          </a:p>
        </p:txBody>
      </p:sp>
      <p:sp>
        <p:nvSpPr>
          <p:cNvPr id="3" name="Platshållare för innehåll 2"/>
          <p:cNvSpPr>
            <a:spLocks noGrp="1"/>
          </p:cNvSpPr>
          <p:nvPr>
            <p:ph idx="1"/>
          </p:nvPr>
        </p:nvSpPr>
        <p:spPr>
          <a:xfrm>
            <a:off x="609600" y="1937859"/>
            <a:ext cx="10972800" cy="4083432"/>
          </a:xfrm>
        </p:spPr>
        <p:txBody>
          <a:bodyPr>
            <a:normAutofit/>
          </a:bodyPr>
          <a:lstStyle/>
          <a:p>
            <a:pPr marL="609570" lvl="1" indent="0">
              <a:buNone/>
            </a:pPr>
            <a:endParaRPr lang="sv-SE" sz="1867" i="1" dirty="0"/>
          </a:p>
          <a:p>
            <a:pPr marL="609569" lvl="1" indent="0">
              <a:buNone/>
            </a:pPr>
            <a:r>
              <a:rPr lang="sv-SE" sz="1800" b="1" i="1" dirty="0"/>
              <a:t>Var behöver vi vara om 3-5 år utifrån Esthers behov och hur arbetar ni för att komma dit?</a:t>
            </a:r>
          </a:p>
          <a:p>
            <a:pPr lvl="1"/>
            <a:endParaRPr lang="sv-SE" sz="1800" i="1" dirty="0"/>
          </a:p>
          <a:p>
            <a:pPr lvl="1"/>
            <a:r>
              <a:rPr lang="sv-SE" sz="1800" i="1" dirty="0"/>
              <a:t>Behöver ha en stabil bemanning ! - Kompetensutmaning </a:t>
            </a:r>
            <a:r>
              <a:rPr lang="sv-SE" sz="1800" i="1" dirty="0" err="1"/>
              <a:t>ffa</a:t>
            </a:r>
            <a:r>
              <a:rPr lang="sv-SE" sz="1800" i="1" dirty="0"/>
              <a:t> på sjuksköterskesidan – kontinuerligt arbete med rekrytering, att jobba för att behålla den personal vi har och arbetsmiljön. Kräver stöd från ledning och HR</a:t>
            </a:r>
          </a:p>
          <a:p>
            <a:pPr lvl="1"/>
            <a:endParaRPr lang="sv-SE" sz="1800" i="1" dirty="0"/>
          </a:p>
          <a:p>
            <a:pPr lvl="1"/>
            <a:r>
              <a:rPr lang="sv-SE" sz="1800" i="1" dirty="0"/>
              <a:t>Få till specialistutbildning för operations sjuksköterskor</a:t>
            </a:r>
          </a:p>
          <a:p>
            <a:pPr lvl="1"/>
            <a:endParaRPr lang="sv-SE" sz="1800" i="1" dirty="0"/>
          </a:p>
          <a:p>
            <a:pPr lvl="1"/>
            <a:r>
              <a:rPr lang="sv-SE" sz="1800" i="1" dirty="0"/>
              <a:t>Struktur i var vi ska utföra de tjänster vi ska leverera – vad ska opereras var. Hur ska intensivvården se ut ?</a:t>
            </a:r>
          </a:p>
          <a:p>
            <a:pPr lvl="1"/>
            <a:endParaRPr lang="sv-SE" sz="1867" i="1" dirty="0"/>
          </a:p>
        </p:txBody>
      </p:sp>
    </p:spTree>
    <p:extLst>
      <p:ext uri="{BB962C8B-B14F-4D97-AF65-F5344CB8AC3E}">
        <p14:creationId xmlns:p14="http://schemas.microsoft.com/office/powerpoint/2010/main" val="7056932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23392" y="335562"/>
            <a:ext cx="10972800" cy="1124124"/>
          </a:xfrm>
        </p:spPr>
        <p:txBody>
          <a:bodyPr>
            <a:normAutofit fontScale="90000"/>
          </a:bodyPr>
          <a:lstStyle/>
          <a:p>
            <a:r>
              <a:rPr lang="sv-SE" b="1" i="1" dirty="0" smtClean="0"/>
              <a:t/>
            </a:r>
            <a:br>
              <a:rPr lang="sv-SE" b="1" i="1" dirty="0" smtClean="0"/>
            </a:br>
            <a:r>
              <a:rPr lang="sv-SE" sz="2200" b="1" i="1" dirty="0"/>
              <a:t>RPO PIVOT</a:t>
            </a:r>
            <a:endParaRPr lang="sv-SE" sz="2200" dirty="0"/>
          </a:p>
        </p:txBody>
      </p:sp>
      <p:pic>
        <p:nvPicPr>
          <p:cNvPr id="4" name="Platshållare för innehåll 3" descr="Skärmurklipp"/>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0606" y="1971415"/>
            <a:ext cx="9857117" cy="4259700"/>
          </a:xfrm>
        </p:spPr>
      </p:pic>
    </p:spTree>
    <p:extLst>
      <p:ext uri="{BB962C8B-B14F-4D97-AF65-F5344CB8AC3E}">
        <p14:creationId xmlns:p14="http://schemas.microsoft.com/office/powerpoint/2010/main" val="6284919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15003" y="318784"/>
            <a:ext cx="10972800" cy="1065401"/>
          </a:xfrm>
        </p:spPr>
        <p:txBody>
          <a:bodyPr>
            <a:normAutofit fontScale="90000"/>
          </a:bodyPr>
          <a:lstStyle/>
          <a:p>
            <a:r>
              <a:rPr lang="sv-SE" b="1" i="1" dirty="0" smtClean="0"/>
              <a:t/>
            </a:r>
            <a:br>
              <a:rPr lang="sv-SE" b="1" i="1" dirty="0" smtClean="0"/>
            </a:br>
            <a:r>
              <a:rPr lang="sv-SE" sz="2200" b="1" i="1" dirty="0"/>
              <a:t>RPO PIVOT</a:t>
            </a:r>
            <a:endParaRPr lang="sv-SE" sz="2200" dirty="0"/>
          </a:p>
        </p:txBody>
      </p:sp>
      <p:pic>
        <p:nvPicPr>
          <p:cNvPr id="5" name="Platshållare för innehåll 4" descr="Skärmurklipp"/>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30511" y="1770078"/>
            <a:ext cx="4747112" cy="4402313"/>
          </a:xfrm>
        </p:spPr>
      </p:pic>
      <p:pic>
        <p:nvPicPr>
          <p:cNvPr id="6" name="Bildobjekt 5" descr="Skärmurklipp"/>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14664" y="3196207"/>
            <a:ext cx="5992061" cy="2202915"/>
          </a:xfrm>
          <a:prstGeom prst="rect">
            <a:avLst/>
          </a:prstGeom>
        </p:spPr>
      </p:pic>
    </p:spTree>
    <p:extLst>
      <p:ext uri="{BB962C8B-B14F-4D97-AF65-F5344CB8AC3E}">
        <p14:creationId xmlns:p14="http://schemas.microsoft.com/office/powerpoint/2010/main" val="37445132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23392" y="385895"/>
            <a:ext cx="10972800" cy="1291904"/>
          </a:xfrm>
        </p:spPr>
        <p:txBody>
          <a:bodyPr>
            <a:normAutofit/>
          </a:bodyPr>
          <a:lstStyle/>
          <a:p>
            <a:endParaRPr lang="sv-SE" dirty="0"/>
          </a:p>
        </p:txBody>
      </p:sp>
      <p:sp>
        <p:nvSpPr>
          <p:cNvPr id="3" name="Platshållare för innehåll 2"/>
          <p:cNvSpPr>
            <a:spLocks noGrp="1"/>
          </p:cNvSpPr>
          <p:nvPr>
            <p:ph idx="1"/>
          </p:nvPr>
        </p:nvSpPr>
        <p:spPr>
          <a:xfrm>
            <a:off x="623392" y="1865815"/>
            <a:ext cx="10972800" cy="3744415"/>
          </a:xfrm>
        </p:spPr>
        <p:txBody>
          <a:bodyPr>
            <a:normAutofit/>
          </a:bodyPr>
          <a:lstStyle/>
          <a:p>
            <a:r>
              <a:rPr lang="sv-SE" sz="1800" b="1" dirty="0" smtClean="0"/>
              <a:t>RPO PIVOT</a:t>
            </a:r>
          </a:p>
          <a:p>
            <a:r>
              <a:rPr lang="sv-SE" sz="1800" b="1" dirty="0" smtClean="0"/>
              <a:t>Vilka är era utsatta grupper? Vilka träffar ni inte? Hur jobbar ni tillsammans med patienterna för att de ska klara mer själva?</a:t>
            </a:r>
            <a:endParaRPr lang="sv-SE" sz="1800" b="1" dirty="0"/>
          </a:p>
          <a:p>
            <a:r>
              <a:rPr lang="sv-SE" sz="1800" dirty="0" smtClean="0"/>
              <a:t>- Vi </a:t>
            </a:r>
            <a:r>
              <a:rPr lang="sv-SE" sz="1800" dirty="0"/>
              <a:t>träffar inte de patienter där vi inte blir kontaktade! Vi delar patienter med andra kliniker vilket kräver deras kompetens för att nå vår kompetens</a:t>
            </a:r>
          </a:p>
          <a:p>
            <a:endParaRPr lang="sv-SE" sz="1800" dirty="0" smtClean="0"/>
          </a:p>
          <a:p>
            <a:r>
              <a:rPr lang="sv-SE" sz="1800" dirty="0" smtClean="0"/>
              <a:t>- Egentligen </a:t>
            </a:r>
            <a:r>
              <a:rPr lang="sv-SE" sz="1800" dirty="0"/>
              <a:t>är alla våra patienter utsatta</a:t>
            </a:r>
            <a:r>
              <a:rPr lang="sv-SE" sz="1800" dirty="0">
                <a:sym typeface="Wingdings" panose="05000000000000000000" pitchFamily="2" charset="2"/>
              </a:rPr>
              <a:t> Förlust av kontroll på grund av fysisk sjukdom eller på grund av operationsbehov.</a:t>
            </a:r>
            <a:endParaRPr lang="sv-SE" sz="1800" dirty="0"/>
          </a:p>
          <a:p>
            <a:pPr lvl="1"/>
            <a:endParaRPr lang="sv-SE" sz="3100" i="1" dirty="0"/>
          </a:p>
        </p:txBody>
      </p:sp>
    </p:spTree>
    <p:extLst>
      <p:ext uri="{BB962C8B-B14F-4D97-AF65-F5344CB8AC3E}">
        <p14:creationId xmlns:p14="http://schemas.microsoft.com/office/powerpoint/2010/main" val="22656147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8706" y="353819"/>
            <a:ext cx="10972800" cy="1143000"/>
          </a:xfrm>
        </p:spPr>
        <p:txBody>
          <a:bodyPr>
            <a:normAutofit/>
          </a:bodyPr>
          <a:lstStyle/>
          <a:p>
            <a:r>
              <a:rPr lang="sv-SE" sz="4400" dirty="0" smtClean="0"/>
              <a:t>RPO Hjärt- och kärlsjukdomar</a:t>
            </a:r>
            <a:endParaRPr lang="sv-SE" sz="4400" dirty="0"/>
          </a:p>
        </p:txBody>
      </p:sp>
      <p:sp>
        <p:nvSpPr>
          <p:cNvPr id="3" name="Platshållare för innehåll 2"/>
          <p:cNvSpPr>
            <a:spLocks noGrp="1"/>
          </p:cNvSpPr>
          <p:nvPr>
            <p:ph idx="1"/>
          </p:nvPr>
        </p:nvSpPr>
        <p:spPr>
          <a:xfrm>
            <a:off x="293914" y="1427788"/>
            <a:ext cx="10972800" cy="3744415"/>
          </a:xfrm>
        </p:spPr>
        <p:txBody>
          <a:bodyPr>
            <a:normAutofit fontScale="85000" lnSpcReduction="20000"/>
          </a:bodyPr>
          <a:lstStyle/>
          <a:p>
            <a:pPr marL="609585" lvl="1" indent="0">
              <a:buNone/>
            </a:pPr>
            <a:endParaRPr lang="sv-SE" sz="1867" i="1" dirty="0" smtClean="0"/>
          </a:p>
          <a:p>
            <a:pPr lvl="1"/>
            <a:r>
              <a:rPr lang="sv-SE" sz="1867" i="1" dirty="0" smtClean="0"/>
              <a:t>Var </a:t>
            </a:r>
            <a:r>
              <a:rPr lang="sv-SE" sz="1867" i="1" dirty="0"/>
              <a:t>behöver vi vara om 3-5 år utifrån </a:t>
            </a:r>
            <a:r>
              <a:rPr lang="sv-SE" sz="1867" i="1" dirty="0" smtClean="0"/>
              <a:t>”Esthers” </a:t>
            </a:r>
            <a:r>
              <a:rPr lang="sv-SE" sz="1867" i="1" dirty="0"/>
              <a:t>behov och hur arbetar ni för att komma dit? </a:t>
            </a:r>
            <a:r>
              <a:rPr lang="sv-SE" sz="1867" i="1" dirty="0" smtClean="0"/>
              <a:t> </a:t>
            </a:r>
          </a:p>
          <a:p>
            <a:pPr lvl="2"/>
            <a:r>
              <a:rPr lang="sv-SE" sz="1500" i="1" dirty="0" smtClean="0"/>
              <a:t>Fler patienter ska ha utretts och behandlats enligt vårdförloppen och riktlinjerna utifrån hänsyn till individen</a:t>
            </a:r>
          </a:p>
          <a:p>
            <a:pPr lvl="2"/>
            <a:r>
              <a:rPr lang="sv-SE" sz="1500" i="1" dirty="0" smtClean="0"/>
              <a:t>Lokalt arbete tillsammans med primärvården. </a:t>
            </a:r>
          </a:p>
          <a:p>
            <a:pPr lvl="2"/>
            <a:r>
              <a:rPr lang="sv-SE" sz="1500" i="1" dirty="0" smtClean="0"/>
              <a:t>Lätt mätbara indikatorer behövs!</a:t>
            </a:r>
          </a:p>
          <a:p>
            <a:pPr lvl="2"/>
            <a:r>
              <a:rPr lang="sv-SE" sz="1500" i="1" dirty="0" smtClean="0"/>
              <a:t>Kliniskt kunskapsstöd via 1177.vårdpersonal</a:t>
            </a:r>
          </a:p>
          <a:p>
            <a:pPr lvl="2"/>
            <a:endParaRPr lang="sv-SE" sz="1500" i="1" dirty="0" smtClean="0"/>
          </a:p>
          <a:p>
            <a:pPr lvl="1"/>
            <a:r>
              <a:rPr lang="sv-SE" sz="1867" i="1" dirty="0" smtClean="0"/>
              <a:t>Vilka </a:t>
            </a:r>
            <a:r>
              <a:rPr lang="sv-SE" sz="1867" i="1" dirty="0"/>
              <a:t>är era resultat i jämförelse med andra? Vad gör ni för att uppnå målen? </a:t>
            </a:r>
            <a:endParaRPr lang="sv-SE" sz="1867" i="1" dirty="0" smtClean="0"/>
          </a:p>
          <a:p>
            <a:pPr lvl="2"/>
            <a:r>
              <a:rPr lang="sv-SE" sz="1500" i="1" dirty="0" smtClean="0"/>
              <a:t>Goda i specialistvården, regelbundna möten och lär av varandra med goda exempel. </a:t>
            </a:r>
          </a:p>
          <a:p>
            <a:pPr lvl="2"/>
            <a:r>
              <a:rPr lang="sv-SE" sz="1500" i="1" dirty="0" smtClean="0"/>
              <a:t>Kvalitetsregister används</a:t>
            </a:r>
          </a:p>
          <a:p>
            <a:pPr lvl="2"/>
            <a:r>
              <a:rPr lang="sv-SE" sz="1500" i="1" dirty="0" smtClean="0"/>
              <a:t>Bättre samverkan behövs med primärvården för sömlös vårdkedja</a:t>
            </a:r>
          </a:p>
          <a:p>
            <a:pPr marL="1219170" lvl="2" indent="0">
              <a:buNone/>
            </a:pPr>
            <a:endParaRPr lang="sv-SE" sz="1500" i="1" dirty="0" smtClean="0"/>
          </a:p>
          <a:p>
            <a:pPr lvl="1"/>
            <a:r>
              <a:rPr lang="sv-SE" sz="1867" i="1" dirty="0" smtClean="0"/>
              <a:t>Vilka </a:t>
            </a:r>
            <a:r>
              <a:rPr lang="sv-SE" sz="1867" i="1" dirty="0"/>
              <a:t>är era utsatta grupper? Vilka träffar ni inte? Hur jobbar ni tillsammans med patienterna för att de ska klara mer själva</a:t>
            </a:r>
            <a:r>
              <a:rPr lang="sv-SE" sz="1867" i="1" dirty="0" smtClean="0"/>
              <a:t>?</a:t>
            </a:r>
          </a:p>
          <a:p>
            <a:pPr lvl="2"/>
            <a:r>
              <a:rPr lang="sv-SE" sz="1500" i="1" dirty="0" smtClean="0"/>
              <a:t>Multisjuka äldre (skörhet)</a:t>
            </a:r>
          </a:p>
          <a:p>
            <a:pPr lvl="2"/>
            <a:r>
              <a:rPr lang="sv-SE" sz="1500" i="1" dirty="0" smtClean="0"/>
              <a:t>Förebyggande insatser – symtomfria personer med riskfaktorer utan sjukvårdskontakt</a:t>
            </a:r>
          </a:p>
          <a:p>
            <a:pPr lvl="2"/>
            <a:r>
              <a:rPr lang="sv-SE" sz="1500" i="1" dirty="0" smtClean="0"/>
              <a:t>Patientöverenskommelse – vem ansvarar för vad?, hjärtskola, tillgänglighet vid frågor mm</a:t>
            </a:r>
            <a:endParaRPr lang="sv-SE" sz="1500" i="1" dirty="0"/>
          </a:p>
        </p:txBody>
      </p:sp>
    </p:spTree>
    <p:extLst>
      <p:ext uri="{BB962C8B-B14F-4D97-AF65-F5344CB8AC3E}">
        <p14:creationId xmlns:p14="http://schemas.microsoft.com/office/powerpoint/2010/main" val="27652859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A61D39-FADC-483C-B869-69E42A55D7C5}"/>
              </a:ext>
            </a:extLst>
          </p:cNvPr>
          <p:cNvSpPr>
            <a:spLocks noGrp="1"/>
          </p:cNvSpPr>
          <p:nvPr>
            <p:ph type="title"/>
          </p:nvPr>
        </p:nvSpPr>
        <p:spPr/>
        <p:txBody>
          <a:bodyPr>
            <a:normAutofit/>
          </a:bodyPr>
          <a:lstStyle/>
          <a:p>
            <a:r>
              <a:rPr lang="sv-SE" sz="3200" dirty="0" smtClean="0"/>
              <a:t>Utmaningar</a:t>
            </a:r>
            <a:br>
              <a:rPr lang="sv-SE" sz="3200" dirty="0" smtClean="0"/>
            </a:br>
            <a:r>
              <a:rPr lang="sv-SE" sz="1800" b="1" dirty="0" smtClean="0"/>
              <a:t>RPO Hjärt-och kärlsjukdomar</a:t>
            </a:r>
            <a:endParaRPr lang="sv-SE" sz="1800" b="1" dirty="0"/>
          </a:p>
        </p:txBody>
      </p:sp>
      <p:sp>
        <p:nvSpPr>
          <p:cNvPr id="3" name="Platshållare för innehåll 2">
            <a:extLst>
              <a:ext uri="{FF2B5EF4-FFF2-40B4-BE49-F238E27FC236}">
                <a16:creationId xmlns:a16="http://schemas.microsoft.com/office/drawing/2014/main" id="{08134DDE-3533-4A29-A7E1-ED89121690E6}"/>
              </a:ext>
            </a:extLst>
          </p:cNvPr>
          <p:cNvSpPr>
            <a:spLocks noGrp="1"/>
          </p:cNvSpPr>
          <p:nvPr>
            <p:ph idx="1"/>
          </p:nvPr>
        </p:nvSpPr>
        <p:spPr/>
        <p:txBody>
          <a:bodyPr>
            <a:normAutofit/>
          </a:bodyPr>
          <a:lstStyle/>
          <a:p>
            <a:pPr marL="609585" indent="-609585">
              <a:buFont typeface="Arial" panose="020B0604020202020204" pitchFamily="34" charset="0"/>
              <a:buChar char="•"/>
            </a:pPr>
            <a:r>
              <a:rPr lang="sv-SE" sz="2133" dirty="0"/>
              <a:t>Samverkan med primärvården - folksjukdomar</a:t>
            </a:r>
          </a:p>
          <a:p>
            <a:pPr marL="609585" indent="-609585">
              <a:buFont typeface="Arial" panose="020B0604020202020204" pitchFamily="34" charset="0"/>
              <a:buChar char="•"/>
            </a:pPr>
            <a:r>
              <a:rPr lang="sv-SE" sz="2133" dirty="0"/>
              <a:t>Implementering av vårdförloppen</a:t>
            </a:r>
          </a:p>
          <a:p>
            <a:pPr marL="1600160" lvl="1" indent="-609585">
              <a:buFont typeface="Arial" panose="020B0604020202020204" pitchFamily="34" charset="0"/>
              <a:buChar char="•"/>
            </a:pPr>
            <a:r>
              <a:rPr lang="sv-SE" sz="2133" dirty="0"/>
              <a:t>Kritisk </a:t>
            </a:r>
            <a:r>
              <a:rPr lang="sv-SE" sz="2133" dirty="0" err="1"/>
              <a:t>benischemi</a:t>
            </a:r>
            <a:r>
              <a:rPr lang="sv-SE" sz="2133" dirty="0"/>
              <a:t> – RAG kärlkirurgi</a:t>
            </a:r>
          </a:p>
          <a:p>
            <a:pPr marL="1600160" lvl="1" indent="-609585">
              <a:buFont typeface="Arial" panose="020B0604020202020204" pitchFamily="34" charset="0"/>
              <a:buChar char="•"/>
            </a:pPr>
            <a:r>
              <a:rPr lang="sv-SE" sz="2133" dirty="0"/>
              <a:t>Venös insufficiens – RAG kärlkirurgi</a:t>
            </a:r>
          </a:p>
          <a:p>
            <a:pPr marL="1600160" lvl="1" indent="-609585">
              <a:buFont typeface="Arial" panose="020B0604020202020204" pitchFamily="34" charset="0"/>
              <a:buChar char="•"/>
            </a:pPr>
            <a:r>
              <a:rPr lang="sv-SE" sz="2133" dirty="0"/>
              <a:t>Hjärtsvikt, nydebuterad respektive kronisk svikt</a:t>
            </a:r>
          </a:p>
          <a:p>
            <a:pPr marL="609585" indent="-609585">
              <a:buFont typeface="Arial" panose="020B0604020202020204" pitchFamily="34" charset="0"/>
              <a:buChar char="•"/>
            </a:pPr>
            <a:r>
              <a:rPr lang="sv-SE" sz="2133" dirty="0"/>
              <a:t>Sekundär prevention – målnivåer</a:t>
            </a:r>
          </a:p>
          <a:p>
            <a:pPr marL="609585" indent="-609585">
              <a:buFont typeface="Arial" panose="020B0604020202020204" pitchFamily="34" charset="0"/>
              <a:buChar char="•"/>
            </a:pPr>
            <a:r>
              <a:rPr lang="sv-SE" sz="2133" dirty="0"/>
              <a:t>Kvalitetsindikatorer för hjärtsvikt</a:t>
            </a:r>
          </a:p>
        </p:txBody>
      </p:sp>
    </p:spTree>
    <p:extLst>
      <p:ext uri="{BB962C8B-B14F-4D97-AF65-F5344CB8AC3E}">
        <p14:creationId xmlns:p14="http://schemas.microsoft.com/office/powerpoint/2010/main" val="10042465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09600" y="478543"/>
            <a:ext cx="10972800" cy="1143000"/>
          </a:xfrm>
        </p:spPr>
        <p:txBody>
          <a:bodyPr>
            <a:noAutofit/>
          </a:bodyPr>
          <a:lstStyle/>
          <a:p>
            <a:r>
              <a:rPr lang="sv-SE" sz="4800" dirty="0"/>
              <a:t/>
            </a:r>
            <a:br>
              <a:rPr lang="sv-SE" sz="4800" dirty="0"/>
            </a:br>
            <a:r>
              <a:rPr lang="sv-SE" sz="4800" dirty="0"/>
              <a:t>RPO lungmedicin </a:t>
            </a:r>
          </a:p>
        </p:txBody>
      </p:sp>
      <p:sp>
        <p:nvSpPr>
          <p:cNvPr id="3" name="Platshållare för innehåll 2"/>
          <p:cNvSpPr>
            <a:spLocks noGrp="1"/>
          </p:cNvSpPr>
          <p:nvPr>
            <p:ph idx="1"/>
          </p:nvPr>
        </p:nvSpPr>
        <p:spPr>
          <a:xfrm>
            <a:off x="410706" y="2276875"/>
            <a:ext cx="11171695" cy="3744415"/>
          </a:xfrm>
        </p:spPr>
        <p:txBody>
          <a:bodyPr>
            <a:normAutofit/>
          </a:bodyPr>
          <a:lstStyle/>
          <a:p>
            <a:pPr marL="609570" lvl="1" indent="0">
              <a:buNone/>
            </a:pPr>
            <a:r>
              <a:rPr lang="sv-SE" sz="1867" b="1" dirty="0"/>
              <a:t>Var behöver vi vara om 3-5 år utifrån Esthers behov och hur arbetar ni för att komma dit?</a:t>
            </a:r>
          </a:p>
          <a:p>
            <a:pPr lvl="1">
              <a:buFontTx/>
              <a:buChar char="-"/>
            </a:pPr>
            <a:endParaRPr lang="sv-SE" sz="1867" i="1" dirty="0"/>
          </a:p>
          <a:p>
            <a:pPr marL="609570" lvl="1" indent="0">
              <a:buNone/>
            </a:pPr>
            <a:r>
              <a:rPr lang="sv-SE" sz="1867" i="1" dirty="0"/>
              <a:t>Summering  av synpunkter från RPO möte 250311</a:t>
            </a:r>
          </a:p>
          <a:p>
            <a:pPr lvl="1">
              <a:buFontTx/>
              <a:buChar char="-"/>
            </a:pPr>
            <a:r>
              <a:rPr lang="sv-SE" sz="1867" i="1" dirty="0"/>
              <a:t>Allmänt </a:t>
            </a:r>
          </a:p>
          <a:p>
            <a:pPr lvl="2">
              <a:buFontTx/>
              <a:buChar char="-"/>
            </a:pPr>
            <a:r>
              <a:rPr lang="sv-SE" sz="1335" i="1" dirty="0"/>
              <a:t>Nya utmaningar </a:t>
            </a:r>
          </a:p>
          <a:p>
            <a:pPr lvl="2">
              <a:buFontTx/>
              <a:buChar char="-"/>
            </a:pPr>
            <a:r>
              <a:rPr lang="sv-SE" sz="1335" i="1" dirty="0"/>
              <a:t>”Annan styrning av sjukvården”  KKV </a:t>
            </a:r>
            <a:r>
              <a:rPr lang="sv-SE" sz="1335" i="1" dirty="0" err="1"/>
              <a:t>resp</a:t>
            </a:r>
            <a:r>
              <a:rPr lang="sv-SE" sz="1335" i="1" dirty="0"/>
              <a:t> prioriteringar</a:t>
            </a:r>
          </a:p>
          <a:p>
            <a:pPr lvl="2">
              <a:buFontTx/>
              <a:buChar char="-"/>
            </a:pPr>
            <a:r>
              <a:rPr lang="sv-SE" sz="1335" i="1" dirty="0"/>
              <a:t>Ekonomiska medel</a:t>
            </a:r>
          </a:p>
          <a:p>
            <a:pPr lvl="2">
              <a:buFontTx/>
              <a:buChar char="-"/>
            </a:pPr>
            <a:r>
              <a:rPr lang="sv-SE" sz="1335" i="1" dirty="0"/>
              <a:t>Personal - arbetsmiljö – behålla personal  Göra vårdyrken attraktiva </a:t>
            </a:r>
          </a:p>
          <a:p>
            <a:pPr lvl="1">
              <a:buFontTx/>
              <a:buChar char="-"/>
            </a:pPr>
            <a:r>
              <a:rPr lang="sv-SE" sz="1867" i="1" dirty="0"/>
              <a:t>Individualiserad vård , personlized medicine  </a:t>
            </a:r>
            <a:r>
              <a:rPr lang="sv-SE" sz="1867" i="1" dirty="0" err="1"/>
              <a:t>personcenterad</a:t>
            </a:r>
            <a:r>
              <a:rPr lang="sv-SE" sz="1867" i="1" dirty="0"/>
              <a:t> vård </a:t>
            </a:r>
          </a:p>
          <a:p>
            <a:pPr lvl="2">
              <a:buFontTx/>
              <a:buChar char="-"/>
            </a:pPr>
            <a:r>
              <a:rPr lang="sv-SE" sz="1335" i="1" dirty="0"/>
              <a:t>Ex  återbesök mer individuellt  Fråga vad patient förvänta sig, när det behövs ? Kan skilja mellan olika diagnosgrupper  mix mellan vad som är rimligt medicinsk, nödvändigt respektive patientförväntan (ex KOL astma )</a:t>
            </a:r>
          </a:p>
          <a:p>
            <a:pPr lvl="2">
              <a:buFontTx/>
              <a:buChar char="-"/>
            </a:pPr>
            <a:r>
              <a:rPr lang="sv-SE" sz="1335" i="1" dirty="0"/>
              <a:t>”hospital at </a:t>
            </a:r>
            <a:r>
              <a:rPr lang="sv-SE" sz="1335" i="1" dirty="0" err="1"/>
              <a:t>home</a:t>
            </a:r>
            <a:r>
              <a:rPr lang="sv-SE" sz="1335" i="1" dirty="0"/>
              <a:t>” - trend?   Syrgas tillfälligt,  iv antibiotika behandling hemma? Äldreboende?</a:t>
            </a:r>
          </a:p>
        </p:txBody>
      </p:sp>
    </p:spTree>
    <p:extLst>
      <p:ext uri="{BB962C8B-B14F-4D97-AF65-F5344CB8AC3E}">
        <p14:creationId xmlns:p14="http://schemas.microsoft.com/office/powerpoint/2010/main" val="3343981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a:xfrm>
            <a:off x="527381" y="164637"/>
            <a:ext cx="10972800" cy="1143000"/>
          </a:xfrm>
        </p:spPr>
        <p:txBody>
          <a:bodyPr/>
          <a:lstStyle/>
          <a:p>
            <a:r>
              <a:rPr lang="sv-SE" dirty="0" smtClean="0"/>
              <a:t>Deltagare</a:t>
            </a:r>
            <a:endParaRPr lang="sv-SE" dirty="0"/>
          </a:p>
        </p:txBody>
      </p:sp>
      <p:sp>
        <p:nvSpPr>
          <p:cNvPr id="3" name="Platshållare för innehåll 2"/>
          <p:cNvSpPr>
            <a:spLocks noGrp="1"/>
          </p:cNvSpPr>
          <p:nvPr>
            <p:ph idx="1"/>
          </p:nvPr>
        </p:nvSpPr>
        <p:spPr>
          <a:xfrm>
            <a:off x="431371" y="1124744"/>
            <a:ext cx="10972800" cy="5280587"/>
          </a:xfrm>
        </p:spPr>
        <p:txBody>
          <a:bodyPr>
            <a:noAutofit/>
          </a:bodyPr>
          <a:lstStyle/>
          <a:p>
            <a:pPr marL="380990" indent="-380990">
              <a:buFont typeface="Arial" panose="020B0604020202020204" pitchFamily="34" charset="0"/>
              <a:buChar char="•"/>
            </a:pPr>
            <a:r>
              <a:rPr lang="sv-SE" sz="2133" dirty="0"/>
              <a:t>Akut vård- Dario Tesan, </a:t>
            </a:r>
            <a:r>
              <a:rPr lang="sv-SE" sz="2133" dirty="0" smtClean="0"/>
              <a:t>RJL (sjuk)</a:t>
            </a:r>
            <a:endParaRPr lang="sv-SE" sz="2133" dirty="0"/>
          </a:p>
          <a:p>
            <a:pPr marL="380990" indent="-380990">
              <a:buFont typeface="Arial" panose="020B0604020202020204" pitchFamily="34" charset="0"/>
              <a:buChar char="•"/>
            </a:pPr>
            <a:r>
              <a:rPr lang="sv-SE" sz="2133" dirty="0"/>
              <a:t>Endokrina sjukdomar- </a:t>
            </a:r>
            <a:r>
              <a:rPr lang="sv-SE" sz="2133" dirty="0" smtClean="0"/>
              <a:t>Christina Hedman, </a:t>
            </a:r>
            <a:r>
              <a:rPr lang="sv-SE" sz="2133" dirty="0"/>
              <a:t>RÖ</a:t>
            </a:r>
          </a:p>
          <a:p>
            <a:pPr marL="380990" indent="-380990">
              <a:buFont typeface="Arial" panose="020B0604020202020204" pitchFamily="34" charset="0"/>
              <a:buChar char="•"/>
            </a:pPr>
            <a:r>
              <a:rPr lang="sv-SE" sz="2133" dirty="0"/>
              <a:t>Hjärt-och kärlsjukdomar- Jan-Erik Karlsson, </a:t>
            </a:r>
            <a:r>
              <a:rPr lang="sv-SE" sz="2133" dirty="0" smtClean="0"/>
              <a:t>RJL (Marie Gustafsson ersätter)</a:t>
            </a:r>
            <a:endParaRPr lang="sv-SE" sz="2133" dirty="0"/>
          </a:p>
          <a:p>
            <a:pPr marL="380990" indent="-380990">
              <a:buFont typeface="Arial" panose="020B0604020202020204" pitchFamily="34" charset="0"/>
              <a:buChar char="•"/>
            </a:pPr>
            <a:r>
              <a:rPr lang="sv-SE" sz="2133" dirty="0"/>
              <a:t>Infektionssjukdomar- Anders Kjellgren, RÖ</a:t>
            </a:r>
          </a:p>
          <a:p>
            <a:pPr marL="380990" indent="-380990">
              <a:buFont typeface="Arial" panose="020B0604020202020204" pitchFamily="34" charset="0"/>
              <a:buChar char="•"/>
            </a:pPr>
            <a:r>
              <a:rPr lang="sv-SE" sz="2133" dirty="0"/>
              <a:t>Lung-och allergisjukdomar- Magnus </a:t>
            </a:r>
            <a:r>
              <a:rPr lang="sv-SE" sz="2133" dirty="0" smtClean="0"/>
              <a:t>Kentson, RJL</a:t>
            </a:r>
            <a:endParaRPr lang="sv-SE" sz="2133" dirty="0"/>
          </a:p>
          <a:p>
            <a:pPr marL="380990" indent="-380990">
              <a:buFont typeface="Arial" panose="020B0604020202020204" pitchFamily="34" charset="0"/>
              <a:buChar char="•"/>
            </a:pPr>
            <a:r>
              <a:rPr lang="sv-SE" sz="2133" dirty="0"/>
              <a:t>Nervsystemets sjukdomar- Johan Mellergård, </a:t>
            </a:r>
            <a:r>
              <a:rPr lang="sv-SE" sz="2133" dirty="0" smtClean="0"/>
              <a:t>RÖ (förhinder </a:t>
            </a:r>
            <a:r>
              <a:rPr lang="sv-SE" sz="2133" dirty="0" err="1" smtClean="0"/>
              <a:t>pga</a:t>
            </a:r>
            <a:r>
              <a:rPr lang="sv-SE" sz="2133" dirty="0" smtClean="0"/>
              <a:t> </a:t>
            </a:r>
            <a:r>
              <a:rPr lang="sv-SE" sz="2000" dirty="0"/>
              <a:t>Svenska Neurologföreningens vårmöte </a:t>
            </a:r>
            <a:r>
              <a:rPr lang="sv-SE" sz="2000" dirty="0" smtClean="0"/>
              <a:t>)</a:t>
            </a:r>
            <a:endParaRPr lang="sv-SE" sz="2000" dirty="0"/>
          </a:p>
          <a:p>
            <a:pPr marL="380990" indent="-380990">
              <a:buFont typeface="Arial" panose="020B0604020202020204" pitchFamily="34" charset="0"/>
              <a:buChar char="•"/>
            </a:pPr>
            <a:r>
              <a:rPr lang="sv-SE" sz="2133" dirty="0"/>
              <a:t>PIVOT- Magnus Trofast, </a:t>
            </a:r>
            <a:r>
              <a:rPr lang="sv-SE" sz="2133" dirty="0" smtClean="0"/>
              <a:t>RJL (förhinder </a:t>
            </a:r>
            <a:r>
              <a:rPr lang="sv-SE" sz="2133" dirty="0" err="1" smtClean="0"/>
              <a:t>pga</a:t>
            </a:r>
            <a:r>
              <a:rPr lang="sv-SE" sz="2133" dirty="0" smtClean="0"/>
              <a:t> operationsråd och IMA)</a:t>
            </a:r>
            <a:endParaRPr lang="sv-SE" sz="2133" dirty="0"/>
          </a:p>
          <a:p>
            <a:pPr marL="380990" indent="-380990">
              <a:buFont typeface="Arial" panose="020B0604020202020204" pitchFamily="34" charset="0"/>
              <a:buChar char="•"/>
            </a:pPr>
            <a:r>
              <a:rPr lang="sv-SE" sz="2133" dirty="0"/>
              <a:t>Reumatiska sjukdomar- </a:t>
            </a:r>
            <a:r>
              <a:rPr lang="sv-SE" sz="2133" dirty="0" smtClean="0"/>
              <a:t>Christian Dahl, </a:t>
            </a:r>
            <a:r>
              <a:rPr lang="sv-SE" sz="2133" dirty="0"/>
              <a:t>RKL</a:t>
            </a:r>
          </a:p>
          <a:p>
            <a:pPr marL="380990" indent="-380990">
              <a:buFont typeface="Arial" panose="020B0604020202020204" pitchFamily="34" charset="0"/>
              <a:buChar char="•"/>
            </a:pPr>
            <a:r>
              <a:rPr lang="sv-SE" sz="2133" dirty="0"/>
              <a:t>Forskningsrepresentant- Joakim Alfredsson </a:t>
            </a:r>
            <a:r>
              <a:rPr lang="sv-SE" sz="2133" dirty="0" smtClean="0"/>
              <a:t>(</a:t>
            </a:r>
            <a:r>
              <a:rPr lang="sv-SE" sz="2133" dirty="0" err="1" smtClean="0"/>
              <a:t>prel</a:t>
            </a:r>
            <a:r>
              <a:rPr lang="sv-SE" sz="2133" dirty="0" smtClean="0"/>
              <a:t>)</a:t>
            </a:r>
            <a:endParaRPr lang="sv-SE" sz="2133" dirty="0"/>
          </a:p>
          <a:p>
            <a:pPr marL="380990" indent="-380990">
              <a:buFont typeface="Arial" panose="020B0604020202020204" pitchFamily="34" charset="0"/>
              <a:buChar char="•"/>
            </a:pPr>
            <a:r>
              <a:rPr lang="sv-SE" sz="2133" dirty="0" smtClean="0"/>
              <a:t>Primärvårdsrepresentant- Niklas </a:t>
            </a:r>
            <a:r>
              <a:rPr lang="sv-SE" sz="2133" dirty="0" err="1" smtClean="0"/>
              <a:t>Föghner</a:t>
            </a:r>
            <a:r>
              <a:rPr lang="sv-SE" sz="2133" dirty="0" smtClean="0"/>
              <a:t>, RKL (Byte från Larsdotter)</a:t>
            </a:r>
            <a:endParaRPr lang="sv-SE" sz="2133" dirty="0"/>
          </a:p>
          <a:p>
            <a:pPr marL="380990" indent="-380990">
              <a:buFont typeface="Arial" panose="020B0604020202020204" pitchFamily="34" charset="0"/>
              <a:buChar char="•"/>
            </a:pPr>
            <a:r>
              <a:rPr lang="sv-SE" sz="2133" dirty="0"/>
              <a:t>Tjänstepersoner- Eva-Lena Zetterlund, Niklas </a:t>
            </a:r>
            <a:r>
              <a:rPr lang="sv-SE" sz="2133" dirty="0" err="1"/>
              <a:t>Föghner</a:t>
            </a:r>
            <a:r>
              <a:rPr lang="sv-SE" sz="2133" dirty="0"/>
              <a:t>, Agneta </a:t>
            </a:r>
            <a:r>
              <a:rPr lang="sv-SE" sz="2133" dirty="0" smtClean="0"/>
              <a:t>Ståhl, </a:t>
            </a:r>
            <a:r>
              <a:rPr lang="sv-SE" sz="2133" dirty="0"/>
              <a:t>Jan-Erik Karlsson, Erica </a:t>
            </a:r>
            <a:r>
              <a:rPr lang="sv-SE" sz="2133" dirty="0" smtClean="0"/>
              <a:t>Kyhlberg, Ann- </a:t>
            </a:r>
            <a:r>
              <a:rPr lang="sv-SE" sz="2133" dirty="0"/>
              <a:t>Kristin </a:t>
            </a:r>
            <a:r>
              <a:rPr lang="sv-SE" sz="2133" dirty="0" err="1"/>
              <a:t>Svensbergh</a:t>
            </a:r>
            <a:r>
              <a:rPr lang="sv-SE" sz="2133" dirty="0"/>
              <a:t>, Niclas Hilding </a:t>
            </a:r>
            <a:r>
              <a:rPr lang="sv-SE" sz="2133" dirty="0" smtClean="0"/>
              <a:t>förhinder</a:t>
            </a:r>
            <a:endParaRPr lang="sv-SE" sz="2133" dirty="0"/>
          </a:p>
        </p:txBody>
      </p:sp>
    </p:spTree>
    <p:extLst>
      <p:ext uri="{BB962C8B-B14F-4D97-AF65-F5344CB8AC3E}">
        <p14:creationId xmlns:p14="http://schemas.microsoft.com/office/powerpoint/2010/main" val="10697449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09600" y="711019"/>
            <a:ext cx="10972800" cy="1143000"/>
          </a:xfrm>
        </p:spPr>
        <p:txBody>
          <a:bodyPr>
            <a:noAutofit/>
          </a:bodyPr>
          <a:lstStyle/>
          <a:p>
            <a:r>
              <a:rPr lang="sv-SE" sz="3600" dirty="0"/>
              <a:t/>
            </a:r>
            <a:br>
              <a:rPr lang="sv-SE" sz="3600" dirty="0"/>
            </a:br>
            <a:r>
              <a:rPr lang="sv-SE" sz="2400" dirty="0"/>
              <a:t>RPO lungmedicin</a:t>
            </a:r>
            <a:r>
              <a:rPr lang="sv-SE" sz="2400" i="1" dirty="0"/>
              <a:t> </a:t>
            </a:r>
            <a:endParaRPr lang="sv-SE" sz="3200" dirty="0"/>
          </a:p>
        </p:txBody>
      </p:sp>
      <p:sp>
        <p:nvSpPr>
          <p:cNvPr id="3" name="Platshållare för innehåll 2"/>
          <p:cNvSpPr>
            <a:spLocks noGrp="1"/>
          </p:cNvSpPr>
          <p:nvPr>
            <p:ph idx="1"/>
          </p:nvPr>
        </p:nvSpPr>
        <p:spPr/>
        <p:txBody>
          <a:bodyPr>
            <a:normAutofit/>
          </a:bodyPr>
          <a:lstStyle/>
          <a:p>
            <a:pPr marL="609570" lvl="1" indent="0">
              <a:buNone/>
            </a:pPr>
            <a:r>
              <a:rPr lang="sv-SE" sz="1867" i="1" dirty="0"/>
              <a:t>Vilka är era resultat i jämförelse med andra? Vad gör ni för att uppnå målen? </a:t>
            </a:r>
          </a:p>
          <a:p>
            <a:pPr lvl="1"/>
            <a:endParaRPr lang="sv-SE" sz="1867" i="1" dirty="0"/>
          </a:p>
          <a:p>
            <a:r>
              <a:rPr lang="sv-SE" sz="1800" b="1" dirty="0"/>
              <a:t>Problem </a:t>
            </a:r>
          </a:p>
          <a:p>
            <a:r>
              <a:rPr lang="sv-SE" sz="1800" dirty="0"/>
              <a:t>Registerdeltagande begränsas till lungcancer (INCA) och syrgas/ventilatorregister(SWEDEVOX)</a:t>
            </a:r>
          </a:p>
          <a:p>
            <a:r>
              <a:rPr lang="sv-SE" sz="1800" dirty="0"/>
              <a:t>Lungfibros </a:t>
            </a:r>
            <a:r>
              <a:rPr lang="sv-SE" sz="1800" dirty="0" err="1"/>
              <a:t>reg</a:t>
            </a:r>
            <a:r>
              <a:rPr lang="sv-SE" sz="1800" dirty="0"/>
              <a:t> –några sjukhus deltar, några planerar att delta. Inga bra utfallsmått för jämförelse</a:t>
            </a:r>
          </a:p>
          <a:p>
            <a:r>
              <a:rPr lang="sv-SE" sz="1800" dirty="0"/>
              <a:t>Luftvägsregister heterogent deltagande och mkt inriktat på primärvårdspatienter  (astma KOL)</a:t>
            </a:r>
          </a:p>
          <a:p>
            <a:endParaRPr lang="sv-SE" sz="1800" dirty="0"/>
          </a:p>
          <a:p>
            <a:r>
              <a:rPr lang="sv-SE" sz="1800" dirty="0"/>
              <a:t>Data från INCA  och </a:t>
            </a:r>
            <a:r>
              <a:rPr lang="sv-SE" sz="1800" dirty="0" err="1"/>
              <a:t>Swedevox</a:t>
            </a:r>
            <a:r>
              <a:rPr lang="sv-SE" sz="1800" dirty="0"/>
              <a:t>:</a:t>
            </a:r>
            <a:endParaRPr lang="sv-SE" dirty="0"/>
          </a:p>
        </p:txBody>
      </p:sp>
    </p:spTree>
    <p:extLst>
      <p:ext uri="{BB962C8B-B14F-4D97-AF65-F5344CB8AC3E}">
        <p14:creationId xmlns:p14="http://schemas.microsoft.com/office/powerpoint/2010/main" val="37166826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09600" y="389500"/>
            <a:ext cx="10972800" cy="1143000"/>
          </a:xfrm>
        </p:spPr>
        <p:txBody>
          <a:bodyPr>
            <a:normAutofit/>
          </a:bodyPr>
          <a:lstStyle/>
          <a:p>
            <a:r>
              <a:rPr lang="sv-SE" sz="3600" dirty="0"/>
              <a:t>INCA  </a:t>
            </a:r>
            <a:r>
              <a:rPr lang="sv-SE" sz="3600" dirty="0" err="1"/>
              <a:t>Swedevox</a:t>
            </a:r>
            <a:r>
              <a:rPr lang="sv-SE" sz="3600" dirty="0"/>
              <a:t> </a:t>
            </a:r>
          </a:p>
        </p:txBody>
      </p:sp>
      <p:sp>
        <p:nvSpPr>
          <p:cNvPr id="3" name="Platshållare för innehåll 2"/>
          <p:cNvSpPr>
            <a:spLocks noGrp="1"/>
          </p:cNvSpPr>
          <p:nvPr>
            <p:ph idx="1"/>
          </p:nvPr>
        </p:nvSpPr>
        <p:spPr>
          <a:xfrm>
            <a:off x="609600" y="1842923"/>
            <a:ext cx="10972800" cy="3744415"/>
          </a:xfrm>
        </p:spPr>
        <p:txBody>
          <a:bodyPr/>
          <a:lstStyle/>
          <a:p>
            <a:r>
              <a:rPr lang="sv-SE" sz="2800" dirty="0"/>
              <a:t>Data från INCA:  Sydöstra Längre ledtider men bättre överlevnad. Högt i kvalitetsindikatorer</a:t>
            </a:r>
          </a:p>
          <a:p>
            <a:r>
              <a:rPr lang="sv-SE" sz="3200" dirty="0" err="1"/>
              <a:t>Swedevox</a:t>
            </a:r>
            <a:r>
              <a:rPr lang="sv-SE" sz="4000" dirty="0"/>
              <a:t>  </a:t>
            </a:r>
          </a:p>
          <a:p>
            <a:endParaRPr lang="sv-SE" dirty="0"/>
          </a:p>
        </p:txBody>
      </p:sp>
      <p:pic>
        <p:nvPicPr>
          <p:cNvPr id="4" name="Bildobjekt 3"/>
          <p:cNvPicPr>
            <a:picLocks noChangeAspect="1"/>
          </p:cNvPicPr>
          <p:nvPr/>
        </p:nvPicPr>
        <p:blipFill>
          <a:blip r:embed="rId2"/>
          <a:stretch>
            <a:fillRect/>
          </a:stretch>
        </p:blipFill>
        <p:spPr>
          <a:xfrm>
            <a:off x="-544508" y="3475216"/>
            <a:ext cx="4990455" cy="2721077"/>
          </a:xfrm>
          <a:prstGeom prst="rect">
            <a:avLst/>
          </a:prstGeom>
        </p:spPr>
      </p:pic>
      <p:pic>
        <p:nvPicPr>
          <p:cNvPr id="5" name="Bildobjekt 4"/>
          <p:cNvPicPr>
            <a:picLocks noChangeAspect="1"/>
          </p:cNvPicPr>
          <p:nvPr/>
        </p:nvPicPr>
        <p:blipFill>
          <a:blip r:embed="rId3"/>
          <a:stretch>
            <a:fillRect/>
          </a:stretch>
        </p:blipFill>
        <p:spPr>
          <a:xfrm>
            <a:off x="7889262" y="3606766"/>
            <a:ext cx="3668113" cy="2753791"/>
          </a:xfrm>
          <a:prstGeom prst="rect">
            <a:avLst/>
          </a:prstGeom>
        </p:spPr>
      </p:pic>
      <p:pic>
        <p:nvPicPr>
          <p:cNvPr id="6" name="Bildobjekt 5"/>
          <p:cNvPicPr>
            <a:picLocks noChangeAspect="1"/>
          </p:cNvPicPr>
          <p:nvPr/>
        </p:nvPicPr>
        <p:blipFill>
          <a:blip r:embed="rId4"/>
          <a:stretch>
            <a:fillRect/>
          </a:stretch>
        </p:blipFill>
        <p:spPr>
          <a:xfrm>
            <a:off x="4327765" y="3549113"/>
            <a:ext cx="3536473" cy="2811444"/>
          </a:xfrm>
          <a:prstGeom prst="rect">
            <a:avLst/>
          </a:prstGeom>
        </p:spPr>
      </p:pic>
    </p:spTree>
    <p:extLst>
      <p:ext uri="{BB962C8B-B14F-4D97-AF65-F5344CB8AC3E}">
        <p14:creationId xmlns:p14="http://schemas.microsoft.com/office/powerpoint/2010/main" val="41674978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09600" y="587031"/>
            <a:ext cx="10972800" cy="1143000"/>
          </a:xfrm>
        </p:spPr>
        <p:txBody>
          <a:bodyPr>
            <a:noAutofit/>
          </a:bodyPr>
          <a:lstStyle/>
          <a:p>
            <a:r>
              <a:rPr lang="sv-SE" sz="3600" dirty="0"/>
              <a:t/>
            </a:r>
            <a:br>
              <a:rPr lang="sv-SE" sz="3600" dirty="0"/>
            </a:br>
            <a:r>
              <a:rPr lang="sv-SE" sz="2400" dirty="0"/>
              <a:t>RPO lungmedicin</a:t>
            </a:r>
            <a:r>
              <a:rPr lang="sv-SE" sz="2400" i="1" dirty="0"/>
              <a:t> </a:t>
            </a:r>
            <a:endParaRPr lang="sv-SE" sz="3200" dirty="0"/>
          </a:p>
        </p:txBody>
      </p:sp>
      <p:sp>
        <p:nvSpPr>
          <p:cNvPr id="3" name="Platshållare för innehåll 2"/>
          <p:cNvSpPr>
            <a:spLocks noGrp="1"/>
          </p:cNvSpPr>
          <p:nvPr>
            <p:ph idx="1"/>
          </p:nvPr>
        </p:nvSpPr>
        <p:spPr/>
        <p:txBody>
          <a:bodyPr/>
          <a:lstStyle/>
          <a:p>
            <a:pPr marL="609570" lvl="1" indent="0">
              <a:buNone/>
            </a:pPr>
            <a:r>
              <a:rPr lang="sv-SE" sz="2400" i="1" dirty="0"/>
              <a:t>Vilka är era utsatta grupper? Vilka träffar ni inte? </a:t>
            </a:r>
          </a:p>
          <a:p>
            <a:pPr lvl="1"/>
            <a:endParaRPr lang="sv-SE" sz="2400" i="1" dirty="0"/>
          </a:p>
          <a:p>
            <a:pPr lvl="1"/>
            <a:r>
              <a:rPr lang="sv-SE" sz="2400" i="1" dirty="0"/>
              <a:t>Reflektioner från RPO 250311</a:t>
            </a:r>
          </a:p>
          <a:p>
            <a:pPr lvl="2"/>
            <a:r>
              <a:rPr lang="sv-SE" sz="1867" i="1" dirty="0"/>
              <a:t>”Utsatta eller sköra grupper”? </a:t>
            </a:r>
            <a:r>
              <a:rPr lang="sv-SE" sz="1867" i="1" dirty="0" err="1"/>
              <a:t>Soc</a:t>
            </a:r>
            <a:r>
              <a:rPr lang="sv-SE" sz="1867" i="1" dirty="0"/>
              <a:t>-ekonomi  KOL, lungcancer ”skamfulla” sjukdomar. Rökningsrelaterade.</a:t>
            </a:r>
          </a:p>
          <a:p>
            <a:pPr lvl="2"/>
            <a:r>
              <a:rPr lang="sv-SE" sz="1867" i="1" dirty="0"/>
              <a:t>Riskgrupper psykisk ohälsa , ”de som aldrig söker”,   ej ha råd med läkemedel(astma KOL)</a:t>
            </a:r>
          </a:p>
          <a:p>
            <a:pPr lvl="2"/>
            <a:r>
              <a:rPr lang="sv-SE" sz="1867" i="1" dirty="0" err="1"/>
              <a:t>Komorbiditet</a:t>
            </a:r>
            <a:r>
              <a:rPr lang="sv-SE" sz="1867" i="1" dirty="0"/>
              <a:t> vanlig  </a:t>
            </a:r>
          </a:p>
          <a:p>
            <a:pPr lvl="2"/>
            <a:r>
              <a:rPr lang="sv-SE" sz="1867" i="1" dirty="0" err="1"/>
              <a:t>Lungcancersrceening</a:t>
            </a:r>
            <a:r>
              <a:rPr lang="sv-SE" sz="1867" i="1" dirty="0"/>
              <a:t>   ”Hur kan vi nå alla?”</a:t>
            </a:r>
          </a:p>
          <a:p>
            <a:pPr lvl="1"/>
            <a:endParaRPr lang="sv-SE" dirty="0"/>
          </a:p>
        </p:txBody>
      </p:sp>
    </p:spTree>
    <p:extLst>
      <p:ext uri="{BB962C8B-B14F-4D97-AF65-F5344CB8AC3E}">
        <p14:creationId xmlns:p14="http://schemas.microsoft.com/office/powerpoint/2010/main" val="40993644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sz="4000" dirty="0"/>
              <a:t/>
            </a:r>
            <a:br>
              <a:rPr lang="sv-SE" sz="4000" dirty="0"/>
            </a:br>
            <a:r>
              <a:rPr lang="sv-SE" sz="2400" dirty="0"/>
              <a:t>RPO lungmedicin</a:t>
            </a:r>
            <a:r>
              <a:rPr lang="sv-SE" sz="2400" i="1" dirty="0"/>
              <a:t> </a:t>
            </a:r>
            <a:endParaRPr lang="sv-SE" sz="3600" dirty="0"/>
          </a:p>
        </p:txBody>
      </p:sp>
      <p:sp>
        <p:nvSpPr>
          <p:cNvPr id="3" name="Platshållare för innehåll 2"/>
          <p:cNvSpPr>
            <a:spLocks noGrp="1"/>
          </p:cNvSpPr>
          <p:nvPr>
            <p:ph idx="1"/>
          </p:nvPr>
        </p:nvSpPr>
        <p:spPr>
          <a:xfrm>
            <a:off x="623392" y="2889058"/>
            <a:ext cx="10972800" cy="3744415"/>
          </a:xfrm>
        </p:spPr>
        <p:txBody>
          <a:bodyPr>
            <a:normAutofit/>
          </a:bodyPr>
          <a:lstStyle/>
          <a:p>
            <a:r>
              <a:rPr lang="sv-SE" sz="2400" i="1" dirty="0"/>
              <a:t>Hur jobbar ni tillsammans med patienterna för att de ska klara mer själva?</a:t>
            </a:r>
          </a:p>
          <a:p>
            <a:pPr lvl="1"/>
            <a:r>
              <a:rPr lang="sv-SE" sz="1800" dirty="0"/>
              <a:t>Individualiserad vård , personlized medicine  personcentrerad vård </a:t>
            </a:r>
          </a:p>
          <a:p>
            <a:pPr lvl="2"/>
            <a:r>
              <a:rPr lang="sv-SE" sz="1267" dirty="0"/>
              <a:t>Återbesöksplanering ind.</a:t>
            </a:r>
          </a:p>
          <a:p>
            <a:pPr lvl="2"/>
            <a:r>
              <a:rPr lang="sv-SE" sz="1267" dirty="0"/>
              <a:t>SVF utredningar/lungcancer. </a:t>
            </a:r>
          </a:p>
          <a:p>
            <a:pPr lvl="2"/>
            <a:endParaRPr lang="sv-SE" sz="1267" dirty="0"/>
          </a:p>
          <a:p>
            <a:pPr lvl="1"/>
            <a:r>
              <a:rPr lang="sv-SE" sz="1600" dirty="0"/>
              <a:t>Ex E- KOL </a:t>
            </a:r>
          </a:p>
          <a:p>
            <a:pPr lvl="2"/>
            <a:r>
              <a:rPr lang="sv-SE" sz="1067" dirty="0"/>
              <a:t>Använda kliniska parametrar för att bedöma svårighetsgraden av en KOL-exacerbation </a:t>
            </a:r>
          </a:p>
          <a:p>
            <a:pPr lvl="2"/>
            <a:r>
              <a:rPr lang="sv-SE" sz="1067" dirty="0"/>
              <a:t>Ett egenmonitoreringsprojekt</a:t>
            </a:r>
          </a:p>
          <a:p>
            <a:pPr lvl="2"/>
            <a:r>
              <a:rPr lang="sv-SE" sz="1067" dirty="0"/>
              <a:t>Patienten fyller i ett frågeformulär i </a:t>
            </a:r>
            <a:r>
              <a:rPr lang="sv-SE" sz="1067" dirty="0" err="1"/>
              <a:t>appen</a:t>
            </a:r>
            <a:r>
              <a:rPr lang="sv-SE" sz="1067" dirty="0"/>
              <a:t> med symtomskattning en gång i veckan och syrgasmättnad dagligen eller en gång i veckan. </a:t>
            </a:r>
          </a:p>
        </p:txBody>
      </p:sp>
    </p:spTree>
    <p:extLst>
      <p:ext uri="{BB962C8B-B14F-4D97-AF65-F5344CB8AC3E}">
        <p14:creationId xmlns:p14="http://schemas.microsoft.com/office/powerpoint/2010/main" val="1941832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18139" y="164637"/>
            <a:ext cx="10986592" cy="1145689"/>
          </a:xfrm>
        </p:spPr>
        <p:txBody>
          <a:bodyPr>
            <a:normAutofit fontScale="90000"/>
          </a:bodyPr>
          <a:lstStyle/>
          <a:p>
            <a:r>
              <a:rPr lang="sv-SE" sz="3200" b="1" dirty="0"/>
              <a:t/>
            </a:r>
            <a:br>
              <a:rPr lang="sv-SE" sz="3200" b="1" dirty="0"/>
            </a:br>
            <a:r>
              <a:rPr lang="sv-SE" sz="4133" b="1" dirty="0"/>
              <a:t/>
            </a:r>
            <a:br>
              <a:rPr lang="sv-SE" sz="4133" b="1" dirty="0"/>
            </a:br>
            <a:r>
              <a:rPr lang="sv-SE" sz="5300" dirty="0"/>
              <a:t>RPO Endokrina sjukdomar</a:t>
            </a:r>
            <a:r>
              <a:rPr lang="sv-SE" sz="2133" b="1" i="1" dirty="0"/>
              <a:t/>
            </a:r>
            <a:br>
              <a:rPr lang="sv-SE" sz="2133" b="1" i="1" dirty="0"/>
            </a:br>
            <a:r>
              <a:rPr lang="sv-SE" sz="2000" b="1" i="1" dirty="0"/>
              <a:t> </a:t>
            </a:r>
            <a:endParaRPr lang="sv-SE" sz="2000" b="1" dirty="0"/>
          </a:p>
        </p:txBody>
      </p:sp>
      <p:sp>
        <p:nvSpPr>
          <p:cNvPr id="3" name="Platshållare för innehåll 2"/>
          <p:cNvSpPr>
            <a:spLocks noGrp="1"/>
          </p:cNvSpPr>
          <p:nvPr>
            <p:ph idx="1"/>
          </p:nvPr>
        </p:nvSpPr>
        <p:spPr>
          <a:xfrm>
            <a:off x="608784" y="1700809"/>
            <a:ext cx="10972800" cy="4914900"/>
          </a:xfrm>
        </p:spPr>
        <p:txBody>
          <a:bodyPr>
            <a:noAutofit/>
          </a:bodyPr>
          <a:lstStyle/>
          <a:p>
            <a:pPr lvl="1"/>
            <a:r>
              <a:rPr lang="sv-SE" sz="1400" b="1" dirty="0"/>
              <a:t>Var behöver vi vara om 3-5 år utifrån Esthers behov och hur arbetar ni för att komma dit? </a:t>
            </a:r>
          </a:p>
          <a:p>
            <a:pPr lvl="1"/>
            <a:r>
              <a:rPr lang="sv-SE" sz="1400" dirty="0"/>
              <a:t>Tillgång till benign endokrinkirurgi även för äldre personer</a:t>
            </a:r>
          </a:p>
          <a:p>
            <a:pPr lvl="1"/>
            <a:r>
              <a:rPr lang="sv-SE" sz="1400" dirty="0"/>
              <a:t>Jämlik klimakterievård (hos männen åldrandets </a:t>
            </a:r>
            <a:r>
              <a:rPr lang="sv-SE" sz="1400" dirty="0" err="1"/>
              <a:t>hypogonadism</a:t>
            </a:r>
            <a:r>
              <a:rPr lang="sv-SE" sz="1400" dirty="0"/>
              <a:t>).</a:t>
            </a:r>
          </a:p>
          <a:p>
            <a:pPr lvl="1"/>
            <a:r>
              <a:rPr lang="sv-SE" sz="1400" dirty="0"/>
              <a:t>Screening för typ 1 diabetes hos barn</a:t>
            </a:r>
          </a:p>
          <a:p>
            <a:pPr lvl="1"/>
            <a:r>
              <a:rPr lang="sv-SE" sz="1400" dirty="0"/>
              <a:t>Immunologisk behandling av typ 1 diabetes och potentiellt även för andra autoimmuna endokrina sjukdomar.</a:t>
            </a:r>
          </a:p>
          <a:p>
            <a:pPr lvl="1"/>
            <a:r>
              <a:rPr lang="sv-SE" sz="1400" dirty="0"/>
              <a:t>Strukturerad obesitasbehandling</a:t>
            </a:r>
          </a:p>
          <a:p>
            <a:pPr lvl="1"/>
            <a:r>
              <a:rPr lang="sv-SE" sz="1400" dirty="0"/>
              <a:t>AI stödda insulinpumpar och sensorer. Billigare teknik borde komma så även typ 2 diabetes får sensorer som via smarta </a:t>
            </a:r>
            <a:r>
              <a:rPr lang="sv-SE" sz="1400" dirty="0" err="1"/>
              <a:t>appar</a:t>
            </a:r>
            <a:r>
              <a:rPr lang="sv-SE" sz="1400" dirty="0"/>
              <a:t> som inkluderar kombinerad livsvanestöd kan leda till bättre egenvård. </a:t>
            </a:r>
            <a:r>
              <a:rPr lang="sv-SE" sz="1400" dirty="0" err="1"/>
              <a:t>Appar</a:t>
            </a:r>
            <a:r>
              <a:rPr lang="sv-SE" sz="1400" dirty="0"/>
              <a:t> för </a:t>
            </a:r>
            <a:r>
              <a:rPr lang="sv-SE" sz="1400" dirty="0" err="1"/>
              <a:t>gravditetsdiabetes</a:t>
            </a:r>
            <a:r>
              <a:rPr lang="sv-SE" sz="1400" dirty="0"/>
              <a:t> och </a:t>
            </a:r>
            <a:r>
              <a:rPr lang="sv-SE" sz="1400" dirty="0" err="1"/>
              <a:t>fotsår</a:t>
            </a:r>
            <a:r>
              <a:rPr lang="sv-SE" sz="1400" dirty="0"/>
              <a:t> är under utveckling redan.</a:t>
            </a:r>
          </a:p>
          <a:p>
            <a:pPr lvl="1"/>
            <a:r>
              <a:rPr lang="sv-SE" sz="1400" b="1" dirty="0"/>
              <a:t>Vilka är era resultat i jämförelse med andra? Vad gör ni för att uppnå målen? </a:t>
            </a:r>
          </a:p>
          <a:p>
            <a:pPr lvl="1"/>
            <a:r>
              <a:rPr lang="sv-SE" sz="1400" i="1" dirty="0"/>
              <a:t>Kvalitetsregiste</a:t>
            </a:r>
            <a:r>
              <a:rPr lang="sv-SE" sz="1400" dirty="0"/>
              <a:t>r fylls i bra. NDR, hypofysregister, SQRTPA, SOREG, könsdysforiregistret. Resultaten är i de vetenskapliga rapporter som finns internationellt likvärdiga. Allt kan dock bli bättre och väntetider för benign kirurgi kan vara flera år.</a:t>
            </a:r>
          </a:p>
          <a:p>
            <a:pPr lvl="1"/>
            <a:r>
              <a:rPr lang="sv-SE" sz="1400" i="1" dirty="0"/>
              <a:t>Biverkningsregister </a:t>
            </a:r>
            <a:r>
              <a:rPr lang="sv-SE" sz="1400" dirty="0"/>
              <a:t>allt viktigare då </a:t>
            </a:r>
            <a:r>
              <a:rPr lang="sv-SE" sz="1400" dirty="0" err="1"/>
              <a:t>monoklonala</a:t>
            </a:r>
            <a:r>
              <a:rPr lang="sv-SE" sz="1400" dirty="0"/>
              <a:t> antikroppar används som startar immunologiska reaktioner som kan slå ut hormonkörtlarnas funktion helt. Psykiatriska läkemedel interfererar med hormonerna. Nya diabetesläkemedel (</a:t>
            </a:r>
            <a:r>
              <a:rPr lang="sv-SE" sz="1400" dirty="0" err="1"/>
              <a:t>ffa</a:t>
            </a:r>
            <a:r>
              <a:rPr lang="sv-SE" sz="1400" dirty="0"/>
              <a:t> SGLT-2) som även används på vid indikation (hjärtsvikt, njursvikt, obesitas) kräver ett ökat kontrollbehov då de potentiellt kan leda till allvarliga  biverkningar. </a:t>
            </a:r>
          </a:p>
          <a:p>
            <a:pPr lvl="1"/>
            <a:r>
              <a:rPr lang="sv-SE" sz="1400" b="1" dirty="0"/>
              <a:t>Vilka är era utsatta grupper? </a:t>
            </a:r>
            <a:r>
              <a:rPr lang="sv-SE" sz="1400" dirty="0"/>
              <a:t>Vuxna med intellektuell funktionsnedsättning och endokrin sjukdom, obesitas, osteoporos, äldre, personer med psykiatrisk samsjuklighet och/eller missbruk. Osteoporosskola under utveckling, obesitasskola behövs</a:t>
            </a:r>
            <a:r>
              <a:rPr lang="sv-SE" sz="1400" i="1" dirty="0"/>
              <a:t>. Bra samarbete med barnläkare, psykiatri och geriatrik är en framgångsfaktor för hela livscykeln.</a:t>
            </a:r>
          </a:p>
        </p:txBody>
      </p:sp>
    </p:spTree>
    <p:extLst>
      <p:ext uri="{BB962C8B-B14F-4D97-AF65-F5344CB8AC3E}">
        <p14:creationId xmlns:p14="http://schemas.microsoft.com/office/powerpoint/2010/main" val="41144613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09600" y="356659"/>
            <a:ext cx="10972800" cy="1143000"/>
          </a:xfrm>
        </p:spPr>
        <p:txBody>
          <a:bodyPr>
            <a:normAutofit/>
          </a:bodyPr>
          <a:lstStyle/>
          <a:p>
            <a:r>
              <a:rPr lang="sv-SE" sz="4800" dirty="0"/>
              <a:t>RPO Nervsystemets sjukdomar</a:t>
            </a:r>
          </a:p>
        </p:txBody>
      </p:sp>
      <p:sp>
        <p:nvSpPr>
          <p:cNvPr id="3" name="Platshållare för innehåll 2"/>
          <p:cNvSpPr>
            <a:spLocks noGrp="1"/>
          </p:cNvSpPr>
          <p:nvPr>
            <p:ph idx="1"/>
          </p:nvPr>
        </p:nvSpPr>
        <p:spPr>
          <a:xfrm>
            <a:off x="609600" y="1796819"/>
            <a:ext cx="10972800" cy="4320480"/>
          </a:xfrm>
        </p:spPr>
        <p:txBody>
          <a:bodyPr>
            <a:normAutofit fontScale="92500" lnSpcReduction="10000"/>
          </a:bodyPr>
          <a:lstStyle/>
          <a:p>
            <a:r>
              <a:rPr lang="sv-SE" sz="2489" b="1" dirty="0" smtClean="0"/>
              <a:t>Nervsystemets </a:t>
            </a:r>
            <a:r>
              <a:rPr lang="sv-SE" sz="2489" b="1" dirty="0"/>
              <a:t>sjukdomar, ex:</a:t>
            </a:r>
          </a:p>
          <a:p>
            <a:endParaRPr lang="sv-SE" sz="2489" dirty="0"/>
          </a:p>
          <a:p>
            <a:pPr lvl="1">
              <a:buFont typeface="Arial" panose="020B0604020202020204" pitchFamily="34" charset="0"/>
              <a:buChar char="•"/>
            </a:pPr>
            <a:r>
              <a:rPr lang="sv-SE" sz="2489" i="1" dirty="0"/>
              <a:t>Nära vård: öka samarbetsytorna mellan PV och specialistvården. Specialistvårdskonsult, öka möjligheten till direktinläggningar utan att passera AKM. </a:t>
            </a:r>
          </a:p>
          <a:p>
            <a:pPr lvl="1">
              <a:buFont typeface="Arial" panose="020B0604020202020204" pitchFamily="34" charset="0"/>
              <a:buChar char="•"/>
            </a:pPr>
            <a:r>
              <a:rPr lang="sv-SE" sz="2489" i="1" dirty="0"/>
              <a:t>Den akuta strokevårdkedjan (</a:t>
            </a:r>
            <a:r>
              <a:rPr lang="sv-SE" sz="2489" i="1" dirty="0" err="1"/>
              <a:t>reperfusionsbehandling</a:t>
            </a:r>
            <a:r>
              <a:rPr lang="sv-SE" sz="2489" i="1" dirty="0"/>
              <a:t>) i SÖSR måste förbättras.</a:t>
            </a:r>
          </a:p>
          <a:p>
            <a:pPr lvl="1">
              <a:buFont typeface="Arial" panose="020B0604020202020204" pitchFamily="34" charset="0"/>
              <a:buChar char="•"/>
            </a:pPr>
            <a:r>
              <a:rPr lang="sv-SE" sz="2489" i="1" dirty="0"/>
              <a:t>Gott exempel: Projektsamarbete US och Ryhov inom patientutbildning vid MS. Digital MS-skola igång sedan 2024 som under 2025 kommer att lanseras via 1177-plattformen och på sikt planeras bli nationellt tillgänglig. </a:t>
            </a:r>
          </a:p>
          <a:p>
            <a:pPr lvl="1">
              <a:buFont typeface="Arial" panose="020B0604020202020204" pitchFamily="34" charset="0"/>
              <a:buChar char="•"/>
            </a:pPr>
            <a:endParaRPr lang="sv-SE" sz="2489" i="1" dirty="0"/>
          </a:p>
          <a:p>
            <a:pPr lvl="1">
              <a:buFont typeface="Arial" panose="020B0604020202020204" pitchFamily="34" charset="0"/>
              <a:buChar char="•"/>
            </a:pPr>
            <a:r>
              <a:rPr lang="sv-SE" sz="2489" i="1" dirty="0"/>
              <a:t>Hur klara av </a:t>
            </a:r>
            <a:r>
              <a:rPr lang="sv-SE" sz="2489" i="1" dirty="0" err="1"/>
              <a:t>högspec</a:t>
            </a:r>
            <a:r>
              <a:rPr lang="sv-SE" sz="2489" i="1" dirty="0"/>
              <a:t>-vården samtidigt som vårdplatserna är begränsade?</a:t>
            </a:r>
          </a:p>
          <a:p>
            <a:endParaRPr lang="sv-SE" sz="2667" b="1" i="1" dirty="0"/>
          </a:p>
        </p:txBody>
      </p:sp>
    </p:spTree>
    <p:extLst>
      <p:ext uri="{BB962C8B-B14F-4D97-AF65-F5344CB8AC3E}">
        <p14:creationId xmlns:p14="http://schemas.microsoft.com/office/powerpoint/2010/main" val="30712420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09600" y="260648"/>
            <a:ext cx="10972800" cy="1143000"/>
          </a:xfrm>
        </p:spPr>
        <p:txBody>
          <a:bodyPr>
            <a:normAutofit/>
          </a:bodyPr>
          <a:lstStyle/>
          <a:p>
            <a:r>
              <a:rPr lang="sv-SE" sz="4800" dirty="0"/>
              <a:t>RPO Akut vård</a:t>
            </a:r>
          </a:p>
        </p:txBody>
      </p:sp>
      <p:sp>
        <p:nvSpPr>
          <p:cNvPr id="3" name="Platshållare för innehåll 2"/>
          <p:cNvSpPr>
            <a:spLocks noGrp="1"/>
          </p:cNvSpPr>
          <p:nvPr>
            <p:ph idx="1"/>
          </p:nvPr>
        </p:nvSpPr>
        <p:spPr>
          <a:xfrm>
            <a:off x="609600" y="1604797"/>
            <a:ext cx="10972800" cy="4704523"/>
          </a:xfrm>
        </p:spPr>
        <p:txBody>
          <a:bodyPr>
            <a:normAutofit/>
          </a:bodyPr>
          <a:lstStyle/>
          <a:p>
            <a:pPr lvl="1"/>
            <a:r>
              <a:rPr lang="sv-SE" sz="1867" i="1" dirty="0" smtClean="0"/>
              <a:t>Var </a:t>
            </a:r>
            <a:r>
              <a:rPr lang="sv-SE" sz="1867" i="1" dirty="0"/>
              <a:t>behöver vi vara om 3-5 år utifrån Esthers behov och hur arbetar ni för att komma dit? </a:t>
            </a:r>
          </a:p>
          <a:p>
            <a:pPr lvl="2"/>
            <a:r>
              <a:rPr lang="sv-SE" sz="1335" i="1" dirty="0"/>
              <a:t>Rätt patient på rätt vårdinstans. </a:t>
            </a:r>
          </a:p>
          <a:p>
            <a:pPr lvl="2"/>
            <a:endParaRPr lang="sv-SE" sz="1335" i="1" dirty="0"/>
          </a:p>
          <a:p>
            <a:pPr lvl="1"/>
            <a:r>
              <a:rPr lang="sv-SE" sz="1867" i="1" dirty="0"/>
              <a:t>Vilka är era resultat i jämförelse med andra? Vad gör ni för att uppnå målen? </a:t>
            </a:r>
          </a:p>
          <a:p>
            <a:pPr lvl="2"/>
            <a:r>
              <a:rPr lang="sv-SE" sz="1335" i="1" dirty="0">
                <a:hlinkClick r:id="rId2"/>
              </a:rPr>
              <a:t>SKR jämförelse väntetid akutmottagningar</a:t>
            </a:r>
            <a:endParaRPr lang="sv-SE" sz="1867" i="1" dirty="0"/>
          </a:p>
          <a:p>
            <a:pPr lvl="2"/>
            <a:r>
              <a:rPr lang="sv-SE" sz="1335" i="1" dirty="0">
                <a:hlinkClick r:id="rId3"/>
              </a:rPr>
              <a:t>Vården i siffror – ambulans </a:t>
            </a:r>
            <a:r>
              <a:rPr lang="sv-SE" sz="1335" i="1" dirty="0" err="1">
                <a:hlinkClick r:id="rId3"/>
              </a:rPr>
              <a:t>prio</a:t>
            </a:r>
            <a:r>
              <a:rPr lang="sv-SE" sz="1335" i="1" dirty="0">
                <a:hlinkClick r:id="rId3"/>
              </a:rPr>
              <a:t> 1 larm</a:t>
            </a:r>
            <a:endParaRPr lang="sv-SE" sz="1867" i="1" dirty="0"/>
          </a:p>
          <a:p>
            <a:pPr lvl="2"/>
            <a:r>
              <a:rPr lang="sv-SE" sz="1335" i="1" dirty="0">
                <a:hlinkClick r:id="rId4"/>
              </a:rPr>
              <a:t>Patientenkät akutmottagningar</a:t>
            </a:r>
            <a:endParaRPr lang="sv-SE" sz="1335" i="1" dirty="0"/>
          </a:p>
          <a:p>
            <a:pPr lvl="2"/>
            <a:endParaRPr lang="sv-SE" sz="1335" i="1" dirty="0"/>
          </a:p>
          <a:p>
            <a:pPr lvl="1"/>
            <a:r>
              <a:rPr lang="sv-SE" sz="1867" i="1" dirty="0"/>
              <a:t>Vilka är era utsatta grupper? Vilka träffar ni inte? Hur jobbar ni tillsammans med patienterna för att de ska klara mer själva?</a:t>
            </a:r>
          </a:p>
          <a:p>
            <a:pPr lvl="2"/>
            <a:r>
              <a:rPr lang="sv-SE" sz="1335" i="1" dirty="0"/>
              <a:t>Tryck på akutsjukvården riskerar att skapa undanträngningseffekter. </a:t>
            </a:r>
          </a:p>
          <a:p>
            <a:pPr lvl="2"/>
            <a:r>
              <a:rPr lang="sv-SE" sz="1335" i="1" dirty="0"/>
              <a:t>Sköra och äldre</a:t>
            </a:r>
          </a:p>
          <a:p>
            <a:pPr lvl="2"/>
            <a:r>
              <a:rPr lang="sv-SE" sz="1335" i="1" dirty="0"/>
              <a:t>Patienter med språkförbistringar och andra försvårande omständigheter kring kommunikation. </a:t>
            </a:r>
          </a:p>
          <a:p>
            <a:pPr lvl="2"/>
            <a:endParaRPr lang="sv-SE" sz="1335" i="1" dirty="0"/>
          </a:p>
          <a:p>
            <a:pPr lvl="2"/>
            <a:r>
              <a:rPr lang="sv-SE" sz="1335" i="1" dirty="0"/>
              <a:t>Hänvisning till rätt vårdinstans. </a:t>
            </a:r>
          </a:p>
          <a:p>
            <a:pPr lvl="2"/>
            <a:r>
              <a:rPr lang="sv-SE" sz="1335" i="1" dirty="0"/>
              <a:t>Egenvårdsråd. </a:t>
            </a:r>
          </a:p>
          <a:p>
            <a:endParaRPr lang="sv-SE" sz="2667" b="1" i="1" dirty="0"/>
          </a:p>
        </p:txBody>
      </p:sp>
    </p:spTree>
    <p:extLst>
      <p:ext uri="{BB962C8B-B14F-4D97-AF65-F5344CB8AC3E}">
        <p14:creationId xmlns:p14="http://schemas.microsoft.com/office/powerpoint/2010/main" val="38487137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09600" y="260648"/>
            <a:ext cx="10972800" cy="1143000"/>
          </a:xfrm>
        </p:spPr>
        <p:txBody>
          <a:bodyPr>
            <a:normAutofit/>
          </a:bodyPr>
          <a:lstStyle/>
          <a:p>
            <a:r>
              <a:rPr lang="sv-SE" sz="4800" dirty="0"/>
              <a:t>RPO Reumatiska sjukdomar</a:t>
            </a:r>
          </a:p>
        </p:txBody>
      </p:sp>
      <p:sp>
        <p:nvSpPr>
          <p:cNvPr id="3" name="Platshållare för innehåll 2"/>
          <p:cNvSpPr>
            <a:spLocks noGrp="1"/>
          </p:cNvSpPr>
          <p:nvPr>
            <p:ph idx="1"/>
          </p:nvPr>
        </p:nvSpPr>
        <p:spPr>
          <a:xfrm>
            <a:off x="583368" y="1604797"/>
            <a:ext cx="10972800" cy="4704523"/>
          </a:xfrm>
        </p:spPr>
        <p:txBody>
          <a:bodyPr>
            <a:normAutofit fontScale="92500" lnSpcReduction="10000"/>
          </a:bodyPr>
          <a:lstStyle/>
          <a:p>
            <a:r>
              <a:rPr lang="sv-SE" sz="2667" dirty="0" smtClean="0"/>
              <a:t>ESTHER</a:t>
            </a:r>
            <a:r>
              <a:rPr lang="sv-SE" sz="2667" dirty="0"/>
              <a:t>: Fortsatt och ökad tillgänglighet både digitalt och telefonledes. Undvika processer som kan ha stora undanträngningseffekter och sluka mycket energi så att Esther har fortsatt tillgänglighet.</a:t>
            </a:r>
          </a:p>
          <a:p>
            <a:endParaRPr lang="sv-SE" sz="2667" dirty="0"/>
          </a:p>
          <a:p>
            <a:r>
              <a:rPr lang="sv-SE" sz="2667" dirty="0"/>
              <a:t>Resultat: Vi ligger rimligt till i jämförelse med landet. Kötiderna skiljer sig en del åt i regionen där olika insatser påbörjats för att förbättra dem, bland annat genom att glesa besöken hos välmående patienter.</a:t>
            </a:r>
          </a:p>
          <a:p>
            <a:endParaRPr lang="sv-SE" sz="2667" dirty="0"/>
          </a:p>
          <a:p>
            <a:r>
              <a:rPr lang="sv-SE" sz="2667" dirty="0"/>
              <a:t>Utsatta grupper : Multisjuka, socioekonomiskt utsatta. </a:t>
            </a:r>
          </a:p>
          <a:p>
            <a:r>
              <a:rPr lang="sv-SE" sz="2667" dirty="0"/>
              <a:t>Vi träffar inte patienter i </a:t>
            </a:r>
            <a:r>
              <a:rPr lang="sv-SE" sz="2667" dirty="0" err="1"/>
              <a:t>remission</a:t>
            </a:r>
            <a:endParaRPr lang="sv-SE" sz="2667" dirty="0"/>
          </a:p>
          <a:p>
            <a:r>
              <a:rPr lang="sv-SE" sz="2667" dirty="0"/>
              <a:t>Kontinuerlig patientundervisning för nydebuterad RA bland annat</a:t>
            </a:r>
          </a:p>
          <a:p>
            <a:endParaRPr lang="sv-SE" sz="2667" b="1" i="1" dirty="0"/>
          </a:p>
        </p:txBody>
      </p:sp>
    </p:spTree>
    <p:extLst>
      <p:ext uri="{BB962C8B-B14F-4D97-AF65-F5344CB8AC3E}">
        <p14:creationId xmlns:p14="http://schemas.microsoft.com/office/powerpoint/2010/main" val="16814911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pPr algn="l"/>
            <a:r>
              <a:rPr lang="sv-SE" sz="4800" dirty="0" smtClean="0">
                <a:latin typeface="+mj-lt"/>
              </a:rPr>
              <a:t>Reflektion</a:t>
            </a:r>
            <a:endParaRPr lang="sv-SE" sz="4800" dirty="0">
              <a:latin typeface="+mj-lt"/>
            </a:endParaRPr>
          </a:p>
        </p:txBody>
      </p:sp>
      <p:sp>
        <p:nvSpPr>
          <p:cNvPr id="4" name="Platshållare för innehåll 3"/>
          <p:cNvSpPr>
            <a:spLocks noGrp="1"/>
          </p:cNvSpPr>
          <p:nvPr>
            <p:ph idx="1"/>
          </p:nvPr>
        </p:nvSpPr>
        <p:spPr/>
        <p:txBody>
          <a:bodyPr/>
          <a:lstStyle/>
          <a:p>
            <a:r>
              <a:rPr lang="sv-SE" dirty="0" smtClean="0"/>
              <a:t>Hur ska vi tänka kring prioriteringar?</a:t>
            </a:r>
            <a:endParaRPr lang="sv-SE" dirty="0"/>
          </a:p>
        </p:txBody>
      </p:sp>
    </p:spTree>
    <p:extLst>
      <p:ext uri="{BB962C8B-B14F-4D97-AF65-F5344CB8AC3E}">
        <p14:creationId xmlns:p14="http://schemas.microsoft.com/office/powerpoint/2010/main" val="2282197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pPr algn="l"/>
            <a:r>
              <a:rPr lang="sv-SE" sz="4800" dirty="0" smtClean="0">
                <a:latin typeface="+mj-lt"/>
              </a:rPr>
              <a:t>5. Forskning</a:t>
            </a:r>
            <a:endParaRPr lang="sv-SE" sz="4800" dirty="0">
              <a:latin typeface="+mj-lt"/>
            </a:endParaRPr>
          </a:p>
        </p:txBody>
      </p:sp>
      <p:sp>
        <p:nvSpPr>
          <p:cNvPr id="4" name="Platshållare för innehåll 3"/>
          <p:cNvSpPr>
            <a:spLocks noGrp="1"/>
          </p:cNvSpPr>
          <p:nvPr>
            <p:ph idx="1"/>
          </p:nvPr>
        </p:nvSpPr>
        <p:spPr/>
        <p:txBody>
          <a:bodyPr/>
          <a:lstStyle/>
          <a:p>
            <a:endParaRPr lang="sv-SE"/>
          </a:p>
        </p:txBody>
      </p:sp>
    </p:spTree>
    <p:extLst>
      <p:ext uri="{BB962C8B-B14F-4D97-AF65-F5344CB8AC3E}">
        <p14:creationId xmlns:p14="http://schemas.microsoft.com/office/powerpoint/2010/main" val="31044953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pPr algn="l"/>
            <a:r>
              <a:rPr lang="sv-SE" sz="4800" dirty="0">
                <a:latin typeface="+mj-lt"/>
              </a:rPr>
              <a:t>Dagordning</a:t>
            </a:r>
          </a:p>
        </p:txBody>
      </p:sp>
      <p:sp>
        <p:nvSpPr>
          <p:cNvPr id="3" name="Platshållare för innehåll 2"/>
          <p:cNvSpPr>
            <a:spLocks noGrp="1"/>
          </p:cNvSpPr>
          <p:nvPr>
            <p:ph idx="1"/>
          </p:nvPr>
        </p:nvSpPr>
        <p:spPr/>
        <p:txBody>
          <a:bodyPr>
            <a:noAutofit/>
          </a:bodyPr>
          <a:lstStyle/>
          <a:p>
            <a:pPr lvl="0"/>
            <a:r>
              <a:rPr lang="sv-SE" sz="2000" dirty="0" smtClean="0"/>
              <a:t>1. Inledning </a:t>
            </a:r>
            <a:r>
              <a:rPr lang="sv-SE" sz="2000" dirty="0"/>
              <a:t> </a:t>
            </a:r>
          </a:p>
          <a:p>
            <a:pPr lvl="0"/>
            <a:r>
              <a:rPr lang="sv-SE" sz="2000" dirty="0" smtClean="0"/>
              <a:t>2. Föregående </a:t>
            </a:r>
            <a:r>
              <a:rPr lang="sv-SE" sz="2000" dirty="0"/>
              <a:t>möte och återkoppling  </a:t>
            </a:r>
          </a:p>
          <a:p>
            <a:pPr lvl="0"/>
            <a:r>
              <a:rPr lang="sv-SE" sz="2000" dirty="0" smtClean="0"/>
              <a:t>3. Information </a:t>
            </a:r>
            <a:r>
              <a:rPr lang="sv-SE" sz="2000" dirty="0"/>
              <a:t>från RSL </a:t>
            </a:r>
          </a:p>
          <a:p>
            <a:r>
              <a:rPr lang="sv-SE" sz="2000" dirty="0" smtClean="0"/>
              <a:t>4.Hur </a:t>
            </a:r>
            <a:r>
              <a:rPr lang="sv-SE" sz="2000" dirty="0"/>
              <a:t>möter vi framtidens Hälso-och sjukvård? </a:t>
            </a:r>
          </a:p>
          <a:p>
            <a:r>
              <a:rPr lang="sv-SE" sz="2000" dirty="0" smtClean="0"/>
              <a:t>	- </a:t>
            </a:r>
            <a:r>
              <a:rPr lang="sv-SE" sz="2000" i="1" dirty="0"/>
              <a:t>Reflektion – Hur ska vi tänka kring prioriteringar?</a:t>
            </a:r>
            <a:endParaRPr lang="sv-SE" sz="2000" dirty="0"/>
          </a:p>
          <a:p>
            <a:r>
              <a:rPr lang="sv-SE" sz="2000" dirty="0"/>
              <a:t>5. Forskning</a:t>
            </a:r>
          </a:p>
          <a:p>
            <a:r>
              <a:rPr lang="sv-SE" sz="2000" dirty="0"/>
              <a:t>6. Justering av mötestid i november </a:t>
            </a:r>
            <a:endParaRPr lang="sv-SE" sz="2000" dirty="0" smtClean="0"/>
          </a:p>
          <a:p>
            <a:r>
              <a:rPr lang="sv-SE" sz="2000" dirty="0" smtClean="0"/>
              <a:t>7</a:t>
            </a:r>
            <a:r>
              <a:rPr lang="sv-SE" sz="2000" dirty="0"/>
              <a:t>. Nästa möte </a:t>
            </a:r>
            <a:endParaRPr lang="sv-SE" sz="1867" dirty="0"/>
          </a:p>
        </p:txBody>
      </p:sp>
    </p:spTree>
    <p:extLst>
      <p:ext uri="{BB962C8B-B14F-4D97-AF65-F5344CB8AC3E}">
        <p14:creationId xmlns:p14="http://schemas.microsoft.com/office/powerpoint/2010/main" val="41280560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4800" dirty="0" smtClean="0">
                <a:latin typeface="+mj-lt"/>
              </a:rPr>
              <a:t>6. </a:t>
            </a:r>
            <a:r>
              <a:rPr lang="sv-SE" sz="4800" dirty="0"/>
              <a:t>Justering av mötestid i november </a:t>
            </a:r>
            <a:endParaRPr lang="sv-SE" sz="4800" dirty="0">
              <a:latin typeface="+mj-lt"/>
            </a:endParaRPr>
          </a:p>
        </p:txBody>
      </p:sp>
      <p:sp>
        <p:nvSpPr>
          <p:cNvPr id="3" name="Platshållare för innehåll 2"/>
          <p:cNvSpPr>
            <a:spLocks noGrp="1"/>
          </p:cNvSpPr>
          <p:nvPr>
            <p:ph idx="1"/>
          </p:nvPr>
        </p:nvSpPr>
        <p:spPr/>
        <p:txBody>
          <a:bodyPr>
            <a:noAutofit/>
          </a:bodyPr>
          <a:lstStyle/>
          <a:p>
            <a:r>
              <a:rPr lang="sv-SE" sz="1800" b="1" dirty="0" smtClean="0"/>
              <a:t>12 /11 Kl. 13.00-16.00 föreslås bokas om till:</a:t>
            </a:r>
          </a:p>
          <a:p>
            <a:pPr marL="285750" indent="-285750">
              <a:buFont typeface="Arial" panose="020B0604020202020204" pitchFamily="34" charset="0"/>
              <a:buChar char="•"/>
            </a:pPr>
            <a:r>
              <a:rPr lang="sv-SE" sz="1800" dirty="0" smtClean="0"/>
              <a:t>17/11 </a:t>
            </a:r>
            <a:r>
              <a:rPr lang="sv-SE" sz="1800" dirty="0" err="1"/>
              <a:t>Kl</a:t>
            </a:r>
            <a:r>
              <a:rPr lang="sv-SE" sz="1800" dirty="0"/>
              <a:t> 15.00-17.30 </a:t>
            </a:r>
            <a:endParaRPr lang="sv-SE" sz="1800" dirty="0" smtClean="0"/>
          </a:p>
          <a:p>
            <a:r>
              <a:rPr lang="sv-SE" sz="1800" dirty="0" smtClean="0"/>
              <a:t>alt </a:t>
            </a:r>
          </a:p>
          <a:p>
            <a:pPr marL="285750" indent="-285750">
              <a:buFont typeface="Arial" panose="020B0604020202020204" pitchFamily="34" charset="0"/>
              <a:buChar char="•"/>
            </a:pPr>
            <a:r>
              <a:rPr lang="sv-SE" sz="1800" dirty="0" smtClean="0"/>
              <a:t>25/11 </a:t>
            </a:r>
            <a:r>
              <a:rPr lang="sv-SE" sz="1800" dirty="0"/>
              <a:t>Kl. </a:t>
            </a:r>
            <a:r>
              <a:rPr lang="sv-SE" sz="1800" dirty="0" smtClean="0"/>
              <a:t>13.00-15.30</a:t>
            </a:r>
            <a:endParaRPr lang="sv-SE" sz="1800" dirty="0"/>
          </a:p>
          <a:p>
            <a:pPr marL="285750" indent="-285750">
              <a:buFont typeface="Arial" panose="020B0604020202020204" pitchFamily="34" charset="0"/>
              <a:buChar char="•"/>
            </a:pPr>
            <a:endParaRPr lang="sv-SE" sz="1800" dirty="0" smtClean="0"/>
          </a:p>
          <a:p>
            <a:r>
              <a:rPr lang="sv-SE" sz="1800" dirty="0" smtClean="0"/>
              <a:t>Vilken tid passar er bäst?</a:t>
            </a:r>
            <a:endParaRPr lang="sv-SE" sz="1800" dirty="0"/>
          </a:p>
        </p:txBody>
      </p:sp>
    </p:spTree>
    <p:extLst>
      <p:ext uri="{BB962C8B-B14F-4D97-AF65-F5344CB8AC3E}">
        <p14:creationId xmlns:p14="http://schemas.microsoft.com/office/powerpoint/2010/main" val="14330604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pPr algn="l"/>
            <a:r>
              <a:rPr lang="sv-SE" sz="4800" dirty="0" smtClean="0">
                <a:latin typeface="+mj-lt"/>
              </a:rPr>
              <a:t>Nästa möte</a:t>
            </a:r>
            <a:endParaRPr lang="sv-SE" sz="4800" dirty="0">
              <a:latin typeface="+mj-lt"/>
            </a:endParaRPr>
          </a:p>
        </p:txBody>
      </p:sp>
      <p:sp>
        <p:nvSpPr>
          <p:cNvPr id="3" name="Platshållare för innehåll 2"/>
          <p:cNvSpPr>
            <a:spLocks noGrp="1"/>
          </p:cNvSpPr>
          <p:nvPr>
            <p:ph idx="1"/>
          </p:nvPr>
        </p:nvSpPr>
        <p:spPr/>
        <p:txBody>
          <a:bodyPr>
            <a:noAutofit/>
          </a:bodyPr>
          <a:lstStyle/>
          <a:p>
            <a:pPr marL="342900" indent="-342900">
              <a:buFont typeface="Arial" panose="020B0604020202020204" pitchFamily="34" charset="0"/>
              <a:buChar char="•"/>
            </a:pPr>
            <a:r>
              <a:rPr lang="sv-SE" sz="2000" dirty="0"/>
              <a:t>Gemensamt kunskapsråd i Nässjö 26/9</a:t>
            </a:r>
          </a:p>
          <a:p>
            <a:pPr marL="342900" lvl="0" indent="-342900">
              <a:buFont typeface="Arial" panose="020B0604020202020204" pitchFamily="34" charset="0"/>
              <a:buChar char="•"/>
            </a:pPr>
            <a:r>
              <a:rPr lang="sv-SE" sz="2000" dirty="0" smtClean="0"/>
              <a:t>Mötesinbjudan har skickats ut och kommer att uppdateras med agenda för dagen.</a:t>
            </a:r>
          </a:p>
        </p:txBody>
      </p:sp>
    </p:spTree>
    <p:extLst>
      <p:ext uri="{BB962C8B-B14F-4D97-AF65-F5344CB8AC3E}">
        <p14:creationId xmlns:p14="http://schemas.microsoft.com/office/powerpoint/2010/main" val="27869366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0" y="0"/>
            <a:ext cx="12192000" cy="5952000"/>
          </a:xfrm>
          <a:solidFill>
            <a:schemeClr val="accent2"/>
          </a:solidFill>
        </p:spPr>
        <p:txBody>
          <a:bodyPr>
            <a:normAutofit/>
          </a:bodyPr>
          <a:lstStyle/>
          <a:p>
            <a:pPr algn="ctr"/>
            <a:r>
              <a:rPr lang="sv-SE" sz="4267" dirty="0">
                <a:solidFill>
                  <a:schemeClr val="bg1"/>
                </a:solidFill>
                <a:latin typeface="+mj-lt"/>
              </a:rPr>
              <a:t>www.sydostrasjukvardsregionen.se </a:t>
            </a:r>
          </a:p>
        </p:txBody>
      </p:sp>
    </p:spTree>
    <p:extLst>
      <p:ext uri="{BB962C8B-B14F-4D97-AF65-F5344CB8AC3E}">
        <p14:creationId xmlns:p14="http://schemas.microsoft.com/office/powerpoint/2010/main" val="10171678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pPr algn="l"/>
            <a:r>
              <a:rPr lang="sv-SE" sz="4800" dirty="0" smtClean="0">
                <a:latin typeface="+mj-lt"/>
              </a:rPr>
              <a:t>1. Inledning</a:t>
            </a:r>
            <a:endParaRPr lang="sv-SE" sz="4800" dirty="0">
              <a:latin typeface="+mj-lt"/>
            </a:endParaRPr>
          </a:p>
        </p:txBody>
      </p:sp>
      <p:sp>
        <p:nvSpPr>
          <p:cNvPr id="4" name="Platshållare för innehåll 3"/>
          <p:cNvSpPr>
            <a:spLocks noGrp="1"/>
          </p:cNvSpPr>
          <p:nvPr>
            <p:ph idx="1"/>
          </p:nvPr>
        </p:nvSpPr>
        <p:spPr/>
        <p:txBody>
          <a:bodyPr/>
          <a:lstStyle/>
          <a:p>
            <a:endParaRPr lang="sv-SE"/>
          </a:p>
        </p:txBody>
      </p:sp>
    </p:spTree>
    <p:extLst>
      <p:ext uri="{BB962C8B-B14F-4D97-AF65-F5344CB8AC3E}">
        <p14:creationId xmlns:p14="http://schemas.microsoft.com/office/powerpoint/2010/main" val="3956867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pPr lvl="0"/>
            <a:r>
              <a:rPr lang="sv-SE" sz="4800" dirty="0" smtClean="0"/>
              <a:t>2. Föregående </a:t>
            </a:r>
            <a:r>
              <a:rPr lang="sv-SE" sz="4800" dirty="0"/>
              <a:t>möte och återkoppling  </a:t>
            </a:r>
          </a:p>
        </p:txBody>
      </p:sp>
      <p:sp>
        <p:nvSpPr>
          <p:cNvPr id="3" name="Platshållare för innehåll 2"/>
          <p:cNvSpPr>
            <a:spLocks noGrp="1"/>
          </p:cNvSpPr>
          <p:nvPr>
            <p:ph idx="1"/>
          </p:nvPr>
        </p:nvSpPr>
        <p:spPr/>
        <p:txBody>
          <a:bodyPr>
            <a:noAutofit/>
          </a:bodyPr>
          <a:lstStyle/>
          <a:p>
            <a:r>
              <a:rPr lang="sv-SE" sz="1867" b="1" dirty="0" smtClean="0"/>
              <a:t>13 mars, fysiskt möte, Hotell Högland</a:t>
            </a:r>
          </a:p>
          <a:p>
            <a:r>
              <a:rPr lang="sv-SE" sz="1867" b="1" dirty="0" smtClean="0"/>
              <a:t>Agenda</a:t>
            </a:r>
          </a:p>
          <a:p>
            <a:pPr marL="342900" indent="-342900">
              <a:buFont typeface="Arial" panose="020B0604020202020204" pitchFamily="34" charset="0"/>
              <a:buChar char="•"/>
            </a:pPr>
            <a:r>
              <a:rPr lang="sv-SE" sz="1867" dirty="0" smtClean="0"/>
              <a:t>Information från RSL</a:t>
            </a:r>
          </a:p>
          <a:p>
            <a:pPr marL="342900" indent="-342900">
              <a:buFont typeface="Arial" panose="020B0604020202020204" pitchFamily="34" charset="0"/>
              <a:buChar char="•"/>
            </a:pPr>
            <a:r>
              <a:rPr lang="sv-SE" sz="1867" dirty="0" smtClean="0"/>
              <a:t>Kloka kliniska val</a:t>
            </a:r>
          </a:p>
          <a:p>
            <a:pPr marL="342900" indent="-342900">
              <a:buFont typeface="Arial" panose="020B0604020202020204" pitchFamily="34" charset="0"/>
              <a:buChar char="•"/>
            </a:pPr>
            <a:r>
              <a:rPr lang="sv-SE" sz="1867" dirty="0" smtClean="0"/>
              <a:t>Nytt i handlingsplanen </a:t>
            </a:r>
            <a:r>
              <a:rPr lang="sv-SE" sz="1867" dirty="0" err="1" smtClean="0"/>
              <a:t>inkl</a:t>
            </a:r>
            <a:r>
              <a:rPr lang="sv-SE" sz="1867" dirty="0" smtClean="0"/>
              <a:t> forskning</a:t>
            </a:r>
          </a:p>
          <a:p>
            <a:pPr marL="342900" indent="-342900">
              <a:buFont typeface="Arial" panose="020B0604020202020204" pitchFamily="34" charset="0"/>
              <a:buChar char="•"/>
            </a:pPr>
            <a:r>
              <a:rPr lang="sv-SE" sz="1867" dirty="0" smtClean="0"/>
              <a:t>Hur möter vi framtidens behov av hälso-och sjukvård? (flyttas fram)</a:t>
            </a:r>
          </a:p>
          <a:p>
            <a:pPr marL="342900" indent="-342900">
              <a:buFont typeface="Arial" panose="020B0604020202020204" pitchFamily="34" charset="0"/>
              <a:buChar char="•"/>
            </a:pPr>
            <a:r>
              <a:rPr lang="sv-SE" sz="1867" dirty="0" smtClean="0"/>
              <a:t>Patientens kunskapsstöd</a:t>
            </a:r>
          </a:p>
          <a:p>
            <a:pPr marL="342900" indent="-342900">
              <a:buFont typeface="Arial" panose="020B0604020202020204" pitchFamily="34" charset="0"/>
              <a:buChar char="•"/>
            </a:pPr>
            <a:r>
              <a:rPr lang="sv-SE" sz="1867" dirty="0" smtClean="0"/>
              <a:t>Primärvårdsjouren i Kalmar</a:t>
            </a:r>
          </a:p>
          <a:p>
            <a:endParaRPr lang="sv-SE" sz="1867" dirty="0" smtClean="0"/>
          </a:p>
          <a:p>
            <a:r>
              <a:rPr lang="sv-SE" sz="1400" dirty="0">
                <a:hlinkClick r:id="rId3"/>
              </a:rPr>
              <a:t>Mötesanteckningar kunskapsråd medicin och akut vård - Sydöstra sjukvårdsregionen</a:t>
            </a:r>
            <a:endParaRPr lang="sv-SE" sz="1400" dirty="0" smtClean="0"/>
          </a:p>
        </p:txBody>
      </p:sp>
    </p:spTree>
    <p:extLst>
      <p:ext uri="{BB962C8B-B14F-4D97-AF65-F5344CB8AC3E}">
        <p14:creationId xmlns:p14="http://schemas.microsoft.com/office/powerpoint/2010/main" val="8585060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4800" dirty="0" smtClean="0"/>
              <a:t>Frågor som lyftes</a:t>
            </a:r>
            <a:endParaRPr lang="sv-SE" sz="4800" dirty="0"/>
          </a:p>
        </p:txBody>
      </p:sp>
      <p:sp>
        <p:nvSpPr>
          <p:cNvPr id="3" name="Platshållare för innehåll 2"/>
          <p:cNvSpPr>
            <a:spLocks noGrp="1"/>
          </p:cNvSpPr>
          <p:nvPr>
            <p:ph idx="1"/>
          </p:nvPr>
        </p:nvSpPr>
        <p:spPr/>
        <p:txBody>
          <a:bodyPr/>
          <a:lstStyle/>
          <a:p>
            <a:pPr marL="285750" indent="-285750">
              <a:buFont typeface="Arial" panose="020B0604020202020204" pitchFamily="34" charset="0"/>
              <a:buChar char="•"/>
            </a:pPr>
            <a:r>
              <a:rPr lang="sv-SE" sz="1800" dirty="0" smtClean="0"/>
              <a:t>Högspecialiserad </a:t>
            </a:r>
            <a:r>
              <a:rPr lang="sv-SE" sz="1800" dirty="0"/>
              <a:t>vård, vart remitterar vi? Stockholm, Skåne, Göteborg? Vad gäller? </a:t>
            </a:r>
          </a:p>
          <a:p>
            <a:pPr marL="285750" indent="-285750">
              <a:buFont typeface="Arial" panose="020B0604020202020204" pitchFamily="34" charset="0"/>
              <a:buChar char="•"/>
            </a:pPr>
            <a:endParaRPr lang="sv-SE" sz="1800" dirty="0" smtClean="0"/>
          </a:p>
          <a:p>
            <a:pPr marL="285750" indent="-285750">
              <a:buFont typeface="Arial" panose="020B0604020202020204" pitchFamily="34" charset="0"/>
              <a:buChar char="•"/>
            </a:pPr>
            <a:r>
              <a:rPr lang="sv-SE" sz="1800" dirty="0" smtClean="0"/>
              <a:t>Remissflöden</a:t>
            </a:r>
            <a:r>
              <a:rPr lang="sv-SE" sz="1800" dirty="0"/>
              <a:t>. Regionen remitterar till US men hur ser flödet ut tillbaka?</a:t>
            </a:r>
          </a:p>
          <a:p>
            <a:pPr marL="285750" indent="-285750">
              <a:buFont typeface="Arial" panose="020B0604020202020204" pitchFamily="34" charset="0"/>
              <a:buChar char="•"/>
            </a:pPr>
            <a:endParaRPr lang="sv-SE" sz="1800" dirty="0" smtClean="0"/>
          </a:p>
          <a:p>
            <a:pPr marL="285750" indent="-285750">
              <a:buFont typeface="Arial" panose="020B0604020202020204" pitchFamily="34" charset="0"/>
              <a:buChar char="•"/>
            </a:pPr>
            <a:r>
              <a:rPr lang="sv-SE" sz="1800" dirty="0" smtClean="0"/>
              <a:t>PIVOT </a:t>
            </a:r>
            <a:r>
              <a:rPr lang="sv-SE" sz="1800" dirty="0"/>
              <a:t>är redo att ta emot viss cancerkirurgi. Beslut och ett rejält omtag önskas.</a:t>
            </a:r>
          </a:p>
          <a:p>
            <a:endParaRPr lang="sv-SE" dirty="0"/>
          </a:p>
        </p:txBody>
      </p:sp>
    </p:spTree>
    <p:extLst>
      <p:ext uri="{BB962C8B-B14F-4D97-AF65-F5344CB8AC3E}">
        <p14:creationId xmlns:p14="http://schemas.microsoft.com/office/powerpoint/2010/main" val="34047692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algn="l"/>
            <a:r>
              <a:rPr lang="sv-SE" sz="4800" dirty="0" smtClean="0">
                <a:latin typeface="+mj-lt"/>
              </a:rPr>
              <a:t>3. Information från RSL (Jan-Erik Karlsson)</a:t>
            </a:r>
            <a:endParaRPr lang="sv-SE" sz="4800" dirty="0">
              <a:latin typeface="+mj-lt"/>
            </a:endParaRPr>
          </a:p>
        </p:txBody>
      </p:sp>
      <p:sp>
        <p:nvSpPr>
          <p:cNvPr id="3" name="Platshållare för innehåll 2"/>
          <p:cNvSpPr>
            <a:spLocks noGrp="1"/>
          </p:cNvSpPr>
          <p:nvPr>
            <p:ph idx="1"/>
          </p:nvPr>
        </p:nvSpPr>
        <p:spPr/>
        <p:txBody>
          <a:bodyPr>
            <a:noAutofit/>
          </a:bodyPr>
          <a:lstStyle/>
          <a:p>
            <a:pPr marL="457200" indent="-457200">
              <a:buFont typeface="Arial" panose="020B0604020202020204" pitchFamily="34" charset="0"/>
              <a:buChar char="•"/>
            </a:pPr>
            <a:r>
              <a:rPr lang="sv-SE" sz="1800" b="1" dirty="0"/>
              <a:t>Nationell högspecialiserad </a:t>
            </a:r>
            <a:r>
              <a:rPr lang="sv-SE" sz="1800" b="1" dirty="0" smtClean="0"/>
              <a:t>vård</a:t>
            </a:r>
          </a:p>
          <a:p>
            <a:r>
              <a:rPr lang="sv-SE" sz="1800" dirty="0" smtClean="0"/>
              <a:t>I </a:t>
            </a:r>
            <a:r>
              <a:rPr lang="sv-SE" sz="1800" dirty="0"/>
              <a:t>de tre pågående utlysningarna inom nationell högspecialiserad vård avser Region Östergötland söka Thoraxapertursyndrom. Söker ej Vaskulär form av Ehlers-</a:t>
            </a:r>
            <a:r>
              <a:rPr lang="sv-SE" sz="1800" dirty="0" err="1"/>
              <a:t>Danlos</a:t>
            </a:r>
            <a:r>
              <a:rPr lang="sv-SE" sz="1800" dirty="0"/>
              <a:t> syndrom (EDS) och </a:t>
            </a:r>
            <a:r>
              <a:rPr lang="sv-SE" sz="1800" dirty="0" err="1"/>
              <a:t>Vingskapula</a:t>
            </a:r>
            <a:endParaRPr lang="sv-SE" sz="1800" dirty="0"/>
          </a:p>
          <a:p>
            <a:pPr marL="457200" indent="-457200">
              <a:buFont typeface="Arial" panose="020B0604020202020204" pitchFamily="34" charset="0"/>
              <a:buChar char="•"/>
            </a:pPr>
            <a:r>
              <a:rPr lang="sv-SE" sz="1800" b="1" dirty="0"/>
              <a:t>NAG kvalitetsregister/konsolidering CPUA</a:t>
            </a:r>
          </a:p>
          <a:p>
            <a:r>
              <a:rPr lang="sv-SE" sz="1800" dirty="0" smtClean="0"/>
              <a:t>Region </a:t>
            </a:r>
            <a:r>
              <a:rPr lang="sv-SE" sz="1800" dirty="0"/>
              <a:t>Jönköpings län har ansvar för Centralt personuppgiftsansvarig myndighet (CPUA) inom Sydöstra sjukvårdsregionen. Det innebär att Region Östergötland kommer lämna ifrån sig register till Region Skåne, Region Uppsala och Region Jönköpings län. </a:t>
            </a:r>
          </a:p>
          <a:p>
            <a:endParaRPr lang="sv-SE" sz="1867" dirty="0"/>
          </a:p>
        </p:txBody>
      </p:sp>
    </p:spTree>
    <p:extLst>
      <p:ext uri="{BB962C8B-B14F-4D97-AF65-F5344CB8AC3E}">
        <p14:creationId xmlns:p14="http://schemas.microsoft.com/office/powerpoint/2010/main" val="31951601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56506" y="87504"/>
            <a:ext cx="10972800" cy="1143000"/>
          </a:xfrm>
        </p:spPr>
        <p:txBody>
          <a:bodyPr>
            <a:normAutofit/>
          </a:bodyPr>
          <a:lstStyle/>
          <a:p>
            <a:r>
              <a:rPr lang="sv-SE" sz="4800" dirty="0" smtClean="0"/>
              <a:t>Information från RSL </a:t>
            </a:r>
            <a:r>
              <a:rPr lang="sv-SE" sz="2800" dirty="0" smtClean="0"/>
              <a:t>(forts)</a:t>
            </a:r>
            <a:endParaRPr lang="sv-SE" sz="2800" dirty="0"/>
          </a:p>
        </p:txBody>
      </p:sp>
      <p:sp>
        <p:nvSpPr>
          <p:cNvPr id="3" name="Platshållare för innehåll 2"/>
          <p:cNvSpPr>
            <a:spLocks noGrp="1"/>
          </p:cNvSpPr>
          <p:nvPr>
            <p:ph idx="1"/>
          </p:nvPr>
        </p:nvSpPr>
        <p:spPr>
          <a:xfrm>
            <a:off x="666275" y="1177410"/>
            <a:ext cx="10972800" cy="5282383"/>
          </a:xfrm>
        </p:spPr>
        <p:txBody>
          <a:bodyPr>
            <a:noAutofit/>
          </a:bodyPr>
          <a:lstStyle/>
          <a:p>
            <a:pPr marL="457200" indent="-457200">
              <a:buFont typeface="Arial" panose="020B0604020202020204" pitchFamily="34" charset="0"/>
              <a:buChar char="•"/>
            </a:pPr>
            <a:r>
              <a:rPr lang="sv-SE" sz="1800" b="1" dirty="0"/>
              <a:t>Överenskommelsen 2025: processmedel och utlysning av </a:t>
            </a:r>
            <a:r>
              <a:rPr lang="sv-SE" sz="1800" b="1" dirty="0" smtClean="0"/>
              <a:t>förbättringsarbeten</a:t>
            </a:r>
          </a:p>
          <a:p>
            <a:r>
              <a:rPr lang="sv-SE" sz="1800" dirty="0" smtClean="0"/>
              <a:t>Fördelning </a:t>
            </a:r>
            <a:r>
              <a:rPr lang="sv-SE" sz="1800" dirty="0"/>
              <a:t>av ansökningar gällande statligt tilldelade </a:t>
            </a:r>
            <a:r>
              <a:rPr lang="sv-SE" sz="1800" dirty="0" smtClean="0"/>
              <a:t>medel. Drygt </a:t>
            </a:r>
            <a:r>
              <a:rPr lang="sv-SE" sz="1800" dirty="0"/>
              <a:t>70 ansökningar har inkommit till de fyra satsningarna </a:t>
            </a:r>
            <a:r>
              <a:rPr lang="sv-SE" sz="1800" dirty="0" smtClean="0"/>
              <a:t>(</a:t>
            </a:r>
            <a:r>
              <a:rPr lang="sv-SE" sz="1800" dirty="0"/>
              <a:t>patologi, bilddiagnostik, cancerrehabilitering och palliativ vård</a:t>
            </a:r>
            <a:r>
              <a:rPr lang="sv-SE" sz="1800" dirty="0" smtClean="0"/>
              <a:t>) </a:t>
            </a:r>
          </a:p>
          <a:p>
            <a:endParaRPr lang="sv-SE" sz="1800" dirty="0" smtClean="0"/>
          </a:p>
          <a:p>
            <a:pPr marL="457200" indent="-457200">
              <a:buFont typeface="Arial" panose="020B0604020202020204" pitchFamily="34" charset="0"/>
              <a:buChar char="•"/>
            </a:pPr>
            <a:r>
              <a:rPr lang="sv-SE" sz="1800" b="1" dirty="0"/>
              <a:t>Samverkansmodell för intensivvårdstransporter med US som </a:t>
            </a:r>
            <a:r>
              <a:rPr lang="sv-SE" sz="1800" b="1" dirty="0" smtClean="0"/>
              <a:t>bas</a:t>
            </a:r>
          </a:p>
          <a:p>
            <a:r>
              <a:rPr lang="sv-SE" sz="1800" dirty="0" smtClean="0"/>
              <a:t>Det </a:t>
            </a:r>
            <a:r>
              <a:rPr lang="sv-SE" sz="1800" dirty="0"/>
              <a:t>finns ett uppdrag att ta fram en rikstäckande och regiongemensam samverkansmodell för </a:t>
            </a:r>
            <a:r>
              <a:rPr lang="sv-SE" sz="1800" dirty="0" smtClean="0"/>
              <a:t>intensivvårdstransporter. Strukturen </a:t>
            </a:r>
            <a:r>
              <a:rPr lang="sv-SE" sz="1800" dirty="0"/>
              <a:t>som beslutades under 2024 bygger på en bas i varje sjukvårdsregion eftersom de flesta transporter sker inom den egna sjukvårdsregionen. Nästa steg i processen är implementering av samverkansmodellen i Sydöstra sjukvårdsregionen. En arbetsgrupp ska tillsättas bestående av representanter från intensivvården och ambulanssjukvården från samtliga tre regioner. En tidplan för införande ska också tas </a:t>
            </a:r>
            <a:r>
              <a:rPr lang="sv-SE" sz="1800" dirty="0" smtClean="0"/>
              <a:t>fram.</a:t>
            </a:r>
          </a:p>
          <a:p>
            <a:endParaRPr lang="sv-SE" sz="1800" dirty="0" smtClean="0"/>
          </a:p>
          <a:p>
            <a:pPr marL="457200" indent="-457200">
              <a:buFont typeface="Arial" panose="020B0604020202020204" pitchFamily="34" charset="0"/>
              <a:buChar char="•"/>
            </a:pPr>
            <a:r>
              <a:rPr lang="sv-SE" sz="1800" b="1" dirty="0" smtClean="0"/>
              <a:t>Nya kunskapsstöd</a:t>
            </a:r>
            <a:r>
              <a:rPr lang="sv-SE" sz="1800" dirty="0"/>
              <a:t> </a:t>
            </a:r>
            <a:r>
              <a:rPr lang="sv-SE" sz="1800" b="1" dirty="0" smtClean="0"/>
              <a:t>- Aktuella </a:t>
            </a:r>
            <a:r>
              <a:rPr lang="sv-SE" sz="1800" b="1" dirty="0"/>
              <a:t>nationella seminarier inom kunskapsstyrning</a:t>
            </a:r>
            <a:r>
              <a:rPr lang="sv-SE" sz="1800" b="1" dirty="0" smtClean="0"/>
              <a:t>:</a:t>
            </a:r>
          </a:p>
          <a:p>
            <a:pPr lvl="0"/>
            <a:r>
              <a:rPr lang="sv-SE" sz="1800" dirty="0" smtClean="0"/>
              <a:t>Levnadsvanor</a:t>
            </a:r>
            <a:r>
              <a:rPr lang="sv-SE" sz="1800" dirty="0"/>
              <a:t>: Svenska modellen för riktade hälsosamtal, 2025-04-29</a:t>
            </a:r>
          </a:p>
          <a:p>
            <a:pPr lvl="0"/>
            <a:r>
              <a:rPr lang="sv-SE" sz="1800" dirty="0" smtClean="0"/>
              <a:t>Kvalitetsregister </a:t>
            </a:r>
            <a:r>
              <a:rPr lang="sv-SE" sz="1800" dirty="0"/>
              <a:t>för forskning, 2025-05-06 (konferens)</a:t>
            </a:r>
          </a:p>
          <a:p>
            <a:pPr lvl="0"/>
            <a:r>
              <a:rPr lang="sv-SE" sz="1800" dirty="0" smtClean="0"/>
              <a:t>Omhändertagande </a:t>
            </a:r>
            <a:r>
              <a:rPr lang="sv-SE" sz="1800" dirty="0"/>
              <a:t>av den tidskritiskt sjuka eller skadade patienten, 2025-05-07</a:t>
            </a:r>
          </a:p>
          <a:p>
            <a:pPr marL="457200" indent="-457200">
              <a:buFont typeface="Arial" panose="020B0604020202020204" pitchFamily="34" charset="0"/>
              <a:buChar char="•"/>
            </a:pPr>
            <a:endParaRPr lang="sv-SE" sz="1800" dirty="0"/>
          </a:p>
          <a:p>
            <a:endParaRPr lang="sv-SE" sz="1800" dirty="0"/>
          </a:p>
        </p:txBody>
      </p:sp>
    </p:spTree>
    <p:extLst>
      <p:ext uri="{BB962C8B-B14F-4D97-AF65-F5344CB8AC3E}">
        <p14:creationId xmlns:p14="http://schemas.microsoft.com/office/powerpoint/2010/main" val="571870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09600" y="136104"/>
            <a:ext cx="10972800" cy="1143000"/>
          </a:xfrm>
        </p:spPr>
        <p:txBody>
          <a:bodyPr/>
          <a:lstStyle/>
          <a:p>
            <a:r>
              <a:rPr lang="sv-SE" sz="4800" dirty="0"/>
              <a:t>Information från RSL </a:t>
            </a:r>
            <a:r>
              <a:rPr lang="sv-SE" sz="2800" dirty="0" smtClean="0"/>
              <a:t>(forts)</a:t>
            </a:r>
            <a:endParaRPr lang="sv-SE" sz="2800" dirty="0"/>
          </a:p>
        </p:txBody>
      </p:sp>
      <p:sp>
        <p:nvSpPr>
          <p:cNvPr id="3" name="Platshållare för innehåll 2"/>
          <p:cNvSpPr>
            <a:spLocks noGrp="1"/>
          </p:cNvSpPr>
          <p:nvPr>
            <p:ph idx="1"/>
          </p:nvPr>
        </p:nvSpPr>
        <p:spPr>
          <a:xfrm>
            <a:off x="674914" y="1346145"/>
            <a:ext cx="10972800" cy="4305437"/>
          </a:xfrm>
        </p:spPr>
        <p:txBody>
          <a:bodyPr>
            <a:noAutofit/>
          </a:bodyPr>
          <a:lstStyle/>
          <a:p>
            <a:r>
              <a:rPr lang="sv-SE" sz="1800" b="1" dirty="0"/>
              <a:t>Nationella kunskapsstöd på remiss 15 april till 14 juni</a:t>
            </a:r>
          </a:p>
          <a:p>
            <a:pPr marL="571500" lvl="0" indent="-571500">
              <a:buFont typeface="Arial" panose="020B0604020202020204" pitchFamily="34" charset="0"/>
              <a:buChar char="•"/>
            </a:pPr>
            <a:r>
              <a:rPr lang="sv-SE" sz="1800" dirty="0" smtClean="0"/>
              <a:t>Cancer </a:t>
            </a:r>
            <a:r>
              <a:rPr lang="sv-SE" sz="1800" dirty="0"/>
              <a:t>utan känd primärtumör (CUP), vårdprogram</a:t>
            </a:r>
          </a:p>
          <a:p>
            <a:pPr marL="571500" lvl="0" indent="-571500">
              <a:buFont typeface="Arial" panose="020B0604020202020204" pitchFamily="34" charset="0"/>
              <a:buChar char="•"/>
            </a:pPr>
            <a:r>
              <a:rPr lang="sv-SE" sz="1800" dirty="0"/>
              <a:t>Gallblåse- och gallvägscancer, vårdprogram</a:t>
            </a:r>
          </a:p>
          <a:p>
            <a:pPr marL="571500" lvl="0" indent="-571500">
              <a:buFont typeface="Arial" panose="020B0604020202020204" pitchFamily="34" charset="0"/>
              <a:buChar char="•"/>
            </a:pPr>
            <a:r>
              <a:rPr lang="sv-SE" sz="1800" dirty="0"/>
              <a:t>Högriskläkemedel parenteralt kalium, vägledning</a:t>
            </a:r>
          </a:p>
          <a:p>
            <a:pPr marL="571500" lvl="0" indent="-571500">
              <a:buFont typeface="Arial" panose="020B0604020202020204" pitchFamily="34" charset="0"/>
              <a:buChar char="•"/>
            </a:pPr>
            <a:r>
              <a:rPr lang="sv-SE" sz="1800" dirty="0"/>
              <a:t>Högriskläkemedel, högrisklista (JOIKA), vägledning</a:t>
            </a:r>
          </a:p>
          <a:p>
            <a:pPr marL="571500" lvl="0" indent="-571500">
              <a:buFont typeface="Arial" panose="020B0604020202020204" pitchFamily="34" charset="0"/>
              <a:buChar char="•"/>
            </a:pPr>
            <a:r>
              <a:rPr lang="sv-SE" sz="1800" dirty="0"/>
              <a:t>Infusionsrelaterade reaktioner (IRR), stöddokument</a:t>
            </a:r>
          </a:p>
          <a:p>
            <a:pPr marL="571500" lvl="0" indent="-571500">
              <a:buFont typeface="Arial" panose="020B0604020202020204" pitchFamily="34" charset="0"/>
              <a:buChar char="•"/>
            </a:pPr>
            <a:r>
              <a:rPr lang="sv-SE" sz="1800" dirty="0"/>
              <a:t>Logopediska insatser för barn och ungdomar med utvecklingsrelaterad språkstörning, vägledning</a:t>
            </a:r>
          </a:p>
          <a:p>
            <a:pPr marL="571500" lvl="0" indent="-571500">
              <a:buFont typeface="Arial" panose="020B0604020202020204" pitchFamily="34" charset="0"/>
              <a:buChar char="•"/>
            </a:pPr>
            <a:r>
              <a:rPr lang="sv-SE" sz="1800" dirty="0" err="1"/>
              <a:t>Myelodysplastiska</a:t>
            </a:r>
            <a:r>
              <a:rPr lang="sv-SE" sz="1800" dirty="0"/>
              <a:t> syndrom (MDS) och MDS/MPN, vårdprogram</a:t>
            </a:r>
          </a:p>
          <a:p>
            <a:pPr marL="571500" lvl="0" indent="-571500">
              <a:buFont typeface="Arial" panose="020B0604020202020204" pitchFamily="34" charset="0"/>
              <a:buChar char="•"/>
            </a:pPr>
            <a:r>
              <a:rPr lang="sv-SE" sz="1800" dirty="0"/>
              <a:t>Neuroendokrina tumörer (NET) och binjurecancer, Min vårdplan</a:t>
            </a:r>
          </a:p>
          <a:p>
            <a:pPr marL="571500" lvl="0" indent="-571500">
              <a:buFont typeface="Arial" panose="020B0604020202020204" pitchFamily="34" charset="0"/>
              <a:buChar char="•"/>
            </a:pPr>
            <a:r>
              <a:rPr lang="sv-SE" sz="1800" dirty="0"/>
              <a:t>Palliativ vård av barn, vårdprogram</a:t>
            </a:r>
          </a:p>
          <a:p>
            <a:pPr marL="571500" lvl="0" indent="-571500">
              <a:buFont typeface="Arial" panose="020B0604020202020204" pitchFamily="34" charset="0"/>
              <a:buChar char="•"/>
            </a:pPr>
            <a:r>
              <a:rPr lang="sv-SE" sz="1800" dirty="0"/>
              <a:t>Prostatacancer, vårdprogram</a:t>
            </a:r>
          </a:p>
          <a:p>
            <a:pPr marL="571500" lvl="0" indent="-571500">
              <a:buFont typeface="Arial" panose="020B0604020202020204" pitchFamily="34" charset="0"/>
              <a:buChar char="•"/>
            </a:pPr>
            <a:r>
              <a:rPr lang="sv-SE" sz="1800" dirty="0"/>
              <a:t>Skörhet hos äldre, vårdprogram</a:t>
            </a:r>
          </a:p>
          <a:p>
            <a:endParaRPr lang="sv-SE" sz="1800" dirty="0"/>
          </a:p>
        </p:txBody>
      </p:sp>
    </p:spTree>
    <p:extLst>
      <p:ext uri="{BB962C8B-B14F-4D97-AF65-F5344CB8AC3E}">
        <p14:creationId xmlns:p14="http://schemas.microsoft.com/office/powerpoint/2010/main" val="116715396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tema">
  <a:themeElements>
    <a:clrScheme name="Anpassat 7">
      <a:dk1>
        <a:srgbClr val="363636"/>
      </a:dk1>
      <a:lt1>
        <a:srgbClr val="FFFFFF"/>
      </a:lt1>
      <a:dk2>
        <a:srgbClr val="0066B3"/>
      </a:dk2>
      <a:lt2>
        <a:srgbClr val="EF4044"/>
      </a:lt2>
      <a:accent1>
        <a:srgbClr val="0066B3"/>
      </a:accent1>
      <a:accent2>
        <a:srgbClr val="BC151C"/>
      </a:accent2>
      <a:accent3>
        <a:srgbClr val="EF4044"/>
      </a:accent3>
      <a:accent4>
        <a:srgbClr val="F2CF68"/>
      </a:accent4>
      <a:accent5>
        <a:srgbClr val="F2CD13"/>
      </a:accent5>
      <a:accent6>
        <a:srgbClr val="BFBFBF"/>
      </a:accent6>
      <a:hlink>
        <a:srgbClr val="0066B3"/>
      </a:hlink>
      <a:folHlink>
        <a:srgbClr val="0066B3"/>
      </a:folHlink>
    </a:clrScheme>
    <a:fontScheme name="Office - klassiskt">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tema">
  <a:themeElements>
    <a:clrScheme name="Anpassat 7">
      <a:dk1>
        <a:srgbClr val="363636"/>
      </a:dk1>
      <a:lt1>
        <a:srgbClr val="FFFFFF"/>
      </a:lt1>
      <a:dk2>
        <a:srgbClr val="0066B3"/>
      </a:dk2>
      <a:lt2>
        <a:srgbClr val="EF4044"/>
      </a:lt2>
      <a:accent1>
        <a:srgbClr val="0066B3"/>
      </a:accent1>
      <a:accent2>
        <a:srgbClr val="BC151C"/>
      </a:accent2>
      <a:accent3>
        <a:srgbClr val="EF4044"/>
      </a:accent3>
      <a:accent4>
        <a:srgbClr val="F2CF68"/>
      </a:accent4>
      <a:accent5>
        <a:srgbClr val="F2CD13"/>
      </a:accent5>
      <a:accent6>
        <a:srgbClr val="BFBFBF"/>
      </a:accent6>
      <a:hlink>
        <a:srgbClr val="0066B3"/>
      </a:hlink>
      <a:folHlink>
        <a:srgbClr val="0066B3"/>
      </a:folHlink>
    </a:clrScheme>
    <a:fontScheme name="Office - klassiskt">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tema">
  <a:themeElements>
    <a:clrScheme name="Anpassat 7">
      <a:dk1>
        <a:srgbClr val="363636"/>
      </a:dk1>
      <a:lt1>
        <a:srgbClr val="FFFFFF"/>
      </a:lt1>
      <a:dk2>
        <a:srgbClr val="0066B3"/>
      </a:dk2>
      <a:lt2>
        <a:srgbClr val="EF4044"/>
      </a:lt2>
      <a:accent1>
        <a:srgbClr val="0066B3"/>
      </a:accent1>
      <a:accent2>
        <a:srgbClr val="BC151C"/>
      </a:accent2>
      <a:accent3>
        <a:srgbClr val="EF4044"/>
      </a:accent3>
      <a:accent4>
        <a:srgbClr val="F2CF68"/>
      </a:accent4>
      <a:accent5>
        <a:srgbClr val="F2CD13"/>
      </a:accent5>
      <a:accent6>
        <a:srgbClr val="BFBFBF"/>
      </a:accent6>
      <a:hlink>
        <a:srgbClr val="0066B3"/>
      </a:hlink>
      <a:folHlink>
        <a:srgbClr val="0066B3"/>
      </a:folHlink>
    </a:clrScheme>
    <a:fontScheme name="Office - klassiskt">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Region Jönköpings län</Template>
  <TotalTime>164</TotalTime>
  <Words>2202</Words>
  <Application>Microsoft Office PowerPoint</Application>
  <PresentationFormat>Bredbild</PresentationFormat>
  <Paragraphs>245</Paragraphs>
  <Slides>32</Slides>
  <Notes>9</Notes>
  <HiddenSlides>1</HiddenSlides>
  <MMClips>0</MMClips>
  <ScaleCrop>false</ScaleCrop>
  <HeadingPairs>
    <vt:vector size="6" baseType="variant">
      <vt:variant>
        <vt:lpstr>Använt teckensnitt</vt:lpstr>
      </vt:variant>
      <vt:variant>
        <vt:i4>4</vt:i4>
      </vt:variant>
      <vt:variant>
        <vt:lpstr>Tema</vt:lpstr>
      </vt:variant>
      <vt:variant>
        <vt:i4>3</vt:i4>
      </vt:variant>
      <vt:variant>
        <vt:lpstr>Bildrubriker</vt:lpstr>
      </vt:variant>
      <vt:variant>
        <vt:i4>32</vt:i4>
      </vt:variant>
    </vt:vector>
  </HeadingPairs>
  <TitlesOfParts>
    <vt:vector size="39" baseType="lpstr">
      <vt:lpstr>Arial</vt:lpstr>
      <vt:lpstr>Calibri</vt:lpstr>
      <vt:lpstr>Times New Roman</vt:lpstr>
      <vt:lpstr>Wingdings</vt:lpstr>
      <vt:lpstr>1_Office-tema</vt:lpstr>
      <vt:lpstr>2_Office-tema</vt:lpstr>
      <vt:lpstr>3_Office-tema</vt:lpstr>
      <vt:lpstr>  Kunskapsråd Medicin &amp; Akut vård   6 Maj 2025</vt:lpstr>
      <vt:lpstr>Deltagare</vt:lpstr>
      <vt:lpstr>Dagordning</vt:lpstr>
      <vt:lpstr>1. Inledning</vt:lpstr>
      <vt:lpstr>2. Föregående möte och återkoppling  </vt:lpstr>
      <vt:lpstr>Frågor som lyftes</vt:lpstr>
      <vt:lpstr>3. Information från RSL (Jan-Erik Karlsson)</vt:lpstr>
      <vt:lpstr>Information från RSL (forts)</vt:lpstr>
      <vt:lpstr>Information från RSL (forts)</vt:lpstr>
      <vt:lpstr>Information från RSL (forts)</vt:lpstr>
      <vt:lpstr>4. Hur möter vi framtidens behov av hälso-och sjukvård? </vt:lpstr>
      <vt:lpstr>RPO infektionssjukdomar</vt:lpstr>
      <vt:lpstr>RPO PIVOT</vt:lpstr>
      <vt:lpstr> RPO PIVOT</vt:lpstr>
      <vt:lpstr> RPO PIVOT</vt:lpstr>
      <vt:lpstr>PowerPoint-presentation</vt:lpstr>
      <vt:lpstr>RPO Hjärt- och kärlsjukdomar</vt:lpstr>
      <vt:lpstr>Utmaningar RPO Hjärt-och kärlsjukdomar</vt:lpstr>
      <vt:lpstr> RPO lungmedicin </vt:lpstr>
      <vt:lpstr> RPO lungmedicin </vt:lpstr>
      <vt:lpstr>INCA  Swedevox </vt:lpstr>
      <vt:lpstr> RPO lungmedicin </vt:lpstr>
      <vt:lpstr> RPO lungmedicin </vt:lpstr>
      <vt:lpstr>  RPO Endokrina sjukdomar  </vt:lpstr>
      <vt:lpstr>RPO Nervsystemets sjukdomar</vt:lpstr>
      <vt:lpstr>RPO Akut vård</vt:lpstr>
      <vt:lpstr>RPO Reumatiska sjukdomar</vt:lpstr>
      <vt:lpstr>Reflektion</vt:lpstr>
      <vt:lpstr>5. Forskning</vt:lpstr>
      <vt:lpstr>6. Justering av mötestid i november </vt:lpstr>
      <vt:lpstr>Nästa möte</vt:lpstr>
      <vt:lpstr>www.sydostrasjukvardsregionen.se </vt:lpstr>
    </vt:vector>
  </TitlesOfParts>
  <Company>Region Jönköpings län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Kunskapsråd Medicin &amp; Akut vård   6 Maj 2025</dc:title>
  <dc:creator>Kyhlberg Erica</dc:creator>
  <cp:lastModifiedBy>Thålin Conny</cp:lastModifiedBy>
  <cp:revision>17</cp:revision>
  <dcterms:created xsi:type="dcterms:W3CDTF">2025-04-23T08:18:49Z</dcterms:created>
  <dcterms:modified xsi:type="dcterms:W3CDTF">2025-06-04T09:52:01Z</dcterms:modified>
</cp:coreProperties>
</file>