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28" r:id="rId2"/>
    <p:sldId id="330" r:id="rId3"/>
    <p:sldId id="332" r:id="rId4"/>
    <p:sldId id="337" r:id="rId5"/>
    <p:sldId id="340" r:id="rId6"/>
    <p:sldId id="342" r:id="rId7"/>
    <p:sldId id="334" r:id="rId8"/>
    <p:sldId id="336" r:id="rId9"/>
    <p:sldId id="338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dén Annica" initials="NA" lastIdx="3" clrIdx="0">
    <p:extLst>
      <p:ext uri="{19B8F6BF-5375-455C-9EA6-DF929625EA0E}">
        <p15:presenceInfo xmlns:p15="http://schemas.microsoft.com/office/powerpoint/2012/main" userId="S-1-5-21-3333221951-3734500458-1540040394-199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64" autoAdjust="0"/>
    <p:restoredTop sz="96357" autoAdjust="0"/>
  </p:normalViewPr>
  <p:slideViewPr>
    <p:cSldViewPr snapToGrid="0">
      <p:cViewPr varScale="1">
        <p:scale>
          <a:sx n="111" d="100"/>
          <a:sy n="111" d="100"/>
        </p:scale>
        <p:origin x="12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08T13:29:28.045" idx="3">
    <p:pos x="7581" y="37"/>
    <p:text>Arbetet går enligt plan (grön)
Pågår med mindre problem (gul)
Har allvarliga problem (röd)
Avslutat 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A18D-0120-4422-A1F3-FD346E576CD9}" type="datetimeFigureOut">
              <a:rPr lang="sv-SE" smtClean="0"/>
              <a:t>2025-06-03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82B77-8D35-43CB-A246-DEDF706A76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11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013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263972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59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2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708">
              <a:lnSpc>
                <a:spcPts val="919"/>
              </a:lnSpc>
              <a:spcAft>
                <a:spcPts val="0"/>
              </a:spcAft>
              <a:buNone/>
              <a:tabLst>
                <a:tab pos="479376" algn="r"/>
                <a:tab pos="639708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>
                <a:solidFill>
                  <a:srgbClr val="FFFFFF"/>
                </a:solidFill>
              </a:rPr>
              <a:pPr/>
              <a:t>‹#›</a:t>
            </a:fld>
            <a:endParaRPr lang="en-GB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09600" y="6308726"/>
            <a:ext cx="2844800" cy="4127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363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1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9161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8764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29912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36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7553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92342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53641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1500"/>
            <a:ext cx="12192599" cy="6859499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2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49"/>
            <a:ext cx="9608400" cy="1310851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377">
              <a:defRPr/>
            </a:pPr>
            <a:fld id="{4B42D259-ACB8-4FD1-AC0F-9CAC8F5E07E0}" type="datetimeFigureOut">
              <a:rPr lang="sv-SE" sz="1200" smtClean="0">
                <a:solidFill>
                  <a:prstClr val="black"/>
                </a:solidFill>
                <a:latin typeface="Arial"/>
              </a:rPr>
              <a:pPr defTabSz="914377">
                <a:defRPr/>
              </a:pPr>
              <a:t>2025-06-03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defTabSz="914377">
              <a:defRPr/>
            </a:pP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defTabSz="914377">
              <a:defRPr/>
            </a:pPr>
            <a:fld id="{34C9B0E5-37D7-412E-A162-6A236BADC197}" type="slidenum">
              <a:rPr lang="sv-SE" sz="1200" smtClean="0">
                <a:solidFill>
                  <a:prstClr val="black"/>
                </a:solidFill>
                <a:latin typeface="Arial"/>
              </a:rPr>
              <a:pPr algn="r" defTabSz="914377">
                <a:defRPr/>
              </a:pPr>
              <a:t>‹#›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9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9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>
              <a:solidFill>
                <a:srgbClr val="363636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69924" y="1118585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269924" y="1842484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>
                <a:solidFill>
                  <a:srgbClr val="363636"/>
                </a:solidFill>
                <a:latin typeface="Arial"/>
              </a:rPr>
              <a:t>Sydöstra sjukvårdsregionen</a:t>
            </a:r>
            <a:endParaRPr lang="sv-SE" sz="1467" dirty="0">
              <a:solidFill>
                <a:srgbClr val="36363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s://sydostrasjukvardsregionen.se/regionsjukvardsledningen/processtod-och-mallar/handlingsplan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12192000" cy="59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14400" y="1903752"/>
            <a:ext cx="10363200" cy="2061146"/>
          </a:xfrm>
        </p:spPr>
        <p:txBody>
          <a:bodyPr>
            <a:noAutofit/>
          </a:bodyPr>
          <a:lstStyle/>
          <a:p>
            <a:pPr lvl="0" algn="l"/>
            <a:r>
              <a:rPr lang="sv-SE" sz="4800" dirty="0">
                <a:solidFill>
                  <a:schemeClr val="bg1"/>
                </a:solidFill>
              </a:rPr>
              <a:t>RPO Njur- och urinvägssjukdomar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>Översiktlig handlingsplan för 2025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Uppdaterad: 2025-05-22</a:t>
            </a:r>
          </a:p>
        </p:txBody>
      </p:sp>
    </p:spTree>
    <p:extLst>
      <p:ext uri="{BB962C8B-B14F-4D97-AF65-F5344CB8AC3E}">
        <p14:creationId xmlns:p14="http://schemas.microsoft.com/office/powerpoint/2010/main" val="37306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66CE8D-B958-435E-8F94-2AB6E134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Instruktioner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B14E13-E404-44D3-B4CC-5802DAE1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71734"/>
            <a:ext cx="10972800" cy="3987020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Den översiktliga handlingsplanen är en levande lägesbild som används i dialog för kontinuerlig planering, uppföljning och rapportering.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Nationellt insatsområde: </a:t>
            </a:r>
            <a:r>
              <a:rPr lang="sv-SE" sz="2000" dirty="0"/>
              <a:t>insatsområden från NPO verksamhetsplan. Lämnas tom i de fall RPO/RSG:s prioriterade område inte utgår från nationellt insatsområde</a:t>
            </a:r>
            <a:endParaRPr lang="sv-SE" sz="1467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Prioriterat område och patientlöfte:</a:t>
            </a:r>
            <a:r>
              <a:rPr lang="sv-SE" sz="2000" dirty="0"/>
              <a:t> RPO/RSG:s prioriterade områden kopplade till sjukvårdsregionens patientlöften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Aktiviteter:</a:t>
            </a:r>
            <a:r>
              <a:rPr lang="sv-SE" sz="2000" dirty="0"/>
              <a:t> ange hur det sjukvårdsregionala arbetet bedrivs, tidplan och samverkan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Uppföljning:</a:t>
            </a:r>
            <a:r>
              <a:rPr lang="sv-SE" sz="2000" dirty="0"/>
              <a:t> ange metod, kvalitetsindikatorer, </a:t>
            </a:r>
            <a:r>
              <a:rPr lang="sv-SE" sz="2000" dirty="0" err="1"/>
              <a:t>målvärden</a:t>
            </a:r>
            <a:r>
              <a:rPr lang="sv-SE" sz="2000" dirty="0"/>
              <a:t> och resultat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Status:</a:t>
            </a:r>
            <a:r>
              <a:rPr lang="sv-SE" sz="2000" dirty="0"/>
              <a:t> ange om arbetet går enligt plan (grön), pågår med mindre problem (gul), </a:t>
            </a:r>
            <a:br>
              <a:rPr lang="sv-SE" sz="2000" dirty="0"/>
            </a:br>
            <a:r>
              <a:rPr lang="sv-SE" sz="2000" dirty="0"/>
              <a:t>har allvarliga problem (röd) eller är avslutat (kryssruta)</a:t>
            </a:r>
          </a:p>
          <a:p>
            <a:r>
              <a:rPr lang="sv-SE" sz="2000" dirty="0"/>
              <a:t>Använd sidorna ”Resultat” och ”Utmaningar” för att kommentera resultat, utveckling, behov av samverkan eller ledningsstöd, framgångsfaktorer eller hinder för det sjukvårdsregionala samarbetet.</a:t>
            </a:r>
          </a:p>
          <a:p>
            <a:r>
              <a:rPr lang="sv-SE" sz="2000" dirty="0">
                <a:hlinkClick r:id="rId2"/>
              </a:rPr>
              <a:t>Läs mer om handlingsplan på sjukvårdsregionens webbplats</a:t>
            </a:r>
            <a:endParaRPr lang="sv-SE" sz="2000" dirty="0"/>
          </a:p>
        </p:txBody>
      </p:sp>
      <p:grpSp>
        <p:nvGrpSpPr>
          <p:cNvPr id="8" name="Grupp 7"/>
          <p:cNvGrpSpPr/>
          <p:nvPr/>
        </p:nvGrpSpPr>
        <p:grpSpPr>
          <a:xfrm>
            <a:off x="9871586" y="4626654"/>
            <a:ext cx="1178350" cy="286086"/>
            <a:chOff x="9871586" y="4715666"/>
            <a:chExt cx="1178350" cy="286086"/>
          </a:xfrm>
        </p:grpSpPr>
        <p:pic>
          <p:nvPicPr>
            <p:cNvPr id="4" name="Bildobjekt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1586" y="4716002"/>
              <a:ext cx="285750" cy="285750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2655" y="4716002"/>
              <a:ext cx="285750" cy="285750"/>
            </a:xfrm>
            <a:prstGeom prst="rect">
              <a:avLst/>
            </a:prstGeom>
          </p:spPr>
        </p:pic>
        <p:pic>
          <p:nvPicPr>
            <p:cNvPr id="6" name="Bildobjekt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66154" y="4716002"/>
              <a:ext cx="285750" cy="285750"/>
            </a:xfrm>
            <a:prstGeom prst="rect">
              <a:avLst/>
            </a:prstGeom>
          </p:spPr>
        </p:pic>
        <p:pic>
          <p:nvPicPr>
            <p:cNvPr id="7" name="Bildobjekt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5936" y="4715666"/>
              <a:ext cx="254000" cy="266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670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097088"/>
              </p:ext>
            </p:extLst>
          </p:nvPr>
        </p:nvGraphicFramePr>
        <p:xfrm>
          <a:off x="0" y="0"/>
          <a:ext cx="12191999" cy="551489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16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0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735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3423475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34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2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200" b="1" baseline="0" dirty="0">
                          <a:latin typeface="+mj-lt"/>
                        </a:rPr>
                        <a:t>Urineringsbesvär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Starta gemensamma benigna processer för Urologi, </a:t>
                      </a:r>
                      <a:r>
                        <a:rPr lang="sv-SE" sz="1200" b="1" kern="1200" baseline="0" dirty="0" err="1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SöSR</a:t>
                      </a:r>
                      <a:endParaRPr lang="sv-SE" sz="1300" b="0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Patientsäker vård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Delaktig och välinformerad genom hela vårdkedjan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NAG Urineringsbesvär startade 2023 vid NPO. En första kartläggning ska göras med fokus på primärvården. Ett vårdprogram har tagits fram som nu ska omarbetas till ett kortare kunskapsstöd.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/>
                      <a:r>
                        <a:rPr lang="sv-S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2025-03-26: 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Det framtagna vårdprogrammet ska nu omarbetas till ett kortare kunskapsstöd.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490">
                <a:tc>
                  <a:txBody>
                    <a:bodyPr/>
                    <a:lstStyle/>
                    <a:p>
                      <a:endParaRPr lang="sv-SE" sz="13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Ordnat införande av OPT, organiserad prostatacancer-testning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bästa möjliga hälsofrämjande insatser och välfungerande screeningprogram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Gemensamt arbete i Sydöstra regionen. </a:t>
                      </a:r>
                    </a:p>
                    <a:p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Pilot Jönköping avslutad 2023-12-01. OPT infört i Kalmar hösten 2024 och i RÖ start våren 2025. Ett gemensamt OPT kansli för hela SÖSR.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2025-03-26: 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Under vecka 10 startade de första utskicken inför OPT i RÖ av män födda 1975. 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653"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Regionalt stöd för frågor kring </a:t>
                      </a:r>
                      <a:r>
                        <a:rPr lang="sv-SE" sz="1200" b="1" kern="1200" baseline="0" dirty="0" err="1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cystinuripatienter</a:t>
                      </a: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Patientsäker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diagnostik, behandling o </a:t>
                      </a:r>
                      <a:r>
                        <a:rPr lang="sv-SE" sz="1100" b="0" kern="1200" baseline="0" dirty="0" err="1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uppföjning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 enligt bästa kunskap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Önskemål om ett regionalt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njurmedicinskt stöd för frågor kring </a:t>
                      </a:r>
                      <a:r>
                        <a:rPr lang="sv-SE" sz="11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cystinuripatienter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Ett samarbete har startat i RJL som fallit väl ut. </a:t>
                      </a:r>
                      <a:endParaRPr lang="sv-S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2025-03-27: </a:t>
                      </a:r>
                      <a:r>
                        <a:rPr lang="sv-SE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Ronder löper på, hittills 2/termin. Bra dialog och lärande. Fortsätter under 2025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7653"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Hälsofrämjande arbete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av </a:t>
                      </a:r>
                      <a:r>
                        <a:rPr lang="sv-SE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lärcafé</a:t>
                      </a: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för </a:t>
                      </a:r>
                      <a:r>
                        <a:rPr lang="sv-SE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cystinuripatienter</a:t>
                      </a: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har startat 2024 för att höja kunskapen och förståelsen av sin sjukdom.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2025-03-27: 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Planer på att digitalisera detta och då även möjliggöra spridning till patienter i hela SÖSR.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854278"/>
                  </a:ext>
                </a:extLst>
              </a:tr>
            </a:tbl>
          </a:graphicData>
        </a:graphic>
      </p:graphicFrame>
      <p:sp>
        <p:nvSpPr>
          <p:cNvPr id="4" name="Flödesschema: Koppling 3">
            <a:extLst>
              <a:ext uri="{FF2B5EF4-FFF2-40B4-BE49-F238E27FC236}">
                <a16:creationId xmlns:a16="http://schemas.microsoft.com/office/drawing/2014/main" id="{9031A7A8-2BC8-B2E9-745A-1DCFF320394E}"/>
              </a:ext>
            </a:extLst>
          </p:cNvPr>
          <p:cNvSpPr/>
          <p:nvPr/>
        </p:nvSpPr>
        <p:spPr>
          <a:xfrm>
            <a:off x="11489962" y="1066239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Flödesschema: Koppling 1">
            <a:extLst>
              <a:ext uri="{FF2B5EF4-FFF2-40B4-BE49-F238E27FC236}">
                <a16:creationId xmlns:a16="http://schemas.microsoft.com/office/drawing/2014/main" id="{0F983599-80C4-068A-AB44-39479E80E0C7}"/>
              </a:ext>
            </a:extLst>
          </p:cNvPr>
          <p:cNvSpPr/>
          <p:nvPr/>
        </p:nvSpPr>
        <p:spPr>
          <a:xfrm>
            <a:off x="11502933" y="4799139"/>
            <a:ext cx="457200" cy="457200"/>
          </a:xfrm>
          <a:prstGeom prst="flowChartConnecto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92D050"/>
              </a:solidFill>
            </a:endParaRPr>
          </a:p>
        </p:txBody>
      </p:sp>
      <p:sp>
        <p:nvSpPr>
          <p:cNvPr id="7" name="Flödesschema: Koppling 6">
            <a:extLst>
              <a:ext uri="{FF2B5EF4-FFF2-40B4-BE49-F238E27FC236}">
                <a16:creationId xmlns:a16="http://schemas.microsoft.com/office/drawing/2014/main" id="{B8D0E974-75BC-8AC0-D0DF-01AA707E69C9}"/>
              </a:ext>
            </a:extLst>
          </p:cNvPr>
          <p:cNvSpPr/>
          <p:nvPr/>
        </p:nvSpPr>
        <p:spPr>
          <a:xfrm>
            <a:off x="11502933" y="3732900"/>
            <a:ext cx="457200" cy="457200"/>
          </a:xfrm>
          <a:prstGeom prst="flowChartConnecto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92D050"/>
              </a:solidFill>
            </a:endParaRPr>
          </a:p>
        </p:txBody>
      </p:sp>
      <p:sp>
        <p:nvSpPr>
          <p:cNvPr id="8" name="Flödesschema: Koppling 7">
            <a:extLst>
              <a:ext uri="{FF2B5EF4-FFF2-40B4-BE49-F238E27FC236}">
                <a16:creationId xmlns:a16="http://schemas.microsoft.com/office/drawing/2014/main" id="{5DB53197-81BE-B833-9C90-267FB62539CD}"/>
              </a:ext>
            </a:extLst>
          </p:cNvPr>
          <p:cNvSpPr/>
          <p:nvPr/>
        </p:nvSpPr>
        <p:spPr>
          <a:xfrm>
            <a:off x="11489962" y="2378439"/>
            <a:ext cx="457200" cy="457200"/>
          </a:xfrm>
          <a:prstGeom prst="flowChartConnecto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60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885100"/>
              </p:ext>
            </p:extLst>
          </p:nvPr>
        </p:nvGraphicFramePr>
        <p:xfrm>
          <a:off x="0" y="0"/>
          <a:ext cx="10937966" cy="569773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8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086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815220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764817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50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57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Kronisk njursjukdom</a:t>
                      </a:r>
                    </a:p>
                    <a:p>
                      <a:endParaRPr lang="sv-SE" sz="1200" b="1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</a:rPr>
                        <a:t>Gemensamma riktlinjer för införande av nya läkemedel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</a:rPr>
                        <a:t>Jämlik vård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</a:rPr>
                        <a:t>Patientsäker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</a:rPr>
                        <a:t>Erbjudas diagnostik, behandling o uppföljning enligt bästa kunskap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Samarbete pågår inom </a:t>
                      </a:r>
                      <a:r>
                        <a:rPr lang="sv-SE" sz="11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SöSR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2025-03-27: 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Genomfört arbete med samordnad införande av nya läkemedel.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5645">
                <a:tc>
                  <a:txBody>
                    <a:bodyPr/>
                    <a:lstStyle/>
                    <a:p>
                      <a:endParaRPr lang="sv-SE" sz="13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Tillgänglighet/transparens inom SÖSR.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Utveckling av underlag, kvalitet och transparens avseende tillgänglighet till operation i SÖSR. Under 2024 har </a:t>
                      </a:r>
                      <a:r>
                        <a:rPr lang="sv-SE" sz="11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RPO:er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fått i uppdrag att samordna den benigna kirurgin. 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2024: 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Uppdrag till </a:t>
                      </a:r>
                      <a:r>
                        <a:rPr lang="sv-SE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RPO:er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att utifrån tillgängligheten till behandling se över hur vi kan samordna oss inom SÖSR. Möte i Nässjö för att diskutera och planera för samordning av den benigna kirurgin. Viss benign kirurgi från RÖ har under hösten skett i RJL och RKL.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2025-03-26: 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Fortsatta diskussioner och planering pågår om samordning av benign kirurgi inom SÖSR.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2025-05-15: 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Samordning av benign njurkirurgi. En arbetsgrupp har startats upp med utgångspunkt i de skillnader i tillgång till robotassisterad benign njurkirurgi som ses inom SÖSR. Arbetsgruppen planerar att under 2025 ta fram överenskommelse och riktlinjer för samarbete i syfte att patienter som inte kan erbjudas operationstid i RÖ eller RKL i stället kan opereras i RJL.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Flödesschema: Koppling 2"/>
          <p:cNvSpPr/>
          <p:nvPr/>
        </p:nvSpPr>
        <p:spPr>
          <a:xfrm>
            <a:off x="10316624" y="914125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Flödesschema: Koppling 6"/>
          <p:cNvSpPr/>
          <p:nvPr/>
        </p:nvSpPr>
        <p:spPr>
          <a:xfrm>
            <a:off x="10316624" y="3101805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76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983941"/>
              </p:ext>
            </p:extLst>
          </p:nvPr>
        </p:nvGraphicFramePr>
        <p:xfrm>
          <a:off x="0" y="0"/>
          <a:ext cx="12191999" cy="4267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55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1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2578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3183632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34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653"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Hur blir vi attraktiva som arbetsplats?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vård som är lätt tillgänglig för kontakt, bedömning o besök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Patientsäker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Kostnadseffektiv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Vår största utmaning är att rekrytera och behålla vårdpersonal.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2025-03-27: 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Utbildning och kvalitetsarbete.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091077"/>
                  </a:ext>
                </a:extLst>
              </a:tr>
              <a:tr h="927653"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Digitalisering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3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vård som är lätt tillgänglig för kontakt, bedömning och besök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Verka för att nyttja digitala verktyg för att skapa förbättringar inom vården för invånare</a:t>
                      </a:r>
                      <a:r>
                        <a:rPr lang="sv-SE" sz="12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och medarbetare. </a:t>
                      </a:r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2024: </a:t>
                      </a:r>
                      <a:r>
                        <a:rPr lang="sv-SE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Digitala möten för PAD-svar för </a:t>
                      </a:r>
                      <a:r>
                        <a:rPr lang="sv-SE" sz="10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regionpat</a:t>
                      </a:r>
                      <a:r>
                        <a:rPr lang="sv-SE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har införts. 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2025-03-27: </a:t>
                      </a:r>
                      <a:r>
                        <a:rPr lang="sv-SE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 i SÖSR är infört i en till stora delar digitaliserad process men ett gemensamt kansli. </a:t>
                      </a:r>
                      <a:endParaRPr lang="sv-SE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204">
                <a:tc>
                  <a:txBody>
                    <a:bodyPr/>
                    <a:lstStyle/>
                    <a:p>
                      <a:endParaRPr lang="sv-SE" sz="13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Forskning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diagnostik, behandling o uppföljning enligt bästa kunskap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100" b="0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Plattform för vilken forskning som pågår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2024: </a:t>
                      </a:r>
                      <a:r>
                        <a:rPr lang="sv-SE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Pågående forskning har varit en punkt på vardera Regionmöte 2024.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2025-03-27: </a:t>
                      </a:r>
                      <a:r>
                        <a:rPr lang="sv-SE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Docent inom urologi ingår i RAG Urologi. Inom njurmedicin pågår mycket forskning. Njurmedicin planerar en forskningsdag under 2025.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136777"/>
                  </a:ext>
                </a:extLst>
              </a:tr>
            </a:tbl>
          </a:graphicData>
        </a:graphic>
      </p:graphicFrame>
      <p:sp>
        <p:nvSpPr>
          <p:cNvPr id="3" name="Flödesschema: Koppling 2"/>
          <p:cNvSpPr/>
          <p:nvPr/>
        </p:nvSpPr>
        <p:spPr>
          <a:xfrm>
            <a:off x="11448738" y="1107199"/>
            <a:ext cx="457200" cy="457200"/>
          </a:xfrm>
          <a:prstGeom prst="flowChartConnecto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92D050"/>
              </a:solidFill>
            </a:endParaRPr>
          </a:p>
        </p:txBody>
      </p:sp>
      <p:sp>
        <p:nvSpPr>
          <p:cNvPr id="5" name="Flödesschema: Koppling 4"/>
          <p:cNvSpPr/>
          <p:nvPr/>
        </p:nvSpPr>
        <p:spPr>
          <a:xfrm>
            <a:off x="11454877" y="3470358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Flödesschema: Koppling 6"/>
          <p:cNvSpPr/>
          <p:nvPr/>
        </p:nvSpPr>
        <p:spPr>
          <a:xfrm>
            <a:off x="11448738" y="2214398"/>
            <a:ext cx="457200" cy="457200"/>
          </a:xfrm>
          <a:prstGeom prst="flowChartConnecto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112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352301"/>
              </p:ext>
            </p:extLst>
          </p:nvPr>
        </p:nvGraphicFramePr>
        <p:xfrm>
          <a:off x="0" y="-1"/>
          <a:ext cx="10937966" cy="257722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8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9314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383893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764817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6112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149">
                <a:tc>
                  <a:txBody>
                    <a:bodyPr/>
                    <a:lstStyle/>
                    <a:p>
                      <a:endParaRPr lang="sv-SE" sz="13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Kloka kliniska val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2025-03-27: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Njurmedicin: 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Stort fokus på kloka kliniska val. Veckovisa presentationer av processer kopplade till </a:t>
                      </a:r>
                      <a:r>
                        <a:rPr lang="sv-SE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röntgen, </a:t>
                      </a:r>
                      <a:r>
                        <a:rPr lang="sv-SE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klinfys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Urologi: 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God följsamhet till riktlinjer/vårdprogram. Diskussioner förs kring vad som gynnar patienten. Remissrond för oklara SVF </a:t>
                      </a:r>
                      <a:r>
                        <a:rPr lang="sv-SE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hematuri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remisser veckovis i RÖ. Rutin för extra PSA innan MR i RJL.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961708"/>
                  </a:ext>
                </a:extLst>
              </a:tr>
            </a:tbl>
          </a:graphicData>
        </a:graphic>
      </p:graphicFrame>
      <p:sp>
        <p:nvSpPr>
          <p:cNvPr id="2" name="Flödesschema: Koppling 1">
            <a:extLst>
              <a:ext uri="{FF2B5EF4-FFF2-40B4-BE49-F238E27FC236}">
                <a16:creationId xmlns:a16="http://schemas.microsoft.com/office/drawing/2014/main" id="{458E8BB3-34B9-886F-AB19-83DF7BE1EC51}"/>
              </a:ext>
            </a:extLst>
          </p:cNvPr>
          <p:cNvSpPr/>
          <p:nvPr/>
        </p:nvSpPr>
        <p:spPr>
          <a:xfrm>
            <a:off x="10324709" y="896306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340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252DD8-E15D-4AD1-AE43-ED1B5150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Resultat</a:t>
            </a:r>
            <a:r>
              <a:rPr lang="sv-SE" sz="4000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EF301C-865D-4165-8232-E2BCDA809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714576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A61D39-FADC-483C-B869-69E42A55D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Utmaningar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134DDE-3533-4A29-A7E1-ED8912169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02184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400" dirty="0"/>
              <a:t>Arbetet går enligt plan (grön)</a:t>
            </a:r>
          </a:p>
          <a:p>
            <a:r>
              <a:rPr lang="sv-SE" sz="1400" dirty="0"/>
              <a:t>Pågår med mindre problem (gul)</a:t>
            </a:r>
          </a:p>
          <a:p>
            <a:r>
              <a:rPr lang="sv-SE" sz="1400" dirty="0"/>
              <a:t>Har allvarliga problem (röd)</a:t>
            </a:r>
          </a:p>
          <a:p>
            <a:r>
              <a:rPr lang="sv-SE" sz="1400" dirty="0"/>
              <a:t>Avslutat </a:t>
            </a:r>
            <a:r>
              <a:rPr lang="sv-SE" sz="1400" dirty="0">
                <a:sym typeface="Wingdings" panose="05000000000000000000" pitchFamily="2" charset="2"/>
              </a:rPr>
              <a:t>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8577450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3956</TotalTime>
  <Words>892</Words>
  <Application>Microsoft Office PowerPoint</Application>
  <PresentationFormat>Bredbild</PresentationFormat>
  <Paragraphs>106</Paragraphs>
  <Slides>9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Wingdings</vt:lpstr>
      <vt:lpstr>1_Office-tema</vt:lpstr>
      <vt:lpstr>think-cell Slide</vt:lpstr>
      <vt:lpstr>RPO Njur- och urinvägssjukdomar  Översiktlig handlingsplan för 2025  Uppdaterad: 2025-05-22</vt:lpstr>
      <vt:lpstr>Instruktioner</vt:lpstr>
      <vt:lpstr>PowerPoint-presentation</vt:lpstr>
      <vt:lpstr>PowerPoint-presentation</vt:lpstr>
      <vt:lpstr>PowerPoint-presentation</vt:lpstr>
      <vt:lpstr>PowerPoint-presentation</vt:lpstr>
      <vt:lpstr>Resultat </vt:lpstr>
      <vt:lpstr>Utmaningar</vt:lpstr>
      <vt:lpstr>PowerPoint-presentation</vt:lpstr>
    </vt:vector>
  </TitlesOfParts>
  <Company>Landstinget i Kalmar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Minich Karlsson</dc:creator>
  <cp:lastModifiedBy>Nydén Annica</cp:lastModifiedBy>
  <cp:revision>168</cp:revision>
  <cp:lastPrinted>2023-12-07T07:25:29Z</cp:lastPrinted>
  <dcterms:created xsi:type="dcterms:W3CDTF">2020-10-30T06:43:58Z</dcterms:created>
  <dcterms:modified xsi:type="dcterms:W3CDTF">2025-06-03T13:41:59Z</dcterms:modified>
</cp:coreProperties>
</file>