
<file path=[Content_Types].xml><?xml version="1.0" encoding="utf-8"?>
<Types xmlns="http://schemas.openxmlformats.org/package/2006/content-types">
  <Default Extension="png" ContentType="image/png"/>
  <Default Extension="tmp"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9" r:id="rId3"/>
    <p:sldMasterId id="2147483678" r:id="rId4"/>
    <p:sldMasterId id="2147483691" r:id="rId5"/>
    <p:sldMasterId id="2147483705" r:id="rId6"/>
  </p:sldMasterIdLst>
  <p:notesMasterIdLst>
    <p:notesMasterId r:id="rId98"/>
  </p:notesMasterIdLst>
  <p:handoutMasterIdLst>
    <p:handoutMasterId r:id="rId99"/>
  </p:handoutMasterIdLst>
  <p:sldIdLst>
    <p:sldId id="277" r:id="rId7"/>
    <p:sldId id="278" r:id="rId8"/>
    <p:sldId id="295" r:id="rId9"/>
    <p:sldId id="291" r:id="rId10"/>
    <p:sldId id="281" r:id="rId11"/>
    <p:sldId id="292" r:id="rId12"/>
    <p:sldId id="293" r:id="rId13"/>
    <p:sldId id="294" r:id="rId14"/>
    <p:sldId id="282" r:id="rId15"/>
    <p:sldId id="297" r:id="rId16"/>
    <p:sldId id="300" r:id="rId17"/>
    <p:sldId id="306" r:id="rId18"/>
    <p:sldId id="349" r:id="rId19"/>
    <p:sldId id="350" r:id="rId20"/>
    <p:sldId id="351" r:id="rId21"/>
    <p:sldId id="352" r:id="rId22"/>
    <p:sldId id="353" r:id="rId23"/>
    <p:sldId id="364" r:id="rId24"/>
    <p:sldId id="337" r:id="rId25"/>
    <p:sldId id="334" r:id="rId26"/>
    <p:sldId id="338" r:id="rId27"/>
    <p:sldId id="377" r:id="rId28"/>
    <p:sldId id="284" r:id="rId29"/>
    <p:sldId id="298" r:id="rId30"/>
    <p:sldId id="301" r:id="rId31"/>
    <p:sldId id="307" r:id="rId32"/>
    <p:sldId id="308" r:id="rId33"/>
    <p:sldId id="309" r:id="rId34"/>
    <p:sldId id="310" r:id="rId35"/>
    <p:sldId id="341" r:id="rId36"/>
    <p:sldId id="354" r:id="rId37"/>
    <p:sldId id="355" r:id="rId38"/>
    <p:sldId id="356" r:id="rId39"/>
    <p:sldId id="357" r:id="rId40"/>
    <p:sldId id="340" r:id="rId41"/>
    <p:sldId id="366" r:id="rId42"/>
    <p:sldId id="367" r:id="rId43"/>
    <p:sldId id="342" r:id="rId44"/>
    <p:sldId id="370" r:id="rId45"/>
    <p:sldId id="371" r:id="rId46"/>
    <p:sldId id="372" r:id="rId47"/>
    <p:sldId id="379" r:id="rId48"/>
    <p:sldId id="373" r:id="rId49"/>
    <p:sldId id="374" r:id="rId50"/>
    <p:sldId id="375" r:id="rId51"/>
    <p:sldId id="339" r:id="rId52"/>
    <p:sldId id="343" r:id="rId53"/>
    <p:sldId id="285" r:id="rId54"/>
    <p:sldId id="299" r:id="rId55"/>
    <p:sldId id="302" r:id="rId56"/>
    <p:sldId id="303" r:id="rId57"/>
    <p:sldId id="304" r:id="rId58"/>
    <p:sldId id="305" r:id="rId59"/>
    <p:sldId id="311" r:id="rId60"/>
    <p:sldId id="358" r:id="rId61"/>
    <p:sldId id="359" r:id="rId62"/>
    <p:sldId id="360" r:id="rId63"/>
    <p:sldId id="361" r:id="rId64"/>
    <p:sldId id="362" r:id="rId65"/>
    <p:sldId id="368" r:id="rId66"/>
    <p:sldId id="380" r:id="rId67"/>
    <p:sldId id="347" r:id="rId68"/>
    <p:sldId id="344" r:id="rId69"/>
    <p:sldId id="381" r:id="rId70"/>
    <p:sldId id="348" r:id="rId71"/>
    <p:sldId id="286" r:id="rId72"/>
    <p:sldId id="312" r:id="rId73"/>
    <p:sldId id="313" r:id="rId74"/>
    <p:sldId id="314" r:id="rId75"/>
    <p:sldId id="315" r:id="rId76"/>
    <p:sldId id="316" r:id="rId77"/>
    <p:sldId id="317" r:id="rId78"/>
    <p:sldId id="318" r:id="rId79"/>
    <p:sldId id="319" r:id="rId80"/>
    <p:sldId id="320" r:id="rId81"/>
    <p:sldId id="321" r:id="rId82"/>
    <p:sldId id="322" r:id="rId83"/>
    <p:sldId id="323" r:id="rId84"/>
    <p:sldId id="324" r:id="rId85"/>
    <p:sldId id="325" r:id="rId86"/>
    <p:sldId id="326" r:id="rId87"/>
    <p:sldId id="327" r:id="rId88"/>
    <p:sldId id="328" r:id="rId89"/>
    <p:sldId id="329" r:id="rId90"/>
    <p:sldId id="330" r:id="rId91"/>
    <p:sldId id="331" r:id="rId92"/>
    <p:sldId id="332" r:id="rId93"/>
    <p:sldId id="333" r:id="rId94"/>
    <p:sldId id="378" r:id="rId95"/>
    <p:sldId id="287" r:id="rId96"/>
    <p:sldId id="288" r:id="rId97"/>
  </p:sldIdLst>
  <p:sldSz cx="9144000" cy="5143500" type="screen16x9"/>
  <p:notesSz cx="6797675" cy="9928225"/>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B3"/>
    <a:srgbClr val="BC151C"/>
    <a:srgbClr val="EF4044"/>
    <a:srgbClr val="F2CD13"/>
    <a:srgbClr val="B1063A"/>
    <a:srgbClr val="CE1141"/>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p:restoredLeft sz="5016" autoAdjust="0"/>
    <p:restoredTop sz="85258" autoAdjust="0"/>
  </p:normalViewPr>
  <p:slideViewPr>
    <p:cSldViewPr>
      <p:cViewPr varScale="1">
        <p:scale>
          <a:sx n="113" d="100"/>
          <a:sy n="113" d="100"/>
        </p:scale>
        <p:origin x="1118" y="86"/>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50" d="100"/>
        <a:sy n="150" d="100"/>
      </p:scale>
      <p:origin x="0" y="-18317"/>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slide" Target="slides/slide73.xml"/><Relationship Id="rId87" Type="http://schemas.openxmlformats.org/officeDocument/2006/relationships/slide" Target="slides/slide81.xml"/><Relationship Id="rId102"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5.xml"/><Relationship Id="rId82" Type="http://schemas.openxmlformats.org/officeDocument/2006/relationships/slide" Target="slides/slide76.xml"/><Relationship Id="rId90" Type="http://schemas.openxmlformats.org/officeDocument/2006/relationships/slide" Target="slides/slide84.xml"/><Relationship Id="rId95" Type="http://schemas.openxmlformats.org/officeDocument/2006/relationships/slide" Target="slides/slide89.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100"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93" Type="http://schemas.openxmlformats.org/officeDocument/2006/relationships/slide" Target="slides/slide87.xml"/><Relationship Id="rId98"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103"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slide" Target="slides/slide90.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handoutMaster" Target="handoutMasters/handoutMaster1.xml"/><Relationship Id="rId10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s>
</file>

<file path=ppt/charts/_rels/chart1.xml.rels><?xml version="1.0" encoding="UTF-8" standalone="yes"?>
<Relationships xmlns="http://schemas.openxmlformats.org/package/2006/relationships"><Relationship Id="rId2" Type="http://schemas.openxmlformats.org/officeDocument/2006/relationships/oleObject" Target="file:///\\jkp.ltjkpg.se\gem\g-kolon\Kansli\Hj&#228;rtsjukv&#229;rd\&#197;rsrapporter\&#197;rsrapport%202024\2016%20Regionstatistik%20fr&#229;n%20Swedeheart_20250223.xls"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oleObject" Target="file:///\\jkp.ltjkpg.se\gem\g-kolon\Kansli\Hj&#228;rtsjukv&#229;rd\&#197;rsrapporter\&#197;rsrapport%202024\2016%20Regionstatistik%20fr&#229;n%20Swedeheart_20250223.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3.977544473607466E-2"/>
          <c:y val="2.3672518630567806E-2"/>
          <c:w val="0.63714982502187223"/>
          <c:h val="0.72172645086030918"/>
        </c:manualLayout>
      </c:layout>
      <c:lineChart>
        <c:grouping val="standard"/>
        <c:varyColors val="0"/>
        <c:ser>
          <c:idx val="0"/>
          <c:order val="0"/>
          <c:tx>
            <c:strRef>
              <c:f>'Sekundär prevention LDL'!$B$5</c:f>
              <c:strCache>
                <c:ptCount val="1"/>
                <c:pt idx="0">
                  <c:v>Linköping</c:v>
                </c:pt>
              </c:strCache>
            </c:strRef>
          </c:tx>
          <c:spPr>
            <a:ln>
              <a:solidFill>
                <a:srgbClr val="002060"/>
              </a:solidFill>
            </a:ln>
          </c:spPr>
          <c:marker>
            <c:symbol val="none"/>
          </c:marker>
          <c:cat>
            <c:numRef>
              <c:f>'Sekundär prevention LDL'!$H$4:$L$4</c:f>
              <c:numCache>
                <c:formatCode>General</c:formatCode>
                <c:ptCount val="5"/>
                <c:pt idx="0">
                  <c:v>2020</c:v>
                </c:pt>
                <c:pt idx="1">
                  <c:v>2021</c:v>
                </c:pt>
                <c:pt idx="2">
                  <c:v>2022</c:v>
                </c:pt>
                <c:pt idx="3">
                  <c:v>2023</c:v>
                </c:pt>
                <c:pt idx="4">
                  <c:v>2024</c:v>
                </c:pt>
              </c:numCache>
            </c:numRef>
          </c:cat>
          <c:val>
            <c:numRef>
              <c:f>'Sekundär prevention LDL'!$H$5:$L$5</c:f>
              <c:numCache>
                <c:formatCode>0.0</c:formatCode>
                <c:ptCount val="5"/>
                <c:pt idx="0">
                  <c:v>73.900000000000006</c:v>
                </c:pt>
                <c:pt idx="1">
                  <c:v>50</c:v>
                </c:pt>
                <c:pt idx="2">
                  <c:v>52</c:v>
                </c:pt>
                <c:pt idx="3">
                  <c:v>67</c:v>
                </c:pt>
                <c:pt idx="4">
                  <c:v>66</c:v>
                </c:pt>
              </c:numCache>
            </c:numRef>
          </c:val>
          <c:smooth val="0"/>
          <c:extLst>
            <c:ext xmlns:c16="http://schemas.microsoft.com/office/drawing/2014/chart" uri="{C3380CC4-5D6E-409C-BE32-E72D297353CC}">
              <c16:uniqueId val="{00000000-9850-41DE-9700-61F5461C8F90}"/>
            </c:ext>
          </c:extLst>
        </c:ser>
        <c:ser>
          <c:idx val="1"/>
          <c:order val="1"/>
          <c:tx>
            <c:strRef>
              <c:f>'Sekundär prevention LDL'!$B$6</c:f>
              <c:strCache>
                <c:ptCount val="1"/>
                <c:pt idx="0">
                  <c:v>Norrköping</c:v>
                </c:pt>
              </c:strCache>
            </c:strRef>
          </c:tx>
          <c:spPr>
            <a:ln>
              <a:solidFill>
                <a:srgbClr val="002060"/>
              </a:solidFill>
              <a:prstDash val="sysDash"/>
            </a:ln>
          </c:spPr>
          <c:marker>
            <c:symbol val="none"/>
          </c:marker>
          <c:cat>
            <c:numRef>
              <c:f>'Sekundär prevention LDL'!$H$4:$L$4</c:f>
              <c:numCache>
                <c:formatCode>General</c:formatCode>
                <c:ptCount val="5"/>
                <c:pt idx="0">
                  <c:v>2020</c:v>
                </c:pt>
                <c:pt idx="1">
                  <c:v>2021</c:v>
                </c:pt>
                <c:pt idx="2">
                  <c:v>2022</c:v>
                </c:pt>
                <c:pt idx="3">
                  <c:v>2023</c:v>
                </c:pt>
                <c:pt idx="4">
                  <c:v>2024</c:v>
                </c:pt>
              </c:numCache>
            </c:numRef>
          </c:cat>
          <c:val>
            <c:numRef>
              <c:f>'Sekundär prevention LDL'!$H$6:$L$6</c:f>
              <c:numCache>
                <c:formatCode>0.0</c:formatCode>
                <c:ptCount val="5"/>
                <c:pt idx="0">
                  <c:v>69.900000000000006</c:v>
                </c:pt>
                <c:pt idx="1">
                  <c:v>58</c:v>
                </c:pt>
                <c:pt idx="2">
                  <c:v>65</c:v>
                </c:pt>
                <c:pt idx="3">
                  <c:v>70</c:v>
                </c:pt>
                <c:pt idx="4">
                  <c:v>74</c:v>
                </c:pt>
              </c:numCache>
            </c:numRef>
          </c:val>
          <c:smooth val="0"/>
          <c:extLst>
            <c:ext xmlns:c16="http://schemas.microsoft.com/office/drawing/2014/chart" uri="{C3380CC4-5D6E-409C-BE32-E72D297353CC}">
              <c16:uniqueId val="{00000001-9850-41DE-9700-61F5461C8F90}"/>
            </c:ext>
          </c:extLst>
        </c:ser>
        <c:ser>
          <c:idx val="2"/>
          <c:order val="2"/>
          <c:tx>
            <c:strRef>
              <c:f>'Sekundär prevention LDL'!$B$7</c:f>
              <c:strCache>
                <c:ptCount val="1"/>
                <c:pt idx="0">
                  <c:v>Motala</c:v>
                </c:pt>
              </c:strCache>
            </c:strRef>
          </c:tx>
          <c:spPr>
            <a:ln>
              <a:solidFill>
                <a:srgbClr val="002060"/>
              </a:solidFill>
              <a:prstDash val="sysDot"/>
            </a:ln>
          </c:spPr>
          <c:marker>
            <c:symbol val="none"/>
          </c:marker>
          <c:cat>
            <c:numRef>
              <c:f>'Sekundär prevention LDL'!$H$4:$L$4</c:f>
              <c:numCache>
                <c:formatCode>General</c:formatCode>
                <c:ptCount val="5"/>
                <c:pt idx="0">
                  <c:v>2020</c:v>
                </c:pt>
                <c:pt idx="1">
                  <c:v>2021</c:v>
                </c:pt>
                <c:pt idx="2">
                  <c:v>2022</c:v>
                </c:pt>
                <c:pt idx="3">
                  <c:v>2023</c:v>
                </c:pt>
                <c:pt idx="4">
                  <c:v>2024</c:v>
                </c:pt>
              </c:numCache>
            </c:numRef>
          </c:cat>
          <c:val>
            <c:numRef>
              <c:f>'Sekundär prevention LDL'!$H$7:$L$7</c:f>
              <c:numCache>
                <c:formatCode>0.0</c:formatCode>
                <c:ptCount val="5"/>
                <c:pt idx="0">
                  <c:v>69.2</c:v>
                </c:pt>
                <c:pt idx="1">
                  <c:v>72</c:v>
                </c:pt>
                <c:pt idx="2">
                  <c:v>69</c:v>
                </c:pt>
                <c:pt idx="3">
                  <c:v>74</c:v>
                </c:pt>
                <c:pt idx="4">
                  <c:v>77</c:v>
                </c:pt>
              </c:numCache>
            </c:numRef>
          </c:val>
          <c:smooth val="0"/>
          <c:extLst>
            <c:ext xmlns:c16="http://schemas.microsoft.com/office/drawing/2014/chart" uri="{C3380CC4-5D6E-409C-BE32-E72D297353CC}">
              <c16:uniqueId val="{00000002-9850-41DE-9700-61F5461C8F90}"/>
            </c:ext>
          </c:extLst>
        </c:ser>
        <c:ser>
          <c:idx val="3"/>
          <c:order val="3"/>
          <c:tx>
            <c:strRef>
              <c:f>'Sekundär prevention LDL'!$B$8</c:f>
              <c:strCache>
                <c:ptCount val="1"/>
                <c:pt idx="0">
                  <c:v>Jönköping</c:v>
                </c:pt>
              </c:strCache>
            </c:strRef>
          </c:tx>
          <c:spPr>
            <a:ln>
              <a:solidFill>
                <a:srgbClr val="669900"/>
              </a:solidFill>
            </a:ln>
          </c:spPr>
          <c:marker>
            <c:symbol val="none"/>
          </c:marker>
          <c:cat>
            <c:numRef>
              <c:f>'Sekundär prevention LDL'!$H$4:$L$4</c:f>
              <c:numCache>
                <c:formatCode>General</c:formatCode>
                <c:ptCount val="5"/>
                <c:pt idx="0">
                  <c:v>2020</c:v>
                </c:pt>
                <c:pt idx="1">
                  <c:v>2021</c:v>
                </c:pt>
                <c:pt idx="2">
                  <c:v>2022</c:v>
                </c:pt>
                <c:pt idx="3">
                  <c:v>2023</c:v>
                </c:pt>
                <c:pt idx="4">
                  <c:v>2024</c:v>
                </c:pt>
              </c:numCache>
            </c:numRef>
          </c:cat>
          <c:val>
            <c:numRef>
              <c:f>'Sekundär prevention LDL'!$H$8:$L$8</c:f>
              <c:numCache>
                <c:formatCode>0.0</c:formatCode>
                <c:ptCount val="5"/>
                <c:pt idx="0">
                  <c:v>83.2</c:v>
                </c:pt>
                <c:pt idx="1">
                  <c:v>67</c:v>
                </c:pt>
                <c:pt idx="2">
                  <c:v>75</c:v>
                </c:pt>
                <c:pt idx="3">
                  <c:v>79</c:v>
                </c:pt>
                <c:pt idx="4">
                  <c:v>83</c:v>
                </c:pt>
              </c:numCache>
            </c:numRef>
          </c:val>
          <c:smooth val="0"/>
          <c:extLst>
            <c:ext xmlns:c16="http://schemas.microsoft.com/office/drawing/2014/chart" uri="{C3380CC4-5D6E-409C-BE32-E72D297353CC}">
              <c16:uniqueId val="{00000003-9850-41DE-9700-61F5461C8F90}"/>
            </c:ext>
          </c:extLst>
        </c:ser>
        <c:ser>
          <c:idx val="4"/>
          <c:order val="4"/>
          <c:tx>
            <c:strRef>
              <c:f>'Sekundär prevention LDL'!$B$9</c:f>
              <c:strCache>
                <c:ptCount val="1"/>
                <c:pt idx="0">
                  <c:v>Eksjö</c:v>
                </c:pt>
              </c:strCache>
            </c:strRef>
          </c:tx>
          <c:spPr>
            <a:ln>
              <a:solidFill>
                <a:srgbClr val="669900"/>
              </a:solidFill>
              <a:prstDash val="sysDash"/>
            </a:ln>
          </c:spPr>
          <c:marker>
            <c:symbol val="none"/>
          </c:marker>
          <c:cat>
            <c:numRef>
              <c:f>'Sekundär prevention LDL'!$H$4:$L$4</c:f>
              <c:numCache>
                <c:formatCode>General</c:formatCode>
                <c:ptCount val="5"/>
                <c:pt idx="0">
                  <c:v>2020</c:v>
                </c:pt>
                <c:pt idx="1">
                  <c:v>2021</c:v>
                </c:pt>
                <c:pt idx="2">
                  <c:v>2022</c:v>
                </c:pt>
                <c:pt idx="3">
                  <c:v>2023</c:v>
                </c:pt>
                <c:pt idx="4">
                  <c:v>2024</c:v>
                </c:pt>
              </c:numCache>
            </c:numRef>
          </c:cat>
          <c:val>
            <c:numRef>
              <c:f>'Sekundär prevention LDL'!$H$9:$L$9</c:f>
              <c:numCache>
                <c:formatCode>0.0</c:formatCode>
                <c:ptCount val="5"/>
                <c:pt idx="0">
                  <c:v>80.2</c:v>
                </c:pt>
                <c:pt idx="1">
                  <c:v>65</c:v>
                </c:pt>
                <c:pt idx="2">
                  <c:v>77</c:v>
                </c:pt>
                <c:pt idx="3">
                  <c:v>83</c:v>
                </c:pt>
                <c:pt idx="4">
                  <c:v>75</c:v>
                </c:pt>
              </c:numCache>
            </c:numRef>
          </c:val>
          <c:smooth val="0"/>
          <c:extLst>
            <c:ext xmlns:c16="http://schemas.microsoft.com/office/drawing/2014/chart" uri="{C3380CC4-5D6E-409C-BE32-E72D297353CC}">
              <c16:uniqueId val="{00000004-9850-41DE-9700-61F5461C8F90}"/>
            </c:ext>
          </c:extLst>
        </c:ser>
        <c:ser>
          <c:idx val="5"/>
          <c:order val="5"/>
          <c:tx>
            <c:strRef>
              <c:f>'Sekundär prevention LDL'!$B$10</c:f>
              <c:strCache>
                <c:ptCount val="1"/>
                <c:pt idx="0">
                  <c:v>Värnamo</c:v>
                </c:pt>
              </c:strCache>
            </c:strRef>
          </c:tx>
          <c:spPr>
            <a:ln>
              <a:solidFill>
                <a:srgbClr val="669900"/>
              </a:solidFill>
              <a:prstDash val="sysDot"/>
            </a:ln>
          </c:spPr>
          <c:marker>
            <c:symbol val="none"/>
          </c:marker>
          <c:cat>
            <c:numRef>
              <c:f>'Sekundär prevention LDL'!$H$4:$L$4</c:f>
              <c:numCache>
                <c:formatCode>General</c:formatCode>
                <c:ptCount val="5"/>
                <c:pt idx="0">
                  <c:v>2020</c:v>
                </c:pt>
                <c:pt idx="1">
                  <c:v>2021</c:v>
                </c:pt>
                <c:pt idx="2">
                  <c:v>2022</c:v>
                </c:pt>
                <c:pt idx="3">
                  <c:v>2023</c:v>
                </c:pt>
                <c:pt idx="4">
                  <c:v>2024</c:v>
                </c:pt>
              </c:numCache>
            </c:numRef>
          </c:cat>
          <c:val>
            <c:numRef>
              <c:f>'Sekundär prevention LDL'!$H$10:$L$10</c:f>
              <c:numCache>
                <c:formatCode>0.0</c:formatCode>
                <c:ptCount val="5"/>
                <c:pt idx="0">
                  <c:v>82.2</c:v>
                </c:pt>
                <c:pt idx="1">
                  <c:v>54</c:v>
                </c:pt>
                <c:pt idx="2">
                  <c:v>65</c:v>
                </c:pt>
                <c:pt idx="3">
                  <c:v>74</c:v>
                </c:pt>
                <c:pt idx="4">
                  <c:v>68</c:v>
                </c:pt>
              </c:numCache>
            </c:numRef>
          </c:val>
          <c:smooth val="0"/>
          <c:extLst>
            <c:ext xmlns:c16="http://schemas.microsoft.com/office/drawing/2014/chart" uri="{C3380CC4-5D6E-409C-BE32-E72D297353CC}">
              <c16:uniqueId val="{00000005-9850-41DE-9700-61F5461C8F90}"/>
            </c:ext>
          </c:extLst>
        </c:ser>
        <c:ser>
          <c:idx val="6"/>
          <c:order val="6"/>
          <c:tx>
            <c:strRef>
              <c:f>'Sekundär prevention LDL'!$B$11</c:f>
              <c:strCache>
                <c:ptCount val="1"/>
                <c:pt idx="0">
                  <c:v>Kalmar</c:v>
                </c:pt>
              </c:strCache>
            </c:strRef>
          </c:tx>
          <c:spPr>
            <a:ln>
              <a:solidFill>
                <a:schemeClr val="accent6">
                  <a:lumMod val="50000"/>
                </a:schemeClr>
              </a:solidFill>
            </a:ln>
          </c:spPr>
          <c:marker>
            <c:symbol val="none"/>
          </c:marker>
          <c:cat>
            <c:numRef>
              <c:f>'Sekundär prevention LDL'!$H$4:$L$4</c:f>
              <c:numCache>
                <c:formatCode>General</c:formatCode>
                <c:ptCount val="5"/>
                <c:pt idx="0">
                  <c:v>2020</c:v>
                </c:pt>
                <c:pt idx="1">
                  <c:v>2021</c:v>
                </c:pt>
                <c:pt idx="2">
                  <c:v>2022</c:v>
                </c:pt>
                <c:pt idx="3">
                  <c:v>2023</c:v>
                </c:pt>
                <c:pt idx="4">
                  <c:v>2024</c:v>
                </c:pt>
              </c:numCache>
            </c:numRef>
          </c:cat>
          <c:val>
            <c:numRef>
              <c:f>'Sekundär prevention LDL'!$H$11:$L$11</c:f>
              <c:numCache>
                <c:formatCode>0.0</c:formatCode>
                <c:ptCount val="5"/>
                <c:pt idx="0">
                  <c:v>48.8</c:v>
                </c:pt>
                <c:pt idx="1">
                  <c:v>30</c:v>
                </c:pt>
                <c:pt idx="2">
                  <c:v>48</c:v>
                </c:pt>
                <c:pt idx="3">
                  <c:v>50</c:v>
                </c:pt>
                <c:pt idx="4">
                  <c:v>56</c:v>
                </c:pt>
              </c:numCache>
            </c:numRef>
          </c:val>
          <c:smooth val="0"/>
          <c:extLst>
            <c:ext xmlns:c16="http://schemas.microsoft.com/office/drawing/2014/chart" uri="{C3380CC4-5D6E-409C-BE32-E72D297353CC}">
              <c16:uniqueId val="{00000006-9850-41DE-9700-61F5461C8F90}"/>
            </c:ext>
          </c:extLst>
        </c:ser>
        <c:ser>
          <c:idx val="7"/>
          <c:order val="7"/>
          <c:tx>
            <c:strRef>
              <c:f>'Sekundär prevention LDL'!$B$12</c:f>
              <c:strCache>
                <c:ptCount val="1"/>
                <c:pt idx="0">
                  <c:v>Västervik</c:v>
                </c:pt>
              </c:strCache>
            </c:strRef>
          </c:tx>
          <c:spPr>
            <a:ln>
              <a:solidFill>
                <a:srgbClr val="F79646">
                  <a:lumMod val="50000"/>
                </a:srgbClr>
              </a:solidFill>
              <a:prstDash val="sysDash"/>
            </a:ln>
          </c:spPr>
          <c:marker>
            <c:symbol val="none"/>
          </c:marker>
          <c:cat>
            <c:numRef>
              <c:f>'Sekundär prevention LDL'!$H$4:$L$4</c:f>
              <c:numCache>
                <c:formatCode>General</c:formatCode>
                <c:ptCount val="5"/>
                <c:pt idx="0">
                  <c:v>2020</c:v>
                </c:pt>
                <c:pt idx="1">
                  <c:v>2021</c:v>
                </c:pt>
                <c:pt idx="2">
                  <c:v>2022</c:v>
                </c:pt>
                <c:pt idx="3">
                  <c:v>2023</c:v>
                </c:pt>
                <c:pt idx="4">
                  <c:v>2024</c:v>
                </c:pt>
              </c:numCache>
            </c:numRef>
          </c:cat>
          <c:val>
            <c:numRef>
              <c:f>'Sekundär prevention LDL'!$H$12:$L$12</c:f>
              <c:numCache>
                <c:formatCode>0.0</c:formatCode>
                <c:ptCount val="5"/>
                <c:pt idx="0">
                  <c:v>78.900000000000006</c:v>
                </c:pt>
                <c:pt idx="1">
                  <c:v>59</c:v>
                </c:pt>
                <c:pt idx="2">
                  <c:v>50</c:v>
                </c:pt>
                <c:pt idx="3">
                  <c:v>61</c:v>
                </c:pt>
                <c:pt idx="4">
                  <c:v>61</c:v>
                </c:pt>
              </c:numCache>
            </c:numRef>
          </c:val>
          <c:smooth val="0"/>
          <c:extLst>
            <c:ext xmlns:c16="http://schemas.microsoft.com/office/drawing/2014/chart" uri="{C3380CC4-5D6E-409C-BE32-E72D297353CC}">
              <c16:uniqueId val="{00000007-9850-41DE-9700-61F5461C8F90}"/>
            </c:ext>
          </c:extLst>
        </c:ser>
        <c:ser>
          <c:idx val="8"/>
          <c:order val="8"/>
          <c:tx>
            <c:strRef>
              <c:f>'Sekundär prevention LDL'!$B$13</c:f>
              <c:strCache>
                <c:ptCount val="1"/>
                <c:pt idx="0">
                  <c:v>Oskarshamn</c:v>
                </c:pt>
              </c:strCache>
            </c:strRef>
          </c:tx>
          <c:spPr>
            <a:ln>
              <a:solidFill>
                <a:srgbClr val="EF4044">
                  <a:lumMod val="50000"/>
                </a:srgbClr>
              </a:solidFill>
              <a:prstDash val="sysDot"/>
            </a:ln>
          </c:spPr>
          <c:marker>
            <c:symbol val="none"/>
          </c:marker>
          <c:cat>
            <c:numRef>
              <c:f>'Sekundär prevention LDL'!$H$4:$L$4</c:f>
              <c:numCache>
                <c:formatCode>General</c:formatCode>
                <c:ptCount val="5"/>
                <c:pt idx="0">
                  <c:v>2020</c:v>
                </c:pt>
                <c:pt idx="1">
                  <c:v>2021</c:v>
                </c:pt>
                <c:pt idx="2">
                  <c:v>2022</c:v>
                </c:pt>
                <c:pt idx="3">
                  <c:v>2023</c:v>
                </c:pt>
                <c:pt idx="4">
                  <c:v>2024</c:v>
                </c:pt>
              </c:numCache>
            </c:numRef>
          </c:cat>
          <c:val>
            <c:numRef>
              <c:f>'Sekundär prevention LDL'!$H$13:$L$13</c:f>
              <c:numCache>
                <c:formatCode>0.0</c:formatCode>
                <c:ptCount val="5"/>
                <c:pt idx="0">
                  <c:v>72</c:v>
                </c:pt>
                <c:pt idx="1">
                  <c:v>68</c:v>
                </c:pt>
                <c:pt idx="2">
                  <c:v>57</c:v>
                </c:pt>
                <c:pt idx="3">
                  <c:v>79</c:v>
                </c:pt>
                <c:pt idx="4">
                  <c:v>88</c:v>
                </c:pt>
              </c:numCache>
            </c:numRef>
          </c:val>
          <c:smooth val="0"/>
          <c:extLst>
            <c:ext xmlns:c16="http://schemas.microsoft.com/office/drawing/2014/chart" uri="{C3380CC4-5D6E-409C-BE32-E72D297353CC}">
              <c16:uniqueId val="{00000008-9850-41DE-9700-61F5461C8F90}"/>
            </c:ext>
          </c:extLst>
        </c:ser>
        <c:dLbls>
          <c:showLegendKey val="0"/>
          <c:showVal val="0"/>
          <c:showCatName val="0"/>
          <c:showSerName val="0"/>
          <c:showPercent val="0"/>
          <c:showBubbleSize val="0"/>
        </c:dLbls>
        <c:smooth val="0"/>
        <c:axId val="613320960"/>
        <c:axId val="1"/>
      </c:lineChart>
      <c:catAx>
        <c:axId val="613320960"/>
        <c:scaling>
          <c:orientation val="minMax"/>
        </c:scaling>
        <c:delete val="0"/>
        <c:axPos val="b"/>
        <c:numFmt formatCode="General"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sv-SE"/>
          </a:p>
        </c:txPr>
        <c:crossAx val="1"/>
        <c:crosses val="autoZero"/>
        <c:auto val="1"/>
        <c:lblAlgn val="ctr"/>
        <c:lblOffset val="100"/>
        <c:noMultiLvlLbl val="0"/>
      </c:catAx>
      <c:valAx>
        <c:axId val="1"/>
        <c:scaling>
          <c:orientation val="minMax"/>
          <c:max val="100"/>
          <c:min val="0"/>
        </c:scaling>
        <c:delete val="0"/>
        <c:axPos val="l"/>
        <c:majorGridlines/>
        <c:numFmt formatCode="0.0"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sv-SE"/>
          </a:p>
        </c:txPr>
        <c:crossAx val="613320960"/>
        <c:crosses val="autoZero"/>
        <c:crossBetween val="between"/>
      </c:valAx>
    </c:plotArea>
    <c:legend>
      <c:legendPos val="r"/>
      <c:layout>
        <c:manualLayout>
          <c:xMode val="edge"/>
          <c:yMode val="edge"/>
          <c:x val="0.7461946282788271"/>
          <c:y val="0.18885547771095543"/>
          <c:w val="0.16529953263127384"/>
          <c:h val="0.5188866799204771"/>
        </c:manualLayout>
      </c:layout>
      <c:overlay val="0"/>
      <c:txPr>
        <a:bodyPr/>
        <a:lstStyle/>
        <a:p>
          <a:pPr>
            <a:defRPr sz="710" b="0" i="0" u="none" strike="noStrike" baseline="0">
              <a:solidFill>
                <a:srgbClr val="000000"/>
              </a:solidFill>
              <a:latin typeface="Calibri"/>
              <a:ea typeface="Calibri"/>
              <a:cs typeface="Calibri"/>
            </a:defRPr>
          </a:pPr>
          <a:endParaRPr lang="sv-SE"/>
        </a:p>
      </c:txPr>
    </c:legend>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sv-SE"/>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a:t>Antal</a:t>
            </a:r>
            <a:r>
              <a:rPr lang="sv-SE" baseline="0"/>
              <a:t> förmaksflimmerablationer per 100 000 invånare</a:t>
            </a:r>
            <a:endParaRPr lang="sv-SE"/>
          </a:p>
        </c:rich>
      </c:tx>
      <c:layout/>
      <c:overlay val="0"/>
      <c:spPr>
        <a:noFill/>
        <a:ln w="25400">
          <a:noFill/>
        </a:ln>
      </c:spPr>
    </c:title>
    <c:autoTitleDeleted val="0"/>
    <c:plotArea>
      <c:layout/>
      <c:lineChart>
        <c:grouping val="standard"/>
        <c:varyColors val="0"/>
        <c:ser>
          <c:idx val="0"/>
          <c:order val="0"/>
          <c:tx>
            <c:strRef>
              <c:f>Förmaksflimmer!$B$32</c:f>
              <c:strCache>
                <c:ptCount val="1"/>
                <c:pt idx="0">
                  <c:v>E-län</c:v>
                </c:pt>
              </c:strCache>
            </c:strRef>
          </c:tx>
          <c:spPr>
            <a:ln w="28575" cap="rnd">
              <a:solidFill>
                <a:schemeClr val="accent1"/>
              </a:solidFill>
              <a:round/>
            </a:ln>
            <a:effectLst/>
          </c:spPr>
          <c:marker>
            <c:symbol val="none"/>
          </c:marker>
          <c:cat>
            <c:numRef>
              <c:f>Förmaksflimmer!$A$41:$A$50</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Förmaksflimmer!$B$41:$B$50</c:f>
              <c:numCache>
                <c:formatCode>0.0</c:formatCode>
                <c:ptCount val="10"/>
                <c:pt idx="0">
                  <c:v>25.166899235780139</c:v>
                </c:pt>
                <c:pt idx="1">
                  <c:v>36.587556239508793</c:v>
                </c:pt>
                <c:pt idx="2">
                  <c:v>33.700000000000003</c:v>
                </c:pt>
                <c:pt idx="3">
                  <c:v>34.500716052597319</c:v>
                </c:pt>
                <c:pt idx="4" formatCode="General">
                  <c:v>34.200000000000003</c:v>
                </c:pt>
                <c:pt idx="5" formatCode="General">
                  <c:v>34</c:v>
                </c:pt>
                <c:pt idx="6">
                  <c:v>30.7</c:v>
                </c:pt>
                <c:pt idx="7">
                  <c:v>27.766237950300557</c:v>
                </c:pt>
                <c:pt idx="8">
                  <c:v>35.543519654720093</c:v>
                </c:pt>
                <c:pt idx="9">
                  <c:v>63.075991753554909</c:v>
                </c:pt>
              </c:numCache>
            </c:numRef>
          </c:val>
          <c:smooth val="0"/>
          <c:extLst>
            <c:ext xmlns:c16="http://schemas.microsoft.com/office/drawing/2014/chart" uri="{C3380CC4-5D6E-409C-BE32-E72D297353CC}">
              <c16:uniqueId val="{00000000-E6C4-4BC8-A7DC-9C4341433903}"/>
            </c:ext>
          </c:extLst>
        </c:ser>
        <c:ser>
          <c:idx val="1"/>
          <c:order val="1"/>
          <c:tx>
            <c:strRef>
              <c:f>Förmaksflimmer!$C$32</c:f>
              <c:strCache>
                <c:ptCount val="1"/>
                <c:pt idx="0">
                  <c:v>F-län</c:v>
                </c:pt>
              </c:strCache>
            </c:strRef>
          </c:tx>
          <c:spPr>
            <a:ln w="28575" cap="rnd">
              <a:solidFill>
                <a:srgbClr val="92D050"/>
              </a:solidFill>
              <a:round/>
            </a:ln>
            <a:effectLst/>
          </c:spPr>
          <c:marker>
            <c:symbol val="none"/>
          </c:marker>
          <c:cat>
            <c:numRef>
              <c:f>Förmaksflimmer!$A$41:$A$50</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Förmaksflimmer!$C$41:$C$50</c:f>
              <c:numCache>
                <c:formatCode>0.0</c:formatCode>
                <c:ptCount val="10"/>
                <c:pt idx="0">
                  <c:v>24.490313360762485</c:v>
                </c:pt>
                <c:pt idx="1">
                  <c:v>22.727143595775022</c:v>
                </c:pt>
                <c:pt idx="2">
                  <c:v>20.2</c:v>
                </c:pt>
                <c:pt idx="3">
                  <c:v>27.192914303472921</c:v>
                </c:pt>
                <c:pt idx="4" formatCode="General">
                  <c:v>23.6</c:v>
                </c:pt>
                <c:pt idx="5" formatCode="General">
                  <c:v>27.8</c:v>
                </c:pt>
                <c:pt idx="6">
                  <c:v>27.8</c:v>
                </c:pt>
                <c:pt idx="7">
                  <c:v>28.729167965351539</c:v>
                </c:pt>
                <c:pt idx="8">
                  <c:v>36.5654480892522</c:v>
                </c:pt>
                <c:pt idx="9">
                  <c:v>62.430913842636265</c:v>
                </c:pt>
              </c:numCache>
            </c:numRef>
          </c:val>
          <c:smooth val="0"/>
          <c:extLst>
            <c:ext xmlns:c16="http://schemas.microsoft.com/office/drawing/2014/chart" uri="{C3380CC4-5D6E-409C-BE32-E72D297353CC}">
              <c16:uniqueId val="{00000001-E6C4-4BC8-A7DC-9C4341433903}"/>
            </c:ext>
          </c:extLst>
        </c:ser>
        <c:ser>
          <c:idx val="2"/>
          <c:order val="2"/>
          <c:tx>
            <c:strRef>
              <c:f>Förmaksflimmer!$D$32</c:f>
              <c:strCache>
                <c:ptCount val="1"/>
                <c:pt idx="0">
                  <c:v>H-län</c:v>
                </c:pt>
              </c:strCache>
            </c:strRef>
          </c:tx>
          <c:spPr>
            <a:ln w="28575" cap="rnd">
              <a:solidFill>
                <a:schemeClr val="bg2">
                  <a:lumMod val="50000"/>
                </a:schemeClr>
              </a:solidFill>
              <a:round/>
            </a:ln>
            <a:effectLst/>
          </c:spPr>
          <c:marker>
            <c:symbol val="none"/>
          </c:marker>
          <c:cat>
            <c:numRef>
              <c:f>Förmaksflimmer!$A$41:$A$50</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Förmaksflimmer!$D$41:$D$50</c:f>
              <c:numCache>
                <c:formatCode>0.0</c:formatCode>
                <c:ptCount val="10"/>
                <c:pt idx="0">
                  <c:v>18.141393174617235</c:v>
                </c:pt>
                <c:pt idx="1">
                  <c:v>18.288678476719344</c:v>
                </c:pt>
                <c:pt idx="2">
                  <c:v>14.7</c:v>
                </c:pt>
                <c:pt idx="3">
                  <c:v>27.401293995435847</c:v>
                </c:pt>
                <c:pt idx="4" formatCode="General">
                  <c:v>23.6</c:v>
                </c:pt>
                <c:pt idx="5" formatCode="General">
                  <c:v>27.2</c:v>
                </c:pt>
                <c:pt idx="6">
                  <c:v>19.8</c:v>
                </c:pt>
                <c:pt idx="7">
                  <c:v>20.985427235048892</c:v>
                </c:pt>
                <c:pt idx="8">
                  <c:v>30.356629685545794</c:v>
                </c:pt>
                <c:pt idx="9">
                  <c:v>59.264791842566737</c:v>
                </c:pt>
              </c:numCache>
            </c:numRef>
          </c:val>
          <c:smooth val="0"/>
          <c:extLst>
            <c:ext xmlns:c16="http://schemas.microsoft.com/office/drawing/2014/chart" uri="{C3380CC4-5D6E-409C-BE32-E72D297353CC}">
              <c16:uniqueId val="{00000002-E6C4-4BC8-A7DC-9C4341433903}"/>
            </c:ext>
          </c:extLst>
        </c:ser>
        <c:dLbls>
          <c:showLegendKey val="0"/>
          <c:showVal val="0"/>
          <c:showCatName val="0"/>
          <c:showSerName val="0"/>
          <c:showPercent val="0"/>
          <c:showBubbleSize val="0"/>
        </c:dLbls>
        <c:smooth val="0"/>
        <c:axId val="334947744"/>
        <c:axId val="1"/>
      </c:lineChart>
      <c:catAx>
        <c:axId val="334947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
        <c:crosses val="autoZero"/>
        <c:auto val="1"/>
        <c:lblAlgn val="ctr"/>
        <c:lblOffset val="100"/>
        <c:noMultiLvlLbl val="0"/>
      </c:catAx>
      <c:valAx>
        <c:axId val="1"/>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ln w="9525">
            <a:noFill/>
          </a:ln>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334947744"/>
        <c:crosses val="autoZero"/>
        <c:crossBetween val="between"/>
      </c:valAx>
      <c:spPr>
        <a:noFill/>
        <a:ln w="25400">
          <a:noFill/>
        </a:ln>
      </c:spPr>
    </c:plotArea>
    <c:legend>
      <c:legendPos val="r"/>
      <c:layout/>
      <c:overlay val="0"/>
      <c:spPr>
        <a:noFill/>
        <a:ln w="25400">
          <a:noFill/>
        </a:ln>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sv-SE"/>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D670C11E-B5F4-47E7-B568-2B1418C32ED4}" type="datetimeFigureOut">
              <a:rPr lang="sv-SE" smtClean="0"/>
              <a:t>2025-03-27</a:t>
            </a:fld>
            <a:endParaRPr lang="sv-SE"/>
          </a:p>
        </p:txBody>
      </p:sp>
      <p:sp>
        <p:nvSpPr>
          <p:cNvPr id="4" name="Platshållare för sidfot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C7D263F6-9213-4713-8F73-7A67ACA72463}" type="slidenum">
              <a:rPr lang="sv-SE" smtClean="0"/>
              <a:t>‹#›</a:t>
            </a:fld>
            <a:endParaRPr lang="sv-SE"/>
          </a:p>
        </p:txBody>
      </p:sp>
    </p:spTree>
    <p:extLst>
      <p:ext uri="{BB962C8B-B14F-4D97-AF65-F5344CB8AC3E}">
        <p14:creationId xmlns:p14="http://schemas.microsoft.com/office/powerpoint/2010/main" val="24362960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3259B960-5E66-4113-B8CC-17A0D5C37366}" type="datetimeFigureOut">
              <a:rPr lang="sv-SE" smtClean="0"/>
              <a:t>2025-03-27</a:t>
            </a:fld>
            <a:endParaRPr lang="sv-SE"/>
          </a:p>
        </p:txBody>
      </p:sp>
      <p:sp>
        <p:nvSpPr>
          <p:cNvPr id="4" name="Platshållare för bildobjekt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E3F3291F-9DCB-46ED-BF32-F247FD2AAAAB}" type="slidenum">
              <a:rPr lang="sv-SE" smtClean="0"/>
              <a:t>‹#›</a:t>
            </a:fld>
            <a:endParaRPr lang="sv-SE"/>
          </a:p>
        </p:txBody>
      </p:sp>
    </p:spTree>
    <p:extLst>
      <p:ext uri="{BB962C8B-B14F-4D97-AF65-F5344CB8AC3E}">
        <p14:creationId xmlns:p14="http://schemas.microsoft.com/office/powerpoint/2010/main" val="3127735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aseline="0" dirty="0" smtClean="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F3291F-9DCB-46ED-BF32-F247FD2AAAAB}"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339924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Jag</a:t>
            </a:r>
            <a:r>
              <a:rPr lang="sv-SE" baseline="0" dirty="0" smtClean="0"/>
              <a:t> vill ha en återkoppling</a:t>
            </a:r>
          </a:p>
          <a:p>
            <a:r>
              <a:rPr lang="sv-SE" dirty="0" smtClean="0"/>
              <a:t>Vad händer nu? </a:t>
            </a:r>
          </a:p>
          <a:p>
            <a:r>
              <a:rPr lang="sv-SE" dirty="0" smtClean="0"/>
              <a:t>Hus ska jag</a:t>
            </a:r>
            <a:r>
              <a:rPr lang="sv-SE" baseline="0" dirty="0" smtClean="0"/>
              <a:t> göra nu?</a:t>
            </a:r>
            <a:endParaRPr lang="sv-SE" dirty="0" smtClean="0"/>
          </a:p>
          <a:p>
            <a:r>
              <a:rPr lang="sv-SE" dirty="0" smtClean="0"/>
              <a:t>Faran med vårdförloppen</a:t>
            </a:r>
          </a:p>
          <a:p>
            <a:r>
              <a:rPr lang="sv-SE" dirty="0" smtClean="0"/>
              <a:t>T.ex. Digital</a:t>
            </a:r>
            <a:r>
              <a:rPr lang="sv-SE" baseline="0" dirty="0" smtClean="0"/>
              <a:t> eller inte </a:t>
            </a:r>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BCC539-263A-4DDF-9B2B-E730DE6B5EF8}"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09984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Maria</a:t>
            </a:r>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34B3D2-0021-4FE6-875F-88EB40C9607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93414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34B3D2-0021-4FE6-875F-88EB40C9607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25051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34B3D2-0021-4FE6-875F-88EB40C9607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5789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Maria</a:t>
            </a: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48704B-E6AF-4C66-88B6-B76772BB746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8431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smtClean="0">
                <a:solidFill>
                  <a:schemeClr val="tx1"/>
                </a:solidFill>
                <a:effectLst/>
                <a:latin typeface="+mn-lt"/>
                <a:ea typeface="+mn-ea"/>
                <a:cs typeface="+mn-cs"/>
              </a:rPr>
              <a:t>Denna vision fångar essensen av att kunna leva livet bäst möjligt trots sjukdom. </a:t>
            </a:r>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BCC539-263A-4DDF-9B2B-E730DE6B5EF8}"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15318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smtClean="0">
                <a:solidFill>
                  <a:schemeClr val="tx1"/>
                </a:solidFill>
                <a:effectLst/>
                <a:latin typeface="+mn-lt"/>
                <a:ea typeface="+mn-ea"/>
                <a:cs typeface="+mn-cs"/>
              </a:rPr>
              <a:t>Där</a:t>
            </a:r>
            <a:r>
              <a:rPr lang="sv-SE" sz="1200" kern="1200" baseline="0" dirty="0" smtClean="0">
                <a:solidFill>
                  <a:schemeClr val="tx1"/>
                </a:solidFill>
                <a:effectLst/>
                <a:latin typeface="+mn-lt"/>
                <a:ea typeface="+mn-ea"/>
                <a:cs typeface="+mn-cs"/>
              </a:rPr>
              <a:t> r</a:t>
            </a:r>
            <a:r>
              <a:rPr lang="sv-SE" sz="1200" kern="1200" dirty="0" smtClean="0">
                <a:solidFill>
                  <a:schemeClr val="tx1"/>
                </a:solidFill>
                <a:effectLst/>
                <a:latin typeface="+mn-lt"/>
                <a:ea typeface="+mn-ea"/>
                <a:cs typeface="+mn-cs"/>
              </a:rPr>
              <a:t>elationen mellan mig som patient och vårdgivare beskrivs i en dokumenterad överenskommelse som gör mig trygg hemma och vid mina vårdkontakter. En dokumenterad överenskommelse som innehåller det jag kan göra för mig själv och med hjälp av mina nätverk. Här kommer mina kunskapsstöd in, allt från att jag har tillgänglig information om min sjukdom och hur jag kan påverka mitt mående, till e-tjänster och egenvård. Överenskommelsen innehåller också vad vården ansvarar för som handlar om hur jag enkelt får kontakt med vården, fasta kontakter, planering om nästa steg och hur jag får hjälp med samordning när jag har behov av flera vårdkontakter.</a:t>
            </a:r>
          </a:p>
          <a:p>
            <a:r>
              <a:rPr lang="sv-SE" sz="1200" kern="1200" dirty="0" smtClean="0">
                <a:solidFill>
                  <a:schemeClr val="tx1"/>
                </a:solidFill>
                <a:effectLst/>
                <a:latin typeface="+mn-lt"/>
                <a:ea typeface="+mn-ea"/>
                <a:cs typeface="+mn-cs"/>
              </a:rPr>
              <a:t>Den dokumenterade överenskommelsen tar utgångspunkt i vad som är viktigt i personens liv. </a:t>
            </a:r>
          </a:p>
          <a:p>
            <a:endParaRPr lang="sv-SE" dirty="0" smtClean="0"/>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34B3D2-0021-4FE6-875F-88EB40C9607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0990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34B3D2-0021-4FE6-875F-88EB40C9607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01715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Anette</a:t>
            </a:r>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34B3D2-0021-4FE6-875F-88EB40C9607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4133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dirty="0" smtClean="0"/>
              <a:t>Vi har jobbat nära personer med egen patienterfarenhet, verksamhet och varandra i systemet för att komma framåt i aktuella frågor där det finns så många beroenden till olika delar både i projekt och verksamheter</a:t>
            </a:r>
            <a:r>
              <a:rPr lang="sv-SE" sz="1200" dirty="0" smtClean="0"/>
              <a:t>.</a:t>
            </a:r>
            <a:endParaRPr lang="sv-SE" sz="1200" dirty="0" smtClean="0"/>
          </a:p>
          <a:p>
            <a:pPr marL="342900" indent="-342900">
              <a:buFont typeface="Arial" panose="020B0604020202020204" pitchFamily="34" charset="0"/>
              <a:buChar char="•"/>
            </a:pPr>
            <a:r>
              <a:rPr lang="sv-SE" sz="1200" dirty="0" smtClean="0"/>
              <a:t>Genomfört kartläggningar av patientinformation, koncept som stödjer hälsa, </a:t>
            </a:r>
            <a:r>
              <a:rPr lang="sv-SE" sz="1200" dirty="0" smtClean="0"/>
              <a:t>egenmonitorering</a:t>
            </a:r>
            <a:endParaRPr lang="sv-SE" sz="1200" dirty="0" smtClean="0"/>
          </a:p>
          <a:p>
            <a:pPr marL="342900" indent="-342900">
              <a:buFont typeface="Arial" panose="020B0604020202020204" pitchFamily="34" charset="0"/>
              <a:buChar char="•"/>
            </a:pPr>
            <a:r>
              <a:rPr lang="sv-SE" sz="1200" dirty="0" smtClean="0"/>
              <a:t>Insamling av de vanligaste frågorna från </a:t>
            </a:r>
            <a:r>
              <a:rPr lang="sv-SE" sz="1200" dirty="0" smtClean="0"/>
              <a:t>patienter</a:t>
            </a:r>
            <a:endParaRPr lang="sv-SE" sz="1200" dirty="0" smtClean="0"/>
          </a:p>
          <a:p>
            <a:pPr marL="342900" indent="-342900">
              <a:buFont typeface="Arial" panose="020B0604020202020204" pitchFamily="34" charset="0"/>
              <a:buChar char="•"/>
            </a:pPr>
            <a:r>
              <a:rPr lang="sv-SE" sz="1200" dirty="0" smtClean="0"/>
              <a:t>Gemensamt arbete med nationella redaktionen för </a:t>
            </a:r>
            <a:r>
              <a:rPr lang="sv-SE" sz="1200" dirty="0" smtClean="0"/>
              <a:t>1177</a:t>
            </a:r>
            <a:endParaRPr lang="sv-SE" sz="1200" dirty="0" smtClean="0"/>
          </a:p>
          <a:p>
            <a:pPr marL="342900" indent="-342900">
              <a:buFont typeface="Arial" panose="020B0604020202020204" pitchFamily="34" charset="0"/>
              <a:buChar char="•"/>
            </a:pPr>
            <a:r>
              <a:rPr lang="sv-SE" sz="1200" dirty="0" smtClean="0"/>
              <a:t>Samarbete med reumatologmottagningen i Region Jönköpings </a:t>
            </a:r>
            <a:r>
              <a:rPr lang="sv-SE" sz="1200" dirty="0" smtClean="0"/>
              <a:t>län</a:t>
            </a:r>
            <a:endParaRPr lang="sv-SE" sz="1200" dirty="0" smtClean="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519B1F-EA43-4EF3-8600-A50A77D4A2B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61810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34B3D2-0021-4FE6-875F-88EB40C9607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12864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dirty="0" smtClean="0"/>
              <a:t>Vårdförlopp. RA</a:t>
            </a:r>
          </a:p>
          <a:p>
            <a:pPr marL="0" indent="0">
              <a:buNone/>
            </a:pPr>
            <a:r>
              <a:rPr lang="sv-SE" sz="1200" dirty="0" smtClean="0"/>
              <a:t> Exempel på identifierade områden </a:t>
            </a:r>
          </a:p>
          <a:p>
            <a:pPr marL="0" indent="0">
              <a:buNone/>
            </a:pPr>
            <a:endParaRPr lang="sv-SE" sz="1200" dirty="0" smtClean="0"/>
          </a:p>
          <a:p>
            <a:pPr marL="342900" indent="-342900">
              <a:buFont typeface="Arial" panose="020B0604020202020204" pitchFamily="34" charset="0"/>
              <a:buChar char="•"/>
            </a:pPr>
            <a:r>
              <a:rPr lang="sv-SE" sz="1200" dirty="0" smtClean="0"/>
              <a:t>Utredning kan ta tid men vad händer med min remiss?</a:t>
            </a:r>
          </a:p>
          <a:p>
            <a:pPr marL="342900" indent="-342900">
              <a:buFont typeface="Arial" panose="020B0604020202020204" pitchFamily="34" charset="0"/>
              <a:buChar char="•"/>
            </a:pPr>
            <a:r>
              <a:rPr lang="sv-SE" sz="1200" dirty="0" smtClean="0"/>
              <a:t>Stor påverkan på mitt liv</a:t>
            </a:r>
          </a:p>
          <a:p>
            <a:pPr marL="342900" indent="-342900">
              <a:buFont typeface="Arial" panose="020B0604020202020204" pitchFamily="34" charset="0"/>
              <a:buChar char="•"/>
            </a:pPr>
            <a:r>
              <a:rPr lang="sv-SE" sz="1200" dirty="0" smtClean="0"/>
              <a:t>Svårt att hitta mitt nya jag</a:t>
            </a:r>
          </a:p>
          <a:p>
            <a:pPr marL="342900" indent="-342900">
              <a:buFont typeface="Arial" panose="020B0604020202020204" pitchFamily="34" charset="0"/>
              <a:buChar char="•"/>
            </a:pPr>
            <a:r>
              <a:rPr lang="sv-SE" sz="1200" dirty="0" smtClean="0"/>
              <a:t>Medför stort egenansvar och för det behövs ju kunskap.</a:t>
            </a:r>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BCC539-263A-4DDF-9B2B-E730DE6B5EF8}"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8254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10.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2.emf"/><Relationship Id="rId7" Type="http://schemas.openxmlformats.org/officeDocument/2006/relationships/image" Target="../media/image15.png"/><Relationship Id="rId2" Type="http://schemas.openxmlformats.org/officeDocument/2006/relationships/image" Target="../media/image11.emf"/><Relationship Id="rId1" Type="http://schemas.openxmlformats.org/officeDocument/2006/relationships/slideMaster" Target="../slideMasters/slideMaster4.xml"/><Relationship Id="rId6" Type="http://schemas.openxmlformats.org/officeDocument/2006/relationships/image" Target="../media/image8.png"/><Relationship Id="rId5" Type="http://schemas.openxmlformats.org/officeDocument/2006/relationships/image" Target="../media/image14.emf"/><Relationship Id="rId4" Type="http://schemas.openxmlformats.org/officeDocument/2006/relationships/image" Target="../media/image13.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2.emf"/><Relationship Id="rId7" Type="http://schemas.openxmlformats.org/officeDocument/2006/relationships/image" Target="../media/image15.png"/><Relationship Id="rId2" Type="http://schemas.openxmlformats.org/officeDocument/2006/relationships/image" Target="../media/image11.emf"/><Relationship Id="rId1" Type="http://schemas.openxmlformats.org/officeDocument/2006/relationships/slideMaster" Target="../slideMasters/slideMaster6.xml"/><Relationship Id="rId6" Type="http://schemas.openxmlformats.org/officeDocument/2006/relationships/image" Target="../media/image8.png"/><Relationship Id="rId5" Type="http://schemas.openxmlformats.org/officeDocument/2006/relationships/image" Target="../media/image14.emf"/><Relationship Id="rId4" Type="http://schemas.openxmlformats.org/officeDocument/2006/relationships/image" Target="../media/image13.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685800" y="1597820"/>
            <a:ext cx="7772400" cy="1102519"/>
          </a:xfrm>
        </p:spPr>
        <p:txBody>
          <a:bodyPr/>
          <a:lstStyle>
            <a:lvl1pPr>
              <a:defRPr baseline="0"/>
            </a:lvl1pPr>
          </a:lstStyle>
          <a:p>
            <a:r>
              <a:rPr lang="sv-SE" dirty="0" smtClean="0"/>
              <a:t>Klicka här för att fylla i rubrik</a:t>
            </a:r>
            <a:endParaRPr lang="sv-SE" dirty="0"/>
          </a:p>
        </p:txBody>
      </p:sp>
    </p:spTree>
    <p:extLst>
      <p:ext uri="{BB962C8B-B14F-4D97-AF65-F5344CB8AC3E}">
        <p14:creationId xmlns:p14="http://schemas.microsoft.com/office/powerpoint/2010/main" val="115832633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kbild med foto bakom">
    <p:spTree>
      <p:nvGrpSpPr>
        <p:cNvPr id="1" name=""/>
        <p:cNvGrpSpPr/>
        <p:nvPr/>
      </p:nvGrpSpPr>
      <p:grpSpPr>
        <a:xfrm>
          <a:off x="0" y="0"/>
          <a:ext cx="0" cy="0"/>
          <a:chOff x="0" y="0"/>
          <a:chExt cx="0" cy="0"/>
        </a:xfrm>
      </p:grpSpPr>
      <p:sp>
        <p:nvSpPr>
          <p:cNvPr id="5" name="Platshållare för innehåll 2"/>
          <p:cNvSpPr>
            <a:spLocks noGrp="1"/>
          </p:cNvSpPr>
          <p:nvPr>
            <p:ph idx="1" hasCustomPrompt="1"/>
          </p:nvPr>
        </p:nvSpPr>
        <p:spPr>
          <a:xfrm>
            <a:off x="0" y="0"/>
            <a:ext cx="9144000" cy="5143500"/>
          </a:xfrm>
        </p:spPr>
        <p:txBody>
          <a:bodyPr/>
          <a:lstStyle>
            <a:lvl1pPr marL="0" indent="0">
              <a:buFontTx/>
              <a:buNone/>
              <a:defRPr baseline="0"/>
            </a:lvl1pPr>
          </a:lstStyle>
          <a:p>
            <a:pPr lvl="0"/>
            <a:r>
              <a:rPr lang="sv-SE" dirty="0" smtClean="0"/>
              <a:t>Klicka här för att lägg till en </a:t>
            </a:r>
            <a:r>
              <a:rPr lang="sv-SE" dirty="0" err="1" smtClean="0"/>
              <a:t>helsidebild</a:t>
            </a:r>
            <a:endParaRPr lang="sv-SE" dirty="0" smtClean="0"/>
          </a:p>
        </p:txBody>
      </p:sp>
      <p:sp>
        <p:nvSpPr>
          <p:cNvPr id="3" name="Rubrik 1"/>
          <p:cNvSpPr>
            <a:spLocks noGrp="1"/>
          </p:cNvSpPr>
          <p:nvPr>
            <p:ph type="ctrTitle" hasCustomPrompt="1"/>
          </p:nvPr>
        </p:nvSpPr>
        <p:spPr>
          <a:xfrm>
            <a:off x="685800" y="1597821"/>
            <a:ext cx="7772400" cy="1102519"/>
          </a:xfrm>
        </p:spPr>
        <p:txBody>
          <a:bodyPr/>
          <a:lstStyle>
            <a:lvl1pPr>
              <a:defRPr baseline="0"/>
            </a:lvl1pPr>
          </a:lstStyle>
          <a:p>
            <a:r>
              <a:rPr lang="sv-SE" dirty="0" smtClean="0"/>
              <a:t>Klicka här för att fylla i rubrik ovanpå bild</a:t>
            </a:r>
            <a:endParaRPr lang="sv-SE" dirty="0"/>
          </a:p>
        </p:txBody>
      </p:sp>
    </p:spTree>
    <p:extLst>
      <p:ext uri="{BB962C8B-B14F-4D97-AF65-F5344CB8AC3E}">
        <p14:creationId xmlns:p14="http://schemas.microsoft.com/office/powerpoint/2010/main" val="14126282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ubrikbild med blå bakgrund">
    <p:spTree>
      <p:nvGrpSpPr>
        <p:cNvPr id="1" name=""/>
        <p:cNvGrpSpPr/>
        <p:nvPr/>
      </p:nvGrpSpPr>
      <p:grpSpPr>
        <a:xfrm>
          <a:off x="0" y="0"/>
          <a:ext cx="0" cy="0"/>
          <a:chOff x="0" y="0"/>
          <a:chExt cx="0" cy="0"/>
        </a:xfrm>
      </p:grpSpPr>
      <p:sp>
        <p:nvSpPr>
          <p:cNvPr id="2" name="Rektangel 1"/>
          <p:cNvSpPr/>
          <p:nvPr userDrawn="1"/>
        </p:nvSpPr>
        <p:spPr>
          <a:xfrm>
            <a:off x="0" y="0"/>
            <a:ext cx="9144000" cy="5143500"/>
          </a:xfrm>
          <a:prstGeom prst="rect">
            <a:avLst/>
          </a:prstGeom>
          <a:solidFill>
            <a:srgbClr val="0066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3" name="Rubrik 1"/>
          <p:cNvSpPr>
            <a:spLocks noGrp="1"/>
          </p:cNvSpPr>
          <p:nvPr>
            <p:ph type="ctrTitle" hasCustomPrompt="1"/>
          </p:nvPr>
        </p:nvSpPr>
        <p:spPr>
          <a:xfrm>
            <a:off x="685800" y="1597821"/>
            <a:ext cx="7772400" cy="1102519"/>
          </a:xfrm>
        </p:spPr>
        <p:txBody>
          <a:bodyPr/>
          <a:lstStyle>
            <a:lvl1pPr algn="ctr">
              <a:defRPr b="1" baseline="0">
                <a:solidFill>
                  <a:schemeClr val="bg1"/>
                </a:solidFill>
              </a:defRPr>
            </a:lvl1pPr>
          </a:lstStyle>
          <a:p>
            <a:r>
              <a:rPr lang="sv-SE" dirty="0" smtClean="0"/>
              <a:t>Klicka här för att fylla i rubrik ovanpå bild</a:t>
            </a:r>
            <a:endParaRPr lang="sv-SE" dirty="0"/>
          </a:p>
        </p:txBody>
      </p:sp>
    </p:spTree>
    <p:extLst>
      <p:ext uri="{BB962C8B-B14F-4D97-AF65-F5344CB8AC3E}">
        <p14:creationId xmlns:p14="http://schemas.microsoft.com/office/powerpoint/2010/main" val="132711125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bild med röd bakgrund">
    <p:spTree>
      <p:nvGrpSpPr>
        <p:cNvPr id="1" name=""/>
        <p:cNvGrpSpPr/>
        <p:nvPr/>
      </p:nvGrpSpPr>
      <p:grpSpPr>
        <a:xfrm>
          <a:off x="0" y="0"/>
          <a:ext cx="0" cy="0"/>
          <a:chOff x="0" y="0"/>
          <a:chExt cx="0" cy="0"/>
        </a:xfrm>
      </p:grpSpPr>
      <p:sp>
        <p:nvSpPr>
          <p:cNvPr id="2" name="Rektangel 1"/>
          <p:cNvSpPr/>
          <p:nvPr userDrawn="1"/>
        </p:nvSpPr>
        <p:spPr>
          <a:xfrm>
            <a:off x="0" y="0"/>
            <a:ext cx="9144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3" name="Rubrik 1"/>
          <p:cNvSpPr>
            <a:spLocks noGrp="1"/>
          </p:cNvSpPr>
          <p:nvPr>
            <p:ph type="ctrTitle" hasCustomPrompt="1"/>
          </p:nvPr>
        </p:nvSpPr>
        <p:spPr>
          <a:xfrm>
            <a:off x="685800" y="1597821"/>
            <a:ext cx="7772400" cy="1102519"/>
          </a:xfrm>
        </p:spPr>
        <p:txBody>
          <a:bodyPr/>
          <a:lstStyle>
            <a:lvl1pPr algn="ctr">
              <a:defRPr b="1" baseline="0">
                <a:solidFill>
                  <a:schemeClr val="bg1"/>
                </a:solidFill>
              </a:defRPr>
            </a:lvl1pPr>
          </a:lstStyle>
          <a:p>
            <a:r>
              <a:rPr lang="sv-SE" dirty="0" smtClean="0"/>
              <a:t>Klicka här för att fylla i rubrik ovanpå bild</a:t>
            </a:r>
            <a:endParaRPr lang="sv-SE" dirty="0"/>
          </a:p>
        </p:txBody>
      </p:sp>
    </p:spTree>
    <p:extLst>
      <p:ext uri="{BB962C8B-B14F-4D97-AF65-F5344CB8AC3E}">
        <p14:creationId xmlns:p14="http://schemas.microsoft.com/office/powerpoint/2010/main" val="308176282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lsidebild">
    <p:spTree>
      <p:nvGrpSpPr>
        <p:cNvPr id="1" name=""/>
        <p:cNvGrpSpPr/>
        <p:nvPr/>
      </p:nvGrpSpPr>
      <p:grpSpPr>
        <a:xfrm>
          <a:off x="0" y="0"/>
          <a:ext cx="0" cy="0"/>
          <a:chOff x="0" y="0"/>
          <a:chExt cx="0" cy="0"/>
        </a:xfrm>
      </p:grpSpPr>
      <p:sp>
        <p:nvSpPr>
          <p:cNvPr id="5" name="Platshållare för innehåll 2"/>
          <p:cNvSpPr>
            <a:spLocks noGrp="1"/>
          </p:cNvSpPr>
          <p:nvPr>
            <p:ph idx="1"/>
          </p:nvPr>
        </p:nvSpPr>
        <p:spPr>
          <a:xfrm>
            <a:off x="0" y="2574"/>
            <a:ext cx="9144000" cy="5143500"/>
          </a:xfrm>
        </p:spPr>
        <p:txBody>
          <a:bodyPr/>
          <a:lstStyle>
            <a:lvl1pPr marL="0" indent="0">
              <a:buFontTx/>
              <a:buNone/>
              <a:defRPr baseline="0"/>
            </a:lvl1pPr>
          </a:lstStyle>
          <a:p>
            <a:pPr lvl="0"/>
            <a:endParaRPr lang="sv-SE" dirty="0" smtClean="0"/>
          </a:p>
        </p:txBody>
      </p:sp>
    </p:spTree>
    <p:extLst>
      <p:ext uri="{BB962C8B-B14F-4D97-AF65-F5344CB8AC3E}">
        <p14:creationId xmlns:p14="http://schemas.microsoft.com/office/powerpoint/2010/main" val="268463353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a:lvl1pPr>
          </a:lstStyle>
          <a:p>
            <a:r>
              <a:rPr lang="sv-SE" dirty="0" smtClean="0"/>
              <a:t>Klicka här för att fylla i rubrik</a:t>
            </a:r>
            <a:endParaRPr lang="sv-SE" dirty="0"/>
          </a:p>
        </p:txBody>
      </p:sp>
      <p:sp>
        <p:nvSpPr>
          <p:cNvPr id="3" name="Platshållare för innehåll 2"/>
          <p:cNvSpPr>
            <a:spLocks noGrp="1"/>
          </p:cNvSpPr>
          <p:nvPr>
            <p:ph idx="1" hasCustomPrompt="1"/>
          </p:nvPr>
        </p:nvSpPr>
        <p:spPr>
          <a:xfrm>
            <a:off x="457200" y="1707656"/>
            <a:ext cx="8229600" cy="2808311"/>
          </a:xfrm>
        </p:spPr>
        <p:txBody>
          <a:bodyPr/>
          <a:lstStyle>
            <a:lvl1pPr marL="0" indent="0">
              <a:buFontTx/>
              <a:buNone/>
              <a:defRPr/>
            </a:lvl1pPr>
          </a:lstStyle>
          <a:p>
            <a:pPr lvl="0"/>
            <a:r>
              <a:rPr lang="sv-SE" dirty="0" smtClean="0"/>
              <a:t>Klicka här för att ändra texten</a:t>
            </a:r>
          </a:p>
        </p:txBody>
      </p:sp>
    </p:spTree>
    <p:extLst>
      <p:ext uri="{BB962C8B-B14F-4D97-AF65-F5344CB8AC3E}">
        <p14:creationId xmlns:p14="http://schemas.microsoft.com/office/powerpoint/2010/main" val="27966438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hasCustomPrompt="1"/>
          </p:nvPr>
        </p:nvSpPr>
        <p:spPr>
          <a:xfrm>
            <a:off x="457200" y="1707654"/>
            <a:ext cx="4038600" cy="27363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dirty="0" smtClean="0"/>
              <a:t>Klicka här för att ändra texten</a:t>
            </a:r>
          </a:p>
        </p:txBody>
      </p:sp>
      <p:sp>
        <p:nvSpPr>
          <p:cNvPr id="4" name="Platshållare för innehåll 3"/>
          <p:cNvSpPr>
            <a:spLocks noGrp="1"/>
          </p:cNvSpPr>
          <p:nvPr>
            <p:ph sz="half" idx="2" hasCustomPrompt="1"/>
          </p:nvPr>
        </p:nvSpPr>
        <p:spPr>
          <a:xfrm>
            <a:off x="4648200" y="1707654"/>
            <a:ext cx="4038600" cy="27363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dirty="0" smtClean="0"/>
              <a:t>Klicka här för att ändra texten</a:t>
            </a:r>
          </a:p>
        </p:txBody>
      </p:sp>
    </p:spTree>
    <p:extLst>
      <p:ext uri="{BB962C8B-B14F-4D97-AF65-F5344CB8AC3E}">
        <p14:creationId xmlns:p14="http://schemas.microsoft.com/office/powerpoint/2010/main" val="159443551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vå innehållsdelar 2">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467544" y="771550"/>
            <a:ext cx="4032448" cy="857250"/>
          </a:xfrm>
        </p:spPr>
        <p:txBody>
          <a:bodyPr/>
          <a:lstStyle>
            <a:lvl1pPr>
              <a:defRPr/>
            </a:lvl1pPr>
          </a:lstStyle>
          <a:p>
            <a:r>
              <a:rPr lang="sv-SE" dirty="0" smtClean="0"/>
              <a:t>Klicka här för att ändra rubrik</a:t>
            </a:r>
            <a:endParaRPr lang="sv-SE" dirty="0"/>
          </a:p>
        </p:txBody>
      </p:sp>
      <p:sp>
        <p:nvSpPr>
          <p:cNvPr id="3" name="Platshållare för innehåll 2"/>
          <p:cNvSpPr>
            <a:spLocks noGrp="1"/>
          </p:cNvSpPr>
          <p:nvPr>
            <p:ph sz="half" idx="1" hasCustomPrompt="1"/>
          </p:nvPr>
        </p:nvSpPr>
        <p:spPr>
          <a:xfrm>
            <a:off x="457200" y="1707654"/>
            <a:ext cx="4038600" cy="27363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dirty="0" smtClean="0"/>
              <a:t>Klicka här för att ändra texten</a:t>
            </a:r>
          </a:p>
        </p:txBody>
      </p:sp>
      <p:sp>
        <p:nvSpPr>
          <p:cNvPr id="4" name="Platshållare för innehåll 3"/>
          <p:cNvSpPr>
            <a:spLocks noGrp="1"/>
          </p:cNvSpPr>
          <p:nvPr>
            <p:ph sz="half" idx="2" hasCustomPrompt="1"/>
          </p:nvPr>
        </p:nvSpPr>
        <p:spPr>
          <a:xfrm>
            <a:off x="4648200" y="411512"/>
            <a:ext cx="4038600" cy="40324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dirty="0" smtClean="0"/>
              <a:t>Klicka här för att ändra texten</a:t>
            </a:r>
          </a:p>
        </p:txBody>
      </p:sp>
    </p:spTree>
    <p:extLst>
      <p:ext uri="{BB962C8B-B14F-4D97-AF65-F5344CB8AC3E}">
        <p14:creationId xmlns:p14="http://schemas.microsoft.com/office/powerpoint/2010/main" val="321197719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685800" y="1597821"/>
            <a:ext cx="7772400" cy="1102519"/>
          </a:xfrm>
        </p:spPr>
        <p:txBody>
          <a:bodyPr/>
          <a:lstStyle>
            <a:lvl1pPr>
              <a:defRPr baseline="0"/>
            </a:lvl1pPr>
          </a:lstStyle>
          <a:p>
            <a:r>
              <a:rPr lang="sv-SE" dirty="0" smtClean="0"/>
              <a:t>Klicka här för att fylla i rubrik</a:t>
            </a:r>
            <a:endParaRPr lang="sv-SE" dirty="0"/>
          </a:p>
        </p:txBody>
      </p:sp>
    </p:spTree>
    <p:extLst>
      <p:ext uri="{BB962C8B-B14F-4D97-AF65-F5344CB8AC3E}">
        <p14:creationId xmlns:p14="http://schemas.microsoft.com/office/powerpoint/2010/main" val="346104432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ubrikbild med foto bakom">
    <p:spTree>
      <p:nvGrpSpPr>
        <p:cNvPr id="1" name=""/>
        <p:cNvGrpSpPr/>
        <p:nvPr/>
      </p:nvGrpSpPr>
      <p:grpSpPr>
        <a:xfrm>
          <a:off x="0" y="0"/>
          <a:ext cx="0" cy="0"/>
          <a:chOff x="0" y="0"/>
          <a:chExt cx="0" cy="0"/>
        </a:xfrm>
      </p:grpSpPr>
      <p:sp>
        <p:nvSpPr>
          <p:cNvPr id="5" name="Platshållare för innehåll 2"/>
          <p:cNvSpPr>
            <a:spLocks noGrp="1"/>
          </p:cNvSpPr>
          <p:nvPr>
            <p:ph idx="1" hasCustomPrompt="1"/>
          </p:nvPr>
        </p:nvSpPr>
        <p:spPr>
          <a:xfrm>
            <a:off x="0" y="0"/>
            <a:ext cx="9144000" cy="5143500"/>
          </a:xfrm>
        </p:spPr>
        <p:txBody>
          <a:bodyPr/>
          <a:lstStyle>
            <a:lvl1pPr marL="0" indent="0">
              <a:buFontTx/>
              <a:buNone/>
              <a:defRPr baseline="0"/>
            </a:lvl1pPr>
          </a:lstStyle>
          <a:p>
            <a:pPr lvl="0"/>
            <a:r>
              <a:rPr lang="sv-SE" dirty="0" smtClean="0"/>
              <a:t>Klicka här för att lägg till en </a:t>
            </a:r>
            <a:r>
              <a:rPr lang="sv-SE" dirty="0" err="1" smtClean="0"/>
              <a:t>helsidebild</a:t>
            </a:r>
            <a:endParaRPr lang="sv-SE" dirty="0" smtClean="0"/>
          </a:p>
        </p:txBody>
      </p:sp>
      <p:sp>
        <p:nvSpPr>
          <p:cNvPr id="3" name="Rubrik 1"/>
          <p:cNvSpPr>
            <a:spLocks noGrp="1"/>
          </p:cNvSpPr>
          <p:nvPr>
            <p:ph type="ctrTitle" hasCustomPrompt="1"/>
          </p:nvPr>
        </p:nvSpPr>
        <p:spPr>
          <a:xfrm>
            <a:off x="685800" y="1597821"/>
            <a:ext cx="7772400" cy="1102519"/>
          </a:xfrm>
        </p:spPr>
        <p:txBody>
          <a:bodyPr/>
          <a:lstStyle>
            <a:lvl1pPr>
              <a:defRPr baseline="0"/>
            </a:lvl1pPr>
          </a:lstStyle>
          <a:p>
            <a:r>
              <a:rPr lang="sv-SE" dirty="0" smtClean="0"/>
              <a:t>Klicka här för att fylla i rubrik ovanpå bild</a:t>
            </a:r>
            <a:endParaRPr lang="sv-SE" dirty="0"/>
          </a:p>
        </p:txBody>
      </p:sp>
    </p:spTree>
    <p:extLst>
      <p:ext uri="{BB962C8B-B14F-4D97-AF65-F5344CB8AC3E}">
        <p14:creationId xmlns:p14="http://schemas.microsoft.com/office/powerpoint/2010/main" val="365313650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ubrikbild med blå bakgrund">
    <p:spTree>
      <p:nvGrpSpPr>
        <p:cNvPr id="1" name=""/>
        <p:cNvGrpSpPr/>
        <p:nvPr/>
      </p:nvGrpSpPr>
      <p:grpSpPr>
        <a:xfrm>
          <a:off x="0" y="0"/>
          <a:ext cx="0" cy="0"/>
          <a:chOff x="0" y="0"/>
          <a:chExt cx="0" cy="0"/>
        </a:xfrm>
      </p:grpSpPr>
      <p:sp>
        <p:nvSpPr>
          <p:cNvPr id="2" name="Rektangel 1"/>
          <p:cNvSpPr/>
          <p:nvPr userDrawn="1"/>
        </p:nvSpPr>
        <p:spPr>
          <a:xfrm>
            <a:off x="0" y="0"/>
            <a:ext cx="9144000" cy="5143500"/>
          </a:xfrm>
          <a:prstGeom prst="rect">
            <a:avLst/>
          </a:prstGeom>
          <a:solidFill>
            <a:srgbClr val="0066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3" name="Rubrik 1"/>
          <p:cNvSpPr>
            <a:spLocks noGrp="1"/>
          </p:cNvSpPr>
          <p:nvPr>
            <p:ph type="ctrTitle" hasCustomPrompt="1"/>
          </p:nvPr>
        </p:nvSpPr>
        <p:spPr>
          <a:xfrm>
            <a:off x="685800" y="1597821"/>
            <a:ext cx="7772400" cy="1102519"/>
          </a:xfrm>
        </p:spPr>
        <p:txBody>
          <a:bodyPr/>
          <a:lstStyle>
            <a:lvl1pPr algn="ctr">
              <a:defRPr b="1" baseline="0">
                <a:solidFill>
                  <a:schemeClr val="bg1"/>
                </a:solidFill>
              </a:defRPr>
            </a:lvl1pPr>
          </a:lstStyle>
          <a:p>
            <a:r>
              <a:rPr lang="sv-SE" dirty="0" smtClean="0"/>
              <a:t>Klicka här för att fylla i rubrik ovanpå bild</a:t>
            </a:r>
            <a:endParaRPr lang="sv-SE" dirty="0"/>
          </a:p>
        </p:txBody>
      </p:sp>
    </p:spTree>
    <p:extLst>
      <p:ext uri="{BB962C8B-B14F-4D97-AF65-F5344CB8AC3E}">
        <p14:creationId xmlns:p14="http://schemas.microsoft.com/office/powerpoint/2010/main" val="218488711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bild med foto bakom">
    <p:spTree>
      <p:nvGrpSpPr>
        <p:cNvPr id="1" name=""/>
        <p:cNvGrpSpPr/>
        <p:nvPr/>
      </p:nvGrpSpPr>
      <p:grpSpPr>
        <a:xfrm>
          <a:off x="0" y="0"/>
          <a:ext cx="0" cy="0"/>
          <a:chOff x="0" y="0"/>
          <a:chExt cx="0" cy="0"/>
        </a:xfrm>
      </p:grpSpPr>
      <p:sp>
        <p:nvSpPr>
          <p:cNvPr id="5" name="Platshållare för innehåll 2"/>
          <p:cNvSpPr>
            <a:spLocks noGrp="1"/>
          </p:cNvSpPr>
          <p:nvPr>
            <p:ph idx="1" hasCustomPrompt="1"/>
          </p:nvPr>
        </p:nvSpPr>
        <p:spPr>
          <a:xfrm>
            <a:off x="0" y="0"/>
            <a:ext cx="9144000" cy="5143500"/>
          </a:xfrm>
        </p:spPr>
        <p:txBody>
          <a:bodyPr/>
          <a:lstStyle>
            <a:lvl1pPr marL="0" indent="0">
              <a:buFontTx/>
              <a:buNone/>
              <a:defRPr baseline="0"/>
            </a:lvl1pPr>
          </a:lstStyle>
          <a:p>
            <a:pPr lvl="0"/>
            <a:r>
              <a:rPr lang="sv-SE" dirty="0" smtClean="0"/>
              <a:t>Klicka här för att lägg till en </a:t>
            </a:r>
            <a:r>
              <a:rPr lang="sv-SE" dirty="0" err="1" smtClean="0"/>
              <a:t>helsidebild</a:t>
            </a:r>
            <a:endParaRPr lang="sv-SE" dirty="0" smtClean="0"/>
          </a:p>
        </p:txBody>
      </p:sp>
      <p:sp>
        <p:nvSpPr>
          <p:cNvPr id="3" name="Rubrik 1"/>
          <p:cNvSpPr>
            <a:spLocks noGrp="1"/>
          </p:cNvSpPr>
          <p:nvPr>
            <p:ph type="ctrTitle" hasCustomPrompt="1"/>
          </p:nvPr>
        </p:nvSpPr>
        <p:spPr>
          <a:xfrm>
            <a:off x="685800" y="1597820"/>
            <a:ext cx="7772400" cy="1102519"/>
          </a:xfrm>
        </p:spPr>
        <p:txBody>
          <a:bodyPr/>
          <a:lstStyle>
            <a:lvl1pPr>
              <a:defRPr baseline="0"/>
            </a:lvl1pPr>
          </a:lstStyle>
          <a:p>
            <a:r>
              <a:rPr lang="sv-SE" dirty="0" smtClean="0"/>
              <a:t>Klicka här för att fylla i rubrik ovanpå bild</a:t>
            </a:r>
            <a:endParaRPr lang="sv-SE" dirty="0"/>
          </a:p>
        </p:txBody>
      </p:sp>
    </p:spTree>
    <p:extLst>
      <p:ext uri="{BB962C8B-B14F-4D97-AF65-F5344CB8AC3E}">
        <p14:creationId xmlns:p14="http://schemas.microsoft.com/office/powerpoint/2010/main" val="381888596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ubrikbild med röd bakgrund">
    <p:spTree>
      <p:nvGrpSpPr>
        <p:cNvPr id="1" name=""/>
        <p:cNvGrpSpPr/>
        <p:nvPr/>
      </p:nvGrpSpPr>
      <p:grpSpPr>
        <a:xfrm>
          <a:off x="0" y="0"/>
          <a:ext cx="0" cy="0"/>
          <a:chOff x="0" y="0"/>
          <a:chExt cx="0" cy="0"/>
        </a:xfrm>
      </p:grpSpPr>
      <p:sp>
        <p:nvSpPr>
          <p:cNvPr id="2" name="Rektangel 1"/>
          <p:cNvSpPr/>
          <p:nvPr userDrawn="1"/>
        </p:nvSpPr>
        <p:spPr>
          <a:xfrm>
            <a:off x="0" y="0"/>
            <a:ext cx="9144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3" name="Rubrik 1"/>
          <p:cNvSpPr>
            <a:spLocks noGrp="1"/>
          </p:cNvSpPr>
          <p:nvPr>
            <p:ph type="ctrTitle" hasCustomPrompt="1"/>
          </p:nvPr>
        </p:nvSpPr>
        <p:spPr>
          <a:xfrm>
            <a:off x="685800" y="1597821"/>
            <a:ext cx="7772400" cy="1102519"/>
          </a:xfrm>
        </p:spPr>
        <p:txBody>
          <a:bodyPr/>
          <a:lstStyle>
            <a:lvl1pPr algn="ctr">
              <a:defRPr b="1" baseline="0">
                <a:solidFill>
                  <a:schemeClr val="bg1"/>
                </a:solidFill>
              </a:defRPr>
            </a:lvl1pPr>
          </a:lstStyle>
          <a:p>
            <a:r>
              <a:rPr lang="sv-SE" dirty="0" smtClean="0"/>
              <a:t>Klicka här för att fylla i rubrik ovanpå bild</a:t>
            </a:r>
            <a:endParaRPr lang="sv-SE" dirty="0"/>
          </a:p>
        </p:txBody>
      </p:sp>
    </p:spTree>
    <p:extLst>
      <p:ext uri="{BB962C8B-B14F-4D97-AF65-F5344CB8AC3E}">
        <p14:creationId xmlns:p14="http://schemas.microsoft.com/office/powerpoint/2010/main" val="83356157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lsidebild">
    <p:spTree>
      <p:nvGrpSpPr>
        <p:cNvPr id="1" name=""/>
        <p:cNvGrpSpPr/>
        <p:nvPr/>
      </p:nvGrpSpPr>
      <p:grpSpPr>
        <a:xfrm>
          <a:off x="0" y="0"/>
          <a:ext cx="0" cy="0"/>
          <a:chOff x="0" y="0"/>
          <a:chExt cx="0" cy="0"/>
        </a:xfrm>
      </p:grpSpPr>
      <p:sp>
        <p:nvSpPr>
          <p:cNvPr id="5" name="Platshållare för innehåll 2"/>
          <p:cNvSpPr>
            <a:spLocks noGrp="1"/>
          </p:cNvSpPr>
          <p:nvPr>
            <p:ph idx="1"/>
          </p:nvPr>
        </p:nvSpPr>
        <p:spPr>
          <a:xfrm>
            <a:off x="0" y="2574"/>
            <a:ext cx="9144000" cy="5143500"/>
          </a:xfrm>
        </p:spPr>
        <p:txBody>
          <a:bodyPr/>
          <a:lstStyle>
            <a:lvl1pPr marL="0" indent="0">
              <a:buFontTx/>
              <a:buNone/>
              <a:defRPr baseline="0"/>
            </a:lvl1pPr>
          </a:lstStyle>
          <a:p>
            <a:pPr lvl="0"/>
            <a:endParaRPr lang="sv-SE" dirty="0" smtClean="0"/>
          </a:p>
        </p:txBody>
      </p:sp>
    </p:spTree>
    <p:extLst>
      <p:ext uri="{BB962C8B-B14F-4D97-AF65-F5344CB8AC3E}">
        <p14:creationId xmlns:p14="http://schemas.microsoft.com/office/powerpoint/2010/main" val="30609487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a:lvl1pPr>
          </a:lstStyle>
          <a:p>
            <a:r>
              <a:rPr lang="sv-SE" dirty="0" smtClean="0"/>
              <a:t>Klicka här för att fylla i rubrik</a:t>
            </a:r>
            <a:endParaRPr lang="sv-SE" dirty="0"/>
          </a:p>
        </p:txBody>
      </p:sp>
      <p:sp>
        <p:nvSpPr>
          <p:cNvPr id="3" name="Platshållare för innehåll 2"/>
          <p:cNvSpPr>
            <a:spLocks noGrp="1"/>
          </p:cNvSpPr>
          <p:nvPr>
            <p:ph idx="1" hasCustomPrompt="1"/>
          </p:nvPr>
        </p:nvSpPr>
        <p:spPr>
          <a:xfrm>
            <a:off x="457200" y="1707656"/>
            <a:ext cx="8229600" cy="2808311"/>
          </a:xfrm>
        </p:spPr>
        <p:txBody>
          <a:bodyPr/>
          <a:lstStyle>
            <a:lvl1pPr marL="0" indent="0">
              <a:buFontTx/>
              <a:buNone/>
              <a:defRPr/>
            </a:lvl1pPr>
          </a:lstStyle>
          <a:p>
            <a:pPr lvl="0"/>
            <a:r>
              <a:rPr lang="sv-SE" dirty="0" smtClean="0"/>
              <a:t>Klicka här för att ändra texten</a:t>
            </a:r>
          </a:p>
        </p:txBody>
      </p:sp>
    </p:spTree>
    <p:extLst>
      <p:ext uri="{BB962C8B-B14F-4D97-AF65-F5344CB8AC3E}">
        <p14:creationId xmlns:p14="http://schemas.microsoft.com/office/powerpoint/2010/main" val="172795610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hasCustomPrompt="1"/>
          </p:nvPr>
        </p:nvSpPr>
        <p:spPr>
          <a:xfrm>
            <a:off x="457200" y="1707654"/>
            <a:ext cx="4038600" cy="27363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dirty="0" smtClean="0"/>
              <a:t>Klicka här för att ändra texten</a:t>
            </a:r>
          </a:p>
        </p:txBody>
      </p:sp>
      <p:sp>
        <p:nvSpPr>
          <p:cNvPr id="4" name="Platshållare för innehåll 3"/>
          <p:cNvSpPr>
            <a:spLocks noGrp="1"/>
          </p:cNvSpPr>
          <p:nvPr>
            <p:ph sz="half" idx="2" hasCustomPrompt="1"/>
          </p:nvPr>
        </p:nvSpPr>
        <p:spPr>
          <a:xfrm>
            <a:off x="4648200" y="1707654"/>
            <a:ext cx="4038600" cy="27363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dirty="0" smtClean="0"/>
              <a:t>Klicka här för att ändra texten</a:t>
            </a:r>
          </a:p>
        </p:txBody>
      </p:sp>
    </p:spTree>
    <p:extLst>
      <p:ext uri="{BB962C8B-B14F-4D97-AF65-F5344CB8AC3E}">
        <p14:creationId xmlns:p14="http://schemas.microsoft.com/office/powerpoint/2010/main" val="177276526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vå innehållsdelar 2">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467544" y="771550"/>
            <a:ext cx="4032448" cy="857250"/>
          </a:xfrm>
        </p:spPr>
        <p:txBody>
          <a:bodyPr/>
          <a:lstStyle>
            <a:lvl1pPr>
              <a:defRPr/>
            </a:lvl1pPr>
          </a:lstStyle>
          <a:p>
            <a:r>
              <a:rPr lang="sv-SE" dirty="0" smtClean="0"/>
              <a:t>Klicka här för att ändra rubrik</a:t>
            </a:r>
            <a:endParaRPr lang="sv-SE" dirty="0"/>
          </a:p>
        </p:txBody>
      </p:sp>
      <p:sp>
        <p:nvSpPr>
          <p:cNvPr id="3" name="Platshållare för innehåll 2"/>
          <p:cNvSpPr>
            <a:spLocks noGrp="1"/>
          </p:cNvSpPr>
          <p:nvPr>
            <p:ph sz="half" idx="1" hasCustomPrompt="1"/>
          </p:nvPr>
        </p:nvSpPr>
        <p:spPr>
          <a:xfrm>
            <a:off x="457200" y="1707654"/>
            <a:ext cx="4038600" cy="27363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dirty="0" smtClean="0"/>
              <a:t>Klicka här för att ändra texten</a:t>
            </a:r>
          </a:p>
        </p:txBody>
      </p:sp>
      <p:sp>
        <p:nvSpPr>
          <p:cNvPr id="4" name="Platshållare för innehåll 3"/>
          <p:cNvSpPr>
            <a:spLocks noGrp="1"/>
          </p:cNvSpPr>
          <p:nvPr>
            <p:ph sz="half" idx="2" hasCustomPrompt="1"/>
          </p:nvPr>
        </p:nvSpPr>
        <p:spPr>
          <a:xfrm>
            <a:off x="4648200" y="411512"/>
            <a:ext cx="4038600" cy="40324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dirty="0" smtClean="0"/>
              <a:t>Klicka här för att ändra texten</a:t>
            </a:r>
          </a:p>
        </p:txBody>
      </p:sp>
    </p:spTree>
    <p:extLst>
      <p:ext uri="{BB962C8B-B14F-4D97-AF65-F5344CB8AC3E}">
        <p14:creationId xmlns:p14="http://schemas.microsoft.com/office/powerpoint/2010/main" val="1199320768"/>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vå bilder höger">
    <p:bg>
      <p:bgPr>
        <a:solidFill>
          <a:schemeClr val="accent2"/>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6F2706FC-BC58-4896-B7C3-C5517CE50790}"/>
              </a:ext>
              <a:ext uri="{C183D7F6-B498-43B3-948B-1728B52AA6E4}">
                <adec:decorative xmlns:adec="http://schemas.microsoft.com/office/drawing/2017/decorative" xmlns="" val="1"/>
              </a:ext>
            </a:extLst>
          </p:cNvPr>
          <p:cNvSpPr/>
          <p:nvPr userDrawn="1"/>
        </p:nvSpPr>
        <p:spPr>
          <a:xfrm>
            <a:off x="135000" y="134999"/>
            <a:ext cx="5267786" cy="44035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dirty="0">
              <a:ln>
                <a:noFill/>
              </a:ln>
              <a:solidFill>
                <a:srgbClr val="FFFFFF"/>
              </a:solidFill>
              <a:effectLst/>
              <a:uLnTx/>
              <a:uFillTx/>
              <a:latin typeface="Times New Roman"/>
              <a:ea typeface="+mn-ea"/>
              <a:cs typeface="+mn-cs"/>
            </a:endParaRPr>
          </a:p>
        </p:txBody>
      </p:sp>
      <p:sp>
        <p:nvSpPr>
          <p:cNvPr id="2" name="Rubrik 1">
            <a:extLst>
              <a:ext uri="{FF2B5EF4-FFF2-40B4-BE49-F238E27FC236}">
                <a16:creationId xmlns:a16="http://schemas.microsoft.com/office/drawing/2014/main" id="{61A5529F-59CA-47AD-9F2E-580F8914CE62}"/>
              </a:ext>
            </a:extLst>
          </p:cNvPr>
          <p:cNvSpPr>
            <a:spLocks noGrp="1"/>
          </p:cNvSpPr>
          <p:nvPr>
            <p:ph type="title"/>
          </p:nvPr>
        </p:nvSpPr>
        <p:spPr>
          <a:xfrm>
            <a:off x="405000" y="276225"/>
            <a:ext cx="4723817" cy="712408"/>
          </a:xfrm>
        </p:spPr>
        <p:txBody>
          <a:body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9B45E356-4410-4C0C-A019-77B8B12A3CE5}"/>
              </a:ext>
            </a:extLst>
          </p:cNvPr>
          <p:cNvSpPr>
            <a:spLocks noGrp="1"/>
          </p:cNvSpPr>
          <p:nvPr>
            <p:ph sz="half" idx="1"/>
          </p:nvPr>
        </p:nvSpPr>
        <p:spPr>
          <a:xfrm>
            <a:off x="405000" y="1354200"/>
            <a:ext cx="4723817" cy="3045159"/>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pPr defTabSz="685800"/>
            <a:fld id="{5204B58B-0420-4827-A2A8-7A3D043AFDDE}" type="slidenum">
              <a:rPr lang="sv-SE" sz="1350" smtClean="0">
                <a:solidFill>
                  <a:srgbClr val="363636"/>
                </a:solidFill>
              </a:rPr>
              <a:pPr defTabSz="685800"/>
              <a:t>‹#›</a:t>
            </a:fld>
            <a:endParaRPr lang="sv-SE" sz="1350" dirty="0">
              <a:solidFill>
                <a:srgbClr val="363636"/>
              </a:solidFill>
            </a:endParaRPr>
          </a:p>
        </p:txBody>
      </p:sp>
      <p:sp>
        <p:nvSpPr>
          <p:cNvPr id="6" name="Platshållare för bild 5">
            <a:extLst>
              <a:ext uri="{FF2B5EF4-FFF2-40B4-BE49-F238E27FC236}">
                <a16:creationId xmlns:a16="http://schemas.microsoft.com/office/drawing/2014/main" id="{4C6E1B76-2B7B-4533-BF68-0C133455A61D}"/>
              </a:ext>
            </a:extLst>
          </p:cNvPr>
          <p:cNvSpPr>
            <a:spLocks noGrp="1"/>
          </p:cNvSpPr>
          <p:nvPr>
            <p:ph type="pic" sz="quarter" idx="13" hasCustomPrompt="1"/>
          </p:nvPr>
        </p:nvSpPr>
        <p:spPr>
          <a:xfrm>
            <a:off x="5474255" y="135001"/>
            <a:ext cx="3533274" cy="2167979"/>
          </a:xfrm>
        </p:spPr>
        <p:txBody>
          <a:bodyPr anchor="ctr"/>
          <a:lstStyle>
            <a:lvl1pPr marL="0" indent="0" algn="ctr">
              <a:buNone/>
              <a:defRPr/>
            </a:lvl1pPr>
          </a:lstStyle>
          <a:p>
            <a:pPr marL="0" marR="0" lvl="0" indent="0" algn="ctr" defTabSz="685800" rtl="0" eaLnBrk="1" fontAlgn="auto" latinLnBrk="0" hangingPunct="1">
              <a:lnSpc>
                <a:spcPct val="110000"/>
              </a:lnSpc>
              <a:spcBef>
                <a:spcPts val="1350"/>
              </a:spcBef>
              <a:spcAft>
                <a:spcPts val="0"/>
              </a:spcAft>
              <a:buClrTx/>
              <a:buSzTx/>
              <a:buFont typeface="Arial" panose="020B0604020202020204" pitchFamily="34" charset="0"/>
              <a:buNone/>
              <a:tabLst/>
              <a:defRPr/>
            </a:pPr>
            <a:r>
              <a:rPr lang="sv-SE" dirty="0"/>
              <a:t>Markera bildplatshållaren och infoga önskad bild</a:t>
            </a:r>
          </a:p>
        </p:txBody>
      </p:sp>
      <p:sp>
        <p:nvSpPr>
          <p:cNvPr id="27" name="Platshållare för bild 5">
            <a:extLst>
              <a:ext uri="{FF2B5EF4-FFF2-40B4-BE49-F238E27FC236}">
                <a16:creationId xmlns:a16="http://schemas.microsoft.com/office/drawing/2014/main" id="{4BA08390-5407-41BB-A6E1-93228F694523}"/>
              </a:ext>
            </a:extLst>
          </p:cNvPr>
          <p:cNvSpPr>
            <a:spLocks noGrp="1"/>
          </p:cNvSpPr>
          <p:nvPr>
            <p:ph type="pic" sz="quarter" idx="14" hasCustomPrompt="1"/>
          </p:nvPr>
        </p:nvSpPr>
        <p:spPr>
          <a:xfrm>
            <a:off x="5474255" y="2370479"/>
            <a:ext cx="3533274" cy="2168100"/>
          </a:xfrm>
        </p:spPr>
        <p:txBody>
          <a:bodyPr anchor="ctr"/>
          <a:lstStyle>
            <a:lvl1pPr marL="0" indent="0" algn="ctr">
              <a:buNone/>
              <a:defRPr/>
            </a:lvl1pPr>
          </a:lstStyle>
          <a:p>
            <a:pPr marL="0" marR="0" lvl="0" indent="0" algn="ctr" defTabSz="685800" rtl="0" eaLnBrk="1" fontAlgn="auto" latinLnBrk="0" hangingPunct="1">
              <a:lnSpc>
                <a:spcPct val="110000"/>
              </a:lnSpc>
              <a:spcBef>
                <a:spcPts val="1350"/>
              </a:spcBef>
              <a:spcAft>
                <a:spcPts val="0"/>
              </a:spcAft>
              <a:buClrTx/>
              <a:buSzTx/>
              <a:buFont typeface="Arial" panose="020B0604020202020204" pitchFamily="34" charset="0"/>
              <a:buNone/>
              <a:tabLst/>
              <a:defRPr/>
            </a:pPr>
            <a:r>
              <a:rPr lang="sv-SE" dirty="0"/>
              <a:t>Markera bildplatshållaren och infoga önskad bild</a:t>
            </a:r>
          </a:p>
        </p:txBody>
      </p:sp>
    </p:spTree>
    <p:extLst>
      <p:ext uri="{BB962C8B-B14F-4D97-AF65-F5344CB8AC3E}">
        <p14:creationId xmlns:p14="http://schemas.microsoft.com/office/powerpoint/2010/main" val="3640986972"/>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7427E91-5AB5-49BF-830C-A19C6A5AD02B}"/>
              </a:ext>
            </a:extLst>
          </p:cNvPr>
          <p:cNvSpPr>
            <a:spLocks noGrp="1"/>
          </p:cNvSpPr>
          <p:nvPr>
            <p:ph type="title"/>
          </p:nvPr>
        </p:nvSpPr>
        <p:spPr>
          <a:xfrm>
            <a:off x="405000" y="276225"/>
            <a:ext cx="7443000" cy="712408"/>
          </a:xfrm>
        </p:spPr>
        <p:txBody>
          <a:bodyPr/>
          <a:lstStyle/>
          <a:p>
            <a:r>
              <a:rPr lang="sv-SE" dirty="0"/>
              <a:t>Klicka här för att ändra mall för rubrikformat</a:t>
            </a:r>
          </a:p>
        </p:txBody>
      </p:sp>
      <p:sp>
        <p:nvSpPr>
          <p:cNvPr id="6" name="Platshållare för bildnummer 5">
            <a:extLst>
              <a:ext uri="{FF2B5EF4-FFF2-40B4-BE49-F238E27FC236}">
                <a16:creationId xmlns:a16="http://schemas.microsoft.com/office/drawing/2014/main" id="{AE1D96D2-CE5B-4DB9-90E8-B6EBAEC89033}"/>
              </a:ext>
              <a:ext uri="{C183D7F6-B498-43B3-948B-1728B52AA6E4}">
                <adec:decorative xmlns:adec="http://schemas.microsoft.com/office/drawing/2017/decorative" xmlns="" val="0"/>
              </a:ext>
            </a:extLst>
          </p:cNvPr>
          <p:cNvSpPr>
            <a:spLocks noGrp="1"/>
          </p:cNvSpPr>
          <p:nvPr>
            <p:ph type="sldNum" sz="quarter" idx="12"/>
          </p:nvPr>
        </p:nvSpPr>
        <p:spPr/>
        <p:txBody>
          <a:bodyPr/>
          <a:lstStyle/>
          <a:p>
            <a:pPr defTabSz="685800"/>
            <a:fld id="{5204B58B-0420-4827-A2A8-7A3D043AFDDE}" type="slidenum">
              <a:rPr lang="sv-SE" sz="1350" smtClean="0">
                <a:solidFill>
                  <a:srgbClr val="363636"/>
                </a:solidFill>
              </a:rPr>
              <a:pPr defTabSz="685800"/>
              <a:t>‹#›</a:t>
            </a:fld>
            <a:endParaRPr lang="sv-SE" sz="1350" dirty="0">
              <a:solidFill>
                <a:srgbClr val="363636"/>
              </a:solidFill>
            </a:endParaRPr>
          </a:p>
        </p:txBody>
      </p:sp>
      <p:sp>
        <p:nvSpPr>
          <p:cNvPr id="5" name="Platshållare för innehåll 4">
            <a:extLst>
              <a:ext uri="{FF2B5EF4-FFF2-40B4-BE49-F238E27FC236}">
                <a16:creationId xmlns:a16="http://schemas.microsoft.com/office/drawing/2014/main" id="{B15977CA-24A3-46EE-8707-F28C7E188338}"/>
              </a:ext>
            </a:extLst>
          </p:cNvPr>
          <p:cNvSpPr>
            <a:spLocks noGrp="1"/>
          </p:cNvSpPr>
          <p:nvPr>
            <p:ph sz="quarter" idx="13"/>
          </p:nvPr>
        </p:nvSpPr>
        <p:spPr>
          <a:xfrm>
            <a:off x="1290637" y="1353582"/>
            <a:ext cx="6568679" cy="3050381"/>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683029352"/>
      </p:ext>
    </p:extLst>
  </p:cSld>
  <p:clrMapOvr>
    <a:masterClrMapping/>
  </p:clrMapOvr>
  <p:hf hdr="0" ftr="0" dt="0"/>
  <p:extLst mod="1">
    <p:ext uri="{DCECCB84-F9BA-43D5-87BE-67443E8EF086}">
      <p15:sldGuideLst xmlns:p15="http://schemas.microsoft.com/office/powerpoint/2012/main">
        <p15:guide id="1" pos="6601">
          <p15:clr>
            <a:srgbClr val="FBAE40"/>
          </p15:clr>
        </p15:guide>
        <p15:guide id="2" orient="horz" pos="1133">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Tom">
    <p:spTree>
      <p:nvGrpSpPr>
        <p:cNvPr id="1" name=""/>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768120F1-E095-4F41-A281-F6F2F4715BE4}"/>
              </a:ext>
            </a:extLst>
          </p:cNvPr>
          <p:cNvSpPr>
            <a:spLocks noGrp="1"/>
          </p:cNvSpPr>
          <p:nvPr>
            <p:ph type="sldNum" sz="quarter" idx="12"/>
          </p:nvPr>
        </p:nvSpPr>
        <p:spPr/>
        <p:txBody>
          <a:bodyPr/>
          <a:lstStyle/>
          <a:p>
            <a:pPr defTabSz="685800"/>
            <a:fld id="{5204B58B-0420-4827-A2A8-7A3D043AFDDE}" type="slidenum">
              <a:rPr lang="sv-SE" sz="1350" smtClean="0">
                <a:solidFill>
                  <a:srgbClr val="363636"/>
                </a:solidFill>
              </a:rPr>
              <a:pPr defTabSz="685800"/>
              <a:t>‹#›</a:t>
            </a:fld>
            <a:endParaRPr lang="sv-SE" sz="1350" dirty="0">
              <a:solidFill>
                <a:srgbClr val="363636"/>
              </a:solidFill>
            </a:endParaRPr>
          </a:p>
        </p:txBody>
      </p:sp>
    </p:spTree>
    <p:extLst>
      <p:ext uri="{BB962C8B-B14F-4D97-AF65-F5344CB8AC3E}">
        <p14:creationId xmlns:p14="http://schemas.microsoft.com/office/powerpoint/2010/main" val="819415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7E7E34-D963-409A-B37E-74A781406387}"/>
              </a:ext>
            </a:extLst>
          </p:cNvPr>
          <p:cNvSpPr>
            <a:spLocks noGrp="1"/>
          </p:cNvSpPr>
          <p:nvPr>
            <p:ph type="title"/>
          </p:nvPr>
        </p:nvSpPr>
        <p:spPr>
          <a:xfrm>
            <a:off x="405000" y="276225"/>
            <a:ext cx="7442999" cy="712408"/>
          </a:xfrm>
        </p:spPr>
        <p:txBody>
          <a:bodyPr/>
          <a:lstStyle/>
          <a:p>
            <a:r>
              <a:rPr lang="sv-SE" dirty="0"/>
              <a:t>Klicka här för att ändra mall för rubrikformat</a:t>
            </a:r>
          </a:p>
        </p:txBody>
      </p:sp>
      <p:sp>
        <p:nvSpPr>
          <p:cNvPr id="5" name="Platshållare för bildnummer 4">
            <a:extLst>
              <a:ext uri="{FF2B5EF4-FFF2-40B4-BE49-F238E27FC236}">
                <a16:creationId xmlns:a16="http://schemas.microsoft.com/office/drawing/2014/main" id="{11746945-EC0D-4274-B554-168CE39A566D}"/>
              </a:ext>
            </a:extLst>
          </p:cNvPr>
          <p:cNvSpPr>
            <a:spLocks noGrp="1"/>
          </p:cNvSpPr>
          <p:nvPr>
            <p:ph type="sldNum" sz="quarter" idx="12"/>
          </p:nvPr>
        </p:nvSpPr>
        <p:spPr/>
        <p:txBody>
          <a:bodyPr/>
          <a:lstStyle/>
          <a:p>
            <a:pPr defTabSz="685800"/>
            <a:fld id="{5204B58B-0420-4827-A2A8-7A3D043AFDDE}" type="slidenum">
              <a:rPr lang="sv-SE" sz="1350" smtClean="0">
                <a:solidFill>
                  <a:srgbClr val="363636"/>
                </a:solidFill>
              </a:rPr>
              <a:pPr defTabSz="685800"/>
              <a:t>‹#›</a:t>
            </a:fld>
            <a:endParaRPr lang="sv-SE" sz="1350" dirty="0">
              <a:solidFill>
                <a:srgbClr val="363636"/>
              </a:solidFill>
            </a:endParaRPr>
          </a:p>
        </p:txBody>
      </p:sp>
    </p:spTree>
    <p:extLst>
      <p:ext uri="{BB962C8B-B14F-4D97-AF65-F5344CB8AC3E}">
        <p14:creationId xmlns:p14="http://schemas.microsoft.com/office/powerpoint/2010/main" val="6934822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elsida">
    <p:bg>
      <p:bgPr>
        <a:solidFill>
          <a:srgbClr val="AE1738"/>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E3B30222-82BC-AE48-A936-EC0D8BCB9F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9144000" cy="5143500"/>
          </a:xfrm>
          <a:prstGeom prst="rect">
            <a:avLst/>
          </a:prstGeom>
          <a:effectLst/>
        </p:spPr>
      </p:pic>
      <p:sp>
        <p:nvSpPr>
          <p:cNvPr id="2" name="Rubrik 1"/>
          <p:cNvSpPr>
            <a:spLocks noGrp="1"/>
          </p:cNvSpPr>
          <p:nvPr>
            <p:ph type="ctrTitle" hasCustomPrompt="1"/>
          </p:nvPr>
        </p:nvSpPr>
        <p:spPr>
          <a:xfrm>
            <a:off x="1620000" y="810000"/>
            <a:ext cx="5940000" cy="2430000"/>
          </a:xfrm>
        </p:spPr>
        <p:txBody>
          <a:bodyPr anchor="ctr">
            <a:noAutofit/>
          </a:bodyPr>
          <a:lstStyle>
            <a:lvl1pPr algn="ctr">
              <a:lnSpc>
                <a:spcPct val="100000"/>
              </a:lnSpc>
              <a:defRPr sz="3600" b="1" cap="none" baseline="0">
                <a:solidFill>
                  <a:schemeClr val="bg1"/>
                </a:solidFill>
              </a:defRPr>
            </a:lvl1pPr>
          </a:lstStyle>
          <a:p>
            <a:r>
              <a:rPr lang="sv-SE" dirty="0"/>
              <a:t>Här skriver du in titeln på din presentation</a:t>
            </a:r>
          </a:p>
        </p:txBody>
      </p:sp>
      <p:sp>
        <p:nvSpPr>
          <p:cNvPr id="3" name="Underrubrik 2"/>
          <p:cNvSpPr>
            <a:spLocks noGrp="1"/>
          </p:cNvSpPr>
          <p:nvPr>
            <p:ph type="subTitle" idx="1" hasCustomPrompt="1"/>
          </p:nvPr>
        </p:nvSpPr>
        <p:spPr>
          <a:xfrm>
            <a:off x="1620000" y="3240000"/>
            <a:ext cx="5940000" cy="1080000"/>
          </a:xfrm>
          <a:prstGeom prst="rect">
            <a:avLst/>
          </a:prstGeom>
        </p:spPr>
        <p:txBody>
          <a:bodyPr anchor="t">
            <a:noAutofit/>
          </a:bodyPr>
          <a:lstStyle>
            <a:lvl1pPr marL="0" indent="0" algn="ctr">
              <a:lnSpc>
                <a:spcPct val="100000"/>
              </a:lnSpc>
              <a:buNone/>
              <a:defRPr sz="1650" b="1" cap="none"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dirty="0"/>
              <a:t>Här placerar du undertiteln</a:t>
            </a:r>
          </a:p>
        </p:txBody>
      </p:sp>
      <p:pic>
        <p:nvPicPr>
          <p:cNvPr id="9" name="Bildobjekt 8">
            <a:extLst>
              <a:ext uri="{FF2B5EF4-FFF2-40B4-BE49-F238E27FC236}">
                <a16:creationId xmlns:a16="http://schemas.microsoft.com/office/drawing/2014/main" id="{485EEA9C-FE56-F441-A9C0-E8E4F0314C9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7830000" y="4663224"/>
            <a:ext cx="1032428" cy="258552"/>
          </a:xfrm>
          <a:prstGeom prst="rect">
            <a:avLst/>
          </a:prstGeom>
        </p:spPr>
      </p:pic>
    </p:spTree>
    <p:extLst>
      <p:ext uri="{BB962C8B-B14F-4D97-AF65-F5344CB8AC3E}">
        <p14:creationId xmlns:p14="http://schemas.microsoft.com/office/powerpoint/2010/main" val="31058384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bild med blå bakgrund">
    <p:spTree>
      <p:nvGrpSpPr>
        <p:cNvPr id="1" name=""/>
        <p:cNvGrpSpPr/>
        <p:nvPr/>
      </p:nvGrpSpPr>
      <p:grpSpPr>
        <a:xfrm>
          <a:off x="0" y="0"/>
          <a:ext cx="0" cy="0"/>
          <a:chOff x="0" y="0"/>
          <a:chExt cx="0" cy="0"/>
        </a:xfrm>
      </p:grpSpPr>
      <p:sp>
        <p:nvSpPr>
          <p:cNvPr id="2" name="Rektangel 1"/>
          <p:cNvSpPr/>
          <p:nvPr userDrawn="1"/>
        </p:nvSpPr>
        <p:spPr>
          <a:xfrm>
            <a:off x="0" y="0"/>
            <a:ext cx="9144000" cy="5143500"/>
          </a:xfrm>
          <a:prstGeom prst="rect">
            <a:avLst/>
          </a:prstGeom>
          <a:solidFill>
            <a:srgbClr val="0066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Rubrik 1"/>
          <p:cNvSpPr>
            <a:spLocks noGrp="1"/>
          </p:cNvSpPr>
          <p:nvPr>
            <p:ph type="ctrTitle" hasCustomPrompt="1"/>
          </p:nvPr>
        </p:nvSpPr>
        <p:spPr>
          <a:xfrm>
            <a:off x="685800" y="1597820"/>
            <a:ext cx="7772400" cy="1102519"/>
          </a:xfrm>
        </p:spPr>
        <p:txBody>
          <a:bodyPr/>
          <a:lstStyle>
            <a:lvl1pPr algn="ctr">
              <a:defRPr b="1" baseline="0">
                <a:solidFill>
                  <a:schemeClr val="bg1"/>
                </a:solidFill>
              </a:defRPr>
            </a:lvl1pPr>
          </a:lstStyle>
          <a:p>
            <a:r>
              <a:rPr lang="sv-SE" dirty="0" smtClean="0"/>
              <a:t>Klicka här för att fylla i rubrik ovanpå bild</a:t>
            </a:r>
            <a:endParaRPr lang="sv-SE" dirty="0"/>
          </a:p>
        </p:txBody>
      </p:sp>
    </p:spTree>
    <p:extLst>
      <p:ext uri="{BB962C8B-B14F-4D97-AF65-F5344CB8AC3E}">
        <p14:creationId xmlns:p14="http://schemas.microsoft.com/office/powerpoint/2010/main" val="941280124"/>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elsida för utskrift">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4109FD55-718D-438B-8297-319021B74331}"/>
              </a:ext>
            </a:extLst>
          </p:cNvPr>
          <p:cNvPicPr>
            <a:picLocks noChangeAspect="1"/>
          </p:cNvPicPr>
          <p:nvPr userDrawn="1"/>
        </p:nvPicPr>
        <p:blipFill rotWithShape="1">
          <a:blip r:embed="rId2">
            <a:alphaModFix amt="55000"/>
          </a:blip>
          <a:srcRect l="-4818" t="21737" r="62723" b="30128"/>
          <a:stretch/>
        </p:blipFill>
        <p:spPr>
          <a:xfrm>
            <a:off x="4355976" y="-8906"/>
            <a:ext cx="4788024" cy="5156860"/>
          </a:xfrm>
          <a:prstGeom prst="rect">
            <a:avLst/>
          </a:prstGeom>
          <a:noFill/>
          <a:effectLst/>
        </p:spPr>
      </p:pic>
      <p:sp>
        <p:nvSpPr>
          <p:cNvPr id="2" name="Rubrik 1"/>
          <p:cNvSpPr>
            <a:spLocks noGrp="1"/>
          </p:cNvSpPr>
          <p:nvPr>
            <p:ph type="ctrTitle" hasCustomPrompt="1"/>
          </p:nvPr>
        </p:nvSpPr>
        <p:spPr>
          <a:xfrm>
            <a:off x="1620000" y="810000"/>
            <a:ext cx="5940000" cy="2430000"/>
          </a:xfrm>
        </p:spPr>
        <p:txBody>
          <a:bodyPr anchor="ctr">
            <a:noAutofit/>
          </a:bodyPr>
          <a:lstStyle>
            <a:lvl1pPr algn="ctr">
              <a:lnSpc>
                <a:spcPct val="100000"/>
              </a:lnSpc>
              <a:defRPr sz="3600" b="1" cap="none" baseline="0">
                <a:solidFill>
                  <a:srgbClr val="B1063A"/>
                </a:solidFill>
              </a:defRPr>
            </a:lvl1pPr>
          </a:lstStyle>
          <a:p>
            <a:r>
              <a:rPr lang="sv-SE" dirty="0"/>
              <a:t>Här skriver du in titeln på din presentation</a:t>
            </a:r>
          </a:p>
        </p:txBody>
      </p:sp>
      <p:sp>
        <p:nvSpPr>
          <p:cNvPr id="3" name="Underrubrik 2"/>
          <p:cNvSpPr>
            <a:spLocks noGrp="1"/>
          </p:cNvSpPr>
          <p:nvPr>
            <p:ph type="subTitle" idx="1" hasCustomPrompt="1"/>
          </p:nvPr>
        </p:nvSpPr>
        <p:spPr>
          <a:xfrm>
            <a:off x="1620000" y="3240000"/>
            <a:ext cx="5940000" cy="1080000"/>
          </a:xfrm>
          <a:prstGeom prst="rect">
            <a:avLst/>
          </a:prstGeom>
        </p:spPr>
        <p:txBody>
          <a:bodyPr anchor="t">
            <a:noAutofit/>
          </a:bodyPr>
          <a:lstStyle>
            <a:lvl1pPr marL="0" indent="0" algn="ctr">
              <a:lnSpc>
                <a:spcPct val="100000"/>
              </a:lnSpc>
              <a:buNone/>
              <a:defRPr sz="1650" b="1" cap="none" baseline="0">
                <a:solidFill>
                  <a:srgbClr val="B1063A"/>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dirty="0"/>
              <a:t>Här placerar du undertiteln</a:t>
            </a:r>
          </a:p>
        </p:txBody>
      </p:sp>
      <p:pic>
        <p:nvPicPr>
          <p:cNvPr id="9" name="Bildobjekt 8">
            <a:extLst>
              <a:ext uri="{FF2B5EF4-FFF2-40B4-BE49-F238E27FC236}">
                <a16:creationId xmlns:a16="http://schemas.microsoft.com/office/drawing/2014/main" id="{485EEA9C-FE56-F441-A9C0-E8E4F0314C9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7830000" y="4663224"/>
            <a:ext cx="1032428" cy="258552"/>
          </a:xfrm>
          <a:prstGeom prst="rect">
            <a:avLst/>
          </a:prstGeom>
        </p:spPr>
      </p:pic>
    </p:spTree>
    <p:extLst>
      <p:ext uri="{BB962C8B-B14F-4D97-AF65-F5344CB8AC3E}">
        <p14:creationId xmlns:p14="http://schemas.microsoft.com/office/powerpoint/2010/main" val="28071776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vsnittsrubrik">
    <p:bg>
      <p:bgPr>
        <a:solidFill>
          <a:srgbClr val="82112B"/>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EADEDBF6-7D1C-7243-942C-5D79C3651C8B}"/>
              </a:ext>
            </a:extLst>
          </p:cNvPr>
          <p:cNvPicPr>
            <a:picLocks noChangeAspect="1"/>
          </p:cNvPicPr>
          <p:nvPr userDrawn="1"/>
        </p:nvPicPr>
        <p:blipFill rotWithShape="1">
          <a:blip r:embed="rId2">
            <a:alphaModFix amt="55000"/>
          </a:blip>
          <a:srcRect l="-4818" t="21696" r="62723" b="28424"/>
          <a:stretch/>
        </p:blipFill>
        <p:spPr>
          <a:xfrm>
            <a:off x="4355976" y="0"/>
            <a:ext cx="4788024" cy="5143500"/>
          </a:xfrm>
          <a:prstGeom prst="rect">
            <a:avLst/>
          </a:prstGeom>
          <a:noFill/>
        </p:spPr>
      </p:pic>
      <p:sp>
        <p:nvSpPr>
          <p:cNvPr id="2" name="Rubrik 1"/>
          <p:cNvSpPr>
            <a:spLocks noGrp="1"/>
          </p:cNvSpPr>
          <p:nvPr>
            <p:ph type="title" hasCustomPrompt="1"/>
          </p:nvPr>
        </p:nvSpPr>
        <p:spPr>
          <a:xfrm>
            <a:off x="1620000" y="391683"/>
            <a:ext cx="5940000" cy="4050000"/>
          </a:xfrm>
        </p:spPr>
        <p:txBody>
          <a:bodyPr anchor="ctr">
            <a:noAutofit/>
          </a:bodyPr>
          <a:lstStyle>
            <a:lvl1pPr algn="ctr">
              <a:lnSpc>
                <a:spcPct val="100000"/>
              </a:lnSpc>
              <a:defRPr sz="3000" b="1">
                <a:solidFill>
                  <a:schemeClr val="bg1"/>
                </a:solidFill>
              </a:defRPr>
            </a:lvl1pPr>
          </a:lstStyle>
          <a:p>
            <a:r>
              <a:rPr lang="sv-SE" dirty="0"/>
              <a:t>Avsnittsrubrik</a:t>
            </a:r>
          </a:p>
        </p:txBody>
      </p:sp>
      <p:pic>
        <p:nvPicPr>
          <p:cNvPr id="9" name="Bildobjekt 8">
            <a:extLst>
              <a:ext uri="{FF2B5EF4-FFF2-40B4-BE49-F238E27FC236}">
                <a16:creationId xmlns:a16="http://schemas.microsoft.com/office/drawing/2014/main" id="{485EEA9C-FE56-F441-A9C0-E8E4F0314C9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7830000" y="4663224"/>
            <a:ext cx="1032428" cy="258552"/>
          </a:xfrm>
          <a:prstGeom prst="rect">
            <a:avLst/>
          </a:prstGeom>
        </p:spPr>
      </p:pic>
      <p:sp>
        <p:nvSpPr>
          <p:cNvPr id="5" name="Platshållare för bild 6"/>
          <p:cNvSpPr>
            <a:spLocks noGrp="1"/>
          </p:cNvSpPr>
          <p:nvPr>
            <p:ph type="pic" sz="quarter" idx="14" hasCustomPrompt="1"/>
          </p:nvPr>
        </p:nvSpPr>
        <p:spPr>
          <a:xfrm>
            <a:off x="7857000" y="216000"/>
            <a:ext cx="1053000" cy="1053000"/>
          </a:xfrm>
        </p:spPr>
        <p:txBody>
          <a:bodyPr/>
          <a:lstStyle>
            <a:lvl1pPr marL="0" indent="0">
              <a:lnSpc>
                <a:spcPct val="100000"/>
              </a:lnSpc>
              <a:buFontTx/>
              <a:buNone/>
              <a:defRPr sz="900" baseline="0">
                <a:solidFill>
                  <a:schemeClr val="bg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78009789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ubrik och punktlista">
    <p:spTree>
      <p:nvGrpSpPr>
        <p:cNvPr id="1" name=""/>
        <p:cNvGrpSpPr/>
        <p:nvPr/>
      </p:nvGrpSpPr>
      <p:grpSpPr>
        <a:xfrm>
          <a:off x="0" y="0"/>
          <a:ext cx="0" cy="0"/>
          <a:chOff x="0" y="0"/>
          <a:chExt cx="0" cy="0"/>
        </a:xfrm>
      </p:grpSpPr>
      <p:sp>
        <p:nvSpPr>
          <p:cNvPr id="2" name="Rubrik 1"/>
          <p:cNvSpPr>
            <a:spLocks noGrp="1"/>
          </p:cNvSpPr>
          <p:nvPr>
            <p:ph type="title"/>
          </p:nvPr>
        </p:nvSpPr>
        <p:spPr>
          <a:xfrm>
            <a:off x="810019" y="675000"/>
            <a:ext cx="7020000" cy="972000"/>
          </a:xfrm>
        </p:spPr>
        <p:txBody>
          <a:bodyPr anchor="ctr">
            <a:noAutofit/>
          </a:bodyPr>
          <a:lstStyle>
            <a:lvl1pPr>
              <a:lnSpc>
                <a:spcPct val="100000"/>
              </a:lnSpc>
              <a:defRPr b="1"/>
            </a:lvl1pPr>
          </a:lstStyle>
          <a:p>
            <a:r>
              <a:rPr lang="sv-SE" smtClean="0"/>
              <a:t>Klicka här för att ändra format</a:t>
            </a:r>
            <a:endParaRPr lang="sv-SE" dirty="0"/>
          </a:p>
        </p:txBody>
      </p:sp>
      <p:sp>
        <p:nvSpPr>
          <p:cNvPr id="6" name="Platshållare för sidfot 5"/>
          <p:cNvSpPr>
            <a:spLocks noGrp="1"/>
          </p:cNvSpPr>
          <p:nvPr>
            <p:ph type="ftr" sz="quarter" idx="11"/>
          </p:nvPr>
        </p:nvSpPr>
        <p:spPr>
          <a:xfrm>
            <a:off x="810000" y="4671000"/>
            <a:ext cx="2700000" cy="273844"/>
          </a:xfrm>
        </p:spPr>
        <p:txBody>
          <a:bodyPr/>
          <a:lstStyle>
            <a:lvl1pPr>
              <a:defRPr>
                <a:solidFill>
                  <a:schemeClr val="tx1"/>
                </a:solidFill>
              </a:defRPr>
            </a:lvl1pPr>
          </a:lstStyle>
          <a:p>
            <a:r>
              <a:rPr lang="sv-SE"/>
              <a:t>Presentationsrubrik</a:t>
            </a:r>
          </a:p>
        </p:txBody>
      </p:sp>
      <p:sp>
        <p:nvSpPr>
          <p:cNvPr id="7" name="Platshållare för bildnummer 6"/>
          <p:cNvSpPr>
            <a:spLocks noGrp="1"/>
          </p:cNvSpPr>
          <p:nvPr>
            <p:ph type="sldNum" sz="quarter" idx="12"/>
          </p:nvPr>
        </p:nvSpPr>
        <p:spPr/>
        <p:txBody>
          <a:bodyPr/>
          <a:lstStyle>
            <a:lvl1pPr>
              <a:defRPr>
                <a:solidFill>
                  <a:schemeClr val="tx1"/>
                </a:solidFill>
              </a:defRPr>
            </a:lvl1pPr>
          </a:lstStyle>
          <a:p>
            <a:fld id="{8EEB9E62-4301-493A-8C73-0409F1A2D539}" type="slidenum">
              <a:rPr lang="sv-SE" smtClean="0"/>
              <a:pPr/>
              <a:t>‹#›</a:t>
            </a:fld>
            <a:endParaRPr lang="sv-SE"/>
          </a:p>
        </p:txBody>
      </p:sp>
      <p:pic>
        <p:nvPicPr>
          <p:cNvPr id="8" name="Bildobjekt 7">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7830000" y="4671001"/>
            <a:ext cx="1031400" cy="254111"/>
          </a:xfrm>
          <a:prstGeom prst="rect">
            <a:avLst/>
          </a:prstGeom>
        </p:spPr>
      </p:pic>
      <p:sp>
        <p:nvSpPr>
          <p:cNvPr id="5" name="Platshållare för datum 4"/>
          <p:cNvSpPr>
            <a:spLocks noGrp="1"/>
          </p:cNvSpPr>
          <p:nvPr>
            <p:ph type="dt" sz="half" idx="10"/>
          </p:nvPr>
        </p:nvSpPr>
        <p:spPr>
          <a:xfrm>
            <a:off x="3645000" y="4671000"/>
            <a:ext cx="1863000" cy="273844"/>
          </a:xfrm>
        </p:spPr>
        <p:txBody>
          <a:bodyPr/>
          <a:lstStyle>
            <a:lvl1pPr>
              <a:defRPr>
                <a:solidFill>
                  <a:schemeClr val="tx1"/>
                </a:solidFill>
              </a:defRPr>
            </a:lvl1pPr>
          </a:lstStyle>
          <a:p>
            <a:r>
              <a:rPr lang="sv-SE" smtClean="0"/>
              <a:t>Avsnittsrubrik</a:t>
            </a:r>
            <a:endParaRPr lang="sv-SE"/>
          </a:p>
        </p:txBody>
      </p:sp>
      <p:sp>
        <p:nvSpPr>
          <p:cNvPr id="9" name="Platshållare för text 8"/>
          <p:cNvSpPr>
            <a:spLocks noGrp="1"/>
          </p:cNvSpPr>
          <p:nvPr>
            <p:ph type="body" sz="quarter" idx="13" hasCustomPrompt="1"/>
          </p:nvPr>
        </p:nvSpPr>
        <p:spPr>
          <a:xfrm>
            <a:off x="809916" y="1647000"/>
            <a:ext cx="7019925" cy="2835000"/>
          </a:xfrm>
        </p:spPr>
        <p:txBody>
          <a:bodyPr>
            <a:noAutofit/>
          </a:bodyPr>
          <a:lstStyle>
            <a:lvl1pPr>
              <a:lnSpc>
                <a:spcPts val="2550"/>
              </a:lnSpc>
              <a:defRPr sz="1650"/>
            </a:lvl1pPr>
            <a:lvl2pPr>
              <a:lnSpc>
                <a:spcPct val="100000"/>
              </a:lnSpc>
              <a:spcAft>
                <a:spcPts val="900"/>
              </a:spcAft>
              <a:buFont typeface="Arial" panose="020B0604020202020204" pitchFamily="34" charset="0"/>
              <a:buChar char="•"/>
              <a:defRPr sz="1650"/>
            </a:lvl2pPr>
            <a:lvl3pPr>
              <a:lnSpc>
                <a:spcPct val="100000"/>
              </a:lnSpc>
              <a:spcAft>
                <a:spcPts val="900"/>
              </a:spcAft>
              <a:defRPr sz="1650"/>
            </a:lvl3pPr>
            <a:lvl4pPr>
              <a:lnSpc>
                <a:spcPct val="100000"/>
              </a:lnSpc>
              <a:spcAft>
                <a:spcPts val="900"/>
              </a:spcAft>
              <a:defRPr sz="1650"/>
            </a:lvl4pPr>
            <a:lvl5pPr>
              <a:lnSpc>
                <a:spcPct val="100000"/>
              </a:lnSpc>
              <a:spcAft>
                <a:spcPts val="900"/>
              </a:spcAft>
              <a:defRPr sz="1650"/>
            </a:lvl5pPr>
          </a:lstStyle>
          <a:p>
            <a:pPr lvl="1"/>
            <a:r>
              <a:rPr lang="sv-SE" dirty="0"/>
              <a:t>Nivå två</a:t>
            </a:r>
          </a:p>
          <a:p>
            <a:pPr lvl="2"/>
            <a:r>
              <a:rPr lang="sv-SE" dirty="0"/>
              <a:t>Nivå tre</a:t>
            </a:r>
          </a:p>
          <a:p>
            <a:pPr lvl="3"/>
            <a:r>
              <a:rPr lang="sv-SE" dirty="0"/>
              <a:t>Nivå fyra</a:t>
            </a:r>
          </a:p>
          <a:p>
            <a:pPr lvl="4"/>
            <a:r>
              <a:rPr lang="sv-SE" dirty="0"/>
              <a:t>Nivå fem</a:t>
            </a:r>
          </a:p>
        </p:txBody>
      </p:sp>
      <p:sp>
        <p:nvSpPr>
          <p:cNvPr id="11" name="Platshållare för bild 6"/>
          <p:cNvSpPr>
            <a:spLocks noGrp="1"/>
          </p:cNvSpPr>
          <p:nvPr>
            <p:ph type="pic" sz="quarter" idx="14" hasCustomPrompt="1"/>
          </p:nvPr>
        </p:nvSpPr>
        <p:spPr>
          <a:xfrm>
            <a:off x="7857000" y="216000"/>
            <a:ext cx="1053000" cy="1053000"/>
          </a:xfrm>
        </p:spPr>
        <p:txBody>
          <a:bodyPr/>
          <a:lstStyle>
            <a:lvl1pPr marL="0" indent="0">
              <a:lnSpc>
                <a:spcPct val="100000"/>
              </a:lnSpc>
              <a:buFontTx/>
              <a:buNone/>
              <a:defRPr sz="900" baseline="0">
                <a:solidFill>
                  <a:schemeClr val="tx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41642852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sida">
    <p:spTree>
      <p:nvGrpSpPr>
        <p:cNvPr id="1" name=""/>
        <p:cNvGrpSpPr/>
        <p:nvPr/>
      </p:nvGrpSpPr>
      <p:grpSpPr>
        <a:xfrm>
          <a:off x="0" y="0"/>
          <a:ext cx="0" cy="0"/>
          <a:chOff x="0" y="0"/>
          <a:chExt cx="0" cy="0"/>
        </a:xfrm>
      </p:grpSpPr>
      <p:sp>
        <p:nvSpPr>
          <p:cNvPr id="2" name="Rubrik 1"/>
          <p:cNvSpPr>
            <a:spLocks noGrp="1"/>
          </p:cNvSpPr>
          <p:nvPr>
            <p:ph type="title"/>
          </p:nvPr>
        </p:nvSpPr>
        <p:spPr>
          <a:xfrm>
            <a:off x="808538" y="675000"/>
            <a:ext cx="7020000" cy="972000"/>
          </a:xfrm>
        </p:spPr>
        <p:txBody>
          <a:bodyPr anchor="ctr">
            <a:noAutofit/>
          </a:bodyPr>
          <a:lstStyle>
            <a:lvl1pPr>
              <a:lnSpc>
                <a:spcPct val="100000"/>
              </a:lnSpc>
              <a:defRPr/>
            </a:lvl1pPr>
          </a:lstStyle>
          <a:p>
            <a:r>
              <a:rPr lang="sv-SE" smtClean="0"/>
              <a:t>Klicka här för att ändra format</a:t>
            </a:r>
            <a:endParaRPr lang="sv-SE" dirty="0"/>
          </a:p>
        </p:txBody>
      </p:sp>
      <p:sp>
        <p:nvSpPr>
          <p:cNvPr id="4" name="Platshållare för datum 3"/>
          <p:cNvSpPr>
            <a:spLocks noGrp="1"/>
          </p:cNvSpPr>
          <p:nvPr>
            <p:ph type="dt" sz="half" idx="10"/>
          </p:nvPr>
        </p:nvSpPr>
        <p:spPr/>
        <p:txBody>
          <a:bodyPr/>
          <a:lstStyle/>
          <a:p>
            <a:r>
              <a:rPr lang="sv-SE" smtClean="0"/>
              <a:t>Avsnittsrubrik</a:t>
            </a:r>
            <a:endParaRPr lang="sv-SE"/>
          </a:p>
        </p:txBody>
      </p:sp>
      <p:sp>
        <p:nvSpPr>
          <p:cNvPr id="5" name="Platshållare för sidfot 4"/>
          <p:cNvSpPr>
            <a:spLocks noGrp="1"/>
          </p:cNvSpPr>
          <p:nvPr>
            <p:ph type="ftr" sz="quarter" idx="11"/>
          </p:nvPr>
        </p:nvSpPr>
        <p:spPr>
          <a:xfrm>
            <a:off x="810000" y="4671000"/>
            <a:ext cx="2700000" cy="273844"/>
          </a:xfrm>
        </p:spPr>
        <p:txBody>
          <a:bodyPr/>
          <a:lstStyle/>
          <a:p>
            <a:r>
              <a:rPr lang="sv-SE"/>
              <a:t>Presentationsrubrik</a:t>
            </a:r>
          </a:p>
        </p:txBody>
      </p:sp>
      <p:sp>
        <p:nvSpPr>
          <p:cNvPr id="6" name="Platshållare för bildnummer 5"/>
          <p:cNvSpPr>
            <a:spLocks noGrp="1"/>
          </p:cNvSpPr>
          <p:nvPr>
            <p:ph type="sldNum" sz="quarter" idx="12"/>
          </p:nvPr>
        </p:nvSpPr>
        <p:spPr/>
        <p:txBody>
          <a:bodyPr/>
          <a:lstStyle/>
          <a:p>
            <a:fld id="{8EEB9E62-4301-493A-8C73-0409F1A2D539}" type="slidenum">
              <a:rPr lang="sv-SE" smtClean="0"/>
              <a:t>‹#›</a:t>
            </a:fld>
            <a:endParaRPr lang="sv-SE"/>
          </a:p>
        </p:txBody>
      </p:sp>
      <p:pic>
        <p:nvPicPr>
          <p:cNvPr id="9" name="Bildobjekt 8">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7830000" y="4671001"/>
            <a:ext cx="1031400" cy="254111"/>
          </a:xfrm>
          <a:prstGeom prst="rect">
            <a:avLst/>
          </a:prstGeom>
        </p:spPr>
      </p:pic>
      <p:sp>
        <p:nvSpPr>
          <p:cNvPr id="8" name="Platshållare för text 7"/>
          <p:cNvSpPr>
            <a:spLocks noGrp="1"/>
          </p:cNvSpPr>
          <p:nvPr>
            <p:ph type="body" sz="quarter" idx="13"/>
          </p:nvPr>
        </p:nvSpPr>
        <p:spPr>
          <a:xfrm>
            <a:off x="808435" y="1647000"/>
            <a:ext cx="7019925" cy="2835000"/>
          </a:xfrm>
        </p:spPr>
        <p:txBody>
          <a:bodyPr>
            <a:noAutofit/>
          </a:bodyPr>
          <a:lstStyle>
            <a:lvl1pPr marL="0" indent="0">
              <a:lnSpc>
                <a:spcPct val="100000"/>
              </a:lnSpc>
              <a:spcAft>
                <a:spcPts val="900"/>
              </a:spcAft>
              <a:buFontTx/>
              <a:buNone/>
              <a:defRPr sz="1650"/>
            </a:lvl1pPr>
            <a:lvl2pPr>
              <a:lnSpc>
                <a:spcPct val="100000"/>
              </a:lnSpc>
              <a:spcAft>
                <a:spcPts val="900"/>
              </a:spcAft>
              <a:defRPr sz="1650"/>
            </a:lvl2pPr>
            <a:lvl3pPr>
              <a:lnSpc>
                <a:spcPct val="100000"/>
              </a:lnSpc>
              <a:spcAft>
                <a:spcPts val="900"/>
              </a:spcAft>
              <a:defRPr sz="1650"/>
            </a:lvl3pPr>
            <a:lvl4pPr>
              <a:lnSpc>
                <a:spcPct val="100000"/>
              </a:lnSpc>
              <a:spcAft>
                <a:spcPts val="900"/>
              </a:spcAft>
              <a:defRPr sz="1650"/>
            </a:lvl4pPr>
            <a:lvl5pPr>
              <a:lnSpc>
                <a:spcPct val="100000"/>
              </a:lnSpc>
              <a:spcAft>
                <a:spcPts val="900"/>
              </a:spcAft>
              <a:defRPr sz="1650"/>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1" name="Platshållare för bild 6"/>
          <p:cNvSpPr>
            <a:spLocks noGrp="1"/>
          </p:cNvSpPr>
          <p:nvPr>
            <p:ph type="pic" sz="quarter" idx="14" hasCustomPrompt="1"/>
          </p:nvPr>
        </p:nvSpPr>
        <p:spPr>
          <a:xfrm>
            <a:off x="7857000" y="216000"/>
            <a:ext cx="1053000" cy="1053000"/>
          </a:xfrm>
        </p:spPr>
        <p:txBody>
          <a:bodyPr/>
          <a:lstStyle>
            <a:lvl1pPr marL="0" indent="0">
              <a:lnSpc>
                <a:spcPct val="100000"/>
              </a:lnSpc>
              <a:buFontTx/>
              <a:buNone/>
              <a:defRPr sz="900" baseline="0">
                <a:solidFill>
                  <a:schemeClr val="tx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4253827198"/>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oto vänster/grafik + text">
    <p:spTree>
      <p:nvGrpSpPr>
        <p:cNvPr id="1" name=""/>
        <p:cNvGrpSpPr/>
        <p:nvPr/>
      </p:nvGrpSpPr>
      <p:grpSpPr>
        <a:xfrm>
          <a:off x="0" y="0"/>
          <a:ext cx="0" cy="0"/>
          <a:chOff x="0" y="0"/>
          <a:chExt cx="0" cy="0"/>
        </a:xfrm>
      </p:grpSpPr>
      <p:sp>
        <p:nvSpPr>
          <p:cNvPr id="2" name="Rubrik 1"/>
          <p:cNvSpPr>
            <a:spLocks noGrp="1"/>
          </p:cNvSpPr>
          <p:nvPr>
            <p:ph type="title"/>
          </p:nvPr>
        </p:nvSpPr>
        <p:spPr>
          <a:xfrm>
            <a:off x="4587629" y="415245"/>
            <a:ext cx="3888000" cy="1296000"/>
          </a:xfrm>
        </p:spPr>
        <p:txBody>
          <a:bodyPr anchor="ctr">
            <a:noAutofit/>
          </a:bodyPr>
          <a:lstStyle>
            <a:lvl1pPr>
              <a:lnSpc>
                <a:spcPct val="100000"/>
              </a:lnSpc>
              <a:defRPr/>
            </a:lvl1pPr>
          </a:lstStyle>
          <a:p>
            <a:r>
              <a:rPr lang="sv-SE" smtClean="0"/>
              <a:t>Klicka här för att ändra format</a:t>
            </a:r>
            <a:endParaRPr lang="sv-SE" dirty="0"/>
          </a:p>
        </p:txBody>
      </p:sp>
      <p:sp>
        <p:nvSpPr>
          <p:cNvPr id="7" name="Platshållare för datum 6"/>
          <p:cNvSpPr>
            <a:spLocks noGrp="1"/>
          </p:cNvSpPr>
          <p:nvPr>
            <p:ph type="dt" sz="half" idx="10"/>
          </p:nvPr>
        </p:nvSpPr>
        <p:spPr>
          <a:xfrm>
            <a:off x="810000" y="4671000"/>
            <a:ext cx="1863000" cy="273844"/>
          </a:xfrm>
        </p:spPr>
        <p:txBody>
          <a:bodyPr/>
          <a:lstStyle>
            <a:lvl1pPr algn="l">
              <a:defRPr/>
            </a:lvl1pPr>
          </a:lstStyle>
          <a:p>
            <a:r>
              <a:rPr lang="sv-SE" smtClean="0"/>
              <a:t>Avsnittsrubrik</a:t>
            </a:r>
            <a:endParaRPr lang="sv-SE"/>
          </a:p>
        </p:txBody>
      </p:sp>
      <p:sp>
        <p:nvSpPr>
          <p:cNvPr id="8" name="Platshållare för sidfot 7"/>
          <p:cNvSpPr>
            <a:spLocks noGrp="1"/>
          </p:cNvSpPr>
          <p:nvPr>
            <p:ph type="ftr" sz="quarter" idx="11"/>
          </p:nvPr>
        </p:nvSpPr>
        <p:spPr>
          <a:xfrm>
            <a:off x="4587629" y="4671000"/>
            <a:ext cx="2970000" cy="273844"/>
          </a:xfrm>
        </p:spPr>
        <p:txBody>
          <a:bodyPr/>
          <a:lstStyle>
            <a:lvl1pPr algn="l">
              <a:defRPr/>
            </a:lvl1pPr>
          </a:lstStyle>
          <a:p>
            <a:r>
              <a:rPr lang="sv-SE"/>
              <a:t>Presentationsrubrik</a:t>
            </a:r>
          </a:p>
        </p:txBody>
      </p:sp>
      <p:sp>
        <p:nvSpPr>
          <p:cNvPr id="9" name="Platshållare för bildnummer 8"/>
          <p:cNvSpPr>
            <a:spLocks noGrp="1"/>
          </p:cNvSpPr>
          <p:nvPr>
            <p:ph type="sldNum" sz="quarter" idx="12"/>
          </p:nvPr>
        </p:nvSpPr>
        <p:spPr/>
        <p:txBody>
          <a:bodyPr/>
          <a:lstStyle/>
          <a:p>
            <a:fld id="{8EEB9E62-4301-493A-8C73-0409F1A2D539}" type="slidenum">
              <a:rPr lang="sv-SE" smtClean="0"/>
              <a:t>‹#›</a:t>
            </a:fld>
            <a:endParaRPr lang="sv-SE"/>
          </a:p>
        </p:txBody>
      </p:sp>
      <p:sp>
        <p:nvSpPr>
          <p:cNvPr id="11" name="Platshållare för bild 10"/>
          <p:cNvSpPr>
            <a:spLocks noGrp="1"/>
          </p:cNvSpPr>
          <p:nvPr>
            <p:ph type="pic" sz="quarter" idx="13" hasCustomPrompt="1"/>
          </p:nvPr>
        </p:nvSpPr>
        <p:spPr>
          <a:xfrm>
            <a:off x="0" y="0"/>
            <a:ext cx="4114800" cy="5143500"/>
          </a:xfrm>
        </p:spPr>
        <p:txBody>
          <a:bodyPr/>
          <a:lstStyle>
            <a:lvl1pPr marL="0" indent="0" algn="l" defTabSz="685800" rtl="0" eaLnBrk="1" latinLnBrk="0" hangingPunct="1">
              <a:lnSpc>
                <a:spcPct val="100000"/>
              </a:lnSpc>
              <a:spcBef>
                <a:spcPts val="0"/>
              </a:spcBef>
              <a:spcAft>
                <a:spcPts val="1350"/>
              </a:spcAft>
              <a:buClr>
                <a:srgbClr val="B1063A"/>
              </a:buClr>
              <a:buFontTx/>
              <a:buNone/>
              <a:defRPr lang="sv-SE" sz="1650" kern="1200" baseline="0" dirty="0" smtClean="0">
                <a:solidFill>
                  <a:schemeClr val="tx1"/>
                </a:solidFill>
                <a:latin typeface="+mn-lt"/>
                <a:ea typeface="+mn-ea"/>
                <a:cs typeface="+mn-cs"/>
              </a:defRPr>
            </a:lvl1pPr>
          </a:lstStyle>
          <a:p>
            <a:r>
              <a:rPr lang="sv-SE" dirty="0"/>
              <a:t>Klicka på symbolen för bild för att lägga till foto eller grafik</a:t>
            </a:r>
          </a:p>
        </p:txBody>
      </p:sp>
      <p:pic>
        <p:nvPicPr>
          <p:cNvPr id="12" name="Bildobjekt 11">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7830000" y="4671001"/>
            <a:ext cx="1031400" cy="254111"/>
          </a:xfrm>
          <a:prstGeom prst="rect">
            <a:avLst/>
          </a:prstGeom>
        </p:spPr>
      </p:pic>
      <p:sp>
        <p:nvSpPr>
          <p:cNvPr id="4" name="Platshållare för text 3"/>
          <p:cNvSpPr>
            <a:spLocks noGrp="1"/>
          </p:cNvSpPr>
          <p:nvPr>
            <p:ph type="body" sz="quarter" idx="14"/>
          </p:nvPr>
        </p:nvSpPr>
        <p:spPr>
          <a:xfrm>
            <a:off x="4590001" y="1728000"/>
            <a:ext cx="3888581" cy="2916000"/>
          </a:xfrm>
        </p:spPr>
        <p:txBody>
          <a:bodyPr>
            <a:noAutofit/>
          </a:bodyPr>
          <a:lstStyle>
            <a:lvl1pPr marL="0" indent="0">
              <a:lnSpc>
                <a:spcPct val="100000"/>
              </a:lnSpc>
              <a:spcAft>
                <a:spcPts val="900"/>
              </a:spcAft>
              <a:buFontTx/>
              <a:buNone/>
              <a:defRPr sz="1650"/>
            </a:lvl1pPr>
            <a:lvl2pPr>
              <a:lnSpc>
                <a:spcPct val="100000"/>
              </a:lnSpc>
              <a:spcAft>
                <a:spcPts val="900"/>
              </a:spcAft>
              <a:defRPr sz="1650"/>
            </a:lvl2pPr>
            <a:lvl3pPr>
              <a:lnSpc>
                <a:spcPct val="100000"/>
              </a:lnSpc>
              <a:spcAft>
                <a:spcPts val="900"/>
              </a:spcAft>
              <a:defRPr sz="1650"/>
            </a:lvl3pPr>
            <a:lvl4pPr>
              <a:lnSpc>
                <a:spcPct val="100000"/>
              </a:lnSpc>
              <a:spcAft>
                <a:spcPts val="900"/>
              </a:spcAft>
              <a:defRPr sz="1650"/>
            </a:lvl4pPr>
            <a:lvl5pPr>
              <a:lnSpc>
                <a:spcPct val="100000"/>
              </a:lnSpc>
              <a:spcAft>
                <a:spcPts val="900"/>
              </a:spcAft>
              <a:defRPr sz="1650"/>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1778956232"/>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oto höger/grafik + text">
    <p:spTree>
      <p:nvGrpSpPr>
        <p:cNvPr id="1" name=""/>
        <p:cNvGrpSpPr/>
        <p:nvPr/>
      </p:nvGrpSpPr>
      <p:grpSpPr>
        <a:xfrm>
          <a:off x="0" y="0"/>
          <a:ext cx="0" cy="0"/>
          <a:chOff x="0" y="0"/>
          <a:chExt cx="0" cy="0"/>
        </a:xfrm>
      </p:grpSpPr>
      <p:sp>
        <p:nvSpPr>
          <p:cNvPr id="2" name="Rubrik 1"/>
          <p:cNvSpPr>
            <a:spLocks noGrp="1"/>
          </p:cNvSpPr>
          <p:nvPr>
            <p:ph type="title"/>
          </p:nvPr>
        </p:nvSpPr>
        <p:spPr>
          <a:xfrm>
            <a:off x="684000" y="415245"/>
            <a:ext cx="3888000" cy="1296000"/>
          </a:xfrm>
        </p:spPr>
        <p:txBody>
          <a:bodyPr anchor="ctr">
            <a:noAutofit/>
          </a:bodyPr>
          <a:lstStyle>
            <a:lvl1pPr>
              <a:lnSpc>
                <a:spcPct val="100000"/>
              </a:lnSpc>
              <a:defRPr/>
            </a:lvl1pPr>
          </a:lstStyle>
          <a:p>
            <a:r>
              <a:rPr lang="sv-SE" smtClean="0"/>
              <a:t>Klicka här för att ändra format</a:t>
            </a:r>
            <a:endParaRPr lang="sv-SE" dirty="0"/>
          </a:p>
        </p:txBody>
      </p:sp>
      <p:sp>
        <p:nvSpPr>
          <p:cNvPr id="7" name="Platshållare för datum 6"/>
          <p:cNvSpPr>
            <a:spLocks noGrp="1"/>
          </p:cNvSpPr>
          <p:nvPr>
            <p:ph type="dt" sz="half" idx="10"/>
          </p:nvPr>
        </p:nvSpPr>
        <p:spPr>
          <a:xfrm>
            <a:off x="810000" y="4671000"/>
            <a:ext cx="1863000" cy="273844"/>
          </a:xfrm>
        </p:spPr>
        <p:txBody>
          <a:bodyPr/>
          <a:lstStyle>
            <a:lvl1pPr algn="l">
              <a:defRPr/>
            </a:lvl1pPr>
          </a:lstStyle>
          <a:p>
            <a:r>
              <a:rPr lang="sv-SE" smtClean="0"/>
              <a:t>Avsnittsrubrik</a:t>
            </a:r>
            <a:endParaRPr lang="sv-SE"/>
          </a:p>
        </p:txBody>
      </p:sp>
      <p:sp>
        <p:nvSpPr>
          <p:cNvPr id="8" name="Platshållare för sidfot 7"/>
          <p:cNvSpPr>
            <a:spLocks noGrp="1"/>
          </p:cNvSpPr>
          <p:nvPr>
            <p:ph type="ftr" sz="quarter" idx="11"/>
          </p:nvPr>
        </p:nvSpPr>
        <p:spPr>
          <a:xfrm>
            <a:off x="4587629" y="4671000"/>
            <a:ext cx="2970000" cy="273844"/>
          </a:xfrm>
        </p:spPr>
        <p:txBody>
          <a:bodyPr/>
          <a:lstStyle>
            <a:lvl1pPr algn="l">
              <a:defRPr/>
            </a:lvl1pPr>
          </a:lstStyle>
          <a:p>
            <a:r>
              <a:rPr lang="sv-SE"/>
              <a:t>Presentationsrubrik</a:t>
            </a:r>
          </a:p>
        </p:txBody>
      </p:sp>
      <p:sp>
        <p:nvSpPr>
          <p:cNvPr id="9" name="Platshållare för bildnummer 8"/>
          <p:cNvSpPr>
            <a:spLocks noGrp="1"/>
          </p:cNvSpPr>
          <p:nvPr>
            <p:ph type="sldNum" sz="quarter" idx="12"/>
          </p:nvPr>
        </p:nvSpPr>
        <p:spPr/>
        <p:txBody>
          <a:bodyPr/>
          <a:lstStyle/>
          <a:p>
            <a:fld id="{8EEB9E62-4301-493A-8C73-0409F1A2D539}" type="slidenum">
              <a:rPr lang="sv-SE" smtClean="0"/>
              <a:t>‹#›</a:t>
            </a:fld>
            <a:endParaRPr lang="sv-SE"/>
          </a:p>
        </p:txBody>
      </p:sp>
      <p:sp>
        <p:nvSpPr>
          <p:cNvPr id="11" name="Platshållare för bild 10"/>
          <p:cNvSpPr>
            <a:spLocks noGrp="1"/>
          </p:cNvSpPr>
          <p:nvPr>
            <p:ph type="pic" sz="quarter" idx="13" hasCustomPrompt="1"/>
          </p:nvPr>
        </p:nvSpPr>
        <p:spPr>
          <a:xfrm>
            <a:off x="5029200" y="0"/>
            <a:ext cx="4114800" cy="5143500"/>
          </a:xfrm>
        </p:spPr>
        <p:txBody>
          <a:bodyPr/>
          <a:lstStyle>
            <a:lvl1pPr marL="0" indent="0" algn="l" defTabSz="685800" rtl="0" eaLnBrk="1" latinLnBrk="0" hangingPunct="1">
              <a:lnSpc>
                <a:spcPct val="100000"/>
              </a:lnSpc>
              <a:spcBef>
                <a:spcPts val="0"/>
              </a:spcBef>
              <a:spcAft>
                <a:spcPts val="1350"/>
              </a:spcAft>
              <a:buClr>
                <a:srgbClr val="B1063A"/>
              </a:buClr>
              <a:buFontTx/>
              <a:buNone/>
              <a:defRPr lang="sv-SE" sz="1650" kern="1200" baseline="0" dirty="0" smtClean="0">
                <a:solidFill>
                  <a:schemeClr val="tx1"/>
                </a:solidFill>
                <a:latin typeface="+mn-lt"/>
                <a:ea typeface="+mn-ea"/>
                <a:cs typeface="+mn-cs"/>
              </a:defRPr>
            </a:lvl1pPr>
          </a:lstStyle>
          <a:p>
            <a:r>
              <a:rPr lang="sv-SE" dirty="0"/>
              <a:t>Klicka på symbolen för bild för att lägga till foto eller grafik</a:t>
            </a:r>
          </a:p>
        </p:txBody>
      </p:sp>
      <p:pic>
        <p:nvPicPr>
          <p:cNvPr id="12" name="Bildobjekt 11">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7830000" y="4671001"/>
            <a:ext cx="1031400" cy="254111"/>
          </a:xfrm>
          <a:prstGeom prst="rect">
            <a:avLst/>
          </a:prstGeom>
        </p:spPr>
      </p:pic>
      <p:sp>
        <p:nvSpPr>
          <p:cNvPr id="4" name="Platshållare för text 3"/>
          <p:cNvSpPr>
            <a:spLocks noGrp="1"/>
          </p:cNvSpPr>
          <p:nvPr>
            <p:ph type="body" sz="quarter" idx="14"/>
          </p:nvPr>
        </p:nvSpPr>
        <p:spPr>
          <a:xfrm>
            <a:off x="684001" y="1728000"/>
            <a:ext cx="3888581" cy="2916000"/>
          </a:xfrm>
        </p:spPr>
        <p:txBody>
          <a:bodyPr>
            <a:noAutofit/>
          </a:bodyPr>
          <a:lstStyle>
            <a:lvl1pPr marL="0" indent="0">
              <a:lnSpc>
                <a:spcPct val="100000"/>
              </a:lnSpc>
              <a:spcAft>
                <a:spcPts val="900"/>
              </a:spcAft>
              <a:buFontTx/>
              <a:buNone/>
              <a:defRPr sz="1650"/>
            </a:lvl1pPr>
            <a:lvl2pPr>
              <a:lnSpc>
                <a:spcPct val="100000"/>
              </a:lnSpc>
              <a:spcAft>
                <a:spcPts val="900"/>
              </a:spcAft>
              <a:defRPr sz="1650"/>
            </a:lvl2pPr>
            <a:lvl3pPr>
              <a:lnSpc>
                <a:spcPct val="100000"/>
              </a:lnSpc>
              <a:spcAft>
                <a:spcPts val="900"/>
              </a:spcAft>
              <a:defRPr sz="1650"/>
            </a:lvl3pPr>
            <a:lvl4pPr>
              <a:lnSpc>
                <a:spcPct val="100000"/>
              </a:lnSpc>
              <a:spcAft>
                <a:spcPts val="900"/>
              </a:spcAft>
              <a:defRPr sz="1650"/>
            </a:lvl4pPr>
            <a:lvl5pPr>
              <a:lnSpc>
                <a:spcPct val="100000"/>
              </a:lnSpc>
              <a:spcAft>
                <a:spcPts val="900"/>
              </a:spcAft>
              <a:defRPr sz="1650"/>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2857823089"/>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oto eller grafik helsida">
    <p:spTree>
      <p:nvGrpSpPr>
        <p:cNvPr id="1" name=""/>
        <p:cNvGrpSpPr/>
        <p:nvPr/>
      </p:nvGrpSpPr>
      <p:grpSpPr>
        <a:xfrm>
          <a:off x="0" y="0"/>
          <a:ext cx="0" cy="0"/>
          <a:chOff x="0" y="0"/>
          <a:chExt cx="0" cy="0"/>
        </a:xfrm>
      </p:grpSpPr>
      <p:sp>
        <p:nvSpPr>
          <p:cNvPr id="4" name="Platshållare för innehåll 3"/>
          <p:cNvSpPr>
            <a:spLocks noGrp="1"/>
          </p:cNvSpPr>
          <p:nvPr>
            <p:ph sz="quarter" idx="15" hasCustomPrompt="1"/>
          </p:nvPr>
        </p:nvSpPr>
        <p:spPr>
          <a:xfrm>
            <a:off x="0" y="1"/>
            <a:ext cx="9144000" cy="5143500"/>
          </a:xfrm>
        </p:spPr>
        <p:txBody>
          <a:bodyPr/>
          <a:lstStyle>
            <a:lvl1pPr marL="0" indent="0" algn="l" defTabSz="685800" rtl="0" eaLnBrk="1" latinLnBrk="0" hangingPunct="1">
              <a:lnSpc>
                <a:spcPct val="100000"/>
              </a:lnSpc>
              <a:spcBef>
                <a:spcPts val="0"/>
              </a:spcBef>
              <a:spcAft>
                <a:spcPts val="1350"/>
              </a:spcAft>
              <a:buClr>
                <a:srgbClr val="B1063A"/>
              </a:buClr>
              <a:buFontTx/>
              <a:buNone/>
              <a:defRPr lang="sv-SE" sz="1650" kern="1200" baseline="0" dirty="0">
                <a:solidFill>
                  <a:schemeClr val="tx1"/>
                </a:solidFill>
                <a:latin typeface="+mn-lt"/>
                <a:ea typeface="+mn-ea"/>
                <a:cs typeface="+mn-cs"/>
              </a:defRPr>
            </a:lvl1pPr>
          </a:lstStyle>
          <a:p>
            <a:pPr marL="0" lvl="0" indent="0" algn="l" defTabSz="685800" rtl="0" eaLnBrk="1" latinLnBrk="0" hangingPunct="1">
              <a:lnSpc>
                <a:spcPct val="100000"/>
              </a:lnSpc>
              <a:spcBef>
                <a:spcPts val="0"/>
              </a:spcBef>
              <a:spcAft>
                <a:spcPts val="1350"/>
              </a:spcAft>
              <a:buClr>
                <a:srgbClr val="B1063A"/>
              </a:buClr>
              <a:buFontTx/>
              <a:buNone/>
            </a:pPr>
            <a:r>
              <a:rPr lang="sv-SE" dirty="0"/>
              <a:t>Klicka på symbolen för bild för att lägga till foto eller grafik</a:t>
            </a:r>
          </a:p>
        </p:txBody>
      </p:sp>
      <p:sp>
        <p:nvSpPr>
          <p:cNvPr id="3" name="Platshållare för bild 6"/>
          <p:cNvSpPr>
            <a:spLocks noGrp="1"/>
          </p:cNvSpPr>
          <p:nvPr>
            <p:ph type="pic" sz="quarter" idx="16" hasCustomPrompt="1"/>
          </p:nvPr>
        </p:nvSpPr>
        <p:spPr>
          <a:xfrm>
            <a:off x="7857000" y="216000"/>
            <a:ext cx="1053000" cy="1053000"/>
          </a:xfrm>
        </p:spPr>
        <p:txBody>
          <a:bodyPr/>
          <a:lstStyle>
            <a:lvl1pPr marL="0" indent="0">
              <a:lnSpc>
                <a:spcPct val="100000"/>
              </a:lnSpc>
              <a:buFontTx/>
              <a:buNone/>
              <a:defRPr sz="900" baseline="0">
                <a:solidFill>
                  <a:schemeClr val="tx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2328788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iagram/grafik med rubrik">
    <p:spTree>
      <p:nvGrpSpPr>
        <p:cNvPr id="1" name=""/>
        <p:cNvGrpSpPr/>
        <p:nvPr/>
      </p:nvGrpSpPr>
      <p:grpSpPr>
        <a:xfrm>
          <a:off x="0" y="0"/>
          <a:ext cx="0" cy="0"/>
          <a:chOff x="0" y="0"/>
          <a:chExt cx="0" cy="0"/>
        </a:xfrm>
      </p:grpSpPr>
      <p:sp>
        <p:nvSpPr>
          <p:cNvPr id="3" name="Platshållare för innehåll 2"/>
          <p:cNvSpPr>
            <a:spLocks noGrp="1"/>
          </p:cNvSpPr>
          <p:nvPr>
            <p:ph sz="quarter" idx="10" hasCustomPrompt="1"/>
          </p:nvPr>
        </p:nvSpPr>
        <p:spPr>
          <a:xfrm>
            <a:off x="1080000" y="1647000"/>
            <a:ext cx="7020000" cy="2835000"/>
          </a:xfrm>
        </p:spPr>
        <p:txBody>
          <a:bodyPr/>
          <a:lstStyle>
            <a:lvl1pPr marL="0" indent="0">
              <a:buFontTx/>
              <a:buNone/>
              <a:defRPr/>
            </a:lvl1pPr>
          </a:lstStyle>
          <a:p>
            <a:pPr lvl="0"/>
            <a:r>
              <a:rPr lang="sv-SE" dirty="0"/>
              <a:t>Klicka på den ikon du vill använda</a:t>
            </a:r>
          </a:p>
        </p:txBody>
      </p:sp>
      <p:sp>
        <p:nvSpPr>
          <p:cNvPr id="4" name="Rubrik 1"/>
          <p:cNvSpPr>
            <a:spLocks noGrp="1"/>
          </p:cNvSpPr>
          <p:nvPr>
            <p:ph type="title"/>
          </p:nvPr>
        </p:nvSpPr>
        <p:spPr>
          <a:xfrm>
            <a:off x="1080000" y="675000"/>
            <a:ext cx="7020000" cy="972000"/>
          </a:xfrm>
        </p:spPr>
        <p:txBody>
          <a:bodyPr anchor="ctr">
            <a:noAutofit/>
          </a:bodyPr>
          <a:lstStyle>
            <a:lvl1pPr>
              <a:lnSpc>
                <a:spcPct val="100000"/>
              </a:lnSpc>
              <a:defRPr b="1"/>
            </a:lvl1pPr>
          </a:lstStyle>
          <a:p>
            <a:r>
              <a:rPr lang="sv-SE" smtClean="0"/>
              <a:t>Klicka här för att ändra format</a:t>
            </a:r>
            <a:endParaRPr lang="sv-SE" dirty="0"/>
          </a:p>
        </p:txBody>
      </p:sp>
      <p:sp>
        <p:nvSpPr>
          <p:cNvPr id="5" name="Platshållare för sidfot 5"/>
          <p:cNvSpPr>
            <a:spLocks noGrp="1"/>
          </p:cNvSpPr>
          <p:nvPr>
            <p:ph type="ftr" sz="quarter" idx="11"/>
          </p:nvPr>
        </p:nvSpPr>
        <p:spPr>
          <a:xfrm>
            <a:off x="810000" y="4671000"/>
            <a:ext cx="2700000" cy="273844"/>
          </a:xfrm>
        </p:spPr>
        <p:txBody>
          <a:bodyPr/>
          <a:lstStyle>
            <a:lvl1pPr>
              <a:defRPr>
                <a:solidFill>
                  <a:schemeClr val="tx1"/>
                </a:solidFill>
              </a:defRPr>
            </a:lvl1pPr>
          </a:lstStyle>
          <a:p>
            <a:r>
              <a:rPr lang="sv-SE"/>
              <a:t>Presentationsrubrik</a:t>
            </a:r>
          </a:p>
        </p:txBody>
      </p:sp>
      <p:sp>
        <p:nvSpPr>
          <p:cNvPr id="6" name="Platshållare för bildnummer 6"/>
          <p:cNvSpPr>
            <a:spLocks noGrp="1"/>
          </p:cNvSpPr>
          <p:nvPr>
            <p:ph type="sldNum" sz="quarter" idx="12"/>
          </p:nvPr>
        </p:nvSpPr>
        <p:spPr>
          <a:xfrm>
            <a:off x="324000" y="4671000"/>
            <a:ext cx="391500" cy="273844"/>
          </a:xfrm>
        </p:spPr>
        <p:txBody>
          <a:bodyPr/>
          <a:lstStyle>
            <a:lvl1pPr>
              <a:defRPr>
                <a:solidFill>
                  <a:schemeClr val="tx1"/>
                </a:solidFill>
              </a:defRPr>
            </a:lvl1pPr>
          </a:lstStyle>
          <a:p>
            <a:fld id="{8EEB9E62-4301-493A-8C73-0409F1A2D539}" type="slidenum">
              <a:rPr lang="sv-SE" smtClean="0"/>
              <a:pPr/>
              <a:t>‹#›</a:t>
            </a:fld>
            <a:endParaRPr lang="sv-SE"/>
          </a:p>
        </p:txBody>
      </p:sp>
      <p:pic>
        <p:nvPicPr>
          <p:cNvPr id="7" name="Bildobjekt 6">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7830000" y="4671001"/>
            <a:ext cx="1031400" cy="254111"/>
          </a:xfrm>
          <a:prstGeom prst="rect">
            <a:avLst/>
          </a:prstGeom>
        </p:spPr>
      </p:pic>
      <p:sp>
        <p:nvSpPr>
          <p:cNvPr id="8" name="Platshållare för datum 4"/>
          <p:cNvSpPr>
            <a:spLocks noGrp="1"/>
          </p:cNvSpPr>
          <p:nvPr>
            <p:ph type="dt" sz="half" idx="13"/>
          </p:nvPr>
        </p:nvSpPr>
        <p:spPr>
          <a:xfrm>
            <a:off x="3645000" y="4671000"/>
            <a:ext cx="1863000" cy="273844"/>
          </a:xfrm>
        </p:spPr>
        <p:txBody>
          <a:bodyPr/>
          <a:lstStyle>
            <a:lvl1pPr>
              <a:defRPr>
                <a:solidFill>
                  <a:schemeClr val="tx1"/>
                </a:solidFill>
              </a:defRPr>
            </a:lvl1pPr>
          </a:lstStyle>
          <a:p>
            <a:r>
              <a:rPr lang="sv-SE" smtClean="0"/>
              <a:t>Avsnittsrubrik</a:t>
            </a:r>
            <a:endParaRPr lang="sv-SE"/>
          </a:p>
        </p:txBody>
      </p:sp>
      <p:sp>
        <p:nvSpPr>
          <p:cNvPr id="10" name="Platshållare för bild 6"/>
          <p:cNvSpPr>
            <a:spLocks noGrp="1"/>
          </p:cNvSpPr>
          <p:nvPr>
            <p:ph type="pic" sz="quarter" idx="14" hasCustomPrompt="1"/>
          </p:nvPr>
        </p:nvSpPr>
        <p:spPr>
          <a:xfrm>
            <a:off x="7857000" y="216000"/>
            <a:ext cx="1053000" cy="1053000"/>
          </a:xfrm>
        </p:spPr>
        <p:txBody>
          <a:bodyPr/>
          <a:lstStyle>
            <a:lvl1pPr marL="0" indent="0">
              <a:lnSpc>
                <a:spcPct val="100000"/>
              </a:lnSpc>
              <a:buFontTx/>
              <a:buNone/>
              <a:defRPr sz="900" baseline="0">
                <a:solidFill>
                  <a:schemeClr val="tx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1539616553"/>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Avslut">
    <p:bg>
      <p:bgPr>
        <a:solidFill>
          <a:srgbClr val="AE1738"/>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E3B30222-82BC-AE48-A936-EC0D8BCB9F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9144000" cy="5143500"/>
          </a:xfrm>
          <a:prstGeom prst="rect">
            <a:avLst/>
          </a:prstGeom>
          <a:effectLst/>
        </p:spPr>
      </p:pic>
      <p:pic>
        <p:nvPicPr>
          <p:cNvPr id="9" name="Bildobjekt 8">
            <a:extLst>
              <a:ext uri="{FF2B5EF4-FFF2-40B4-BE49-F238E27FC236}">
                <a16:creationId xmlns:a16="http://schemas.microsoft.com/office/drawing/2014/main" id="{485EEA9C-FE56-F441-A9C0-E8E4F0314C9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3736408" y="4036850"/>
            <a:ext cx="1689428" cy="423086"/>
          </a:xfrm>
          <a:prstGeom prst="rect">
            <a:avLst/>
          </a:prstGeom>
        </p:spPr>
      </p:pic>
      <p:sp>
        <p:nvSpPr>
          <p:cNvPr id="5" name="textruta 4"/>
          <p:cNvSpPr txBox="1"/>
          <p:nvPr userDrawn="1"/>
        </p:nvSpPr>
        <p:spPr>
          <a:xfrm>
            <a:off x="2552308" y="2497577"/>
            <a:ext cx="4050000" cy="346249"/>
          </a:xfrm>
          <a:prstGeom prst="rect">
            <a:avLst/>
          </a:prstGeom>
          <a:noFill/>
        </p:spPr>
        <p:txBody>
          <a:bodyPr wrap="square" rtlCol="0">
            <a:spAutoFit/>
          </a:bodyPr>
          <a:lstStyle/>
          <a:p>
            <a:pPr algn="ctr"/>
            <a:r>
              <a:rPr lang="sv-SE" sz="1650" b="1" dirty="0">
                <a:solidFill>
                  <a:schemeClr val="bg1"/>
                </a:solidFill>
              </a:rPr>
              <a:t>Region Jönköpings</a:t>
            </a:r>
            <a:r>
              <a:rPr lang="sv-SE" sz="1650" b="1" baseline="0" dirty="0">
                <a:solidFill>
                  <a:schemeClr val="bg1"/>
                </a:solidFill>
              </a:rPr>
              <a:t> län</a:t>
            </a:r>
            <a:endParaRPr lang="sv-SE" sz="1650" b="1" dirty="0">
              <a:solidFill>
                <a:schemeClr val="bg1"/>
              </a:solidFill>
            </a:endParaRPr>
          </a:p>
        </p:txBody>
      </p:sp>
      <p:sp>
        <p:nvSpPr>
          <p:cNvPr id="22" name="textruta 21"/>
          <p:cNvSpPr txBox="1"/>
          <p:nvPr userDrawn="1"/>
        </p:nvSpPr>
        <p:spPr>
          <a:xfrm>
            <a:off x="2554069" y="2798454"/>
            <a:ext cx="4050000" cy="323165"/>
          </a:xfrm>
          <a:prstGeom prst="rect">
            <a:avLst/>
          </a:prstGeom>
          <a:noFill/>
        </p:spPr>
        <p:txBody>
          <a:bodyPr wrap="square" rtlCol="0">
            <a:spAutoFit/>
          </a:bodyPr>
          <a:lstStyle/>
          <a:p>
            <a:pPr algn="ctr"/>
            <a:r>
              <a:rPr lang="sv-SE" sz="1500" b="0" u="none" dirty="0">
                <a:solidFill>
                  <a:schemeClr val="bg1"/>
                </a:solidFill>
              </a:rPr>
              <a:t>www.rjl.se</a:t>
            </a:r>
          </a:p>
        </p:txBody>
      </p:sp>
      <p:pic>
        <p:nvPicPr>
          <p:cNvPr id="21" name="Bildobjekt 20">
            <a:extLst>
              <a:ext uri="{FF2B5EF4-FFF2-40B4-BE49-F238E27FC236}">
                <a16:creationId xmlns:a16="http://schemas.microsoft.com/office/drawing/2014/main" id="{9C4A87F3-A64E-4FC1-ABDC-78C60D96F3D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170678" y="1512406"/>
            <a:ext cx="2802642" cy="953264"/>
          </a:xfrm>
          <a:prstGeom prst="rect">
            <a:avLst/>
          </a:prstGeom>
        </p:spPr>
      </p:pic>
    </p:spTree>
    <p:extLst>
      <p:ext uri="{BB962C8B-B14F-4D97-AF65-F5344CB8AC3E}">
        <p14:creationId xmlns:p14="http://schemas.microsoft.com/office/powerpoint/2010/main" val="282225514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Avslut för utskrift">
    <p:spTree>
      <p:nvGrpSpPr>
        <p:cNvPr id="1" name=""/>
        <p:cNvGrpSpPr/>
        <p:nvPr/>
      </p:nvGrpSpPr>
      <p:grpSpPr>
        <a:xfrm>
          <a:off x="0" y="0"/>
          <a:ext cx="0" cy="0"/>
          <a:chOff x="0" y="0"/>
          <a:chExt cx="0" cy="0"/>
        </a:xfrm>
      </p:grpSpPr>
      <p:grpSp>
        <p:nvGrpSpPr>
          <p:cNvPr id="12" name="Grupp 11"/>
          <p:cNvGrpSpPr/>
          <p:nvPr userDrawn="1"/>
        </p:nvGrpSpPr>
        <p:grpSpPr>
          <a:xfrm>
            <a:off x="2953083" y="1482880"/>
            <a:ext cx="3250377" cy="571160"/>
            <a:chOff x="3862028" y="1977174"/>
            <a:chExt cx="4333836" cy="761546"/>
          </a:xfrm>
        </p:grpSpPr>
        <p:sp>
          <p:nvSpPr>
            <p:cNvPr id="13" name="Ellips 12">
              <a:extLst>
                <a:ext uri="{FF2B5EF4-FFF2-40B4-BE49-F238E27FC236}">
                  <a16:creationId xmlns:a16="http://schemas.microsoft.com/office/drawing/2014/main" id="{7BEA6346-EE7D-DF4F-8BEA-2C7A0BE6A973}"/>
                </a:ext>
              </a:extLst>
            </p:cNvPr>
            <p:cNvSpPr>
              <a:spLocks noChangeAspect="1"/>
            </p:cNvSpPr>
            <p:nvPr userDrawn="1"/>
          </p:nvSpPr>
          <p:spPr>
            <a:xfrm>
              <a:off x="3862028" y="1977174"/>
              <a:ext cx="761544" cy="76154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pic>
          <p:nvPicPr>
            <p:cNvPr id="14" name="Bildobjekt 13">
              <a:extLst>
                <a:ext uri="{FF2B5EF4-FFF2-40B4-BE49-F238E27FC236}">
                  <a16:creationId xmlns:a16="http://schemas.microsoft.com/office/drawing/2014/main" id="{2C8866A6-1447-4C4D-8601-CED83278E7FF}"/>
                </a:ext>
              </a:extLst>
            </p:cNvPr>
            <p:cNvPicPr>
              <a:picLocks noChangeAspect="1"/>
            </p:cNvPicPr>
            <p:nvPr userDrawn="1"/>
          </p:nvPicPr>
          <p:blipFill>
            <a:blip r:embed="rId2"/>
            <a:stretch>
              <a:fillRect/>
            </a:stretch>
          </p:blipFill>
          <p:spPr>
            <a:xfrm>
              <a:off x="4132190" y="2159547"/>
              <a:ext cx="211077" cy="409124"/>
            </a:xfrm>
            <a:prstGeom prst="rect">
              <a:avLst/>
            </a:prstGeom>
          </p:spPr>
        </p:pic>
        <p:sp>
          <p:nvSpPr>
            <p:cNvPr id="15" name="Ellips 14">
              <a:extLst>
                <a:ext uri="{FF2B5EF4-FFF2-40B4-BE49-F238E27FC236}">
                  <a16:creationId xmlns:a16="http://schemas.microsoft.com/office/drawing/2014/main" id="{0352A41F-5C1B-2547-A459-0E5CA6601C66}"/>
                </a:ext>
              </a:extLst>
            </p:cNvPr>
            <p:cNvSpPr>
              <a:spLocks noChangeAspect="1"/>
            </p:cNvSpPr>
            <p:nvPr userDrawn="1"/>
          </p:nvSpPr>
          <p:spPr>
            <a:xfrm>
              <a:off x="5052792" y="1977176"/>
              <a:ext cx="761544" cy="76154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pic>
          <p:nvPicPr>
            <p:cNvPr id="16" name="Bildobjekt 15">
              <a:extLst>
                <a:ext uri="{FF2B5EF4-FFF2-40B4-BE49-F238E27FC236}">
                  <a16:creationId xmlns:a16="http://schemas.microsoft.com/office/drawing/2014/main" id="{69370DD6-C6D8-0E4A-8750-557EAC2A755E}"/>
                </a:ext>
              </a:extLst>
            </p:cNvPr>
            <p:cNvPicPr>
              <a:picLocks noChangeAspect="1"/>
            </p:cNvPicPr>
            <p:nvPr userDrawn="1"/>
          </p:nvPicPr>
          <p:blipFill>
            <a:blip r:embed="rId3"/>
            <a:stretch>
              <a:fillRect/>
            </a:stretch>
          </p:blipFill>
          <p:spPr>
            <a:xfrm>
              <a:off x="5258248" y="2122547"/>
              <a:ext cx="411730" cy="409124"/>
            </a:xfrm>
            <a:prstGeom prst="rect">
              <a:avLst/>
            </a:prstGeom>
          </p:spPr>
        </p:pic>
        <p:sp>
          <p:nvSpPr>
            <p:cNvPr id="17" name="Ellips 16">
              <a:extLst>
                <a:ext uri="{FF2B5EF4-FFF2-40B4-BE49-F238E27FC236}">
                  <a16:creationId xmlns:a16="http://schemas.microsoft.com/office/drawing/2014/main" id="{834B6F64-F2EF-9E4B-927B-2D5F4354138D}"/>
                </a:ext>
              </a:extLst>
            </p:cNvPr>
            <p:cNvSpPr>
              <a:spLocks noChangeAspect="1"/>
            </p:cNvSpPr>
            <p:nvPr userDrawn="1"/>
          </p:nvSpPr>
          <p:spPr>
            <a:xfrm>
              <a:off x="6243556" y="1977175"/>
              <a:ext cx="761544" cy="76154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pic>
          <p:nvPicPr>
            <p:cNvPr id="18" name="Bildobjekt 17">
              <a:extLst>
                <a:ext uri="{FF2B5EF4-FFF2-40B4-BE49-F238E27FC236}">
                  <a16:creationId xmlns:a16="http://schemas.microsoft.com/office/drawing/2014/main" id="{8096E689-BAD4-F647-90E4-CF3B5232A2A7}"/>
                </a:ext>
              </a:extLst>
            </p:cNvPr>
            <p:cNvPicPr>
              <a:picLocks noChangeAspect="1"/>
            </p:cNvPicPr>
            <p:nvPr userDrawn="1"/>
          </p:nvPicPr>
          <p:blipFill>
            <a:blip r:embed="rId4"/>
            <a:stretch>
              <a:fillRect/>
            </a:stretch>
          </p:blipFill>
          <p:spPr>
            <a:xfrm>
              <a:off x="6420257" y="2148720"/>
              <a:ext cx="406519" cy="406519"/>
            </a:xfrm>
            <a:prstGeom prst="rect">
              <a:avLst/>
            </a:prstGeom>
          </p:spPr>
        </p:pic>
        <p:sp>
          <p:nvSpPr>
            <p:cNvPr id="19" name="Ellips 18">
              <a:extLst>
                <a:ext uri="{FF2B5EF4-FFF2-40B4-BE49-F238E27FC236}">
                  <a16:creationId xmlns:a16="http://schemas.microsoft.com/office/drawing/2014/main" id="{FBABADBC-30EF-DE42-938F-7E556DECD178}"/>
                </a:ext>
              </a:extLst>
            </p:cNvPr>
            <p:cNvSpPr>
              <a:spLocks noChangeAspect="1"/>
            </p:cNvSpPr>
            <p:nvPr userDrawn="1"/>
          </p:nvSpPr>
          <p:spPr>
            <a:xfrm>
              <a:off x="7434320" y="1977174"/>
              <a:ext cx="761544" cy="76154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pic>
          <p:nvPicPr>
            <p:cNvPr id="20" name="Bildobjekt 19">
              <a:extLst>
                <a:ext uri="{FF2B5EF4-FFF2-40B4-BE49-F238E27FC236}">
                  <a16:creationId xmlns:a16="http://schemas.microsoft.com/office/drawing/2014/main" id="{6A5E258B-24A3-404D-9100-DE9E0AAF9DF1}"/>
                </a:ext>
              </a:extLst>
            </p:cNvPr>
            <p:cNvPicPr>
              <a:picLocks noChangeAspect="1"/>
            </p:cNvPicPr>
            <p:nvPr userDrawn="1"/>
          </p:nvPicPr>
          <p:blipFill>
            <a:blip r:embed="rId5">
              <a:alphaModFix/>
            </a:blip>
            <a:stretch>
              <a:fillRect/>
            </a:stretch>
          </p:blipFill>
          <p:spPr>
            <a:xfrm>
              <a:off x="7567532" y="2162152"/>
              <a:ext cx="495119" cy="406519"/>
            </a:xfrm>
            <a:prstGeom prst="rect">
              <a:avLst/>
            </a:prstGeom>
          </p:spPr>
        </p:pic>
      </p:grpSp>
      <p:sp>
        <p:nvSpPr>
          <p:cNvPr id="5" name="textruta 4"/>
          <p:cNvSpPr txBox="1"/>
          <p:nvPr userDrawn="1"/>
        </p:nvSpPr>
        <p:spPr>
          <a:xfrm>
            <a:off x="2552308" y="2497577"/>
            <a:ext cx="4050000" cy="346249"/>
          </a:xfrm>
          <a:prstGeom prst="rect">
            <a:avLst/>
          </a:prstGeom>
          <a:noFill/>
        </p:spPr>
        <p:txBody>
          <a:bodyPr wrap="square" rtlCol="0">
            <a:spAutoFit/>
          </a:bodyPr>
          <a:lstStyle/>
          <a:p>
            <a:pPr algn="ctr"/>
            <a:r>
              <a:rPr lang="sv-SE" sz="1650" b="1" dirty="0">
                <a:solidFill>
                  <a:srgbClr val="B1063A"/>
                </a:solidFill>
              </a:rPr>
              <a:t>Region Jönköpings</a:t>
            </a:r>
            <a:r>
              <a:rPr lang="sv-SE" sz="1650" b="1" baseline="0" dirty="0">
                <a:solidFill>
                  <a:srgbClr val="B1063A"/>
                </a:solidFill>
              </a:rPr>
              <a:t> län</a:t>
            </a:r>
            <a:endParaRPr lang="sv-SE" sz="1650" b="1" dirty="0">
              <a:solidFill>
                <a:srgbClr val="B1063A"/>
              </a:solidFill>
            </a:endParaRPr>
          </a:p>
        </p:txBody>
      </p:sp>
      <p:sp>
        <p:nvSpPr>
          <p:cNvPr id="22" name="textruta 21"/>
          <p:cNvSpPr txBox="1"/>
          <p:nvPr userDrawn="1"/>
        </p:nvSpPr>
        <p:spPr>
          <a:xfrm>
            <a:off x="2554069" y="2798454"/>
            <a:ext cx="4050000" cy="323165"/>
          </a:xfrm>
          <a:prstGeom prst="rect">
            <a:avLst/>
          </a:prstGeom>
          <a:noFill/>
        </p:spPr>
        <p:txBody>
          <a:bodyPr wrap="square" rtlCol="0">
            <a:spAutoFit/>
          </a:bodyPr>
          <a:lstStyle/>
          <a:p>
            <a:pPr algn="ctr"/>
            <a:r>
              <a:rPr lang="sv-SE" sz="1500" b="0" u="none" dirty="0">
                <a:solidFill>
                  <a:srgbClr val="B1063A"/>
                </a:solidFill>
              </a:rPr>
              <a:t>www.rjl.se</a:t>
            </a:r>
          </a:p>
        </p:txBody>
      </p:sp>
      <p:pic>
        <p:nvPicPr>
          <p:cNvPr id="21" name="Bildobjekt 20">
            <a:extLst>
              <a:ext uri="{FF2B5EF4-FFF2-40B4-BE49-F238E27FC236}">
                <a16:creationId xmlns:a16="http://schemas.microsoft.com/office/drawing/2014/main" id="{894FDCCA-D973-4BBB-B66D-650C5760AF6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759372" y="3998556"/>
            <a:ext cx="1635872" cy="406849"/>
          </a:xfrm>
          <a:prstGeom prst="rect">
            <a:avLst/>
          </a:prstGeom>
        </p:spPr>
      </p:pic>
      <p:pic>
        <p:nvPicPr>
          <p:cNvPr id="23" name="Bildobjekt 22">
            <a:extLst>
              <a:ext uri="{FF2B5EF4-FFF2-40B4-BE49-F238E27FC236}">
                <a16:creationId xmlns:a16="http://schemas.microsoft.com/office/drawing/2014/main" id="{1F1C37D8-7E59-4532-B401-60F8D5005BD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175987" y="1518983"/>
            <a:ext cx="2802642" cy="953264"/>
          </a:xfrm>
          <a:prstGeom prst="rect">
            <a:avLst/>
          </a:prstGeom>
        </p:spPr>
      </p:pic>
    </p:spTree>
    <p:extLst>
      <p:ext uri="{BB962C8B-B14F-4D97-AF65-F5344CB8AC3E}">
        <p14:creationId xmlns:p14="http://schemas.microsoft.com/office/powerpoint/2010/main" val="295449560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bild med röd bakgrund">
    <p:spTree>
      <p:nvGrpSpPr>
        <p:cNvPr id="1" name=""/>
        <p:cNvGrpSpPr/>
        <p:nvPr/>
      </p:nvGrpSpPr>
      <p:grpSpPr>
        <a:xfrm>
          <a:off x="0" y="0"/>
          <a:ext cx="0" cy="0"/>
          <a:chOff x="0" y="0"/>
          <a:chExt cx="0" cy="0"/>
        </a:xfrm>
      </p:grpSpPr>
      <p:sp>
        <p:nvSpPr>
          <p:cNvPr id="2" name="Rektangel 1"/>
          <p:cNvSpPr/>
          <p:nvPr userDrawn="1"/>
        </p:nvSpPr>
        <p:spPr>
          <a:xfrm>
            <a:off x="0" y="0"/>
            <a:ext cx="9144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Rubrik 1"/>
          <p:cNvSpPr>
            <a:spLocks noGrp="1"/>
          </p:cNvSpPr>
          <p:nvPr>
            <p:ph type="ctrTitle" hasCustomPrompt="1"/>
          </p:nvPr>
        </p:nvSpPr>
        <p:spPr>
          <a:xfrm>
            <a:off x="685800" y="1597820"/>
            <a:ext cx="7772400" cy="1102519"/>
          </a:xfrm>
        </p:spPr>
        <p:txBody>
          <a:bodyPr/>
          <a:lstStyle>
            <a:lvl1pPr algn="ctr">
              <a:defRPr b="1" baseline="0">
                <a:solidFill>
                  <a:schemeClr val="bg1"/>
                </a:solidFill>
              </a:defRPr>
            </a:lvl1pPr>
          </a:lstStyle>
          <a:p>
            <a:r>
              <a:rPr lang="sv-SE" dirty="0" smtClean="0"/>
              <a:t>Klicka här för att fylla i rubrik ovanpå bild</a:t>
            </a:r>
            <a:endParaRPr lang="sv-SE" dirty="0"/>
          </a:p>
        </p:txBody>
      </p:sp>
    </p:spTree>
    <p:extLst>
      <p:ext uri="{BB962C8B-B14F-4D97-AF65-F5344CB8AC3E}">
        <p14:creationId xmlns:p14="http://schemas.microsoft.com/office/powerpoint/2010/main" val="2706504586"/>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hasCustomPrompt="1"/>
          </p:nvPr>
        </p:nvSpPr>
        <p:spPr>
          <a:xfrm>
            <a:off x="457200" y="1707654"/>
            <a:ext cx="4038600" cy="27363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dirty="0"/>
              <a:t>Klicka här för att ändra texten</a:t>
            </a:r>
          </a:p>
        </p:txBody>
      </p:sp>
      <p:sp>
        <p:nvSpPr>
          <p:cNvPr id="4" name="Platshållare för innehåll 3"/>
          <p:cNvSpPr>
            <a:spLocks noGrp="1"/>
          </p:cNvSpPr>
          <p:nvPr>
            <p:ph sz="half" idx="2" hasCustomPrompt="1"/>
          </p:nvPr>
        </p:nvSpPr>
        <p:spPr>
          <a:xfrm>
            <a:off x="4648200" y="1707654"/>
            <a:ext cx="4038600" cy="27363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dirty="0"/>
              <a:t>Klicka här för att ändra texten</a:t>
            </a:r>
          </a:p>
        </p:txBody>
      </p:sp>
    </p:spTree>
    <p:extLst>
      <p:ext uri="{BB962C8B-B14F-4D97-AF65-F5344CB8AC3E}">
        <p14:creationId xmlns:p14="http://schemas.microsoft.com/office/powerpoint/2010/main" val="83122855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685800" y="1597821"/>
            <a:ext cx="7772400" cy="1102519"/>
          </a:xfrm>
        </p:spPr>
        <p:txBody>
          <a:bodyPr/>
          <a:lstStyle>
            <a:lvl1pPr>
              <a:defRPr baseline="0"/>
            </a:lvl1pPr>
          </a:lstStyle>
          <a:p>
            <a:r>
              <a:rPr lang="sv-SE" dirty="0"/>
              <a:t>Klicka här för att fylla i rubrik</a:t>
            </a:r>
          </a:p>
        </p:txBody>
      </p:sp>
    </p:spTree>
    <p:extLst>
      <p:ext uri="{BB962C8B-B14F-4D97-AF65-F5344CB8AC3E}">
        <p14:creationId xmlns:p14="http://schemas.microsoft.com/office/powerpoint/2010/main" val="302580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Rubrikbild med foto bakom">
    <p:spTree>
      <p:nvGrpSpPr>
        <p:cNvPr id="1" name=""/>
        <p:cNvGrpSpPr/>
        <p:nvPr/>
      </p:nvGrpSpPr>
      <p:grpSpPr>
        <a:xfrm>
          <a:off x="0" y="0"/>
          <a:ext cx="0" cy="0"/>
          <a:chOff x="0" y="0"/>
          <a:chExt cx="0" cy="0"/>
        </a:xfrm>
      </p:grpSpPr>
      <p:sp>
        <p:nvSpPr>
          <p:cNvPr id="5" name="Platshållare för innehåll 2"/>
          <p:cNvSpPr>
            <a:spLocks noGrp="1"/>
          </p:cNvSpPr>
          <p:nvPr>
            <p:ph idx="1" hasCustomPrompt="1"/>
          </p:nvPr>
        </p:nvSpPr>
        <p:spPr>
          <a:xfrm>
            <a:off x="0" y="0"/>
            <a:ext cx="9144000" cy="5143500"/>
          </a:xfrm>
        </p:spPr>
        <p:txBody>
          <a:bodyPr/>
          <a:lstStyle>
            <a:lvl1pPr marL="0" indent="0">
              <a:buFontTx/>
              <a:buNone/>
              <a:defRPr baseline="0"/>
            </a:lvl1pPr>
          </a:lstStyle>
          <a:p>
            <a:pPr lvl="0"/>
            <a:r>
              <a:rPr lang="sv-SE" dirty="0"/>
              <a:t>Klicka här för att lägg till en </a:t>
            </a:r>
            <a:r>
              <a:rPr lang="sv-SE" dirty="0" err="1"/>
              <a:t>helsidebild</a:t>
            </a:r>
            <a:endParaRPr lang="sv-SE" dirty="0"/>
          </a:p>
        </p:txBody>
      </p:sp>
      <p:sp>
        <p:nvSpPr>
          <p:cNvPr id="3" name="Rubrik 1"/>
          <p:cNvSpPr>
            <a:spLocks noGrp="1"/>
          </p:cNvSpPr>
          <p:nvPr>
            <p:ph type="ctrTitle" hasCustomPrompt="1"/>
          </p:nvPr>
        </p:nvSpPr>
        <p:spPr>
          <a:xfrm>
            <a:off x="685800" y="1597821"/>
            <a:ext cx="7772400" cy="1102519"/>
          </a:xfrm>
        </p:spPr>
        <p:txBody>
          <a:bodyPr/>
          <a:lstStyle>
            <a:lvl1pPr>
              <a:defRPr baseline="0"/>
            </a:lvl1pPr>
          </a:lstStyle>
          <a:p>
            <a:r>
              <a:rPr lang="sv-SE" dirty="0"/>
              <a:t>Klicka här för att fylla i rubrik ovanpå bild</a:t>
            </a:r>
          </a:p>
        </p:txBody>
      </p:sp>
    </p:spTree>
    <p:extLst>
      <p:ext uri="{BB962C8B-B14F-4D97-AF65-F5344CB8AC3E}">
        <p14:creationId xmlns:p14="http://schemas.microsoft.com/office/powerpoint/2010/main" val="25846692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Rubrikbild med blå bakgrund">
    <p:spTree>
      <p:nvGrpSpPr>
        <p:cNvPr id="1" name=""/>
        <p:cNvGrpSpPr/>
        <p:nvPr/>
      </p:nvGrpSpPr>
      <p:grpSpPr>
        <a:xfrm>
          <a:off x="0" y="0"/>
          <a:ext cx="0" cy="0"/>
          <a:chOff x="0" y="0"/>
          <a:chExt cx="0" cy="0"/>
        </a:xfrm>
      </p:grpSpPr>
      <p:sp>
        <p:nvSpPr>
          <p:cNvPr id="2" name="Rektangel 1"/>
          <p:cNvSpPr/>
          <p:nvPr userDrawn="1"/>
        </p:nvSpPr>
        <p:spPr>
          <a:xfrm>
            <a:off x="0" y="0"/>
            <a:ext cx="9144000" cy="5143500"/>
          </a:xfrm>
          <a:prstGeom prst="rect">
            <a:avLst/>
          </a:prstGeom>
          <a:solidFill>
            <a:srgbClr val="0066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3" name="Rubrik 1"/>
          <p:cNvSpPr>
            <a:spLocks noGrp="1"/>
          </p:cNvSpPr>
          <p:nvPr>
            <p:ph type="ctrTitle" hasCustomPrompt="1"/>
          </p:nvPr>
        </p:nvSpPr>
        <p:spPr>
          <a:xfrm>
            <a:off x="685800" y="1597821"/>
            <a:ext cx="7772400" cy="1102519"/>
          </a:xfrm>
        </p:spPr>
        <p:txBody>
          <a:bodyPr/>
          <a:lstStyle>
            <a:lvl1pPr algn="ctr">
              <a:defRPr b="1" baseline="0">
                <a:solidFill>
                  <a:schemeClr val="bg1"/>
                </a:solidFill>
              </a:defRPr>
            </a:lvl1pPr>
          </a:lstStyle>
          <a:p>
            <a:r>
              <a:rPr lang="sv-SE" dirty="0"/>
              <a:t>Klicka här för att fylla i rubrik ovanpå bild</a:t>
            </a:r>
          </a:p>
        </p:txBody>
      </p:sp>
    </p:spTree>
    <p:extLst>
      <p:ext uri="{BB962C8B-B14F-4D97-AF65-F5344CB8AC3E}">
        <p14:creationId xmlns:p14="http://schemas.microsoft.com/office/powerpoint/2010/main" val="1855895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Rubrikbild med röd bakgrund">
    <p:spTree>
      <p:nvGrpSpPr>
        <p:cNvPr id="1" name=""/>
        <p:cNvGrpSpPr/>
        <p:nvPr/>
      </p:nvGrpSpPr>
      <p:grpSpPr>
        <a:xfrm>
          <a:off x="0" y="0"/>
          <a:ext cx="0" cy="0"/>
          <a:chOff x="0" y="0"/>
          <a:chExt cx="0" cy="0"/>
        </a:xfrm>
      </p:grpSpPr>
      <p:sp>
        <p:nvSpPr>
          <p:cNvPr id="2" name="Rektangel 1"/>
          <p:cNvSpPr/>
          <p:nvPr userDrawn="1"/>
        </p:nvSpPr>
        <p:spPr>
          <a:xfrm>
            <a:off x="0" y="0"/>
            <a:ext cx="9144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3" name="Rubrik 1"/>
          <p:cNvSpPr>
            <a:spLocks noGrp="1"/>
          </p:cNvSpPr>
          <p:nvPr>
            <p:ph type="ctrTitle" hasCustomPrompt="1"/>
          </p:nvPr>
        </p:nvSpPr>
        <p:spPr>
          <a:xfrm>
            <a:off x="685800" y="1597821"/>
            <a:ext cx="7772400" cy="1102519"/>
          </a:xfrm>
        </p:spPr>
        <p:txBody>
          <a:bodyPr/>
          <a:lstStyle>
            <a:lvl1pPr algn="ctr">
              <a:defRPr b="1" baseline="0">
                <a:solidFill>
                  <a:schemeClr val="bg1"/>
                </a:solidFill>
              </a:defRPr>
            </a:lvl1pPr>
          </a:lstStyle>
          <a:p>
            <a:r>
              <a:rPr lang="sv-SE" dirty="0"/>
              <a:t>Klicka här för att fylla i rubrik ovanpå bild</a:t>
            </a:r>
          </a:p>
        </p:txBody>
      </p:sp>
    </p:spTree>
    <p:extLst>
      <p:ext uri="{BB962C8B-B14F-4D97-AF65-F5344CB8AC3E}">
        <p14:creationId xmlns:p14="http://schemas.microsoft.com/office/powerpoint/2010/main" val="36037980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Helsidebild">
    <p:spTree>
      <p:nvGrpSpPr>
        <p:cNvPr id="1" name=""/>
        <p:cNvGrpSpPr/>
        <p:nvPr/>
      </p:nvGrpSpPr>
      <p:grpSpPr>
        <a:xfrm>
          <a:off x="0" y="0"/>
          <a:ext cx="0" cy="0"/>
          <a:chOff x="0" y="0"/>
          <a:chExt cx="0" cy="0"/>
        </a:xfrm>
      </p:grpSpPr>
      <p:sp>
        <p:nvSpPr>
          <p:cNvPr id="5" name="Platshållare för innehåll 2"/>
          <p:cNvSpPr>
            <a:spLocks noGrp="1"/>
          </p:cNvSpPr>
          <p:nvPr>
            <p:ph idx="1"/>
          </p:nvPr>
        </p:nvSpPr>
        <p:spPr>
          <a:xfrm>
            <a:off x="0" y="2574"/>
            <a:ext cx="9144000" cy="5143500"/>
          </a:xfrm>
        </p:spPr>
        <p:txBody>
          <a:bodyPr/>
          <a:lstStyle>
            <a:lvl1pPr marL="0" indent="0">
              <a:buFontTx/>
              <a:buNone/>
              <a:defRPr baseline="0"/>
            </a:lvl1pPr>
          </a:lstStyle>
          <a:p>
            <a:pPr lvl="0"/>
            <a:endParaRPr lang="sv-SE" dirty="0"/>
          </a:p>
        </p:txBody>
      </p:sp>
    </p:spTree>
    <p:extLst>
      <p:ext uri="{BB962C8B-B14F-4D97-AF65-F5344CB8AC3E}">
        <p14:creationId xmlns:p14="http://schemas.microsoft.com/office/powerpoint/2010/main" val="26822003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a:lvl1pPr>
          </a:lstStyle>
          <a:p>
            <a:r>
              <a:rPr lang="sv-SE" dirty="0"/>
              <a:t>Klicka här för att fylla i rubrik</a:t>
            </a:r>
          </a:p>
        </p:txBody>
      </p:sp>
      <p:sp>
        <p:nvSpPr>
          <p:cNvPr id="3" name="Platshållare för innehåll 2"/>
          <p:cNvSpPr>
            <a:spLocks noGrp="1"/>
          </p:cNvSpPr>
          <p:nvPr>
            <p:ph idx="1" hasCustomPrompt="1"/>
          </p:nvPr>
        </p:nvSpPr>
        <p:spPr>
          <a:xfrm>
            <a:off x="457200" y="1707656"/>
            <a:ext cx="8229600" cy="2808311"/>
          </a:xfrm>
        </p:spPr>
        <p:txBody>
          <a:bodyPr/>
          <a:lstStyle>
            <a:lvl1pPr marL="0" indent="0">
              <a:buFontTx/>
              <a:buNone/>
              <a:defRPr/>
            </a:lvl1pPr>
          </a:lstStyle>
          <a:p>
            <a:pPr lvl="0"/>
            <a:r>
              <a:rPr lang="sv-SE" dirty="0"/>
              <a:t>Klicka här för att ändra texten</a:t>
            </a:r>
          </a:p>
        </p:txBody>
      </p:sp>
    </p:spTree>
    <p:extLst>
      <p:ext uri="{BB962C8B-B14F-4D97-AF65-F5344CB8AC3E}">
        <p14:creationId xmlns:p14="http://schemas.microsoft.com/office/powerpoint/2010/main" val="48506796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hasCustomPrompt="1"/>
          </p:nvPr>
        </p:nvSpPr>
        <p:spPr>
          <a:xfrm>
            <a:off x="457200" y="1707654"/>
            <a:ext cx="4038600" cy="27363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dirty="0"/>
              <a:t>Klicka här för att ändra texten</a:t>
            </a:r>
          </a:p>
        </p:txBody>
      </p:sp>
      <p:sp>
        <p:nvSpPr>
          <p:cNvPr id="4" name="Platshållare för innehåll 3"/>
          <p:cNvSpPr>
            <a:spLocks noGrp="1"/>
          </p:cNvSpPr>
          <p:nvPr>
            <p:ph sz="half" idx="2" hasCustomPrompt="1"/>
          </p:nvPr>
        </p:nvSpPr>
        <p:spPr>
          <a:xfrm>
            <a:off x="4648200" y="1707654"/>
            <a:ext cx="4038600" cy="27363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dirty="0"/>
              <a:t>Klicka här för att ändra texten</a:t>
            </a:r>
          </a:p>
        </p:txBody>
      </p:sp>
    </p:spTree>
    <p:extLst>
      <p:ext uri="{BB962C8B-B14F-4D97-AF65-F5344CB8AC3E}">
        <p14:creationId xmlns:p14="http://schemas.microsoft.com/office/powerpoint/2010/main" val="266426518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vå innehållsdelar 2">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467544" y="771550"/>
            <a:ext cx="4032448" cy="857250"/>
          </a:xfrm>
        </p:spPr>
        <p:txBody>
          <a:bodyPr/>
          <a:lstStyle>
            <a:lvl1pPr>
              <a:defRPr/>
            </a:lvl1pPr>
          </a:lstStyle>
          <a:p>
            <a:r>
              <a:rPr lang="sv-SE" dirty="0"/>
              <a:t>Klicka här för att ändra rubrik</a:t>
            </a:r>
          </a:p>
        </p:txBody>
      </p:sp>
      <p:sp>
        <p:nvSpPr>
          <p:cNvPr id="3" name="Platshållare för innehåll 2"/>
          <p:cNvSpPr>
            <a:spLocks noGrp="1"/>
          </p:cNvSpPr>
          <p:nvPr>
            <p:ph sz="half" idx="1" hasCustomPrompt="1"/>
          </p:nvPr>
        </p:nvSpPr>
        <p:spPr>
          <a:xfrm>
            <a:off x="457200" y="1707654"/>
            <a:ext cx="4038600" cy="27363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dirty="0"/>
              <a:t>Klicka här för att ändra texten</a:t>
            </a:r>
          </a:p>
        </p:txBody>
      </p:sp>
      <p:sp>
        <p:nvSpPr>
          <p:cNvPr id="4" name="Platshållare för innehåll 3"/>
          <p:cNvSpPr>
            <a:spLocks noGrp="1"/>
          </p:cNvSpPr>
          <p:nvPr>
            <p:ph sz="half" idx="2" hasCustomPrompt="1"/>
          </p:nvPr>
        </p:nvSpPr>
        <p:spPr>
          <a:xfrm>
            <a:off x="4648200" y="411512"/>
            <a:ext cx="4038600" cy="40324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dirty="0"/>
              <a:t>Klicka här för att ändra texten</a:t>
            </a:r>
          </a:p>
        </p:txBody>
      </p:sp>
    </p:spTree>
    <p:extLst>
      <p:ext uri="{BB962C8B-B14F-4D97-AF65-F5344CB8AC3E}">
        <p14:creationId xmlns:p14="http://schemas.microsoft.com/office/powerpoint/2010/main" val="300669028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cSld name="Foto eller grafik helsida">
    <p:spTree>
      <p:nvGrpSpPr>
        <p:cNvPr id="1" name=""/>
        <p:cNvGrpSpPr/>
        <p:nvPr/>
      </p:nvGrpSpPr>
      <p:grpSpPr>
        <a:xfrm>
          <a:off x="0" y="0"/>
          <a:ext cx="0" cy="0"/>
          <a:chOff x="0" y="0"/>
          <a:chExt cx="0" cy="0"/>
        </a:xfrm>
      </p:grpSpPr>
      <p:sp>
        <p:nvSpPr>
          <p:cNvPr id="4" name="Platshållare för innehåll 3"/>
          <p:cNvSpPr>
            <a:spLocks noGrp="1"/>
          </p:cNvSpPr>
          <p:nvPr>
            <p:ph sz="quarter" idx="15" hasCustomPrompt="1"/>
          </p:nvPr>
        </p:nvSpPr>
        <p:spPr>
          <a:xfrm>
            <a:off x="0" y="1"/>
            <a:ext cx="9144000" cy="5143500"/>
          </a:xfrm>
        </p:spPr>
        <p:txBody>
          <a:bodyPr/>
          <a:lstStyle>
            <a:lvl1pPr marL="0" indent="0" algn="l" defTabSz="685800" rtl="0" eaLnBrk="1" latinLnBrk="0" hangingPunct="1">
              <a:lnSpc>
                <a:spcPct val="100000"/>
              </a:lnSpc>
              <a:spcBef>
                <a:spcPts val="0"/>
              </a:spcBef>
              <a:spcAft>
                <a:spcPts val="1350"/>
              </a:spcAft>
              <a:buClr>
                <a:srgbClr val="B1063A"/>
              </a:buClr>
              <a:buFontTx/>
              <a:buNone/>
              <a:defRPr lang="sv-SE" sz="1650" kern="1200" baseline="0" dirty="0">
                <a:solidFill>
                  <a:schemeClr val="tx1"/>
                </a:solidFill>
                <a:latin typeface="+mn-lt"/>
                <a:ea typeface="+mn-ea"/>
                <a:cs typeface="+mn-cs"/>
              </a:defRPr>
            </a:lvl1pPr>
          </a:lstStyle>
          <a:p>
            <a:pPr marL="0" lvl="0" indent="0" algn="l" defTabSz="685800" rtl="0" eaLnBrk="1" latinLnBrk="0" hangingPunct="1">
              <a:lnSpc>
                <a:spcPct val="100000"/>
              </a:lnSpc>
              <a:spcBef>
                <a:spcPts val="0"/>
              </a:spcBef>
              <a:spcAft>
                <a:spcPts val="1350"/>
              </a:spcAft>
              <a:buClr>
                <a:srgbClr val="B1063A"/>
              </a:buClr>
              <a:buFontTx/>
              <a:buNone/>
            </a:pPr>
            <a:r>
              <a:rPr lang="sv-SE" dirty="0" smtClean="0"/>
              <a:t>Klicka på symbolen för bild för att lägga till foto eller grafik</a:t>
            </a:r>
            <a:endParaRPr lang="sv-SE" dirty="0"/>
          </a:p>
        </p:txBody>
      </p:sp>
      <p:sp>
        <p:nvSpPr>
          <p:cNvPr id="3" name="Platshållare för bild 6"/>
          <p:cNvSpPr>
            <a:spLocks noGrp="1"/>
          </p:cNvSpPr>
          <p:nvPr>
            <p:ph type="pic" sz="quarter" idx="16" hasCustomPrompt="1"/>
          </p:nvPr>
        </p:nvSpPr>
        <p:spPr>
          <a:xfrm>
            <a:off x="7857000" y="216000"/>
            <a:ext cx="1053000" cy="1053000"/>
          </a:xfrm>
        </p:spPr>
        <p:txBody>
          <a:bodyPr/>
          <a:lstStyle>
            <a:lvl1pPr marL="0" indent="0">
              <a:lnSpc>
                <a:spcPct val="100000"/>
              </a:lnSpc>
              <a:buFontTx/>
              <a:buNone/>
              <a:defRPr sz="900" baseline="0">
                <a:solidFill>
                  <a:schemeClr val="tx1"/>
                </a:solidFill>
              </a:defRPr>
            </a:lvl1pPr>
          </a:lstStyle>
          <a:p>
            <a:r>
              <a:rPr lang="sv-SE" dirty="0" smtClean="0"/>
              <a:t>Här kan du infoga en ikon från bildgalleriet på intranätet.</a:t>
            </a:r>
            <a:endParaRPr lang="sv-SE" dirty="0"/>
          </a:p>
        </p:txBody>
      </p:sp>
    </p:spTree>
    <p:extLst>
      <p:ext uri="{BB962C8B-B14F-4D97-AF65-F5344CB8AC3E}">
        <p14:creationId xmlns:p14="http://schemas.microsoft.com/office/powerpoint/2010/main" val="60128852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lsidebild">
    <p:spTree>
      <p:nvGrpSpPr>
        <p:cNvPr id="1" name=""/>
        <p:cNvGrpSpPr/>
        <p:nvPr/>
      </p:nvGrpSpPr>
      <p:grpSpPr>
        <a:xfrm>
          <a:off x="0" y="0"/>
          <a:ext cx="0" cy="0"/>
          <a:chOff x="0" y="0"/>
          <a:chExt cx="0" cy="0"/>
        </a:xfrm>
      </p:grpSpPr>
      <p:sp>
        <p:nvSpPr>
          <p:cNvPr id="5" name="Platshållare för innehåll 2"/>
          <p:cNvSpPr>
            <a:spLocks noGrp="1"/>
          </p:cNvSpPr>
          <p:nvPr>
            <p:ph idx="1"/>
          </p:nvPr>
        </p:nvSpPr>
        <p:spPr>
          <a:xfrm>
            <a:off x="0" y="2574"/>
            <a:ext cx="9144000" cy="5143500"/>
          </a:xfrm>
        </p:spPr>
        <p:txBody>
          <a:bodyPr/>
          <a:lstStyle>
            <a:lvl1pPr marL="0" indent="0">
              <a:buFontTx/>
              <a:buNone/>
              <a:defRPr baseline="0"/>
            </a:lvl1pPr>
          </a:lstStyle>
          <a:p>
            <a:pPr lvl="0"/>
            <a:endParaRPr lang="sv-SE" dirty="0" smtClean="0"/>
          </a:p>
        </p:txBody>
      </p:sp>
    </p:spTree>
    <p:extLst>
      <p:ext uri="{BB962C8B-B14F-4D97-AF65-F5344CB8AC3E}">
        <p14:creationId xmlns:p14="http://schemas.microsoft.com/office/powerpoint/2010/main" val="4078370018"/>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elsida">
    <p:bg>
      <p:bgPr>
        <a:solidFill>
          <a:srgbClr val="AE1738"/>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E3B30222-82BC-AE48-A936-EC0D8BCB9F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9144000" cy="5143500"/>
          </a:xfrm>
          <a:prstGeom prst="rect">
            <a:avLst/>
          </a:prstGeom>
          <a:effectLst/>
        </p:spPr>
      </p:pic>
      <p:sp>
        <p:nvSpPr>
          <p:cNvPr id="2" name="Rubrik 1"/>
          <p:cNvSpPr>
            <a:spLocks noGrp="1"/>
          </p:cNvSpPr>
          <p:nvPr>
            <p:ph type="ctrTitle" hasCustomPrompt="1"/>
          </p:nvPr>
        </p:nvSpPr>
        <p:spPr>
          <a:xfrm>
            <a:off x="1620000" y="810000"/>
            <a:ext cx="5940000" cy="2430000"/>
          </a:xfrm>
        </p:spPr>
        <p:txBody>
          <a:bodyPr anchor="ctr">
            <a:noAutofit/>
          </a:bodyPr>
          <a:lstStyle>
            <a:lvl1pPr algn="ctr">
              <a:lnSpc>
                <a:spcPct val="100000"/>
              </a:lnSpc>
              <a:defRPr sz="3600" b="1" cap="none" baseline="0">
                <a:solidFill>
                  <a:schemeClr val="bg1"/>
                </a:solidFill>
              </a:defRPr>
            </a:lvl1pPr>
          </a:lstStyle>
          <a:p>
            <a:r>
              <a:rPr lang="sv-SE" dirty="0"/>
              <a:t>Här skriver du in titeln på din presentation</a:t>
            </a:r>
          </a:p>
        </p:txBody>
      </p:sp>
      <p:sp>
        <p:nvSpPr>
          <p:cNvPr id="3" name="Underrubrik 2"/>
          <p:cNvSpPr>
            <a:spLocks noGrp="1"/>
          </p:cNvSpPr>
          <p:nvPr>
            <p:ph type="subTitle" idx="1" hasCustomPrompt="1"/>
          </p:nvPr>
        </p:nvSpPr>
        <p:spPr>
          <a:xfrm>
            <a:off x="1620000" y="3240000"/>
            <a:ext cx="5940000" cy="1080000"/>
          </a:xfrm>
          <a:prstGeom prst="rect">
            <a:avLst/>
          </a:prstGeom>
        </p:spPr>
        <p:txBody>
          <a:bodyPr anchor="t">
            <a:noAutofit/>
          </a:bodyPr>
          <a:lstStyle>
            <a:lvl1pPr marL="0" indent="0" algn="ctr">
              <a:lnSpc>
                <a:spcPct val="100000"/>
              </a:lnSpc>
              <a:buNone/>
              <a:defRPr sz="1650" b="1" cap="none"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dirty="0"/>
              <a:t>Här placerar du undertiteln</a:t>
            </a:r>
          </a:p>
        </p:txBody>
      </p:sp>
      <p:pic>
        <p:nvPicPr>
          <p:cNvPr id="9" name="Bildobjekt 8">
            <a:extLst>
              <a:ext uri="{FF2B5EF4-FFF2-40B4-BE49-F238E27FC236}">
                <a16:creationId xmlns:a16="http://schemas.microsoft.com/office/drawing/2014/main" id="{485EEA9C-FE56-F441-A9C0-E8E4F0314C9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7830000" y="4663224"/>
            <a:ext cx="1032428" cy="258552"/>
          </a:xfrm>
          <a:prstGeom prst="rect">
            <a:avLst/>
          </a:prstGeom>
        </p:spPr>
      </p:pic>
    </p:spTree>
    <p:extLst>
      <p:ext uri="{BB962C8B-B14F-4D97-AF65-F5344CB8AC3E}">
        <p14:creationId xmlns:p14="http://schemas.microsoft.com/office/powerpoint/2010/main" val="7374992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elsida för utskrift">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4109FD55-718D-438B-8297-319021B74331}"/>
              </a:ext>
            </a:extLst>
          </p:cNvPr>
          <p:cNvPicPr>
            <a:picLocks noChangeAspect="1"/>
          </p:cNvPicPr>
          <p:nvPr userDrawn="1"/>
        </p:nvPicPr>
        <p:blipFill rotWithShape="1">
          <a:blip r:embed="rId2">
            <a:alphaModFix amt="55000"/>
          </a:blip>
          <a:srcRect l="-4818" t="21737" r="62723" b="30128"/>
          <a:stretch/>
        </p:blipFill>
        <p:spPr>
          <a:xfrm>
            <a:off x="4355976" y="-8906"/>
            <a:ext cx="4788024" cy="5156860"/>
          </a:xfrm>
          <a:prstGeom prst="rect">
            <a:avLst/>
          </a:prstGeom>
          <a:noFill/>
          <a:effectLst/>
        </p:spPr>
      </p:pic>
      <p:sp>
        <p:nvSpPr>
          <p:cNvPr id="2" name="Rubrik 1"/>
          <p:cNvSpPr>
            <a:spLocks noGrp="1"/>
          </p:cNvSpPr>
          <p:nvPr>
            <p:ph type="ctrTitle" hasCustomPrompt="1"/>
          </p:nvPr>
        </p:nvSpPr>
        <p:spPr>
          <a:xfrm>
            <a:off x="1620000" y="810000"/>
            <a:ext cx="5940000" cy="2430000"/>
          </a:xfrm>
        </p:spPr>
        <p:txBody>
          <a:bodyPr anchor="ctr">
            <a:noAutofit/>
          </a:bodyPr>
          <a:lstStyle>
            <a:lvl1pPr algn="ctr">
              <a:lnSpc>
                <a:spcPct val="100000"/>
              </a:lnSpc>
              <a:defRPr sz="3600" b="1" cap="none" baseline="0">
                <a:solidFill>
                  <a:srgbClr val="B1063A"/>
                </a:solidFill>
              </a:defRPr>
            </a:lvl1pPr>
          </a:lstStyle>
          <a:p>
            <a:r>
              <a:rPr lang="sv-SE" dirty="0"/>
              <a:t>Här skriver du in titeln på din presentation</a:t>
            </a:r>
          </a:p>
        </p:txBody>
      </p:sp>
      <p:sp>
        <p:nvSpPr>
          <p:cNvPr id="3" name="Underrubrik 2"/>
          <p:cNvSpPr>
            <a:spLocks noGrp="1"/>
          </p:cNvSpPr>
          <p:nvPr>
            <p:ph type="subTitle" idx="1" hasCustomPrompt="1"/>
          </p:nvPr>
        </p:nvSpPr>
        <p:spPr>
          <a:xfrm>
            <a:off x="1620000" y="3240000"/>
            <a:ext cx="5940000" cy="1080000"/>
          </a:xfrm>
          <a:prstGeom prst="rect">
            <a:avLst/>
          </a:prstGeom>
        </p:spPr>
        <p:txBody>
          <a:bodyPr anchor="t">
            <a:noAutofit/>
          </a:bodyPr>
          <a:lstStyle>
            <a:lvl1pPr marL="0" indent="0" algn="ctr">
              <a:lnSpc>
                <a:spcPct val="100000"/>
              </a:lnSpc>
              <a:buNone/>
              <a:defRPr sz="1650" b="1" cap="none" baseline="0">
                <a:solidFill>
                  <a:srgbClr val="B1063A"/>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dirty="0"/>
              <a:t>Här placerar du undertiteln</a:t>
            </a:r>
          </a:p>
        </p:txBody>
      </p:sp>
      <p:pic>
        <p:nvPicPr>
          <p:cNvPr id="9" name="Bildobjekt 8">
            <a:extLst>
              <a:ext uri="{FF2B5EF4-FFF2-40B4-BE49-F238E27FC236}">
                <a16:creationId xmlns:a16="http://schemas.microsoft.com/office/drawing/2014/main" id="{485EEA9C-FE56-F441-A9C0-E8E4F0314C9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7830000" y="4663224"/>
            <a:ext cx="1032428" cy="258552"/>
          </a:xfrm>
          <a:prstGeom prst="rect">
            <a:avLst/>
          </a:prstGeom>
        </p:spPr>
      </p:pic>
    </p:spTree>
    <p:extLst>
      <p:ext uri="{BB962C8B-B14F-4D97-AF65-F5344CB8AC3E}">
        <p14:creationId xmlns:p14="http://schemas.microsoft.com/office/powerpoint/2010/main" val="1648151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Avsnittsrubrik">
    <p:bg>
      <p:bgPr>
        <a:solidFill>
          <a:srgbClr val="82112B"/>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EADEDBF6-7D1C-7243-942C-5D79C3651C8B}"/>
              </a:ext>
            </a:extLst>
          </p:cNvPr>
          <p:cNvPicPr>
            <a:picLocks noChangeAspect="1"/>
          </p:cNvPicPr>
          <p:nvPr userDrawn="1"/>
        </p:nvPicPr>
        <p:blipFill rotWithShape="1">
          <a:blip r:embed="rId2">
            <a:alphaModFix amt="55000"/>
          </a:blip>
          <a:srcRect l="-4818" t="21696" r="62723" b="28424"/>
          <a:stretch/>
        </p:blipFill>
        <p:spPr>
          <a:xfrm>
            <a:off x="4355976" y="0"/>
            <a:ext cx="4788024" cy="5143500"/>
          </a:xfrm>
          <a:prstGeom prst="rect">
            <a:avLst/>
          </a:prstGeom>
          <a:noFill/>
        </p:spPr>
      </p:pic>
      <p:sp>
        <p:nvSpPr>
          <p:cNvPr id="2" name="Rubrik 1"/>
          <p:cNvSpPr>
            <a:spLocks noGrp="1"/>
          </p:cNvSpPr>
          <p:nvPr>
            <p:ph type="title" hasCustomPrompt="1"/>
          </p:nvPr>
        </p:nvSpPr>
        <p:spPr>
          <a:xfrm>
            <a:off x="1620000" y="391683"/>
            <a:ext cx="5940000" cy="4050000"/>
          </a:xfrm>
        </p:spPr>
        <p:txBody>
          <a:bodyPr anchor="ctr">
            <a:noAutofit/>
          </a:bodyPr>
          <a:lstStyle>
            <a:lvl1pPr algn="ctr">
              <a:lnSpc>
                <a:spcPct val="100000"/>
              </a:lnSpc>
              <a:defRPr sz="3000" b="1">
                <a:solidFill>
                  <a:schemeClr val="bg1"/>
                </a:solidFill>
              </a:defRPr>
            </a:lvl1pPr>
          </a:lstStyle>
          <a:p>
            <a:r>
              <a:rPr lang="sv-SE" dirty="0"/>
              <a:t>Avsnittsrubrik</a:t>
            </a:r>
          </a:p>
        </p:txBody>
      </p:sp>
      <p:pic>
        <p:nvPicPr>
          <p:cNvPr id="9" name="Bildobjekt 8">
            <a:extLst>
              <a:ext uri="{FF2B5EF4-FFF2-40B4-BE49-F238E27FC236}">
                <a16:creationId xmlns:a16="http://schemas.microsoft.com/office/drawing/2014/main" id="{485EEA9C-FE56-F441-A9C0-E8E4F0314C9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7830000" y="4663224"/>
            <a:ext cx="1032428" cy="258552"/>
          </a:xfrm>
          <a:prstGeom prst="rect">
            <a:avLst/>
          </a:prstGeom>
        </p:spPr>
      </p:pic>
      <p:sp>
        <p:nvSpPr>
          <p:cNvPr id="5" name="Platshållare för bild 6"/>
          <p:cNvSpPr>
            <a:spLocks noGrp="1"/>
          </p:cNvSpPr>
          <p:nvPr>
            <p:ph type="pic" sz="quarter" idx="14" hasCustomPrompt="1"/>
          </p:nvPr>
        </p:nvSpPr>
        <p:spPr>
          <a:xfrm>
            <a:off x="7857000" y="216000"/>
            <a:ext cx="1053000" cy="1053000"/>
          </a:xfrm>
        </p:spPr>
        <p:txBody>
          <a:bodyPr/>
          <a:lstStyle>
            <a:lvl1pPr marL="0" indent="0">
              <a:lnSpc>
                <a:spcPct val="100000"/>
              </a:lnSpc>
              <a:buFontTx/>
              <a:buNone/>
              <a:defRPr sz="900" baseline="0">
                <a:solidFill>
                  <a:schemeClr val="bg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3740301779"/>
      </p:ext>
    </p:extLst>
  </p:cSld>
  <p:clrMapOvr>
    <a:masterClrMapping/>
  </p:clrMapOvr>
  <p:hf hd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Rubrik och punktlista">
    <p:spTree>
      <p:nvGrpSpPr>
        <p:cNvPr id="1" name=""/>
        <p:cNvGrpSpPr/>
        <p:nvPr/>
      </p:nvGrpSpPr>
      <p:grpSpPr>
        <a:xfrm>
          <a:off x="0" y="0"/>
          <a:ext cx="0" cy="0"/>
          <a:chOff x="0" y="0"/>
          <a:chExt cx="0" cy="0"/>
        </a:xfrm>
      </p:grpSpPr>
      <p:sp>
        <p:nvSpPr>
          <p:cNvPr id="2" name="Rubrik 1"/>
          <p:cNvSpPr>
            <a:spLocks noGrp="1"/>
          </p:cNvSpPr>
          <p:nvPr>
            <p:ph type="title"/>
          </p:nvPr>
        </p:nvSpPr>
        <p:spPr>
          <a:xfrm>
            <a:off x="810019" y="675000"/>
            <a:ext cx="7020000" cy="972000"/>
          </a:xfrm>
        </p:spPr>
        <p:txBody>
          <a:bodyPr anchor="ctr">
            <a:noAutofit/>
          </a:bodyPr>
          <a:lstStyle>
            <a:lvl1pPr>
              <a:lnSpc>
                <a:spcPct val="100000"/>
              </a:lnSpc>
              <a:defRPr b="1"/>
            </a:lvl1pPr>
          </a:lstStyle>
          <a:p>
            <a:r>
              <a:rPr lang="sv-SE"/>
              <a:t>Klicka här för att ändra mall för rubrikformat</a:t>
            </a:r>
            <a:endParaRPr lang="sv-SE" dirty="0"/>
          </a:p>
        </p:txBody>
      </p:sp>
      <p:sp>
        <p:nvSpPr>
          <p:cNvPr id="6" name="Platshållare för sidfot 5"/>
          <p:cNvSpPr>
            <a:spLocks noGrp="1"/>
          </p:cNvSpPr>
          <p:nvPr>
            <p:ph type="ftr" sz="quarter" idx="11"/>
          </p:nvPr>
        </p:nvSpPr>
        <p:spPr>
          <a:xfrm>
            <a:off x="810000" y="4671000"/>
            <a:ext cx="2700000" cy="273844"/>
          </a:xfrm>
        </p:spPr>
        <p:txBody>
          <a:bodyPr/>
          <a:lstStyle>
            <a:lvl1pPr>
              <a:defRPr>
                <a:solidFill>
                  <a:schemeClr val="tx1"/>
                </a:solidFill>
              </a:defRPr>
            </a:lvl1pPr>
          </a:lstStyle>
          <a:p>
            <a:r>
              <a:rPr lang="sv-SE"/>
              <a:t>Presentationsrubrik</a:t>
            </a:r>
          </a:p>
        </p:txBody>
      </p:sp>
      <p:sp>
        <p:nvSpPr>
          <p:cNvPr id="7" name="Platshållare för bildnummer 6"/>
          <p:cNvSpPr>
            <a:spLocks noGrp="1"/>
          </p:cNvSpPr>
          <p:nvPr>
            <p:ph type="sldNum" sz="quarter" idx="12"/>
          </p:nvPr>
        </p:nvSpPr>
        <p:spPr/>
        <p:txBody>
          <a:bodyPr/>
          <a:lstStyle>
            <a:lvl1pPr>
              <a:defRPr>
                <a:solidFill>
                  <a:schemeClr val="tx1"/>
                </a:solidFill>
              </a:defRPr>
            </a:lvl1pPr>
          </a:lstStyle>
          <a:p>
            <a:fld id="{8EEB9E62-4301-493A-8C73-0409F1A2D539}" type="slidenum">
              <a:rPr lang="sv-SE" smtClean="0"/>
              <a:pPr/>
              <a:t>‹#›</a:t>
            </a:fld>
            <a:endParaRPr lang="sv-SE"/>
          </a:p>
        </p:txBody>
      </p:sp>
      <p:pic>
        <p:nvPicPr>
          <p:cNvPr id="8" name="Bildobjekt 7">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7830000" y="4671001"/>
            <a:ext cx="1031400" cy="254111"/>
          </a:xfrm>
          <a:prstGeom prst="rect">
            <a:avLst/>
          </a:prstGeom>
        </p:spPr>
      </p:pic>
      <p:sp>
        <p:nvSpPr>
          <p:cNvPr id="5" name="Platshållare för datum 4"/>
          <p:cNvSpPr>
            <a:spLocks noGrp="1"/>
          </p:cNvSpPr>
          <p:nvPr>
            <p:ph type="dt" sz="half" idx="10"/>
          </p:nvPr>
        </p:nvSpPr>
        <p:spPr>
          <a:xfrm>
            <a:off x="3645000" y="4671000"/>
            <a:ext cx="1863000" cy="273844"/>
          </a:xfrm>
        </p:spPr>
        <p:txBody>
          <a:bodyPr/>
          <a:lstStyle>
            <a:lvl1pPr>
              <a:defRPr>
                <a:solidFill>
                  <a:schemeClr val="tx1"/>
                </a:solidFill>
              </a:defRPr>
            </a:lvl1pPr>
          </a:lstStyle>
          <a:p>
            <a:r>
              <a:rPr lang="sv-SE"/>
              <a:t>Avsnittsrubrik</a:t>
            </a:r>
          </a:p>
        </p:txBody>
      </p:sp>
      <p:sp>
        <p:nvSpPr>
          <p:cNvPr id="9" name="Platshållare för text 8"/>
          <p:cNvSpPr>
            <a:spLocks noGrp="1"/>
          </p:cNvSpPr>
          <p:nvPr>
            <p:ph type="body" sz="quarter" idx="13" hasCustomPrompt="1"/>
          </p:nvPr>
        </p:nvSpPr>
        <p:spPr>
          <a:xfrm>
            <a:off x="809916" y="1647000"/>
            <a:ext cx="7019925" cy="2835000"/>
          </a:xfrm>
        </p:spPr>
        <p:txBody>
          <a:bodyPr>
            <a:noAutofit/>
          </a:bodyPr>
          <a:lstStyle>
            <a:lvl1pPr>
              <a:lnSpc>
                <a:spcPts val="2550"/>
              </a:lnSpc>
              <a:defRPr sz="1650"/>
            </a:lvl1pPr>
            <a:lvl2pPr>
              <a:lnSpc>
                <a:spcPct val="100000"/>
              </a:lnSpc>
              <a:spcAft>
                <a:spcPts val="900"/>
              </a:spcAft>
              <a:buFont typeface="Arial" panose="020B0604020202020204" pitchFamily="34" charset="0"/>
              <a:buChar char="•"/>
              <a:defRPr sz="1650"/>
            </a:lvl2pPr>
            <a:lvl3pPr>
              <a:lnSpc>
                <a:spcPct val="100000"/>
              </a:lnSpc>
              <a:spcAft>
                <a:spcPts val="900"/>
              </a:spcAft>
              <a:defRPr sz="1650"/>
            </a:lvl3pPr>
            <a:lvl4pPr>
              <a:lnSpc>
                <a:spcPct val="100000"/>
              </a:lnSpc>
              <a:spcAft>
                <a:spcPts val="900"/>
              </a:spcAft>
              <a:defRPr sz="1650"/>
            </a:lvl4pPr>
            <a:lvl5pPr>
              <a:lnSpc>
                <a:spcPct val="100000"/>
              </a:lnSpc>
              <a:spcAft>
                <a:spcPts val="900"/>
              </a:spcAft>
              <a:defRPr sz="1650"/>
            </a:lvl5pPr>
          </a:lstStyle>
          <a:p>
            <a:pPr lvl="1"/>
            <a:r>
              <a:rPr lang="sv-SE" dirty="0"/>
              <a:t>Nivå två</a:t>
            </a:r>
          </a:p>
          <a:p>
            <a:pPr lvl="2"/>
            <a:r>
              <a:rPr lang="sv-SE" dirty="0"/>
              <a:t>Nivå tre</a:t>
            </a:r>
          </a:p>
          <a:p>
            <a:pPr lvl="3"/>
            <a:r>
              <a:rPr lang="sv-SE" dirty="0"/>
              <a:t>Nivå fyra</a:t>
            </a:r>
          </a:p>
          <a:p>
            <a:pPr lvl="4"/>
            <a:r>
              <a:rPr lang="sv-SE" dirty="0"/>
              <a:t>Nivå fem</a:t>
            </a:r>
          </a:p>
        </p:txBody>
      </p:sp>
      <p:sp>
        <p:nvSpPr>
          <p:cNvPr id="11" name="Platshållare för bild 6"/>
          <p:cNvSpPr>
            <a:spLocks noGrp="1"/>
          </p:cNvSpPr>
          <p:nvPr>
            <p:ph type="pic" sz="quarter" idx="14" hasCustomPrompt="1"/>
          </p:nvPr>
        </p:nvSpPr>
        <p:spPr>
          <a:xfrm>
            <a:off x="7857000" y="216000"/>
            <a:ext cx="1053000" cy="1053000"/>
          </a:xfrm>
        </p:spPr>
        <p:txBody>
          <a:bodyPr/>
          <a:lstStyle>
            <a:lvl1pPr marL="0" indent="0">
              <a:lnSpc>
                <a:spcPct val="100000"/>
              </a:lnSpc>
              <a:buFontTx/>
              <a:buNone/>
              <a:defRPr sz="900" baseline="0">
                <a:solidFill>
                  <a:schemeClr val="tx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1240970983"/>
      </p:ext>
    </p:extLst>
  </p:cSld>
  <p:clrMapOvr>
    <a:masterClrMapping/>
  </p:clrMapOvr>
  <p:hf hdr="0" dt="0"/>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extsida">
    <p:spTree>
      <p:nvGrpSpPr>
        <p:cNvPr id="1" name=""/>
        <p:cNvGrpSpPr/>
        <p:nvPr/>
      </p:nvGrpSpPr>
      <p:grpSpPr>
        <a:xfrm>
          <a:off x="0" y="0"/>
          <a:ext cx="0" cy="0"/>
          <a:chOff x="0" y="0"/>
          <a:chExt cx="0" cy="0"/>
        </a:xfrm>
      </p:grpSpPr>
      <p:sp>
        <p:nvSpPr>
          <p:cNvPr id="2" name="Rubrik 1"/>
          <p:cNvSpPr>
            <a:spLocks noGrp="1"/>
          </p:cNvSpPr>
          <p:nvPr>
            <p:ph type="title"/>
          </p:nvPr>
        </p:nvSpPr>
        <p:spPr>
          <a:xfrm>
            <a:off x="808538" y="675000"/>
            <a:ext cx="7020000" cy="972000"/>
          </a:xfrm>
        </p:spPr>
        <p:txBody>
          <a:bodyPr anchor="ctr">
            <a:noAutofit/>
          </a:bodyPr>
          <a:lstStyle>
            <a:lvl1pPr>
              <a:lnSpc>
                <a:spcPct val="100000"/>
              </a:lnSpc>
              <a:defRPr/>
            </a:lvl1p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p>
            <a:r>
              <a:rPr lang="sv-SE"/>
              <a:t>Avsnittsrubrik</a:t>
            </a:r>
          </a:p>
        </p:txBody>
      </p:sp>
      <p:sp>
        <p:nvSpPr>
          <p:cNvPr id="5" name="Platshållare för sidfot 4"/>
          <p:cNvSpPr>
            <a:spLocks noGrp="1"/>
          </p:cNvSpPr>
          <p:nvPr>
            <p:ph type="ftr" sz="quarter" idx="11"/>
          </p:nvPr>
        </p:nvSpPr>
        <p:spPr>
          <a:xfrm>
            <a:off x="810000" y="4671000"/>
            <a:ext cx="2700000" cy="273844"/>
          </a:xfrm>
        </p:spPr>
        <p:txBody>
          <a:bodyPr/>
          <a:lstStyle/>
          <a:p>
            <a:r>
              <a:rPr lang="sv-SE"/>
              <a:t>Presentationsrubrik</a:t>
            </a:r>
          </a:p>
        </p:txBody>
      </p:sp>
      <p:sp>
        <p:nvSpPr>
          <p:cNvPr id="6" name="Platshållare för bildnummer 5"/>
          <p:cNvSpPr>
            <a:spLocks noGrp="1"/>
          </p:cNvSpPr>
          <p:nvPr>
            <p:ph type="sldNum" sz="quarter" idx="12"/>
          </p:nvPr>
        </p:nvSpPr>
        <p:spPr/>
        <p:txBody>
          <a:bodyPr/>
          <a:lstStyle/>
          <a:p>
            <a:fld id="{8EEB9E62-4301-493A-8C73-0409F1A2D539}" type="slidenum">
              <a:rPr lang="sv-SE" smtClean="0"/>
              <a:t>‹#›</a:t>
            </a:fld>
            <a:endParaRPr lang="sv-SE"/>
          </a:p>
        </p:txBody>
      </p:sp>
      <p:pic>
        <p:nvPicPr>
          <p:cNvPr id="9" name="Bildobjekt 8">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7830000" y="4671001"/>
            <a:ext cx="1031400" cy="254111"/>
          </a:xfrm>
          <a:prstGeom prst="rect">
            <a:avLst/>
          </a:prstGeom>
        </p:spPr>
      </p:pic>
      <p:sp>
        <p:nvSpPr>
          <p:cNvPr id="8" name="Platshållare för text 7"/>
          <p:cNvSpPr>
            <a:spLocks noGrp="1"/>
          </p:cNvSpPr>
          <p:nvPr>
            <p:ph type="body" sz="quarter" idx="13"/>
          </p:nvPr>
        </p:nvSpPr>
        <p:spPr>
          <a:xfrm>
            <a:off x="808435" y="1647000"/>
            <a:ext cx="7019925" cy="2835000"/>
          </a:xfrm>
        </p:spPr>
        <p:txBody>
          <a:bodyPr>
            <a:noAutofit/>
          </a:bodyPr>
          <a:lstStyle>
            <a:lvl1pPr marL="0" indent="0">
              <a:lnSpc>
                <a:spcPct val="100000"/>
              </a:lnSpc>
              <a:spcAft>
                <a:spcPts val="900"/>
              </a:spcAft>
              <a:buFontTx/>
              <a:buNone/>
              <a:defRPr sz="1650"/>
            </a:lvl1pPr>
            <a:lvl2pPr>
              <a:lnSpc>
                <a:spcPct val="100000"/>
              </a:lnSpc>
              <a:spcAft>
                <a:spcPts val="900"/>
              </a:spcAft>
              <a:defRPr sz="1650"/>
            </a:lvl2pPr>
            <a:lvl3pPr>
              <a:lnSpc>
                <a:spcPct val="100000"/>
              </a:lnSpc>
              <a:spcAft>
                <a:spcPts val="900"/>
              </a:spcAft>
              <a:defRPr sz="1650"/>
            </a:lvl3pPr>
            <a:lvl4pPr>
              <a:lnSpc>
                <a:spcPct val="100000"/>
              </a:lnSpc>
              <a:spcAft>
                <a:spcPts val="900"/>
              </a:spcAft>
              <a:defRPr sz="1650"/>
            </a:lvl4pPr>
            <a:lvl5pPr>
              <a:lnSpc>
                <a:spcPct val="100000"/>
              </a:lnSpc>
              <a:spcAft>
                <a:spcPts val="900"/>
              </a:spcAft>
              <a:defRPr sz="165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bild 6"/>
          <p:cNvSpPr>
            <a:spLocks noGrp="1"/>
          </p:cNvSpPr>
          <p:nvPr>
            <p:ph type="pic" sz="quarter" idx="14" hasCustomPrompt="1"/>
          </p:nvPr>
        </p:nvSpPr>
        <p:spPr>
          <a:xfrm>
            <a:off x="7857000" y="216000"/>
            <a:ext cx="1053000" cy="1053000"/>
          </a:xfrm>
        </p:spPr>
        <p:txBody>
          <a:bodyPr/>
          <a:lstStyle>
            <a:lvl1pPr marL="0" indent="0">
              <a:lnSpc>
                <a:spcPct val="100000"/>
              </a:lnSpc>
              <a:buFontTx/>
              <a:buNone/>
              <a:defRPr sz="900" baseline="0">
                <a:solidFill>
                  <a:schemeClr val="tx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2592189157"/>
      </p:ext>
    </p:extLst>
  </p:cSld>
  <p:clrMapOvr>
    <a:masterClrMapping/>
  </p:clrMapOvr>
  <p:hf hd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Foto vänster/grafik + text">
    <p:spTree>
      <p:nvGrpSpPr>
        <p:cNvPr id="1" name=""/>
        <p:cNvGrpSpPr/>
        <p:nvPr/>
      </p:nvGrpSpPr>
      <p:grpSpPr>
        <a:xfrm>
          <a:off x="0" y="0"/>
          <a:ext cx="0" cy="0"/>
          <a:chOff x="0" y="0"/>
          <a:chExt cx="0" cy="0"/>
        </a:xfrm>
      </p:grpSpPr>
      <p:sp>
        <p:nvSpPr>
          <p:cNvPr id="2" name="Rubrik 1"/>
          <p:cNvSpPr>
            <a:spLocks noGrp="1"/>
          </p:cNvSpPr>
          <p:nvPr>
            <p:ph type="title"/>
          </p:nvPr>
        </p:nvSpPr>
        <p:spPr>
          <a:xfrm>
            <a:off x="4587629" y="415245"/>
            <a:ext cx="3888000" cy="1296000"/>
          </a:xfrm>
        </p:spPr>
        <p:txBody>
          <a:bodyPr anchor="ctr">
            <a:noAutofit/>
          </a:bodyPr>
          <a:lstStyle>
            <a:lvl1pPr>
              <a:lnSpc>
                <a:spcPct val="100000"/>
              </a:lnSpc>
              <a:defRPr/>
            </a:lvl1pPr>
          </a:lstStyle>
          <a:p>
            <a:r>
              <a:rPr lang="sv-SE"/>
              <a:t>Klicka här för att ändra mall för rubrikformat</a:t>
            </a:r>
            <a:endParaRPr lang="sv-SE" dirty="0"/>
          </a:p>
        </p:txBody>
      </p:sp>
      <p:sp>
        <p:nvSpPr>
          <p:cNvPr id="7" name="Platshållare för datum 6"/>
          <p:cNvSpPr>
            <a:spLocks noGrp="1"/>
          </p:cNvSpPr>
          <p:nvPr>
            <p:ph type="dt" sz="half" idx="10"/>
          </p:nvPr>
        </p:nvSpPr>
        <p:spPr>
          <a:xfrm>
            <a:off x="810000" y="4671000"/>
            <a:ext cx="1863000" cy="273844"/>
          </a:xfrm>
        </p:spPr>
        <p:txBody>
          <a:bodyPr/>
          <a:lstStyle>
            <a:lvl1pPr algn="l">
              <a:defRPr/>
            </a:lvl1pPr>
          </a:lstStyle>
          <a:p>
            <a:r>
              <a:rPr lang="sv-SE"/>
              <a:t>Avsnittsrubrik</a:t>
            </a:r>
          </a:p>
        </p:txBody>
      </p:sp>
      <p:sp>
        <p:nvSpPr>
          <p:cNvPr id="8" name="Platshållare för sidfot 7"/>
          <p:cNvSpPr>
            <a:spLocks noGrp="1"/>
          </p:cNvSpPr>
          <p:nvPr>
            <p:ph type="ftr" sz="quarter" idx="11"/>
          </p:nvPr>
        </p:nvSpPr>
        <p:spPr>
          <a:xfrm>
            <a:off x="4587629" y="4671000"/>
            <a:ext cx="2970000" cy="273844"/>
          </a:xfrm>
        </p:spPr>
        <p:txBody>
          <a:bodyPr/>
          <a:lstStyle>
            <a:lvl1pPr algn="l">
              <a:defRPr/>
            </a:lvl1pPr>
          </a:lstStyle>
          <a:p>
            <a:r>
              <a:rPr lang="sv-SE"/>
              <a:t>Presentationsrubrik</a:t>
            </a:r>
          </a:p>
        </p:txBody>
      </p:sp>
      <p:sp>
        <p:nvSpPr>
          <p:cNvPr id="9" name="Platshållare för bildnummer 8"/>
          <p:cNvSpPr>
            <a:spLocks noGrp="1"/>
          </p:cNvSpPr>
          <p:nvPr>
            <p:ph type="sldNum" sz="quarter" idx="12"/>
          </p:nvPr>
        </p:nvSpPr>
        <p:spPr/>
        <p:txBody>
          <a:bodyPr/>
          <a:lstStyle/>
          <a:p>
            <a:fld id="{8EEB9E62-4301-493A-8C73-0409F1A2D539}" type="slidenum">
              <a:rPr lang="sv-SE" smtClean="0"/>
              <a:t>‹#›</a:t>
            </a:fld>
            <a:endParaRPr lang="sv-SE"/>
          </a:p>
        </p:txBody>
      </p:sp>
      <p:sp>
        <p:nvSpPr>
          <p:cNvPr id="11" name="Platshållare för bild 10"/>
          <p:cNvSpPr>
            <a:spLocks noGrp="1"/>
          </p:cNvSpPr>
          <p:nvPr>
            <p:ph type="pic" sz="quarter" idx="13" hasCustomPrompt="1"/>
          </p:nvPr>
        </p:nvSpPr>
        <p:spPr>
          <a:xfrm>
            <a:off x="0" y="0"/>
            <a:ext cx="4114800" cy="5143500"/>
          </a:xfrm>
        </p:spPr>
        <p:txBody>
          <a:bodyPr/>
          <a:lstStyle>
            <a:lvl1pPr marL="0" indent="0" algn="l" defTabSz="685800" rtl="0" eaLnBrk="1" latinLnBrk="0" hangingPunct="1">
              <a:lnSpc>
                <a:spcPct val="100000"/>
              </a:lnSpc>
              <a:spcBef>
                <a:spcPts val="0"/>
              </a:spcBef>
              <a:spcAft>
                <a:spcPts val="1350"/>
              </a:spcAft>
              <a:buClr>
                <a:srgbClr val="B1063A"/>
              </a:buClr>
              <a:buFontTx/>
              <a:buNone/>
              <a:defRPr lang="sv-SE" sz="1650" kern="1200" baseline="0" dirty="0" smtClean="0">
                <a:solidFill>
                  <a:schemeClr val="tx1"/>
                </a:solidFill>
                <a:latin typeface="+mn-lt"/>
                <a:ea typeface="+mn-ea"/>
                <a:cs typeface="+mn-cs"/>
              </a:defRPr>
            </a:lvl1pPr>
          </a:lstStyle>
          <a:p>
            <a:r>
              <a:rPr lang="sv-SE" dirty="0"/>
              <a:t>Klicka på symbolen för bild för att lägga till foto eller grafik</a:t>
            </a:r>
          </a:p>
        </p:txBody>
      </p:sp>
      <p:pic>
        <p:nvPicPr>
          <p:cNvPr id="12" name="Bildobjekt 11">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7830000" y="4671001"/>
            <a:ext cx="1031400" cy="254111"/>
          </a:xfrm>
          <a:prstGeom prst="rect">
            <a:avLst/>
          </a:prstGeom>
        </p:spPr>
      </p:pic>
      <p:sp>
        <p:nvSpPr>
          <p:cNvPr id="4" name="Platshållare för text 3"/>
          <p:cNvSpPr>
            <a:spLocks noGrp="1"/>
          </p:cNvSpPr>
          <p:nvPr>
            <p:ph type="body" sz="quarter" idx="14"/>
          </p:nvPr>
        </p:nvSpPr>
        <p:spPr>
          <a:xfrm>
            <a:off x="4590001" y="1728000"/>
            <a:ext cx="3888581" cy="2916000"/>
          </a:xfrm>
        </p:spPr>
        <p:txBody>
          <a:bodyPr>
            <a:noAutofit/>
          </a:bodyPr>
          <a:lstStyle>
            <a:lvl1pPr marL="0" indent="0">
              <a:lnSpc>
                <a:spcPct val="100000"/>
              </a:lnSpc>
              <a:spcAft>
                <a:spcPts val="900"/>
              </a:spcAft>
              <a:buFontTx/>
              <a:buNone/>
              <a:defRPr sz="1650"/>
            </a:lvl1pPr>
            <a:lvl2pPr>
              <a:lnSpc>
                <a:spcPct val="100000"/>
              </a:lnSpc>
              <a:spcAft>
                <a:spcPts val="900"/>
              </a:spcAft>
              <a:defRPr sz="1650"/>
            </a:lvl2pPr>
            <a:lvl3pPr>
              <a:lnSpc>
                <a:spcPct val="100000"/>
              </a:lnSpc>
              <a:spcAft>
                <a:spcPts val="900"/>
              </a:spcAft>
              <a:defRPr sz="1650"/>
            </a:lvl3pPr>
            <a:lvl4pPr>
              <a:lnSpc>
                <a:spcPct val="100000"/>
              </a:lnSpc>
              <a:spcAft>
                <a:spcPts val="900"/>
              </a:spcAft>
              <a:defRPr sz="1650"/>
            </a:lvl4pPr>
            <a:lvl5pPr>
              <a:lnSpc>
                <a:spcPct val="100000"/>
              </a:lnSpc>
              <a:spcAft>
                <a:spcPts val="900"/>
              </a:spcAft>
              <a:defRPr sz="165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3657486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Foto höger/grafik + text">
    <p:spTree>
      <p:nvGrpSpPr>
        <p:cNvPr id="1" name=""/>
        <p:cNvGrpSpPr/>
        <p:nvPr/>
      </p:nvGrpSpPr>
      <p:grpSpPr>
        <a:xfrm>
          <a:off x="0" y="0"/>
          <a:ext cx="0" cy="0"/>
          <a:chOff x="0" y="0"/>
          <a:chExt cx="0" cy="0"/>
        </a:xfrm>
      </p:grpSpPr>
      <p:sp>
        <p:nvSpPr>
          <p:cNvPr id="2" name="Rubrik 1"/>
          <p:cNvSpPr>
            <a:spLocks noGrp="1"/>
          </p:cNvSpPr>
          <p:nvPr>
            <p:ph type="title"/>
          </p:nvPr>
        </p:nvSpPr>
        <p:spPr>
          <a:xfrm>
            <a:off x="684000" y="415245"/>
            <a:ext cx="3888000" cy="1296000"/>
          </a:xfrm>
        </p:spPr>
        <p:txBody>
          <a:bodyPr anchor="ctr">
            <a:noAutofit/>
          </a:bodyPr>
          <a:lstStyle>
            <a:lvl1pPr>
              <a:lnSpc>
                <a:spcPct val="100000"/>
              </a:lnSpc>
              <a:defRPr/>
            </a:lvl1pPr>
          </a:lstStyle>
          <a:p>
            <a:r>
              <a:rPr lang="sv-SE"/>
              <a:t>Klicka här för att ändra mall för rubrikformat</a:t>
            </a:r>
            <a:endParaRPr lang="sv-SE" dirty="0"/>
          </a:p>
        </p:txBody>
      </p:sp>
      <p:sp>
        <p:nvSpPr>
          <p:cNvPr id="7" name="Platshållare för datum 6"/>
          <p:cNvSpPr>
            <a:spLocks noGrp="1"/>
          </p:cNvSpPr>
          <p:nvPr>
            <p:ph type="dt" sz="half" idx="10"/>
          </p:nvPr>
        </p:nvSpPr>
        <p:spPr>
          <a:xfrm>
            <a:off x="810000" y="4671000"/>
            <a:ext cx="1863000" cy="273844"/>
          </a:xfrm>
        </p:spPr>
        <p:txBody>
          <a:bodyPr/>
          <a:lstStyle>
            <a:lvl1pPr algn="l">
              <a:defRPr/>
            </a:lvl1pPr>
          </a:lstStyle>
          <a:p>
            <a:r>
              <a:rPr lang="sv-SE"/>
              <a:t>Avsnittsrubrik</a:t>
            </a:r>
          </a:p>
        </p:txBody>
      </p:sp>
      <p:sp>
        <p:nvSpPr>
          <p:cNvPr id="8" name="Platshållare för sidfot 7"/>
          <p:cNvSpPr>
            <a:spLocks noGrp="1"/>
          </p:cNvSpPr>
          <p:nvPr>
            <p:ph type="ftr" sz="quarter" idx="11"/>
          </p:nvPr>
        </p:nvSpPr>
        <p:spPr>
          <a:xfrm>
            <a:off x="4587629" y="4671000"/>
            <a:ext cx="2970000" cy="273844"/>
          </a:xfrm>
        </p:spPr>
        <p:txBody>
          <a:bodyPr/>
          <a:lstStyle>
            <a:lvl1pPr algn="l">
              <a:defRPr/>
            </a:lvl1pPr>
          </a:lstStyle>
          <a:p>
            <a:r>
              <a:rPr lang="sv-SE"/>
              <a:t>Presentationsrubrik</a:t>
            </a:r>
          </a:p>
        </p:txBody>
      </p:sp>
      <p:sp>
        <p:nvSpPr>
          <p:cNvPr id="9" name="Platshållare för bildnummer 8"/>
          <p:cNvSpPr>
            <a:spLocks noGrp="1"/>
          </p:cNvSpPr>
          <p:nvPr>
            <p:ph type="sldNum" sz="quarter" idx="12"/>
          </p:nvPr>
        </p:nvSpPr>
        <p:spPr/>
        <p:txBody>
          <a:bodyPr/>
          <a:lstStyle/>
          <a:p>
            <a:fld id="{8EEB9E62-4301-493A-8C73-0409F1A2D539}" type="slidenum">
              <a:rPr lang="sv-SE" smtClean="0"/>
              <a:t>‹#›</a:t>
            </a:fld>
            <a:endParaRPr lang="sv-SE"/>
          </a:p>
        </p:txBody>
      </p:sp>
      <p:sp>
        <p:nvSpPr>
          <p:cNvPr id="11" name="Platshållare för bild 10"/>
          <p:cNvSpPr>
            <a:spLocks noGrp="1"/>
          </p:cNvSpPr>
          <p:nvPr>
            <p:ph type="pic" sz="quarter" idx="13" hasCustomPrompt="1"/>
          </p:nvPr>
        </p:nvSpPr>
        <p:spPr>
          <a:xfrm>
            <a:off x="5029200" y="0"/>
            <a:ext cx="4114800" cy="5143500"/>
          </a:xfrm>
        </p:spPr>
        <p:txBody>
          <a:bodyPr/>
          <a:lstStyle>
            <a:lvl1pPr marL="0" indent="0" algn="l" defTabSz="685800" rtl="0" eaLnBrk="1" latinLnBrk="0" hangingPunct="1">
              <a:lnSpc>
                <a:spcPct val="100000"/>
              </a:lnSpc>
              <a:spcBef>
                <a:spcPts val="0"/>
              </a:spcBef>
              <a:spcAft>
                <a:spcPts val="1350"/>
              </a:spcAft>
              <a:buClr>
                <a:srgbClr val="B1063A"/>
              </a:buClr>
              <a:buFontTx/>
              <a:buNone/>
              <a:defRPr lang="sv-SE" sz="1650" kern="1200" baseline="0" dirty="0" smtClean="0">
                <a:solidFill>
                  <a:schemeClr val="tx1"/>
                </a:solidFill>
                <a:latin typeface="+mn-lt"/>
                <a:ea typeface="+mn-ea"/>
                <a:cs typeface="+mn-cs"/>
              </a:defRPr>
            </a:lvl1pPr>
          </a:lstStyle>
          <a:p>
            <a:r>
              <a:rPr lang="sv-SE" dirty="0"/>
              <a:t>Klicka på symbolen för bild för att lägga till foto eller grafik</a:t>
            </a:r>
          </a:p>
        </p:txBody>
      </p:sp>
      <p:pic>
        <p:nvPicPr>
          <p:cNvPr id="12" name="Bildobjekt 11">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7830000" y="4671001"/>
            <a:ext cx="1031400" cy="254111"/>
          </a:xfrm>
          <a:prstGeom prst="rect">
            <a:avLst/>
          </a:prstGeom>
        </p:spPr>
      </p:pic>
      <p:sp>
        <p:nvSpPr>
          <p:cNvPr id="4" name="Platshållare för text 3"/>
          <p:cNvSpPr>
            <a:spLocks noGrp="1"/>
          </p:cNvSpPr>
          <p:nvPr>
            <p:ph type="body" sz="quarter" idx="14"/>
          </p:nvPr>
        </p:nvSpPr>
        <p:spPr>
          <a:xfrm>
            <a:off x="684001" y="1728000"/>
            <a:ext cx="3888581" cy="2916000"/>
          </a:xfrm>
        </p:spPr>
        <p:txBody>
          <a:bodyPr>
            <a:noAutofit/>
          </a:bodyPr>
          <a:lstStyle>
            <a:lvl1pPr marL="0" indent="0">
              <a:lnSpc>
                <a:spcPct val="100000"/>
              </a:lnSpc>
              <a:spcAft>
                <a:spcPts val="900"/>
              </a:spcAft>
              <a:buFontTx/>
              <a:buNone/>
              <a:defRPr sz="1650"/>
            </a:lvl1pPr>
            <a:lvl2pPr>
              <a:lnSpc>
                <a:spcPct val="100000"/>
              </a:lnSpc>
              <a:spcAft>
                <a:spcPts val="900"/>
              </a:spcAft>
              <a:defRPr sz="1650"/>
            </a:lvl2pPr>
            <a:lvl3pPr>
              <a:lnSpc>
                <a:spcPct val="100000"/>
              </a:lnSpc>
              <a:spcAft>
                <a:spcPts val="900"/>
              </a:spcAft>
              <a:defRPr sz="1650"/>
            </a:lvl3pPr>
            <a:lvl4pPr>
              <a:lnSpc>
                <a:spcPct val="100000"/>
              </a:lnSpc>
              <a:spcAft>
                <a:spcPts val="900"/>
              </a:spcAft>
              <a:defRPr sz="1650"/>
            </a:lvl4pPr>
            <a:lvl5pPr>
              <a:lnSpc>
                <a:spcPct val="100000"/>
              </a:lnSpc>
              <a:spcAft>
                <a:spcPts val="900"/>
              </a:spcAft>
              <a:defRPr sz="165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55695683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Foto eller grafik helsida">
    <p:spTree>
      <p:nvGrpSpPr>
        <p:cNvPr id="1" name=""/>
        <p:cNvGrpSpPr/>
        <p:nvPr/>
      </p:nvGrpSpPr>
      <p:grpSpPr>
        <a:xfrm>
          <a:off x="0" y="0"/>
          <a:ext cx="0" cy="0"/>
          <a:chOff x="0" y="0"/>
          <a:chExt cx="0" cy="0"/>
        </a:xfrm>
      </p:grpSpPr>
      <p:sp>
        <p:nvSpPr>
          <p:cNvPr id="4" name="Platshållare för innehåll 3"/>
          <p:cNvSpPr>
            <a:spLocks noGrp="1"/>
          </p:cNvSpPr>
          <p:nvPr>
            <p:ph sz="quarter" idx="15" hasCustomPrompt="1"/>
          </p:nvPr>
        </p:nvSpPr>
        <p:spPr>
          <a:xfrm>
            <a:off x="0" y="1"/>
            <a:ext cx="9144000" cy="5143500"/>
          </a:xfrm>
        </p:spPr>
        <p:txBody>
          <a:bodyPr/>
          <a:lstStyle>
            <a:lvl1pPr marL="0" indent="0" algn="l" defTabSz="685800" rtl="0" eaLnBrk="1" latinLnBrk="0" hangingPunct="1">
              <a:lnSpc>
                <a:spcPct val="100000"/>
              </a:lnSpc>
              <a:spcBef>
                <a:spcPts val="0"/>
              </a:spcBef>
              <a:spcAft>
                <a:spcPts val="1350"/>
              </a:spcAft>
              <a:buClr>
                <a:srgbClr val="B1063A"/>
              </a:buClr>
              <a:buFontTx/>
              <a:buNone/>
              <a:defRPr lang="sv-SE" sz="1650" kern="1200" baseline="0" dirty="0">
                <a:solidFill>
                  <a:schemeClr val="tx1"/>
                </a:solidFill>
                <a:latin typeface="+mn-lt"/>
                <a:ea typeface="+mn-ea"/>
                <a:cs typeface="+mn-cs"/>
              </a:defRPr>
            </a:lvl1pPr>
          </a:lstStyle>
          <a:p>
            <a:pPr marL="0" lvl="0" indent="0" algn="l" defTabSz="685800" rtl="0" eaLnBrk="1" latinLnBrk="0" hangingPunct="1">
              <a:lnSpc>
                <a:spcPct val="100000"/>
              </a:lnSpc>
              <a:spcBef>
                <a:spcPts val="0"/>
              </a:spcBef>
              <a:spcAft>
                <a:spcPts val="1350"/>
              </a:spcAft>
              <a:buClr>
                <a:srgbClr val="B1063A"/>
              </a:buClr>
              <a:buFontTx/>
              <a:buNone/>
            </a:pPr>
            <a:r>
              <a:rPr lang="sv-SE" dirty="0"/>
              <a:t>Klicka på symbolen för bild för att lägga till foto eller grafik</a:t>
            </a:r>
          </a:p>
        </p:txBody>
      </p:sp>
      <p:sp>
        <p:nvSpPr>
          <p:cNvPr id="3" name="Platshållare för bild 6"/>
          <p:cNvSpPr>
            <a:spLocks noGrp="1"/>
          </p:cNvSpPr>
          <p:nvPr>
            <p:ph type="pic" sz="quarter" idx="16" hasCustomPrompt="1"/>
          </p:nvPr>
        </p:nvSpPr>
        <p:spPr>
          <a:xfrm>
            <a:off x="7857000" y="216000"/>
            <a:ext cx="1053000" cy="1053000"/>
          </a:xfrm>
        </p:spPr>
        <p:txBody>
          <a:bodyPr/>
          <a:lstStyle>
            <a:lvl1pPr marL="0" indent="0">
              <a:lnSpc>
                <a:spcPct val="100000"/>
              </a:lnSpc>
              <a:buFontTx/>
              <a:buNone/>
              <a:defRPr sz="900" baseline="0">
                <a:solidFill>
                  <a:schemeClr val="tx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360611187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Diagram/grafik med rubrik">
    <p:spTree>
      <p:nvGrpSpPr>
        <p:cNvPr id="1" name=""/>
        <p:cNvGrpSpPr/>
        <p:nvPr/>
      </p:nvGrpSpPr>
      <p:grpSpPr>
        <a:xfrm>
          <a:off x="0" y="0"/>
          <a:ext cx="0" cy="0"/>
          <a:chOff x="0" y="0"/>
          <a:chExt cx="0" cy="0"/>
        </a:xfrm>
      </p:grpSpPr>
      <p:sp>
        <p:nvSpPr>
          <p:cNvPr id="3" name="Platshållare för innehåll 2"/>
          <p:cNvSpPr>
            <a:spLocks noGrp="1"/>
          </p:cNvSpPr>
          <p:nvPr>
            <p:ph sz="quarter" idx="10" hasCustomPrompt="1"/>
          </p:nvPr>
        </p:nvSpPr>
        <p:spPr>
          <a:xfrm>
            <a:off x="1080000" y="1647000"/>
            <a:ext cx="7020000" cy="2835000"/>
          </a:xfrm>
        </p:spPr>
        <p:txBody>
          <a:bodyPr/>
          <a:lstStyle>
            <a:lvl1pPr marL="0" indent="0">
              <a:buFontTx/>
              <a:buNone/>
              <a:defRPr/>
            </a:lvl1pPr>
          </a:lstStyle>
          <a:p>
            <a:pPr lvl="0"/>
            <a:r>
              <a:rPr lang="sv-SE" dirty="0"/>
              <a:t>Klicka på den ikon du vill använda</a:t>
            </a:r>
          </a:p>
        </p:txBody>
      </p:sp>
      <p:sp>
        <p:nvSpPr>
          <p:cNvPr id="4" name="Rubrik 1"/>
          <p:cNvSpPr>
            <a:spLocks noGrp="1"/>
          </p:cNvSpPr>
          <p:nvPr>
            <p:ph type="title"/>
          </p:nvPr>
        </p:nvSpPr>
        <p:spPr>
          <a:xfrm>
            <a:off x="1080000" y="675000"/>
            <a:ext cx="7020000" cy="972000"/>
          </a:xfrm>
        </p:spPr>
        <p:txBody>
          <a:bodyPr anchor="ctr">
            <a:noAutofit/>
          </a:bodyPr>
          <a:lstStyle>
            <a:lvl1pPr>
              <a:lnSpc>
                <a:spcPct val="100000"/>
              </a:lnSpc>
              <a:defRPr b="1"/>
            </a:lvl1pPr>
          </a:lstStyle>
          <a:p>
            <a:r>
              <a:rPr lang="sv-SE"/>
              <a:t>Klicka här för att ändra mall för rubrikformat</a:t>
            </a:r>
            <a:endParaRPr lang="sv-SE" dirty="0"/>
          </a:p>
        </p:txBody>
      </p:sp>
      <p:sp>
        <p:nvSpPr>
          <p:cNvPr id="5" name="Platshållare för sidfot 5"/>
          <p:cNvSpPr>
            <a:spLocks noGrp="1"/>
          </p:cNvSpPr>
          <p:nvPr>
            <p:ph type="ftr" sz="quarter" idx="11"/>
          </p:nvPr>
        </p:nvSpPr>
        <p:spPr>
          <a:xfrm>
            <a:off x="810000" y="4671000"/>
            <a:ext cx="2700000" cy="273844"/>
          </a:xfrm>
        </p:spPr>
        <p:txBody>
          <a:bodyPr/>
          <a:lstStyle>
            <a:lvl1pPr>
              <a:defRPr>
                <a:solidFill>
                  <a:schemeClr val="tx1"/>
                </a:solidFill>
              </a:defRPr>
            </a:lvl1pPr>
          </a:lstStyle>
          <a:p>
            <a:r>
              <a:rPr lang="sv-SE"/>
              <a:t>Presentationsrubrik</a:t>
            </a:r>
          </a:p>
        </p:txBody>
      </p:sp>
      <p:sp>
        <p:nvSpPr>
          <p:cNvPr id="6" name="Platshållare för bildnummer 6"/>
          <p:cNvSpPr>
            <a:spLocks noGrp="1"/>
          </p:cNvSpPr>
          <p:nvPr>
            <p:ph type="sldNum" sz="quarter" idx="12"/>
          </p:nvPr>
        </p:nvSpPr>
        <p:spPr>
          <a:xfrm>
            <a:off x="324000" y="4671000"/>
            <a:ext cx="391500" cy="273844"/>
          </a:xfrm>
        </p:spPr>
        <p:txBody>
          <a:bodyPr/>
          <a:lstStyle>
            <a:lvl1pPr>
              <a:defRPr>
                <a:solidFill>
                  <a:schemeClr val="tx1"/>
                </a:solidFill>
              </a:defRPr>
            </a:lvl1pPr>
          </a:lstStyle>
          <a:p>
            <a:fld id="{8EEB9E62-4301-493A-8C73-0409F1A2D539}" type="slidenum">
              <a:rPr lang="sv-SE" smtClean="0"/>
              <a:pPr/>
              <a:t>‹#›</a:t>
            </a:fld>
            <a:endParaRPr lang="sv-SE"/>
          </a:p>
        </p:txBody>
      </p:sp>
      <p:pic>
        <p:nvPicPr>
          <p:cNvPr id="7" name="Bildobjekt 6">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7830000" y="4671001"/>
            <a:ext cx="1031400" cy="254111"/>
          </a:xfrm>
          <a:prstGeom prst="rect">
            <a:avLst/>
          </a:prstGeom>
        </p:spPr>
      </p:pic>
      <p:sp>
        <p:nvSpPr>
          <p:cNvPr id="8" name="Platshållare för datum 4"/>
          <p:cNvSpPr>
            <a:spLocks noGrp="1"/>
          </p:cNvSpPr>
          <p:nvPr>
            <p:ph type="dt" sz="half" idx="13"/>
          </p:nvPr>
        </p:nvSpPr>
        <p:spPr>
          <a:xfrm>
            <a:off x="3645000" y="4671000"/>
            <a:ext cx="1863000" cy="273844"/>
          </a:xfrm>
        </p:spPr>
        <p:txBody>
          <a:bodyPr/>
          <a:lstStyle>
            <a:lvl1pPr>
              <a:defRPr>
                <a:solidFill>
                  <a:schemeClr val="tx1"/>
                </a:solidFill>
              </a:defRPr>
            </a:lvl1pPr>
          </a:lstStyle>
          <a:p>
            <a:r>
              <a:rPr lang="sv-SE"/>
              <a:t>Avsnittsrubrik</a:t>
            </a:r>
          </a:p>
        </p:txBody>
      </p:sp>
      <p:sp>
        <p:nvSpPr>
          <p:cNvPr id="10" name="Platshållare för bild 6"/>
          <p:cNvSpPr>
            <a:spLocks noGrp="1"/>
          </p:cNvSpPr>
          <p:nvPr>
            <p:ph type="pic" sz="quarter" idx="14" hasCustomPrompt="1"/>
          </p:nvPr>
        </p:nvSpPr>
        <p:spPr>
          <a:xfrm>
            <a:off x="7857000" y="216000"/>
            <a:ext cx="1053000" cy="1053000"/>
          </a:xfrm>
        </p:spPr>
        <p:txBody>
          <a:bodyPr/>
          <a:lstStyle>
            <a:lvl1pPr marL="0" indent="0">
              <a:lnSpc>
                <a:spcPct val="100000"/>
              </a:lnSpc>
              <a:buFontTx/>
              <a:buNone/>
              <a:defRPr sz="900" baseline="0">
                <a:solidFill>
                  <a:schemeClr val="tx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24104349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Avslut">
    <p:bg>
      <p:bgPr>
        <a:solidFill>
          <a:srgbClr val="AE1738"/>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E3B30222-82BC-AE48-A936-EC0D8BCB9F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9144000" cy="5143500"/>
          </a:xfrm>
          <a:prstGeom prst="rect">
            <a:avLst/>
          </a:prstGeom>
          <a:effectLst/>
        </p:spPr>
      </p:pic>
      <p:pic>
        <p:nvPicPr>
          <p:cNvPr id="9" name="Bildobjekt 8">
            <a:extLst>
              <a:ext uri="{FF2B5EF4-FFF2-40B4-BE49-F238E27FC236}">
                <a16:creationId xmlns:a16="http://schemas.microsoft.com/office/drawing/2014/main" id="{485EEA9C-FE56-F441-A9C0-E8E4F0314C9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3736408" y="4036850"/>
            <a:ext cx="1689428" cy="423086"/>
          </a:xfrm>
          <a:prstGeom prst="rect">
            <a:avLst/>
          </a:prstGeom>
        </p:spPr>
      </p:pic>
      <p:sp>
        <p:nvSpPr>
          <p:cNvPr id="5" name="textruta 4"/>
          <p:cNvSpPr txBox="1"/>
          <p:nvPr userDrawn="1"/>
        </p:nvSpPr>
        <p:spPr>
          <a:xfrm>
            <a:off x="2552308" y="2497577"/>
            <a:ext cx="4050000" cy="346249"/>
          </a:xfrm>
          <a:prstGeom prst="rect">
            <a:avLst/>
          </a:prstGeom>
          <a:noFill/>
        </p:spPr>
        <p:txBody>
          <a:bodyPr wrap="square" rtlCol="0">
            <a:spAutoFit/>
          </a:bodyPr>
          <a:lstStyle/>
          <a:p>
            <a:pPr algn="ctr"/>
            <a:r>
              <a:rPr lang="sv-SE" sz="1650" b="1" dirty="0">
                <a:solidFill>
                  <a:schemeClr val="bg1"/>
                </a:solidFill>
              </a:rPr>
              <a:t>Region Jönköpings</a:t>
            </a:r>
            <a:r>
              <a:rPr lang="sv-SE" sz="1650" b="1" baseline="0" dirty="0">
                <a:solidFill>
                  <a:schemeClr val="bg1"/>
                </a:solidFill>
              </a:rPr>
              <a:t> län</a:t>
            </a:r>
            <a:endParaRPr lang="sv-SE" sz="1650" b="1" dirty="0">
              <a:solidFill>
                <a:schemeClr val="bg1"/>
              </a:solidFill>
            </a:endParaRPr>
          </a:p>
        </p:txBody>
      </p:sp>
      <p:sp>
        <p:nvSpPr>
          <p:cNvPr id="22" name="textruta 21"/>
          <p:cNvSpPr txBox="1"/>
          <p:nvPr userDrawn="1"/>
        </p:nvSpPr>
        <p:spPr>
          <a:xfrm>
            <a:off x="2554069" y="2798454"/>
            <a:ext cx="4050000" cy="323165"/>
          </a:xfrm>
          <a:prstGeom prst="rect">
            <a:avLst/>
          </a:prstGeom>
          <a:noFill/>
        </p:spPr>
        <p:txBody>
          <a:bodyPr wrap="square" rtlCol="0">
            <a:spAutoFit/>
          </a:bodyPr>
          <a:lstStyle/>
          <a:p>
            <a:pPr algn="ctr"/>
            <a:r>
              <a:rPr lang="sv-SE" sz="1500" b="0" u="none" dirty="0">
                <a:solidFill>
                  <a:schemeClr val="bg1"/>
                </a:solidFill>
              </a:rPr>
              <a:t>www.rjl.se</a:t>
            </a:r>
          </a:p>
        </p:txBody>
      </p:sp>
      <p:pic>
        <p:nvPicPr>
          <p:cNvPr id="21" name="Bildobjekt 20">
            <a:extLst>
              <a:ext uri="{FF2B5EF4-FFF2-40B4-BE49-F238E27FC236}">
                <a16:creationId xmlns:a16="http://schemas.microsoft.com/office/drawing/2014/main" id="{9C4A87F3-A64E-4FC1-ABDC-78C60D96F3D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170678" y="1512406"/>
            <a:ext cx="2802642" cy="953264"/>
          </a:xfrm>
          <a:prstGeom prst="rect">
            <a:avLst/>
          </a:prstGeom>
        </p:spPr>
      </p:pic>
    </p:spTree>
    <p:extLst>
      <p:ext uri="{BB962C8B-B14F-4D97-AF65-F5344CB8AC3E}">
        <p14:creationId xmlns:p14="http://schemas.microsoft.com/office/powerpoint/2010/main" val="201929486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a:lvl1pPr>
          </a:lstStyle>
          <a:p>
            <a:r>
              <a:rPr lang="sv-SE" dirty="0" smtClean="0"/>
              <a:t>Klicka här för att fylla i rubrik</a:t>
            </a:r>
            <a:endParaRPr lang="sv-SE" dirty="0"/>
          </a:p>
        </p:txBody>
      </p:sp>
      <p:sp>
        <p:nvSpPr>
          <p:cNvPr id="3" name="Platshållare för innehåll 2"/>
          <p:cNvSpPr>
            <a:spLocks noGrp="1"/>
          </p:cNvSpPr>
          <p:nvPr>
            <p:ph idx="1" hasCustomPrompt="1"/>
          </p:nvPr>
        </p:nvSpPr>
        <p:spPr>
          <a:xfrm>
            <a:off x="457200" y="1707655"/>
            <a:ext cx="8229600" cy="2808311"/>
          </a:xfrm>
        </p:spPr>
        <p:txBody>
          <a:bodyPr/>
          <a:lstStyle>
            <a:lvl1pPr marL="0" indent="0">
              <a:buFontTx/>
              <a:buNone/>
              <a:defRPr/>
            </a:lvl1pPr>
          </a:lstStyle>
          <a:p>
            <a:pPr lvl="0"/>
            <a:r>
              <a:rPr lang="sv-SE" dirty="0" smtClean="0"/>
              <a:t>Klicka här för att ändra texten</a:t>
            </a:r>
          </a:p>
        </p:txBody>
      </p:sp>
    </p:spTree>
    <p:extLst>
      <p:ext uri="{BB962C8B-B14F-4D97-AF65-F5344CB8AC3E}">
        <p14:creationId xmlns:p14="http://schemas.microsoft.com/office/powerpoint/2010/main" val="2063731406"/>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Avslut för utskrift">
    <p:spTree>
      <p:nvGrpSpPr>
        <p:cNvPr id="1" name=""/>
        <p:cNvGrpSpPr/>
        <p:nvPr/>
      </p:nvGrpSpPr>
      <p:grpSpPr>
        <a:xfrm>
          <a:off x="0" y="0"/>
          <a:ext cx="0" cy="0"/>
          <a:chOff x="0" y="0"/>
          <a:chExt cx="0" cy="0"/>
        </a:xfrm>
      </p:grpSpPr>
      <p:grpSp>
        <p:nvGrpSpPr>
          <p:cNvPr id="12" name="Grupp 11"/>
          <p:cNvGrpSpPr/>
          <p:nvPr userDrawn="1"/>
        </p:nvGrpSpPr>
        <p:grpSpPr>
          <a:xfrm>
            <a:off x="2953083" y="1482880"/>
            <a:ext cx="3250377" cy="571160"/>
            <a:chOff x="3862028" y="1977174"/>
            <a:chExt cx="4333836" cy="761546"/>
          </a:xfrm>
        </p:grpSpPr>
        <p:sp>
          <p:nvSpPr>
            <p:cNvPr id="13" name="Ellips 12">
              <a:extLst>
                <a:ext uri="{FF2B5EF4-FFF2-40B4-BE49-F238E27FC236}">
                  <a16:creationId xmlns:a16="http://schemas.microsoft.com/office/drawing/2014/main" id="{7BEA6346-EE7D-DF4F-8BEA-2C7A0BE6A973}"/>
                </a:ext>
              </a:extLst>
            </p:cNvPr>
            <p:cNvSpPr>
              <a:spLocks noChangeAspect="1"/>
            </p:cNvSpPr>
            <p:nvPr userDrawn="1"/>
          </p:nvSpPr>
          <p:spPr>
            <a:xfrm>
              <a:off x="3862028" y="1977174"/>
              <a:ext cx="761544" cy="76154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pic>
          <p:nvPicPr>
            <p:cNvPr id="14" name="Bildobjekt 13">
              <a:extLst>
                <a:ext uri="{FF2B5EF4-FFF2-40B4-BE49-F238E27FC236}">
                  <a16:creationId xmlns:a16="http://schemas.microsoft.com/office/drawing/2014/main" id="{2C8866A6-1447-4C4D-8601-CED83278E7FF}"/>
                </a:ext>
              </a:extLst>
            </p:cNvPr>
            <p:cNvPicPr>
              <a:picLocks noChangeAspect="1"/>
            </p:cNvPicPr>
            <p:nvPr userDrawn="1"/>
          </p:nvPicPr>
          <p:blipFill>
            <a:blip r:embed="rId2"/>
            <a:stretch>
              <a:fillRect/>
            </a:stretch>
          </p:blipFill>
          <p:spPr>
            <a:xfrm>
              <a:off x="4132190" y="2159547"/>
              <a:ext cx="211077" cy="409124"/>
            </a:xfrm>
            <a:prstGeom prst="rect">
              <a:avLst/>
            </a:prstGeom>
          </p:spPr>
        </p:pic>
        <p:sp>
          <p:nvSpPr>
            <p:cNvPr id="15" name="Ellips 14">
              <a:extLst>
                <a:ext uri="{FF2B5EF4-FFF2-40B4-BE49-F238E27FC236}">
                  <a16:creationId xmlns:a16="http://schemas.microsoft.com/office/drawing/2014/main" id="{0352A41F-5C1B-2547-A459-0E5CA6601C66}"/>
                </a:ext>
              </a:extLst>
            </p:cNvPr>
            <p:cNvSpPr>
              <a:spLocks noChangeAspect="1"/>
            </p:cNvSpPr>
            <p:nvPr userDrawn="1"/>
          </p:nvSpPr>
          <p:spPr>
            <a:xfrm>
              <a:off x="5052792" y="1977176"/>
              <a:ext cx="761544" cy="76154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pic>
          <p:nvPicPr>
            <p:cNvPr id="16" name="Bildobjekt 15">
              <a:extLst>
                <a:ext uri="{FF2B5EF4-FFF2-40B4-BE49-F238E27FC236}">
                  <a16:creationId xmlns:a16="http://schemas.microsoft.com/office/drawing/2014/main" id="{69370DD6-C6D8-0E4A-8750-557EAC2A755E}"/>
                </a:ext>
              </a:extLst>
            </p:cNvPr>
            <p:cNvPicPr>
              <a:picLocks noChangeAspect="1"/>
            </p:cNvPicPr>
            <p:nvPr userDrawn="1"/>
          </p:nvPicPr>
          <p:blipFill>
            <a:blip r:embed="rId3"/>
            <a:stretch>
              <a:fillRect/>
            </a:stretch>
          </p:blipFill>
          <p:spPr>
            <a:xfrm>
              <a:off x="5258248" y="2122547"/>
              <a:ext cx="411730" cy="409124"/>
            </a:xfrm>
            <a:prstGeom prst="rect">
              <a:avLst/>
            </a:prstGeom>
          </p:spPr>
        </p:pic>
        <p:sp>
          <p:nvSpPr>
            <p:cNvPr id="17" name="Ellips 16">
              <a:extLst>
                <a:ext uri="{FF2B5EF4-FFF2-40B4-BE49-F238E27FC236}">
                  <a16:creationId xmlns:a16="http://schemas.microsoft.com/office/drawing/2014/main" id="{834B6F64-F2EF-9E4B-927B-2D5F4354138D}"/>
                </a:ext>
              </a:extLst>
            </p:cNvPr>
            <p:cNvSpPr>
              <a:spLocks noChangeAspect="1"/>
            </p:cNvSpPr>
            <p:nvPr userDrawn="1"/>
          </p:nvSpPr>
          <p:spPr>
            <a:xfrm>
              <a:off x="6243556" y="1977175"/>
              <a:ext cx="761544" cy="76154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pic>
          <p:nvPicPr>
            <p:cNvPr id="18" name="Bildobjekt 17">
              <a:extLst>
                <a:ext uri="{FF2B5EF4-FFF2-40B4-BE49-F238E27FC236}">
                  <a16:creationId xmlns:a16="http://schemas.microsoft.com/office/drawing/2014/main" id="{8096E689-BAD4-F647-90E4-CF3B5232A2A7}"/>
                </a:ext>
              </a:extLst>
            </p:cNvPr>
            <p:cNvPicPr>
              <a:picLocks noChangeAspect="1"/>
            </p:cNvPicPr>
            <p:nvPr userDrawn="1"/>
          </p:nvPicPr>
          <p:blipFill>
            <a:blip r:embed="rId4"/>
            <a:stretch>
              <a:fillRect/>
            </a:stretch>
          </p:blipFill>
          <p:spPr>
            <a:xfrm>
              <a:off x="6420257" y="2148720"/>
              <a:ext cx="406519" cy="406519"/>
            </a:xfrm>
            <a:prstGeom prst="rect">
              <a:avLst/>
            </a:prstGeom>
          </p:spPr>
        </p:pic>
        <p:sp>
          <p:nvSpPr>
            <p:cNvPr id="19" name="Ellips 18">
              <a:extLst>
                <a:ext uri="{FF2B5EF4-FFF2-40B4-BE49-F238E27FC236}">
                  <a16:creationId xmlns:a16="http://schemas.microsoft.com/office/drawing/2014/main" id="{FBABADBC-30EF-DE42-938F-7E556DECD178}"/>
                </a:ext>
              </a:extLst>
            </p:cNvPr>
            <p:cNvSpPr>
              <a:spLocks noChangeAspect="1"/>
            </p:cNvSpPr>
            <p:nvPr userDrawn="1"/>
          </p:nvSpPr>
          <p:spPr>
            <a:xfrm>
              <a:off x="7434320" y="1977174"/>
              <a:ext cx="761544" cy="76154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pic>
          <p:nvPicPr>
            <p:cNvPr id="20" name="Bildobjekt 19">
              <a:extLst>
                <a:ext uri="{FF2B5EF4-FFF2-40B4-BE49-F238E27FC236}">
                  <a16:creationId xmlns:a16="http://schemas.microsoft.com/office/drawing/2014/main" id="{6A5E258B-24A3-404D-9100-DE9E0AAF9DF1}"/>
                </a:ext>
              </a:extLst>
            </p:cNvPr>
            <p:cNvPicPr>
              <a:picLocks noChangeAspect="1"/>
            </p:cNvPicPr>
            <p:nvPr userDrawn="1"/>
          </p:nvPicPr>
          <p:blipFill>
            <a:blip r:embed="rId5">
              <a:alphaModFix/>
            </a:blip>
            <a:stretch>
              <a:fillRect/>
            </a:stretch>
          </p:blipFill>
          <p:spPr>
            <a:xfrm>
              <a:off x="7567532" y="2162152"/>
              <a:ext cx="495119" cy="406519"/>
            </a:xfrm>
            <a:prstGeom prst="rect">
              <a:avLst/>
            </a:prstGeom>
          </p:spPr>
        </p:pic>
      </p:grpSp>
      <p:sp>
        <p:nvSpPr>
          <p:cNvPr id="5" name="textruta 4"/>
          <p:cNvSpPr txBox="1"/>
          <p:nvPr userDrawn="1"/>
        </p:nvSpPr>
        <p:spPr>
          <a:xfrm>
            <a:off x="2552308" y="2497577"/>
            <a:ext cx="4050000" cy="346249"/>
          </a:xfrm>
          <a:prstGeom prst="rect">
            <a:avLst/>
          </a:prstGeom>
          <a:noFill/>
        </p:spPr>
        <p:txBody>
          <a:bodyPr wrap="square" rtlCol="0">
            <a:spAutoFit/>
          </a:bodyPr>
          <a:lstStyle/>
          <a:p>
            <a:pPr algn="ctr"/>
            <a:r>
              <a:rPr lang="sv-SE" sz="1650" b="1" dirty="0">
                <a:solidFill>
                  <a:srgbClr val="B1063A"/>
                </a:solidFill>
              </a:rPr>
              <a:t>Region Jönköpings</a:t>
            </a:r>
            <a:r>
              <a:rPr lang="sv-SE" sz="1650" b="1" baseline="0" dirty="0">
                <a:solidFill>
                  <a:srgbClr val="B1063A"/>
                </a:solidFill>
              </a:rPr>
              <a:t> län</a:t>
            </a:r>
            <a:endParaRPr lang="sv-SE" sz="1650" b="1" dirty="0">
              <a:solidFill>
                <a:srgbClr val="B1063A"/>
              </a:solidFill>
            </a:endParaRPr>
          </a:p>
        </p:txBody>
      </p:sp>
      <p:sp>
        <p:nvSpPr>
          <p:cNvPr id="22" name="textruta 21"/>
          <p:cNvSpPr txBox="1"/>
          <p:nvPr userDrawn="1"/>
        </p:nvSpPr>
        <p:spPr>
          <a:xfrm>
            <a:off x="2554069" y="2798454"/>
            <a:ext cx="4050000" cy="323165"/>
          </a:xfrm>
          <a:prstGeom prst="rect">
            <a:avLst/>
          </a:prstGeom>
          <a:noFill/>
        </p:spPr>
        <p:txBody>
          <a:bodyPr wrap="square" rtlCol="0">
            <a:spAutoFit/>
          </a:bodyPr>
          <a:lstStyle/>
          <a:p>
            <a:pPr algn="ctr"/>
            <a:r>
              <a:rPr lang="sv-SE" sz="1500" b="0" u="none" dirty="0">
                <a:solidFill>
                  <a:srgbClr val="B1063A"/>
                </a:solidFill>
              </a:rPr>
              <a:t>www.rjl.se</a:t>
            </a:r>
          </a:p>
        </p:txBody>
      </p:sp>
      <p:pic>
        <p:nvPicPr>
          <p:cNvPr id="21" name="Bildobjekt 20">
            <a:extLst>
              <a:ext uri="{FF2B5EF4-FFF2-40B4-BE49-F238E27FC236}">
                <a16:creationId xmlns:a16="http://schemas.microsoft.com/office/drawing/2014/main" id="{894FDCCA-D973-4BBB-B66D-650C5760AF6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759372" y="3998556"/>
            <a:ext cx="1635872" cy="406849"/>
          </a:xfrm>
          <a:prstGeom prst="rect">
            <a:avLst/>
          </a:prstGeom>
        </p:spPr>
      </p:pic>
      <p:pic>
        <p:nvPicPr>
          <p:cNvPr id="23" name="Bildobjekt 22">
            <a:extLst>
              <a:ext uri="{FF2B5EF4-FFF2-40B4-BE49-F238E27FC236}">
                <a16:creationId xmlns:a16="http://schemas.microsoft.com/office/drawing/2014/main" id="{1F1C37D8-7E59-4532-B401-60F8D5005BD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175987" y="1518983"/>
            <a:ext cx="2802642" cy="953264"/>
          </a:xfrm>
          <a:prstGeom prst="rect">
            <a:avLst/>
          </a:prstGeom>
        </p:spPr>
      </p:pic>
    </p:spTree>
    <p:extLst>
      <p:ext uri="{BB962C8B-B14F-4D97-AF65-F5344CB8AC3E}">
        <p14:creationId xmlns:p14="http://schemas.microsoft.com/office/powerpoint/2010/main" val="24623631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hasCustomPrompt="1"/>
          </p:nvPr>
        </p:nvSpPr>
        <p:spPr>
          <a:xfrm>
            <a:off x="457200" y="1707653"/>
            <a:ext cx="4038600" cy="27363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dirty="0" smtClean="0"/>
              <a:t>Klicka här för att ändra texten</a:t>
            </a:r>
          </a:p>
        </p:txBody>
      </p:sp>
      <p:sp>
        <p:nvSpPr>
          <p:cNvPr id="4" name="Platshållare för innehåll 3"/>
          <p:cNvSpPr>
            <a:spLocks noGrp="1"/>
          </p:cNvSpPr>
          <p:nvPr>
            <p:ph sz="half" idx="2" hasCustomPrompt="1"/>
          </p:nvPr>
        </p:nvSpPr>
        <p:spPr>
          <a:xfrm>
            <a:off x="4648200" y="1707653"/>
            <a:ext cx="4038600" cy="27363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dirty="0" smtClean="0"/>
              <a:t>Klicka här för att ändra texten</a:t>
            </a:r>
          </a:p>
        </p:txBody>
      </p:sp>
    </p:spTree>
    <p:extLst>
      <p:ext uri="{BB962C8B-B14F-4D97-AF65-F5344CB8AC3E}">
        <p14:creationId xmlns:p14="http://schemas.microsoft.com/office/powerpoint/2010/main" val="15800252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vå innehållsdelar 2">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467544" y="771550"/>
            <a:ext cx="4032448" cy="857250"/>
          </a:xfrm>
        </p:spPr>
        <p:txBody>
          <a:bodyPr/>
          <a:lstStyle>
            <a:lvl1pPr>
              <a:defRPr/>
            </a:lvl1pPr>
          </a:lstStyle>
          <a:p>
            <a:r>
              <a:rPr lang="sv-SE" dirty="0" smtClean="0"/>
              <a:t>Klicka här för att ändra rubrik</a:t>
            </a:r>
            <a:endParaRPr lang="sv-SE" dirty="0"/>
          </a:p>
        </p:txBody>
      </p:sp>
      <p:sp>
        <p:nvSpPr>
          <p:cNvPr id="3" name="Platshållare för innehåll 2"/>
          <p:cNvSpPr>
            <a:spLocks noGrp="1"/>
          </p:cNvSpPr>
          <p:nvPr>
            <p:ph sz="half" idx="1" hasCustomPrompt="1"/>
          </p:nvPr>
        </p:nvSpPr>
        <p:spPr>
          <a:xfrm>
            <a:off x="457200" y="1707653"/>
            <a:ext cx="4038600" cy="27363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dirty="0" smtClean="0"/>
              <a:t>Klicka här för att ändra texten</a:t>
            </a:r>
          </a:p>
        </p:txBody>
      </p:sp>
      <p:sp>
        <p:nvSpPr>
          <p:cNvPr id="4" name="Platshållare för innehåll 3"/>
          <p:cNvSpPr>
            <a:spLocks noGrp="1"/>
          </p:cNvSpPr>
          <p:nvPr>
            <p:ph sz="half" idx="2" hasCustomPrompt="1"/>
          </p:nvPr>
        </p:nvSpPr>
        <p:spPr>
          <a:xfrm>
            <a:off x="4648200" y="411511"/>
            <a:ext cx="4038600" cy="40324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dirty="0" smtClean="0"/>
              <a:t>Klicka här för att ändra texten</a:t>
            </a:r>
          </a:p>
        </p:txBody>
      </p:sp>
    </p:spTree>
    <p:extLst>
      <p:ext uri="{BB962C8B-B14F-4D97-AF65-F5344CB8AC3E}">
        <p14:creationId xmlns:p14="http://schemas.microsoft.com/office/powerpoint/2010/main" val="121677448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685800" y="1597821"/>
            <a:ext cx="7772400" cy="1102519"/>
          </a:xfrm>
        </p:spPr>
        <p:txBody>
          <a:bodyPr/>
          <a:lstStyle>
            <a:lvl1pPr>
              <a:defRPr baseline="0"/>
            </a:lvl1pPr>
          </a:lstStyle>
          <a:p>
            <a:r>
              <a:rPr lang="sv-SE" dirty="0" smtClean="0"/>
              <a:t>Klicka här för att fylla i rubrik</a:t>
            </a:r>
            <a:endParaRPr lang="sv-SE" dirty="0"/>
          </a:p>
        </p:txBody>
      </p:sp>
    </p:spTree>
    <p:extLst>
      <p:ext uri="{BB962C8B-B14F-4D97-AF65-F5344CB8AC3E}">
        <p14:creationId xmlns:p14="http://schemas.microsoft.com/office/powerpoint/2010/main" val="30871044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image" Target="../media/image3.pn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2.jpeg"/><Relationship Id="rId5" Type="http://schemas.openxmlformats.org/officeDocument/2006/relationships/slideLayout" Target="../slideLayouts/slideLayout13.xml"/><Relationship Id="rId10" Type="http://schemas.openxmlformats.org/officeDocument/2006/relationships/image" Target="../media/image1.jpeg"/><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3.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6" Type="http://schemas.openxmlformats.org/officeDocument/2006/relationships/image" Target="../media/image3.png"/><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image" Target="../media/image2.jpeg"/><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theme" Target="../theme/theme4.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3.pn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image" Target="../media/image16.jpeg"/><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image" Target="../media/image1.jpeg"/><Relationship Id="rId5" Type="http://schemas.openxmlformats.org/officeDocument/2006/relationships/slideLayout" Target="../slideLayouts/slideLayout45.xml"/><Relationship Id="rId10" Type="http://schemas.openxmlformats.org/officeDocument/2006/relationships/theme" Target="../theme/theme5.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6.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67544" y="771550"/>
            <a:ext cx="8229600" cy="857250"/>
          </a:xfrm>
          <a:prstGeom prst="rect">
            <a:avLst/>
          </a:prstGeom>
        </p:spPr>
        <p:txBody>
          <a:bodyPr vert="horz" lIns="91440" tIns="45720" rIns="91440" bIns="45720" rtlCol="0" anchor="ctr">
            <a:normAutofit/>
          </a:bodyPr>
          <a:lstStyle/>
          <a:p>
            <a:r>
              <a:rPr lang="sv-SE" dirty="0" smtClean="0"/>
              <a:t>Klicka här för att fylla i rubrik</a:t>
            </a:r>
            <a:endParaRPr lang="sv-SE" dirty="0"/>
          </a:p>
        </p:txBody>
      </p:sp>
      <p:sp>
        <p:nvSpPr>
          <p:cNvPr id="3" name="Platshållare för text 2"/>
          <p:cNvSpPr>
            <a:spLocks noGrp="1"/>
          </p:cNvSpPr>
          <p:nvPr>
            <p:ph type="body" idx="1"/>
          </p:nvPr>
        </p:nvSpPr>
        <p:spPr>
          <a:xfrm>
            <a:off x="457200" y="1707655"/>
            <a:ext cx="8229600" cy="2808311"/>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sv-SE" dirty="0" smtClean="0"/>
              <a:t>Klicka här för att ändra texten</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sv-SE" dirty="0" smtClean="0"/>
          </a:p>
        </p:txBody>
      </p:sp>
      <p:pic>
        <p:nvPicPr>
          <p:cNvPr id="1027" name="Bildobjekt 5"/>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5436096" y="4701841"/>
            <a:ext cx="1032452" cy="288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Bildobjekt 6" descr="Logotyp_Region_Kalmar_län_färg"/>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6660232" y="4629825"/>
            <a:ext cx="776843" cy="360000"/>
          </a:xfrm>
          <a:prstGeom prst="rect">
            <a:avLst/>
          </a:prstGeom>
          <a:noFill/>
          <a:extLst>
            <a:ext uri="{909E8E84-426E-40DD-AFC4-6F175D3DCCD1}">
              <a14:hiddenFill xmlns:a14="http://schemas.microsoft.com/office/drawing/2010/main">
                <a:solidFill>
                  <a:srgbClr val="FFFFFF"/>
                </a:solidFill>
              </a14:hiddenFill>
            </a:ext>
          </a:extLst>
        </p:spPr>
      </p:pic>
      <p:pic>
        <p:nvPicPr>
          <p:cNvPr id="1025" name="Bildobjekt 7"/>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7612764" y="4701841"/>
            <a:ext cx="1135700" cy="288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4"/>
          <p:cNvSpPr>
            <a:spLocks noChangeArrowheads="1"/>
          </p:cNvSpPr>
          <p:nvPr userDrawn="1"/>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9" name="Rectangle 5"/>
          <p:cNvSpPr>
            <a:spLocks noChangeArrowheads="1"/>
          </p:cNvSpPr>
          <p:nvPr userDrawn="1"/>
        </p:nvSpPr>
        <p:spPr bwMode="auto">
          <a:xfrm>
            <a:off x="-180975" y="962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altLang="sv-SE" sz="1000" b="0" i="0" u="none" strike="noStrike" cap="none" normalizeH="0" baseline="0" smtClean="0">
                <a:ln>
                  <a:noFill/>
                </a:ln>
                <a:solidFill>
                  <a:srgbClr val="7F7F7F"/>
                </a:solidFill>
                <a:effectLst/>
                <a:latin typeface="Arial" pitchFamily="34" charset="0"/>
                <a:ea typeface="Times New Roman" pitchFamily="18" charset="0"/>
                <a:cs typeface="Arial" pitchFamily="34" charset="0"/>
              </a:rPr>
              <a:t>	</a:t>
            </a:r>
            <a:endParaRPr kumimoji="0" lang="sv-SE" altLang="sv-SE"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6"/>
          <p:cNvSpPr>
            <a:spLocks noChangeArrowheads="1"/>
          </p:cNvSpPr>
          <p:nvPr userDrawn="1"/>
        </p:nvSpPr>
        <p:spPr bwMode="auto">
          <a:xfrm>
            <a:off x="-180975" y="15049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altLang="sv-SE" sz="1000" b="0" i="0" u="none" strike="noStrike" cap="none" normalizeH="0" baseline="0" smtClean="0">
                <a:ln>
                  <a:noFill/>
                </a:ln>
                <a:solidFill>
                  <a:srgbClr val="7F7F7F"/>
                </a:solidFill>
                <a:effectLst/>
                <a:latin typeface="Arial" pitchFamily="34" charset="0"/>
                <a:ea typeface="Times New Roman" pitchFamily="18" charset="0"/>
                <a:cs typeface="Arial" pitchFamily="34" charset="0"/>
              </a:rPr>
              <a:t>	</a:t>
            </a:r>
            <a:endParaRPr kumimoji="0" lang="sv-SE" altLang="sv-SE"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Rektangel 17"/>
          <p:cNvSpPr/>
          <p:nvPr userDrawn="1"/>
        </p:nvSpPr>
        <p:spPr>
          <a:xfrm>
            <a:off x="436921" y="4773801"/>
            <a:ext cx="1758815" cy="246221"/>
          </a:xfrm>
          <a:prstGeom prst="rect">
            <a:avLst/>
          </a:prstGeom>
        </p:spPr>
        <p:txBody>
          <a:bodyPr wrap="none">
            <a:spAutoFit/>
          </a:bodyPr>
          <a:lstStyle/>
          <a:p>
            <a:pPr algn="r"/>
            <a:r>
              <a:rPr lang="sv-SE" sz="1000" dirty="0" smtClean="0">
                <a:solidFill>
                  <a:schemeClr val="tx1"/>
                </a:solidFill>
                <a:latin typeface="+mj-lt"/>
              </a:rPr>
              <a:t>Sydöstra sjukvårdsregionen</a:t>
            </a:r>
            <a:endParaRPr lang="sv-SE" sz="1100" dirty="0">
              <a:solidFill>
                <a:schemeClr val="tx1"/>
              </a:solidFill>
              <a:latin typeface="+mj-lt"/>
            </a:endParaRPr>
          </a:p>
        </p:txBody>
      </p:sp>
    </p:spTree>
    <p:extLst>
      <p:ext uri="{BB962C8B-B14F-4D97-AF65-F5344CB8AC3E}">
        <p14:creationId xmlns:p14="http://schemas.microsoft.com/office/powerpoint/2010/main" val="455508486"/>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7" r:id="rId3"/>
    <p:sldLayoutId id="2147483658" r:id="rId4"/>
    <p:sldLayoutId id="2147483655" r:id="rId5"/>
    <p:sldLayoutId id="2147483650" r:id="rId6"/>
    <p:sldLayoutId id="2147483652" r:id="rId7"/>
    <p:sldLayoutId id="2147483659" r:id="rId8"/>
  </p:sldLayoutIdLst>
  <p:timing>
    <p:tnLst>
      <p:par>
        <p:cTn id="1" dur="indefinite" restart="never" nodeType="tmRoot"/>
      </p:par>
    </p:tnLst>
  </p:timing>
  <p:txStyles>
    <p:titleStyle>
      <a:lvl1pPr algn="l" defTabSz="914400" rtl="0" eaLnBrk="1" latinLnBrk="0" hangingPunct="1">
        <a:spcBef>
          <a:spcPct val="0"/>
        </a:spcBef>
        <a:buNone/>
        <a:defRPr sz="4000" kern="1200">
          <a:solidFill>
            <a:schemeClr val="tx1"/>
          </a:solidFill>
          <a:latin typeface="Arial" panose="020B0604020202020204" pitchFamily="34" charset="0"/>
          <a:ea typeface="+mj-ea"/>
          <a:cs typeface="Arial" panose="020B0604020202020204" pitchFamily="34" charset="0"/>
        </a:defRPr>
      </a:lvl1pPr>
    </p:titleStyle>
    <p:bodyStyle>
      <a:lvl1pPr marL="0" marR="0" indent="0" algn="l" defTabSz="914400" rtl="0" eaLnBrk="1" fontAlgn="auto" latinLnBrk="0" hangingPunct="1">
        <a:lnSpc>
          <a:spcPct val="100000"/>
        </a:lnSpc>
        <a:spcBef>
          <a:spcPct val="20000"/>
        </a:spcBef>
        <a:spcAft>
          <a:spcPts val="0"/>
        </a:spcAft>
        <a:buClrTx/>
        <a:buSzTx/>
        <a:buFontTx/>
        <a:buNone/>
        <a:tabLst/>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67544" y="771550"/>
            <a:ext cx="8229600" cy="857250"/>
          </a:xfrm>
          <a:prstGeom prst="rect">
            <a:avLst/>
          </a:prstGeom>
        </p:spPr>
        <p:txBody>
          <a:bodyPr vert="horz" lIns="91440" tIns="45720" rIns="91440" bIns="45720" rtlCol="0" anchor="ctr">
            <a:normAutofit/>
          </a:bodyPr>
          <a:lstStyle/>
          <a:p>
            <a:r>
              <a:rPr lang="sv-SE" dirty="0" smtClean="0"/>
              <a:t>Klicka här för att fylla i rubrik</a:t>
            </a:r>
            <a:endParaRPr lang="sv-SE" dirty="0"/>
          </a:p>
        </p:txBody>
      </p:sp>
      <p:sp>
        <p:nvSpPr>
          <p:cNvPr id="3" name="Platshållare för text 2"/>
          <p:cNvSpPr>
            <a:spLocks noGrp="1"/>
          </p:cNvSpPr>
          <p:nvPr>
            <p:ph type="body" idx="1"/>
          </p:nvPr>
        </p:nvSpPr>
        <p:spPr>
          <a:xfrm>
            <a:off x="457200" y="1707656"/>
            <a:ext cx="8229600" cy="2808311"/>
          </a:xfrm>
          <a:prstGeom prst="rect">
            <a:avLst/>
          </a:prstGeom>
        </p:spPr>
        <p:txBody>
          <a:bodyPr vert="horz" lIns="91440" tIns="45720" rIns="91440" bIns="45720" rtlCol="0">
            <a:normAutofit/>
          </a:bodyPr>
          <a:lstStyle/>
          <a:p>
            <a:pPr marL="342892" marR="0" lvl="0" indent="-342892" algn="l" defTabSz="91437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sv-SE" dirty="0" smtClean="0"/>
              <a:t>Klicka här för att ändra texten</a:t>
            </a:r>
          </a:p>
          <a:p>
            <a:pPr marL="342892" marR="0" lvl="0" indent="-342892" algn="l" defTabSz="91437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sv-SE" dirty="0" smtClean="0"/>
          </a:p>
        </p:txBody>
      </p:sp>
      <p:pic>
        <p:nvPicPr>
          <p:cNvPr id="1027" name="Bildobjekt 5"/>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5436097" y="4701841"/>
            <a:ext cx="1032452" cy="288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Bildobjekt 6" descr="Logotyp_Region_Kalmar_län_färg"/>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6660233" y="4629825"/>
            <a:ext cx="776843" cy="360000"/>
          </a:xfrm>
          <a:prstGeom prst="rect">
            <a:avLst/>
          </a:prstGeom>
          <a:noFill/>
          <a:extLst>
            <a:ext uri="{909E8E84-426E-40DD-AFC4-6F175D3DCCD1}">
              <a14:hiddenFill xmlns:a14="http://schemas.microsoft.com/office/drawing/2010/main">
                <a:solidFill>
                  <a:srgbClr val="FFFFFF"/>
                </a:solidFill>
              </a14:hiddenFill>
            </a:ext>
          </a:extLst>
        </p:spPr>
      </p:pic>
      <p:pic>
        <p:nvPicPr>
          <p:cNvPr id="1025" name="Bildobjekt 7"/>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7612765" y="4701841"/>
            <a:ext cx="1135700" cy="288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4"/>
          <p:cNvSpPr>
            <a:spLocks noChangeArrowheads="1"/>
          </p:cNvSpPr>
          <p:nvPr userDrawn="1"/>
        </p:nvSpPr>
        <p:spPr bwMode="auto">
          <a:xfrm>
            <a:off x="1" y="4393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sz="1800"/>
          </a:p>
        </p:txBody>
      </p:sp>
      <p:sp>
        <p:nvSpPr>
          <p:cNvPr id="9" name="Rectangle 5"/>
          <p:cNvSpPr>
            <a:spLocks noChangeArrowheads="1"/>
          </p:cNvSpPr>
          <p:nvPr userDrawn="1"/>
        </p:nvSpPr>
        <p:spPr bwMode="auto">
          <a:xfrm>
            <a:off x="3948436" y="838915"/>
            <a:ext cx="88517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378" rtl="0" eaLnBrk="1" fontAlgn="base" latinLnBrk="0" hangingPunct="1">
              <a:lnSpc>
                <a:spcPct val="100000"/>
              </a:lnSpc>
              <a:spcBef>
                <a:spcPct val="0"/>
              </a:spcBef>
              <a:spcAft>
                <a:spcPct val="0"/>
              </a:spcAft>
              <a:buClrTx/>
              <a:buSzTx/>
              <a:buFontTx/>
              <a:buNone/>
              <a:tabLst/>
            </a:pPr>
            <a:r>
              <a:rPr kumimoji="0" lang="sv-SE" altLang="sv-SE" sz="1000" b="0" i="0" u="none" strike="noStrike" cap="none" normalizeH="0" baseline="0" smtClean="0">
                <a:ln>
                  <a:noFill/>
                </a:ln>
                <a:solidFill>
                  <a:srgbClr val="7F7F7F"/>
                </a:solidFill>
                <a:effectLst/>
                <a:latin typeface="Arial" pitchFamily="34" charset="0"/>
                <a:ea typeface="Times New Roman" pitchFamily="18" charset="0"/>
                <a:cs typeface="Arial" pitchFamily="34" charset="0"/>
              </a:rPr>
              <a:t>	</a:t>
            </a:r>
            <a:endParaRPr kumimoji="0" lang="sv-SE" altLang="sv-SE"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6"/>
          <p:cNvSpPr>
            <a:spLocks noChangeArrowheads="1"/>
          </p:cNvSpPr>
          <p:nvPr userDrawn="1"/>
        </p:nvSpPr>
        <p:spPr bwMode="auto">
          <a:xfrm>
            <a:off x="3948436" y="1381840"/>
            <a:ext cx="88517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378" rtl="0" eaLnBrk="1" fontAlgn="base" latinLnBrk="0" hangingPunct="1">
              <a:lnSpc>
                <a:spcPct val="100000"/>
              </a:lnSpc>
              <a:spcBef>
                <a:spcPct val="0"/>
              </a:spcBef>
              <a:spcAft>
                <a:spcPct val="0"/>
              </a:spcAft>
              <a:buClrTx/>
              <a:buSzTx/>
              <a:buFontTx/>
              <a:buNone/>
              <a:tabLst/>
            </a:pPr>
            <a:r>
              <a:rPr kumimoji="0" lang="sv-SE" altLang="sv-SE" sz="1000" b="0" i="0" u="none" strike="noStrike" cap="none" normalizeH="0" baseline="0" smtClean="0">
                <a:ln>
                  <a:noFill/>
                </a:ln>
                <a:solidFill>
                  <a:srgbClr val="7F7F7F"/>
                </a:solidFill>
                <a:effectLst/>
                <a:latin typeface="Arial" pitchFamily="34" charset="0"/>
                <a:ea typeface="Times New Roman" pitchFamily="18" charset="0"/>
                <a:cs typeface="Arial" pitchFamily="34" charset="0"/>
              </a:rPr>
              <a:t>	</a:t>
            </a:r>
            <a:endParaRPr kumimoji="0" lang="sv-SE" altLang="sv-SE"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Rektangel 17"/>
          <p:cNvSpPr/>
          <p:nvPr userDrawn="1"/>
        </p:nvSpPr>
        <p:spPr>
          <a:xfrm>
            <a:off x="436920" y="4773801"/>
            <a:ext cx="1758816" cy="246221"/>
          </a:xfrm>
          <a:prstGeom prst="rect">
            <a:avLst/>
          </a:prstGeom>
        </p:spPr>
        <p:txBody>
          <a:bodyPr wrap="none">
            <a:spAutoFit/>
          </a:bodyPr>
          <a:lstStyle/>
          <a:p>
            <a:pPr algn="r"/>
            <a:r>
              <a:rPr lang="sv-SE" sz="1000" dirty="0" smtClean="0">
                <a:solidFill>
                  <a:schemeClr val="tx1"/>
                </a:solidFill>
                <a:latin typeface="+mj-lt"/>
              </a:rPr>
              <a:t>Sydöstra sjukvårdsregionen</a:t>
            </a:r>
            <a:endParaRPr lang="sv-SE" sz="1100" dirty="0">
              <a:solidFill>
                <a:schemeClr val="tx1"/>
              </a:solidFill>
              <a:latin typeface="+mj-lt"/>
            </a:endParaRPr>
          </a:p>
        </p:txBody>
      </p:sp>
    </p:spTree>
    <p:extLst>
      <p:ext uri="{BB962C8B-B14F-4D97-AF65-F5344CB8AC3E}">
        <p14:creationId xmlns:p14="http://schemas.microsoft.com/office/powerpoint/2010/main" val="31902161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iming>
    <p:tnLst>
      <p:par>
        <p:cTn id="1" dur="indefinite" restart="never" nodeType="tmRoot"/>
      </p:par>
    </p:tnLst>
  </p:timing>
  <p:hf sldNum="0" hdr="0" dt="0"/>
  <p:txStyles>
    <p:titleStyle>
      <a:lvl1pPr algn="l" defTabSz="914378" rtl="0" eaLnBrk="1" latinLnBrk="0" hangingPunct="1">
        <a:spcBef>
          <a:spcPct val="0"/>
        </a:spcBef>
        <a:buNone/>
        <a:defRPr sz="4000" kern="1200">
          <a:solidFill>
            <a:schemeClr val="tx1"/>
          </a:solidFill>
          <a:latin typeface="Arial" panose="020B0604020202020204" pitchFamily="34" charset="0"/>
          <a:ea typeface="+mj-ea"/>
          <a:cs typeface="Arial" panose="020B0604020202020204" pitchFamily="34" charset="0"/>
        </a:defRPr>
      </a:lvl1pPr>
    </p:titleStyle>
    <p:bodyStyle>
      <a:lvl1pPr marL="0" marR="0" indent="0" algn="l" defTabSz="914378" rtl="0" eaLnBrk="1" fontAlgn="auto" latinLnBrk="0" hangingPunct="1">
        <a:lnSpc>
          <a:spcPct val="100000"/>
        </a:lnSpc>
        <a:spcBef>
          <a:spcPct val="20000"/>
        </a:spcBef>
        <a:spcAft>
          <a:spcPts val="0"/>
        </a:spcAft>
        <a:buClrTx/>
        <a:buSzTx/>
        <a:buFontTx/>
        <a:buNone/>
        <a:tabLst/>
        <a:defRPr sz="2800" kern="1200">
          <a:solidFill>
            <a:schemeClr val="tx1"/>
          </a:solidFill>
          <a:latin typeface="Arial" panose="020B0604020202020204" pitchFamily="34" charset="0"/>
          <a:ea typeface="+mn-ea"/>
          <a:cs typeface="Arial" panose="020B0604020202020204" pitchFamily="34" charset="0"/>
        </a:defRPr>
      </a:lvl1pPr>
      <a:lvl2pPr marL="742931" indent="-285743" algn="l" defTabSz="914378"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2972" indent="-228594" algn="l" defTabSz="914378"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160" indent="-228594" algn="l" defTabSz="914378"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348" indent="-228594" algn="l" defTabSz="914378"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67544" y="771550"/>
            <a:ext cx="8229600" cy="857250"/>
          </a:xfrm>
          <a:prstGeom prst="rect">
            <a:avLst/>
          </a:prstGeom>
        </p:spPr>
        <p:txBody>
          <a:bodyPr vert="horz" lIns="91440" tIns="45720" rIns="91440" bIns="45720" rtlCol="0" anchor="ctr">
            <a:normAutofit/>
          </a:bodyPr>
          <a:lstStyle/>
          <a:p>
            <a:r>
              <a:rPr lang="sv-SE" dirty="0" smtClean="0"/>
              <a:t>Klicka här för att fylla i rubrik</a:t>
            </a:r>
            <a:endParaRPr lang="sv-SE" dirty="0"/>
          </a:p>
        </p:txBody>
      </p:sp>
      <p:sp>
        <p:nvSpPr>
          <p:cNvPr id="3" name="Platshållare för text 2"/>
          <p:cNvSpPr>
            <a:spLocks noGrp="1"/>
          </p:cNvSpPr>
          <p:nvPr>
            <p:ph type="body" idx="1"/>
          </p:nvPr>
        </p:nvSpPr>
        <p:spPr>
          <a:xfrm>
            <a:off x="457200" y="1707656"/>
            <a:ext cx="8229600" cy="2808311"/>
          </a:xfrm>
          <a:prstGeom prst="rect">
            <a:avLst/>
          </a:prstGeom>
        </p:spPr>
        <p:txBody>
          <a:bodyPr vert="horz" lIns="91440" tIns="45720" rIns="91440" bIns="45720" rtlCol="0">
            <a:normAutofit/>
          </a:bodyPr>
          <a:lstStyle/>
          <a:p>
            <a:pPr marL="342892" marR="0" lvl="0" indent="-342892" algn="l" defTabSz="91437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sv-SE" dirty="0" smtClean="0"/>
              <a:t>Klicka här för att ändra texten</a:t>
            </a:r>
          </a:p>
          <a:p>
            <a:pPr marL="342892" marR="0" lvl="0" indent="-342892" algn="l" defTabSz="91437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sv-SE" dirty="0" smtClean="0"/>
          </a:p>
        </p:txBody>
      </p:sp>
      <p:pic>
        <p:nvPicPr>
          <p:cNvPr id="1027" name="Bildobjekt 5"/>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5436097" y="4701841"/>
            <a:ext cx="1032452" cy="288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Bildobjekt 6" descr="Logotyp_Region_Kalmar_län_färg"/>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6660233" y="4629825"/>
            <a:ext cx="776843" cy="360000"/>
          </a:xfrm>
          <a:prstGeom prst="rect">
            <a:avLst/>
          </a:prstGeom>
          <a:noFill/>
          <a:extLst>
            <a:ext uri="{909E8E84-426E-40DD-AFC4-6F175D3DCCD1}">
              <a14:hiddenFill xmlns:a14="http://schemas.microsoft.com/office/drawing/2010/main">
                <a:solidFill>
                  <a:srgbClr val="FFFFFF"/>
                </a:solidFill>
              </a14:hiddenFill>
            </a:ext>
          </a:extLst>
        </p:spPr>
      </p:pic>
      <p:pic>
        <p:nvPicPr>
          <p:cNvPr id="1025" name="Bildobjekt 7"/>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7612765" y="4701841"/>
            <a:ext cx="1135700" cy="288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4"/>
          <p:cNvSpPr>
            <a:spLocks noChangeArrowheads="1"/>
          </p:cNvSpPr>
          <p:nvPr userDrawn="1"/>
        </p:nvSpPr>
        <p:spPr bwMode="auto">
          <a:xfrm>
            <a:off x="1" y="4393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sz="1800"/>
          </a:p>
        </p:txBody>
      </p:sp>
      <p:sp>
        <p:nvSpPr>
          <p:cNvPr id="9" name="Rectangle 5"/>
          <p:cNvSpPr>
            <a:spLocks noChangeArrowheads="1"/>
          </p:cNvSpPr>
          <p:nvPr userDrawn="1"/>
        </p:nvSpPr>
        <p:spPr bwMode="auto">
          <a:xfrm>
            <a:off x="3948436" y="838915"/>
            <a:ext cx="88517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378" rtl="0" eaLnBrk="1" fontAlgn="base" latinLnBrk="0" hangingPunct="1">
              <a:lnSpc>
                <a:spcPct val="100000"/>
              </a:lnSpc>
              <a:spcBef>
                <a:spcPct val="0"/>
              </a:spcBef>
              <a:spcAft>
                <a:spcPct val="0"/>
              </a:spcAft>
              <a:buClrTx/>
              <a:buSzTx/>
              <a:buFontTx/>
              <a:buNone/>
              <a:tabLst/>
            </a:pPr>
            <a:r>
              <a:rPr kumimoji="0" lang="sv-SE" altLang="sv-SE" sz="1000" b="0" i="0" u="none" strike="noStrike" cap="none" normalizeH="0" baseline="0" smtClean="0">
                <a:ln>
                  <a:noFill/>
                </a:ln>
                <a:solidFill>
                  <a:srgbClr val="7F7F7F"/>
                </a:solidFill>
                <a:effectLst/>
                <a:latin typeface="Arial" pitchFamily="34" charset="0"/>
                <a:ea typeface="Times New Roman" pitchFamily="18" charset="0"/>
                <a:cs typeface="Arial" pitchFamily="34" charset="0"/>
              </a:rPr>
              <a:t>	</a:t>
            </a:r>
            <a:endParaRPr kumimoji="0" lang="sv-SE" altLang="sv-SE"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6"/>
          <p:cNvSpPr>
            <a:spLocks noChangeArrowheads="1"/>
          </p:cNvSpPr>
          <p:nvPr userDrawn="1"/>
        </p:nvSpPr>
        <p:spPr bwMode="auto">
          <a:xfrm>
            <a:off x="3948436" y="1381840"/>
            <a:ext cx="88517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378" rtl="0" eaLnBrk="1" fontAlgn="base" latinLnBrk="0" hangingPunct="1">
              <a:lnSpc>
                <a:spcPct val="100000"/>
              </a:lnSpc>
              <a:spcBef>
                <a:spcPct val="0"/>
              </a:spcBef>
              <a:spcAft>
                <a:spcPct val="0"/>
              </a:spcAft>
              <a:buClrTx/>
              <a:buSzTx/>
              <a:buFontTx/>
              <a:buNone/>
              <a:tabLst/>
            </a:pPr>
            <a:r>
              <a:rPr kumimoji="0" lang="sv-SE" altLang="sv-SE" sz="1000" b="0" i="0" u="none" strike="noStrike" cap="none" normalizeH="0" baseline="0" smtClean="0">
                <a:ln>
                  <a:noFill/>
                </a:ln>
                <a:solidFill>
                  <a:srgbClr val="7F7F7F"/>
                </a:solidFill>
                <a:effectLst/>
                <a:latin typeface="Arial" pitchFamily="34" charset="0"/>
                <a:ea typeface="Times New Roman" pitchFamily="18" charset="0"/>
                <a:cs typeface="Arial" pitchFamily="34" charset="0"/>
              </a:rPr>
              <a:t>	</a:t>
            </a:r>
            <a:endParaRPr kumimoji="0" lang="sv-SE" altLang="sv-SE"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Rektangel 17"/>
          <p:cNvSpPr/>
          <p:nvPr userDrawn="1"/>
        </p:nvSpPr>
        <p:spPr>
          <a:xfrm>
            <a:off x="436920" y="4773801"/>
            <a:ext cx="1758816" cy="246221"/>
          </a:xfrm>
          <a:prstGeom prst="rect">
            <a:avLst/>
          </a:prstGeom>
        </p:spPr>
        <p:txBody>
          <a:bodyPr wrap="none">
            <a:spAutoFit/>
          </a:bodyPr>
          <a:lstStyle/>
          <a:p>
            <a:pPr algn="r"/>
            <a:r>
              <a:rPr lang="sv-SE" sz="1000" dirty="0" smtClean="0">
                <a:solidFill>
                  <a:schemeClr val="tx1"/>
                </a:solidFill>
                <a:latin typeface="+mj-lt"/>
              </a:rPr>
              <a:t>Sydöstra sjukvårdsregionen</a:t>
            </a:r>
            <a:endParaRPr lang="sv-SE" sz="1100" dirty="0">
              <a:solidFill>
                <a:schemeClr val="tx1"/>
              </a:solidFill>
              <a:latin typeface="+mj-lt"/>
            </a:endParaRPr>
          </a:p>
        </p:txBody>
      </p:sp>
    </p:spTree>
    <p:extLst>
      <p:ext uri="{BB962C8B-B14F-4D97-AF65-F5344CB8AC3E}">
        <p14:creationId xmlns:p14="http://schemas.microsoft.com/office/powerpoint/2010/main" val="3885793178"/>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701" r:id="rId9"/>
    <p:sldLayoutId id="2147483702" r:id="rId10"/>
    <p:sldLayoutId id="2147483703" r:id="rId11"/>
    <p:sldLayoutId id="2147483704" r:id="rId12"/>
  </p:sldLayoutIdLst>
  <p:timing>
    <p:tnLst>
      <p:par>
        <p:cTn id="1" dur="indefinite" restart="never" nodeType="tmRoot"/>
      </p:par>
    </p:tnLst>
  </p:timing>
  <p:txStyles>
    <p:titleStyle>
      <a:lvl1pPr algn="l" defTabSz="914378" rtl="0" eaLnBrk="1" latinLnBrk="0" hangingPunct="1">
        <a:spcBef>
          <a:spcPct val="0"/>
        </a:spcBef>
        <a:buNone/>
        <a:defRPr sz="4000" kern="1200">
          <a:solidFill>
            <a:schemeClr val="tx1"/>
          </a:solidFill>
          <a:latin typeface="Arial" panose="020B0604020202020204" pitchFamily="34" charset="0"/>
          <a:ea typeface="+mj-ea"/>
          <a:cs typeface="Arial" panose="020B0604020202020204" pitchFamily="34" charset="0"/>
        </a:defRPr>
      </a:lvl1pPr>
    </p:titleStyle>
    <p:bodyStyle>
      <a:lvl1pPr marL="0" marR="0" indent="0" algn="l" defTabSz="914378" rtl="0" eaLnBrk="1" fontAlgn="auto" latinLnBrk="0" hangingPunct="1">
        <a:lnSpc>
          <a:spcPct val="100000"/>
        </a:lnSpc>
        <a:spcBef>
          <a:spcPct val="20000"/>
        </a:spcBef>
        <a:spcAft>
          <a:spcPts val="0"/>
        </a:spcAft>
        <a:buClrTx/>
        <a:buSzTx/>
        <a:buFontTx/>
        <a:buNone/>
        <a:tabLst/>
        <a:defRPr sz="2800" kern="1200">
          <a:solidFill>
            <a:schemeClr val="tx1"/>
          </a:solidFill>
          <a:latin typeface="Arial" panose="020B0604020202020204" pitchFamily="34" charset="0"/>
          <a:ea typeface="+mn-ea"/>
          <a:cs typeface="Arial" panose="020B0604020202020204" pitchFamily="34" charset="0"/>
        </a:defRPr>
      </a:lvl1pPr>
      <a:lvl2pPr marL="742931" indent="-285743" algn="l" defTabSz="914378"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2972" indent="-228594" algn="l" defTabSz="914378"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160" indent="-228594" algn="l" defTabSz="914378"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348" indent="-228594" algn="l" defTabSz="914378"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10000" y="405000"/>
            <a:ext cx="7020000" cy="972000"/>
          </a:xfrm>
          <a:prstGeom prst="rect">
            <a:avLst/>
          </a:prstGeom>
        </p:spPr>
        <p:txBody>
          <a:bodyPr vert="horz" lIns="91440" tIns="45720" rIns="91440" bIns="45720" rtlCol="0" anchor="ctr">
            <a:noAutofit/>
          </a:bodyPr>
          <a:lstStyle/>
          <a:p>
            <a:r>
              <a:rPr lang="sv-SE" dirty="0"/>
              <a:t>Klicka här för att ändra format</a:t>
            </a:r>
          </a:p>
        </p:txBody>
      </p:sp>
      <p:sp>
        <p:nvSpPr>
          <p:cNvPr id="4" name="Platshållare för datum 3"/>
          <p:cNvSpPr>
            <a:spLocks noGrp="1"/>
          </p:cNvSpPr>
          <p:nvPr>
            <p:ph type="dt" sz="half" idx="2"/>
          </p:nvPr>
        </p:nvSpPr>
        <p:spPr>
          <a:xfrm>
            <a:off x="3645000" y="4671000"/>
            <a:ext cx="1863000" cy="273844"/>
          </a:xfrm>
          <a:prstGeom prst="rect">
            <a:avLst/>
          </a:prstGeom>
        </p:spPr>
        <p:txBody>
          <a:bodyPr vert="horz" lIns="91440" tIns="45720" rIns="91440" bIns="45720" rtlCol="0" anchor="ctr"/>
          <a:lstStyle>
            <a:lvl1pPr algn="ctr">
              <a:defRPr sz="900" spc="75" baseline="0">
                <a:solidFill>
                  <a:schemeClr val="tx1"/>
                </a:solidFill>
              </a:defRPr>
            </a:lvl1pPr>
          </a:lstStyle>
          <a:p>
            <a:r>
              <a:rPr lang="sv-SE" smtClean="0"/>
              <a:t>Avsnittsrubrik</a:t>
            </a:r>
            <a:endParaRPr lang="sv-SE" dirty="0"/>
          </a:p>
        </p:txBody>
      </p:sp>
      <p:sp>
        <p:nvSpPr>
          <p:cNvPr id="5" name="Platshållare för sidfot 4"/>
          <p:cNvSpPr>
            <a:spLocks noGrp="1"/>
          </p:cNvSpPr>
          <p:nvPr>
            <p:ph type="ftr" sz="quarter" idx="3"/>
          </p:nvPr>
        </p:nvSpPr>
        <p:spPr>
          <a:xfrm>
            <a:off x="810000" y="4671000"/>
            <a:ext cx="2700000" cy="273844"/>
          </a:xfrm>
          <a:prstGeom prst="rect">
            <a:avLst/>
          </a:prstGeom>
        </p:spPr>
        <p:txBody>
          <a:bodyPr vert="horz" lIns="91440" tIns="45720" rIns="91440" bIns="45720" rtlCol="0" anchor="ctr"/>
          <a:lstStyle>
            <a:lvl1pPr algn="l">
              <a:defRPr sz="900" spc="75" baseline="0">
                <a:solidFill>
                  <a:schemeClr val="tx1"/>
                </a:solidFill>
              </a:defRPr>
            </a:lvl1pPr>
          </a:lstStyle>
          <a:p>
            <a:r>
              <a:rPr lang="sv-SE"/>
              <a:t>Presentationsrubrik</a:t>
            </a:r>
            <a:endParaRPr lang="sv-SE" dirty="0"/>
          </a:p>
        </p:txBody>
      </p:sp>
      <p:sp>
        <p:nvSpPr>
          <p:cNvPr id="6" name="Platshållare för bildnummer 5"/>
          <p:cNvSpPr>
            <a:spLocks noGrp="1"/>
          </p:cNvSpPr>
          <p:nvPr>
            <p:ph type="sldNum" sz="quarter" idx="4"/>
          </p:nvPr>
        </p:nvSpPr>
        <p:spPr>
          <a:xfrm>
            <a:off x="324000" y="4671000"/>
            <a:ext cx="391500" cy="273844"/>
          </a:xfrm>
          <a:prstGeom prst="rect">
            <a:avLst/>
          </a:prstGeom>
        </p:spPr>
        <p:txBody>
          <a:bodyPr vert="horz" lIns="91440" tIns="45720" rIns="91440" bIns="45720" rtlCol="0" anchor="ctr"/>
          <a:lstStyle>
            <a:lvl1pPr algn="l">
              <a:defRPr sz="900">
                <a:solidFill>
                  <a:schemeClr val="tx1"/>
                </a:solidFill>
              </a:defRPr>
            </a:lvl1pPr>
          </a:lstStyle>
          <a:p>
            <a:fld id="{8EEB9E62-4301-493A-8C73-0409F1A2D539}" type="slidenum">
              <a:rPr lang="sv-SE" smtClean="0"/>
              <a:pPr/>
              <a:t>‹#›</a:t>
            </a:fld>
            <a:endParaRPr lang="sv-SE"/>
          </a:p>
        </p:txBody>
      </p:sp>
      <p:sp>
        <p:nvSpPr>
          <p:cNvPr id="7" name="Platshållare för text 6"/>
          <p:cNvSpPr>
            <a:spLocks noGrp="1"/>
          </p:cNvSpPr>
          <p:nvPr>
            <p:ph type="body" idx="1"/>
          </p:nvPr>
        </p:nvSpPr>
        <p:spPr>
          <a:xfrm>
            <a:off x="810000" y="1377000"/>
            <a:ext cx="7020000" cy="3105000"/>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34467874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Lst>
  <p:hf sldNum="0" hdr="0" ftr="0" dt="0"/>
  <p:txStyles>
    <p:titleStyle>
      <a:lvl1pPr algn="l" defTabSz="685800" rtl="0" eaLnBrk="1" latinLnBrk="0" hangingPunct="1">
        <a:lnSpc>
          <a:spcPct val="100000"/>
        </a:lnSpc>
        <a:spcBef>
          <a:spcPct val="0"/>
        </a:spcBef>
        <a:buNone/>
        <a:defRPr sz="2700" b="1" kern="1200" baseline="0">
          <a:solidFill>
            <a:srgbClr val="B1063A"/>
          </a:solidFill>
          <a:latin typeface="+mj-lt"/>
          <a:ea typeface="+mj-ea"/>
          <a:cs typeface="+mj-cs"/>
        </a:defRPr>
      </a:lvl1pPr>
    </p:titleStyle>
    <p:bodyStyle>
      <a:lvl1pPr marL="270000" indent="-270000" algn="l" defTabSz="685800" rtl="0" eaLnBrk="1" latinLnBrk="0" hangingPunct="1">
        <a:lnSpc>
          <a:spcPct val="100000"/>
        </a:lnSpc>
        <a:spcBef>
          <a:spcPts val="0"/>
        </a:spcBef>
        <a:spcAft>
          <a:spcPts val="900"/>
        </a:spcAft>
        <a:buClr>
          <a:srgbClr val="B1063A"/>
        </a:buClr>
        <a:buFont typeface="Arial" panose="020B0604020202020204" pitchFamily="34" charset="0"/>
        <a:buChar char="•"/>
        <a:defRPr sz="1650" kern="1200" baseline="0">
          <a:solidFill>
            <a:schemeClr val="tx1"/>
          </a:solidFill>
          <a:latin typeface="+mn-lt"/>
          <a:ea typeface="+mn-ea"/>
          <a:cs typeface="+mn-cs"/>
        </a:defRPr>
      </a:lvl1pPr>
      <a:lvl2pPr marL="270000" indent="-270000" algn="l" defTabSz="685800" rtl="0" eaLnBrk="1" latinLnBrk="0" hangingPunct="1">
        <a:lnSpc>
          <a:spcPct val="100000"/>
        </a:lnSpc>
        <a:spcBef>
          <a:spcPts val="0"/>
        </a:spcBef>
        <a:spcAft>
          <a:spcPts val="900"/>
        </a:spcAft>
        <a:buClr>
          <a:srgbClr val="B1063A"/>
        </a:buClr>
        <a:buFont typeface="Arial" panose="020B0604020202020204" pitchFamily="34" charset="0"/>
        <a:buChar char="•"/>
        <a:defRPr sz="1650" kern="1200">
          <a:solidFill>
            <a:schemeClr val="tx1"/>
          </a:solidFill>
          <a:latin typeface="+mn-lt"/>
          <a:ea typeface="+mn-ea"/>
          <a:cs typeface="+mn-cs"/>
        </a:defRPr>
      </a:lvl2pPr>
      <a:lvl3pPr marL="540000" indent="-270000" algn="l" defTabSz="685800" rtl="0" eaLnBrk="1" latinLnBrk="0" hangingPunct="1">
        <a:lnSpc>
          <a:spcPct val="100000"/>
        </a:lnSpc>
        <a:spcBef>
          <a:spcPts val="0"/>
        </a:spcBef>
        <a:spcAft>
          <a:spcPts val="900"/>
        </a:spcAft>
        <a:buClr>
          <a:srgbClr val="B1063A"/>
        </a:buClr>
        <a:buFont typeface="Arial" panose="020B0604020202020204" pitchFamily="34" charset="0"/>
        <a:buChar char="•"/>
        <a:defRPr sz="1350" kern="1200" baseline="0">
          <a:solidFill>
            <a:schemeClr val="tx1"/>
          </a:solidFill>
          <a:latin typeface="+mn-lt"/>
          <a:ea typeface="+mn-ea"/>
          <a:cs typeface="+mn-cs"/>
        </a:defRPr>
      </a:lvl3pPr>
      <a:lvl4pPr marL="810000" indent="-270000" algn="l" defTabSz="685800" rtl="0" eaLnBrk="1" latinLnBrk="0" hangingPunct="1">
        <a:lnSpc>
          <a:spcPct val="100000"/>
        </a:lnSpc>
        <a:spcBef>
          <a:spcPts val="0"/>
        </a:spcBef>
        <a:spcAft>
          <a:spcPts val="900"/>
        </a:spcAft>
        <a:buClr>
          <a:srgbClr val="B1063A"/>
        </a:buClr>
        <a:buFont typeface="Arial" panose="020B0604020202020204" pitchFamily="34" charset="0"/>
        <a:buChar char="•"/>
        <a:defRPr sz="1200" kern="1200" baseline="0">
          <a:solidFill>
            <a:schemeClr val="tx1"/>
          </a:solidFill>
          <a:latin typeface="+mn-lt"/>
          <a:ea typeface="+mn-ea"/>
          <a:cs typeface="+mn-cs"/>
        </a:defRPr>
      </a:lvl4pPr>
      <a:lvl5pPr marL="1080000" indent="-270000" algn="l" defTabSz="685800" rtl="0" eaLnBrk="1" latinLnBrk="0" hangingPunct="1">
        <a:lnSpc>
          <a:spcPct val="100000"/>
        </a:lnSpc>
        <a:spcBef>
          <a:spcPts val="0"/>
        </a:spcBef>
        <a:spcAft>
          <a:spcPts val="900"/>
        </a:spcAft>
        <a:buClr>
          <a:srgbClr val="B1063A"/>
        </a:buClr>
        <a:buFont typeface="Arial" panose="020B0604020202020204" pitchFamily="34" charset="0"/>
        <a:buChar char="•"/>
        <a:defRPr sz="1050" kern="120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67544" y="771550"/>
            <a:ext cx="8229600" cy="857250"/>
          </a:xfrm>
          <a:prstGeom prst="rect">
            <a:avLst/>
          </a:prstGeom>
        </p:spPr>
        <p:txBody>
          <a:bodyPr vert="horz" lIns="91440" tIns="45720" rIns="91440" bIns="45720" rtlCol="0" anchor="ctr">
            <a:normAutofit/>
          </a:bodyPr>
          <a:lstStyle/>
          <a:p>
            <a:r>
              <a:rPr lang="sv-SE" dirty="0"/>
              <a:t>Klicka här för att fylla i rubrik</a:t>
            </a:r>
          </a:p>
        </p:txBody>
      </p:sp>
      <p:sp>
        <p:nvSpPr>
          <p:cNvPr id="3" name="Platshållare för text 2"/>
          <p:cNvSpPr>
            <a:spLocks noGrp="1"/>
          </p:cNvSpPr>
          <p:nvPr>
            <p:ph type="body" idx="1"/>
          </p:nvPr>
        </p:nvSpPr>
        <p:spPr>
          <a:xfrm>
            <a:off x="457200" y="1707656"/>
            <a:ext cx="8229600" cy="2808311"/>
          </a:xfrm>
          <a:prstGeom prst="rect">
            <a:avLst/>
          </a:prstGeom>
        </p:spPr>
        <p:txBody>
          <a:bodyPr vert="horz" lIns="91440" tIns="45720" rIns="91440" bIns="45720" rtlCol="0">
            <a:normAutofit/>
          </a:bodyPr>
          <a:lstStyle/>
          <a:p>
            <a:pPr marL="342892" marR="0" lvl="0" indent="-342892" algn="l" defTabSz="91437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sv-SE" dirty="0"/>
              <a:t>Klicka här för att ändra texten</a:t>
            </a:r>
          </a:p>
          <a:p>
            <a:pPr marL="342892" marR="0" lvl="0" indent="-342892" algn="l" defTabSz="91437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sv-SE" dirty="0"/>
          </a:p>
        </p:txBody>
      </p:sp>
      <p:pic>
        <p:nvPicPr>
          <p:cNvPr id="1027" name="Bildobjekt 5"/>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5436097" y="4701841"/>
            <a:ext cx="1032452" cy="288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Bildobjekt 6" descr="Logotyp_Region_Kalmar_län_färg"/>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6660233" y="4629825"/>
            <a:ext cx="776843" cy="360000"/>
          </a:xfrm>
          <a:prstGeom prst="rect">
            <a:avLst/>
          </a:prstGeom>
          <a:noFill/>
          <a:extLst>
            <a:ext uri="{909E8E84-426E-40DD-AFC4-6F175D3DCCD1}">
              <a14:hiddenFill xmlns:a14="http://schemas.microsoft.com/office/drawing/2010/main">
                <a:solidFill>
                  <a:srgbClr val="FFFFFF"/>
                </a:solidFill>
              </a14:hiddenFill>
            </a:ext>
          </a:extLst>
        </p:spPr>
      </p:pic>
      <p:pic>
        <p:nvPicPr>
          <p:cNvPr id="1025" name="Bildobjekt 7"/>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612765" y="4701841"/>
            <a:ext cx="1135700" cy="288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4"/>
          <p:cNvSpPr>
            <a:spLocks noChangeArrowheads="1"/>
          </p:cNvSpPr>
          <p:nvPr userDrawn="1"/>
        </p:nvSpPr>
        <p:spPr bwMode="auto">
          <a:xfrm>
            <a:off x="1" y="4393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sz="1800"/>
          </a:p>
        </p:txBody>
      </p:sp>
      <p:sp>
        <p:nvSpPr>
          <p:cNvPr id="9" name="Rectangle 5"/>
          <p:cNvSpPr>
            <a:spLocks noChangeArrowheads="1"/>
          </p:cNvSpPr>
          <p:nvPr userDrawn="1"/>
        </p:nvSpPr>
        <p:spPr bwMode="auto">
          <a:xfrm>
            <a:off x="3948436" y="838915"/>
            <a:ext cx="88517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378" rtl="0" eaLnBrk="1" fontAlgn="base" latinLnBrk="0" hangingPunct="1">
              <a:lnSpc>
                <a:spcPct val="100000"/>
              </a:lnSpc>
              <a:spcBef>
                <a:spcPct val="0"/>
              </a:spcBef>
              <a:spcAft>
                <a:spcPct val="0"/>
              </a:spcAft>
              <a:buClrTx/>
              <a:buSzTx/>
              <a:buFontTx/>
              <a:buNone/>
              <a:tabLst/>
            </a:pPr>
            <a:r>
              <a:rPr kumimoji="0" lang="sv-SE" altLang="sv-SE" sz="1000" b="0" i="0" u="none" strike="noStrike" cap="none" normalizeH="0" baseline="0">
                <a:ln>
                  <a:noFill/>
                </a:ln>
                <a:solidFill>
                  <a:srgbClr val="7F7F7F"/>
                </a:solidFill>
                <a:effectLst/>
                <a:latin typeface="Arial" pitchFamily="34" charset="0"/>
                <a:ea typeface="Times New Roman" pitchFamily="18" charset="0"/>
                <a:cs typeface="Arial" pitchFamily="34" charset="0"/>
              </a:rPr>
              <a:t>	</a:t>
            </a:r>
            <a:endParaRPr kumimoji="0" lang="sv-SE" altLang="sv-SE" sz="1800" b="0" i="0" u="none" strike="noStrike" cap="none" normalizeH="0" baseline="0">
              <a:ln>
                <a:noFill/>
              </a:ln>
              <a:solidFill>
                <a:schemeClr val="tx1"/>
              </a:solidFill>
              <a:effectLst/>
              <a:latin typeface="Arial" pitchFamily="34" charset="0"/>
              <a:cs typeface="Arial" pitchFamily="34" charset="0"/>
            </a:endParaRPr>
          </a:p>
        </p:txBody>
      </p:sp>
      <p:sp>
        <p:nvSpPr>
          <p:cNvPr id="10" name="Rectangle 6"/>
          <p:cNvSpPr>
            <a:spLocks noChangeArrowheads="1"/>
          </p:cNvSpPr>
          <p:nvPr userDrawn="1"/>
        </p:nvSpPr>
        <p:spPr bwMode="auto">
          <a:xfrm>
            <a:off x="3948436" y="1381840"/>
            <a:ext cx="88517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378" rtl="0" eaLnBrk="1" fontAlgn="base" latinLnBrk="0" hangingPunct="1">
              <a:lnSpc>
                <a:spcPct val="100000"/>
              </a:lnSpc>
              <a:spcBef>
                <a:spcPct val="0"/>
              </a:spcBef>
              <a:spcAft>
                <a:spcPct val="0"/>
              </a:spcAft>
              <a:buClrTx/>
              <a:buSzTx/>
              <a:buFontTx/>
              <a:buNone/>
              <a:tabLst/>
            </a:pPr>
            <a:r>
              <a:rPr kumimoji="0" lang="sv-SE" altLang="sv-SE" sz="1000" b="0" i="0" u="none" strike="noStrike" cap="none" normalizeH="0" baseline="0">
                <a:ln>
                  <a:noFill/>
                </a:ln>
                <a:solidFill>
                  <a:srgbClr val="7F7F7F"/>
                </a:solidFill>
                <a:effectLst/>
                <a:latin typeface="Arial" pitchFamily="34" charset="0"/>
                <a:ea typeface="Times New Roman" pitchFamily="18" charset="0"/>
                <a:cs typeface="Arial" pitchFamily="34" charset="0"/>
              </a:rPr>
              <a:t>	</a:t>
            </a:r>
            <a:endParaRPr kumimoji="0" lang="sv-SE" altLang="sv-SE" sz="1800" b="0" i="0" u="none" strike="noStrike" cap="none" normalizeH="0" baseline="0">
              <a:ln>
                <a:noFill/>
              </a:ln>
              <a:solidFill>
                <a:schemeClr val="tx1"/>
              </a:solidFill>
              <a:effectLst/>
              <a:latin typeface="Arial" pitchFamily="34" charset="0"/>
              <a:cs typeface="Arial" pitchFamily="34" charset="0"/>
            </a:endParaRPr>
          </a:p>
        </p:txBody>
      </p:sp>
      <p:sp>
        <p:nvSpPr>
          <p:cNvPr id="18" name="Rektangel 17"/>
          <p:cNvSpPr/>
          <p:nvPr userDrawn="1"/>
        </p:nvSpPr>
        <p:spPr>
          <a:xfrm>
            <a:off x="436920" y="4773801"/>
            <a:ext cx="1758816" cy="246221"/>
          </a:xfrm>
          <a:prstGeom prst="rect">
            <a:avLst/>
          </a:prstGeom>
        </p:spPr>
        <p:txBody>
          <a:bodyPr wrap="none">
            <a:spAutoFit/>
          </a:bodyPr>
          <a:lstStyle/>
          <a:p>
            <a:pPr algn="r"/>
            <a:r>
              <a:rPr lang="sv-SE" sz="1000" dirty="0">
                <a:solidFill>
                  <a:schemeClr val="tx1"/>
                </a:solidFill>
                <a:latin typeface="+mj-lt"/>
              </a:rPr>
              <a:t>Sydöstra sjukvårdsregionen</a:t>
            </a:r>
            <a:endParaRPr lang="sv-SE" sz="1100" dirty="0">
              <a:solidFill>
                <a:schemeClr val="tx1"/>
              </a:solidFill>
              <a:latin typeface="+mj-lt"/>
            </a:endParaRPr>
          </a:p>
        </p:txBody>
      </p:sp>
    </p:spTree>
    <p:extLst>
      <p:ext uri="{BB962C8B-B14F-4D97-AF65-F5344CB8AC3E}">
        <p14:creationId xmlns:p14="http://schemas.microsoft.com/office/powerpoint/2010/main" val="530680916"/>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Lst>
  <p:txStyles>
    <p:titleStyle>
      <a:lvl1pPr algn="l" defTabSz="914378" rtl="0" eaLnBrk="1" latinLnBrk="0" hangingPunct="1">
        <a:spcBef>
          <a:spcPct val="0"/>
        </a:spcBef>
        <a:buNone/>
        <a:defRPr sz="4000" kern="1200">
          <a:solidFill>
            <a:schemeClr val="tx1"/>
          </a:solidFill>
          <a:latin typeface="Arial" panose="020B0604020202020204" pitchFamily="34" charset="0"/>
          <a:ea typeface="+mj-ea"/>
          <a:cs typeface="Arial" panose="020B0604020202020204" pitchFamily="34" charset="0"/>
        </a:defRPr>
      </a:lvl1pPr>
    </p:titleStyle>
    <p:bodyStyle>
      <a:lvl1pPr marL="0" marR="0" indent="0" algn="l" defTabSz="914378" rtl="0" eaLnBrk="1" fontAlgn="auto" latinLnBrk="0" hangingPunct="1">
        <a:lnSpc>
          <a:spcPct val="100000"/>
        </a:lnSpc>
        <a:spcBef>
          <a:spcPct val="20000"/>
        </a:spcBef>
        <a:spcAft>
          <a:spcPts val="0"/>
        </a:spcAft>
        <a:buClrTx/>
        <a:buSzTx/>
        <a:buFontTx/>
        <a:buNone/>
        <a:tabLst/>
        <a:defRPr sz="2800" kern="1200">
          <a:solidFill>
            <a:schemeClr val="tx1"/>
          </a:solidFill>
          <a:latin typeface="Arial" panose="020B0604020202020204" pitchFamily="34" charset="0"/>
          <a:ea typeface="+mn-ea"/>
          <a:cs typeface="Arial" panose="020B0604020202020204" pitchFamily="34" charset="0"/>
        </a:defRPr>
      </a:lvl1pPr>
      <a:lvl2pPr marL="742931" indent="-285743" algn="l" defTabSz="914378"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2972" indent="-228594" algn="l" defTabSz="914378"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160" indent="-228594" algn="l" defTabSz="914378"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348" indent="-228594" algn="l" defTabSz="914378"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10000" y="405000"/>
            <a:ext cx="7020000" cy="972000"/>
          </a:xfrm>
          <a:prstGeom prst="rect">
            <a:avLst/>
          </a:prstGeom>
        </p:spPr>
        <p:txBody>
          <a:bodyPr vert="horz" lIns="91440" tIns="45720" rIns="91440" bIns="45720" rtlCol="0" anchor="ctr">
            <a:noAutofit/>
          </a:bodyPr>
          <a:lstStyle/>
          <a:p>
            <a:r>
              <a:rPr lang="sv-SE" dirty="0"/>
              <a:t>Klicka här för att ändra format</a:t>
            </a:r>
          </a:p>
        </p:txBody>
      </p:sp>
      <p:sp>
        <p:nvSpPr>
          <p:cNvPr id="4" name="Platshållare för datum 3"/>
          <p:cNvSpPr>
            <a:spLocks noGrp="1"/>
          </p:cNvSpPr>
          <p:nvPr>
            <p:ph type="dt" sz="half" idx="2"/>
          </p:nvPr>
        </p:nvSpPr>
        <p:spPr>
          <a:xfrm>
            <a:off x="3645000" y="4671000"/>
            <a:ext cx="1863000" cy="273844"/>
          </a:xfrm>
          <a:prstGeom prst="rect">
            <a:avLst/>
          </a:prstGeom>
        </p:spPr>
        <p:txBody>
          <a:bodyPr vert="horz" lIns="91440" tIns="45720" rIns="91440" bIns="45720" rtlCol="0" anchor="ctr"/>
          <a:lstStyle>
            <a:lvl1pPr algn="ctr">
              <a:defRPr sz="900" spc="75" baseline="0">
                <a:solidFill>
                  <a:schemeClr val="tx1"/>
                </a:solidFill>
              </a:defRPr>
            </a:lvl1pPr>
          </a:lstStyle>
          <a:p>
            <a:r>
              <a:rPr lang="sv-SE"/>
              <a:t>Avsnittsrubrik</a:t>
            </a:r>
            <a:endParaRPr lang="sv-SE" dirty="0"/>
          </a:p>
        </p:txBody>
      </p:sp>
      <p:sp>
        <p:nvSpPr>
          <p:cNvPr id="5" name="Platshållare för sidfot 4"/>
          <p:cNvSpPr>
            <a:spLocks noGrp="1"/>
          </p:cNvSpPr>
          <p:nvPr>
            <p:ph type="ftr" sz="quarter" idx="3"/>
          </p:nvPr>
        </p:nvSpPr>
        <p:spPr>
          <a:xfrm>
            <a:off x="810000" y="4671000"/>
            <a:ext cx="2700000" cy="273844"/>
          </a:xfrm>
          <a:prstGeom prst="rect">
            <a:avLst/>
          </a:prstGeom>
        </p:spPr>
        <p:txBody>
          <a:bodyPr vert="horz" lIns="91440" tIns="45720" rIns="91440" bIns="45720" rtlCol="0" anchor="ctr"/>
          <a:lstStyle>
            <a:lvl1pPr algn="l">
              <a:defRPr sz="900" spc="75" baseline="0">
                <a:solidFill>
                  <a:schemeClr val="tx1"/>
                </a:solidFill>
              </a:defRPr>
            </a:lvl1pPr>
          </a:lstStyle>
          <a:p>
            <a:r>
              <a:rPr lang="sv-SE"/>
              <a:t>Presentationsrubrik</a:t>
            </a:r>
            <a:endParaRPr lang="sv-SE" dirty="0"/>
          </a:p>
        </p:txBody>
      </p:sp>
      <p:sp>
        <p:nvSpPr>
          <p:cNvPr id="6" name="Platshållare för bildnummer 5"/>
          <p:cNvSpPr>
            <a:spLocks noGrp="1"/>
          </p:cNvSpPr>
          <p:nvPr>
            <p:ph type="sldNum" sz="quarter" idx="4"/>
          </p:nvPr>
        </p:nvSpPr>
        <p:spPr>
          <a:xfrm>
            <a:off x="324000" y="4671000"/>
            <a:ext cx="391500" cy="273844"/>
          </a:xfrm>
          <a:prstGeom prst="rect">
            <a:avLst/>
          </a:prstGeom>
        </p:spPr>
        <p:txBody>
          <a:bodyPr vert="horz" lIns="91440" tIns="45720" rIns="91440" bIns="45720" rtlCol="0" anchor="ctr"/>
          <a:lstStyle>
            <a:lvl1pPr algn="l">
              <a:defRPr sz="900">
                <a:solidFill>
                  <a:schemeClr val="tx1"/>
                </a:solidFill>
              </a:defRPr>
            </a:lvl1pPr>
          </a:lstStyle>
          <a:p>
            <a:fld id="{8EEB9E62-4301-493A-8C73-0409F1A2D539}" type="slidenum">
              <a:rPr lang="sv-SE" smtClean="0"/>
              <a:pPr/>
              <a:t>‹#›</a:t>
            </a:fld>
            <a:endParaRPr lang="sv-SE"/>
          </a:p>
        </p:txBody>
      </p:sp>
      <p:sp>
        <p:nvSpPr>
          <p:cNvPr id="7" name="Platshållare för text 6"/>
          <p:cNvSpPr>
            <a:spLocks noGrp="1"/>
          </p:cNvSpPr>
          <p:nvPr>
            <p:ph type="body" idx="1"/>
          </p:nvPr>
        </p:nvSpPr>
        <p:spPr>
          <a:xfrm>
            <a:off x="810000" y="1377000"/>
            <a:ext cx="7020000" cy="3105000"/>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602414142"/>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hf sldNum="0" hdr="0" ftr="0" dt="0"/>
  <p:txStyles>
    <p:titleStyle>
      <a:lvl1pPr algn="l" defTabSz="685800" rtl="0" eaLnBrk="1" latinLnBrk="0" hangingPunct="1">
        <a:lnSpc>
          <a:spcPct val="100000"/>
        </a:lnSpc>
        <a:spcBef>
          <a:spcPct val="0"/>
        </a:spcBef>
        <a:buNone/>
        <a:defRPr sz="2700" b="1" kern="1200" baseline="0">
          <a:solidFill>
            <a:srgbClr val="B1063A"/>
          </a:solidFill>
          <a:latin typeface="+mj-lt"/>
          <a:ea typeface="+mj-ea"/>
          <a:cs typeface="+mj-cs"/>
        </a:defRPr>
      </a:lvl1pPr>
    </p:titleStyle>
    <p:bodyStyle>
      <a:lvl1pPr marL="270000" indent="-270000" algn="l" defTabSz="685800" rtl="0" eaLnBrk="1" latinLnBrk="0" hangingPunct="1">
        <a:lnSpc>
          <a:spcPct val="100000"/>
        </a:lnSpc>
        <a:spcBef>
          <a:spcPts val="0"/>
        </a:spcBef>
        <a:spcAft>
          <a:spcPts val="900"/>
        </a:spcAft>
        <a:buClr>
          <a:srgbClr val="B1063A"/>
        </a:buClr>
        <a:buFont typeface="Arial" panose="020B0604020202020204" pitchFamily="34" charset="0"/>
        <a:buChar char="•"/>
        <a:defRPr sz="1650" kern="1200" baseline="0">
          <a:solidFill>
            <a:schemeClr val="tx1"/>
          </a:solidFill>
          <a:latin typeface="+mn-lt"/>
          <a:ea typeface="+mn-ea"/>
          <a:cs typeface="+mn-cs"/>
        </a:defRPr>
      </a:lvl1pPr>
      <a:lvl2pPr marL="270000" indent="-270000" algn="l" defTabSz="685800" rtl="0" eaLnBrk="1" latinLnBrk="0" hangingPunct="1">
        <a:lnSpc>
          <a:spcPct val="100000"/>
        </a:lnSpc>
        <a:spcBef>
          <a:spcPts val="0"/>
        </a:spcBef>
        <a:spcAft>
          <a:spcPts val="900"/>
        </a:spcAft>
        <a:buClr>
          <a:srgbClr val="B1063A"/>
        </a:buClr>
        <a:buFont typeface="Arial" panose="020B0604020202020204" pitchFamily="34" charset="0"/>
        <a:buChar char="•"/>
        <a:defRPr sz="1650" kern="1200">
          <a:solidFill>
            <a:schemeClr val="tx1"/>
          </a:solidFill>
          <a:latin typeface="+mn-lt"/>
          <a:ea typeface="+mn-ea"/>
          <a:cs typeface="+mn-cs"/>
        </a:defRPr>
      </a:lvl2pPr>
      <a:lvl3pPr marL="540000" indent="-270000" algn="l" defTabSz="685800" rtl="0" eaLnBrk="1" latinLnBrk="0" hangingPunct="1">
        <a:lnSpc>
          <a:spcPct val="100000"/>
        </a:lnSpc>
        <a:spcBef>
          <a:spcPts val="0"/>
        </a:spcBef>
        <a:spcAft>
          <a:spcPts val="900"/>
        </a:spcAft>
        <a:buClr>
          <a:srgbClr val="B1063A"/>
        </a:buClr>
        <a:buFont typeface="Arial" panose="020B0604020202020204" pitchFamily="34" charset="0"/>
        <a:buChar char="•"/>
        <a:defRPr sz="1350" kern="1200" baseline="0">
          <a:solidFill>
            <a:schemeClr val="tx1"/>
          </a:solidFill>
          <a:latin typeface="+mn-lt"/>
          <a:ea typeface="+mn-ea"/>
          <a:cs typeface="+mn-cs"/>
        </a:defRPr>
      </a:lvl3pPr>
      <a:lvl4pPr marL="810000" indent="-270000" algn="l" defTabSz="685800" rtl="0" eaLnBrk="1" latinLnBrk="0" hangingPunct="1">
        <a:lnSpc>
          <a:spcPct val="100000"/>
        </a:lnSpc>
        <a:spcBef>
          <a:spcPts val="0"/>
        </a:spcBef>
        <a:spcAft>
          <a:spcPts val="900"/>
        </a:spcAft>
        <a:buClr>
          <a:srgbClr val="B1063A"/>
        </a:buClr>
        <a:buFont typeface="Arial" panose="020B0604020202020204" pitchFamily="34" charset="0"/>
        <a:buChar char="•"/>
        <a:defRPr sz="1200" kern="1200" baseline="0">
          <a:solidFill>
            <a:schemeClr val="tx1"/>
          </a:solidFill>
          <a:latin typeface="+mn-lt"/>
          <a:ea typeface="+mn-ea"/>
          <a:cs typeface="+mn-cs"/>
        </a:defRPr>
      </a:lvl4pPr>
      <a:lvl5pPr marL="1080000" indent="-270000" algn="l" defTabSz="685800" rtl="0" eaLnBrk="1" latinLnBrk="0" hangingPunct="1">
        <a:lnSpc>
          <a:spcPct val="100000"/>
        </a:lnSpc>
        <a:spcBef>
          <a:spcPts val="0"/>
        </a:spcBef>
        <a:spcAft>
          <a:spcPts val="900"/>
        </a:spcAft>
        <a:buClr>
          <a:srgbClr val="B1063A"/>
        </a:buClr>
        <a:buFont typeface="Arial" panose="020B0604020202020204" pitchFamily="34" charset="0"/>
        <a:buChar char="•"/>
        <a:defRPr sz="1050" kern="120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hyperlink" Target="https://sydostrasjukvardsregionen.se/regionsjukvardsledningen/processtod-och-mallar/medel-for-utvecklingssatsningar/" TargetMode="Externa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9.png"/><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9.png"/><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jpe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25.xml"/><Relationship Id="rId6" Type="http://schemas.openxmlformats.org/officeDocument/2006/relationships/image" Target="../media/image25.png"/><Relationship Id="rId5" Type="http://schemas.openxmlformats.org/officeDocument/2006/relationships/image" Target="../media/image24.gif"/><Relationship Id="rId4" Type="http://schemas.openxmlformats.org/officeDocument/2006/relationships/image" Target="../media/image23.jpeg"/><Relationship Id="rId9" Type="http://schemas.openxmlformats.org/officeDocument/2006/relationships/image" Target="../media/image2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1.xml"/></Relationships>
</file>

<file path=ppt/slides/_rels/slide4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1.xml"/></Relationships>
</file>

<file path=ppt/slides/_rels/slide4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1.xml"/></Relationships>
</file>

<file path=ppt/slides/_rels/slide44.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32.png"/><Relationship Id="rId1" Type="http://schemas.openxmlformats.org/officeDocument/2006/relationships/slideLayout" Target="../slideLayouts/slideLayout21.xml"/><Relationship Id="rId5" Type="http://schemas.openxmlformats.org/officeDocument/2006/relationships/image" Target="../media/image44.svg"/><Relationship Id="rId4" Type="http://schemas.openxmlformats.org/officeDocument/2006/relationships/image" Target="../media/image3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6.xml.rels><?xml version="1.0" encoding="UTF-8" standalone="yes"?>
<Relationships xmlns="http://schemas.openxmlformats.org/package/2006/relationships"><Relationship Id="rId2" Type="http://schemas.openxmlformats.org/officeDocument/2006/relationships/hyperlink" Target="https://sydostrasjukvardsregionen.se/wp-content/uploads/2025/02/RPO_akutvard_oversiktlig_handlingsplan_2025.pdf" TargetMode="External"/><Relationship Id="rId1" Type="http://schemas.openxmlformats.org/officeDocument/2006/relationships/slideLayout" Target="../slideLayouts/slideLayout2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1.xml.rels><?xml version="1.0" encoding="UTF-8" standalone="yes"?>
<Relationships xmlns="http://schemas.openxmlformats.org/package/2006/relationships"><Relationship Id="rId2" Type="http://schemas.openxmlformats.org/officeDocument/2006/relationships/image" Target="../media/image34.tmp"/><Relationship Id="rId1" Type="http://schemas.openxmlformats.org/officeDocument/2006/relationships/slideLayout" Target="../slideLayouts/slideLayout22.xml"/></Relationships>
</file>

<file path=ppt/slides/_rels/slide52.xml.rels><?xml version="1.0" encoding="UTF-8" standalone="yes"?>
<Relationships xmlns="http://schemas.openxmlformats.org/package/2006/relationships"><Relationship Id="rId3" Type="http://schemas.openxmlformats.org/officeDocument/2006/relationships/image" Target="../media/image36.tmp"/><Relationship Id="rId2" Type="http://schemas.openxmlformats.org/officeDocument/2006/relationships/image" Target="../media/image35.tmp"/><Relationship Id="rId1" Type="http://schemas.openxmlformats.org/officeDocument/2006/relationships/slideLayout" Target="../slideLayouts/slideLayout2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2.xml"/><Relationship Id="rId4" Type="http://schemas.openxmlformats.org/officeDocument/2006/relationships/image" Target="../media/image39.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3.xml.rels><?xml version="1.0" encoding="UTF-8" standalone="yes"?>
<Relationships xmlns="http://schemas.openxmlformats.org/package/2006/relationships"><Relationship Id="rId3" Type="http://schemas.openxmlformats.org/officeDocument/2006/relationships/hyperlink" Target="https://vardenisiffror.se/indikator/0ff6e916-ad43-43e0-bbfc-5ce18d510a9e?datefrom=2019-01-01&amp;dateto=2024-12-31&amp;gender&amp;periodtype=year&amp;relatedmeasuresbyentry=kallsystem&amp;relatedmeasuresbyid=f65721b7-3be6-423e-9ddf-b52381caa76f&amp;showtarget=false&amp;sort=desc&amp;units=se&amp;units=14&amp;units=19&amp;units=22&amp;units=24&amp;units=17&amp;units=03&amp;units=01&amp;units=04&amp;units=12&amp;units=05&amp;units=18&amp;units=25&amp;units=07&amp;units=08&amp;units=06&amp;units=23&amp;units=13&amp;units=09&amp;units=21&amp;units=20&amp;units=10" TargetMode="External"/><Relationship Id="rId2" Type="http://schemas.openxmlformats.org/officeDocument/2006/relationships/hyperlink" Target="https://skr.se/vantetiderivarden/vantetidsstatistik/akutmottagning.54391.html" TargetMode="External"/><Relationship Id="rId1" Type="http://schemas.openxmlformats.org/officeDocument/2006/relationships/slideLayout" Target="../slideLayouts/slideLayout22.xml"/><Relationship Id="rId4" Type="http://schemas.openxmlformats.org/officeDocument/2006/relationships/hyperlink" Target="https://resultat.patientenkat.se/Akutmottagningar/2024#filter=periods:2024" TargetMode="Externa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0.jpeg"/><Relationship Id="rId7" Type="http://schemas.openxmlformats.org/officeDocument/2006/relationships/image" Target="../media/image44.jpeg"/><Relationship Id="rId12" Type="http://schemas.openxmlformats.org/officeDocument/2006/relationships/hyperlink" Target="mailto:henrik.anfors@rjl.se" TargetMode="External"/><Relationship Id="rId2" Type="http://schemas.openxmlformats.org/officeDocument/2006/relationships/notesSlide" Target="../notesSlides/notesSlide2.xml"/><Relationship Id="rId1" Type="http://schemas.openxmlformats.org/officeDocument/2006/relationships/slideLayout" Target="../slideLayouts/slideLayout33.xml"/><Relationship Id="rId6" Type="http://schemas.openxmlformats.org/officeDocument/2006/relationships/image" Target="../media/image43.jpeg"/><Relationship Id="rId11" Type="http://schemas.openxmlformats.org/officeDocument/2006/relationships/hyperlink" Target="mailto:maria.e.johansson@rjl.se" TargetMode="External"/><Relationship Id="rId5" Type="http://schemas.openxmlformats.org/officeDocument/2006/relationships/image" Target="../media/image42.jpe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jpe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69.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4.xml"/><Relationship Id="rId1" Type="http://schemas.openxmlformats.org/officeDocument/2006/relationships/slideLayout" Target="../slideLayouts/slideLayout46.xml"/><Relationship Id="rId6" Type="http://schemas.openxmlformats.org/officeDocument/2006/relationships/image" Target="../media/image51.jpeg"/><Relationship Id="rId5" Type="http://schemas.openxmlformats.org/officeDocument/2006/relationships/image" Target="../media/image50.png"/><Relationship Id="rId4" Type="http://schemas.openxmlformats.org/officeDocument/2006/relationships/image" Target="../media/image49.png"/></Relationships>
</file>

<file path=ppt/slides/_rels/slide7.xml.rels><?xml version="1.0" encoding="UTF-8" standalone="yes"?>
<Relationships xmlns="http://schemas.openxmlformats.org/package/2006/relationships"><Relationship Id="rId2" Type="http://schemas.openxmlformats.org/officeDocument/2006/relationships/hyperlink" Target="https://www.socialstyrelsen.se/donationsregistret/anmal-dig/" TargetMode="Externa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xml"/><Relationship Id="rId1" Type="http://schemas.openxmlformats.org/officeDocument/2006/relationships/slideLayout" Target="../slideLayouts/slideLayout46.xml"/><Relationship Id="rId5" Type="http://schemas.openxmlformats.org/officeDocument/2006/relationships/image" Target="../media/image55.png"/><Relationship Id="rId4" Type="http://schemas.openxmlformats.org/officeDocument/2006/relationships/image" Target="../media/image54.pn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6.xml"/></Relationships>
</file>

<file path=ppt/slides/_rels/slide72.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notesSlide" Target="../notesSlides/notesSlide7.xml"/><Relationship Id="rId1" Type="http://schemas.openxmlformats.org/officeDocument/2006/relationships/slideLayout" Target="../slideLayouts/slideLayout46.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6.xml"/></Relationships>
</file>

<file path=ppt/slides/_rels/slide75.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10.xml"/><Relationship Id="rId1" Type="http://schemas.openxmlformats.org/officeDocument/2006/relationships/slideLayout" Target="../slideLayouts/slideLayout4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7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47.xml"/></Relationships>
</file>

<file path=ppt/slides/_rels/slide7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49.xml"/><Relationship Id="rId4" Type="http://schemas.openxmlformats.org/officeDocument/2006/relationships/image" Target="../media/image65.png"/></Relationships>
</file>

<file path=ppt/slides/_rels/slide79.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49.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49.xml"/></Relationships>
</file>

<file path=ppt/slides/_rels/slide8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hyperlink" Target="https://www.1177.se/Stockholm/hitta-vard/kontaktkort/Reumatologmottagningen-Lanssjukhuset-Ryhov/" TargetMode="External"/><Relationship Id="rId1" Type="http://schemas.openxmlformats.org/officeDocument/2006/relationships/slideLayout" Target="../slideLayouts/slideLayout49.xml"/></Relationships>
</file>

<file path=ppt/slides/_rels/slide8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1.xml"/><Relationship Id="rId1" Type="http://schemas.openxmlformats.org/officeDocument/2006/relationships/slideLayout" Target="../slideLayouts/slideLayout47.xml"/><Relationship Id="rId4" Type="http://schemas.openxmlformats.org/officeDocument/2006/relationships/image" Target="../media/image70.png"/></Relationships>
</file>

<file path=ppt/slides/_rels/slide83.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46.xml"/></Relationships>
</file>

<file path=ppt/slides/_rels/slide8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2.xml"/><Relationship Id="rId1" Type="http://schemas.openxmlformats.org/officeDocument/2006/relationships/slideLayout" Target="../slideLayouts/slideLayout46.xml"/></Relationships>
</file>

<file path=ppt/slides/_rels/slide8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3.xml"/><Relationship Id="rId1" Type="http://schemas.openxmlformats.org/officeDocument/2006/relationships/slideLayout" Target="../slideLayouts/slideLayout46.xml"/><Relationship Id="rId4" Type="http://schemas.openxmlformats.org/officeDocument/2006/relationships/hyperlink" Target="https://utveckling.rjl.se/nyheter/338697" TargetMode="Externa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88.xml.rels><?xml version="1.0" encoding="UTF-8" standalone="yes"?>
<Relationships xmlns="http://schemas.openxmlformats.org/package/2006/relationships"><Relationship Id="rId3" Type="http://schemas.openxmlformats.org/officeDocument/2006/relationships/hyperlink" Target="https://www.dagensmedicin.se/opinion/debatt/kraftsamla-kring-personcentrerad-vard/" TargetMode="External"/><Relationship Id="rId2" Type="http://schemas.openxmlformats.org/officeDocument/2006/relationships/hyperlink" Target="https://sydostrasjukvardsregionen.se/samverkansnamnden/samarbetsomraden/patientens-kunskapsstod/" TargetMode="External"/><Relationship Id="rId1" Type="http://schemas.openxmlformats.org/officeDocument/2006/relationships/slideLayout" Target="../slideLayouts/slideLayout46.xml"/><Relationship Id="rId5" Type="http://schemas.openxmlformats.org/officeDocument/2006/relationships/hyperlink" Target="https://kunskapsstyrningvard.se/kunskapsstyrningvard/omkunskapsstyrning/nyheter/nyheter/digitaliseringochsamskapandeargrundenipatientenskunskapsstod.86607.html" TargetMode="External"/><Relationship Id="rId4" Type="http://schemas.openxmlformats.org/officeDocument/2006/relationships/hyperlink" Target="https://www.inera.se/aktuellt/nyheter/sa-starks-patientens-egenkraft-med-hjalp-av-personanpassat-kunskapsstod/" TargetMode="External"/></Relationships>
</file>

<file path=ppt/slides/_rels/slide89.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8.png"/><Relationship Id="rId1" Type="http://schemas.openxmlformats.org/officeDocument/2006/relationships/slideLayout" Target="../slideLayouts/slideLayout56.xml"/><Relationship Id="rId4" Type="http://schemas.openxmlformats.org/officeDocument/2006/relationships/image" Target="../media/image7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ctrTitle"/>
          </p:nvPr>
        </p:nvSpPr>
        <p:spPr/>
        <p:txBody>
          <a:bodyPr>
            <a:normAutofit fontScale="90000"/>
          </a:bodyPr>
          <a:lstStyle/>
          <a:p>
            <a:pPr algn="ctr"/>
            <a:r>
              <a:rPr lang="sv-SE" dirty="0" smtClean="0"/>
              <a:t/>
            </a:r>
            <a:br>
              <a:rPr lang="sv-SE" dirty="0" smtClean="0"/>
            </a:br>
            <a:r>
              <a:rPr lang="sv-SE" dirty="0"/>
              <a:t/>
            </a:r>
            <a:br>
              <a:rPr lang="sv-SE" dirty="0"/>
            </a:br>
            <a:r>
              <a:rPr lang="sv-SE" dirty="0" smtClean="0"/>
              <a:t>Kunskapsråd </a:t>
            </a:r>
            <a:r>
              <a:rPr lang="sv-SE" dirty="0" smtClean="0"/>
              <a:t>medicin och akut </a:t>
            </a:r>
            <a:r>
              <a:rPr lang="sv-SE" dirty="0" smtClean="0"/>
              <a:t>vård</a:t>
            </a:r>
            <a:r>
              <a:rPr lang="sv-SE" dirty="0"/>
              <a:t/>
            </a:r>
            <a:br>
              <a:rPr lang="sv-SE" dirty="0"/>
            </a:br>
            <a:r>
              <a:rPr lang="sv-SE" dirty="0" smtClean="0"/>
              <a:t/>
            </a:r>
            <a:br>
              <a:rPr lang="sv-SE" dirty="0" smtClean="0"/>
            </a:br>
            <a:r>
              <a:rPr lang="sv-SE" dirty="0"/>
              <a:t/>
            </a:r>
            <a:br>
              <a:rPr lang="sv-SE" dirty="0"/>
            </a:br>
            <a:r>
              <a:rPr lang="sv-SE" sz="2200" dirty="0" smtClean="0"/>
              <a:t>13 </a:t>
            </a:r>
            <a:r>
              <a:rPr lang="sv-SE" sz="2200" dirty="0" smtClean="0"/>
              <a:t>mars </a:t>
            </a:r>
            <a:r>
              <a:rPr lang="sv-SE" sz="2200" dirty="0" smtClean="0"/>
              <a:t>2025</a:t>
            </a:r>
            <a:endParaRPr lang="sv-SE" sz="2200" dirty="0"/>
          </a:p>
        </p:txBody>
      </p:sp>
    </p:spTree>
    <p:extLst>
      <p:ext uri="{BB962C8B-B14F-4D97-AF65-F5344CB8AC3E}">
        <p14:creationId xmlns:p14="http://schemas.microsoft.com/office/powerpoint/2010/main" val="22081232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pPr>
              <a:lnSpc>
                <a:spcPct val="120000"/>
              </a:lnSpc>
              <a:spcBef>
                <a:spcPts val="0"/>
              </a:spcBef>
            </a:pPr>
            <a:r>
              <a:rPr lang="sv-SE" sz="3600" dirty="0" smtClean="0"/>
              <a:t>Infektionssjukdomar</a:t>
            </a:r>
            <a:endParaRPr lang="sv-SE" sz="3600" dirty="0"/>
          </a:p>
        </p:txBody>
      </p:sp>
      <p:sp>
        <p:nvSpPr>
          <p:cNvPr id="3" name="Platshållare för innehåll 2"/>
          <p:cNvSpPr>
            <a:spLocks noGrp="1"/>
          </p:cNvSpPr>
          <p:nvPr>
            <p:ph idx="1"/>
          </p:nvPr>
        </p:nvSpPr>
        <p:spPr/>
        <p:txBody>
          <a:bodyPr>
            <a:normAutofit fontScale="92500" lnSpcReduction="20000"/>
          </a:bodyPr>
          <a:lstStyle/>
          <a:p>
            <a:pPr>
              <a:lnSpc>
                <a:spcPct val="120000"/>
              </a:lnSpc>
              <a:spcBef>
                <a:spcPts val="0"/>
              </a:spcBef>
            </a:pPr>
            <a:r>
              <a:rPr lang="sv-SE" sz="1800" dirty="0" smtClean="0"/>
              <a:t>Region Jönköpings län: </a:t>
            </a:r>
            <a:endParaRPr lang="sv-SE" sz="1800" dirty="0"/>
          </a:p>
          <a:p>
            <a:pPr marL="285750" indent="-285750">
              <a:lnSpc>
                <a:spcPct val="120000"/>
              </a:lnSpc>
              <a:spcBef>
                <a:spcPts val="0"/>
              </a:spcBef>
              <a:buFont typeface="Arial" panose="020B0604020202020204" pitchFamily="34" charset="0"/>
              <a:buChar char="•"/>
            </a:pPr>
            <a:r>
              <a:rPr lang="sv-SE" sz="1800" dirty="0"/>
              <a:t>Tittar kvartalsvis på antal beställningar – </a:t>
            </a:r>
            <a:r>
              <a:rPr lang="sv-SE" sz="1800" dirty="0" smtClean="0"/>
              <a:t>generella </a:t>
            </a:r>
            <a:r>
              <a:rPr lang="sv-SE" sz="1800" dirty="0"/>
              <a:t>minskningar, </a:t>
            </a:r>
            <a:r>
              <a:rPr lang="sv-SE" sz="1800" dirty="0" smtClean="0"/>
              <a:t>ex 15 % färre </a:t>
            </a:r>
            <a:r>
              <a:rPr lang="sv-SE" sz="1800" dirty="0" err="1"/>
              <a:t>klinfys</a:t>
            </a:r>
            <a:r>
              <a:rPr lang="sv-SE" sz="1800" dirty="0"/>
              <a:t>-undersökningar (främst UL hjärta)</a:t>
            </a:r>
          </a:p>
          <a:p>
            <a:pPr marL="285750" indent="-285750">
              <a:lnSpc>
                <a:spcPct val="120000"/>
              </a:lnSpc>
              <a:spcBef>
                <a:spcPts val="0"/>
              </a:spcBef>
              <a:buFont typeface="Arial" panose="020B0604020202020204" pitchFamily="34" charset="0"/>
              <a:buChar char="•"/>
            </a:pPr>
            <a:r>
              <a:rPr lang="sv-SE" sz="1800" dirty="0"/>
              <a:t>Justerade </a:t>
            </a:r>
            <a:r>
              <a:rPr lang="sv-SE" sz="1800" dirty="0" smtClean="0"/>
              <a:t>BOS-paket</a:t>
            </a:r>
            <a:endParaRPr lang="sv-SE" sz="1800" dirty="0"/>
          </a:p>
          <a:p>
            <a:pPr>
              <a:lnSpc>
                <a:spcPct val="120000"/>
              </a:lnSpc>
              <a:spcBef>
                <a:spcPts val="0"/>
              </a:spcBef>
            </a:pPr>
            <a:r>
              <a:rPr lang="sv-SE" sz="1800" dirty="0" smtClean="0"/>
              <a:t>Region Östergötland:</a:t>
            </a:r>
            <a:endParaRPr lang="sv-SE" sz="1800" dirty="0"/>
          </a:p>
          <a:p>
            <a:pPr marL="285750" indent="-285750">
              <a:lnSpc>
                <a:spcPct val="120000"/>
              </a:lnSpc>
              <a:spcBef>
                <a:spcPts val="0"/>
              </a:spcBef>
              <a:buFont typeface="Arial" panose="020B0604020202020204" pitchFamily="34" charset="0"/>
              <a:buChar char="•"/>
            </a:pPr>
            <a:r>
              <a:rPr lang="sv-SE" sz="1800" dirty="0"/>
              <a:t>Månadsvisa avstämningar av beställningar för </a:t>
            </a:r>
            <a:r>
              <a:rPr lang="sv-SE" sz="1800" dirty="0" err="1"/>
              <a:t>lab</a:t>
            </a:r>
            <a:r>
              <a:rPr lang="sv-SE" sz="1800" dirty="0"/>
              <a:t>, </a:t>
            </a:r>
            <a:r>
              <a:rPr lang="sv-SE" sz="1800" dirty="0" err="1"/>
              <a:t>rtg</a:t>
            </a:r>
            <a:r>
              <a:rPr lang="sv-SE" sz="1800" dirty="0"/>
              <a:t>, </a:t>
            </a:r>
            <a:r>
              <a:rPr lang="sv-SE" sz="1800" dirty="0" err="1"/>
              <a:t>klinfys</a:t>
            </a:r>
            <a:r>
              <a:rPr lang="sv-SE" sz="1800" dirty="0"/>
              <a:t>/</a:t>
            </a:r>
            <a:r>
              <a:rPr lang="sv-SE" sz="1800" dirty="0" err="1"/>
              <a:t>neurofys</a:t>
            </a:r>
            <a:r>
              <a:rPr lang="sv-SE" sz="1800" dirty="0"/>
              <a:t>. Besparing på ca 2,8 Mkr 2024 jämfört med 2023.</a:t>
            </a:r>
          </a:p>
          <a:p>
            <a:pPr marL="285750" indent="-285750">
              <a:lnSpc>
                <a:spcPct val="120000"/>
              </a:lnSpc>
              <a:spcBef>
                <a:spcPts val="0"/>
              </a:spcBef>
              <a:buFont typeface="Arial" panose="020B0604020202020204" pitchFamily="34" charset="0"/>
              <a:buChar char="•"/>
            </a:pPr>
            <a:r>
              <a:rPr lang="sv-SE" sz="1800" dirty="0"/>
              <a:t>Avstår undersökningar </a:t>
            </a:r>
            <a:r>
              <a:rPr lang="sv-SE" sz="1800" dirty="0"/>
              <a:t>i högre omfattning, </a:t>
            </a:r>
            <a:r>
              <a:rPr lang="sv-SE" sz="1800" dirty="0" smtClean="0"/>
              <a:t>ex </a:t>
            </a:r>
            <a:r>
              <a:rPr lang="sv-SE" sz="1800" dirty="0"/>
              <a:t>patienten inte vill. </a:t>
            </a:r>
          </a:p>
          <a:p>
            <a:pPr>
              <a:lnSpc>
                <a:spcPct val="120000"/>
              </a:lnSpc>
              <a:spcBef>
                <a:spcPts val="0"/>
              </a:spcBef>
            </a:pPr>
            <a:r>
              <a:rPr lang="sv-SE" sz="1800" dirty="0" smtClean="0"/>
              <a:t>Region Kalmar län:</a:t>
            </a:r>
            <a:endParaRPr lang="sv-SE" sz="1800" dirty="0"/>
          </a:p>
          <a:p>
            <a:pPr marL="285750" indent="-285750">
              <a:lnSpc>
                <a:spcPct val="120000"/>
              </a:lnSpc>
              <a:spcBef>
                <a:spcPts val="0"/>
              </a:spcBef>
              <a:buFont typeface="Arial" panose="020B0604020202020204" pitchFamily="34" charset="0"/>
              <a:buChar char="•"/>
            </a:pPr>
            <a:r>
              <a:rPr lang="sv-SE" sz="1800" dirty="0" smtClean="0"/>
              <a:t>Startat </a:t>
            </a:r>
            <a:r>
              <a:rPr lang="sv-SE" sz="1800" dirty="0" smtClean="0"/>
              <a:t>diskussioner </a:t>
            </a:r>
            <a:r>
              <a:rPr lang="sv-SE" sz="1800" dirty="0"/>
              <a:t>på sjukhus och i regionen</a:t>
            </a:r>
            <a:r>
              <a:rPr lang="sv-SE" sz="1800" dirty="0" smtClean="0"/>
              <a:t>.</a:t>
            </a:r>
            <a:endParaRPr lang="sv-SE" sz="1800" dirty="0"/>
          </a:p>
        </p:txBody>
      </p:sp>
    </p:spTree>
    <p:extLst>
      <p:ext uri="{BB962C8B-B14F-4D97-AF65-F5344CB8AC3E}">
        <p14:creationId xmlns:p14="http://schemas.microsoft.com/office/powerpoint/2010/main" val="28471766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3600" dirty="0"/>
              <a:t>PIVOT</a:t>
            </a:r>
            <a:endParaRPr lang="sv-SE" sz="3600" dirty="0"/>
          </a:p>
        </p:txBody>
      </p:sp>
      <p:sp>
        <p:nvSpPr>
          <p:cNvPr id="3" name="Platshållare för innehåll 2"/>
          <p:cNvSpPr>
            <a:spLocks noGrp="1"/>
          </p:cNvSpPr>
          <p:nvPr>
            <p:ph idx="1"/>
          </p:nvPr>
        </p:nvSpPr>
        <p:spPr/>
        <p:txBody>
          <a:bodyPr>
            <a:normAutofit/>
          </a:bodyPr>
          <a:lstStyle/>
          <a:p>
            <a:pPr marL="285750" indent="-285750">
              <a:buFont typeface="Arial" panose="020B0604020202020204" pitchFamily="34" charset="0"/>
              <a:buChar char="•"/>
            </a:pPr>
            <a:r>
              <a:rPr lang="sv-SE" sz="1800" dirty="0" smtClean="0"/>
              <a:t>Provtagning </a:t>
            </a:r>
            <a:r>
              <a:rPr lang="sv-SE" sz="1800" dirty="0"/>
              <a:t>på IVA ex blodgaser, innehåll i provtagningspaket</a:t>
            </a:r>
          </a:p>
          <a:p>
            <a:pPr marL="285750" indent="-285750">
              <a:buFont typeface="Arial" panose="020B0604020202020204" pitchFamily="34" charset="0"/>
              <a:buChar char="•"/>
            </a:pPr>
            <a:r>
              <a:rPr lang="sv-SE" sz="1800" dirty="0"/>
              <a:t>Luftvägsblock på IVA</a:t>
            </a:r>
          </a:p>
          <a:p>
            <a:pPr marL="285750" indent="-285750">
              <a:buFont typeface="Arial" panose="020B0604020202020204" pitchFamily="34" charset="0"/>
              <a:buChar char="•"/>
            </a:pPr>
            <a:r>
              <a:rPr lang="sv-SE" sz="1800" dirty="0" err="1"/>
              <a:t>Bronkoscopier</a:t>
            </a:r>
            <a:r>
              <a:rPr lang="sv-SE" sz="1800" dirty="0"/>
              <a:t> – engångs/flergångs</a:t>
            </a:r>
          </a:p>
          <a:p>
            <a:pPr marL="285750" indent="-285750">
              <a:buFont typeface="Arial" panose="020B0604020202020204" pitchFamily="34" charset="0"/>
              <a:buChar char="•"/>
            </a:pPr>
            <a:r>
              <a:rPr lang="sv-SE" sz="1800" dirty="0"/>
              <a:t>Dialys – kontinuerlig på IVA eller intermittent på/via dialysen</a:t>
            </a:r>
          </a:p>
          <a:p>
            <a:r>
              <a:rPr lang="sv-SE" sz="1800" dirty="0"/>
              <a:t> </a:t>
            </a:r>
          </a:p>
        </p:txBody>
      </p:sp>
    </p:spTree>
    <p:extLst>
      <p:ext uri="{BB962C8B-B14F-4D97-AF65-F5344CB8AC3E}">
        <p14:creationId xmlns:p14="http://schemas.microsoft.com/office/powerpoint/2010/main" val="31483253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3600" dirty="0" smtClean="0"/>
              <a:t>Hjärt- och </a:t>
            </a:r>
            <a:r>
              <a:rPr lang="sv-SE" sz="3600" dirty="0"/>
              <a:t>kärlsjukdomar</a:t>
            </a:r>
            <a:endParaRPr lang="sv-SE" sz="3600" dirty="0"/>
          </a:p>
        </p:txBody>
      </p:sp>
      <p:sp>
        <p:nvSpPr>
          <p:cNvPr id="3" name="Platshållare för innehåll 2"/>
          <p:cNvSpPr>
            <a:spLocks noGrp="1"/>
          </p:cNvSpPr>
          <p:nvPr>
            <p:ph idx="1"/>
          </p:nvPr>
        </p:nvSpPr>
        <p:spPr/>
        <p:txBody>
          <a:bodyPr>
            <a:normAutofit/>
          </a:bodyPr>
          <a:lstStyle/>
          <a:p>
            <a:r>
              <a:rPr lang="sv-SE" sz="1800" dirty="0" smtClean="0"/>
              <a:t>Uppdrag </a:t>
            </a:r>
            <a:r>
              <a:rPr lang="sv-SE" sz="1800" dirty="0"/>
              <a:t>till en grupp som ser över om rutinmässiga </a:t>
            </a:r>
            <a:r>
              <a:rPr lang="sv-SE" sz="1800" dirty="0" err="1"/>
              <a:t>ekokardiografiska</a:t>
            </a:r>
            <a:r>
              <a:rPr lang="sv-SE" sz="1800" dirty="0"/>
              <a:t> kontroller efter klaffoperation kan tas </a:t>
            </a:r>
            <a:r>
              <a:rPr lang="sv-SE" sz="1800" dirty="0" smtClean="0"/>
              <a:t>bort</a:t>
            </a:r>
            <a:endParaRPr lang="sv-SE" sz="1800" dirty="0"/>
          </a:p>
        </p:txBody>
      </p:sp>
    </p:spTree>
    <p:extLst>
      <p:ext uri="{BB962C8B-B14F-4D97-AF65-F5344CB8AC3E}">
        <p14:creationId xmlns:p14="http://schemas.microsoft.com/office/powerpoint/2010/main" val="3644125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3600" dirty="0" smtClean="0"/>
              <a:t>Lung- </a:t>
            </a:r>
            <a:r>
              <a:rPr lang="sv-SE" sz="3600" dirty="0"/>
              <a:t>och </a:t>
            </a:r>
            <a:r>
              <a:rPr lang="sv-SE" sz="3600" dirty="0" smtClean="0"/>
              <a:t>allergisjukdomar</a:t>
            </a:r>
            <a:endParaRPr lang="sv-SE" sz="3600" dirty="0"/>
          </a:p>
        </p:txBody>
      </p:sp>
      <p:sp>
        <p:nvSpPr>
          <p:cNvPr id="3" name="Platshållare för innehåll 2"/>
          <p:cNvSpPr>
            <a:spLocks noGrp="1"/>
          </p:cNvSpPr>
          <p:nvPr>
            <p:ph idx="1"/>
          </p:nvPr>
        </p:nvSpPr>
        <p:spPr/>
        <p:txBody>
          <a:bodyPr>
            <a:normAutofit/>
          </a:bodyPr>
          <a:lstStyle/>
          <a:p>
            <a:r>
              <a:rPr lang="sv-SE" sz="1800" dirty="0" smtClean="0"/>
              <a:t>Pågående </a:t>
            </a:r>
            <a:r>
              <a:rPr lang="sv-SE" sz="1800" dirty="0"/>
              <a:t>arbete sedan 2023</a:t>
            </a:r>
          </a:p>
          <a:p>
            <a:endParaRPr lang="sv-SE" sz="1800" i="1" dirty="0"/>
          </a:p>
          <a:p>
            <a:r>
              <a:rPr lang="sv-SE" sz="1800" i="1" dirty="0"/>
              <a:t> </a:t>
            </a:r>
          </a:p>
        </p:txBody>
      </p:sp>
    </p:spTree>
    <p:extLst>
      <p:ext uri="{BB962C8B-B14F-4D97-AF65-F5344CB8AC3E}">
        <p14:creationId xmlns:p14="http://schemas.microsoft.com/office/powerpoint/2010/main" val="24515596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31213"/>
            <a:ext cx="8229600" cy="857250"/>
          </a:xfrm>
        </p:spPr>
        <p:txBody>
          <a:bodyPr>
            <a:normAutofit/>
          </a:bodyPr>
          <a:lstStyle/>
          <a:p>
            <a:r>
              <a:rPr lang="sv-SE" sz="2800" dirty="0" smtClean="0"/>
              <a:t>På </a:t>
            </a:r>
            <a:r>
              <a:rPr lang="sv-SE" sz="2800" dirty="0"/>
              <a:t>gång </a:t>
            </a:r>
            <a:r>
              <a:rPr lang="sv-SE" sz="2800" dirty="0" smtClean="0"/>
              <a:t>inom lung- och allergisjukdomar </a:t>
            </a:r>
            <a:endParaRPr lang="sv-SE" sz="2800" dirty="0"/>
          </a:p>
        </p:txBody>
      </p:sp>
      <p:sp>
        <p:nvSpPr>
          <p:cNvPr id="3" name="Platshållare för innehåll 2"/>
          <p:cNvSpPr>
            <a:spLocks noGrp="1"/>
          </p:cNvSpPr>
          <p:nvPr>
            <p:ph idx="1"/>
          </p:nvPr>
        </p:nvSpPr>
        <p:spPr/>
        <p:txBody>
          <a:bodyPr>
            <a:normAutofit/>
          </a:bodyPr>
          <a:lstStyle/>
          <a:p>
            <a:r>
              <a:rPr lang="sv-SE" sz="3000" dirty="0"/>
              <a:t> 	</a:t>
            </a:r>
            <a:endParaRPr lang="sv-SE" dirty="0"/>
          </a:p>
        </p:txBody>
      </p:sp>
      <p:sp>
        <p:nvSpPr>
          <p:cNvPr id="4" name="Flödesschema: Eller 3"/>
          <p:cNvSpPr/>
          <p:nvPr/>
        </p:nvSpPr>
        <p:spPr>
          <a:xfrm>
            <a:off x="1023385" y="1088463"/>
            <a:ext cx="5531903" cy="3551191"/>
          </a:xfrm>
          <a:prstGeom prst="flowChar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350">
              <a:solidFill>
                <a:srgbClr val="FFFFFF"/>
              </a:solidFill>
              <a:latin typeface="Times New Roman"/>
            </a:endParaRPr>
          </a:p>
        </p:txBody>
      </p:sp>
      <p:sp>
        <p:nvSpPr>
          <p:cNvPr id="5" name="textruta 4"/>
          <p:cNvSpPr txBox="1"/>
          <p:nvPr/>
        </p:nvSpPr>
        <p:spPr>
          <a:xfrm>
            <a:off x="2033704" y="1648962"/>
            <a:ext cx="1388327" cy="1131079"/>
          </a:xfrm>
          <a:prstGeom prst="rect">
            <a:avLst/>
          </a:prstGeom>
          <a:noFill/>
        </p:spPr>
        <p:txBody>
          <a:bodyPr wrap="square" rtlCol="0">
            <a:spAutoFit/>
          </a:bodyPr>
          <a:lstStyle/>
          <a:p>
            <a:pPr defTabSz="685800"/>
            <a:r>
              <a:rPr lang="sv-SE" sz="1350" dirty="0">
                <a:solidFill>
                  <a:srgbClr val="FFFFFF"/>
                </a:solidFill>
                <a:latin typeface="Times New Roman"/>
              </a:rPr>
              <a:t>Kloka kliniska val (KKV) radiologi samverkan med lungmedicin</a:t>
            </a:r>
          </a:p>
        </p:txBody>
      </p:sp>
      <p:sp>
        <p:nvSpPr>
          <p:cNvPr id="6" name="textruta 5"/>
          <p:cNvSpPr txBox="1"/>
          <p:nvPr/>
        </p:nvSpPr>
        <p:spPr>
          <a:xfrm>
            <a:off x="4139953" y="1648962"/>
            <a:ext cx="1577836" cy="715581"/>
          </a:xfrm>
          <a:prstGeom prst="rect">
            <a:avLst/>
          </a:prstGeom>
          <a:noFill/>
        </p:spPr>
        <p:txBody>
          <a:bodyPr wrap="square" rtlCol="0">
            <a:spAutoFit/>
          </a:bodyPr>
          <a:lstStyle/>
          <a:p>
            <a:pPr defTabSz="685800"/>
            <a:r>
              <a:rPr lang="sv-SE" sz="1350" dirty="0">
                <a:solidFill>
                  <a:srgbClr val="FFFFFF"/>
                </a:solidFill>
                <a:latin typeface="Times New Roman"/>
              </a:rPr>
              <a:t>Inom medicinklinikerna</a:t>
            </a:r>
            <a:r>
              <a:rPr lang="sv-SE" sz="1350" dirty="0" smtClean="0">
                <a:solidFill>
                  <a:srgbClr val="FFFFFF"/>
                </a:solidFill>
                <a:latin typeface="Times New Roman"/>
              </a:rPr>
              <a:t>/</a:t>
            </a:r>
            <a:br>
              <a:rPr lang="sv-SE" sz="1350" dirty="0" smtClean="0">
                <a:solidFill>
                  <a:srgbClr val="FFFFFF"/>
                </a:solidFill>
                <a:latin typeface="Times New Roman"/>
              </a:rPr>
            </a:br>
            <a:r>
              <a:rPr lang="sv-SE" sz="1350" dirty="0" smtClean="0">
                <a:solidFill>
                  <a:srgbClr val="FFFFFF"/>
                </a:solidFill>
                <a:latin typeface="Times New Roman"/>
              </a:rPr>
              <a:t>lungklinikerna</a:t>
            </a:r>
            <a:endParaRPr lang="sv-SE" sz="1350" dirty="0">
              <a:solidFill>
                <a:srgbClr val="FFFFFF"/>
              </a:solidFill>
              <a:latin typeface="Times New Roman"/>
            </a:endParaRPr>
          </a:p>
        </p:txBody>
      </p:sp>
      <p:sp>
        <p:nvSpPr>
          <p:cNvPr id="7" name="textruta 6"/>
          <p:cNvSpPr txBox="1"/>
          <p:nvPr/>
        </p:nvSpPr>
        <p:spPr>
          <a:xfrm>
            <a:off x="4201931" y="2976367"/>
            <a:ext cx="1981892" cy="923330"/>
          </a:xfrm>
          <a:prstGeom prst="rect">
            <a:avLst/>
          </a:prstGeom>
          <a:noFill/>
        </p:spPr>
        <p:txBody>
          <a:bodyPr wrap="square" rtlCol="0">
            <a:spAutoFit/>
          </a:bodyPr>
          <a:lstStyle/>
          <a:p>
            <a:pPr defTabSz="685800"/>
            <a:r>
              <a:rPr lang="sv-SE" sz="1350" dirty="0">
                <a:solidFill>
                  <a:srgbClr val="363636"/>
                </a:solidFill>
                <a:latin typeface="Times New Roman"/>
              </a:rPr>
              <a:t> </a:t>
            </a:r>
          </a:p>
          <a:p>
            <a:pPr defTabSz="685800"/>
            <a:r>
              <a:rPr lang="sv-SE" sz="1350" dirty="0">
                <a:solidFill>
                  <a:srgbClr val="363636"/>
                </a:solidFill>
                <a:latin typeface="Times New Roman"/>
              </a:rPr>
              <a:t>		-</a:t>
            </a:r>
            <a:r>
              <a:rPr lang="sv-SE" sz="1350" dirty="0">
                <a:solidFill>
                  <a:srgbClr val="FFFFFF"/>
                </a:solidFill>
                <a:latin typeface="Times New Roman"/>
              </a:rPr>
              <a:t>Arbetsgrupp KKV RPO </a:t>
            </a:r>
            <a:r>
              <a:rPr lang="sv-SE" sz="1350" dirty="0" smtClean="0">
                <a:solidFill>
                  <a:srgbClr val="FFFFFF"/>
                </a:solidFill>
                <a:latin typeface="Times New Roman"/>
              </a:rPr>
              <a:t>lungmedicin-allergi </a:t>
            </a:r>
            <a:endParaRPr lang="sv-SE" sz="1350" dirty="0">
              <a:solidFill>
                <a:srgbClr val="FFFFFF"/>
              </a:solidFill>
              <a:latin typeface="Times New Roman"/>
            </a:endParaRPr>
          </a:p>
        </p:txBody>
      </p:sp>
      <p:sp>
        <p:nvSpPr>
          <p:cNvPr id="8" name="textruta 7"/>
          <p:cNvSpPr txBox="1"/>
          <p:nvPr/>
        </p:nvSpPr>
        <p:spPr>
          <a:xfrm>
            <a:off x="1418095" y="2976367"/>
            <a:ext cx="2371241" cy="1131079"/>
          </a:xfrm>
          <a:prstGeom prst="rect">
            <a:avLst/>
          </a:prstGeom>
          <a:noFill/>
        </p:spPr>
        <p:txBody>
          <a:bodyPr wrap="square" rtlCol="0">
            <a:spAutoFit/>
          </a:bodyPr>
          <a:lstStyle/>
          <a:p>
            <a:pPr defTabSz="685800"/>
            <a:r>
              <a:rPr lang="sv-SE" sz="1350" dirty="0">
                <a:solidFill>
                  <a:srgbClr val="363636"/>
                </a:solidFill>
                <a:latin typeface="Times New Roman"/>
              </a:rPr>
              <a:t> </a:t>
            </a:r>
          </a:p>
          <a:p>
            <a:pPr defTabSz="685800"/>
            <a:r>
              <a:rPr lang="sv-SE" sz="1350" dirty="0">
                <a:solidFill>
                  <a:srgbClr val="363636"/>
                </a:solidFill>
                <a:latin typeface="Times New Roman"/>
              </a:rPr>
              <a:t>		-</a:t>
            </a:r>
            <a:r>
              <a:rPr lang="sv-SE" sz="1350" dirty="0">
                <a:solidFill>
                  <a:srgbClr val="FFFFFF"/>
                </a:solidFill>
                <a:latin typeface="Times New Roman"/>
              </a:rPr>
              <a:t>Utbildningsdag 7 nov 2024 med fokus KKV </a:t>
            </a:r>
            <a:r>
              <a:rPr lang="sv-SE" sz="1350" dirty="0" smtClean="0">
                <a:solidFill>
                  <a:srgbClr val="FFFFFF"/>
                </a:solidFill>
                <a:latin typeface="Times New Roman"/>
              </a:rPr>
              <a:t>lung-allergi  </a:t>
            </a:r>
            <a:endParaRPr lang="sv-SE" sz="1350" dirty="0">
              <a:solidFill>
                <a:srgbClr val="FFFFFF"/>
              </a:solidFill>
              <a:latin typeface="Times New Roman"/>
            </a:endParaRPr>
          </a:p>
          <a:p>
            <a:pPr defTabSz="685800"/>
            <a:endParaRPr lang="sv-SE" sz="1350" dirty="0">
              <a:solidFill>
                <a:srgbClr val="FFFFFF"/>
              </a:solidFill>
              <a:latin typeface="Times New Roman"/>
            </a:endParaRPr>
          </a:p>
        </p:txBody>
      </p:sp>
    </p:spTree>
    <p:extLst>
      <p:ext uri="{BB962C8B-B14F-4D97-AF65-F5344CB8AC3E}">
        <p14:creationId xmlns:p14="http://schemas.microsoft.com/office/powerpoint/2010/main" val="36056957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Autofit/>
          </a:bodyPr>
          <a:lstStyle/>
          <a:p>
            <a:r>
              <a:rPr lang="sv-SE" sz="2000" dirty="0" smtClean="0"/>
              <a:t>R</a:t>
            </a:r>
            <a:r>
              <a:rPr lang="sv-SE" sz="2000" dirty="0" smtClean="0"/>
              <a:t>adiologi i samverkan </a:t>
            </a:r>
            <a:r>
              <a:rPr lang="sv-SE" sz="2000" dirty="0"/>
              <a:t>med </a:t>
            </a:r>
            <a:r>
              <a:rPr lang="sv-SE" sz="2000" dirty="0" smtClean="0"/>
              <a:t>lungmedicin för att identifiera </a:t>
            </a:r>
            <a:r>
              <a:rPr lang="sv-SE" sz="2000" dirty="0" err="1" smtClean="0"/>
              <a:t>ickegöra</a:t>
            </a:r>
            <a:r>
              <a:rPr lang="sv-SE" sz="2000" dirty="0" smtClean="0"/>
              <a:t>, lågvärdesåtgärder/-vård och onödiga insatser</a:t>
            </a:r>
            <a:endParaRPr lang="sv-SE" sz="2000" dirty="0"/>
          </a:p>
        </p:txBody>
      </p:sp>
      <p:sp>
        <p:nvSpPr>
          <p:cNvPr id="3" name="Platshållare för innehåll 2"/>
          <p:cNvSpPr>
            <a:spLocks noGrp="1"/>
          </p:cNvSpPr>
          <p:nvPr>
            <p:ph idx="1"/>
          </p:nvPr>
        </p:nvSpPr>
        <p:spPr/>
        <p:txBody>
          <a:bodyPr>
            <a:noAutofit/>
          </a:bodyPr>
          <a:lstStyle/>
          <a:p>
            <a:r>
              <a:rPr lang="sv-SE" sz="900" b="1" dirty="0" err="1"/>
              <a:t>Noduli</a:t>
            </a:r>
            <a:endParaRPr lang="sv-SE" sz="900" b="1" dirty="0"/>
          </a:p>
          <a:p>
            <a:pPr marL="214313" indent="-214313">
              <a:buFont typeface="Arial" panose="020B0604020202020204" pitchFamily="34" charset="0"/>
              <a:buChar char="•"/>
            </a:pPr>
            <a:r>
              <a:rPr lang="sv-SE" sz="900" dirty="0"/>
              <a:t>Uppdaterat nationellt vårdprogram (feb 2025 för lungcancer, nu på remiss) NVPLC kap 6 Smånodulära förändringar</a:t>
            </a:r>
            <a:r>
              <a:rPr lang="sv-SE" sz="900" dirty="0" smtClean="0"/>
              <a:t>, </a:t>
            </a:r>
            <a:r>
              <a:rPr lang="sv-SE" sz="900" dirty="0" err="1"/>
              <a:t>ffa</a:t>
            </a:r>
            <a:r>
              <a:rPr lang="sv-SE" sz="900" dirty="0"/>
              <a:t> 6- 8 mm </a:t>
            </a:r>
            <a:r>
              <a:rPr lang="sv-SE" sz="900" dirty="0" smtClean="0"/>
              <a:t>(</a:t>
            </a:r>
            <a:r>
              <a:rPr lang="sv-SE" sz="900" dirty="0"/>
              <a:t>Fleischer </a:t>
            </a:r>
            <a:r>
              <a:rPr lang="sv-SE" sz="900" dirty="0" err="1"/>
              <a:t>guidelines</a:t>
            </a:r>
            <a:r>
              <a:rPr lang="sv-SE" sz="900" dirty="0"/>
              <a:t>, nationellt vårdprogram regionala anpassningar ex Östergötland PM 2024) </a:t>
            </a:r>
            <a:r>
              <a:rPr lang="sv-SE" sz="900" dirty="0"/>
              <a:t/>
            </a:r>
            <a:br>
              <a:rPr lang="sv-SE" sz="900" dirty="0"/>
            </a:br>
            <a:r>
              <a:rPr lang="sv-SE" sz="900" dirty="0" smtClean="0"/>
              <a:t>”</a:t>
            </a:r>
            <a:r>
              <a:rPr lang="sv-SE" sz="900" i="1" dirty="0"/>
              <a:t>Innan du överväger DT-remiss för kontroll: Tänk efter och diskutera med patienten. Avstå kontroll om du som kliniker bedömer att det inte gör någon nytta för patienten att utredas vidare och/eller om patienten inte önskar kontroll. Avstå kontroll om patienten på grund av övrig sjuklighet och/eller ålder inte bedöms klara av att genomgå vidare utredning eller behandling av eventuell cancer.”</a:t>
            </a:r>
          </a:p>
          <a:p>
            <a:pPr marL="128588" indent="-128588">
              <a:buFont typeface="Arial" panose="020B0604020202020204" pitchFamily="34" charset="0"/>
              <a:buChar char="•"/>
            </a:pPr>
            <a:r>
              <a:rPr lang="sv-SE" sz="900" dirty="0"/>
              <a:t>   </a:t>
            </a:r>
            <a:r>
              <a:rPr lang="sv-SE" sz="900" dirty="0" smtClean="0"/>
              <a:t>Intervall </a:t>
            </a:r>
            <a:r>
              <a:rPr lang="sv-SE" sz="900" dirty="0"/>
              <a:t>(6- 12 månader) </a:t>
            </a:r>
            <a:r>
              <a:rPr lang="sv-SE" sz="900" i="1" dirty="0"/>
              <a:t>Företrädesvis i senare del av föreslaget kontrollintervall i tabellen</a:t>
            </a:r>
            <a:r>
              <a:rPr lang="sv-SE" sz="900" i="1" dirty="0" smtClean="0"/>
              <a:t>.</a:t>
            </a:r>
            <a:endParaRPr lang="sv-SE" sz="900" i="1" dirty="0"/>
          </a:p>
          <a:p>
            <a:r>
              <a:rPr lang="sv-SE" sz="900" b="1" dirty="0"/>
              <a:t>Lungcancer </a:t>
            </a:r>
          </a:p>
          <a:p>
            <a:pPr marL="214313" indent="-214313">
              <a:buFont typeface="Arial" panose="020B0604020202020204" pitchFamily="34" charset="0"/>
              <a:buChar char="•"/>
            </a:pPr>
            <a:r>
              <a:rPr lang="sv-SE" sz="900" dirty="0"/>
              <a:t>Vid misstanke om lungcancer enligt SVF (mer CT än rtg </a:t>
            </a:r>
            <a:r>
              <a:rPr lang="sv-SE" sz="900" dirty="0" err="1"/>
              <a:t>pulm</a:t>
            </a:r>
            <a:r>
              <a:rPr lang="sv-SE" sz="900" dirty="0"/>
              <a:t>, reviderad NVPLC feb 2025))</a:t>
            </a:r>
          </a:p>
          <a:p>
            <a:pPr marL="214313" indent="-214313">
              <a:buFont typeface="Arial" panose="020B0604020202020204" pitchFamily="34" charset="0"/>
              <a:buChar char="•"/>
            </a:pPr>
            <a:r>
              <a:rPr lang="sv-SE" sz="900" dirty="0"/>
              <a:t>Utredning: PET-CT till rätt patient i rätt tid </a:t>
            </a:r>
          </a:p>
          <a:p>
            <a:pPr marL="214313" indent="-214313">
              <a:buFont typeface="Arial" panose="020B0604020202020204" pitchFamily="34" charset="0"/>
              <a:buChar char="•"/>
            </a:pPr>
            <a:r>
              <a:rPr lang="sv-SE" sz="900" dirty="0"/>
              <a:t>Monitorering under aktiv cancerbehandling (lungröntgen i princip borttagen till förmån för CT)</a:t>
            </a:r>
          </a:p>
          <a:p>
            <a:pPr marL="214313" indent="-214313">
              <a:buFont typeface="Arial" panose="020B0604020202020204" pitchFamily="34" charset="0"/>
              <a:buChar char="•"/>
            </a:pPr>
            <a:r>
              <a:rPr lang="sv-SE" sz="900" dirty="0"/>
              <a:t>Uppföljning cancer (kurativ vs palliativ behandling) (lungröntgen i princip borttagen till förmån för CT</a:t>
            </a:r>
            <a:r>
              <a:rPr lang="sv-SE" sz="900" dirty="0" smtClean="0"/>
              <a:t>)</a:t>
            </a:r>
            <a:endParaRPr lang="sv-SE" sz="900" dirty="0"/>
          </a:p>
          <a:p>
            <a:r>
              <a:rPr lang="sv-SE" sz="900" b="1" dirty="0"/>
              <a:t>KOL</a:t>
            </a:r>
          </a:p>
          <a:p>
            <a:pPr marL="214313" indent="-214313">
              <a:buFont typeface="Arial" panose="020B0604020202020204" pitchFamily="34" charset="0"/>
              <a:buChar char="•"/>
            </a:pPr>
            <a:r>
              <a:rPr lang="sv-SE" sz="900" dirty="0"/>
              <a:t>Rtg vid KOL exacerbation   - Alltid?  Individuellt? Selektiv screening??</a:t>
            </a:r>
          </a:p>
          <a:p>
            <a:pPr marL="214313" indent="-214313">
              <a:buFont typeface="Arial" panose="020B0604020202020204" pitchFamily="34" charset="0"/>
              <a:buChar char="•"/>
            </a:pPr>
            <a:r>
              <a:rPr lang="sv-SE" sz="900" dirty="0"/>
              <a:t>Basal KOL diagnostik ”Lungröntgen eller lågdos datortomografi (DT) thorax (om inte nyligen utförd)” enligt vårdförlopp </a:t>
            </a:r>
            <a:r>
              <a:rPr lang="sv-SE" sz="900" dirty="0" smtClean="0"/>
              <a:t>KOL</a:t>
            </a:r>
            <a:endParaRPr lang="sv-SE" sz="900" dirty="0"/>
          </a:p>
          <a:p>
            <a:r>
              <a:rPr lang="sv-SE" sz="900" b="1" dirty="0"/>
              <a:t>Lungfibros </a:t>
            </a:r>
          </a:p>
          <a:p>
            <a:pPr marL="257175" indent="-257175">
              <a:buFont typeface="Arial" panose="020B0604020202020204" pitchFamily="34" charset="0"/>
              <a:buChar char="•"/>
            </a:pPr>
            <a:r>
              <a:rPr lang="sv-SE" sz="900" dirty="0"/>
              <a:t>Under aktiv behandling sannolikt mer adekvat med fysiologisk monitorering (spirometri med diffusionskapacitet) än med radiologisk</a:t>
            </a:r>
            <a:r>
              <a:rPr lang="sv-SE" sz="900" dirty="0" smtClean="0"/>
              <a:t>.</a:t>
            </a:r>
            <a:endParaRPr lang="sv-SE" sz="900" dirty="0"/>
          </a:p>
        </p:txBody>
      </p:sp>
    </p:spTree>
    <p:extLst>
      <p:ext uri="{BB962C8B-B14F-4D97-AF65-F5344CB8AC3E}">
        <p14:creationId xmlns:p14="http://schemas.microsoft.com/office/powerpoint/2010/main" val="3888204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2400" dirty="0" smtClean="0"/>
              <a:t>Exempel från medicinkliniker och lungkliniker</a:t>
            </a:r>
            <a:endParaRPr lang="sv-SE" sz="2400" dirty="0"/>
          </a:p>
        </p:txBody>
      </p:sp>
      <p:sp>
        <p:nvSpPr>
          <p:cNvPr id="3" name="Platshållare för innehåll 2"/>
          <p:cNvSpPr>
            <a:spLocks noGrp="1"/>
          </p:cNvSpPr>
          <p:nvPr>
            <p:ph idx="1"/>
          </p:nvPr>
        </p:nvSpPr>
        <p:spPr/>
        <p:txBody>
          <a:bodyPr>
            <a:noAutofit/>
          </a:bodyPr>
          <a:lstStyle/>
          <a:p>
            <a:r>
              <a:rPr lang="sv-SE" sz="900" b="1" dirty="0"/>
              <a:t>Lungcancer/SVF utredningar</a:t>
            </a:r>
            <a:r>
              <a:rPr lang="sv-SE" sz="900" dirty="0"/>
              <a:t>. </a:t>
            </a:r>
          </a:p>
          <a:p>
            <a:r>
              <a:rPr lang="sv-SE" sz="900" dirty="0" smtClean="0"/>
              <a:t>Komplettering </a:t>
            </a:r>
            <a:r>
              <a:rPr lang="sv-SE" sz="900" dirty="0"/>
              <a:t>med CFS(Clinical frailty scale) utöver ECOG WHO.</a:t>
            </a:r>
          </a:p>
          <a:p>
            <a:r>
              <a:rPr lang="sv-SE" sz="900" dirty="0" smtClean="0"/>
              <a:t>Strukturerad </a:t>
            </a:r>
            <a:r>
              <a:rPr lang="sv-SE" sz="900" dirty="0"/>
              <a:t>uppföljning av patienter med lungcancer </a:t>
            </a:r>
          </a:p>
          <a:p>
            <a:r>
              <a:rPr lang="sv-SE" sz="900" dirty="0" smtClean="0"/>
              <a:t>SAGM</a:t>
            </a:r>
            <a:endParaRPr lang="sv-SE" sz="900" dirty="0"/>
          </a:p>
          <a:p>
            <a:r>
              <a:rPr lang="sv-SE" sz="900" b="1" dirty="0" smtClean="0"/>
              <a:t>KOL</a:t>
            </a:r>
            <a:endParaRPr lang="sv-SE" sz="900" b="1" dirty="0"/>
          </a:p>
          <a:p>
            <a:r>
              <a:rPr lang="sv-SE" sz="900" dirty="0" smtClean="0"/>
              <a:t>Spirometri </a:t>
            </a:r>
            <a:r>
              <a:rPr lang="sv-SE" sz="900" dirty="0"/>
              <a:t>inte alltid vid monitorering, ej nödvändigt vid känd låg lungfunktion </a:t>
            </a:r>
            <a:r>
              <a:rPr lang="sv-SE" sz="900" dirty="0" err="1"/>
              <a:t>etc</a:t>
            </a:r>
            <a:r>
              <a:rPr lang="sv-SE" sz="900" dirty="0"/>
              <a:t> , symtomskalor bättre </a:t>
            </a:r>
          </a:p>
          <a:p>
            <a:r>
              <a:rPr lang="sv-SE" sz="900" dirty="0" smtClean="0"/>
              <a:t>Spirometri </a:t>
            </a:r>
            <a:r>
              <a:rPr lang="sv-SE" sz="900" dirty="0"/>
              <a:t>alltid i diagnostik, differentialdiagnostik  </a:t>
            </a:r>
          </a:p>
          <a:p>
            <a:r>
              <a:rPr lang="sv-SE" sz="900" dirty="0" smtClean="0"/>
              <a:t>Behandling </a:t>
            </a:r>
            <a:r>
              <a:rPr lang="sv-SE" sz="900" dirty="0"/>
              <a:t>med LABA LAMA och ICS huvudregel vid utskrivning KOL </a:t>
            </a:r>
            <a:r>
              <a:rPr lang="sv-SE" sz="900" dirty="0" err="1"/>
              <a:t>exacerabation</a:t>
            </a:r>
            <a:endParaRPr lang="sv-SE" sz="900" dirty="0"/>
          </a:p>
          <a:p>
            <a:r>
              <a:rPr lang="sv-SE" sz="900" b="1" dirty="0" smtClean="0"/>
              <a:t>Lungfibros </a:t>
            </a:r>
            <a:endParaRPr lang="sv-SE" sz="900" dirty="0"/>
          </a:p>
          <a:p>
            <a:r>
              <a:rPr lang="sv-SE" sz="900" dirty="0" smtClean="0"/>
              <a:t>Regional </a:t>
            </a:r>
            <a:r>
              <a:rPr lang="sv-SE" sz="900" dirty="0"/>
              <a:t>MDK  reuma-</a:t>
            </a:r>
            <a:r>
              <a:rPr lang="sv-SE" sz="900" dirty="0" err="1"/>
              <a:t>lungrond</a:t>
            </a:r>
            <a:r>
              <a:rPr lang="sv-SE" sz="900" dirty="0"/>
              <a:t>  </a:t>
            </a:r>
            <a:r>
              <a:rPr lang="sv-SE" sz="900" dirty="0" err="1"/>
              <a:t>biosmilarer</a:t>
            </a:r>
            <a:r>
              <a:rPr lang="sv-SE" sz="900" dirty="0"/>
              <a:t>, mer fysiologisk uppföljning (</a:t>
            </a:r>
            <a:r>
              <a:rPr lang="sv-SE" sz="900" dirty="0" err="1"/>
              <a:t>sprio</a:t>
            </a:r>
            <a:r>
              <a:rPr lang="sv-SE" sz="900" dirty="0"/>
              <a:t>) än radiologisk</a:t>
            </a:r>
          </a:p>
          <a:p>
            <a:r>
              <a:rPr lang="sv-SE" sz="900" dirty="0" smtClean="0"/>
              <a:t>Behandling </a:t>
            </a:r>
            <a:r>
              <a:rPr lang="sv-SE" sz="900" dirty="0"/>
              <a:t>tidigt    </a:t>
            </a:r>
          </a:p>
          <a:p>
            <a:r>
              <a:rPr lang="sv-SE" sz="900" dirty="0" smtClean="0"/>
              <a:t>Delar </a:t>
            </a:r>
            <a:r>
              <a:rPr lang="sv-SE" sz="900" dirty="0"/>
              <a:t>patientinformation, provtagningsmallar inom SÖ.  </a:t>
            </a:r>
          </a:p>
          <a:p>
            <a:r>
              <a:rPr lang="sv-SE" sz="900" dirty="0" smtClean="0"/>
              <a:t>Strukturerad </a:t>
            </a:r>
            <a:r>
              <a:rPr lang="sv-SE" sz="900" dirty="0"/>
              <a:t>ILD mottagning</a:t>
            </a:r>
          </a:p>
          <a:p>
            <a:r>
              <a:rPr lang="sv-SE" sz="900" b="1" dirty="0" smtClean="0"/>
              <a:t>Astma</a:t>
            </a:r>
            <a:endParaRPr lang="sv-SE" sz="900" dirty="0" smtClean="0"/>
          </a:p>
          <a:p>
            <a:r>
              <a:rPr lang="sv-SE" sz="900" dirty="0" smtClean="0"/>
              <a:t>Biologiska </a:t>
            </a:r>
            <a:r>
              <a:rPr lang="sv-SE" sz="900" dirty="0"/>
              <a:t>läkemedel på rätt indikation till rätt patient (gemensamt SÖ PM</a:t>
            </a:r>
            <a:r>
              <a:rPr lang="sv-SE" sz="900" dirty="0" smtClean="0"/>
              <a:t>)</a:t>
            </a:r>
            <a:endParaRPr lang="sv-SE" sz="900" dirty="0"/>
          </a:p>
          <a:p>
            <a:r>
              <a:rPr lang="sv-SE" sz="900" b="1" dirty="0" smtClean="0"/>
              <a:t>Allergi</a:t>
            </a:r>
          </a:p>
          <a:p>
            <a:r>
              <a:rPr lang="sv-SE" sz="900" dirty="0" smtClean="0"/>
              <a:t>Utredning </a:t>
            </a:r>
            <a:r>
              <a:rPr lang="sv-SE" sz="900" dirty="0"/>
              <a:t>av läkemedelsöverkänslighet.  Enkät: Vill man utredas? Nödvändigt?</a:t>
            </a:r>
          </a:p>
        </p:txBody>
      </p:sp>
    </p:spTree>
    <p:extLst>
      <p:ext uri="{BB962C8B-B14F-4D97-AF65-F5344CB8AC3E}">
        <p14:creationId xmlns:p14="http://schemas.microsoft.com/office/powerpoint/2010/main" val="567753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normAutofit/>
          </a:bodyPr>
          <a:lstStyle/>
          <a:p>
            <a:r>
              <a:rPr lang="sv-SE" sz="2400" dirty="0"/>
              <a:t>98 deltagare </a:t>
            </a:r>
            <a:r>
              <a:rPr lang="sv-SE" sz="2400" dirty="0" smtClean="0"/>
              <a:t>vid r</a:t>
            </a:r>
            <a:r>
              <a:rPr lang="sv-SE" sz="2400" dirty="0" smtClean="0"/>
              <a:t>egiondag </a:t>
            </a:r>
            <a:r>
              <a:rPr lang="sv-SE" sz="2400" dirty="0"/>
              <a:t>7 november 2024 </a:t>
            </a:r>
            <a:r>
              <a:rPr lang="sv-SE" sz="2400" dirty="0" smtClean="0"/>
              <a:t>i Nässjö </a:t>
            </a:r>
            <a:r>
              <a:rPr lang="sv-SE" sz="2400" dirty="0" smtClean="0"/>
              <a:t>med </a:t>
            </a:r>
            <a:r>
              <a:rPr lang="sv-SE" sz="2400" dirty="0"/>
              <a:t>fokus </a:t>
            </a:r>
            <a:r>
              <a:rPr lang="sv-SE" sz="2400" dirty="0" smtClean="0"/>
              <a:t>på akut </a:t>
            </a:r>
            <a:r>
              <a:rPr lang="sv-SE" sz="2400" dirty="0"/>
              <a:t>och kronisk </a:t>
            </a:r>
            <a:r>
              <a:rPr lang="sv-SE" sz="2400" dirty="0" smtClean="0"/>
              <a:t>lungsjukdom</a:t>
            </a:r>
            <a:endParaRPr lang="sv-SE" sz="2400" dirty="0"/>
          </a:p>
        </p:txBody>
      </p:sp>
      <p:sp>
        <p:nvSpPr>
          <p:cNvPr id="5" name="Platshållare för innehåll 4"/>
          <p:cNvSpPr>
            <a:spLocks noGrp="1"/>
          </p:cNvSpPr>
          <p:nvPr>
            <p:ph idx="1"/>
          </p:nvPr>
        </p:nvSpPr>
        <p:spPr/>
        <p:txBody>
          <a:bodyPr>
            <a:normAutofit/>
          </a:bodyPr>
          <a:lstStyle/>
          <a:p>
            <a:pPr>
              <a:lnSpc>
                <a:spcPct val="120000"/>
              </a:lnSpc>
              <a:spcBef>
                <a:spcPts val="0"/>
              </a:spcBef>
              <a:spcAft>
                <a:spcPts val="600"/>
              </a:spcAft>
            </a:pPr>
            <a:r>
              <a:rPr lang="sv-SE" sz="900" dirty="0" smtClean="0"/>
              <a:t>Kloka </a:t>
            </a:r>
            <a:r>
              <a:rPr lang="sv-SE" sz="900" dirty="0"/>
              <a:t>kliniska val  inom lungmedicin och </a:t>
            </a:r>
            <a:r>
              <a:rPr lang="sv-SE" sz="900" dirty="0" smtClean="0"/>
              <a:t>radiologi, </a:t>
            </a:r>
            <a:r>
              <a:rPr lang="sv-SE" sz="900" dirty="0"/>
              <a:t>Henriette </a:t>
            </a:r>
            <a:r>
              <a:rPr lang="sv-SE" sz="900" dirty="0" err="1"/>
              <a:t>Ståhlbrandt</a:t>
            </a:r>
            <a:r>
              <a:rPr lang="sv-SE" sz="900" dirty="0"/>
              <a:t>, </a:t>
            </a:r>
            <a:r>
              <a:rPr lang="sv-SE" sz="900" dirty="0" smtClean="0"/>
              <a:t>överläkare och biträdande </a:t>
            </a:r>
            <a:r>
              <a:rPr lang="sv-SE" sz="900" dirty="0"/>
              <a:t>verksamhetschef </a:t>
            </a:r>
            <a:r>
              <a:rPr lang="sv-SE" sz="900" dirty="0"/>
              <a:t>R</a:t>
            </a:r>
            <a:r>
              <a:rPr lang="sv-SE" sz="900" dirty="0" smtClean="0"/>
              <a:t>öntgenkliniken </a:t>
            </a:r>
            <a:r>
              <a:rPr lang="sv-SE" sz="900" dirty="0"/>
              <a:t>Region Jönköpings län</a:t>
            </a:r>
          </a:p>
          <a:p>
            <a:pPr>
              <a:lnSpc>
                <a:spcPct val="120000"/>
              </a:lnSpc>
              <a:spcBef>
                <a:spcPts val="0"/>
              </a:spcBef>
              <a:spcAft>
                <a:spcPts val="600"/>
              </a:spcAft>
            </a:pPr>
            <a:r>
              <a:rPr lang="sv-SE" sz="900" dirty="0" smtClean="0"/>
              <a:t>Vårdförlopp lungfibros, </a:t>
            </a:r>
            <a:r>
              <a:rPr lang="sv-SE" sz="900" dirty="0"/>
              <a:t>Marietta </a:t>
            </a:r>
            <a:r>
              <a:rPr lang="sv-SE" sz="900" dirty="0" err="1"/>
              <a:t>Kokkala</a:t>
            </a:r>
            <a:r>
              <a:rPr lang="sv-SE" sz="900" dirty="0"/>
              <a:t>, överläkare US Linköping med fibrosteam</a:t>
            </a:r>
          </a:p>
          <a:p>
            <a:pPr>
              <a:lnSpc>
                <a:spcPct val="120000"/>
              </a:lnSpc>
              <a:spcBef>
                <a:spcPts val="0"/>
              </a:spcBef>
              <a:spcAft>
                <a:spcPts val="600"/>
              </a:spcAft>
            </a:pPr>
            <a:r>
              <a:rPr lang="sv-SE" sz="900" dirty="0" smtClean="0"/>
              <a:t>Astma allergi När </a:t>
            </a:r>
            <a:r>
              <a:rPr lang="sv-SE" sz="900" dirty="0"/>
              <a:t>är det läge för biologiska läkemedel? Fallpresentationer med mentometer. </a:t>
            </a:r>
            <a:r>
              <a:rPr lang="sv-SE" sz="900" dirty="0" smtClean="0"/>
              <a:t>Patrik </a:t>
            </a:r>
            <a:r>
              <a:rPr lang="sv-SE" sz="900" dirty="0" err="1"/>
              <a:t>Nordenfelt</a:t>
            </a:r>
            <a:r>
              <a:rPr lang="sv-SE" sz="900" dirty="0"/>
              <a:t> överläkare, Länssjukhuset Ryhov och Karolina Forssén överläkare, Länssjukhuset </a:t>
            </a:r>
            <a:r>
              <a:rPr lang="sv-SE" sz="900" dirty="0" smtClean="0"/>
              <a:t>Kalmar</a:t>
            </a:r>
            <a:endParaRPr lang="sv-SE" sz="900" dirty="0"/>
          </a:p>
          <a:p>
            <a:pPr>
              <a:lnSpc>
                <a:spcPct val="120000"/>
              </a:lnSpc>
              <a:spcBef>
                <a:spcPts val="0"/>
              </a:spcBef>
              <a:spcAft>
                <a:spcPts val="600"/>
              </a:spcAft>
            </a:pPr>
            <a:r>
              <a:rPr lang="sv-SE" sz="900" dirty="0" smtClean="0"/>
              <a:t>Syrgas Vad </a:t>
            </a:r>
            <a:r>
              <a:rPr lang="sv-SE" sz="900" dirty="0"/>
              <a:t>är optimal syrgasduration? </a:t>
            </a:r>
            <a:r>
              <a:rPr lang="sv-SE" sz="900" dirty="0" smtClean="0"/>
              <a:t>Presentation </a:t>
            </a:r>
            <a:r>
              <a:rPr lang="sv-SE" sz="900" dirty="0"/>
              <a:t>av REDOX studien. Ska vi ge syrgas under träning? Kort från AMBOX studien   LTOT hos rökare -  </a:t>
            </a:r>
            <a:r>
              <a:rPr lang="sv-SE" sz="900" dirty="0" smtClean="0"/>
              <a:t>var </a:t>
            </a:r>
            <a:r>
              <a:rPr lang="sv-SE" sz="900" dirty="0"/>
              <a:t>står vi idag? </a:t>
            </a:r>
            <a:r>
              <a:rPr lang="sv-SE" sz="900" dirty="0" smtClean="0"/>
              <a:t>Josefin </a:t>
            </a:r>
            <a:r>
              <a:rPr lang="sv-SE" sz="900" dirty="0"/>
              <a:t>Sundh överläkare, </a:t>
            </a:r>
            <a:r>
              <a:rPr lang="sv-SE" sz="900" dirty="0" smtClean="0"/>
              <a:t>docent </a:t>
            </a:r>
            <a:r>
              <a:rPr lang="sv-SE" sz="900" dirty="0"/>
              <a:t>Lungkliniken </a:t>
            </a:r>
            <a:r>
              <a:rPr lang="sv-SE" sz="900" dirty="0" smtClean="0"/>
              <a:t>Örebro</a:t>
            </a:r>
            <a:endParaRPr lang="sv-SE" sz="900" dirty="0"/>
          </a:p>
          <a:p>
            <a:pPr>
              <a:spcBef>
                <a:spcPts val="0"/>
              </a:spcBef>
            </a:pPr>
            <a:r>
              <a:rPr lang="sv-SE" sz="900" dirty="0" smtClean="0"/>
              <a:t>Forskning lungmedicin-allergi inom sydöstra sjukvårdsregionen</a:t>
            </a:r>
            <a:endParaRPr lang="sv-SE" sz="900" dirty="0"/>
          </a:p>
          <a:p>
            <a:pPr marL="180000" indent="-180000">
              <a:spcBef>
                <a:spcPts val="0"/>
              </a:spcBef>
              <a:buFont typeface="Arial" panose="020B0604020202020204" pitchFamily="34" charset="0"/>
              <a:buChar char="•"/>
            </a:pPr>
            <a:r>
              <a:rPr lang="sv-SE" sz="900" dirty="0" smtClean="0"/>
              <a:t>Preoperativ rehabilitering</a:t>
            </a:r>
            <a:r>
              <a:rPr lang="sv-SE" sz="900" dirty="0" smtClean="0"/>
              <a:t>,</a:t>
            </a:r>
            <a:r>
              <a:rPr lang="sv-SE" sz="900" dirty="0" smtClean="0"/>
              <a:t> </a:t>
            </a:r>
            <a:r>
              <a:rPr lang="sv-SE" sz="900" dirty="0"/>
              <a:t>Ann Engkvist fysioterapeut Länssjukhuset  Ryhov</a:t>
            </a:r>
          </a:p>
          <a:p>
            <a:pPr marL="180000" indent="-180000">
              <a:spcBef>
                <a:spcPts val="0"/>
              </a:spcBef>
              <a:buFont typeface="Arial" panose="020B0604020202020204" pitchFamily="34" charset="0"/>
              <a:buChar char="•"/>
            </a:pPr>
            <a:r>
              <a:rPr lang="sv-SE" sz="900" dirty="0" err="1" smtClean="0"/>
              <a:t>Imagine</a:t>
            </a:r>
            <a:r>
              <a:rPr lang="sv-SE" sz="900" dirty="0" smtClean="0"/>
              <a:t> Care, Petra </a:t>
            </a:r>
            <a:r>
              <a:rPr lang="sv-SE" sz="900" dirty="0"/>
              <a:t>Jakobsson sjuksköterska, doktorand US Linköping  </a:t>
            </a:r>
          </a:p>
          <a:p>
            <a:pPr marL="180000" indent="-180000">
              <a:spcBef>
                <a:spcPts val="0"/>
              </a:spcBef>
              <a:buFont typeface="Arial" panose="020B0604020202020204" pitchFamily="34" charset="0"/>
              <a:buChar char="•"/>
            </a:pPr>
            <a:r>
              <a:rPr lang="sv-SE" sz="900" dirty="0" smtClean="0"/>
              <a:t>KOL/ILD forskning - </a:t>
            </a:r>
            <a:r>
              <a:rPr lang="sv-SE" sz="900" dirty="0"/>
              <a:t>Hur gör man en </a:t>
            </a:r>
            <a:r>
              <a:rPr lang="sv-SE" sz="900" dirty="0" smtClean="0"/>
              <a:t>FOU-plan</a:t>
            </a:r>
            <a:r>
              <a:rPr lang="sv-SE" sz="900" dirty="0"/>
              <a:t>? David </a:t>
            </a:r>
            <a:r>
              <a:rPr lang="sv-SE" sz="900" dirty="0" smtClean="0"/>
              <a:t>Olander </a:t>
            </a:r>
            <a:r>
              <a:rPr lang="sv-SE" sz="900" dirty="0"/>
              <a:t>ST läkare, doktorand US Linköping  </a:t>
            </a:r>
          </a:p>
          <a:p>
            <a:pPr marL="180000" indent="-180000">
              <a:lnSpc>
                <a:spcPct val="120000"/>
              </a:lnSpc>
              <a:spcBef>
                <a:spcPts val="0"/>
              </a:spcBef>
              <a:spcAft>
                <a:spcPts val="600"/>
              </a:spcAft>
              <a:buFont typeface="Arial" panose="020B0604020202020204" pitchFamily="34" charset="0"/>
              <a:buChar char="•"/>
            </a:pPr>
            <a:r>
              <a:rPr lang="sv-SE" sz="900" dirty="0" smtClean="0"/>
              <a:t>Presentation </a:t>
            </a:r>
            <a:r>
              <a:rPr lang="sv-SE" sz="900" dirty="0"/>
              <a:t>av ST förbättringsprojekt. </a:t>
            </a:r>
            <a:r>
              <a:rPr lang="sv-SE" sz="900" dirty="0" smtClean="0"/>
              <a:t>Handledning </a:t>
            </a:r>
            <a:r>
              <a:rPr lang="sv-SE" sz="900" dirty="0"/>
              <a:t>av </a:t>
            </a:r>
            <a:r>
              <a:rPr lang="sv-SE" sz="900" dirty="0" smtClean="0"/>
              <a:t>ST </a:t>
            </a:r>
            <a:r>
              <a:rPr lang="sv-SE" sz="900" dirty="0"/>
              <a:t>läkare på </a:t>
            </a:r>
            <a:r>
              <a:rPr lang="sv-SE" sz="900" dirty="0" smtClean="0"/>
              <a:t>lungmottagning, </a:t>
            </a:r>
            <a:r>
              <a:rPr lang="sv-SE" sz="900" dirty="0"/>
              <a:t>Johanna </a:t>
            </a:r>
            <a:r>
              <a:rPr lang="sv-SE" sz="900" dirty="0" err="1"/>
              <a:t>Lorin</a:t>
            </a:r>
            <a:r>
              <a:rPr lang="sv-SE" sz="900" dirty="0"/>
              <a:t> ST läkare, Länssjukhuset </a:t>
            </a:r>
            <a:r>
              <a:rPr lang="sv-SE" sz="900" dirty="0" smtClean="0"/>
              <a:t>Ryhov</a:t>
            </a:r>
            <a:endParaRPr lang="sv-SE" sz="900" dirty="0"/>
          </a:p>
          <a:p>
            <a:pPr>
              <a:lnSpc>
                <a:spcPct val="120000"/>
              </a:lnSpc>
              <a:spcBef>
                <a:spcPts val="0"/>
              </a:spcBef>
              <a:spcAft>
                <a:spcPts val="600"/>
              </a:spcAft>
            </a:pPr>
            <a:r>
              <a:rPr lang="sv-SE" sz="900" dirty="0" smtClean="0"/>
              <a:t>Samarbetsfrågor/kort </a:t>
            </a:r>
            <a:r>
              <a:rPr lang="sv-SE" sz="900" dirty="0"/>
              <a:t>workshop med fokus på 5-6 </a:t>
            </a:r>
            <a:r>
              <a:rPr lang="sv-SE" sz="900" dirty="0" smtClean="0"/>
              <a:t>intresseområden</a:t>
            </a:r>
            <a:r>
              <a:rPr lang="sv-SE" sz="900" dirty="0"/>
              <a:t> </a:t>
            </a:r>
          </a:p>
        </p:txBody>
      </p:sp>
    </p:spTree>
    <p:extLst>
      <p:ext uri="{BB962C8B-B14F-4D97-AF65-F5344CB8AC3E}">
        <p14:creationId xmlns:p14="http://schemas.microsoft.com/office/powerpoint/2010/main" val="1689140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3600" dirty="0" smtClean="0"/>
              <a:t>Endokrina </a:t>
            </a:r>
            <a:r>
              <a:rPr lang="sv-SE" sz="3600" dirty="0"/>
              <a:t>sjukdomar</a:t>
            </a:r>
            <a:endParaRPr lang="sv-SE" sz="3600" i="1" dirty="0"/>
          </a:p>
        </p:txBody>
      </p:sp>
      <p:sp>
        <p:nvSpPr>
          <p:cNvPr id="3" name="Platshållare för innehåll 2"/>
          <p:cNvSpPr>
            <a:spLocks noGrp="1"/>
          </p:cNvSpPr>
          <p:nvPr>
            <p:ph idx="1"/>
          </p:nvPr>
        </p:nvSpPr>
        <p:spPr/>
        <p:txBody>
          <a:bodyPr>
            <a:normAutofit/>
          </a:bodyPr>
          <a:lstStyle/>
          <a:p>
            <a:r>
              <a:rPr lang="sv-SE" sz="1200" b="1" dirty="0" smtClean="0"/>
              <a:t>Osteoporos</a:t>
            </a:r>
            <a:r>
              <a:rPr lang="sv-SE" sz="1200" b="1" dirty="0"/>
              <a:t>: </a:t>
            </a:r>
            <a:r>
              <a:rPr lang="sv-SE" sz="1200" dirty="0"/>
              <a:t>starta behandling utan bentäthetsmätning vid hög risk. Vid inneliggande vård kan </a:t>
            </a:r>
            <a:r>
              <a:rPr lang="sv-SE" sz="1200" dirty="0" err="1"/>
              <a:t>osteoklasthämmare</a:t>
            </a:r>
            <a:r>
              <a:rPr lang="sv-SE" sz="1200" dirty="0"/>
              <a:t> ges innan hemgång vid manifest osteoporos vid kotfraktur eller annan osteoporos relaterad fraktur. Beräkna FRAX. </a:t>
            </a:r>
          </a:p>
          <a:p>
            <a:r>
              <a:rPr lang="sv-SE" sz="1200" b="1" dirty="0" smtClean="0"/>
              <a:t>Obesitas</a:t>
            </a:r>
            <a:r>
              <a:rPr lang="sv-SE" sz="1200" b="1" dirty="0"/>
              <a:t>: </a:t>
            </a:r>
            <a:r>
              <a:rPr lang="sv-SE" sz="1200" dirty="0"/>
              <a:t>Kombinerad levnadsvaneförändring, kirurgi och </a:t>
            </a:r>
            <a:r>
              <a:rPr lang="sv-SE" sz="1200" dirty="0" err="1"/>
              <a:t>orlistat</a:t>
            </a:r>
            <a:r>
              <a:rPr lang="sv-SE" sz="1200" dirty="0"/>
              <a:t>. Om GLP-1 analog bekostad av patient kan nålar förskrivas. GLP-1 läkemedel som enbart har indikation för diabetes skall inte förskrivas för enbart övervikt. </a:t>
            </a:r>
            <a:r>
              <a:rPr lang="sv-SE" sz="1200" i="1" dirty="0"/>
              <a:t>(Vägledning kring behandling av obesitas i region Östergötland, utkast).</a:t>
            </a:r>
            <a:endParaRPr lang="sv-SE" sz="1200" b="1" i="1" dirty="0"/>
          </a:p>
          <a:p>
            <a:r>
              <a:rPr lang="sv-SE" sz="1200" b="1" dirty="0" err="1" smtClean="0"/>
              <a:t>Tyreotoxikos</a:t>
            </a:r>
            <a:r>
              <a:rPr lang="sv-SE" sz="1200" b="1" dirty="0"/>
              <a:t>: </a:t>
            </a:r>
            <a:r>
              <a:rPr lang="sv-SE" sz="1200" dirty="0"/>
              <a:t>Följ regionalt processprogram. Uppföljning på regiondagar. </a:t>
            </a:r>
            <a:endParaRPr lang="sv-SE" sz="1200" dirty="0" smtClean="0"/>
          </a:p>
          <a:p>
            <a:r>
              <a:rPr lang="sv-SE" sz="1200" b="1" dirty="0" smtClean="0"/>
              <a:t>Hypofystumörer</a:t>
            </a:r>
            <a:r>
              <a:rPr lang="sv-SE" sz="1200" b="1" dirty="0"/>
              <a:t>: </a:t>
            </a:r>
            <a:r>
              <a:rPr lang="sv-SE" sz="1200" dirty="0"/>
              <a:t>Följ regionalt processprogram. Uppföljning på regiondagar. https://sydostrasjukvardsregionen.se/</a:t>
            </a:r>
          </a:p>
          <a:p>
            <a:r>
              <a:rPr lang="sv-SE" sz="1200" b="1" dirty="0" smtClean="0"/>
              <a:t>Diabeteshjälpmedel</a:t>
            </a:r>
            <a:r>
              <a:rPr lang="sv-SE" sz="1200" b="1" dirty="0"/>
              <a:t>: </a:t>
            </a:r>
            <a:r>
              <a:rPr lang="sv-SE" sz="1200" dirty="0"/>
              <a:t>Om svårinställd typ 2 diabetes med hög kardiovaskulär risk eller gravid kvinna med typ 2 diabetes bör glukossensor övervägas.</a:t>
            </a:r>
          </a:p>
          <a:p>
            <a:r>
              <a:rPr lang="sv-SE" sz="1200" b="1" dirty="0" smtClean="0"/>
              <a:t>Endokrinkirurgi </a:t>
            </a:r>
            <a:r>
              <a:rPr lang="sv-SE" sz="1200" dirty="0"/>
              <a:t>(primär </a:t>
            </a:r>
            <a:r>
              <a:rPr lang="sv-SE" sz="1200" dirty="0" err="1"/>
              <a:t>hyperparatyreoidism</a:t>
            </a:r>
            <a:r>
              <a:rPr lang="sv-SE" sz="1200" dirty="0"/>
              <a:t>, struma, binjurekirurgi). Gemensam regional lista?</a:t>
            </a:r>
          </a:p>
          <a:p>
            <a:r>
              <a:rPr lang="sv-SE" sz="1200" b="1" dirty="0" smtClean="0"/>
              <a:t>Graviditetsdiabetes</a:t>
            </a:r>
            <a:r>
              <a:rPr lang="sv-SE" sz="1200" b="1" dirty="0"/>
              <a:t>. </a:t>
            </a:r>
            <a:r>
              <a:rPr lang="sv-SE" sz="1200" dirty="0"/>
              <a:t>Socialstyrelsens riktlinjer. Högre glukosvärde för diagnos</a:t>
            </a:r>
            <a:r>
              <a:rPr lang="sv-SE" sz="1200" dirty="0" smtClean="0"/>
              <a:t>?</a:t>
            </a:r>
            <a:endParaRPr lang="sv-SE" sz="1200" dirty="0"/>
          </a:p>
        </p:txBody>
      </p:sp>
    </p:spTree>
    <p:extLst>
      <p:ext uri="{BB962C8B-B14F-4D97-AF65-F5344CB8AC3E}">
        <p14:creationId xmlns:p14="http://schemas.microsoft.com/office/powerpoint/2010/main" val="27099463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3600" dirty="0" smtClean="0"/>
              <a:t>Nervsystemets </a:t>
            </a:r>
            <a:r>
              <a:rPr lang="sv-SE" sz="3600" dirty="0"/>
              <a:t>sjukdomar</a:t>
            </a:r>
            <a:endParaRPr lang="sv-SE" sz="3600" dirty="0"/>
          </a:p>
        </p:txBody>
      </p:sp>
      <p:sp>
        <p:nvSpPr>
          <p:cNvPr id="3" name="Platshållare för innehåll 2"/>
          <p:cNvSpPr>
            <a:spLocks noGrp="1"/>
          </p:cNvSpPr>
          <p:nvPr>
            <p:ph idx="1"/>
          </p:nvPr>
        </p:nvSpPr>
        <p:spPr/>
        <p:txBody>
          <a:bodyPr>
            <a:normAutofit/>
          </a:bodyPr>
          <a:lstStyle/>
          <a:p>
            <a:pPr marL="342900" indent="-342900">
              <a:buFont typeface="Arial" panose="020B0604020202020204" pitchFamily="34" charset="0"/>
              <a:buChar char="•"/>
            </a:pPr>
            <a:r>
              <a:rPr lang="sv-SE" sz="2000" dirty="0" smtClean="0"/>
              <a:t>Läkemedel</a:t>
            </a:r>
            <a:r>
              <a:rPr lang="sv-SE" sz="2000" dirty="0"/>
              <a:t>, </a:t>
            </a:r>
            <a:r>
              <a:rPr lang="sv-SE" sz="2000" dirty="0" err="1"/>
              <a:t>bl</a:t>
            </a:r>
            <a:r>
              <a:rPr lang="sv-SE" sz="2000" dirty="0"/>
              <a:t> a aktivt arbete med förskrivning av generikapreparat vid epilepsi.</a:t>
            </a:r>
          </a:p>
          <a:p>
            <a:pPr marL="342900" indent="-342900">
              <a:buFont typeface="Arial" panose="020B0604020202020204" pitchFamily="34" charset="0"/>
              <a:buChar char="•"/>
            </a:pPr>
            <a:r>
              <a:rPr lang="sv-SE" sz="2000" dirty="0"/>
              <a:t>Översyn/revidering av provpaket och analysleverantör avseende särskilda </a:t>
            </a:r>
            <a:r>
              <a:rPr lang="sv-SE" sz="2000" dirty="0" err="1"/>
              <a:t>likvor</a:t>
            </a:r>
            <a:r>
              <a:rPr lang="sv-SE" sz="2000" dirty="0"/>
              <a:t>/serumanalyser (särskilt paraneoplastiska antikroppar, autoimmuna antikroppar).</a:t>
            </a:r>
          </a:p>
          <a:p>
            <a:endParaRPr lang="sv-SE" sz="2000" b="1" i="1" dirty="0"/>
          </a:p>
        </p:txBody>
      </p:sp>
    </p:spTree>
    <p:extLst>
      <p:ext uri="{BB962C8B-B14F-4D97-AF65-F5344CB8AC3E}">
        <p14:creationId xmlns:p14="http://schemas.microsoft.com/office/powerpoint/2010/main" val="26564262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pPr algn="l"/>
            <a:r>
              <a:rPr lang="sv-SE" sz="3600" dirty="0" smtClean="0">
                <a:latin typeface="+mj-lt"/>
              </a:rPr>
              <a:t>Dagordning</a:t>
            </a:r>
            <a:endParaRPr lang="sv-SE" sz="3600" dirty="0">
              <a:latin typeface="+mj-lt"/>
            </a:endParaRPr>
          </a:p>
        </p:txBody>
      </p:sp>
      <p:sp>
        <p:nvSpPr>
          <p:cNvPr id="3" name="Platshållare för innehåll 2"/>
          <p:cNvSpPr>
            <a:spLocks noGrp="1"/>
          </p:cNvSpPr>
          <p:nvPr>
            <p:ph idx="1"/>
          </p:nvPr>
        </p:nvSpPr>
        <p:spPr/>
        <p:txBody>
          <a:bodyPr>
            <a:noAutofit/>
          </a:bodyPr>
          <a:lstStyle/>
          <a:p>
            <a:r>
              <a:rPr lang="sv-SE" sz="1200" dirty="0" smtClean="0"/>
              <a:t>1. </a:t>
            </a:r>
            <a:r>
              <a:rPr lang="sv-SE" sz="1400" dirty="0" smtClean="0"/>
              <a:t>Inledning </a:t>
            </a:r>
            <a:r>
              <a:rPr lang="sv-SE" sz="1400" dirty="0"/>
              <a:t>och föregående möte</a:t>
            </a:r>
          </a:p>
          <a:p>
            <a:r>
              <a:rPr lang="sv-SE" sz="1400" dirty="0" smtClean="0"/>
              <a:t>2. Information </a:t>
            </a:r>
            <a:r>
              <a:rPr lang="sv-SE" sz="1400" dirty="0"/>
              <a:t>från RSL</a:t>
            </a:r>
          </a:p>
          <a:p>
            <a:r>
              <a:rPr lang="sv-SE" sz="1400" dirty="0" smtClean="0"/>
              <a:t>3. Kloka </a:t>
            </a:r>
            <a:r>
              <a:rPr lang="sv-SE" sz="1400" dirty="0"/>
              <a:t>kliniska val, exempel på arbetssätt och resultat inom respektive RPO </a:t>
            </a:r>
          </a:p>
          <a:p>
            <a:r>
              <a:rPr lang="sv-SE" sz="1400" dirty="0" smtClean="0"/>
              <a:t>4. Nytt </a:t>
            </a:r>
            <a:r>
              <a:rPr lang="sv-SE" sz="1400" dirty="0"/>
              <a:t>i handlingsplanen </a:t>
            </a:r>
            <a:r>
              <a:rPr lang="sv-SE" sz="1400" dirty="0" err="1"/>
              <a:t>inkl</a:t>
            </a:r>
            <a:r>
              <a:rPr lang="sv-SE" sz="1400" dirty="0"/>
              <a:t> forskning. Redovisning ca 3 min/RPO.</a:t>
            </a:r>
          </a:p>
          <a:p>
            <a:r>
              <a:rPr lang="sv-SE" sz="1400" dirty="0" smtClean="0"/>
              <a:t>5</a:t>
            </a:r>
            <a:r>
              <a:rPr lang="sv-SE" sz="1400" dirty="0" smtClean="0"/>
              <a:t>. </a:t>
            </a:r>
            <a:r>
              <a:rPr lang="sv-SE" sz="1400" dirty="0"/>
              <a:t>Hur möter vi framtidens behov av hälso-och sjukvård?</a:t>
            </a:r>
            <a:r>
              <a:rPr lang="sv-SE" sz="1400" b="1" i="1" dirty="0"/>
              <a:t> </a:t>
            </a:r>
            <a:endParaRPr lang="sv-SE" sz="1400" dirty="0"/>
          </a:p>
          <a:p>
            <a:r>
              <a:rPr lang="sv-SE" sz="1400" dirty="0" smtClean="0"/>
              <a:t>6</a:t>
            </a:r>
            <a:r>
              <a:rPr lang="sv-SE" sz="1400" dirty="0" smtClean="0"/>
              <a:t>. Patientens </a:t>
            </a:r>
            <a:r>
              <a:rPr lang="sv-SE" sz="1400" dirty="0"/>
              <a:t>kunskapsstöd</a:t>
            </a:r>
          </a:p>
          <a:p>
            <a:r>
              <a:rPr lang="sv-SE" sz="1400" dirty="0" smtClean="0"/>
              <a:t>7</a:t>
            </a:r>
            <a:r>
              <a:rPr lang="sv-SE" sz="1400" dirty="0" smtClean="0"/>
              <a:t>. Primärvårdsjouren </a:t>
            </a:r>
            <a:r>
              <a:rPr lang="sv-SE" sz="1400" dirty="0"/>
              <a:t>i Region Kalmar</a:t>
            </a:r>
          </a:p>
          <a:p>
            <a:r>
              <a:rPr lang="sv-SE" sz="1400" dirty="0"/>
              <a:t>8</a:t>
            </a:r>
            <a:r>
              <a:rPr lang="sv-SE" sz="1400" dirty="0" smtClean="0"/>
              <a:t>. Avslutning</a:t>
            </a:r>
            <a:r>
              <a:rPr lang="sv-SE" sz="1400" dirty="0"/>
              <a:t>, summering av dagen</a:t>
            </a:r>
          </a:p>
        </p:txBody>
      </p:sp>
    </p:spTree>
    <p:extLst>
      <p:ext uri="{BB962C8B-B14F-4D97-AF65-F5344CB8AC3E}">
        <p14:creationId xmlns:p14="http://schemas.microsoft.com/office/powerpoint/2010/main" val="40199977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3600" dirty="0" smtClean="0"/>
              <a:t>Akut </a:t>
            </a:r>
            <a:r>
              <a:rPr lang="sv-SE" sz="3600" dirty="0"/>
              <a:t>vård</a:t>
            </a:r>
            <a:endParaRPr lang="sv-SE" sz="3600" dirty="0"/>
          </a:p>
        </p:txBody>
      </p:sp>
      <p:sp>
        <p:nvSpPr>
          <p:cNvPr id="3" name="Platshållare för innehåll 2"/>
          <p:cNvSpPr>
            <a:spLocks noGrp="1"/>
          </p:cNvSpPr>
          <p:nvPr>
            <p:ph idx="1"/>
          </p:nvPr>
        </p:nvSpPr>
        <p:spPr/>
        <p:txBody>
          <a:bodyPr>
            <a:normAutofit/>
          </a:bodyPr>
          <a:lstStyle/>
          <a:p>
            <a:pPr marL="342900" indent="-342900">
              <a:buFont typeface="Arial" panose="020B0604020202020204" pitchFamily="34" charset="0"/>
              <a:buChar char="•"/>
            </a:pPr>
            <a:r>
              <a:rPr lang="sv-SE" sz="2000" dirty="0" smtClean="0"/>
              <a:t>Rätt </a:t>
            </a:r>
            <a:r>
              <a:rPr lang="sv-SE" sz="2000" dirty="0"/>
              <a:t>diagnostik vid rätt tid. Arbete med kring vad som ska diagnostiseras på en akutmottagning. </a:t>
            </a:r>
          </a:p>
          <a:p>
            <a:pPr marL="342900" indent="-342900">
              <a:buFont typeface="Arial" panose="020B0604020202020204" pitchFamily="34" charset="0"/>
              <a:buChar char="•"/>
            </a:pPr>
            <a:r>
              <a:rPr lang="sv-SE" sz="2000" dirty="0" smtClean="0"/>
              <a:t>Arbete </a:t>
            </a:r>
            <a:r>
              <a:rPr lang="sv-SE" sz="2000" dirty="0"/>
              <a:t>med att rätt patient söker vård på rätt vårdnivå; högre vårdnivå är inte likställt med bättre vård på individnivå</a:t>
            </a:r>
            <a:r>
              <a:rPr lang="sv-SE" sz="2000" dirty="0" smtClean="0"/>
              <a:t>.</a:t>
            </a:r>
            <a:endParaRPr lang="sv-SE" sz="2000" dirty="0"/>
          </a:p>
          <a:p>
            <a:pPr marL="342900" indent="-342900">
              <a:buFont typeface="Arial" panose="020B0604020202020204" pitchFamily="34" charset="0"/>
              <a:buChar char="•"/>
            </a:pPr>
            <a:r>
              <a:rPr lang="sv-SE" sz="2000" dirty="0"/>
              <a:t>Samverkan med andra vårdinstanser såsom primärvården. </a:t>
            </a:r>
          </a:p>
        </p:txBody>
      </p:sp>
    </p:spTree>
    <p:extLst>
      <p:ext uri="{BB962C8B-B14F-4D97-AF65-F5344CB8AC3E}">
        <p14:creationId xmlns:p14="http://schemas.microsoft.com/office/powerpoint/2010/main" val="32797836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3600" dirty="0" smtClean="0"/>
              <a:t>Reumatiska </a:t>
            </a:r>
            <a:r>
              <a:rPr lang="sv-SE" sz="3600" dirty="0"/>
              <a:t>sjukdomar</a:t>
            </a:r>
            <a:endParaRPr lang="sv-SE" sz="3600" dirty="0"/>
          </a:p>
        </p:txBody>
      </p:sp>
      <p:sp>
        <p:nvSpPr>
          <p:cNvPr id="3" name="Platshållare för innehåll 2"/>
          <p:cNvSpPr>
            <a:spLocks noGrp="1"/>
          </p:cNvSpPr>
          <p:nvPr>
            <p:ph idx="1"/>
          </p:nvPr>
        </p:nvSpPr>
        <p:spPr/>
        <p:txBody>
          <a:bodyPr>
            <a:normAutofit fontScale="47500" lnSpcReduction="20000"/>
          </a:bodyPr>
          <a:lstStyle/>
          <a:p>
            <a:r>
              <a:rPr lang="sv-SE" sz="2000" dirty="0" smtClean="0">
                <a:solidFill>
                  <a:srgbClr val="000000"/>
                </a:solidFill>
                <a:latin typeface="+mj-lt"/>
              </a:rPr>
              <a:t>Arbetar </a:t>
            </a:r>
            <a:r>
              <a:rPr lang="sv-SE" sz="2000" dirty="0">
                <a:solidFill>
                  <a:srgbClr val="000000"/>
                </a:solidFill>
                <a:latin typeface="+mj-lt"/>
              </a:rPr>
              <a:t>utifrån specialistföreningens </a:t>
            </a:r>
            <a:r>
              <a:rPr lang="sv-SE" sz="2000" dirty="0" smtClean="0">
                <a:solidFill>
                  <a:srgbClr val="000000"/>
                </a:solidFill>
                <a:latin typeface="+mj-lt"/>
              </a:rPr>
              <a:t>förslag.</a:t>
            </a:r>
          </a:p>
          <a:p>
            <a:r>
              <a:rPr lang="sv-SE" sz="2000" dirty="0" smtClean="0">
                <a:solidFill>
                  <a:srgbClr val="000000"/>
                </a:solidFill>
                <a:latin typeface="+mj-lt"/>
              </a:rPr>
              <a:t>D</a:t>
            </a:r>
            <a:r>
              <a:rPr lang="sv-SE" sz="2000" dirty="0" smtClean="0">
                <a:solidFill>
                  <a:srgbClr val="000000"/>
                </a:solidFill>
                <a:latin typeface="+mj-lt"/>
              </a:rPr>
              <a:t>iagnostik/undersökningar:</a:t>
            </a:r>
            <a:endParaRPr lang="sv-SE" sz="2000" dirty="0">
              <a:solidFill>
                <a:srgbClr val="000000"/>
              </a:solidFill>
              <a:latin typeface="+mj-lt"/>
            </a:endParaRPr>
          </a:p>
          <a:p>
            <a:pPr marL="180000" indent="-180000">
              <a:lnSpc>
                <a:spcPct val="120000"/>
              </a:lnSpc>
              <a:spcBef>
                <a:spcPts val="0"/>
              </a:spcBef>
              <a:buFont typeface="+mj-lt"/>
              <a:buAutoNum type="arabicPeriod"/>
            </a:pPr>
            <a:r>
              <a:rPr lang="sv-SE" sz="2000" dirty="0" smtClean="0">
                <a:solidFill>
                  <a:srgbClr val="000000"/>
                </a:solidFill>
                <a:latin typeface="+mj-lt"/>
              </a:rPr>
              <a:t>Ta </a:t>
            </a:r>
            <a:r>
              <a:rPr lang="sv-SE" sz="2000" dirty="0">
                <a:solidFill>
                  <a:srgbClr val="000000"/>
                </a:solidFill>
                <a:latin typeface="+mj-lt"/>
              </a:rPr>
              <a:t>inte om ANA, RF och eller anti-CCP. Kontrollera om någon annan redan har tagit eller beställt något av dessa inför nybesök.</a:t>
            </a:r>
          </a:p>
          <a:p>
            <a:pPr marL="180000" indent="-180000">
              <a:lnSpc>
                <a:spcPct val="120000"/>
              </a:lnSpc>
              <a:spcBef>
                <a:spcPts val="0"/>
              </a:spcBef>
              <a:buFont typeface="+mj-lt"/>
              <a:buAutoNum type="arabicPeriod"/>
            </a:pPr>
            <a:r>
              <a:rPr lang="sv-SE" sz="2000" dirty="0" smtClean="0">
                <a:solidFill>
                  <a:srgbClr val="000000"/>
                </a:solidFill>
                <a:latin typeface="+mj-lt"/>
              </a:rPr>
              <a:t>Ta </a:t>
            </a:r>
            <a:r>
              <a:rPr lang="sv-SE" sz="2000" dirty="0">
                <a:solidFill>
                  <a:srgbClr val="000000"/>
                </a:solidFill>
                <a:latin typeface="+mj-lt"/>
              </a:rPr>
              <a:t>inte om komplementfaktorer hos patienter i </a:t>
            </a:r>
            <a:r>
              <a:rPr lang="sv-SE" sz="2000" dirty="0" err="1">
                <a:solidFill>
                  <a:srgbClr val="000000"/>
                </a:solidFill>
                <a:latin typeface="+mj-lt"/>
              </a:rPr>
              <a:t>remission</a:t>
            </a:r>
            <a:r>
              <a:rPr lang="sv-SE" sz="2000" dirty="0">
                <a:solidFill>
                  <a:srgbClr val="000000"/>
                </a:solidFill>
                <a:latin typeface="+mj-lt"/>
              </a:rPr>
              <a:t> med undantag för gravida SLE-patienter.</a:t>
            </a:r>
          </a:p>
          <a:p>
            <a:pPr marL="180000" indent="-180000">
              <a:lnSpc>
                <a:spcPct val="120000"/>
              </a:lnSpc>
              <a:spcBef>
                <a:spcPts val="0"/>
              </a:spcBef>
              <a:buFont typeface="+mj-lt"/>
              <a:buAutoNum type="arabicPeriod"/>
            </a:pPr>
            <a:r>
              <a:rPr lang="sv-SE" sz="2000" dirty="0" smtClean="0">
                <a:solidFill>
                  <a:srgbClr val="000000"/>
                </a:solidFill>
                <a:latin typeface="+mj-lt"/>
              </a:rPr>
              <a:t>B-</a:t>
            </a:r>
            <a:r>
              <a:rPr lang="sv-SE" sz="2000" dirty="0" err="1" smtClean="0">
                <a:solidFill>
                  <a:srgbClr val="000000"/>
                </a:solidFill>
                <a:latin typeface="+mj-lt"/>
              </a:rPr>
              <a:t>Peth</a:t>
            </a:r>
            <a:r>
              <a:rPr lang="sv-SE" sz="2000" dirty="0" smtClean="0">
                <a:solidFill>
                  <a:srgbClr val="000000"/>
                </a:solidFill>
                <a:latin typeface="+mj-lt"/>
              </a:rPr>
              <a:t> </a:t>
            </a:r>
            <a:r>
              <a:rPr lang="sv-SE" sz="2000" dirty="0">
                <a:solidFill>
                  <a:srgbClr val="000000"/>
                </a:solidFill>
                <a:latin typeface="+mj-lt"/>
              </a:rPr>
              <a:t>som screening ska inte utföras. Vid behov överlämna till primärvården att avgöra.</a:t>
            </a:r>
          </a:p>
          <a:p>
            <a:pPr marL="180000" indent="-180000">
              <a:lnSpc>
                <a:spcPct val="120000"/>
              </a:lnSpc>
              <a:spcBef>
                <a:spcPts val="0"/>
              </a:spcBef>
              <a:buFont typeface="+mj-lt"/>
              <a:buAutoNum type="arabicPeriod"/>
            </a:pPr>
            <a:r>
              <a:rPr lang="sv-SE" sz="2000" dirty="0" smtClean="0">
                <a:solidFill>
                  <a:srgbClr val="000000"/>
                </a:solidFill>
                <a:latin typeface="+mj-lt"/>
              </a:rPr>
              <a:t>Ultraljud </a:t>
            </a:r>
            <a:r>
              <a:rPr lang="sv-SE" sz="2000" dirty="0">
                <a:solidFill>
                  <a:srgbClr val="000000"/>
                </a:solidFill>
                <a:latin typeface="+mj-lt"/>
              </a:rPr>
              <a:t>av leder i syfte att utvärdera behandlingseffekt bör inte utföras med undantag för kliniskt svårundersökta leder </a:t>
            </a:r>
            <a:r>
              <a:rPr lang="sv-SE" sz="2000" dirty="0" err="1">
                <a:solidFill>
                  <a:srgbClr val="000000"/>
                </a:solidFill>
                <a:latin typeface="+mj-lt"/>
              </a:rPr>
              <a:t>exvis</a:t>
            </a:r>
            <a:r>
              <a:rPr lang="sv-SE" sz="2000" dirty="0">
                <a:solidFill>
                  <a:srgbClr val="000000"/>
                </a:solidFill>
                <a:latin typeface="+mj-lt"/>
              </a:rPr>
              <a:t> höftleder.</a:t>
            </a:r>
          </a:p>
          <a:p>
            <a:pPr marL="180000" indent="-180000">
              <a:lnSpc>
                <a:spcPct val="120000"/>
              </a:lnSpc>
              <a:spcBef>
                <a:spcPts val="0"/>
              </a:spcBef>
              <a:buFont typeface="+mj-lt"/>
              <a:buAutoNum type="arabicPeriod"/>
            </a:pPr>
            <a:r>
              <a:rPr lang="sv-SE" sz="2000" dirty="0" smtClean="0">
                <a:solidFill>
                  <a:srgbClr val="000000"/>
                </a:solidFill>
                <a:latin typeface="+mj-lt"/>
              </a:rPr>
              <a:t>MR </a:t>
            </a:r>
            <a:r>
              <a:rPr lang="sv-SE" sz="2000" dirty="0">
                <a:solidFill>
                  <a:srgbClr val="000000"/>
                </a:solidFill>
                <a:latin typeface="+mj-lt"/>
              </a:rPr>
              <a:t>SI-leder och eller rygg ska inte upprepas på patient med säkerställd Ax-</a:t>
            </a:r>
            <a:r>
              <a:rPr lang="sv-SE" sz="2000" dirty="0" err="1">
                <a:solidFill>
                  <a:srgbClr val="000000"/>
                </a:solidFill>
                <a:latin typeface="+mj-lt"/>
              </a:rPr>
              <a:t>SpA</a:t>
            </a:r>
            <a:r>
              <a:rPr lang="sv-SE" sz="2000" dirty="0">
                <a:solidFill>
                  <a:srgbClr val="000000"/>
                </a:solidFill>
                <a:latin typeface="+mj-lt"/>
              </a:rPr>
              <a:t> i syfte att utvärdera behandlingseffekt (icke göra).</a:t>
            </a:r>
          </a:p>
          <a:p>
            <a:pPr marL="180000" indent="-180000">
              <a:lnSpc>
                <a:spcPct val="120000"/>
              </a:lnSpc>
              <a:spcBef>
                <a:spcPts val="0"/>
              </a:spcBef>
              <a:buFont typeface="+mj-lt"/>
              <a:buAutoNum type="arabicPeriod"/>
            </a:pPr>
            <a:r>
              <a:rPr lang="sv-SE" sz="2000" dirty="0" smtClean="0">
                <a:solidFill>
                  <a:srgbClr val="000000"/>
                </a:solidFill>
                <a:latin typeface="+mj-lt"/>
              </a:rPr>
              <a:t>Röntgen </a:t>
            </a:r>
            <a:r>
              <a:rPr lang="sv-SE" sz="2000" dirty="0">
                <a:solidFill>
                  <a:srgbClr val="000000"/>
                </a:solidFill>
                <a:latin typeface="+mj-lt"/>
              </a:rPr>
              <a:t>händer och fötter bör inte upprepas rutinmässigt på </a:t>
            </a:r>
            <a:r>
              <a:rPr lang="sv-SE" sz="2000" dirty="0" err="1">
                <a:solidFill>
                  <a:srgbClr val="000000"/>
                </a:solidFill>
                <a:latin typeface="+mj-lt"/>
              </a:rPr>
              <a:t>artritpatientermutan</a:t>
            </a:r>
            <a:r>
              <a:rPr lang="sv-SE" sz="2000" dirty="0">
                <a:solidFill>
                  <a:srgbClr val="000000"/>
                </a:solidFill>
                <a:latin typeface="+mj-lt"/>
              </a:rPr>
              <a:t> klinisk sjukdomsaktivitet.</a:t>
            </a:r>
          </a:p>
          <a:p>
            <a:pPr marL="180000" indent="-180000">
              <a:lnSpc>
                <a:spcPct val="120000"/>
              </a:lnSpc>
              <a:spcBef>
                <a:spcPts val="0"/>
              </a:spcBef>
              <a:buFont typeface="+mj-lt"/>
              <a:buAutoNum type="arabicPeriod"/>
            </a:pPr>
            <a:r>
              <a:rPr lang="sv-SE" sz="2000" dirty="0" smtClean="0">
                <a:solidFill>
                  <a:srgbClr val="000000"/>
                </a:solidFill>
                <a:latin typeface="+mj-lt"/>
              </a:rPr>
              <a:t>Om </a:t>
            </a:r>
            <a:r>
              <a:rPr lang="sv-SE" sz="2000" dirty="0">
                <a:solidFill>
                  <a:srgbClr val="000000"/>
                </a:solidFill>
                <a:latin typeface="+mj-lt"/>
              </a:rPr>
              <a:t>lungröntgen behöver göras hos i övrigt </a:t>
            </a:r>
            <a:r>
              <a:rPr lang="sv-SE" sz="2000" dirty="0" err="1">
                <a:solidFill>
                  <a:srgbClr val="000000"/>
                </a:solidFill>
                <a:latin typeface="+mj-lt"/>
              </a:rPr>
              <a:t>lungfrisk</a:t>
            </a:r>
            <a:r>
              <a:rPr lang="sv-SE" sz="2000" dirty="0">
                <a:solidFill>
                  <a:srgbClr val="000000"/>
                </a:solidFill>
                <a:latin typeface="+mj-lt"/>
              </a:rPr>
              <a:t> patient inför </a:t>
            </a:r>
            <a:r>
              <a:rPr lang="sv-SE" sz="2000" dirty="0" err="1">
                <a:solidFill>
                  <a:srgbClr val="000000"/>
                </a:solidFill>
                <a:latin typeface="+mj-lt"/>
              </a:rPr>
              <a:t>Methotrexate</a:t>
            </a:r>
            <a:r>
              <a:rPr lang="sv-SE" sz="2000" dirty="0">
                <a:solidFill>
                  <a:srgbClr val="000000"/>
                </a:solidFill>
                <a:latin typeface="+mj-lt"/>
              </a:rPr>
              <a:t> start bör denna inte fördröja starten av behandlingen. Lungröntgen bör inte upprepas hos </a:t>
            </a:r>
            <a:r>
              <a:rPr lang="sv-SE" sz="2000" dirty="0" err="1">
                <a:solidFill>
                  <a:srgbClr val="000000"/>
                </a:solidFill>
                <a:latin typeface="+mj-lt"/>
              </a:rPr>
              <a:t>lungfrisk</a:t>
            </a:r>
            <a:r>
              <a:rPr lang="sv-SE" sz="2000" dirty="0">
                <a:solidFill>
                  <a:srgbClr val="000000"/>
                </a:solidFill>
                <a:latin typeface="+mj-lt"/>
              </a:rPr>
              <a:t> patient inför </a:t>
            </a:r>
            <a:r>
              <a:rPr lang="sv-SE" sz="2000" dirty="0" err="1">
                <a:solidFill>
                  <a:srgbClr val="000000"/>
                </a:solidFill>
                <a:latin typeface="+mj-lt"/>
              </a:rPr>
              <a:t>Methotrexate</a:t>
            </a:r>
            <a:r>
              <a:rPr lang="sv-SE" sz="2000" dirty="0">
                <a:solidFill>
                  <a:srgbClr val="000000"/>
                </a:solidFill>
                <a:latin typeface="+mj-lt"/>
              </a:rPr>
              <a:t> start om det redan finns en lungröntgen eller DT-thorax utan anmärkning gjord inom 12 månader.</a:t>
            </a:r>
          </a:p>
          <a:p>
            <a:pPr marL="180000" indent="-180000">
              <a:lnSpc>
                <a:spcPct val="120000"/>
              </a:lnSpc>
              <a:spcBef>
                <a:spcPts val="0"/>
              </a:spcBef>
              <a:buFont typeface="+mj-lt"/>
              <a:buAutoNum type="arabicPeriod"/>
            </a:pPr>
            <a:r>
              <a:rPr lang="sv-SE" sz="2000" dirty="0" smtClean="0">
                <a:solidFill>
                  <a:srgbClr val="000000"/>
                </a:solidFill>
                <a:latin typeface="+mj-lt"/>
              </a:rPr>
              <a:t>Bentäthetsmätning </a:t>
            </a:r>
            <a:r>
              <a:rPr lang="sv-SE" sz="2000" dirty="0">
                <a:solidFill>
                  <a:srgbClr val="000000"/>
                </a:solidFill>
                <a:latin typeface="+mj-lt"/>
              </a:rPr>
              <a:t>(DXR) av </a:t>
            </a:r>
            <a:r>
              <a:rPr lang="sv-SE" sz="2000" dirty="0" err="1">
                <a:solidFill>
                  <a:srgbClr val="000000"/>
                </a:solidFill>
                <a:latin typeface="+mj-lt"/>
              </a:rPr>
              <a:t>metakarpal</a:t>
            </a:r>
            <a:r>
              <a:rPr lang="sv-SE" sz="2000" dirty="0">
                <a:solidFill>
                  <a:srgbClr val="000000"/>
                </a:solidFill>
                <a:latin typeface="+mj-lt"/>
              </a:rPr>
              <a:t>-benen ska inte utföras (icke göra).</a:t>
            </a:r>
          </a:p>
          <a:p>
            <a:pPr marL="180000" indent="-180000">
              <a:lnSpc>
                <a:spcPct val="120000"/>
              </a:lnSpc>
              <a:spcBef>
                <a:spcPts val="0"/>
              </a:spcBef>
              <a:buFont typeface="+mj-lt"/>
              <a:buAutoNum type="arabicPeriod"/>
            </a:pPr>
            <a:r>
              <a:rPr lang="sv-SE" sz="2000" dirty="0" smtClean="0">
                <a:solidFill>
                  <a:srgbClr val="000000"/>
                </a:solidFill>
                <a:latin typeface="+mj-lt"/>
              </a:rPr>
              <a:t>PET-CT </a:t>
            </a:r>
            <a:r>
              <a:rPr lang="sv-SE" sz="2000" dirty="0">
                <a:solidFill>
                  <a:srgbClr val="000000"/>
                </a:solidFill>
                <a:latin typeface="+mj-lt"/>
              </a:rPr>
              <a:t>utförs efter diskussion med erfaren kollega och endast om reumatisk indikation finns.</a:t>
            </a:r>
          </a:p>
          <a:p>
            <a:pPr marL="180000" indent="-180000">
              <a:lnSpc>
                <a:spcPct val="120000"/>
              </a:lnSpc>
              <a:spcBef>
                <a:spcPts val="0"/>
              </a:spcBef>
              <a:buFont typeface="+mj-lt"/>
              <a:buAutoNum type="arabicPeriod"/>
            </a:pPr>
            <a:r>
              <a:rPr lang="sv-SE" sz="2000" dirty="0" smtClean="0">
                <a:solidFill>
                  <a:srgbClr val="000000"/>
                </a:solidFill>
                <a:latin typeface="+mj-lt"/>
              </a:rPr>
              <a:t>Individanpassa </a:t>
            </a:r>
            <a:r>
              <a:rPr lang="sv-SE" sz="2000" dirty="0">
                <a:solidFill>
                  <a:srgbClr val="000000"/>
                </a:solidFill>
                <a:latin typeface="+mj-lt"/>
              </a:rPr>
              <a:t>och glesa </a:t>
            </a:r>
            <a:r>
              <a:rPr lang="sv-SE" sz="2000" dirty="0" err="1">
                <a:solidFill>
                  <a:srgbClr val="000000"/>
                </a:solidFill>
                <a:latin typeface="+mj-lt"/>
              </a:rPr>
              <a:t>DMARDs</a:t>
            </a:r>
            <a:r>
              <a:rPr lang="sv-SE" sz="2000" dirty="0">
                <a:solidFill>
                  <a:srgbClr val="000000"/>
                </a:solidFill>
                <a:latin typeface="+mj-lt"/>
              </a:rPr>
              <a:t> </a:t>
            </a:r>
            <a:r>
              <a:rPr lang="sv-SE" sz="2000" dirty="0" err="1">
                <a:solidFill>
                  <a:srgbClr val="000000"/>
                </a:solidFill>
                <a:latin typeface="+mj-lt"/>
              </a:rPr>
              <a:t>kontrollprover</a:t>
            </a:r>
            <a:r>
              <a:rPr lang="sv-SE" sz="2000" dirty="0">
                <a:solidFill>
                  <a:srgbClr val="000000"/>
                </a:solidFill>
                <a:latin typeface="+mj-lt"/>
              </a:rPr>
              <a:t> till längsta rekommenderade intervall vid långvarig behandling med stabil dos och i övrigt välmående patient med normala prover</a:t>
            </a:r>
            <a:r>
              <a:rPr lang="sv-SE" sz="2000" dirty="0" smtClean="0">
                <a:solidFill>
                  <a:srgbClr val="000000"/>
                </a:solidFill>
                <a:latin typeface="+mj-lt"/>
              </a:rPr>
              <a:t>.</a:t>
            </a:r>
            <a:endParaRPr lang="sv-SE" sz="2000" dirty="0">
              <a:solidFill>
                <a:srgbClr val="000000"/>
              </a:solidFill>
              <a:latin typeface="+mj-lt"/>
            </a:endParaRPr>
          </a:p>
        </p:txBody>
      </p:sp>
    </p:spTree>
    <p:extLst>
      <p:ext uri="{BB962C8B-B14F-4D97-AF65-F5344CB8AC3E}">
        <p14:creationId xmlns:p14="http://schemas.microsoft.com/office/powerpoint/2010/main" val="41226442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0515716-3C0B-EA1A-BD8A-ACC12CCEDEB6}"/>
              </a:ext>
            </a:extLst>
          </p:cNvPr>
          <p:cNvSpPr>
            <a:spLocks noGrp="1"/>
          </p:cNvSpPr>
          <p:nvPr>
            <p:ph type="title"/>
          </p:nvPr>
        </p:nvSpPr>
        <p:spPr/>
        <p:txBody>
          <a:bodyPr>
            <a:normAutofit/>
          </a:bodyPr>
          <a:lstStyle/>
          <a:p>
            <a:r>
              <a:rPr lang="sv-SE" sz="3600" dirty="0" smtClean="0"/>
              <a:t>Reumatiska </a:t>
            </a:r>
            <a:r>
              <a:rPr lang="sv-SE" sz="3600" dirty="0"/>
              <a:t>sjukdomar</a:t>
            </a:r>
            <a:endParaRPr lang="sv-SE" sz="3600" dirty="0"/>
          </a:p>
        </p:txBody>
      </p:sp>
      <p:sp>
        <p:nvSpPr>
          <p:cNvPr id="3" name="Platshållare för innehåll 2">
            <a:extLst>
              <a:ext uri="{FF2B5EF4-FFF2-40B4-BE49-F238E27FC236}">
                <a16:creationId xmlns:a16="http://schemas.microsoft.com/office/drawing/2014/main" id="{4585698C-B260-8DA8-27CF-F713E49547AB}"/>
              </a:ext>
            </a:extLst>
          </p:cNvPr>
          <p:cNvSpPr>
            <a:spLocks noGrp="1"/>
          </p:cNvSpPr>
          <p:nvPr>
            <p:ph idx="1"/>
          </p:nvPr>
        </p:nvSpPr>
        <p:spPr/>
        <p:txBody>
          <a:bodyPr>
            <a:normAutofit fontScale="55000" lnSpcReduction="20000"/>
          </a:bodyPr>
          <a:lstStyle/>
          <a:p>
            <a:pPr algn="l"/>
            <a:r>
              <a:rPr lang="sv-SE" b="0" i="0" dirty="0" smtClean="0">
                <a:solidFill>
                  <a:srgbClr val="000000"/>
                </a:solidFill>
                <a:effectLst/>
                <a:latin typeface="+mj-lt"/>
              </a:rPr>
              <a:t>Behandling/uppföljning:</a:t>
            </a:r>
            <a:endParaRPr lang="sv-SE" b="0" i="0" dirty="0">
              <a:solidFill>
                <a:srgbClr val="000000"/>
              </a:solidFill>
              <a:effectLst/>
              <a:latin typeface="+mj-lt"/>
            </a:endParaRPr>
          </a:p>
          <a:p>
            <a:pPr marL="180000" indent="-180000" algn="l">
              <a:buFont typeface="+mj-lt"/>
              <a:buAutoNum type="arabicPeriod"/>
            </a:pPr>
            <a:r>
              <a:rPr lang="sv-SE" b="0" i="0" dirty="0" smtClean="0">
                <a:solidFill>
                  <a:srgbClr val="000000"/>
                </a:solidFill>
                <a:effectLst/>
                <a:latin typeface="+mj-lt"/>
              </a:rPr>
              <a:t>Remittera </a:t>
            </a:r>
            <a:r>
              <a:rPr lang="sv-SE" b="0" i="0" dirty="0">
                <a:solidFill>
                  <a:srgbClr val="000000"/>
                </a:solidFill>
                <a:effectLst/>
                <a:latin typeface="+mj-lt"/>
              </a:rPr>
              <a:t>ut patienter som inte är i behov av DMARD behandling.</a:t>
            </a:r>
          </a:p>
          <a:p>
            <a:pPr marL="180000" indent="-180000" algn="l">
              <a:buFont typeface="+mj-lt"/>
              <a:buAutoNum type="arabicPeriod"/>
            </a:pPr>
            <a:r>
              <a:rPr lang="sv-SE" b="0" i="0" dirty="0" smtClean="0">
                <a:solidFill>
                  <a:srgbClr val="000000"/>
                </a:solidFill>
                <a:effectLst/>
                <a:latin typeface="+mj-lt"/>
              </a:rPr>
              <a:t>Glesa </a:t>
            </a:r>
            <a:r>
              <a:rPr lang="sv-SE" b="0" i="0" dirty="0">
                <a:solidFill>
                  <a:srgbClr val="000000"/>
                </a:solidFill>
                <a:effectLst/>
                <a:latin typeface="+mj-lt"/>
              </a:rPr>
              <a:t>ut och därefter överväg utsättning av biologisk behandling hos patienter i stabil och långvarig </a:t>
            </a:r>
            <a:r>
              <a:rPr lang="sv-SE" b="0" i="0" dirty="0" err="1">
                <a:solidFill>
                  <a:srgbClr val="000000"/>
                </a:solidFill>
                <a:effectLst/>
                <a:latin typeface="+mj-lt"/>
              </a:rPr>
              <a:t>remission</a:t>
            </a:r>
            <a:r>
              <a:rPr lang="sv-SE" b="0" i="0" dirty="0">
                <a:solidFill>
                  <a:srgbClr val="000000"/>
                </a:solidFill>
                <a:effectLst/>
                <a:latin typeface="+mj-lt"/>
              </a:rPr>
              <a:t>.</a:t>
            </a:r>
          </a:p>
          <a:p>
            <a:pPr marL="180000" indent="-180000" algn="l">
              <a:buFont typeface="+mj-lt"/>
              <a:buAutoNum type="arabicPeriod"/>
            </a:pPr>
            <a:r>
              <a:rPr lang="sv-SE" b="0" i="0" dirty="0" smtClean="0">
                <a:solidFill>
                  <a:srgbClr val="000000"/>
                </a:solidFill>
                <a:effectLst/>
                <a:latin typeface="+mj-lt"/>
              </a:rPr>
              <a:t>Byt </a:t>
            </a:r>
            <a:r>
              <a:rPr lang="sv-SE" b="0" i="0" dirty="0">
                <a:solidFill>
                  <a:srgbClr val="000000"/>
                </a:solidFill>
                <a:effectLst/>
                <a:latin typeface="+mj-lt"/>
              </a:rPr>
              <a:t>inte DMARD/bio-behandling hos patienter som endast har långvarig icke inflammatorisk smärta (</a:t>
            </a:r>
            <a:r>
              <a:rPr lang="sv-SE" b="0" i="0" dirty="0" err="1">
                <a:solidFill>
                  <a:srgbClr val="000000"/>
                </a:solidFill>
                <a:effectLst/>
                <a:latin typeface="+mj-lt"/>
              </a:rPr>
              <a:t>nociplastisk</a:t>
            </a:r>
            <a:r>
              <a:rPr lang="sv-SE" b="0" i="0" dirty="0">
                <a:solidFill>
                  <a:srgbClr val="000000"/>
                </a:solidFill>
                <a:effectLst/>
                <a:latin typeface="+mj-lt"/>
              </a:rPr>
              <a:t> smärta).</a:t>
            </a:r>
          </a:p>
          <a:p>
            <a:pPr marL="180000" indent="-180000" algn="l">
              <a:buFont typeface="+mj-lt"/>
              <a:buAutoNum type="arabicPeriod"/>
            </a:pPr>
            <a:r>
              <a:rPr lang="sv-SE" b="0" i="0" dirty="0" smtClean="0">
                <a:solidFill>
                  <a:srgbClr val="000000"/>
                </a:solidFill>
                <a:effectLst/>
                <a:latin typeface="+mj-lt"/>
              </a:rPr>
              <a:t>Individanpassa </a:t>
            </a:r>
            <a:r>
              <a:rPr lang="sv-SE" b="0" i="0" dirty="0">
                <a:solidFill>
                  <a:srgbClr val="000000"/>
                </a:solidFill>
                <a:effectLst/>
                <a:latin typeface="+mj-lt"/>
              </a:rPr>
              <a:t>återbesöksfrekvensen och glesa ut till vart annat år om möjligt för artritpatienter med etablerad och välbehandlad sjukdom.</a:t>
            </a:r>
          </a:p>
          <a:p>
            <a:pPr marL="180000" indent="-180000" algn="l">
              <a:buFont typeface="+mj-lt"/>
              <a:buAutoNum type="arabicPeriod"/>
            </a:pPr>
            <a:r>
              <a:rPr lang="sv-SE" b="0" i="0" dirty="0" smtClean="0">
                <a:solidFill>
                  <a:srgbClr val="000000"/>
                </a:solidFill>
                <a:effectLst/>
                <a:latin typeface="+mj-lt"/>
              </a:rPr>
              <a:t>Kom </a:t>
            </a:r>
            <a:r>
              <a:rPr lang="sv-SE" b="0" i="0" dirty="0">
                <a:solidFill>
                  <a:srgbClr val="000000"/>
                </a:solidFill>
                <a:effectLst/>
                <a:latin typeface="+mj-lt"/>
              </a:rPr>
              <a:t>snabbt till ett avslut på patienter som vid nybesöket saknar tecken till reumatisk sjukdom. Informera om vart patienten ska vända sig vid fortsatta besvär.</a:t>
            </a:r>
          </a:p>
          <a:p>
            <a:pPr marL="180000" indent="-180000" algn="l">
              <a:buFont typeface="+mj-lt"/>
              <a:buAutoNum type="arabicPeriod"/>
            </a:pPr>
            <a:r>
              <a:rPr lang="sv-SE" b="0" i="0" dirty="0" smtClean="0">
                <a:solidFill>
                  <a:srgbClr val="000000"/>
                </a:solidFill>
                <a:effectLst/>
                <a:latin typeface="+mj-lt"/>
              </a:rPr>
              <a:t>Överlåt </a:t>
            </a:r>
            <a:r>
              <a:rPr lang="sv-SE" b="0" i="0" dirty="0">
                <a:solidFill>
                  <a:srgbClr val="000000"/>
                </a:solidFill>
                <a:effectLst/>
                <a:latin typeface="+mj-lt"/>
              </a:rPr>
              <a:t>åt primärvården utredning, behandling och uppföljning av artros, obesitas, PMR utan behov av DMARD, GCA efter 6 månaders kortisonbehandling och inget behov av DMARD</a:t>
            </a:r>
            <a:r>
              <a:rPr lang="sv-SE" b="0" i="0" dirty="0" smtClean="0">
                <a:solidFill>
                  <a:srgbClr val="000000"/>
                </a:solidFill>
                <a:effectLst/>
                <a:latin typeface="+mj-lt"/>
              </a:rPr>
              <a:t>.</a:t>
            </a:r>
            <a:endParaRPr lang="sv-SE" b="0" i="0" dirty="0">
              <a:solidFill>
                <a:srgbClr val="000000"/>
              </a:solidFill>
              <a:effectLst/>
              <a:latin typeface="+mj-lt"/>
            </a:endParaRPr>
          </a:p>
        </p:txBody>
      </p:sp>
    </p:spTree>
    <p:extLst>
      <p:ext uri="{BB962C8B-B14F-4D97-AF65-F5344CB8AC3E}">
        <p14:creationId xmlns:p14="http://schemas.microsoft.com/office/powerpoint/2010/main" val="16887400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normAutofit fontScale="90000"/>
          </a:bodyPr>
          <a:lstStyle/>
          <a:p>
            <a:r>
              <a:rPr lang="sv-SE" dirty="0" smtClean="0"/>
              <a:t>4. Nytt </a:t>
            </a:r>
            <a:r>
              <a:rPr lang="sv-SE" dirty="0"/>
              <a:t>i handlingsplanen </a:t>
            </a:r>
            <a:r>
              <a:rPr lang="sv-SE" dirty="0" smtClean="0"/>
              <a:t>inklusive forskning</a:t>
            </a:r>
            <a:endParaRPr lang="sv-SE" dirty="0"/>
          </a:p>
        </p:txBody>
      </p:sp>
    </p:spTree>
    <p:extLst>
      <p:ext uri="{BB962C8B-B14F-4D97-AF65-F5344CB8AC3E}">
        <p14:creationId xmlns:p14="http://schemas.microsoft.com/office/powerpoint/2010/main" val="34764263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3600" dirty="0" smtClean="0"/>
              <a:t>Infektionssjukdomar</a:t>
            </a:r>
            <a:endParaRPr lang="sv-SE" sz="3600" dirty="0"/>
          </a:p>
        </p:txBody>
      </p:sp>
      <p:sp>
        <p:nvSpPr>
          <p:cNvPr id="3" name="Platshållare för innehåll 2"/>
          <p:cNvSpPr>
            <a:spLocks noGrp="1"/>
          </p:cNvSpPr>
          <p:nvPr>
            <p:ph idx="1"/>
          </p:nvPr>
        </p:nvSpPr>
        <p:spPr/>
        <p:txBody>
          <a:bodyPr>
            <a:normAutofit fontScale="92500"/>
          </a:bodyPr>
          <a:lstStyle/>
          <a:p>
            <a:r>
              <a:rPr lang="sv-SE" sz="1800" dirty="0" smtClean="0"/>
              <a:t>Handlingsplan:</a:t>
            </a:r>
          </a:p>
          <a:p>
            <a:pPr marL="257175" indent="-257175">
              <a:buFont typeface="Arial" panose="020B0604020202020204" pitchFamily="34" charset="0"/>
              <a:buChar char="•"/>
            </a:pPr>
            <a:r>
              <a:rPr lang="sv-SE" sz="1800" dirty="0" smtClean="0"/>
              <a:t>Generellt </a:t>
            </a:r>
            <a:r>
              <a:rPr lang="sv-SE" sz="1800" dirty="0"/>
              <a:t>fokus på att bygga nätverk/RAG inom Sydöstra sjukvårdsregionen. </a:t>
            </a:r>
          </a:p>
          <a:p>
            <a:pPr marL="257175" indent="-257175">
              <a:buFont typeface="Arial" panose="020B0604020202020204" pitchFamily="34" charset="0"/>
              <a:buChar char="•"/>
            </a:pPr>
            <a:r>
              <a:rPr lang="sv-SE" sz="1800" dirty="0"/>
              <a:t>Hepatit – arbete med elimineringsplan Hepatit C samt samverkan kring Sprututbytesmottagningar. Gemensam hepatit-dag inom SÖSR med goda exempel och erfarenhetsutbyte</a:t>
            </a:r>
            <a:r>
              <a:rPr lang="sv-SE" sz="1800" dirty="0" smtClean="0"/>
              <a:t>.</a:t>
            </a:r>
            <a:endParaRPr lang="sv-SE" sz="1800" dirty="0"/>
          </a:p>
          <a:p>
            <a:r>
              <a:rPr lang="sv-SE" sz="1800" dirty="0"/>
              <a:t>Forskning: </a:t>
            </a:r>
          </a:p>
          <a:p>
            <a:pPr marL="257175" indent="-257175">
              <a:buFont typeface="Arial" panose="020B0604020202020204" pitchFamily="34" charset="0"/>
              <a:buChar char="•"/>
            </a:pPr>
            <a:r>
              <a:rPr lang="sv-SE" sz="1800" dirty="0"/>
              <a:t>Finns forskningsteam för flera områden, tex immunbrist och fästingburna infektioner. </a:t>
            </a:r>
          </a:p>
          <a:p>
            <a:pPr marL="257175" indent="-257175">
              <a:buFont typeface="Arial" panose="020B0604020202020204" pitchFamily="34" charset="0"/>
              <a:buChar char="•"/>
            </a:pPr>
            <a:r>
              <a:rPr lang="sv-SE" sz="1800" dirty="0"/>
              <a:t>Gemensamt nätverk för forskningssjuksköterskor pågår för erfarenhetsutbyte.</a:t>
            </a:r>
          </a:p>
          <a:p>
            <a:endParaRPr lang="sv-SE" sz="1800" i="1" dirty="0"/>
          </a:p>
        </p:txBody>
      </p:sp>
    </p:spTree>
    <p:extLst>
      <p:ext uri="{BB962C8B-B14F-4D97-AF65-F5344CB8AC3E}">
        <p14:creationId xmlns:p14="http://schemas.microsoft.com/office/powerpoint/2010/main" val="29923643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3600" dirty="0"/>
              <a:t>PIVOT</a:t>
            </a:r>
            <a:endParaRPr lang="sv-SE" sz="3600" dirty="0"/>
          </a:p>
        </p:txBody>
      </p:sp>
      <p:sp>
        <p:nvSpPr>
          <p:cNvPr id="3" name="Platshållare för innehåll 2"/>
          <p:cNvSpPr>
            <a:spLocks noGrp="1"/>
          </p:cNvSpPr>
          <p:nvPr>
            <p:ph idx="1"/>
          </p:nvPr>
        </p:nvSpPr>
        <p:spPr/>
        <p:txBody>
          <a:bodyPr>
            <a:normAutofit/>
          </a:bodyPr>
          <a:lstStyle/>
          <a:p>
            <a:r>
              <a:rPr lang="sv-SE" sz="1800" dirty="0" smtClean="0"/>
              <a:t>Handlingsplan:</a:t>
            </a:r>
            <a:endParaRPr lang="sv-SE" sz="1800" dirty="0"/>
          </a:p>
          <a:p>
            <a:r>
              <a:rPr lang="sv-SE" sz="1800" dirty="0"/>
              <a:t>Se över </a:t>
            </a:r>
            <a:r>
              <a:rPr lang="sv-SE" sz="1800" dirty="0" smtClean="0"/>
              <a:t>utbildning/fortbildning </a:t>
            </a:r>
            <a:r>
              <a:rPr lang="sv-SE" sz="1800" dirty="0"/>
              <a:t>inom operationsverksamheten</a:t>
            </a:r>
            <a:r>
              <a:rPr lang="sv-SE" sz="1800" dirty="0" smtClean="0"/>
              <a:t>.</a:t>
            </a:r>
            <a:endParaRPr lang="sv-SE" sz="1800" dirty="0"/>
          </a:p>
          <a:p>
            <a:r>
              <a:rPr lang="sv-SE" sz="1800" dirty="0"/>
              <a:t>Traumaorganisation och </a:t>
            </a:r>
            <a:r>
              <a:rPr lang="sv-SE" sz="1800" dirty="0" smtClean="0"/>
              <a:t>traumakriterier</a:t>
            </a:r>
            <a:endParaRPr lang="sv-SE" sz="1800" dirty="0"/>
          </a:p>
        </p:txBody>
      </p:sp>
    </p:spTree>
    <p:extLst>
      <p:ext uri="{BB962C8B-B14F-4D97-AF65-F5344CB8AC3E}">
        <p14:creationId xmlns:p14="http://schemas.microsoft.com/office/powerpoint/2010/main" val="42762454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3600" dirty="0" smtClean="0"/>
              <a:t>Hjärt- </a:t>
            </a:r>
            <a:r>
              <a:rPr lang="sv-SE" sz="3600" dirty="0"/>
              <a:t>och kärlsjukdomar</a:t>
            </a:r>
            <a:endParaRPr lang="sv-SE" sz="3600" dirty="0"/>
          </a:p>
        </p:txBody>
      </p:sp>
      <p:sp>
        <p:nvSpPr>
          <p:cNvPr id="3" name="Platshållare för innehåll 2"/>
          <p:cNvSpPr>
            <a:spLocks noGrp="1"/>
          </p:cNvSpPr>
          <p:nvPr>
            <p:ph idx="1"/>
          </p:nvPr>
        </p:nvSpPr>
        <p:spPr/>
        <p:txBody>
          <a:bodyPr>
            <a:normAutofit fontScale="92500"/>
          </a:bodyPr>
          <a:lstStyle/>
          <a:p>
            <a:r>
              <a:rPr lang="sv-SE" sz="1800" dirty="0" smtClean="0"/>
              <a:t>Handlingsplan:</a:t>
            </a:r>
          </a:p>
          <a:p>
            <a:pPr marL="285750" indent="-285750">
              <a:buFont typeface="Arial" panose="020B0604020202020204" pitchFamily="34" charset="0"/>
              <a:buChar char="•"/>
            </a:pPr>
            <a:r>
              <a:rPr lang="sv-SE" sz="1800" dirty="0" smtClean="0"/>
              <a:t>Följer </a:t>
            </a:r>
            <a:r>
              <a:rPr lang="sv-SE" sz="1800" dirty="0"/>
              <a:t>i stort </a:t>
            </a:r>
            <a:r>
              <a:rPr lang="sv-SE" sz="1800" dirty="0" smtClean="0"/>
              <a:t>NPO handlingsplan</a:t>
            </a:r>
            <a:endParaRPr lang="sv-SE" sz="1800" dirty="0"/>
          </a:p>
          <a:p>
            <a:pPr marL="285750" indent="-285750">
              <a:buFont typeface="Arial" panose="020B0604020202020204" pitchFamily="34" charset="0"/>
              <a:buChar char="•"/>
            </a:pPr>
            <a:r>
              <a:rPr lang="sv-SE" sz="1800" dirty="0"/>
              <a:t>Vårdförlopp </a:t>
            </a:r>
            <a:r>
              <a:rPr lang="sv-SE" sz="1800" dirty="0" smtClean="0"/>
              <a:t>hjärtsvikt </a:t>
            </a:r>
            <a:r>
              <a:rPr lang="sv-SE" sz="1800" dirty="0"/>
              <a:t>(</a:t>
            </a:r>
            <a:r>
              <a:rPr lang="sv-SE" sz="1800" dirty="0" smtClean="0"/>
              <a:t>akut/kronisk</a:t>
            </a:r>
            <a:r>
              <a:rPr lang="sv-SE" sz="1800" dirty="0"/>
              <a:t>) – </a:t>
            </a:r>
            <a:r>
              <a:rPr lang="sv-SE" sz="1800" dirty="0" err="1" smtClean="0"/>
              <a:t>specvård</a:t>
            </a:r>
            <a:r>
              <a:rPr lang="sv-SE" sz="1800" dirty="0" smtClean="0"/>
              <a:t> OK, </a:t>
            </a:r>
            <a:r>
              <a:rPr lang="sv-SE" sz="1800" dirty="0"/>
              <a:t>PV svårare</a:t>
            </a:r>
          </a:p>
          <a:p>
            <a:pPr marL="285750" indent="-285750">
              <a:buFont typeface="Arial" panose="020B0604020202020204" pitchFamily="34" charset="0"/>
              <a:buChar char="•"/>
            </a:pPr>
            <a:r>
              <a:rPr lang="sv-SE" sz="1800" dirty="0"/>
              <a:t>Riktlinjer sekundärprevention – </a:t>
            </a:r>
            <a:r>
              <a:rPr lang="sv-SE" sz="1800" dirty="0" err="1" smtClean="0"/>
              <a:t>specvård</a:t>
            </a:r>
            <a:r>
              <a:rPr lang="sv-SE" sz="1800" dirty="0" smtClean="0"/>
              <a:t> </a:t>
            </a:r>
            <a:r>
              <a:rPr lang="sv-SE" sz="1800" dirty="0"/>
              <a:t>väs </a:t>
            </a:r>
            <a:r>
              <a:rPr lang="sv-SE" sz="1800" dirty="0" smtClean="0"/>
              <a:t>OK</a:t>
            </a:r>
            <a:r>
              <a:rPr lang="sv-SE" sz="1800" dirty="0" smtClean="0"/>
              <a:t>, </a:t>
            </a:r>
            <a:r>
              <a:rPr lang="sv-SE" sz="1800" dirty="0"/>
              <a:t>PV svårare, </a:t>
            </a:r>
            <a:r>
              <a:rPr lang="sv-SE" sz="1800" dirty="0" smtClean="0"/>
              <a:t>film </a:t>
            </a:r>
            <a:r>
              <a:rPr lang="sv-SE" sz="1800" dirty="0"/>
              <a:t>om fysisk </a:t>
            </a:r>
            <a:r>
              <a:rPr lang="sv-SE" sz="1800" dirty="0" smtClean="0"/>
              <a:t>träning</a:t>
            </a:r>
            <a:endParaRPr lang="sv-SE" sz="1800" dirty="0"/>
          </a:p>
          <a:p>
            <a:pPr marL="285750" indent="-285750">
              <a:buFont typeface="Arial" panose="020B0604020202020204" pitchFamily="34" charset="0"/>
              <a:buChar char="•"/>
            </a:pPr>
            <a:r>
              <a:rPr lang="sv-SE" sz="1800" dirty="0"/>
              <a:t>Vårdförlopp </a:t>
            </a:r>
            <a:r>
              <a:rPr lang="sv-SE" sz="1800" dirty="0" smtClean="0"/>
              <a:t>kritisk </a:t>
            </a:r>
            <a:r>
              <a:rPr lang="sv-SE" sz="1800" dirty="0" err="1"/>
              <a:t>benischemi</a:t>
            </a:r>
            <a:r>
              <a:rPr lang="sv-SE" sz="1800" dirty="0"/>
              <a:t> </a:t>
            </a:r>
            <a:r>
              <a:rPr lang="sv-SE" sz="1800" dirty="0"/>
              <a:t>– ?</a:t>
            </a:r>
            <a:endParaRPr lang="sv-SE" sz="1800" dirty="0"/>
          </a:p>
          <a:p>
            <a:pPr marL="285750" indent="-285750">
              <a:buFont typeface="Arial" panose="020B0604020202020204" pitchFamily="34" charset="0"/>
              <a:buChar char="•"/>
            </a:pPr>
            <a:r>
              <a:rPr lang="sv-SE" sz="1800" dirty="0"/>
              <a:t>Vårdförlopp </a:t>
            </a:r>
            <a:r>
              <a:rPr lang="sv-SE" sz="1800" dirty="0" smtClean="0"/>
              <a:t>venös </a:t>
            </a:r>
            <a:r>
              <a:rPr lang="sv-SE" sz="1800" dirty="0"/>
              <a:t>insufficiens </a:t>
            </a:r>
            <a:r>
              <a:rPr lang="sv-SE" sz="1800" dirty="0"/>
              <a:t>– ?</a:t>
            </a:r>
            <a:endParaRPr lang="sv-SE" sz="1800" dirty="0"/>
          </a:p>
          <a:p>
            <a:pPr marL="285750" indent="-285750">
              <a:buFont typeface="Arial" panose="020B0604020202020204" pitchFamily="34" charset="0"/>
              <a:buChar char="•"/>
            </a:pPr>
            <a:r>
              <a:rPr lang="sv-SE" sz="1800" dirty="0"/>
              <a:t>Vårdförlopp </a:t>
            </a:r>
            <a:r>
              <a:rPr lang="sv-SE" sz="1800" dirty="0" smtClean="0"/>
              <a:t>hypertoni </a:t>
            </a:r>
            <a:r>
              <a:rPr lang="sv-SE" sz="1800" dirty="0"/>
              <a:t>– ej startat eller beslutat ännu. Utmaningar!</a:t>
            </a:r>
          </a:p>
          <a:p>
            <a:pPr marL="285750" indent="-285750">
              <a:buFont typeface="Arial" panose="020B0604020202020204" pitchFamily="34" charset="0"/>
              <a:buChar char="•"/>
            </a:pPr>
            <a:r>
              <a:rPr lang="sv-SE" sz="1800" dirty="0"/>
              <a:t>Gemensamma läkemedelsrekommendationer i samarbete med RSG läkemedel</a:t>
            </a:r>
          </a:p>
        </p:txBody>
      </p:sp>
    </p:spTree>
    <p:extLst>
      <p:ext uri="{BB962C8B-B14F-4D97-AF65-F5344CB8AC3E}">
        <p14:creationId xmlns:p14="http://schemas.microsoft.com/office/powerpoint/2010/main" val="16439503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252DD8-E15D-4AD1-AE43-ED1B51508F61}"/>
              </a:ext>
            </a:extLst>
          </p:cNvPr>
          <p:cNvSpPr>
            <a:spLocks noGrp="1"/>
          </p:cNvSpPr>
          <p:nvPr>
            <p:ph type="title"/>
          </p:nvPr>
        </p:nvSpPr>
        <p:spPr>
          <a:xfrm>
            <a:off x="482265" y="771550"/>
            <a:ext cx="8229600" cy="857250"/>
          </a:xfrm>
        </p:spPr>
        <p:txBody>
          <a:bodyPr>
            <a:normAutofit fontScale="90000"/>
          </a:bodyPr>
          <a:lstStyle/>
          <a:p>
            <a:r>
              <a:rPr lang="sv-SE" sz="2700" dirty="0" smtClean="0"/>
              <a:t>Resultat </a:t>
            </a:r>
            <a:r>
              <a:rPr lang="sv-SE" sz="2700" dirty="0"/>
              <a:t>– exempel från </a:t>
            </a:r>
            <a:r>
              <a:rPr lang="sv-SE" sz="2700" dirty="0" err="1"/>
              <a:t>SwedeHeart</a:t>
            </a:r>
            <a:r>
              <a:rPr lang="sv-SE" sz="3000" dirty="0"/>
              <a:t/>
            </a:r>
            <a:br>
              <a:rPr lang="sv-SE" sz="3000" dirty="0"/>
            </a:br>
            <a:r>
              <a:rPr lang="sv-SE" sz="1600" dirty="0" smtClean="0"/>
              <a:t>Andel </a:t>
            </a:r>
            <a:r>
              <a:rPr lang="sv-SE" sz="1600" dirty="0"/>
              <a:t>patienter under 80 år som når målvärde LDL-kolesterol &lt; 1,4 </a:t>
            </a:r>
            <a:r>
              <a:rPr lang="sv-SE" sz="1600" dirty="0" err="1"/>
              <a:t>mmol</a:t>
            </a:r>
            <a:r>
              <a:rPr lang="sv-SE" sz="1600" dirty="0"/>
              <a:t>/l ett år efter hjärtinfarkt (SEPHIA). </a:t>
            </a:r>
            <a:r>
              <a:rPr lang="sv-SE" sz="1600" dirty="0" smtClean="0"/>
              <a:t>Fram </a:t>
            </a:r>
            <a:r>
              <a:rPr lang="sv-SE" sz="1600" dirty="0"/>
              <a:t>till  2020-12-31 var målvärdet &lt; 1,8 </a:t>
            </a:r>
            <a:r>
              <a:rPr lang="sv-SE" sz="1600" dirty="0" err="1" smtClean="0"/>
              <a:t>mmol</a:t>
            </a:r>
            <a:r>
              <a:rPr lang="sv-SE" sz="1600" dirty="0" smtClean="0"/>
              <a:t>/l </a:t>
            </a:r>
            <a:endParaRPr lang="sv-SE" sz="3000" dirty="0"/>
          </a:p>
        </p:txBody>
      </p:sp>
      <p:graphicFrame>
        <p:nvGraphicFramePr>
          <p:cNvPr id="4" name="Platshållare för innehåll 3"/>
          <p:cNvGraphicFramePr>
            <a:graphicFrameLocks noGrp="1"/>
          </p:cNvGraphicFramePr>
          <p:nvPr>
            <p:ph idx="1"/>
            <p:extLst>
              <p:ext uri="{D42A27DB-BD31-4B8C-83A1-F6EECF244321}">
                <p14:modId xmlns:p14="http://schemas.microsoft.com/office/powerpoint/2010/main" val="627019753"/>
              </p:ext>
            </p:extLst>
          </p:nvPr>
        </p:nvGraphicFramePr>
        <p:xfrm>
          <a:off x="611560" y="1707654"/>
          <a:ext cx="8229600" cy="28082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620635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252DD8-E15D-4AD1-AE43-ED1B51508F61}"/>
              </a:ext>
            </a:extLst>
          </p:cNvPr>
          <p:cNvSpPr>
            <a:spLocks noGrp="1"/>
          </p:cNvSpPr>
          <p:nvPr>
            <p:ph type="title"/>
          </p:nvPr>
        </p:nvSpPr>
        <p:spPr/>
        <p:txBody>
          <a:bodyPr>
            <a:normAutofit/>
          </a:bodyPr>
          <a:lstStyle/>
          <a:p>
            <a:r>
              <a:rPr lang="sv-SE" sz="2400" dirty="0" smtClean="0"/>
              <a:t>Resultat </a:t>
            </a:r>
            <a:r>
              <a:rPr lang="sv-SE" sz="2400" dirty="0"/>
              <a:t>– ablation av förmaksflimmer</a:t>
            </a:r>
          </a:p>
        </p:txBody>
      </p:sp>
      <p:graphicFrame>
        <p:nvGraphicFramePr>
          <p:cNvPr id="4" name="Platshållare för innehåll 3"/>
          <p:cNvGraphicFramePr>
            <a:graphicFrameLocks noGrp="1"/>
          </p:cNvGraphicFramePr>
          <p:nvPr>
            <p:ph idx="1"/>
            <p:extLst/>
          </p:nvPr>
        </p:nvGraphicFramePr>
        <p:xfrm>
          <a:off x="457200" y="1708150"/>
          <a:ext cx="8229600" cy="28082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956619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AA61D39-FADC-483C-B869-69E42A55D7C5}"/>
              </a:ext>
            </a:extLst>
          </p:cNvPr>
          <p:cNvSpPr>
            <a:spLocks noGrp="1"/>
          </p:cNvSpPr>
          <p:nvPr>
            <p:ph type="title"/>
          </p:nvPr>
        </p:nvSpPr>
        <p:spPr>
          <a:xfrm>
            <a:off x="467544" y="771550"/>
            <a:ext cx="8229600" cy="432048"/>
          </a:xfrm>
        </p:spPr>
        <p:txBody>
          <a:bodyPr>
            <a:noAutofit/>
          </a:bodyPr>
          <a:lstStyle/>
          <a:p>
            <a:r>
              <a:rPr lang="sv-SE" sz="3200" dirty="0" smtClean="0"/>
              <a:t>Hjärt- </a:t>
            </a:r>
            <a:r>
              <a:rPr lang="sv-SE" sz="3200" dirty="0"/>
              <a:t>och kärlsjukdomar</a:t>
            </a:r>
            <a:endParaRPr lang="sv-SE" sz="3200" dirty="0"/>
          </a:p>
        </p:txBody>
      </p:sp>
      <p:sp>
        <p:nvSpPr>
          <p:cNvPr id="3" name="Platshållare för innehåll 2">
            <a:extLst>
              <a:ext uri="{FF2B5EF4-FFF2-40B4-BE49-F238E27FC236}">
                <a16:creationId xmlns:a16="http://schemas.microsoft.com/office/drawing/2014/main" id="{08134DDE-3533-4A29-A7E1-ED89121690E6}"/>
              </a:ext>
            </a:extLst>
          </p:cNvPr>
          <p:cNvSpPr>
            <a:spLocks noGrp="1"/>
          </p:cNvSpPr>
          <p:nvPr>
            <p:ph idx="1"/>
          </p:nvPr>
        </p:nvSpPr>
        <p:spPr>
          <a:xfrm>
            <a:off x="395536" y="1491630"/>
            <a:ext cx="8229600" cy="2808311"/>
          </a:xfrm>
        </p:spPr>
        <p:txBody>
          <a:bodyPr>
            <a:normAutofit/>
          </a:bodyPr>
          <a:lstStyle/>
          <a:p>
            <a:r>
              <a:rPr lang="sv-SE" sz="1600" dirty="0" smtClean="0"/>
              <a:t>Utmaningar</a:t>
            </a:r>
            <a:endParaRPr lang="sv-SE" sz="1600" dirty="0" smtClean="0"/>
          </a:p>
          <a:p>
            <a:pPr marL="180000" indent="-180000">
              <a:spcBef>
                <a:spcPts val="0"/>
              </a:spcBef>
              <a:spcAft>
                <a:spcPts val="600"/>
              </a:spcAft>
              <a:buFont typeface="Arial" panose="020B0604020202020204" pitchFamily="34" charset="0"/>
              <a:buChar char="•"/>
            </a:pPr>
            <a:r>
              <a:rPr lang="sv-SE" sz="1600" dirty="0" smtClean="0"/>
              <a:t>Samverkan </a:t>
            </a:r>
            <a:r>
              <a:rPr lang="sv-SE" sz="1600" dirty="0"/>
              <a:t>med primärvården - folksjukdomar</a:t>
            </a:r>
          </a:p>
          <a:p>
            <a:pPr marL="180000" indent="-180000">
              <a:spcBef>
                <a:spcPts val="0"/>
              </a:spcBef>
              <a:spcAft>
                <a:spcPts val="600"/>
              </a:spcAft>
              <a:buFont typeface="Arial" panose="020B0604020202020204" pitchFamily="34" charset="0"/>
              <a:buChar char="•"/>
            </a:pPr>
            <a:r>
              <a:rPr lang="sv-SE" sz="1600" dirty="0"/>
              <a:t>Implementering av vårdförloppen</a:t>
            </a:r>
          </a:p>
          <a:p>
            <a:pPr marL="580041" lvl="2" indent="-180000">
              <a:spcBef>
                <a:spcPts val="0"/>
              </a:spcBef>
              <a:spcAft>
                <a:spcPts val="600"/>
              </a:spcAft>
            </a:pPr>
            <a:r>
              <a:rPr lang="sv-SE" sz="1200" dirty="0"/>
              <a:t>Kritisk </a:t>
            </a:r>
            <a:r>
              <a:rPr lang="sv-SE" sz="1200" dirty="0" err="1"/>
              <a:t>benischemi</a:t>
            </a:r>
            <a:r>
              <a:rPr lang="sv-SE" sz="1200" dirty="0"/>
              <a:t> – RAG kärlkirurgi</a:t>
            </a:r>
          </a:p>
          <a:p>
            <a:pPr marL="580041" lvl="2" indent="-180000">
              <a:spcBef>
                <a:spcPts val="0"/>
              </a:spcBef>
              <a:spcAft>
                <a:spcPts val="600"/>
              </a:spcAft>
            </a:pPr>
            <a:r>
              <a:rPr lang="sv-SE" sz="1200" dirty="0"/>
              <a:t>Venös insufficiens – RAG kärlkirurgi</a:t>
            </a:r>
          </a:p>
          <a:p>
            <a:pPr marL="580041" lvl="2" indent="-180000">
              <a:spcBef>
                <a:spcPts val="0"/>
              </a:spcBef>
              <a:spcAft>
                <a:spcPts val="600"/>
              </a:spcAft>
            </a:pPr>
            <a:r>
              <a:rPr lang="sv-SE" sz="1200" dirty="0"/>
              <a:t>Hjärtsvikt, nydebuterad respektive kronisk svikt</a:t>
            </a:r>
          </a:p>
          <a:p>
            <a:pPr marL="180000" indent="-180000">
              <a:spcBef>
                <a:spcPts val="0"/>
              </a:spcBef>
              <a:spcAft>
                <a:spcPts val="600"/>
              </a:spcAft>
              <a:buFont typeface="Arial" panose="020B0604020202020204" pitchFamily="34" charset="0"/>
              <a:buChar char="•"/>
            </a:pPr>
            <a:r>
              <a:rPr lang="sv-SE" sz="1600" dirty="0"/>
              <a:t>Sekundär prevention – målnivåer</a:t>
            </a:r>
          </a:p>
          <a:p>
            <a:pPr marL="180000" indent="-180000">
              <a:spcBef>
                <a:spcPts val="0"/>
              </a:spcBef>
              <a:spcAft>
                <a:spcPts val="600"/>
              </a:spcAft>
              <a:buFont typeface="Arial" panose="020B0604020202020204" pitchFamily="34" charset="0"/>
              <a:buChar char="•"/>
            </a:pPr>
            <a:r>
              <a:rPr lang="sv-SE" sz="1600" dirty="0"/>
              <a:t>Kvalitetsindikatorer för hjärtsvikt</a:t>
            </a:r>
          </a:p>
        </p:txBody>
      </p:sp>
    </p:spTree>
    <p:extLst>
      <p:ext uri="{BB962C8B-B14F-4D97-AF65-F5344CB8AC3E}">
        <p14:creationId xmlns:p14="http://schemas.microsoft.com/office/powerpoint/2010/main" val="3868028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3600" dirty="0" smtClean="0"/>
              <a:t>Föregående möte </a:t>
            </a:r>
            <a:r>
              <a:rPr lang="sv-SE" sz="3600" dirty="0" smtClean="0"/>
              <a:t>2024-11-25</a:t>
            </a:r>
            <a:endParaRPr lang="sv-SE" sz="3600" dirty="0"/>
          </a:p>
        </p:txBody>
      </p:sp>
      <p:sp>
        <p:nvSpPr>
          <p:cNvPr id="3" name="Platshållare för innehåll 2"/>
          <p:cNvSpPr>
            <a:spLocks noGrp="1"/>
          </p:cNvSpPr>
          <p:nvPr>
            <p:ph idx="1"/>
          </p:nvPr>
        </p:nvSpPr>
        <p:spPr/>
        <p:txBody>
          <a:bodyPr>
            <a:normAutofit fontScale="70000" lnSpcReduction="20000"/>
          </a:bodyPr>
          <a:lstStyle/>
          <a:p>
            <a:pPr marL="180000" indent="-180000">
              <a:lnSpc>
                <a:spcPct val="120000"/>
              </a:lnSpc>
              <a:spcBef>
                <a:spcPts val="0"/>
              </a:spcBef>
              <a:spcAft>
                <a:spcPts val="600"/>
              </a:spcAft>
              <a:buFont typeface="Arial" panose="020B0604020202020204" pitchFamily="34" charset="0"/>
              <a:buChar char="•"/>
            </a:pPr>
            <a:r>
              <a:rPr lang="sv-SE" sz="2000" dirty="0" smtClean="0"/>
              <a:t>Information från RSL</a:t>
            </a:r>
          </a:p>
          <a:p>
            <a:pPr marL="180000" indent="-180000">
              <a:lnSpc>
                <a:spcPct val="120000"/>
              </a:lnSpc>
              <a:spcBef>
                <a:spcPts val="0"/>
              </a:spcBef>
              <a:spcAft>
                <a:spcPts val="600"/>
              </a:spcAft>
              <a:buFont typeface="Arial" panose="020B0604020202020204" pitchFamily="34" charset="0"/>
              <a:buChar char="•"/>
            </a:pPr>
            <a:r>
              <a:rPr lang="sv-SE" sz="2000" dirty="0" smtClean="0"/>
              <a:t>Reviderad uppdragsbeskrivning, RPO</a:t>
            </a:r>
          </a:p>
          <a:p>
            <a:pPr marL="180000" indent="-180000">
              <a:lnSpc>
                <a:spcPct val="120000"/>
              </a:lnSpc>
              <a:spcBef>
                <a:spcPts val="0"/>
              </a:spcBef>
              <a:spcAft>
                <a:spcPts val="600"/>
              </a:spcAft>
              <a:buFont typeface="Arial" panose="020B0604020202020204" pitchFamily="34" charset="0"/>
              <a:buChar char="•"/>
            </a:pPr>
            <a:r>
              <a:rPr lang="sv-SE" sz="2000" dirty="0" smtClean="0"/>
              <a:t>Handlingsplan och forskning</a:t>
            </a:r>
          </a:p>
          <a:p>
            <a:pPr marL="180000" indent="-180000">
              <a:lnSpc>
                <a:spcPct val="120000"/>
              </a:lnSpc>
              <a:spcBef>
                <a:spcPts val="0"/>
              </a:spcBef>
              <a:spcAft>
                <a:spcPts val="600"/>
              </a:spcAft>
              <a:buFont typeface="Arial" panose="020B0604020202020204" pitchFamily="34" charset="0"/>
              <a:buChar char="•"/>
            </a:pPr>
            <a:r>
              <a:rPr lang="sv-SE" sz="2000" dirty="0" smtClean="0"/>
              <a:t>Uppföljning gemensamt kunskapsråd</a:t>
            </a:r>
          </a:p>
          <a:p>
            <a:pPr marL="180000" indent="-180000">
              <a:lnSpc>
                <a:spcPct val="120000"/>
              </a:lnSpc>
              <a:spcBef>
                <a:spcPts val="0"/>
              </a:spcBef>
              <a:spcAft>
                <a:spcPts val="600"/>
              </a:spcAft>
              <a:buFont typeface="Arial" panose="020B0604020202020204" pitchFamily="34" charset="0"/>
              <a:buChar char="•"/>
            </a:pPr>
            <a:r>
              <a:rPr lang="sv-SE" sz="2000" dirty="0" smtClean="0"/>
              <a:t>Mötestider 2025</a:t>
            </a:r>
          </a:p>
          <a:p>
            <a:pPr marL="180000" indent="-180000">
              <a:lnSpc>
                <a:spcPct val="120000"/>
              </a:lnSpc>
              <a:spcBef>
                <a:spcPts val="0"/>
              </a:spcBef>
              <a:spcAft>
                <a:spcPts val="600"/>
              </a:spcAft>
              <a:buFont typeface="Arial" panose="020B0604020202020204" pitchFamily="34" charset="0"/>
              <a:buChar char="•"/>
            </a:pPr>
            <a:r>
              <a:rPr lang="sv-SE" sz="2000" dirty="0" smtClean="0"/>
              <a:t>Medel till regiondagar?</a:t>
            </a:r>
          </a:p>
          <a:p>
            <a:r>
              <a:rPr lang="sv-SE" sz="2000" dirty="0" smtClean="0"/>
              <a:t>Återkoppling </a:t>
            </a:r>
            <a:r>
              <a:rPr lang="sv-SE" sz="2000" dirty="0" smtClean="0"/>
              <a:t>från RSL AU: ekonomiska </a:t>
            </a:r>
            <a:r>
              <a:rPr lang="sv-SE" sz="2000" dirty="0"/>
              <a:t>bidrag till gemensamma utbildningsdagar dvs inte RPO-möten </a:t>
            </a:r>
            <a:r>
              <a:rPr lang="sv-SE" sz="2000" dirty="0" smtClean="0"/>
              <a:t>ryms </a:t>
            </a:r>
            <a:r>
              <a:rPr lang="sv-SE" sz="2000" dirty="0"/>
              <a:t>inom ”medel för utvecklingssatsningar”. </a:t>
            </a:r>
            <a:r>
              <a:rPr lang="sv-SE" sz="2000" dirty="0" smtClean="0"/>
              <a:t>Ansökan </a:t>
            </a:r>
            <a:r>
              <a:rPr lang="sv-SE" sz="2000" dirty="0"/>
              <a:t>finns på webben och lämnas in senast 3 månader före planerad </a:t>
            </a:r>
            <a:r>
              <a:rPr lang="sv-SE" sz="2000" dirty="0" smtClean="0"/>
              <a:t>insats. </a:t>
            </a:r>
            <a:r>
              <a:rPr lang="sv-SE" sz="2000" dirty="0" smtClean="0">
                <a:hlinkClick r:id="rId2"/>
              </a:rPr>
              <a:t>Medel </a:t>
            </a:r>
            <a:r>
              <a:rPr lang="sv-SE" sz="2000" dirty="0">
                <a:hlinkClick r:id="rId2"/>
              </a:rPr>
              <a:t>för utvecklingssatsningar - Sydöstra </a:t>
            </a:r>
            <a:r>
              <a:rPr lang="sv-SE" sz="2000" dirty="0" smtClean="0">
                <a:hlinkClick r:id="rId2"/>
              </a:rPr>
              <a:t>sjukvårdsregionen</a:t>
            </a:r>
            <a:endParaRPr lang="sv-SE" sz="2000" dirty="0">
              <a:solidFill>
                <a:srgbClr val="FF0000"/>
              </a:solidFill>
            </a:endParaRPr>
          </a:p>
        </p:txBody>
      </p:sp>
    </p:spTree>
    <p:extLst>
      <p:ext uri="{BB962C8B-B14F-4D97-AF65-F5344CB8AC3E}">
        <p14:creationId xmlns:p14="http://schemas.microsoft.com/office/powerpoint/2010/main" val="22148650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normAutofit/>
          </a:bodyPr>
          <a:lstStyle/>
          <a:p>
            <a:r>
              <a:rPr lang="sv-SE" dirty="0" smtClean="0"/>
              <a:t>Lung- </a:t>
            </a:r>
            <a:r>
              <a:rPr lang="sv-SE" dirty="0"/>
              <a:t>och allergisjukdomar</a:t>
            </a:r>
            <a:endParaRPr lang="sv-SE" dirty="0"/>
          </a:p>
        </p:txBody>
      </p:sp>
    </p:spTree>
    <p:extLst>
      <p:ext uri="{BB962C8B-B14F-4D97-AF65-F5344CB8AC3E}">
        <p14:creationId xmlns:p14="http://schemas.microsoft.com/office/powerpoint/2010/main" val="35102203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ell 17"/>
          <p:cNvGraphicFramePr>
            <a:graphicFrameLocks noGrp="1"/>
          </p:cNvGraphicFramePr>
          <p:nvPr>
            <p:extLst>
              <p:ext uri="{D42A27DB-BD31-4B8C-83A1-F6EECF244321}">
                <p14:modId xmlns:p14="http://schemas.microsoft.com/office/powerpoint/2010/main" val="114417949"/>
              </p:ext>
            </p:extLst>
          </p:nvPr>
        </p:nvGraphicFramePr>
        <p:xfrm>
          <a:off x="9624" y="0"/>
          <a:ext cx="9139190" cy="6214599"/>
        </p:xfrm>
        <a:graphic>
          <a:graphicData uri="http://schemas.openxmlformats.org/drawingml/2006/table">
            <a:tbl>
              <a:tblPr firstRow="1" bandRow="1">
                <a:tableStyleId>{72833802-FEF1-4C79-8D5D-14CF1EAF98D9}</a:tableStyleId>
              </a:tblPr>
              <a:tblGrid>
                <a:gridCol w="1183492">
                  <a:extLst>
                    <a:ext uri="{9D8B030D-6E8A-4147-A177-3AD203B41FA5}">
                      <a16:colId xmlns:a16="http://schemas.microsoft.com/office/drawing/2014/main" val="20000"/>
                    </a:ext>
                  </a:extLst>
                </a:gridCol>
                <a:gridCol w="1311748">
                  <a:extLst>
                    <a:ext uri="{9D8B030D-6E8A-4147-A177-3AD203B41FA5}">
                      <a16:colId xmlns:a16="http://schemas.microsoft.com/office/drawing/2014/main" val="20001"/>
                    </a:ext>
                  </a:extLst>
                </a:gridCol>
                <a:gridCol w="3500069">
                  <a:extLst>
                    <a:ext uri="{9D8B030D-6E8A-4147-A177-3AD203B41FA5}">
                      <a16:colId xmlns:a16="http://schemas.microsoft.com/office/drawing/2014/main" val="1830092349"/>
                    </a:ext>
                  </a:extLst>
                </a:gridCol>
                <a:gridCol w="2219093">
                  <a:extLst>
                    <a:ext uri="{9D8B030D-6E8A-4147-A177-3AD203B41FA5}">
                      <a16:colId xmlns:a16="http://schemas.microsoft.com/office/drawing/2014/main" val="2606121942"/>
                    </a:ext>
                  </a:extLst>
                </a:gridCol>
                <a:gridCol w="924788">
                  <a:extLst>
                    <a:ext uri="{9D8B030D-6E8A-4147-A177-3AD203B41FA5}">
                      <a16:colId xmlns:a16="http://schemas.microsoft.com/office/drawing/2014/main" val="3795709679"/>
                    </a:ext>
                  </a:extLst>
                </a:gridCol>
              </a:tblGrid>
              <a:tr h="822960">
                <a:tc>
                  <a:txBody>
                    <a:bodyPr/>
                    <a:lstStyle>
                      <a:lvl1pPr marL="0" algn="l" defTabSz="914400" rtl="0" eaLnBrk="1" latinLnBrk="0" hangingPunct="1">
                        <a:defRPr sz="1800" b="1" kern="1200">
                          <a:solidFill>
                            <a:schemeClr val="lt1"/>
                          </a:solidFill>
                          <a:latin typeface="Arial"/>
                          <a:ea typeface="Bryant Regular"/>
                          <a:cs typeface="Bryant Regular"/>
                        </a:defRPr>
                      </a:lvl1pPr>
                      <a:lvl2pPr marL="457200" algn="l" defTabSz="914400" rtl="0" eaLnBrk="1" latinLnBrk="0" hangingPunct="1">
                        <a:defRPr sz="1800" b="1" kern="1200">
                          <a:solidFill>
                            <a:schemeClr val="lt1"/>
                          </a:solidFill>
                          <a:latin typeface="Arial"/>
                          <a:ea typeface="Bryant Regular"/>
                          <a:cs typeface="Bryant Regular"/>
                        </a:defRPr>
                      </a:lvl2pPr>
                      <a:lvl3pPr marL="914400" algn="l" defTabSz="914400" rtl="0" eaLnBrk="1" latinLnBrk="0" hangingPunct="1">
                        <a:defRPr sz="1800" b="1" kern="1200">
                          <a:solidFill>
                            <a:schemeClr val="lt1"/>
                          </a:solidFill>
                          <a:latin typeface="Arial"/>
                          <a:ea typeface="Bryant Regular"/>
                          <a:cs typeface="Bryant Regular"/>
                        </a:defRPr>
                      </a:lvl3pPr>
                      <a:lvl4pPr marL="1371600" algn="l" defTabSz="914400" rtl="0" eaLnBrk="1" latinLnBrk="0" hangingPunct="1">
                        <a:defRPr sz="1800" b="1" kern="1200">
                          <a:solidFill>
                            <a:schemeClr val="lt1"/>
                          </a:solidFill>
                          <a:latin typeface="Arial"/>
                          <a:ea typeface="Bryant Regular"/>
                          <a:cs typeface="Bryant Regular"/>
                        </a:defRPr>
                      </a:lvl4pPr>
                      <a:lvl5pPr marL="1828800" algn="l" defTabSz="914400" rtl="0" eaLnBrk="1" latinLnBrk="0" hangingPunct="1">
                        <a:defRPr sz="1800" b="1" kern="1200">
                          <a:solidFill>
                            <a:schemeClr val="lt1"/>
                          </a:solidFill>
                          <a:latin typeface="Arial"/>
                          <a:ea typeface="Bryant Regular"/>
                          <a:cs typeface="Bryant Regular"/>
                        </a:defRPr>
                      </a:lvl5pPr>
                      <a:lvl6pPr marL="2286000" algn="l" defTabSz="914400" rtl="0" eaLnBrk="1" latinLnBrk="0" hangingPunct="1">
                        <a:defRPr sz="1800" b="1" kern="1200">
                          <a:solidFill>
                            <a:schemeClr val="lt1"/>
                          </a:solidFill>
                          <a:latin typeface="Arial"/>
                          <a:ea typeface="Bryant Regular"/>
                          <a:cs typeface="Bryant Regular"/>
                        </a:defRPr>
                      </a:lvl6pPr>
                      <a:lvl7pPr marL="2743200" algn="l" defTabSz="914400" rtl="0" eaLnBrk="1" latinLnBrk="0" hangingPunct="1">
                        <a:defRPr sz="1800" b="1" kern="1200">
                          <a:solidFill>
                            <a:schemeClr val="lt1"/>
                          </a:solidFill>
                          <a:latin typeface="Arial"/>
                          <a:ea typeface="Bryant Regular"/>
                          <a:cs typeface="Bryant Regular"/>
                        </a:defRPr>
                      </a:lvl7pPr>
                      <a:lvl8pPr marL="3200400" algn="l" defTabSz="914400" rtl="0" eaLnBrk="1" latinLnBrk="0" hangingPunct="1">
                        <a:defRPr sz="1800" b="1" kern="1200">
                          <a:solidFill>
                            <a:schemeClr val="lt1"/>
                          </a:solidFill>
                          <a:latin typeface="Arial"/>
                          <a:ea typeface="Bryant Regular"/>
                          <a:cs typeface="Bryant Regular"/>
                        </a:defRPr>
                      </a:lvl8pPr>
                      <a:lvl9pPr marL="3657600" algn="l" defTabSz="914400" rtl="0" eaLnBrk="1" latinLnBrk="0" hangingPunct="1">
                        <a:defRPr sz="1800" b="1" kern="1200">
                          <a:solidFill>
                            <a:schemeClr val="lt1"/>
                          </a:solidFill>
                          <a:latin typeface="Arial"/>
                          <a:ea typeface="Bryant Regular"/>
                          <a:cs typeface="Bryant Regular"/>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Nationellt </a:t>
                      </a:r>
                      <a:r>
                        <a:rPr lang="sv-SE" sz="1200" dirty="0" smtClean="0"/>
                        <a:t>insatsområde (NPO)</a:t>
                      </a:r>
                      <a:endParaRPr lang="sv-SE" sz="1200" dirty="0">
                        <a:latin typeface="+mj-lt"/>
                      </a:endParaRPr>
                    </a:p>
                  </a:txBody>
                  <a:tcPr>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b="1" kern="1200">
                          <a:solidFill>
                            <a:schemeClr val="lt1"/>
                          </a:solidFill>
                          <a:latin typeface="Arial"/>
                          <a:ea typeface="Bryant Regular"/>
                          <a:cs typeface="Bryant Regular"/>
                        </a:defRPr>
                      </a:lvl1pPr>
                      <a:lvl2pPr marL="457200" algn="l" defTabSz="914400" rtl="0" eaLnBrk="1" latinLnBrk="0" hangingPunct="1">
                        <a:defRPr sz="1800" b="1" kern="1200">
                          <a:solidFill>
                            <a:schemeClr val="lt1"/>
                          </a:solidFill>
                          <a:latin typeface="Arial"/>
                          <a:ea typeface="Bryant Regular"/>
                          <a:cs typeface="Bryant Regular"/>
                        </a:defRPr>
                      </a:lvl2pPr>
                      <a:lvl3pPr marL="914400" algn="l" defTabSz="914400" rtl="0" eaLnBrk="1" latinLnBrk="0" hangingPunct="1">
                        <a:defRPr sz="1800" b="1" kern="1200">
                          <a:solidFill>
                            <a:schemeClr val="lt1"/>
                          </a:solidFill>
                          <a:latin typeface="Arial"/>
                          <a:ea typeface="Bryant Regular"/>
                          <a:cs typeface="Bryant Regular"/>
                        </a:defRPr>
                      </a:lvl3pPr>
                      <a:lvl4pPr marL="1371600" algn="l" defTabSz="914400" rtl="0" eaLnBrk="1" latinLnBrk="0" hangingPunct="1">
                        <a:defRPr sz="1800" b="1" kern="1200">
                          <a:solidFill>
                            <a:schemeClr val="lt1"/>
                          </a:solidFill>
                          <a:latin typeface="Arial"/>
                          <a:ea typeface="Bryant Regular"/>
                          <a:cs typeface="Bryant Regular"/>
                        </a:defRPr>
                      </a:lvl4pPr>
                      <a:lvl5pPr marL="1828800" algn="l" defTabSz="914400" rtl="0" eaLnBrk="1" latinLnBrk="0" hangingPunct="1">
                        <a:defRPr sz="1800" b="1" kern="1200">
                          <a:solidFill>
                            <a:schemeClr val="lt1"/>
                          </a:solidFill>
                          <a:latin typeface="Arial"/>
                          <a:ea typeface="Bryant Regular"/>
                          <a:cs typeface="Bryant Regular"/>
                        </a:defRPr>
                      </a:lvl5pPr>
                      <a:lvl6pPr marL="2286000" algn="l" defTabSz="914400" rtl="0" eaLnBrk="1" latinLnBrk="0" hangingPunct="1">
                        <a:defRPr sz="1800" b="1" kern="1200">
                          <a:solidFill>
                            <a:schemeClr val="lt1"/>
                          </a:solidFill>
                          <a:latin typeface="Arial"/>
                          <a:ea typeface="Bryant Regular"/>
                          <a:cs typeface="Bryant Regular"/>
                        </a:defRPr>
                      </a:lvl6pPr>
                      <a:lvl7pPr marL="2743200" algn="l" defTabSz="914400" rtl="0" eaLnBrk="1" latinLnBrk="0" hangingPunct="1">
                        <a:defRPr sz="1800" b="1" kern="1200">
                          <a:solidFill>
                            <a:schemeClr val="lt1"/>
                          </a:solidFill>
                          <a:latin typeface="Arial"/>
                          <a:ea typeface="Bryant Regular"/>
                          <a:cs typeface="Bryant Regular"/>
                        </a:defRPr>
                      </a:lvl7pPr>
                      <a:lvl8pPr marL="3200400" algn="l" defTabSz="914400" rtl="0" eaLnBrk="1" latinLnBrk="0" hangingPunct="1">
                        <a:defRPr sz="1800" b="1" kern="1200">
                          <a:solidFill>
                            <a:schemeClr val="lt1"/>
                          </a:solidFill>
                          <a:latin typeface="Arial"/>
                          <a:ea typeface="Bryant Regular"/>
                          <a:cs typeface="Bryant Regular"/>
                        </a:defRPr>
                      </a:lvl8pPr>
                      <a:lvl9pPr marL="3657600" algn="l" defTabSz="914400" rtl="0" eaLnBrk="1" latinLnBrk="0" hangingPunct="1">
                        <a:defRPr sz="1800" b="1" kern="1200">
                          <a:solidFill>
                            <a:schemeClr val="lt1"/>
                          </a:solidFill>
                          <a:latin typeface="Arial"/>
                          <a:ea typeface="Bryant Regular"/>
                          <a:cs typeface="Bryant Regular"/>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Prioriterat område </a:t>
                      </a:r>
                      <a:br>
                        <a:rPr lang="sv-SE" sz="1200" dirty="0"/>
                      </a:br>
                      <a:r>
                        <a:rPr lang="sv-SE" sz="1200" dirty="0"/>
                        <a:t>och patientlöften</a:t>
                      </a:r>
                      <a:endParaRPr lang="sv-SE" sz="1200" dirty="0">
                        <a:latin typeface="+mj-lt"/>
                      </a:endParaRPr>
                    </a:p>
                  </a:txBody>
                  <a:tcPr>
                    <a:lnB w="12700" cap="flat" cmpd="sng" algn="ctr">
                      <a:solidFill>
                        <a:schemeClr val="tx1"/>
                      </a:solidFill>
                      <a:prstDash val="solid"/>
                      <a:round/>
                      <a:headEnd type="none" w="med" len="med"/>
                      <a:tailEnd type="none" w="med" len="med"/>
                    </a:lnB>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sv-SE" sz="1200" b="1" kern="1200" dirty="0">
                          <a:solidFill>
                            <a:schemeClr val="bg1"/>
                          </a:solidFill>
                          <a:latin typeface="Arial"/>
                          <a:ea typeface="Bryant Regular"/>
                          <a:cs typeface="Bryant Regular"/>
                        </a:rPr>
                        <a:t>Aktiviteter</a:t>
                      </a:r>
                    </a:p>
                  </a:txBody>
                  <a:tcPr>
                    <a:lnB w="12700" cap="flat" cmpd="sng" algn="ctr">
                      <a:solidFill>
                        <a:schemeClr val="tx1"/>
                      </a:solidFill>
                      <a:prstDash val="solid"/>
                      <a:round/>
                      <a:headEnd type="none" w="med" len="med"/>
                      <a:tailEnd type="none" w="med" len="med"/>
                    </a:lnB>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sv-SE" sz="1200" b="1" kern="1200" dirty="0" smtClean="0">
                          <a:solidFill>
                            <a:schemeClr val="lt1"/>
                          </a:solidFill>
                          <a:latin typeface="Arial"/>
                          <a:ea typeface="Bryant Regular"/>
                          <a:cs typeface="Bryant Regular"/>
                        </a:rPr>
                        <a:t>Uppföljning</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sv-SE" sz="800" b="1" i="0" u="none" strike="noStrike" kern="1200" cap="none" spc="0" normalizeH="0" baseline="0" noProof="0" dirty="0" smtClean="0">
                          <a:ln>
                            <a:noFill/>
                          </a:ln>
                          <a:solidFill>
                            <a:schemeClr val="bg1"/>
                          </a:solidFill>
                          <a:effectLst/>
                          <a:uLnTx/>
                          <a:uFillTx/>
                          <a:latin typeface="+mn-lt"/>
                          <a:ea typeface="+mn-ea"/>
                          <a:cs typeface="+mn-cs"/>
                        </a:rPr>
                        <a:t>Uppföljning:</a:t>
                      </a:r>
                      <a:r>
                        <a:rPr kumimoji="0" lang="sv-SE" sz="800" b="0" i="0" u="none" strike="noStrike" kern="1200" cap="none" spc="0" normalizeH="0" baseline="0" noProof="0" dirty="0" smtClean="0">
                          <a:ln>
                            <a:noFill/>
                          </a:ln>
                          <a:solidFill>
                            <a:schemeClr val="bg1"/>
                          </a:solidFill>
                          <a:effectLst/>
                          <a:uLnTx/>
                          <a:uFillTx/>
                          <a:latin typeface="+mn-lt"/>
                          <a:ea typeface="+mn-ea"/>
                          <a:cs typeface="+mn-cs"/>
                        </a:rPr>
                        <a:t> ange metod, kvalitetsindikatorer, </a:t>
                      </a:r>
                      <a:r>
                        <a:rPr kumimoji="0" lang="sv-SE" sz="800" b="0" i="0" u="none" strike="noStrike" kern="1200" cap="none" spc="0" normalizeH="0" baseline="0" noProof="0" dirty="0" err="1" smtClean="0">
                          <a:ln>
                            <a:noFill/>
                          </a:ln>
                          <a:solidFill>
                            <a:schemeClr val="bg1"/>
                          </a:solidFill>
                          <a:effectLst/>
                          <a:uLnTx/>
                          <a:uFillTx/>
                          <a:latin typeface="+mn-lt"/>
                          <a:ea typeface="+mn-ea"/>
                          <a:cs typeface="+mn-cs"/>
                        </a:rPr>
                        <a:t>målvärden</a:t>
                      </a:r>
                      <a:r>
                        <a:rPr kumimoji="0" lang="sv-SE" sz="800" b="0" i="0" u="none" strike="noStrike" kern="1200" cap="none" spc="0" normalizeH="0" baseline="0" noProof="0" dirty="0" smtClean="0">
                          <a:ln>
                            <a:noFill/>
                          </a:ln>
                          <a:solidFill>
                            <a:schemeClr val="bg1"/>
                          </a:solidFill>
                          <a:effectLst/>
                          <a:uLnTx/>
                          <a:uFillTx/>
                          <a:latin typeface="+mn-lt"/>
                          <a:ea typeface="+mn-ea"/>
                          <a:cs typeface="+mn-cs"/>
                        </a:rPr>
                        <a:t> och resultat</a:t>
                      </a:r>
                    </a:p>
                    <a:p>
                      <a:pPr marL="0" marR="0" lvl="0" indent="0" algn="l" defTabSz="1219170" rtl="0" eaLnBrk="1" fontAlgn="auto" latinLnBrk="0" hangingPunct="1">
                        <a:lnSpc>
                          <a:spcPct val="100000"/>
                        </a:lnSpc>
                        <a:spcBef>
                          <a:spcPts val="0"/>
                        </a:spcBef>
                        <a:spcAft>
                          <a:spcPts val="0"/>
                        </a:spcAft>
                        <a:buClrTx/>
                        <a:buSzTx/>
                        <a:buFontTx/>
                        <a:buNone/>
                        <a:tabLst/>
                        <a:defRPr/>
                      </a:pPr>
                      <a:endParaRPr lang="sv-SE" sz="1200" b="1" kern="1200" dirty="0">
                        <a:solidFill>
                          <a:schemeClr val="lt1"/>
                        </a:solidFill>
                        <a:latin typeface="Arial"/>
                        <a:ea typeface="Bryant Regular"/>
                        <a:cs typeface="Bryant Regular"/>
                      </a:endParaRPr>
                    </a:p>
                  </a:txBody>
                  <a:tcPr>
                    <a:lnB w="12700" cap="flat" cmpd="sng" algn="ctr">
                      <a:solidFill>
                        <a:schemeClr val="tx1"/>
                      </a:solidFill>
                      <a:prstDash val="solid"/>
                      <a:round/>
                      <a:headEnd type="none" w="med" len="med"/>
                      <a:tailEnd type="none" w="med" len="med"/>
                    </a:lnB>
                  </a:tcPr>
                </a:tc>
                <a:tc>
                  <a:txBody>
                    <a:bodyPr/>
                    <a:lstStyle/>
                    <a:p>
                      <a:endParaRPr lang="sv-SE" sz="1200" b="1" kern="1200" dirty="0">
                        <a:solidFill>
                          <a:schemeClr val="lt1"/>
                        </a:solidFill>
                        <a:latin typeface="Arial"/>
                        <a:ea typeface="Bryant Regular"/>
                        <a:cs typeface="Bryant Regular"/>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606040">
                <a:tc>
                  <a:txBody>
                    <a:bodyPr/>
                    <a:lstStyle>
                      <a:lvl1pPr marL="0" algn="l" defTabSz="914400" rtl="0" eaLnBrk="1" latinLnBrk="0" hangingPunct="1">
                        <a:defRPr sz="1800" kern="1200">
                          <a:solidFill>
                            <a:schemeClr val="dk1"/>
                          </a:solidFill>
                          <a:latin typeface="Arial"/>
                          <a:ea typeface="Bryant Regular"/>
                          <a:cs typeface="Bryant Regular"/>
                        </a:defRPr>
                      </a:lvl1pPr>
                      <a:lvl2pPr marL="457200" algn="l" defTabSz="914400" rtl="0" eaLnBrk="1" latinLnBrk="0" hangingPunct="1">
                        <a:defRPr sz="1800" kern="1200">
                          <a:solidFill>
                            <a:schemeClr val="dk1"/>
                          </a:solidFill>
                          <a:latin typeface="Arial"/>
                          <a:ea typeface="Bryant Regular"/>
                          <a:cs typeface="Bryant Regular"/>
                        </a:defRPr>
                      </a:lvl2pPr>
                      <a:lvl3pPr marL="914400" algn="l" defTabSz="914400" rtl="0" eaLnBrk="1" latinLnBrk="0" hangingPunct="1">
                        <a:defRPr sz="1800" kern="1200">
                          <a:solidFill>
                            <a:schemeClr val="dk1"/>
                          </a:solidFill>
                          <a:latin typeface="Arial"/>
                          <a:ea typeface="Bryant Regular"/>
                          <a:cs typeface="Bryant Regular"/>
                        </a:defRPr>
                      </a:lvl3pPr>
                      <a:lvl4pPr marL="1371600" algn="l" defTabSz="914400" rtl="0" eaLnBrk="1" latinLnBrk="0" hangingPunct="1">
                        <a:defRPr sz="1800" kern="1200">
                          <a:solidFill>
                            <a:schemeClr val="dk1"/>
                          </a:solidFill>
                          <a:latin typeface="Arial"/>
                          <a:ea typeface="Bryant Regular"/>
                          <a:cs typeface="Bryant Regular"/>
                        </a:defRPr>
                      </a:lvl4pPr>
                      <a:lvl5pPr marL="1828800" algn="l" defTabSz="914400" rtl="0" eaLnBrk="1" latinLnBrk="0" hangingPunct="1">
                        <a:defRPr sz="1800" kern="1200">
                          <a:solidFill>
                            <a:schemeClr val="dk1"/>
                          </a:solidFill>
                          <a:latin typeface="Arial"/>
                          <a:ea typeface="Bryant Regular"/>
                          <a:cs typeface="Bryant Regular"/>
                        </a:defRPr>
                      </a:lvl5pPr>
                      <a:lvl6pPr marL="2286000" algn="l" defTabSz="914400" rtl="0" eaLnBrk="1" latinLnBrk="0" hangingPunct="1">
                        <a:defRPr sz="1800" kern="1200">
                          <a:solidFill>
                            <a:schemeClr val="dk1"/>
                          </a:solidFill>
                          <a:latin typeface="Arial"/>
                          <a:ea typeface="Bryant Regular"/>
                          <a:cs typeface="Bryant Regular"/>
                        </a:defRPr>
                      </a:lvl6pPr>
                      <a:lvl7pPr marL="2743200" algn="l" defTabSz="914400" rtl="0" eaLnBrk="1" latinLnBrk="0" hangingPunct="1">
                        <a:defRPr sz="1800" kern="1200">
                          <a:solidFill>
                            <a:schemeClr val="dk1"/>
                          </a:solidFill>
                          <a:latin typeface="Arial"/>
                          <a:ea typeface="Bryant Regular"/>
                          <a:cs typeface="Bryant Regular"/>
                        </a:defRPr>
                      </a:lvl7pPr>
                      <a:lvl8pPr marL="3200400" algn="l" defTabSz="914400" rtl="0" eaLnBrk="1" latinLnBrk="0" hangingPunct="1">
                        <a:defRPr sz="1800" kern="1200">
                          <a:solidFill>
                            <a:schemeClr val="dk1"/>
                          </a:solidFill>
                          <a:latin typeface="Arial"/>
                          <a:ea typeface="Bryant Regular"/>
                          <a:cs typeface="Bryant Regular"/>
                        </a:defRPr>
                      </a:lvl8pPr>
                      <a:lvl9pPr marL="3657600" algn="l" defTabSz="914400" rtl="0" eaLnBrk="1" latinLnBrk="0" hangingPunct="1">
                        <a:defRPr sz="1800" kern="1200">
                          <a:solidFill>
                            <a:schemeClr val="dk1"/>
                          </a:solidFill>
                          <a:latin typeface="Arial"/>
                          <a:ea typeface="Bryant Regular"/>
                          <a:cs typeface="Bryant Regular"/>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100" b="1" i="0" dirty="0" smtClean="0">
                          <a:solidFill>
                            <a:schemeClr val="tx1"/>
                          </a:solidFill>
                          <a:latin typeface="+mn-lt"/>
                        </a:rPr>
                        <a:t>Lungcancer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800" b="1" i="0" dirty="0" smtClean="0">
                          <a:solidFill>
                            <a:schemeClr val="tx1"/>
                          </a:solidFill>
                          <a:latin typeface="+mn-lt"/>
                        </a:rPr>
                        <a:t>RCC/nationella vårdprogramsgruppen</a:t>
                      </a:r>
                      <a:endParaRPr lang="sv-SE" sz="800" b="1" i="0" dirty="0">
                        <a:solidFill>
                          <a:schemeClr val="tx1"/>
                        </a:solidFill>
                        <a:latin typeface="+mn-lt"/>
                      </a:endParaRPr>
                    </a:p>
                    <a:p>
                      <a:pPr algn="l">
                        <a:buFont typeface="Arial" panose="020B0604020202020204" pitchFamily="34" charset="0"/>
                        <a:buNone/>
                      </a:pPr>
                      <a:endParaRPr lang="sv-SE" sz="600" i="0" dirty="0">
                        <a:solidFill>
                          <a:schemeClr val="accent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a:ea typeface="Bryant Regular"/>
                          <a:cs typeface="Bryant Regular"/>
                        </a:defRPr>
                      </a:lvl1pPr>
                      <a:lvl2pPr marL="457200" algn="l" defTabSz="914400" rtl="0" eaLnBrk="1" latinLnBrk="0" hangingPunct="1">
                        <a:defRPr sz="1800" kern="1200">
                          <a:solidFill>
                            <a:schemeClr val="dk1"/>
                          </a:solidFill>
                          <a:latin typeface="Arial"/>
                          <a:ea typeface="Bryant Regular"/>
                          <a:cs typeface="Bryant Regular"/>
                        </a:defRPr>
                      </a:lvl2pPr>
                      <a:lvl3pPr marL="914400" algn="l" defTabSz="914400" rtl="0" eaLnBrk="1" latinLnBrk="0" hangingPunct="1">
                        <a:defRPr sz="1800" kern="1200">
                          <a:solidFill>
                            <a:schemeClr val="dk1"/>
                          </a:solidFill>
                          <a:latin typeface="Arial"/>
                          <a:ea typeface="Bryant Regular"/>
                          <a:cs typeface="Bryant Regular"/>
                        </a:defRPr>
                      </a:lvl3pPr>
                      <a:lvl4pPr marL="1371600" algn="l" defTabSz="914400" rtl="0" eaLnBrk="1" latinLnBrk="0" hangingPunct="1">
                        <a:defRPr sz="1800" kern="1200">
                          <a:solidFill>
                            <a:schemeClr val="dk1"/>
                          </a:solidFill>
                          <a:latin typeface="Arial"/>
                          <a:ea typeface="Bryant Regular"/>
                          <a:cs typeface="Bryant Regular"/>
                        </a:defRPr>
                      </a:lvl4pPr>
                      <a:lvl5pPr marL="1828800" algn="l" defTabSz="914400" rtl="0" eaLnBrk="1" latinLnBrk="0" hangingPunct="1">
                        <a:defRPr sz="1800" kern="1200">
                          <a:solidFill>
                            <a:schemeClr val="dk1"/>
                          </a:solidFill>
                          <a:latin typeface="Arial"/>
                          <a:ea typeface="Bryant Regular"/>
                          <a:cs typeface="Bryant Regular"/>
                        </a:defRPr>
                      </a:lvl5pPr>
                      <a:lvl6pPr marL="2286000" algn="l" defTabSz="914400" rtl="0" eaLnBrk="1" latinLnBrk="0" hangingPunct="1">
                        <a:defRPr sz="1800" kern="1200">
                          <a:solidFill>
                            <a:schemeClr val="dk1"/>
                          </a:solidFill>
                          <a:latin typeface="Arial"/>
                          <a:ea typeface="Bryant Regular"/>
                          <a:cs typeface="Bryant Regular"/>
                        </a:defRPr>
                      </a:lvl6pPr>
                      <a:lvl7pPr marL="2743200" algn="l" defTabSz="914400" rtl="0" eaLnBrk="1" latinLnBrk="0" hangingPunct="1">
                        <a:defRPr sz="1800" kern="1200">
                          <a:solidFill>
                            <a:schemeClr val="dk1"/>
                          </a:solidFill>
                          <a:latin typeface="Arial"/>
                          <a:ea typeface="Bryant Regular"/>
                          <a:cs typeface="Bryant Regular"/>
                        </a:defRPr>
                      </a:lvl7pPr>
                      <a:lvl8pPr marL="3200400" algn="l" defTabSz="914400" rtl="0" eaLnBrk="1" latinLnBrk="0" hangingPunct="1">
                        <a:defRPr sz="1800" kern="1200">
                          <a:solidFill>
                            <a:schemeClr val="dk1"/>
                          </a:solidFill>
                          <a:latin typeface="Arial"/>
                          <a:ea typeface="Bryant Regular"/>
                          <a:cs typeface="Bryant Regular"/>
                        </a:defRPr>
                      </a:lvl8pPr>
                      <a:lvl9pPr marL="3657600" algn="l" defTabSz="914400" rtl="0" eaLnBrk="1" latinLnBrk="0" hangingPunct="1">
                        <a:defRPr sz="1800" kern="1200">
                          <a:solidFill>
                            <a:schemeClr val="dk1"/>
                          </a:solidFill>
                          <a:latin typeface="Arial"/>
                          <a:ea typeface="Bryant Regular"/>
                          <a:cs typeface="Bryant Regular"/>
                        </a:defRPr>
                      </a:lvl9p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sv-SE" sz="800" b="1" i="0" dirty="0" smtClean="0">
                          <a:solidFill>
                            <a:schemeClr val="accent1"/>
                          </a:solidFill>
                          <a:latin typeface="+mn-lt"/>
                        </a:rPr>
                        <a:t>RCC 6</a:t>
                      </a:r>
                      <a:r>
                        <a:rPr lang="sv-SE" sz="800" b="1" i="0" baseline="0" dirty="0" smtClean="0">
                          <a:solidFill>
                            <a:schemeClr val="accent1"/>
                          </a:solidFill>
                          <a:latin typeface="+mn-lt"/>
                        </a:rPr>
                        <a:t> löften</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sv-SE" sz="800" b="0" i="0" baseline="0" dirty="0" smtClean="0">
                        <a:solidFill>
                          <a:schemeClr val="accent1"/>
                        </a:solidFill>
                        <a:latin typeface="+mn-lt"/>
                      </a:endParaRPr>
                    </a:p>
                    <a:p>
                      <a:pPr marL="0" marR="0" indent="0" algn="l" defTabSz="914400" rtl="0" eaLnBrk="1" fontAlgn="auto" latinLnBrk="0" hangingPunct="1">
                        <a:lnSpc>
                          <a:spcPct val="100000"/>
                        </a:lnSpc>
                        <a:spcBef>
                          <a:spcPts val="0"/>
                        </a:spcBef>
                        <a:spcAft>
                          <a:spcPts val="0"/>
                        </a:spcAft>
                        <a:buClrTx/>
                        <a:buSzTx/>
                        <a:buFont typeface="+mj-lt"/>
                        <a:buNone/>
                        <a:tabLst/>
                        <a:defRPr/>
                      </a:pPr>
                      <a:r>
                        <a:rPr lang="sv-SE" sz="800" b="0" i="0" dirty="0" smtClean="0">
                          <a:solidFill>
                            <a:schemeClr val="accent1"/>
                          </a:solidFill>
                          <a:latin typeface="+mn-lt"/>
                        </a:rPr>
                        <a:t>-</a:t>
                      </a:r>
                      <a:r>
                        <a:rPr lang="sv-SE" sz="800" b="1" i="0" dirty="0" smtClean="0">
                          <a:solidFill>
                            <a:schemeClr val="accent1"/>
                          </a:solidFill>
                          <a:latin typeface="+mn-lt"/>
                        </a:rPr>
                        <a:t>Få </a:t>
                      </a:r>
                      <a:r>
                        <a:rPr lang="sv-SE" sz="800" b="1" i="0" dirty="0">
                          <a:solidFill>
                            <a:schemeClr val="accent1"/>
                          </a:solidFill>
                          <a:latin typeface="+mn-lt"/>
                        </a:rPr>
                        <a:t>behandling inom tid som anges i standardiserade vårdförlopp</a:t>
                      </a:r>
                      <a:r>
                        <a:rPr lang="sv-SE" sz="800" b="1" i="0" baseline="0" dirty="0">
                          <a:solidFill>
                            <a:schemeClr val="accent1"/>
                          </a:solidFill>
                          <a:latin typeface="+mn-lt"/>
                        </a:rPr>
                        <a:t> lungcancer</a:t>
                      </a:r>
                      <a:r>
                        <a:rPr lang="sv-SE" sz="800" b="1" i="0" dirty="0">
                          <a:solidFill>
                            <a:schemeClr val="accent1"/>
                          </a:solidFill>
                          <a:latin typeface="+mn-lt"/>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800" b="0" i="0" dirty="0" smtClean="0">
                        <a:solidFill>
                          <a:schemeClr val="tx1"/>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400" b="0" i="0" kern="1200" dirty="0" smtClean="0">
                          <a:solidFill>
                            <a:schemeClr val="dk1"/>
                          </a:solidFill>
                          <a:effectLst/>
                          <a:latin typeface="+mn-lt"/>
                          <a:ea typeface="Bryant Regular"/>
                          <a:cs typeface="Bryant Regular"/>
                        </a:rPr>
                        <a:t>-</a:t>
                      </a:r>
                      <a:r>
                        <a:rPr lang="sv-SE" sz="500" b="0" i="0" kern="1200" dirty="0" smtClean="0">
                          <a:solidFill>
                            <a:schemeClr val="tx1"/>
                          </a:solidFill>
                          <a:effectLst/>
                          <a:latin typeface="+mn-lt"/>
                          <a:ea typeface="Bryant Regular"/>
                          <a:cs typeface="Bryant Regular"/>
                        </a:rPr>
                        <a:t>Alla cancerpatienter ska erbjudas diagnostik och behandling enligt Best </a:t>
                      </a:r>
                      <a:r>
                        <a:rPr lang="sv-SE" sz="500" b="0" i="0" kern="1200" dirty="0" err="1" smtClean="0">
                          <a:solidFill>
                            <a:schemeClr val="tx1"/>
                          </a:solidFill>
                          <a:effectLst/>
                          <a:latin typeface="+mn-lt"/>
                          <a:ea typeface="Bryant Regular"/>
                          <a:cs typeface="Bryant Regular"/>
                        </a:rPr>
                        <a:t>practice</a:t>
                      </a:r>
                      <a:r>
                        <a:rPr lang="sv-SE" sz="500" b="0" i="0" kern="1200" dirty="0" smtClean="0">
                          <a:solidFill>
                            <a:schemeClr val="tx1"/>
                          </a:solidFill>
                          <a:effectLst/>
                          <a:latin typeface="+mn-lt"/>
                          <a:ea typeface="Bryant Regular"/>
                          <a:cs typeface="Bryant Regular"/>
                        </a:rPr>
                        <a:t>.</a:t>
                      </a:r>
                    </a:p>
                    <a:p>
                      <a:endParaRPr lang="sv-SE" sz="500" b="0" i="0" kern="1200" dirty="0" smtClean="0">
                        <a:solidFill>
                          <a:schemeClr val="tx1"/>
                        </a:solidFill>
                        <a:effectLst/>
                        <a:latin typeface="+mn-lt"/>
                        <a:ea typeface="Bryant Regular"/>
                        <a:cs typeface="Bryant Regular"/>
                      </a:endParaRPr>
                    </a:p>
                    <a:p>
                      <a:r>
                        <a:rPr lang="sv-SE" sz="500" b="0" i="0" kern="1200" dirty="0" smtClean="0">
                          <a:solidFill>
                            <a:schemeClr val="tx1"/>
                          </a:solidFill>
                          <a:effectLst/>
                          <a:latin typeface="+mn-lt"/>
                          <a:ea typeface="Bryant Regular"/>
                          <a:cs typeface="Bryant Regular"/>
                        </a:rPr>
                        <a:t>-Alla cancerpatienter ska vara välinformerade och delaktiga genom hela vårdkedjan.</a:t>
                      </a:r>
                    </a:p>
                    <a:p>
                      <a:endParaRPr lang="sv-SE" sz="500" b="0" i="0" kern="1200" dirty="0" smtClean="0">
                        <a:solidFill>
                          <a:schemeClr val="tx1"/>
                        </a:solidFill>
                        <a:effectLst/>
                        <a:latin typeface="+mn-lt"/>
                        <a:ea typeface="Bryant Regular"/>
                        <a:cs typeface="Bryant Regular"/>
                      </a:endParaRPr>
                    </a:p>
                    <a:p>
                      <a:r>
                        <a:rPr lang="sv-SE" sz="500" b="0" i="0" kern="1200" dirty="0" smtClean="0">
                          <a:solidFill>
                            <a:schemeClr val="tx1"/>
                          </a:solidFill>
                          <a:effectLst/>
                          <a:latin typeface="+mn-lt"/>
                          <a:ea typeface="Bryant Regular"/>
                          <a:cs typeface="Bryant Regular"/>
                        </a:rPr>
                        <a:t>-Alla cancerpatienter i livets slutskede ska få lika god palliativ vård oavsett bostadsort.</a:t>
                      </a:r>
                    </a:p>
                    <a:p>
                      <a:endParaRPr lang="sv-SE" sz="500" b="0" i="0" kern="1200" dirty="0" smtClean="0">
                        <a:solidFill>
                          <a:schemeClr val="tx1"/>
                        </a:solidFill>
                        <a:effectLst/>
                        <a:latin typeface="+mn-lt"/>
                        <a:ea typeface="Bryant Regular"/>
                        <a:cs typeface="Bryant Regular"/>
                      </a:endParaRPr>
                    </a:p>
                    <a:p>
                      <a:r>
                        <a:rPr lang="sv-SE" sz="500" b="0" i="0" kern="1200" dirty="0" smtClean="0">
                          <a:solidFill>
                            <a:schemeClr val="tx1"/>
                          </a:solidFill>
                          <a:effectLst/>
                          <a:latin typeface="+mn-lt"/>
                          <a:ea typeface="Bryant Regular"/>
                          <a:cs typeface="Bryant Regular"/>
                        </a:rPr>
                        <a:t>-Alla ska erbjudas bästa möjliga hälsofrämjande insatser och välfungerande screeningprogram.</a:t>
                      </a:r>
                    </a:p>
                    <a:p>
                      <a:endParaRPr lang="sv-SE" sz="500" b="0" i="0" kern="1200" dirty="0" smtClean="0">
                        <a:solidFill>
                          <a:schemeClr val="tx1"/>
                        </a:solidFill>
                        <a:effectLst/>
                        <a:latin typeface="+mn-lt"/>
                        <a:ea typeface="Bryant Regular"/>
                        <a:cs typeface="Bryant Regular"/>
                      </a:endParaRPr>
                    </a:p>
                    <a:p>
                      <a:r>
                        <a:rPr lang="sv-SE" sz="500" b="0" i="0" kern="1200" dirty="0" smtClean="0">
                          <a:solidFill>
                            <a:schemeClr val="tx1"/>
                          </a:solidFill>
                          <a:effectLst/>
                          <a:latin typeface="+mn-lt"/>
                          <a:ea typeface="Bryant Regular"/>
                          <a:cs typeface="Bryant Regular"/>
                        </a:rPr>
                        <a:t>-RCC Sydöst ska prioritera patientnära forskning inom cancerområde</a:t>
                      </a:r>
                      <a:endParaRPr lang="sv-SE" sz="700" b="0" i="0" kern="1200" dirty="0">
                        <a:solidFill>
                          <a:schemeClr val="tx1"/>
                        </a:solidFill>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800" i="0" kern="1200" dirty="0" smtClean="0">
                          <a:solidFill>
                            <a:schemeClr val="tx1"/>
                          </a:solidFill>
                          <a:latin typeface="+mn-lt"/>
                          <a:ea typeface="+mn-ea"/>
                          <a:cs typeface="+mn-cs"/>
                        </a:rPr>
                        <a:t>RPO </a:t>
                      </a:r>
                      <a:r>
                        <a:rPr lang="sv-SE" sz="800" b="1" i="0" kern="1200" dirty="0">
                          <a:solidFill>
                            <a:schemeClr val="tx1"/>
                          </a:solidFill>
                          <a:latin typeface="+mn-lt"/>
                          <a:ea typeface="+mn-ea"/>
                          <a:cs typeface="+mn-cs"/>
                        </a:rPr>
                        <a:t>ska arbeta </a:t>
                      </a:r>
                      <a:r>
                        <a:rPr lang="sv-SE" sz="800" i="0" kern="1200" dirty="0">
                          <a:solidFill>
                            <a:schemeClr val="tx1"/>
                          </a:solidFill>
                          <a:latin typeface="+mn-lt"/>
                          <a:ea typeface="+mn-ea"/>
                          <a:cs typeface="+mn-cs"/>
                        </a:rPr>
                        <a:t>med tillgängligheten till </a:t>
                      </a:r>
                      <a:endParaRPr lang="sv-SE" sz="80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800" b="1" i="0" kern="1200" dirty="0" smtClean="0">
                          <a:solidFill>
                            <a:schemeClr val="tx1"/>
                          </a:solidFill>
                          <a:latin typeface="+mn-lt"/>
                          <a:ea typeface="+mn-ea"/>
                          <a:cs typeface="+mn-cs"/>
                        </a:rPr>
                        <a:t>PET/CT</a:t>
                      </a:r>
                      <a:r>
                        <a:rPr lang="sv-SE" sz="800" i="0" kern="1200" dirty="0" smtClean="0">
                          <a:solidFill>
                            <a:schemeClr val="tx1"/>
                          </a:solidFill>
                          <a:latin typeface="+mn-lt"/>
                          <a:ea typeface="+mn-ea"/>
                          <a:cs typeface="+mn-cs"/>
                        </a:rPr>
                        <a:t>.  PET/CT </a:t>
                      </a:r>
                      <a:r>
                        <a:rPr lang="sv-SE" sz="800" i="0" kern="1200" dirty="0">
                          <a:solidFill>
                            <a:schemeClr val="tx1"/>
                          </a:solidFill>
                          <a:latin typeface="+mn-lt"/>
                          <a:ea typeface="+mn-ea"/>
                          <a:cs typeface="+mn-cs"/>
                        </a:rPr>
                        <a:t>kapaciteten är undermålig i vissa delar inom sydöstra regionen (Östergötland</a:t>
                      </a:r>
                      <a:r>
                        <a:rPr lang="sv-SE" sz="800" i="0" kern="1200" baseline="0" dirty="0">
                          <a:solidFill>
                            <a:schemeClr val="tx1"/>
                          </a:solidFill>
                          <a:latin typeface="+mn-lt"/>
                          <a:ea typeface="+mn-ea"/>
                          <a:cs typeface="+mn-cs"/>
                        </a:rPr>
                        <a:t> och Kalmar</a:t>
                      </a:r>
                      <a:r>
                        <a:rPr lang="sv-SE" sz="800" i="0" kern="1200" baseline="0" dirty="0" smtClean="0">
                          <a:solidFill>
                            <a:schemeClr val="tx1"/>
                          </a:solidFill>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sv-SE" sz="800" b="1" i="0" dirty="0" smtClean="0">
                          <a:solidFill>
                            <a:schemeClr val="bg2"/>
                          </a:solidFill>
                          <a:latin typeface="+mn-lt"/>
                        </a:rPr>
                        <a:t>PET/CT</a:t>
                      </a:r>
                      <a:r>
                        <a:rPr lang="sv-SE" sz="800" i="0" dirty="0" smtClean="0">
                          <a:solidFill>
                            <a:schemeClr val="bg2"/>
                          </a:solidFill>
                          <a:latin typeface="+mn-lt"/>
                        </a:rPr>
                        <a:t> kommer att vara i bruk i Kalmar 2026.</a:t>
                      </a:r>
                      <a:r>
                        <a:rPr lang="sv-SE" sz="800" i="0" baseline="0" dirty="0" smtClean="0">
                          <a:solidFill>
                            <a:schemeClr val="bg2"/>
                          </a:solidFill>
                          <a:latin typeface="+mn-lt"/>
                        </a:rPr>
                        <a:t> </a:t>
                      </a:r>
                      <a:endParaRPr lang="sv-SE" sz="800" i="0" kern="1200" baseline="0" dirty="0">
                        <a:solidFill>
                          <a:schemeClr val="bg2"/>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sv-SE" sz="800" i="0" kern="1200" baseline="0" dirty="0">
                        <a:solidFill>
                          <a:schemeClr val="tx1"/>
                        </a:solidFill>
                        <a:latin typeface="+mn-lt"/>
                        <a:ea typeface="+mn-ea"/>
                        <a:cs typeface="+mn-cs"/>
                      </a:endParaRPr>
                    </a:p>
                    <a:p>
                      <a:r>
                        <a:rPr lang="sv-SE" sz="800" i="0" kern="1200" baseline="0" dirty="0" smtClean="0">
                          <a:solidFill>
                            <a:schemeClr val="tx1"/>
                          </a:solidFill>
                          <a:latin typeface="+mn-lt"/>
                          <a:ea typeface="+mn-ea"/>
                          <a:cs typeface="+mn-cs"/>
                        </a:rPr>
                        <a:t>RPO </a:t>
                      </a:r>
                      <a:r>
                        <a:rPr lang="sv-SE" sz="800" b="1" i="0" kern="1200" baseline="0" dirty="0">
                          <a:solidFill>
                            <a:schemeClr val="tx1"/>
                          </a:solidFill>
                          <a:latin typeface="+mn-lt"/>
                          <a:ea typeface="+mn-ea"/>
                          <a:cs typeface="+mn-cs"/>
                        </a:rPr>
                        <a:t>ska arbeta </a:t>
                      </a:r>
                      <a:r>
                        <a:rPr lang="sv-SE" sz="800" i="0" kern="1200" baseline="0" dirty="0">
                          <a:solidFill>
                            <a:schemeClr val="tx1"/>
                          </a:solidFill>
                          <a:latin typeface="+mn-lt"/>
                          <a:ea typeface="+mn-ea"/>
                          <a:cs typeface="+mn-cs"/>
                        </a:rPr>
                        <a:t>med att </a:t>
                      </a:r>
                      <a:r>
                        <a:rPr lang="sv-SE" sz="800" b="1" i="0" kern="1200" baseline="0" dirty="0">
                          <a:solidFill>
                            <a:schemeClr val="tx1"/>
                          </a:solidFill>
                          <a:latin typeface="+mn-lt"/>
                          <a:ea typeface="+mn-ea"/>
                          <a:cs typeface="+mn-cs"/>
                        </a:rPr>
                        <a:t>förkorta ledtiden </a:t>
                      </a:r>
                      <a:r>
                        <a:rPr lang="sv-SE" sz="800" b="1" i="0" kern="1200" dirty="0">
                          <a:solidFill>
                            <a:schemeClr val="tx1"/>
                          </a:solidFill>
                          <a:latin typeface="+mn-lt"/>
                          <a:ea typeface="+mn-ea"/>
                          <a:cs typeface="+mn-cs"/>
                        </a:rPr>
                        <a:t>för molekylärpatologi </a:t>
                      </a:r>
                      <a:r>
                        <a:rPr lang="sv-SE" sz="800" i="0" kern="1200" dirty="0">
                          <a:solidFill>
                            <a:schemeClr val="tx1"/>
                          </a:solidFill>
                          <a:latin typeface="+mn-lt"/>
                          <a:ea typeface="+mn-ea"/>
                          <a:cs typeface="+mn-cs"/>
                        </a:rPr>
                        <a:t>som i dag är för lång gentemot angiven tid i vårdförloppet. </a:t>
                      </a:r>
                      <a:endParaRPr lang="sv-SE" sz="80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800" i="0" kern="1200" dirty="0" smtClean="0">
                          <a:solidFill>
                            <a:schemeClr val="tx1"/>
                          </a:solidFill>
                          <a:latin typeface="+mn-lt"/>
                          <a:ea typeface="+mn-ea"/>
                          <a:cs typeface="+mn-cs"/>
                        </a:rPr>
                        <a:t>Detsamma </a:t>
                      </a:r>
                      <a:r>
                        <a:rPr lang="sv-SE" sz="800" i="0" kern="1200" dirty="0">
                          <a:solidFill>
                            <a:schemeClr val="tx1"/>
                          </a:solidFill>
                          <a:latin typeface="+mn-lt"/>
                          <a:ea typeface="+mn-ea"/>
                          <a:cs typeface="+mn-cs"/>
                        </a:rPr>
                        <a:t>gäller tiden för</a:t>
                      </a:r>
                      <a:r>
                        <a:rPr lang="sv-SE" sz="800" b="1" i="0" kern="1200" dirty="0">
                          <a:solidFill>
                            <a:schemeClr val="tx1"/>
                          </a:solidFill>
                          <a:latin typeface="+mn-lt"/>
                          <a:ea typeface="+mn-ea"/>
                          <a:cs typeface="+mn-cs"/>
                        </a:rPr>
                        <a:t> vanliga </a:t>
                      </a:r>
                      <a:r>
                        <a:rPr lang="sv-SE" sz="800" i="0" kern="1200" dirty="0">
                          <a:solidFill>
                            <a:schemeClr val="tx1"/>
                          </a:solidFill>
                          <a:latin typeface="+mn-lt"/>
                          <a:ea typeface="+mn-ea"/>
                          <a:cs typeface="+mn-cs"/>
                        </a:rPr>
                        <a:t>svar från patologi</a:t>
                      </a:r>
                      <a:r>
                        <a:rPr lang="sv-SE" sz="800" i="0" kern="1200" dirty="0" smtClean="0">
                          <a:solidFill>
                            <a:schemeClr val="tx1"/>
                          </a:solidFill>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800" i="0" kern="1200" dirty="0" smtClean="0">
                          <a:solidFill>
                            <a:schemeClr val="tx1"/>
                          </a:solidFill>
                          <a:latin typeface="+mn-lt"/>
                          <a:ea typeface="+mn-ea"/>
                          <a:cs typeface="+mn-cs"/>
                        </a:rPr>
                        <a:t>Följa utvecklingen av Kalmars arbete med NGS-analys för DNA/RNA (</a:t>
                      </a:r>
                      <a:r>
                        <a:rPr lang="sv-SE" sz="800" i="0" baseline="0" dirty="0" smtClean="0">
                          <a:solidFill>
                            <a:schemeClr val="tx1"/>
                          </a:solidFill>
                          <a:latin typeface="+mn-lt"/>
                        </a:rPr>
                        <a:t>parallellt istället för sekventiellt.).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800" i="0" kern="1200" baseline="0" dirty="0" smtClean="0">
                          <a:solidFill>
                            <a:schemeClr val="bg2"/>
                          </a:solidFill>
                          <a:latin typeface="+mn-lt"/>
                          <a:ea typeface="+mn-ea"/>
                          <a:cs typeface="+mn-cs"/>
                        </a:rPr>
                        <a:t>NGS införs 2024. tidigt 2025 Region Jönköping</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800" i="0" kern="1200" baseline="0" dirty="0" smtClean="0">
                          <a:solidFill>
                            <a:schemeClr val="bg2"/>
                          </a:solidFill>
                          <a:latin typeface="+mn-lt"/>
                          <a:ea typeface="+mn-ea"/>
                          <a:cs typeface="+mn-cs"/>
                        </a:rPr>
                        <a:t>Projekt Region Jönköping start mars 2024 med fokus förkortad ledtid på patologen. ”</a:t>
                      </a:r>
                      <a:r>
                        <a:rPr lang="sv-SE" sz="800" b="1" i="0" kern="1200" baseline="0" dirty="0" smtClean="0">
                          <a:solidFill>
                            <a:schemeClr val="bg2"/>
                          </a:solidFill>
                          <a:latin typeface="+mn-lt"/>
                          <a:ea typeface="+mn-ea"/>
                          <a:cs typeface="+mn-cs"/>
                        </a:rPr>
                        <a:t>Tid i handen”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800" i="0" strike="noStrike" baseline="0" dirty="0" smtClean="0">
                          <a:solidFill>
                            <a:schemeClr val="bg2"/>
                          </a:solidFill>
                          <a:latin typeface="+mn-lt"/>
                        </a:rPr>
                        <a:t>Följa delledtider i specifikt projekt i JKPG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800" i="0" strike="noStrike" baseline="0" dirty="0" smtClean="0">
                          <a:solidFill>
                            <a:schemeClr val="bg2"/>
                          </a:solidFill>
                          <a:latin typeface="+mn-lt"/>
                        </a:rPr>
                        <a:t>Följa delledtider i sydöstra inom patologi och mol patologi </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800" i="0" kern="1200" dirty="0">
                        <a:solidFill>
                          <a:schemeClr val="bg2"/>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800" i="0" kern="1200" dirty="0">
                          <a:solidFill>
                            <a:schemeClr val="tx1"/>
                          </a:solidFill>
                          <a:latin typeface="+mn-lt"/>
                          <a:ea typeface="+mn-ea"/>
                          <a:cs typeface="+mn-cs"/>
                        </a:rPr>
                        <a:t>RPO ser även över </a:t>
                      </a:r>
                      <a:r>
                        <a:rPr lang="sv-SE" sz="800" b="0" i="0" kern="1200" dirty="0">
                          <a:solidFill>
                            <a:schemeClr val="tx1"/>
                          </a:solidFill>
                          <a:latin typeface="+mn-lt"/>
                          <a:ea typeface="+mn-ea"/>
                          <a:cs typeface="+mn-cs"/>
                        </a:rPr>
                        <a:t>arbetssätt och interna processer </a:t>
                      </a:r>
                      <a:r>
                        <a:rPr lang="sv-SE" sz="800" i="0" kern="1200" dirty="0">
                          <a:solidFill>
                            <a:schemeClr val="tx1"/>
                          </a:solidFill>
                          <a:latin typeface="+mn-lt"/>
                          <a:ea typeface="+mn-ea"/>
                          <a:cs typeface="+mn-cs"/>
                        </a:rPr>
                        <a:t>för att ge stöd till förkortade tider.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800" i="0"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800" i="0" kern="1200" baseline="0" dirty="0" smtClean="0">
                          <a:solidFill>
                            <a:schemeClr val="bg2"/>
                          </a:solidFill>
                          <a:latin typeface="+mn-lt"/>
                          <a:ea typeface="+mn-ea"/>
                          <a:cs typeface="+mn-cs"/>
                        </a:rPr>
                        <a:t>Öka EBUS tillgänglighet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800" i="0" kern="1200" baseline="0" dirty="0" smtClean="0">
                          <a:solidFill>
                            <a:schemeClr val="tx1"/>
                          </a:solidFill>
                          <a:latin typeface="+mn-lt"/>
                          <a:ea typeface="+mn-ea"/>
                          <a:cs typeface="+mn-cs"/>
                        </a:rPr>
                        <a:t>EBUS Finns i Jönköping och Linköping. </a:t>
                      </a:r>
                      <a:r>
                        <a:rPr lang="sv-SE" sz="800" i="0" kern="1200" baseline="0" dirty="0" smtClean="0">
                          <a:solidFill>
                            <a:schemeClr val="bg2"/>
                          </a:solidFill>
                          <a:latin typeface="+mn-lt"/>
                          <a:ea typeface="+mn-ea"/>
                          <a:cs typeface="+mn-cs"/>
                        </a:rPr>
                        <a:t>EBUS start v 38 2024 Kalmar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800" i="0" kern="1200" baseline="0" dirty="0" smtClean="0">
                        <a:solidFill>
                          <a:schemeClr val="bg2"/>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800" i="0" kern="1200" baseline="0" dirty="0" err="1" smtClean="0">
                          <a:solidFill>
                            <a:schemeClr val="bg2"/>
                          </a:solidFill>
                          <a:latin typeface="+mn-lt"/>
                          <a:ea typeface="+mn-ea"/>
                          <a:cs typeface="+mn-cs"/>
                        </a:rPr>
                        <a:t>Staging</a:t>
                      </a:r>
                      <a:r>
                        <a:rPr lang="sv-SE" sz="800" i="0" kern="1200" baseline="0" dirty="0" smtClean="0">
                          <a:solidFill>
                            <a:schemeClr val="bg2"/>
                          </a:solidFill>
                          <a:latin typeface="+mn-lt"/>
                          <a:ea typeface="+mn-ea"/>
                          <a:cs typeface="+mn-cs"/>
                        </a:rPr>
                        <a:t> EBUS uppstartad ht 2024 Ryhov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sv-SE" sz="800" b="1" i="0" dirty="0" smtClean="0">
                          <a:latin typeface="+mn-lt"/>
                        </a:rPr>
                        <a:t>Metod:</a:t>
                      </a:r>
                      <a:r>
                        <a:rPr lang="sv-SE" sz="800" b="1" i="0" baseline="0" dirty="0" smtClean="0">
                          <a:latin typeface="+mn-lt"/>
                        </a:rPr>
                        <a:t> </a:t>
                      </a:r>
                    </a:p>
                    <a:p>
                      <a:r>
                        <a:rPr lang="sv-SE" sz="800" i="0" dirty="0" smtClean="0">
                          <a:solidFill>
                            <a:schemeClr val="tx1"/>
                          </a:solidFill>
                          <a:latin typeface="+mn-lt"/>
                        </a:rPr>
                        <a:t>Mått </a:t>
                      </a:r>
                      <a:r>
                        <a:rPr lang="sv-SE" sz="800" i="0" dirty="0">
                          <a:solidFill>
                            <a:schemeClr val="tx1"/>
                          </a:solidFill>
                          <a:latin typeface="+mn-lt"/>
                        </a:rPr>
                        <a:t>för </a:t>
                      </a:r>
                      <a:r>
                        <a:rPr lang="sv-SE" sz="800" i="0" dirty="0" smtClean="0">
                          <a:solidFill>
                            <a:schemeClr val="tx1"/>
                          </a:solidFill>
                          <a:latin typeface="+mn-lt"/>
                        </a:rPr>
                        <a:t>ledtider finns </a:t>
                      </a:r>
                      <a:r>
                        <a:rPr lang="sv-SE" sz="800" i="0" dirty="0">
                          <a:solidFill>
                            <a:schemeClr val="tx1"/>
                          </a:solidFill>
                          <a:latin typeface="+mn-lt"/>
                        </a:rPr>
                        <a:t>att hämta i </a:t>
                      </a:r>
                      <a:r>
                        <a:rPr lang="sv-SE" sz="800" i="0" dirty="0" smtClean="0">
                          <a:solidFill>
                            <a:schemeClr val="tx1"/>
                          </a:solidFill>
                          <a:latin typeface="+mn-lt"/>
                        </a:rPr>
                        <a:t>INCA</a:t>
                      </a:r>
                      <a:r>
                        <a:rPr lang="sv-SE" sz="800" i="0" baseline="0" dirty="0" smtClean="0">
                          <a:solidFill>
                            <a:schemeClr val="tx1"/>
                          </a:solidFill>
                          <a:latin typeface="+mn-lt"/>
                        </a:rPr>
                        <a:t> o</a:t>
                      </a:r>
                      <a:r>
                        <a:rPr lang="sv-SE" sz="800" i="0" dirty="0" smtClean="0">
                          <a:solidFill>
                            <a:schemeClr val="tx1"/>
                          </a:solidFill>
                          <a:latin typeface="+mn-lt"/>
                        </a:rPr>
                        <a:t>ch SVF. Saknas delledtider till specifika </a:t>
                      </a:r>
                      <a:r>
                        <a:rPr lang="sv-SE" sz="800" i="0" dirty="0" err="1" smtClean="0">
                          <a:solidFill>
                            <a:schemeClr val="tx1"/>
                          </a:solidFill>
                          <a:latin typeface="+mn-lt"/>
                        </a:rPr>
                        <a:t>us</a:t>
                      </a:r>
                      <a:r>
                        <a:rPr lang="sv-SE" sz="800" i="0" dirty="0" smtClean="0">
                          <a:solidFill>
                            <a:schemeClr val="tx1"/>
                          </a:solidFill>
                          <a:latin typeface="+mn-lt"/>
                        </a:rPr>
                        <a:t>.</a:t>
                      </a:r>
                    </a:p>
                    <a:p>
                      <a:endParaRPr lang="sv-SE" sz="800" i="0" dirty="0" smtClean="0">
                        <a:solidFill>
                          <a:schemeClr val="tx1"/>
                        </a:solidFill>
                        <a:latin typeface="+mn-lt"/>
                      </a:endParaRPr>
                    </a:p>
                    <a:p>
                      <a:r>
                        <a:rPr lang="sv-SE" sz="800" b="1" i="0" baseline="0" dirty="0" smtClean="0">
                          <a:solidFill>
                            <a:schemeClr val="tx1"/>
                          </a:solidFill>
                          <a:latin typeface="+mn-lt"/>
                        </a:rPr>
                        <a:t>Målvärde: </a:t>
                      </a:r>
                      <a:r>
                        <a:rPr lang="sv-SE" sz="800" b="1" i="0" baseline="0" dirty="0">
                          <a:solidFill>
                            <a:schemeClr val="tx1"/>
                          </a:solidFill>
                          <a:latin typeface="+mn-lt"/>
                        </a:rPr>
                        <a:t>Nå rikssnitt för ledtider med bibehållen kvalitet</a:t>
                      </a:r>
                      <a:r>
                        <a:rPr lang="sv-SE" sz="800" i="0" baseline="0" dirty="0" smtClean="0">
                          <a:solidFill>
                            <a:schemeClr val="tx1"/>
                          </a:solidFill>
                          <a:latin typeface="+mn-lt"/>
                        </a:rPr>
                        <a:t>.</a:t>
                      </a:r>
                    </a:p>
                    <a:p>
                      <a:endParaRPr lang="sv-SE" sz="800" i="0" baseline="0" dirty="0" smtClean="0">
                        <a:solidFill>
                          <a:schemeClr val="tx1"/>
                        </a:solidFill>
                        <a:latin typeface="+mn-lt"/>
                      </a:endParaRPr>
                    </a:p>
                    <a:p>
                      <a:r>
                        <a:rPr lang="sv-SE" sz="800" b="1" i="0" baseline="0" dirty="0" err="1" smtClean="0">
                          <a:solidFill>
                            <a:schemeClr val="tx1"/>
                          </a:solidFill>
                          <a:latin typeface="+mn-lt"/>
                        </a:rPr>
                        <a:t>Vt</a:t>
                      </a:r>
                      <a:r>
                        <a:rPr lang="sv-SE" sz="800" b="1" i="0" baseline="0" dirty="0" smtClean="0">
                          <a:solidFill>
                            <a:schemeClr val="tx1"/>
                          </a:solidFill>
                          <a:latin typeface="+mn-lt"/>
                        </a:rPr>
                        <a:t> 2025 Ny uppföljning av de som väntat &gt;50 % över ledtid </a:t>
                      </a:r>
                      <a:endParaRPr lang="sv-SE" sz="800" b="1" i="0" dirty="0">
                        <a:solidFill>
                          <a:schemeClr val="tx1"/>
                        </a:solidFill>
                        <a:latin typeface="+mn-lt"/>
                      </a:endParaRPr>
                    </a:p>
                    <a:p>
                      <a:endParaRPr lang="sv-SE" sz="800" i="0" kern="1200" baseline="0" dirty="0" smtClean="0">
                        <a:solidFill>
                          <a:schemeClr val="tx1"/>
                        </a:solidFill>
                        <a:latin typeface="+mn-lt"/>
                        <a:ea typeface="+mn-ea"/>
                        <a:cs typeface="+mn-cs"/>
                      </a:endParaRPr>
                    </a:p>
                    <a:p>
                      <a:r>
                        <a:rPr lang="en-IE" sz="800" kern="1200" dirty="0" smtClean="0">
                          <a:solidFill>
                            <a:schemeClr val="tx1"/>
                          </a:solidFill>
                          <a:effectLst/>
                          <a:latin typeface="+mn-lt"/>
                          <a:ea typeface="+mn-ea"/>
                          <a:cs typeface="+mn-cs"/>
                        </a:rPr>
                        <a:t/>
                      </a:r>
                      <a:br>
                        <a:rPr lang="en-IE" sz="800" kern="1200" dirty="0" smtClean="0">
                          <a:solidFill>
                            <a:schemeClr val="tx1"/>
                          </a:solidFill>
                          <a:effectLst/>
                          <a:latin typeface="+mn-lt"/>
                          <a:ea typeface="+mn-ea"/>
                          <a:cs typeface="+mn-cs"/>
                        </a:rPr>
                      </a:br>
                      <a:r>
                        <a:rPr lang="en-IE" sz="800" kern="1200" dirty="0" smtClean="0">
                          <a:solidFill>
                            <a:schemeClr val="tx1"/>
                          </a:solidFill>
                          <a:effectLst/>
                          <a:latin typeface="+mn-lt"/>
                          <a:ea typeface="+mn-ea"/>
                          <a:cs typeface="+mn-cs"/>
                        </a:rPr>
                        <a:t>-</a:t>
                      </a:r>
                      <a:endParaRPr lang="sv-SE" sz="800" i="0" strike="noStrike" baseline="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sv-SE" sz="800" b="1" i="0" strike="noStrike" baseline="0" dirty="0" smtClean="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4960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sz="800" b="0" i="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1" i="0" kern="1200" dirty="0" smtClean="0">
                          <a:solidFill>
                            <a:schemeClr val="tx2"/>
                          </a:solidFill>
                          <a:effectLst/>
                          <a:latin typeface="+mn-lt"/>
                          <a:ea typeface="Bryant Regular"/>
                          <a:cs typeface="Bryant Regular"/>
                        </a:rPr>
                        <a:t>Alla cancerpatienter ska erbjudas diagnostik och behandling enligt Best </a:t>
                      </a:r>
                      <a:r>
                        <a:rPr lang="sv-SE" sz="800" b="1" i="0" kern="1200" dirty="0" err="1" smtClean="0">
                          <a:solidFill>
                            <a:schemeClr val="tx2"/>
                          </a:solidFill>
                          <a:effectLst/>
                          <a:latin typeface="+mn-lt"/>
                          <a:ea typeface="Bryant Regular"/>
                          <a:cs typeface="Bryant Regular"/>
                        </a:rPr>
                        <a:t>practice</a:t>
                      </a:r>
                      <a:r>
                        <a:rPr lang="sv-SE" sz="800" b="1" i="0" kern="1200" dirty="0" smtClean="0">
                          <a:solidFill>
                            <a:schemeClr val="tx2"/>
                          </a:solidFill>
                          <a:effectLst/>
                          <a:latin typeface="+mn-lt"/>
                          <a:ea typeface="Bryant Regular"/>
                          <a:cs typeface="Bryant Regular"/>
                        </a:rPr>
                        <a:t>.</a:t>
                      </a:r>
                    </a:p>
                    <a:p>
                      <a:endParaRPr lang="sv-SE" sz="500" b="0" i="0" kern="1200" dirty="0" smtClean="0">
                        <a:solidFill>
                          <a:schemeClr val="dk1"/>
                        </a:solidFill>
                        <a:effectLst/>
                        <a:latin typeface="+mn-lt"/>
                        <a:ea typeface="Bryant Regular"/>
                        <a:cs typeface="Bryant Regular"/>
                      </a:endParaRPr>
                    </a:p>
                    <a:p>
                      <a:endParaRPr lang="sv-SE" sz="500" b="0" i="0" kern="1200" dirty="0" smtClean="0">
                        <a:solidFill>
                          <a:schemeClr val="dk1"/>
                        </a:solidFill>
                        <a:effectLst/>
                        <a:latin typeface="+mn-lt"/>
                        <a:ea typeface="Bryant Regular"/>
                        <a:cs typeface="Bryant Regular"/>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800" b="0" i="0" kern="1200" dirty="0" smtClean="0">
                        <a:solidFill>
                          <a:schemeClr val="tx1"/>
                        </a:solidFill>
                        <a:effectLst/>
                        <a:latin typeface="+mn-lt"/>
                        <a:ea typeface="Bryant Regular"/>
                        <a:cs typeface="Bryant Regular"/>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800" b="0" i="0" kern="1200" dirty="0" smtClean="0">
                        <a:solidFill>
                          <a:schemeClr val="tx1"/>
                        </a:solidFill>
                        <a:effectLst/>
                        <a:latin typeface="+mn-lt"/>
                        <a:ea typeface="Bryant Regular"/>
                        <a:cs typeface="Bryant Regular"/>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sv-SE" sz="8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sv-SE" sz="800" b="1" i="0" kern="1200" dirty="0" smtClean="0">
                          <a:solidFill>
                            <a:schemeClr val="accent1"/>
                          </a:solidFill>
                          <a:effectLst/>
                          <a:latin typeface="+mn-lt"/>
                        </a:rPr>
                        <a:t>Vara välinformerade och delaktiga genom hela vårdkedjan </a:t>
                      </a:r>
                      <a:endParaRPr lang="sv-SE" sz="800" b="1" i="0" dirty="0" smtClean="0">
                        <a:solidFill>
                          <a:schemeClr val="accent1"/>
                        </a:solidFill>
                        <a:latin typeface="+mn-lt"/>
                      </a:endParaRP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sv-SE" sz="800" b="1" i="0" kern="1200" dirty="0" smtClean="0">
                        <a:solidFill>
                          <a:schemeClr val="bg2"/>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sv-SE" sz="80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sv-SE" sz="80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sv-SE" sz="700" i="0" dirty="0" smtClean="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800" b="0" i="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800" b="0" i="0" kern="1200" dirty="0" smtClean="0">
                          <a:solidFill>
                            <a:schemeClr val="tx1"/>
                          </a:solidFill>
                          <a:latin typeface="+mn-lt"/>
                          <a:ea typeface="+mn-ea"/>
                          <a:cs typeface="+mn-cs"/>
                        </a:rPr>
                        <a:t>Varje </a:t>
                      </a:r>
                      <a:r>
                        <a:rPr lang="sv-SE" sz="800" b="0" i="0" kern="1200" dirty="0">
                          <a:solidFill>
                            <a:schemeClr val="tx1"/>
                          </a:solidFill>
                          <a:latin typeface="+mn-lt"/>
                          <a:ea typeface="+mn-ea"/>
                          <a:cs typeface="+mn-cs"/>
                        </a:rPr>
                        <a:t>region arbetar med att förbättra registrering av </a:t>
                      </a:r>
                      <a:r>
                        <a:rPr lang="sv-SE" sz="800" b="0" i="0" kern="1200" dirty="0" err="1">
                          <a:solidFill>
                            <a:schemeClr val="tx1"/>
                          </a:solidFill>
                          <a:latin typeface="+mn-lt"/>
                          <a:ea typeface="+mn-ea"/>
                          <a:cs typeface="+mn-cs"/>
                        </a:rPr>
                        <a:t>vpg</a:t>
                      </a:r>
                      <a:r>
                        <a:rPr lang="sv-SE" sz="800" b="0" i="0" kern="1200" dirty="0">
                          <a:solidFill>
                            <a:schemeClr val="tx1"/>
                          </a:solidFill>
                          <a:latin typeface="+mn-lt"/>
                          <a:ea typeface="+mn-ea"/>
                          <a:cs typeface="+mn-cs"/>
                        </a:rPr>
                        <a:t> givna parametrar/kvalitetsindikatorer </a:t>
                      </a:r>
                      <a:r>
                        <a:rPr lang="sv-SE" sz="800" b="0" i="0" kern="1200" dirty="0" smtClean="0">
                          <a:solidFill>
                            <a:schemeClr val="tx1"/>
                          </a:solidFill>
                          <a:latin typeface="+mn-lt"/>
                          <a:ea typeface="+mn-ea"/>
                          <a:cs typeface="+mn-cs"/>
                        </a:rPr>
                        <a:t>av</a:t>
                      </a:r>
                      <a:r>
                        <a:rPr lang="sv-SE" sz="800" i="0" kern="1200" dirty="0" smtClean="0">
                          <a:solidFill>
                            <a:schemeClr val="tx1"/>
                          </a:solidFill>
                          <a:latin typeface="+mn-lt"/>
                          <a:ea typeface="+mn-ea"/>
                          <a:cs typeface="+mn-cs"/>
                        </a:rPr>
                        <a:t>.</a:t>
                      </a:r>
                      <a:endParaRPr lang="sv-SE" sz="800" i="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800" i="0" kern="1200" dirty="0" smtClean="0">
                          <a:solidFill>
                            <a:schemeClr val="tx1"/>
                          </a:solidFill>
                          <a:latin typeface="+mn-lt"/>
                          <a:ea typeface="+mn-ea"/>
                          <a:cs typeface="+mn-cs"/>
                        </a:rPr>
                        <a:t>Sjukvårdsregional </a:t>
                      </a:r>
                      <a:r>
                        <a:rPr lang="sv-SE" sz="800" i="0" kern="1200" dirty="0">
                          <a:solidFill>
                            <a:schemeClr val="tx1"/>
                          </a:solidFill>
                          <a:latin typeface="+mn-lt"/>
                          <a:ea typeface="+mn-ea"/>
                          <a:cs typeface="+mn-cs"/>
                        </a:rPr>
                        <a:t>anpassning av </a:t>
                      </a:r>
                      <a:r>
                        <a:rPr lang="sv-SE" sz="800" i="0" kern="1200" dirty="0" smtClean="0">
                          <a:solidFill>
                            <a:schemeClr val="bg2"/>
                          </a:solidFill>
                          <a:latin typeface="+mn-lt"/>
                          <a:ea typeface="+mn-ea"/>
                          <a:cs typeface="+mn-cs"/>
                        </a:rPr>
                        <a:t>NVPLC</a:t>
                      </a:r>
                      <a:r>
                        <a:rPr lang="sv-SE" sz="800" i="0" kern="1200" baseline="0" dirty="0" smtClean="0">
                          <a:solidFill>
                            <a:schemeClr val="bg2"/>
                          </a:solidFill>
                          <a:latin typeface="+mn-lt"/>
                          <a:ea typeface="+mn-ea"/>
                          <a:cs typeface="+mn-cs"/>
                        </a:rPr>
                        <a:t> </a:t>
                      </a:r>
                      <a:r>
                        <a:rPr lang="sv-SE" sz="800" i="0" kern="1200" dirty="0" smtClean="0">
                          <a:solidFill>
                            <a:schemeClr val="bg2"/>
                          </a:solidFill>
                          <a:latin typeface="+mn-lt"/>
                          <a:ea typeface="+mn-ea"/>
                          <a:cs typeface="+mn-cs"/>
                        </a:rPr>
                        <a:t> </a:t>
                      </a:r>
                      <a:r>
                        <a:rPr lang="sv-SE" sz="800" i="0" kern="1200" baseline="0" dirty="0" smtClean="0">
                          <a:solidFill>
                            <a:schemeClr val="bg2"/>
                          </a:solidFill>
                          <a:latin typeface="+mn-lt"/>
                          <a:ea typeface="+mn-ea"/>
                          <a:cs typeface="+mn-cs"/>
                        </a:rPr>
                        <a:t>planeras </a:t>
                      </a:r>
                      <a:r>
                        <a:rPr lang="sv-SE" sz="800" i="0" kern="1200" dirty="0" smtClean="0">
                          <a:solidFill>
                            <a:schemeClr val="bg2"/>
                          </a:solidFill>
                          <a:latin typeface="+mn-lt"/>
                          <a:ea typeface="+mn-ea"/>
                          <a:cs typeface="+mn-cs"/>
                        </a:rPr>
                        <a:t>2025. Nytt vårdprogram på</a:t>
                      </a:r>
                      <a:r>
                        <a:rPr lang="sv-SE" sz="800" i="0" kern="1200" baseline="0" dirty="0" smtClean="0">
                          <a:solidFill>
                            <a:schemeClr val="bg2"/>
                          </a:solidFill>
                          <a:latin typeface="+mn-lt"/>
                          <a:ea typeface="+mn-ea"/>
                          <a:cs typeface="+mn-cs"/>
                        </a:rPr>
                        <a:t> remiss </a:t>
                      </a:r>
                      <a:r>
                        <a:rPr lang="sv-SE" sz="800" i="0" kern="1200" dirty="0" smtClean="0">
                          <a:solidFill>
                            <a:schemeClr val="bg2"/>
                          </a:solidFill>
                          <a:latin typeface="+mn-lt"/>
                          <a:ea typeface="+mn-ea"/>
                          <a:cs typeface="+mn-cs"/>
                        </a:rPr>
                        <a:t>15 feb 2025.</a:t>
                      </a:r>
                    </a:p>
                    <a:p>
                      <a:pPr marL="0" indent="0">
                        <a:buNone/>
                      </a:pPr>
                      <a:endParaRPr lang="sv-SE" sz="800" i="0" strike="noStrike" baseline="0" dirty="0" smtClean="0">
                        <a:solidFill>
                          <a:schemeClr val="tx1"/>
                        </a:solidFill>
                        <a:latin typeface="+mn-lt"/>
                      </a:endParaRPr>
                    </a:p>
                    <a:p>
                      <a:pPr marL="0" indent="0">
                        <a:buNone/>
                      </a:pPr>
                      <a:r>
                        <a:rPr lang="sv-SE" sz="800" i="0" strike="noStrike" baseline="0" dirty="0" smtClean="0">
                          <a:solidFill>
                            <a:schemeClr val="tx1"/>
                          </a:solidFill>
                          <a:latin typeface="+mn-lt"/>
                        </a:rPr>
                        <a:t>Läkemedelsfrågor , </a:t>
                      </a:r>
                      <a:r>
                        <a:rPr lang="sv-SE" sz="800" i="0" strike="noStrike" baseline="0" dirty="0" err="1" smtClean="0">
                          <a:solidFill>
                            <a:schemeClr val="tx1"/>
                          </a:solidFill>
                          <a:latin typeface="+mn-lt"/>
                        </a:rPr>
                        <a:t>specfika</a:t>
                      </a:r>
                      <a:r>
                        <a:rPr lang="sv-SE" sz="800" i="0" strike="noStrike" baseline="0" dirty="0" smtClean="0">
                          <a:solidFill>
                            <a:schemeClr val="tx1"/>
                          </a:solidFill>
                          <a:latin typeface="+mn-lt"/>
                        </a:rPr>
                        <a:t> läkemedel samt </a:t>
                      </a:r>
                      <a:r>
                        <a:rPr lang="sv-SE" sz="800" i="0" strike="noStrike" baseline="0" dirty="0" smtClean="0">
                          <a:solidFill>
                            <a:schemeClr val="bg2"/>
                          </a:solidFill>
                          <a:latin typeface="+mn-lt"/>
                        </a:rPr>
                        <a:t>viktbaserad dosering  genomförd </a:t>
                      </a:r>
                      <a:r>
                        <a:rPr lang="sv-SE" sz="800" i="0" strike="noStrike" baseline="0" dirty="0" err="1" smtClean="0">
                          <a:solidFill>
                            <a:schemeClr val="bg2"/>
                          </a:solidFill>
                          <a:latin typeface="+mn-lt"/>
                        </a:rPr>
                        <a:t>vt</a:t>
                      </a:r>
                      <a:r>
                        <a:rPr lang="sv-SE" sz="800" i="0" strike="noStrike" baseline="0" dirty="0" smtClean="0">
                          <a:solidFill>
                            <a:schemeClr val="bg2"/>
                          </a:solidFill>
                          <a:latin typeface="+mn-lt"/>
                        </a:rPr>
                        <a:t> 2024 KKV</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800" i="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800" i="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800" i="0" kern="1200" dirty="0" smtClean="0">
                          <a:solidFill>
                            <a:schemeClr val="tx1"/>
                          </a:solidFill>
                          <a:latin typeface="+mn-lt"/>
                          <a:ea typeface="+mn-ea"/>
                          <a:cs typeface="+mn-cs"/>
                        </a:rPr>
                        <a:t>Använda </a:t>
                      </a:r>
                      <a:r>
                        <a:rPr lang="sv-SE" sz="800" b="1" i="0" kern="1200" dirty="0" smtClean="0">
                          <a:solidFill>
                            <a:schemeClr val="tx1"/>
                          </a:solidFill>
                          <a:latin typeface="+mn-lt"/>
                          <a:ea typeface="+mn-ea"/>
                          <a:cs typeface="+mn-cs"/>
                        </a:rPr>
                        <a:t>Min vårdplan </a:t>
                      </a:r>
                      <a:r>
                        <a:rPr lang="sv-SE" sz="800" i="0" kern="1200" dirty="0" smtClean="0">
                          <a:solidFill>
                            <a:schemeClr val="tx1"/>
                          </a:solidFill>
                          <a:latin typeface="+mn-lt"/>
                          <a:ea typeface="+mn-ea"/>
                          <a:cs typeface="+mn-cs"/>
                        </a:rPr>
                        <a:t>cancer vid varje möte.</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800" i="0" kern="1200" dirty="0" smtClean="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sv-SE" sz="800" b="1" i="0" dirty="0" smtClean="0">
                          <a:latin typeface="+mn-lt"/>
                        </a:rPr>
                        <a:t>Metod </a:t>
                      </a:r>
                      <a:r>
                        <a:rPr lang="sv-SE" sz="800" i="0" dirty="0" smtClean="0">
                          <a:solidFill>
                            <a:schemeClr val="tx1"/>
                          </a:solidFill>
                          <a:latin typeface="+mn-lt"/>
                        </a:rPr>
                        <a:t>INCA </a:t>
                      </a:r>
                      <a:r>
                        <a:rPr lang="sv-SE" sz="800" i="0" dirty="0">
                          <a:solidFill>
                            <a:schemeClr val="tx1"/>
                          </a:solidFill>
                          <a:latin typeface="+mn-lt"/>
                        </a:rPr>
                        <a:t>data inkl. IPÖ.</a:t>
                      </a:r>
                      <a:r>
                        <a:rPr lang="sv-SE" sz="800" i="0" baseline="0" dirty="0">
                          <a:solidFill>
                            <a:schemeClr val="tx1"/>
                          </a:solidFill>
                          <a:latin typeface="+mn-lt"/>
                        </a:rPr>
                        <a:t> </a:t>
                      </a:r>
                      <a:r>
                        <a:rPr lang="sv-SE" sz="800" i="0" dirty="0">
                          <a:solidFill>
                            <a:schemeClr val="tx1"/>
                          </a:solidFill>
                          <a:latin typeface="+mn-lt"/>
                        </a:rPr>
                        <a:t> </a:t>
                      </a:r>
                      <a:endParaRPr lang="sv-SE" sz="800" i="0" dirty="0" smtClean="0">
                        <a:solidFill>
                          <a:schemeClr val="tx1"/>
                        </a:solidFill>
                        <a:latin typeface="+mn-lt"/>
                      </a:endParaRPr>
                    </a:p>
                    <a:p>
                      <a:r>
                        <a:rPr lang="sv-SE" sz="800" i="0" dirty="0" smtClean="0">
                          <a:solidFill>
                            <a:schemeClr val="tx1"/>
                          </a:solidFill>
                          <a:latin typeface="+mn-lt"/>
                        </a:rPr>
                        <a:t>Vi </a:t>
                      </a:r>
                      <a:r>
                        <a:rPr lang="sv-SE" sz="800" i="0" dirty="0">
                          <a:solidFill>
                            <a:schemeClr val="tx1"/>
                          </a:solidFill>
                          <a:latin typeface="+mn-lt"/>
                        </a:rPr>
                        <a:t>följer</a:t>
                      </a:r>
                      <a:r>
                        <a:rPr lang="sv-SE" sz="800" i="0" baseline="0" dirty="0">
                          <a:solidFill>
                            <a:schemeClr val="tx1"/>
                          </a:solidFill>
                          <a:latin typeface="+mn-lt"/>
                        </a:rPr>
                        <a:t> </a:t>
                      </a:r>
                      <a:r>
                        <a:rPr lang="sv-SE" sz="800" b="1" i="0" baseline="0" dirty="0">
                          <a:solidFill>
                            <a:schemeClr val="tx1"/>
                          </a:solidFill>
                          <a:latin typeface="+mn-lt"/>
                        </a:rPr>
                        <a:t>kvalitetsindikatorer</a:t>
                      </a:r>
                      <a:r>
                        <a:rPr lang="sv-SE" sz="800" i="0" baseline="0" dirty="0">
                          <a:solidFill>
                            <a:schemeClr val="tx1"/>
                          </a:solidFill>
                          <a:latin typeface="+mn-lt"/>
                        </a:rPr>
                        <a:t> </a:t>
                      </a:r>
                      <a:r>
                        <a:rPr lang="sv-SE" sz="800" i="0" baseline="0" dirty="0" smtClean="0">
                          <a:solidFill>
                            <a:schemeClr val="tx1"/>
                          </a:solidFill>
                          <a:latin typeface="+mn-lt"/>
                        </a:rPr>
                        <a:t>(9 </a:t>
                      </a:r>
                      <a:r>
                        <a:rPr lang="sv-SE" sz="800" i="0" baseline="0" dirty="0" err="1" smtClean="0">
                          <a:solidFill>
                            <a:schemeClr val="tx1"/>
                          </a:solidFill>
                          <a:latin typeface="+mn-lt"/>
                        </a:rPr>
                        <a:t>st</a:t>
                      </a:r>
                      <a:r>
                        <a:rPr lang="sv-SE" sz="800" i="0" baseline="0" dirty="0" smtClean="0">
                          <a:solidFill>
                            <a:schemeClr val="tx1"/>
                          </a:solidFill>
                          <a:latin typeface="+mn-lt"/>
                        </a:rPr>
                        <a:t>) och </a:t>
                      </a:r>
                      <a:r>
                        <a:rPr lang="sv-SE" sz="800" i="0" baseline="0" dirty="0">
                          <a:solidFill>
                            <a:schemeClr val="tx1"/>
                          </a:solidFill>
                          <a:latin typeface="+mn-lt"/>
                        </a:rPr>
                        <a:t>överlevnad kontinuerligt</a:t>
                      </a:r>
                      <a:r>
                        <a:rPr lang="sv-SE" sz="800" i="0" baseline="0" dirty="0" smtClean="0">
                          <a:solidFill>
                            <a:schemeClr val="tx1"/>
                          </a:solidFill>
                          <a:latin typeface="+mn-lt"/>
                        </a:rPr>
                        <a:t>.</a:t>
                      </a:r>
                    </a:p>
                    <a:p>
                      <a:r>
                        <a:rPr lang="sv-SE" sz="800" i="0" baseline="0" dirty="0" smtClean="0">
                          <a:solidFill>
                            <a:schemeClr val="tx1"/>
                          </a:solidFill>
                          <a:latin typeface="+mn-lt"/>
                        </a:rPr>
                        <a:t>Inrapporteringstakt </a:t>
                      </a:r>
                      <a:r>
                        <a:rPr lang="sv-SE" sz="800" i="0" baseline="0" dirty="0">
                          <a:solidFill>
                            <a:schemeClr val="tx1"/>
                          </a:solidFill>
                          <a:latin typeface="+mn-lt"/>
                        </a:rPr>
                        <a:t>är sen vilket försvårar översikt i </a:t>
                      </a:r>
                      <a:r>
                        <a:rPr lang="sv-SE" sz="800" i="0" baseline="0" dirty="0" smtClean="0">
                          <a:solidFill>
                            <a:schemeClr val="tx1"/>
                          </a:solidFill>
                          <a:latin typeface="+mn-lt"/>
                        </a:rPr>
                        <a:t>realtid. </a:t>
                      </a:r>
                    </a:p>
                    <a:p>
                      <a:r>
                        <a:rPr lang="sv-SE" sz="800" b="1" i="0" baseline="0" dirty="0" smtClean="0">
                          <a:solidFill>
                            <a:schemeClr val="tx1"/>
                          </a:solidFill>
                          <a:latin typeface="+mn-lt"/>
                        </a:rPr>
                        <a:t>Målvärde</a:t>
                      </a:r>
                      <a:r>
                        <a:rPr lang="sv-SE" sz="800" i="0" baseline="0" dirty="0" smtClean="0">
                          <a:solidFill>
                            <a:schemeClr val="tx1"/>
                          </a:solidFill>
                          <a:latin typeface="+mn-lt"/>
                        </a:rPr>
                        <a:t>? Kval indikatorer  över rikssnitt</a:t>
                      </a:r>
                    </a:p>
                    <a:p>
                      <a:r>
                        <a:rPr lang="sv-SE" sz="800" b="1" i="0" baseline="0" dirty="0" smtClean="0">
                          <a:solidFill>
                            <a:schemeClr val="tx1"/>
                          </a:solidFill>
                          <a:latin typeface="+mn-lt"/>
                        </a:rPr>
                        <a:t>Bättre överlevnad i sydöstra än rikssnittet </a:t>
                      </a:r>
                      <a:endParaRPr lang="sv-SE" sz="800" b="1" i="0" baseline="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800" i="0" strike="noStrike" kern="1200" baseline="0" dirty="0" smtClean="0">
                        <a:solidFill>
                          <a:schemeClr val="bg2"/>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800" i="0" kern="1200" dirty="0" smtClean="0">
                          <a:solidFill>
                            <a:schemeClr val="tx1"/>
                          </a:solidFill>
                          <a:latin typeface="+mn-lt"/>
                          <a:ea typeface="+mn-ea"/>
                          <a:cs typeface="+mn-cs"/>
                        </a:rPr>
                        <a:t>Följa upp i vilken omfattning Min vårdplan har använts.</a:t>
                      </a:r>
                      <a:r>
                        <a:rPr lang="sv-SE" sz="800" i="0" kern="1200" baseline="0" dirty="0" smtClean="0">
                          <a:solidFill>
                            <a:schemeClr val="tx1"/>
                          </a:solidFill>
                          <a:latin typeface="+mn-lt"/>
                          <a:ea typeface="+mn-ea"/>
                          <a:cs typeface="+mn-cs"/>
                        </a:rPr>
                        <a:t> I </a:t>
                      </a:r>
                      <a:r>
                        <a:rPr lang="sv-SE" sz="800" i="0" kern="1200" dirty="0" smtClean="0">
                          <a:solidFill>
                            <a:schemeClr val="tx1"/>
                          </a:solidFill>
                          <a:latin typeface="+mn-lt"/>
                          <a:ea typeface="+mn-ea"/>
                          <a:cs typeface="+mn-cs"/>
                        </a:rPr>
                        <a:t>arbetet tar RPO stöd av den SVF-data som finns tillgänglig.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sv-SE" sz="800" b="1" i="0" dirty="0" smtClean="0">
                          <a:latin typeface="+mn-lt"/>
                        </a:rPr>
                        <a:t> </a:t>
                      </a:r>
                      <a:endParaRPr lang="sv-SE" sz="800" i="0" dirty="0" smtClean="0">
                        <a:solidFill>
                          <a:schemeClr val="tx1"/>
                        </a:solidFill>
                        <a:latin typeface="+mn-lt"/>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sv-SE" sz="800" i="0" dirty="0" smtClean="0">
                        <a:solidFill>
                          <a:schemeClr val="tx1"/>
                        </a:solidFill>
                        <a:latin typeface="+mn-lt"/>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sv-SE" sz="800" i="0" dirty="0" smtClean="0">
                        <a:solidFill>
                          <a:schemeClr val="tx1"/>
                        </a:solidFill>
                        <a:latin typeface="+mn-lt"/>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sv-SE" sz="800" i="0" dirty="0" smtClean="0">
                        <a:solidFill>
                          <a:schemeClr val="tx1"/>
                        </a:solidFill>
                        <a:latin typeface="+mn-lt"/>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sv-SE" sz="800" i="0" dirty="0" smtClean="0">
                        <a:solidFill>
                          <a:schemeClr val="tx1"/>
                        </a:solidFill>
                        <a:latin typeface="+mn-lt"/>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sv-SE" sz="800" i="0" dirty="0" smtClean="0">
                        <a:solidFill>
                          <a:schemeClr val="tx1"/>
                        </a:solidFill>
                        <a:latin typeface="+mn-lt"/>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sv-SE" sz="800" i="0" dirty="0" smtClean="0">
                        <a:solidFill>
                          <a:schemeClr val="tx1"/>
                        </a:solidFill>
                        <a:latin typeface="+mn-lt"/>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sv-SE" sz="800" i="0" dirty="0" smtClean="0">
                        <a:solidFill>
                          <a:schemeClr val="tx1"/>
                        </a:solidFill>
                        <a:latin typeface="+mn-lt"/>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sv-SE" sz="800" i="0" dirty="0" smtClean="0">
                        <a:solidFill>
                          <a:schemeClr val="tx1"/>
                        </a:solidFill>
                        <a:latin typeface="+mn-lt"/>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sv-SE" sz="800" i="0" kern="1200" dirty="0" smtClean="0">
                          <a:solidFill>
                            <a:schemeClr val="tx1"/>
                          </a:solidFill>
                          <a:latin typeface="+mn-lt"/>
                          <a:ea typeface="+mn-ea"/>
                          <a:cs typeface="+mn-cs"/>
                        </a:rPr>
                        <a:t> </a:t>
                      </a:r>
                      <a:endParaRPr lang="sv-SE" sz="1200" dirty="0" smtClean="0">
                        <a:latin typeface="+mj-lt"/>
                      </a:endParaRPr>
                    </a:p>
                    <a:p>
                      <a:endParaRPr lang="sv-SE" sz="1200" dirty="0" smtClean="0">
                        <a:latin typeface="+mj-lt"/>
                      </a:endParaRPr>
                    </a:p>
                    <a:p>
                      <a:endParaRPr lang="sv-SE" sz="1200" dirty="0" smtClean="0">
                        <a:latin typeface="+mj-lt"/>
                      </a:endParaRPr>
                    </a:p>
                    <a:p>
                      <a:endParaRPr lang="sv-SE" sz="1200" dirty="0" smtClean="0">
                        <a:latin typeface="+mj-lt"/>
                      </a:endParaRPr>
                    </a:p>
                    <a:p>
                      <a:endParaRPr lang="sv-SE" sz="1200" dirty="0" smtClean="0">
                        <a:latin typeface="+mj-lt"/>
                      </a:endParaRPr>
                    </a:p>
                    <a:p>
                      <a:endParaRPr lang="sv-SE" sz="1200" dirty="0" smtClean="0">
                        <a:latin typeface="+mj-lt"/>
                      </a:endParaRPr>
                    </a:p>
                    <a:p>
                      <a:endParaRPr lang="sv-SE" sz="12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7746604"/>
                  </a:ext>
                </a:extLst>
              </a:tr>
            </a:tbl>
          </a:graphicData>
        </a:graphic>
      </p:graphicFrame>
      <p:cxnSp>
        <p:nvCxnSpPr>
          <p:cNvPr id="3" name="Rak koppling 2"/>
          <p:cNvCxnSpPr/>
          <p:nvPr/>
        </p:nvCxnSpPr>
        <p:spPr>
          <a:xfrm>
            <a:off x="0" y="4380456"/>
            <a:ext cx="9144000" cy="159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02364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ell 17"/>
          <p:cNvGraphicFramePr>
            <a:graphicFrameLocks noGrp="1"/>
          </p:cNvGraphicFramePr>
          <p:nvPr>
            <p:extLst/>
          </p:nvPr>
        </p:nvGraphicFramePr>
        <p:xfrm>
          <a:off x="1" y="0"/>
          <a:ext cx="9144001" cy="5351969"/>
        </p:xfrm>
        <a:graphic>
          <a:graphicData uri="http://schemas.openxmlformats.org/drawingml/2006/table">
            <a:tbl>
              <a:tblPr firstRow="1" bandRow="1">
                <a:tableStyleId>{72833802-FEF1-4C79-8D5D-14CF1EAF98D9}</a:tableStyleId>
              </a:tblPr>
              <a:tblGrid>
                <a:gridCol w="1182188">
                  <a:extLst>
                    <a:ext uri="{9D8B030D-6E8A-4147-A177-3AD203B41FA5}">
                      <a16:colId xmlns:a16="http://schemas.microsoft.com/office/drawing/2014/main" val="20000"/>
                    </a:ext>
                  </a:extLst>
                </a:gridCol>
                <a:gridCol w="1943616">
                  <a:extLst>
                    <a:ext uri="{9D8B030D-6E8A-4147-A177-3AD203B41FA5}">
                      <a16:colId xmlns:a16="http://schemas.microsoft.com/office/drawing/2014/main" val="20001"/>
                    </a:ext>
                  </a:extLst>
                </a:gridCol>
                <a:gridCol w="2981426">
                  <a:extLst>
                    <a:ext uri="{9D8B030D-6E8A-4147-A177-3AD203B41FA5}">
                      <a16:colId xmlns:a16="http://schemas.microsoft.com/office/drawing/2014/main" val="1830092349"/>
                    </a:ext>
                  </a:extLst>
                </a:gridCol>
                <a:gridCol w="1544855">
                  <a:extLst>
                    <a:ext uri="{9D8B030D-6E8A-4147-A177-3AD203B41FA5}">
                      <a16:colId xmlns:a16="http://schemas.microsoft.com/office/drawing/2014/main" val="2606121942"/>
                    </a:ext>
                  </a:extLst>
                </a:gridCol>
                <a:gridCol w="1491916">
                  <a:extLst>
                    <a:ext uri="{9D8B030D-6E8A-4147-A177-3AD203B41FA5}">
                      <a16:colId xmlns:a16="http://schemas.microsoft.com/office/drawing/2014/main" val="3795709679"/>
                    </a:ext>
                  </a:extLst>
                </a:gridCol>
              </a:tblGrid>
              <a:tr h="776702">
                <a:tc>
                  <a:txBody>
                    <a:bodyPr/>
                    <a:lstStyle>
                      <a:lvl1pPr marL="0" algn="l" defTabSz="914400" rtl="0" eaLnBrk="1" latinLnBrk="0" hangingPunct="1">
                        <a:defRPr sz="1800" b="1" kern="1200">
                          <a:solidFill>
                            <a:schemeClr val="lt1"/>
                          </a:solidFill>
                          <a:latin typeface="Arial"/>
                          <a:ea typeface="Bryant Regular"/>
                          <a:cs typeface="Bryant Regular"/>
                        </a:defRPr>
                      </a:lvl1pPr>
                      <a:lvl2pPr marL="457200" algn="l" defTabSz="914400" rtl="0" eaLnBrk="1" latinLnBrk="0" hangingPunct="1">
                        <a:defRPr sz="1800" b="1" kern="1200">
                          <a:solidFill>
                            <a:schemeClr val="lt1"/>
                          </a:solidFill>
                          <a:latin typeface="Arial"/>
                          <a:ea typeface="Bryant Regular"/>
                          <a:cs typeface="Bryant Regular"/>
                        </a:defRPr>
                      </a:lvl2pPr>
                      <a:lvl3pPr marL="914400" algn="l" defTabSz="914400" rtl="0" eaLnBrk="1" latinLnBrk="0" hangingPunct="1">
                        <a:defRPr sz="1800" b="1" kern="1200">
                          <a:solidFill>
                            <a:schemeClr val="lt1"/>
                          </a:solidFill>
                          <a:latin typeface="Arial"/>
                          <a:ea typeface="Bryant Regular"/>
                          <a:cs typeface="Bryant Regular"/>
                        </a:defRPr>
                      </a:lvl3pPr>
                      <a:lvl4pPr marL="1371600" algn="l" defTabSz="914400" rtl="0" eaLnBrk="1" latinLnBrk="0" hangingPunct="1">
                        <a:defRPr sz="1800" b="1" kern="1200">
                          <a:solidFill>
                            <a:schemeClr val="lt1"/>
                          </a:solidFill>
                          <a:latin typeface="Arial"/>
                          <a:ea typeface="Bryant Regular"/>
                          <a:cs typeface="Bryant Regular"/>
                        </a:defRPr>
                      </a:lvl4pPr>
                      <a:lvl5pPr marL="1828800" algn="l" defTabSz="914400" rtl="0" eaLnBrk="1" latinLnBrk="0" hangingPunct="1">
                        <a:defRPr sz="1800" b="1" kern="1200">
                          <a:solidFill>
                            <a:schemeClr val="lt1"/>
                          </a:solidFill>
                          <a:latin typeface="Arial"/>
                          <a:ea typeface="Bryant Regular"/>
                          <a:cs typeface="Bryant Regular"/>
                        </a:defRPr>
                      </a:lvl5pPr>
                      <a:lvl6pPr marL="2286000" algn="l" defTabSz="914400" rtl="0" eaLnBrk="1" latinLnBrk="0" hangingPunct="1">
                        <a:defRPr sz="1800" b="1" kern="1200">
                          <a:solidFill>
                            <a:schemeClr val="lt1"/>
                          </a:solidFill>
                          <a:latin typeface="Arial"/>
                          <a:ea typeface="Bryant Regular"/>
                          <a:cs typeface="Bryant Regular"/>
                        </a:defRPr>
                      </a:lvl6pPr>
                      <a:lvl7pPr marL="2743200" algn="l" defTabSz="914400" rtl="0" eaLnBrk="1" latinLnBrk="0" hangingPunct="1">
                        <a:defRPr sz="1800" b="1" kern="1200">
                          <a:solidFill>
                            <a:schemeClr val="lt1"/>
                          </a:solidFill>
                          <a:latin typeface="Arial"/>
                          <a:ea typeface="Bryant Regular"/>
                          <a:cs typeface="Bryant Regular"/>
                        </a:defRPr>
                      </a:lvl7pPr>
                      <a:lvl8pPr marL="3200400" algn="l" defTabSz="914400" rtl="0" eaLnBrk="1" latinLnBrk="0" hangingPunct="1">
                        <a:defRPr sz="1800" b="1" kern="1200">
                          <a:solidFill>
                            <a:schemeClr val="lt1"/>
                          </a:solidFill>
                          <a:latin typeface="Arial"/>
                          <a:ea typeface="Bryant Regular"/>
                          <a:cs typeface="Bryant Regular"/>
                        </a:defRPr>
                      </a:lvl8pPr>
                      <a:lvl9pPr marL="3657600" algn="l" defTabSz="914400" rtl="0" eaLnBrk="1" latinLnBrk="0" hangingPunct="1">
                        <a:defRPr sz="1800" b="1" kern="1200">
                          <a:solidFill>
                            <a:schemeClr val="lt1"/>
                          </a:solidFill>
                          <a:latin typeface="Arial"/>
                          <a:ea typeface="Bryant Regular"/>
                          <a:cs typeface="Bryant Regular"/>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Nationellt insatsområde</a:t>
                      </a:r>
                      <a:endParaRPr lang="sv-SE" sz="1200" dirty="0">
                        <a:latin typeface="+mj-lt"/>
                      </a:endParaRPr>
                    </a:p>
                  </a:txBody>
                  <a:tcPr>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b="1" kern="1200">
                          <a:solidFill>
                            <a:schemeClr val="lt1"/>
                          </a:solidFill>
                          <a:latin typeface="Arial"/>
                          <a:ea typeface="Bryant Regular"/>
                          <a:cs typeface="Bryant Regular"/>
                        </a:defRPr>
                      </a:lvl1pPr>
                      <a:lvl2pPr marL="457200" algn="l" defTabSz="914400" rtl="0" eaLnBrk="1" latinLnBrk="0" hangingPunct="1">
                        <a:defRPr sz="1800" b="1" kern="1200">
                          <a:solidFill>
                            <a:schemeClr val="lt1"/>
                          </a:solidFill>
                          <a:latin typeface="Arial"/>
                          <a:ea typeface="Bryant Regular"/>
                          <a:cs typeface="Bryant Regular"/>
                        </a:defRPr>
                      </a:lvl2pPr>
                      <a:lvl3pPr marL="914400" algn="l" defTabSz="914400" rtl="0" eaLnBrk="1" latinLnBrk="0" hangingPunct="1">
                        <a:defRPr sz="1800" b="1" kern="1200">
                          <a:solidFill>
                            <a:schemeClr val="lt1"/>
                          </a:solidFill>
                          <a:latin typeface="Arial"/>
                          <a:ea typeface="Bryant Regular"/>
                          <a:cs typeface="Bryant Regular"/>
                        </a:defRPr>
                      </a:lvl3pPr>
                      <a:lvl4pPr marL="1371600" algn="l" defTabSz="914400" rtl="0" eaLnBrk="1" latinLnBrk="0" hangingPunct="1">
                        <a:defRPr sz="1800" b="1" kern="1200">
                          <a:solidFill>
                            <a:schemeClr val="lt1"/>
                          </a:solidFill>
                          <a:latin typeface="Arial"/>
                          <a:ea typeface="Bryant Regular"/>
                          <a:cs typeface="Bryant Regular"/>
                        </a:defRPr>
                      </a:lvl4pPr>
                      <a:lvl5pPr marL="1828800" algn="l" defTabSz="914400" rtl="0" eaLnBrk="1" latinLnBrk="0" hangingPunct="1">
                        <a:defRPr sz="1800" b="1" kern="1200">
                          <a:solidFill>
                            <a:schemeClr val="lt1"/>
                          </a:solidFill>
                          <a:latin typeface="Arial"/>
                          <a:ea typeface="Bryant Regular"/>
                          <a:cs typeface="Bryant Regular"/>
                        </a:defRPr>
                      </a:lvl5pPr>
                      <a:lvl6pPr marL="2286000" algn="l" defTabSz="914400" rtl="0" eaLnBrk="1" latinLnBrk="0" hangingPunct="1">
                        <a:defRPr sz="1800" b="1" kern="1200">
                          <a:solidFill>
                            <a:schemeClr val="lt1"/>
                          </a:solidFill>
                          <a:latin typeface="Arial"/>
                          <a:ea typeface="Bryant Regular"/>
                          <a:cs typeface="Bryant Regular"/>
                        </a:defRPr>
                      </a:lvl6pPr>
                      <a:lvl7pPr marL="2743200" algn="l" defTabSz="914400" rtl="0" eaLnBrk="1" latinLnBrk="0" hangingPunct="1">
                        <a:defRPr sz="1800" b="1" kern="1200">
                          <a:solidFill>
                            <a:schemeClr val="lt1"/>
                          </a:solidFill>
                          <a:latin typeface="Arial"/>
                          <a:ea typeface="Bryant Regular"/>
                          <a:cs typeface="Bryant Regular"/>
                        </a:defRPr>
                      </a:lvl7pPr>
                      <a:lvl8pPr marL="3200400" algn="l" defTabSz="914400" rtl="0" eaLnBrk="1" latinLnBrk="0" hangingPunct="1">
                        <a:defRPr sz="1800" b="1" kern="1200">
                          <a:solidFill>
                            <a:schemeClr val="lt1"/>
                          </a:solidFill>
                          <a:latin typeface="Arial"/>
                          <a:ea typeface="Bryant Regular"/>
                          <a:cs typeface="Bryant Regular"/>
                        </a:defRPr>
                      </a:lvl8pPr>
                      <a:lvl9pPr marL="3657600" algn="l" defTabSz="914400" rtl="0" eaLnBrk="1" latinLnBrk="0" hangingPunct="1">
                        <a:defRPr sz="1800" b="1" kern="1200">
                          <a:solidFill>
                            <a:schemeClr val="lt1"/>
                          </a:solidFill>
                          <a:latin typeface="Arial"/>
                          <a:ea typeface="Bryant Regular"/>
                          <a:cs typeface="Bryant Regular"/>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Prioriterat område </a:t>
                      </a:r>
                      <a:br>
                        <a:rPr lang="sv-SE" sz="1200" dirty="0"/>
                      </a:br>
                      <a:r>
                        <a:rPr lang="sv-SE" sz="1200" dirty="0"/>
                        <a:t>och patientlöften</a:t>
                      </a:r>
                      <a:endParaRPr lang="sv-SE" sz="1200" dirty="0">
                        <a:latin typeface="+mj-lt"/>
                      </a:endParaRPr>
                    </a:p>
                  </a:txBody>
                  <a:tcPr>
                    <a:lnB w="12700" cap="flat" cmpd="sng" algn="ctr">
                      <a:solidFill>
                        <a:schemeClr val="tx1"/>
                      </a:solidFill>
                      <a:prstDash val="solid"/>
                      <a:round/>
                      <a:headEnd type="none" w="med" len="med"/>
                      <a:tailEnd type="none" w="med" len="med"/>
                    </a:lnB>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sv-SE" sz="1200" b="1" kern="1200" dirty="0">
                          <a:solidFill>
                            <a:schemeClr val="lt1"/>
                          </a:solidFill>
                          <a:latin typeface="Arial"/>
                          <a:ea typeface="Bryant Regular"/>
                          <a:cs typeface="Bryant Regular"/>
                        </a:rPr>
                        <a:t>Aktiviteter</a:t>
                      </a:r>
                    </a:p>
                  </a:txBody>
                  <a:tcPr>
                    <a:lnB w="12700" cap="flat" cmpd="sng" algn="ctr">
                      <a:solidFill>
                        <a:schemeClr val="tx1"/>
                      </a:solidFill>
                      <a:prstDash val="solid"/>
                      <a:round/>
                      <a:headEnd type="none" w="med" len="med"/>
                      <a:tailEnd type="none" w="med" len="med"/>
                    </a:lnB>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sv-SE" sz="1200" b="1" kern="1200" dirty="0">
                          <a:solidFill>
                            <a:schemeClr val="lt1"/>
                          </a:solidFill>
                          <a:latin typeface="Arial"/>
                          <a:ea typeface="Bryant Regular"/>
                          <a:cs typeface="Bryant Regular"/>
                        </a:rPr>
                        <a:t>Uppföljning</a:t>
                      </a:r>
                    </a:p>
                  </a:txBody>
                  <a:tcPr>
                    <a:lnB w="12700" cap="flat" cmpd="sng" algn="ctr">
                      <a:solidFill>
                        <a:schemeClr val="tx1"/>
                      </a:solidFill>
                      <a:prstDash val="solid"/>
                      <a:round/>
                      <a:headEnd type="none" w="med" len="med"/>
                      <a:tailEnd type="none" w="med" len="med"/>
                    </a:lnB>
                  </a:tcPr>
                </a:tc>
                <a:tc>
                  <a:txBody>
                    <a:bodyPr/>
                    <a:lstStyle/>
                    <a:p>
                      <a:r>
                        <a:rPr lang="sv-SE" sz="1200" b="1" kern="1200" dirty="0" smtClean="0">
                          <a:solidFill>
                            <a:schemeClr val="lt1"/>
                          </a:solidFill>
                          <a:latin typeface="Arial"/>
                          <a:ea typeface="Bryant Regular"/>
                          <a:cs typeface="Bryant Regular"/>
                        </a:rPr>
                        <a:t>Region JKPG </a:t>
                      </a:r>
                      <a:r>
                        <a:rPr lang="sv-SE" sz="1200" b="1" kern="1200" dirty="0" err="1" smtClean="0">
                          <a:solidFill>
                            <a:schemeClr val="lt1"/>
                          </a:solidFill>
                          <a:latin typeface="Arial"/>
                          <a:ea typeface="Bryant Regular"/>
                          <a:cs typeface="Bryant Regular"/>
                        </a:rPr>
                        <a:t>resp</a:t>
                      </a:r>
                      <a:r>
                        <a:rPr lang="sv-SE" sz="1200" b="1" kern="1200" dirty="0" smtClean="0">
                          <a:solidFill>
                            <a:schemeClr val="lt1"/>
                          </a:solidFill>
                          <a:latin typeface="Arial"/>
                          <a:ea typeface="Bryant Regular"/>
                          <a:cs typeface="Bryant Regular"/>
                        </a:rPr>
                        <a:t> LPO</a:t>
                      </a:r>
                      <a:endParaRPr lang="sv-SE" sz="1200" b="1" kern="1200" dirty="0">
                        <a:solidFill>
                          <a:schemeClr val="lt1"/>
                        </a:solidFill>
                        <a:latin typeface="Arial"/>
                        <a:ea typeface="Bryant Regular"/>
                        <a:cs typeface="Bryant Regular"/>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042412">
                <a:tc>
                  <a:txBody>
                    <a:bodyPr/>
                    <a:lstStyle>
                      <a:lvl1pPr marL="0" algn="l" defTabSz="914400" rtl="0" eaLnBrk="1" latinLnBrk="0" hangingPunct="1">
                        <a:defRPr sz="1800" kern="1200">
                          <a:solidFill>
                            <a:schemeClr val="dk1"/>
                          </a:solidFill>
                          <a:latin typeface="Arial"/>
                          <a:ea typeface="Bryant Regular"/>
                          <a:cs typeface="Bryant Regular"/>
                        </a:defRPr>
                      </a:lvl1pPr>
                      <a:lvl2pPr marL="457200" algn="l" defTabSz="914400" rtl="0" eaLnBrk="1" latinLnBrk="0" hangingPunct="1">
                        <a:defRPr sz="1800" kern="1200">
                          <a:solidFill>
                            <a:schemeClr val="dk1"/>
                          </a:solidFill>
                          <a:latin typeface="Arial"/>
                          <a:ea typeface="Bryant Regular"/>
                          <a:cs typeface="Bryant Regular"/>
                        </a:defRPr>
                      </a:lvl2pPr>
                      <a:lvl3pPr marL="914400" algn="l" defTabSz="914400" rtl="0" eaLnBrk="1" latinLnBrk="0" hangingPunct="1">
                        <a:defRPr sz="1800" kern="1200">
                          <a:solidFill>
                            <a:schemeClr val="dk1"/>
                          </a:solidFill>
                          <a:latin typeface="Arial"/>
                          <a:ea typeface="Bryant Regular"/>
                          <a:cs typeface="Bryant Regular"/>
                        </a:defRPr>
                      </a:lvl3pPr>
                      <a:lvl4pPr marL="1371600" algn="l" defTabSz="914400" rtl="0" eaLnBrk="1" latinLnBrk="0" hangingPunct="1">
                        <a:defRPr sz="1800" kern="1200">
                          <a:solidFill>
                            <a:schemeClr val="dk1"/>
                          </a:solidFill>
                          <a:latin typeface="Arial"/>
                          <a:ea typeface="Bryant Regular"/>
                          <a:cs typeface="Bryant Regular"/>
                        </a:defRPr>
                      </a:lvl4pPr>
                      <a:lvl5pPr marL="1828800" algn="l" defTabSz="914400" rtl="0" eaLnBrk="1" latinLnBrk="0" hangingPunct="1">
                        <a:defRPr sz="1800" kern="1200">
                          <a:solidFill>
                            <a:schemeClr val="dk1"/>
                          </a:solidFill>
                          <a:latin typeface="Arial"/>
                          <a:ea typeface="Bryant Regular"/>
                          <a:cs typeface="Bryant Regular"/>
                        </a:defRPr>
                      </a:lvl5pPr>
                      <a:lvl6pPr marL="2286000" algn="l" defTabSz="914400" rtl="0" eaLnBrk="1" latinLnBrk="0" hangingPunct="1">
                        <a:defRPr sz="1800" kern="1200">
                          <a:solidFill>
                            <a:schemeClr val="dk1"/>
                          </a:solidFill>
                          <a:latin typeface="Arial"/>
                          <a:ea typeface="Bryant Regular"/>
                          <a:cs typeface="Bryant Regular"/>
                        </a:defRPr>
                      </a:lvl6pPr>
                      <a:lvl7pPr marL="2743200" algn="l" defTabSz="914400" rtl="0" eaLnBrk="1" latinLnBrk="0" hangingPunct="1">
                        <a:defRPr sz="1800" kern="1200">
                          <a:solidFill>
                            <a:schemeClr val="dk1"/>
                          </a:solidFill>
                          <a:latin typeface="Arial"/>
                          <a:ea typeface="Bryant Regular"/>
                          <a:cs typeface="Bryant Regular"/>
                        </a:defRPr>
                      </a:lvl7pPr>
                      <a:lvl8pPr marL="3200400" algn="l" defTabSz="914400" rtl="0" eaLnBrk="1" latinLnBrk="0" hangingPunct="1">
                        <a:defRPr sz="1800" kern="1200">
                          <a:solidFill>
                            <a:schemeClr val="dk1"/>
                          </a:solidFill>
                          <a:latin typeface="Arial"/>
                          <a:ea typeface="Bryant Regular"/>
                          <a:cs typeface="Bryant Regular"/>
                        </a:defRPr>
                      </a:lvl8pPr>
                      <a:lvl9pPr marL="3657600" algn="l" defTabSz="914400" rtl="0" eaLnBrk="1" latinLnBrk="0" hangingPunct="1">
                        <a:defRPr sz="1800" kern="1200">
                          <a:solidFill>
                            <a:schemeClr val="dk1"/>
                          </a:solidFill>
                          <a:latin typeface="Arial"/>
                          <a:ea typeface="Bryant Regular"/>
                          <a:cs typeface="Bryant Regular"/>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sz="900" i="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100" b="1" i="0" dirty="0">
                          <a:solidFill>
                            <a:schemeClr val="tx1"/>
                          </a:solidFill>
                        </a:rPr>
                        <a:t>Lungcancer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100" b="1" i="0" dirty="0">
                          <a:solidFill>
                            <a:schemeClr val="tx1"/>
                          </a:solidFill>
                        </a:rPr>
                        <a:t> </a:t>
                      </a:r>
                      <a:r>
                        <a:rPr lang="sv-SE" sz="900" b="0" i="0" dirty="0">
                          <a:solidFill>
                            <a:schemeClr val="tx1"/>
                          </a:solidFill>
                        </a:rPr>
                        <a:t>(sid 2)</a:t>
                      </a:r>
                    </a:p>
                    <a:p>
                      <a:endParaRPr lang="sv-SE" sz="900" b="1" i="0" baseline="0" dirty="0">
                        <a:solidFill>
                          <a:srgbClr val="FF0000"/>
                        </a:solidFill>
                        <a:latin typeface="+mj-lt"/>
                      </a:endParaRPr>
                    </a:p>
                    <a:p>
                      <a:pPr algn="l">
                        <a:buFont typeface="Arial" panose="020B0604020202020204" pitchFamily="34" charset="0"/>
                        <a:buNone/>
                      </a:pPr>
                      <a:endParaRPr lang="sv-SE" sz="500" i="1" dirty="0">
                        <a:solidFill>
                          <a:schemeClr val="accent1"/>
                        </a:solidFill>
                        <a:latin typeface="Graphik"/>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a:ea typeface="Bryant Regular"/>
                          <a:cs typeface="Bryant Regular"/>
                        </a:defRPr>
                      </a:lvl1pPr>
                      <a:lvl2pPr marL="457200" algn="l" defTabSz="914400" rtl="0" eaLnBrk="1" latinLnBrk="0" hangingPunct="1">
                        <a:defRPr sz="1800" kern="1200">
                          <a:solidFill>
                            <a:schemeClr val="dk1"/>
                          </a:solidFill>
                          <a:latin typeface="Arial"/>
                          <a:ea typeface="Bryant Regular"/>
                          <a:cs typeface="Bryant Regular"/>
                        </a:defRPr>
                      </a:lvl2pPr>
                      <a:lvl3pPr marL="914400" algn="l" defTabSz="914400" rtl="0" eaLnBrk="1" latinLnBrk="0" hangingPunct="1">
                        <a:defRPr sz="1800" kern="1200">
                          <a:solidFill>
                            <a:schemeClr val="dk1"/>
                          </a:solidFill>
                          <a:latin typeface="Arial"/>
                          <a:ea typeface="Bryant Regular"/>
                          <a:cs typeface="Bryant Regular"/>
                        </a:defRPr>
                      </a:lvl3pPr>
                      <a:lvl4pPr marL="1371600" algn="l" defTabSz="914400" rtl="0" eaLnBrk="1" latinLnBrk="0" hangingPunct="1">
                        <a:defRPr sz="1800" kern="1200">
                          <a:solidFill>
                            <a:schemeClr val="dk1"/>
                          </a:solidFill>
                          <a:latin typeface="Arial"/>
                          <a:ea typeface="Bryant Regular"/>
                          <a:cs typeface="Bryant Regular"/>
                        </a:defRPr>
                      </a:lvl4pPr>
                      <a:lvl5pPr marL="1828800" algn="l" defTabSz="914400" rtl="0" eaLnBrk="1" latinLnBrk="0" hangingPunct="1">
                        <a:defRPr sz="1800" kern="1200">
                          <a:solidFill>
                            <a:schemeClr val="dk1"/>
                          </a:solidFill>
                          <a:latin typeface="Arial"/>
                          <a:ea typeface="Bryant Regular"/>
                          <a:cs typeface="Bryant Regular"/>
                        </a:defRPr>
                      </a:lvl5pPr>
                      <a:lvl6pPr marL="2286000" algn="l" defTabSz="914400" rtl="0" eaLnBrk="1" latinLnBrk="0" hangingPunct="1">
                        <a:defRPr sz="1800" kern="1200">
                          <a:solidFill>
                            <a:schemeClr val="dk1"/>
                          </a:solidFill>
                          <a:latin typeface="Arial"/>
                          <a:ea typeface="Bryant Regular"/>
                          <a:cs typeface="Bryant Regular"/>
                        </a:defRPr>
                      </a:lvl6pPr>
                      <a:lvl7pPr marL="2743200" algn="l" defTabSz="914400" rtl="0" eaLnBrk="1" latinLnBrk="0" hangingPunct="1">
                        <a:defRPr sz="1800" kern="1200">
                          <a:solidFill>
                            <a:schemeClr val="dk1"/>
                          </a:solidFill>
                          <a:latin typeface="Arial"/>
                          <a:ea typeface="Bryant Regular"/>
                          <a:cs typeface="Bryant Regular"/>
                        </a:defRPr>
                      </a:lvl7pPr>
                      <a:lvl8pPr marL="3200400" algn="l" defTabSz="914400" rtl="0" eaLnBrk="1" latinLnBrk="0" hangingPunct="1">
                        <a:defRPr sz="1800" kern="1200">
                          <a:solidFill>
                            <a:schemeClr val="dk1"/>
                          </a:solidFill>
                          <a:latin typeface="Arial"/>
                          <a:ea typeface="Bryant Regular"/>
                          <a:cs typeface="Bryant Regular"/>
                        </a:defRPr>
                      </a:lvl8pPr>
                      <a:lvl9pPr marL="3657600" algn="l" defTabSz="914400" rtl="0" eaLnBrk="1" latinLnBrk="0" hangingPunct="1">
                        <a:defRPr sz="1800" kern="1200">
                          <a:solidFill>
                            <a:schemeClr val="dk1"/>
                          </a:solidFill>
                          <a:latin typeface="Arial"/>
                          <a:ea typeface="Bryant Regular"/>
                          <a:cs typeface="Bryant Regular"/>
                        </a:defRPr>
                      </a:lvl9pPr>
                    </a:lstStyle>
                    <a:p>
                      <a:pPr marL="0" marR="0" indent="0" algn="l" defTabSz="914400" rtl="0" eaLnBrk="1" fontAlgn="auto" latinLnBrk="0" hangingPunct="1">
                        <a:lnSpc>
                          <a:spcPct val="100000"/>
                        </a:lnSpc>
                        <a:spcBef>
                          <a:spcPts val="0"/>
                        </a:spcBef>
                        <a:spcAft>
                          <a:spcPts val="0"/>
                        </a:spcAft>
                        <a:buClrTx/>
                        <a:buSzTx/>
                        <a:buFont typeface="+mj-lt"/>
                        <a:buNone/>
                        <a:tabLst/>
                        <a:defRPr/>
                      </a:pPr>
                      <a:endParaRPr lang="sv-SE" sz="800" b="1" i="0" dirty="0">
                        <a:solidFill>
                          <a:schemeClr val="bg2"/>
                        </a:solidFill>
                        <a:latin typeface="+mn-lt"/>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sv-SE" sz="800" b="1" i="0" kern="1200" dirty="0" smtClean="0">
                          <a:solidFill>
                            <a:schemeClr val="accent1"/>
                          </a:solidFill>
                          <a:effectLst/>
                          <a:latin typeface="+mn-lt"/>
                          <a:ea typeface="+mn-ea"/>
                          <a:cs typeface="+mn-cs"/>
                        </a:rPr>
                        <a:t>Få </a:t>
                      </a:r>
                      <a:r>
                        <a:rPr lang="sv-SE" sz="800" b="1" i="0" kern="1200" dirty="0">
                          <a:solidFill>
                            <a:schemeClr val="accent1"/>
                          </a:solidFill>
                          <a:effectLst/>
                          <a:latin typeface="+mn-lt"/>
                          <a:ea typeface="+mn-ea"/>
                          <a:cs typeface="+mn-cs"/>
                        </a:rPr>
                        <a:t>tillgång till jämlik vård</a:t>
                      </a:r>
                      <a:endParaRPr lang="sv-SE" sz="800" b="1" i="0" dirty="0">
                        <a:solidFill>
                          <a:schemeClr val="accent1"/>
                        </a:solidFill>
                        <a:effectLst/>
                        <a:latin typeface="+mn-lt"/>
                      </a:endParaRP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sv-SE" sz="800" b="1" i="0" dirty="0">
                        <a:solidFill>
                          <a:schemeClr val="bg2"/>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sv-SE" sz="800" i="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800" i="0" kern="1200" dirty="0" smtClean="0">
                          <a:solidFill>
                            <a:schemeClr val="tx1"/>
                          </a:solidFill>
                          <a:latin typeface="+mn-lt"/>
                          <a:ea typeface="Bryant Regular"/>
                          <a:cs typeface="Bryant Regular"/>
                        </a:rPr>
                        <a:t>Ojämlik</a:t>
                      </a:r>
                      <a:r>
                        <a:rPr lang="sv-SE" sz="800" i="0" kern="1200" baseline="0" dirty="0" smtClean="0">
                          <a:solidFill>
                            <a:schemeClr val="tx1"/>
                          </a:solidFill>
                          <a:latin typeface="+mn-lt"/>
                          <a:ea typeface="Bryant Regular"/>
                          <a:cs typeface="Bryant Regular"/>
                        </a:rPr>
                        <a:t> tillgång och i kvalitet till </a:t>
                      </a:r>
                      <a:r>
                        <a:rPr lang="sv-SE" sz="800" b="1" i="0" kern="1200" baseline="0" dirty="0" smtClean="0">
                          <a:solidFill>
                            <a:schemeClr val="tx1"/>
                          </a:solidFill>
                          <a:latin typeface="+mn-lt"/>
                          <a:ea typeface="Bryant Regular"/>
                          <a:cs typeface="Bryant Regular"/>
                        </a:rPr>
                        <a:t>palliativ vård </a:t>
                      </a:r>
                      <a:r>
                        <a:rPr lang="sv-SE" sz="800" i="0" kern="1200" baseline="0" dirty="0" smtClean="0">
                          <a:solidFill>
                            <a:schemeClr val="tx1"/>
                          </a:solidFill>
                          <a:latin typeface="+mn-lt"/>
                          <a:ea typeface="Bryant Regular"/>
                          <a:cs typeface="Bryant Regular"/>
                        </a:rPr>
                        <a:t>har identifierats. Lokal variation beroende på bostadsort.</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800" i="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sv-SE" sz="800" i="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800" i="0" kern="1200" dirty="0" smtClean="0">
                          <a:solidFill>
                            <a:schemeClr val="tx1"/>
                          </a:solidFill>
                          <a:latin typeface="+mn-lt"/>
                          <a:ea typeface="+mn-ea"/>
                          <a:cs typeface="+mn-cs"/>
                        </a:rPr>
                        <a:t>RPO </a:t>
                      </a:r>
                      <a:r>
                        <a:rPr lang="sv-SE" sz="800" i="0" kern="1200" dirty="0">
                          <a:solidFill>
                            <a:schemeClr val="tx1"/>
                          </a:solidFill>
                          <a:latin typeface="+mn-lt"/>
                          <a:ea typeface="+mn-ea"/>
                          <a:cs typeface="+mn-cs"/>
                        </a:rPr>
                        <a:t>ska vaddå ? för att arbeta med denna variation.</a:t>
                      </a:r>
                    </a:p>
                    <a:p>
                      <a:pPr marL="0" marR="0" indent="0" algn="l" defTabSz="914400" rtl="0" eaLnBrk="1" fontAlgn="auto" latinLnBrk="0" hangingPunct="1">
                        <a:lnSpc>
                          <a:spcPct val="100000"/>
                        </a:lnSpc>
                        <a:spcBef>
                          <a:spcPts val="0"/>
                        </a:spcBef>
                        <a:spcAft>
                          <a:spcPts val="0"/>
                        </a:spcAft>
                        <a:buClrTx/>
                        <a:buSzTx/>
                        <a:buFontTx/>
                        <a:buNone/>
                        <a:tabLst/>
                        <a:defRPr/>
                      </a:pPr>
                      <a:r>
                        <a:rPr lang="sv-SE" sz="800" i="0" kern="1200" baseline="0" dirty="0">
                          <a:solidFill>
                            <a:schemeClr val="tx1"/>
                          </a:solidFill>
                          <a:latin typeface="+mn-lt"/>
                          <a:ea typeface="+mn-ea"/>
                          <a:cs typeface="+mn-cs"/>
                        </a:rPr>
                        <a:t>Vilken tillgänglig data finns som stöd?</a:t>
                      </a:r>
                    </a:p>
                    <a:p>
                      <a:pPr marL="0" marR="0" indent="0" algn="l" defTabSz="914400" rtl="0" eaLnBrk="1" fontAlgn="auto" latinLnBrk="0" hangingPunct="1">
                        <a:lnSpc>
                          <a:spcPct val="100000"/>
                        </a:lnSpc>
                        <a:spcBef>
                          <a:spcPts val="0"/>
                        </a:spcBef>
                        <a:spcAft>
                          <a:spcPts val="0"/>
                        </a:spcAft>
                        <a:buClrTx/>
                        <a:buSzTx/>
                        <a:buFontTx/>
                        <a:buNone/>
                        <a:tabLst/>
                        <a:defRPr/>
                      </a:pPr>
                      <a:r>
                        <a:rPr lang="sv-SE" sz="800" i="0" kern="1200" baseline="0" dirty="0">
                          <a:solidFill>
                            <a:schemeClr val="tx1"/>
                          </a:solidFill>
                          <a:latin typeface="+mn-lt"/>
                          <a:ea typeface="+mn-ea"/>
                          <a:cs typeface="+mn-cs"/>
                        </a:rPr>
                        <a:t>Har andra RPO identifierat samma</a:t>
                      </a:r>
                      <a:r>
                        <a:rPr lang="sv-SE" sz="800" i="0" kern="1200" baseline="0" dirty="0" smtClean="0">
                          <a:solidFill>
                            <a:schemeClr val="tx1"/>
                          </a:solidFill>
                          <a:latin typeface="+mn-lt"/>
                          <a:ea typeface="+mn-ea"/>
                          <a:cs typeface="+mn-cs"/>
                        </a:rPr>
                        <a:t>?</a:t>
                      </a:r>
                      <a:endParaRPr lang="sv-SE" sz="800" i="0" kern="1200" baseline="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sv-SE" sz="800" b="1" i="1" dirty="0" smtClean="0">
                        <a:solidFill>
                          <a:schemeClr val="tx1"/>
                        </a:solidFill>
                        <a:latin typeface="+mn-lt"/>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sv-SE" sz="800" b="1" i="0" dirty="0" smtClean="0">
                          <a:solidFill>
                            <a:schemeClr val="tx1"/>
                          </a:solidFill>
                          <a:latin typeface="+mn-lt"/>
                        </a:rPr>
                        <a:t>Uppföljning</a:t>
                      </a:r>
                      <a:r>
                        <a:rPr lang="sv-SE" sz="800" b="1" i="0" dirty="0">
                          <a:solidFill>
                            <a:schemeClr val="tx1"/>
                          </a:solidFill>
                          <a:latin typeface="+mn-lt"/>
                        </a:rPr>
                        <a:t>:</a:t>
                      </a:r>
                      <a:r>
                        <a:rPr lang="sv-SE" sz="800" i="0" dirty="0">
                          <a:solidFill>
                            <a:schemeClr val="tx1"/>
                          </a:solidFill>
                          <a:latin typeface="+mn-lt"/>
                        </a:rPr>
                        <a:t> ange metod, kvalitetsindikatorer, </a:t>
                      </a:r>
                      <a:r>
                        <a:rPr lang="sv-SE" sz="800" i="0" dirty="0" err="1">
                          <a:solidFill>
                            <a:schemeClr val="tx1"/>
                          </a:solidFill>
                          <a:latin typeface="+mn-lt"/>
                        </a:rPr>
                        <a:t>målvärden</a:t>
                      </a:r>
                      <a:r>
                        <a:rPr lang="sv-SE" sz="800" i="0" dirty="0">
                          <a:solidFill>
                            <a:schemeClr val="tx1"/>
                          </a:solidFill>
                          <a:latin typeface="+mn-lt"/>
                        </a:rPr>
                        <a:t> och resultat</a:t>
                      </a:r>
                    </a:p>
                    <a:p>
                      <a:r>
                        <a:rPr lang="sv-SE" sz="800" i="0" baseline="0" dirty="0" smtClean="0">
                          <a:solidFill>
                            <a:schemeClr val="tx1"/>
                          </a:solidFill>
                          <a:latin typeface="+mn-lt"/>
                        </a:rPr>
                        <a:t> </a:t>
                      </a:r>
                    </a:p>
                    <a:p>
                      <a:r>
                        <a:rPr lang="sv-SE" sz="800" i="0" baseline="0" dirty="0" smtClean="0">
                          <a:solidFill>
                            <a:schemeClr val="tx1"/>
                          </a:solidFill>
                          <a:latin typeface="+mn-lt"/>
                        </a:rPr>
                        <a:t>Metod?</a:t>
                      </a:r>
                    </a:p>
                    <a:p>
                      <a:r>
                        <a:rPr lang="sv-SE" sz="800" i="0" baseline="0" dirty="0" smtClean="0">
                          <a:solidFill>
                            <a:schemeClr val="tx1"/>
                          </a:solidFill>
                          <a:latin typeface="+mn-lt"/>
                        </a:rPr>
                        <a:t>Hur </a:t>
                      </a:r>
                      <a:r>
                        <a:rPr lang="sv-SE" sz="800" i="0" baseline="0" dirty="0">
                          <a:solidFill>
                            <a:schemeClr val="tx1"/>
                          </a:solidFill>
                          <a:latin typeface="+mn-lt"/>
                        </a:rPr>
                        <a:t>ska vi följa </a:t>
                      </a:r>
                      <a:r>
                        <a:rPr lang="sv-SE" sz="800" i="0" baseline="0" dirty="0" smtClean="0">
                          <a:solidFill>
                            <a:schemeClr val="tx1"/>
                          </a:solidFill>
                          <a:latin typeface="+mn-lt"/>
                        </a:rPr>
                        <a:t>detta???</a:t>
                      </a:r>
                    </a:p>
                    <a:p>
                      <a:r>
                        <a:rPr lang="sv-SE" sz="800" i="0" baseline="0" dirty="0" smtClean="0">
                          <a:solidFill>
                            <a:schemeClr val="tx1"/>
                          </a:solidFill>
                          <a:latin typeface="+mn-lt"/>
                        </a:rPr>
                        <a:t>Utdrag från IPÖ?</a:t>
                      </a:r>
                      <a:endParaRPr lang="sv-SE" sz="800" i="0" baseline="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sv-SE" sz="1000" dirty="0" smtClean="0">
                          <a:latin typeface="+mj-lt"/>
                        </a:rPr>
                        <a:t> </a:t>
                      </a:r>
                      <a:endParaRPr lang="sv-SE" sz="10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377440">
                <a:tc>
                  <a:txBody>
                    <a:bodyPr/>
                    <a:lstStyle/>
                    <a:p>
                      <a:pPr algn="l"/>
                      <a:endParaRPr lang="sv-SE" sz="500" b="0" i="1" dirty="0">
                        <a:solidFill>
                          <a:schemeClr val="accent1"/>
                        </a:solidFill>
                        <a:effectLst/>
                        <a:latin typeface="Graphik"/>
                      </a:endParaRPr>
                    </a:p>
                    <a:p>
                      <a:pPr algn="l">
                        <a:buFont typeface="Arial" panose="020B0604020202020204" pitchFamily="34" charset="0"/>
                        <a:buChar char="•"/>
                      </a:pPr>
                      <a:endParaRPr lang="sv-SE" sz="500" i="1" dirty="0">
                        <a:solidFill>
                          <a:schemeClr val="accent1"/>
                        </a:solidFill>
                        <a:latin typeface="Graphik"/>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endParaRPr lang="sv-SE" sz="800" b="1" i="0" dirty="0">
                        <a:solidFill>
                          <a:schemeClr val="bg2"/>
                        </a:solidFill>
                        <a:latin typeface="+mn-lt"/>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sv-SE" sz="800" b="1" i="0" kern="1200" dirty="0" smtClean="0">
                          <a:solidFill>
                            <a:schemeClr val="accent1"/>
                          </a:solidFill>
                          <a:effectLst/>
                          <a:latin typeface="+mn-lt"/>
                          <a:ea typeface="+mn-ea"/>
                          <a:cs typeface="+mn-cs"/>
                        </a:rPr>
                        <a:t>Erbjudas bästa möjliga hälsofrämjande insatser och välfungerande screeningprogram</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sv-SE" sz="800" b="1" i="0" kern="1200" dirty="0" smtClean="0">
                        <a:solidFill>
                          <a:schemeClr val="bg2"/>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sv-SE" sz="800" b="1" i="0" kern="1200" dirty="0" smtClean="0">
                        <a:solidFill>
                          <a:schemeClr val="bg2"/>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sv-SE" sz="800" b="1" i="0" dirty="0">
                        <a:solidFill>
                          <a:schemeClr val="bg2"/>
                        </a:solidFill>
                        <a:latin typeface="+mn-lt"/>
                      </a:endParaRP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sv-SE" sz="800" b="1" i="0" baseline="0" dirty="0">
                        <a:solidFill>
                          <a:schemeClr val="bg2"/>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endParaRPr lang="sv-SE" sz="800" i="0" kern="1200" dirty="0" smtClean="0">
                        <a:solidFill>
                          <a:schemeClr val="tx1"/>
                        </a:solidFill>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sv-SE" sz="800" i="0" kern="1200" dirty="0" smtClean="0">
                          <a:solidFill>
                            <a:schemeClr val="tx1"/>
                          </a:solidFill>
                          <a:latin typeface="+mn-lt"/>
                          <a:ea typeface="+mn-ea"/>
                          <a:cs typeface="+mn-cs"/>
                        </a:rPr>
                        <a:t>A RPO har implementerat </a:t>
                      </a:r>
                      <a:r>
                        <a:rPr lang="sv-SE" sz="800" i="0" kern="1200" dirty="0" smtClean="0">
                          <a:solidFill>
                            <a:srgbClr val="FF0000"/>
                          </a:solidFill>
                          <a:latin typeface="+mn-lt"/>
                          <a:ea typeface="+mn-ea"/>
                          <a:cs typeface="+mn-cs"/>
                        </a:rPr>
                        <a:t>checklista vid cancerrehabilitering</a:t>
                      </a:r>
                      <a:r>
                        <a:rPr lang="sv-SE" sz="800" i="0" kern="1200" dirty="0" smtClean="0">
                          <a:solidFill>
                            <a:schemeClr val="tx1"/>
                          </a:solidFill>
                          <a:latin typeface="+mn-lt"/>
                          <a:ea typeface="+mn-ea"/>
                          <a:cs typeface="+mn-cs"/>
                        </a:rPr>
                        <a:t>, vilken används i hög grad. Kan RPO använda motsvarande som stöd för planering inför operation, så kallad prehabilitering?</a:t>
                      </a:r>
                    </a:p>
                    <a:p>
                      <a:pPr marL="0" marR="0" indent="0" algn="l" defTabSz="914400" rtl="0" eaLnBrk="1" fontAlgn="auto" latinLnBrk="0" hangingPunct="1">
                        <a:lnSpc>
                          <a:spcPct val="100000"/>
                        </a:lnSpc>
                        <a:spcBef>
                          <a:spcPts val="0"/>
                        </a:spcBef>
                        <a:spcAft>
                          <a:spcPts val="0"/>
                        </a:spcAft>
                        <a:buClrTx/>
                        <a:buSzTx/>
                        <a:buFont typeface="+mj-lt"/>
                        <a:buNone/>
                        <a:tabLst/>
                        <a:defRPr/>
                      </a:pPr>
                      <a:r>
                        <a:rPr lang="sv-SE" sz="800" i="0" dirty="0" smtClean="0">
                          <a:solidFill>
                            <a:schemeClr val="tx1"/>
                          </a:solidFill>
                          <a:latin typeface="+mn-lt"/>
                        </a:rPr>
                        <a:t>Kan </a:t>
                      </a:r>
                      <a:r>
                        <a:rPr lang="sv-SE" sz="800" i="0" dirty="0">
                          <a:solidFill>
                            <a:schemeClr val="tx1"/>
                          </a:solidFill>
                          <a:latin typeface="+mn-lt"/>
                        </a:rPr>
                        <a:t>RPO använda checklista för cancerrehabilitering som stöd för planering inför operation, så kallad prehabilitering? Ska annat RPO involveras</a:t>
                      </a:r>
                      <a:r>
                        <a:rPr lang="sv-SE" sz="800" i="0" dirty="0" smtClean="0">
                          <a:solidFill>
                            <a:schemeClr val="tx1"/>
                          </a:solidFill>
                          <a:latin typeface="+mn-lt"/>
                        </a:rPr>
                        <a:t>?</a:t>
                      </a:r>
                    </a:p>
                    <a:p>
                      <a:r>
                        <a:rPr lang="sv-SE" sz="800" dirty="0" err="1" smtClean="0">
                          <a:solidFill>
                            <a:srgbClr val="FF0000"/>
                          </a:solidFill>
                          <a:latin typeface="+mn-lt"/>
                        </a:rPr>
                        <a:t>Preop</a:t>
                      </a:r>
                      <a:r>
                        <a:rPr lang="sv-SE" sz="800" dirty="0" smtClean="0">
                          <a:solidFill>
                            <a:srgbClr val="FF0000"/>
                          </a:solidFill>
                          <a:latin typeface="+mn-lt"/>
                        </a:rPr>
                        <a:t> habilitering</a:t>
                      </a:r>
                      <a:r>
                        <a:rPr lang="sv-SE" sz="800" baseline="0" dirty="0" smtClean="0">
                          <a:solidFill>
                            <a:srgbClr val="FF0000"/>
                          </a:solidFill>
                          <a:latin typeface="+mn-lt"/>
                        </a:rPr>
                        <a:t> </a:t>
                      </a:r>
                    </a:p>
                    <a:p>
                      <a:r>
                        <a:rPr lang="sv-SE" sz="800" baseline="0" dirty="0" smtClean="0">
                          <a:solidFill>
                            <a:srgbClr val="FF0000"/>
                          </a:solidFill>
                          <a:latin typeface="+mn-lt"/>
                        </a:rPr>
                        <a:t>Projekt start  ht 2024  sydöstra</a:t>
                      </a:r>
                    </a:p>
                    <a:p>
                      <a:r>
                        <a:rPr lang="sv-SE" sz="800" baseline="0" dirty="0" smtClean="0">
                          <a:solidFill>
                            <a:srgbClr val="FF0000"/>
                          </a:solidFill>
                          <a:latin typeface="+mn-lt"/>
                        </a:rPr>
                        <a:t>Cancermedel beviljade från RCC 300000 kr  </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sv-SE" sz="800" i="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sv-SE" sz="800" i="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800" i="0" kern="1200" baseline="0" dirty="0" smtClean="0">
                          <a:solidFill>
                            <a:schemeClr val="tx1"/>
                          </a:solidFill>
                          <a:latin typeface="+mn-lt"/>
                          <a:ea typeface="+mn-ea"/>
                          <a:cs typeface="+mn-cs"/>
                        </a:rPr>
                        <a:t>B </a:t>
                      </a:r>
                      <a:r>
                        <a:rPr lang="sv-SE" sz="800" i="0" kern="1200" baseline="0" dirty="0">
                          <a:solidFill>
                            <a:schemeClr val="tx1"/>
                          </a:solidFill>
                          <a:latin typeface="+mn-lt"/>
                          <a:ea typeface="+mn-ea"/>
                          <a:cs typeface="+mn-cs"/>
                        </a:rPr>
                        <a:t>Följa arbetet av </a:t>
                      </a:r>
                      <a:r>
                        <a:rPr lang="sv-SE" sz="800" i="0" kern="1200" dirty="0">
                          <a:solidFill>
                            <a:srgbClr val="FF0000"/>
                          </a:solidFill>
                          <a:latin typeface="+mn-lt"/>
                          <a:ea typeface="+mn-ea"/>
                          <a:cs typeface="+mn-cs"/>
                        </a:rPr>
                        <a:t>Lungcancerscreening pilotprojekt </a:t>
                      </a:r>
                      <a:r>
                        <a:rPr lang="sv-SE" sz="800" i="0" kern="1200" dirty="0">
                          <a:solidFill>
                            <a:schemeClr val="tx1"/>
                          </a:solidFill>
                          <a:latin typeface="+mn-lt"/>
                          <a:ea typeface="+mn-ea"/>
                          <a:cs typeface="+mn-cs"/>
                        </a:rPr>
                        <a:t>som pågår nationellt. Följa arbetet som sjukvårdsregionalt som hanteras av RCC. </a:t>
                      </a:r>
                    </a:p>
                    <a:p>
                      <a:pPr marL="0" marR="0" indent="0" algn="l" defTabSz="914400" rtl="0" eaLnBrk="1" fontAlgn="auto" latinLnBrk="0" hangingPunct="1">
                        <a:lnSpc>
                          <a:spcPct val="100000"/>
                        </a:lnSpc>
                        <a:spcBef>
                          <a:spcPts val="0"/>
                        </a:spcBef>
                        <a:spcAft>
                          <a:spcPts val="0"/>
                        </a:spcAft>
                        <a:buClrTx/>
                        <a:buSzTx/>
                        <a:buFontTx/>
                        <a:buNone/>
                        <a:tabLst/>
                        <a:defRPr/>
                      </a:pPr>
                      <a:r>
                        <a:rPr lang="sv-SE" sz="800" i="0" baseline="0" dirty="0">
                          <a:latin typeface="+mn-lt"/>
                        </a:rPr>
                        <a:t>RAG lungcancer tillsammans med RCC påbörjar förberedande arbete kring screening </a:t>
                      </a:r>
                      <a:r>
                        <a:rPr lang="sv-SE" sz="800" i="0" baseline="0" dirty="0" smtClean="0">
                          <a:latin typeface="+mn-lt"/>
                        </a:rPr>
                        <a:t>Möte </a:t>
                      </a:r>
                      <a:r>
                        <a:rPr lang="sv-SE" sz="800" i="0" baseline="0" dirty="0">
                          <a:latin typeface="+mn-lt"/>
                        </a:rPr>
                        <a:t>planerat vintern 2023/24</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800" i="0" kern="1200" dirty="0">
                          <a:solidFill>
                            <a:schemeClr val="tx1"/>
                          </a:solidFill>
                          <a:latin typeface="+mn-lt"/>
                          <a:ea typeface="+mn-ea"/>
                          <a:cs typeface="+mn-cs"/>
                        </a:rPr>
                        <a:t>Även följa resultatet av studierna som pågår i Stockholm, Västra Götaland och Norrbotten</a:t>
                      </a:r>
                      <a:r>
                        <a:rPr lang="sv-SE" sz="800" i="0" kern="1200" dirty="0" smtClean="0">
                          <a:solidFill>
                            <a:schemeClr val="tx1"/>
                          </a:solidFill>
                          <a:latin typeface="+mn-lt"/>
                          <a:ea typeface="+mn-ea"/>
                          <a:cs typeface="+mn-cs"/>
                        </a:rPr>
                        <a:t>.</a:t>
                      </a:r>
                      <a:r>
                        <a:rPr lang="sv-SE" sz="800" baseline="0" dirty="0" smtClean="0">
                          <a:solidFill>
                            <a:srgbClr val="FF0000"/>
                          </a:solidFill>
                          <a:latin typeface="+mn-lt"/>
                        </a:rPr>
                        <a:t> Deltagande i screening projekt 2025 inom RCC  sydöstra????</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800" i="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None/>
                      </a:pPr>
                      <a:endParaRPr lang="sv-SE" sz="800" i="0" baseline="0" dirty="0" smtClean="0">
                        <a:latin typeface="+mn-lt"/>
                      </a:endParaRPr>
                    </a:p>
                    <a:p>
                      <a:pPr marL="0" indent="0">
                        <a:buNone/>
                      </a:pPr>
                      <a:r>
                        <a:rPr lang="sv-SE" sz="800" i="0" baseline="0" dirty="0" smtClean="0">
                          <a:latin typeface="+mn-lt"/>
                        </a:rPr>
                        <a:t>A  </a:t>
                      </a:r>
                      <a:r>
                        <a:rPr lang="sv-SE" sz="800" i="0" baseline="0" dirty="0">
                          <a:latin typeface="+mn-lt"/>
                        </a:rPr>
                        <a:t>Vilken data ska användas? </a:t>
                      </a:r>
                      <a:endParaRPr lang="sv-SE" sz="800" i="0" baseline="0" dirty="0" smtClean="0">
                        <a:latin typeface="+mn-lt"/>
                      </a:endParaRPr>
                    </a:p>
                    <a:p>
                      <a:pPr marL="0" indent="0">
                        <a:buNone/>
                      </a:pPr>
                      <a:endParaRPr lang="sv-SE" sz="800" i="0" baseline="0" dirty="0" smtClean="0">
                        <a:latin typeface="+mn-lt"/>
                      </a:endParaRPr>
                    </a:p>
                    <a:p>
                      <a:pPr marL="0" indent="0">
                        <a:buNone/>
                      </a:pPr>
                      <a:r>
                        <a:rPr lang="sv-SE" sz="800" i="0" baseline="0" dirty="0" err="1" smtClean="0">
                          <a:latin typeface="+mn-lt"/>
                        </a:rPr>
                        <a:t>Inklusion</a:t>
                      </a:r>
                      <a:r>
                        <a:rPr lang="sv-SE" sz="800" i="0" baseline="0" dirty="0" smtClean="0">
                          <a:latin typeface="+mn-lt"/>
                        </a:rPr>
                        <a:t> pågår </a:t>
                      </a:r>
                    </a:p>
                    <a:p>
                      <a:pPr marL="0" indent="0">
                        <a:buNone/>
                      </a:pPr>
                      <a:endParaRPr lang="sv-SE" sz="800" i="0" baseline="0" dirty="0" smtClean="0">
                        <a:latin typeface="+mn-lt"/>
                      </a:endParaRPr>
                    </a:p>
                    <a:p>
                      <a:pPr marL="0" indent="0">
                        <a:buNone/>
                      </a:pPr>
                      <a:endParaRPr lang="sv-SE" sz="800" i="0" baseline="0" dirty="0" smtClean="0">
                        <a:latin typeface="+mn-lt"/>
                      </a:endParaRPr>
                    </a:p>
                    <a:p>
                      <a:pPr marL="0" indent="0">
                        <a:buNone/>
                      </a:pPr>
                      <a:endParaRPr lang="sv-SE" sz="800" i="0" baseline="0" dirty="0" smtClean="0">
                        <a:latin typeface="+mn-lt"/>
                      </a:endParaRPr>
                    </a:p>
                    <a:p>
                      <a:pPr marL="0" indent="0">
                        <a:buNone/>
                      </a:pPr>
                      <a:endParaRPr lang="sv-SE" sz="800" i="0" baseline="0" dirty="0" smtClean="0">
                        <a:latin typeface="+mn-lt"/>
                      </a:endParaRPr>
                    </a:p>
                    <a:p>
                      <a:pPr marL="0" indent="0">
                        <a:buNone/>
                      </a:pPr>
                      <a:endParaRPr lang="sv-SE" sz="800" i="0" baseline="0" dirty="0" smtClean="0">
                        <a:latin typeface="+mn-lt"/>
                      </a:endParaRPr>
                    </a:p>
                    <a:p>
                      <a:pPr marL="0" indent="0">
                        <a:buNone/>
                      </a:pPr>
                      <a:endParaRPr lang="sv-SE" sz="800" i="0" baseline="0" dirty="0" smtClean="0">
                        <a:latin typeface="+mn-lt"/>
                      </a:endParaRPr>
                    </a:p>
                    <a:p>
                      <a:pPr marL="0" indent="0">
                        <a:buNone/>
                      </a:pPr>
                      <a:endParaRPr lang="sv-SE" sz="800" i="0" baseline="0" dirty="0" smtClean="0">
                        <a:latin typeface="+mn-lt"/>
                      </a:endParaRPr>
                    </a:p>
                    <a:p>
                      <a:pPr marL="0" indent="0">
                        <a:buNone/>
                      </a:pPr>
                      <a:endParaRPr lang="sv-SE" sz="800" i="0" baseline="0" dirty="0" smtClean="0">
                        <a:latin typeface="+mn-lt"/>
                      </a:endParaRPr>
                    </a:p>
                    <a:p>
                      <a:pPr marL="0" indent="0">
                        <a:buNone/>
                      </a:pPr>
                      <a:endParaRPr lang="sv-SE" sz="800" i="0" baseline="0" dirty="0" smtClean="0">
                        <a:latin typeface="+mn-lt"/>
                      </a:endParaRPr>
                    </a:p>
                    <a:p>
                      <a:pPr marL="0" indent="0">
                        <a:buNone/>
                      </a:pPr>
                      <a:endParaRPr lang="sv-SE" sz="800" i="0" baseline="0" dirty="0" smtClean="0">
                        <a:latin typeface="+mn-lt"/>
                      </a:endParaRPr>
                    </a:p>
                    <a:p>
                      <a:pPr marL="0" indent="0">
                        <a:buNone/>
                      </a:pPr>
                      <a:r>
                        <a:rPr lang="sv-SE" sz="800" i="0" baseline="0" dirty="0" smtClean="0">
                          <a:latin typeface="+mn-lt"/>
                        </a:rPr>
                        <a:t>B Klartecken att arbeta med </a:t>
                      </a:r>
                      <a:r>
                        <a:rPr lang="sv-SE" sz="800" i="0" baseline="0" dirty="0" err="1" smtClean="0">
                          <a:latin typeface="+mn-lt"/>
                        </a:rPr>
                        <a:t>impl</a:t>
                      </a:r>
                      <a:r>
                        <a:rPr lang="sv-SE" sz="800" i="0" baseline="0" dirty="0" smtClean="0">
                          <a:latin typeface="+mn-lt"/>
                        </a:rPr>
                        <a:t> studie ?</a:t>
                      </a:r>
                    </a:p>
                    <a:p>
                      <a:pPr marL="0" indent="0">
                        <a:buNone/>
                      </a:pPr>
                      <a:r>
                        <a:rPr lang="sv-SE" sz="800" i="0" baseline="0" dirty="0" smtClean="0">
                          <a:latin typeface="+mn-lt"/>
                        </a:rPr>
                        <a:t>Flera screeningmöten genomförda under   2024</a:t>
                      </a:r>
                      <a:endParaRPr lang="sv-SE" sz="800" i="0" baseline="0" dirty="0">
                        <a:latin typeface="+mn-lt"/>
                      </a:endParaRPr>
                    </a:p>
                    <a:p>
                      <a:pPr marL="0" indent="0">
                        <a:buNone/>
                      </a:pPr>
                      <a:endParaRPr lang="sv-SE" sz="800" i="0" baseline="0" dirty="0">
                        <a:latin typeface="+mn-lt"/>
                      </a:endParaRPr>
                    </a:p>
                    <a:p>
                      <a:pPr marL="0" indent="0">
                        <a:buNone/>
                      </a:pPr>
                      <a:r>
                        <a:rPr lang="sv-SE" sz="800" i="0" baseline="0" dirty="0" smtClean="0">
                          <a:solidFill>
                            <a:schemeClr val="tx1"/>
                          </a:solidFill>
                          <a:latin typeface="+mn-lt"/>
                        </a:rPr>
                        <a:t>Kostnadseffektivitet ?</a:t>
                      </a:r>
                      <a:endParaRPr lang="sv-SE" sz="800" i="0" baseline="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sv-SE" sz="800" dirty="0" smtClean="0">
                        <a:latin typeface="+mn-lt"/>
                      </a:endParaRPr>
                    </a:p>
                    <a:p>
                      <a:endParaRPr lang="sv-SE" sz="800" baseline="0" dirty="0" smtClean="0">
                        <a:latin typeface="+mn-lt"/>
                      </a:endParaRPr>
                    </a:p>
                    <a:p>
                      <a:endParaRPr lang="sv-SE" sz="800" baseline="0" dirty="0" smtClean="0">
                        <a:latin typeface="+mn-lt"/>
                      </a:endParaRPr>
                    </a:p>
                    <a:p>
                      <a:endParaRPr lang="sv-SE" sz="800" baseline="0" dirty="0" smtClean="0">
                        <a:latin typeface="+mn-lt"/>
                      </a:endParaRPr>
                    </a:p>
                    <a:p>
                      <a:endParaRPr lang="sv-SE" sz="800" baseline="0" dirty="0" smtClean="0">
                        <a:latin typeface="+mn-lt"/>
                      </a:endParaRPr>
                    </a:p>
                    <a:p>
                      <a:endParaRPr lang="sv-SE" sz="800" baseline="0" dirty="0" smtClean="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6921720"/>
                  </a:ext>
                </a:extLst>
              </a:tr>
              <a:tr h="856707">
                <a:tc>
                  <a:txBody>
                    <a:bodyPr/>
                    <a:lstStyle/>
                    <a:p>
                      <a:pPr algn="l">
                        <a:buFont typeface="Arial" panose="020B0604020202020204" pitchFamily="34" charset="0"/>
                        <a:buChar char="•"/>
                      </a:pPr>
                      <a:endParaRPr lang="sv-SE" sz="500" b="1" i="1" dirty="0">
                        <a:solidFill>
                          <a:schemeClr val="accent1"/>
                        </a:solidFill>
                        <a:latin typeface="Graphik"/>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sv-SE" sz="800" b="1" i="0" kern="1200" dirty="0" smtClean="0">
                          <a:solidFill>
                            <a:schemeClr val="accent1"/>
                          </a:solidFill>
                          <a:effectLst/>
                          <a:latin typeface="Graphik"/>
                          <a:ea typeface="+mn-ea"/>
                          <a:cs typeface="+mn-cs"/>
                        </a:rPr>
                        <a:t>Regionalt cancercentrum sydöst ska prioritera patientnära forskning inom cancerområdet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i="0" kern="1200" dirty="0" smtClean="0">
                          <a:solidFill>
                            <a:schemeClr val="tx1"/>
                          </a:solidFill>
                          <a:latin typeface="+mn-lt"/>
                          <a:ea typeface="+mn-ea"/>
                          <a:cs typeface="+mn-cs"/>
                        </a:rPr>
                        <a:t>RPO har identifierat att flera</a:t>
                      </a:r>
                      <a:r>
                        <a:rPr lang="sv-SE" sz="800" i="0" kern="1200" baseline="0" dirty="0" smtClean="0">
                          <a:solidFill>
                            <a:schemeClr val="tx1"/>
                          </a:solidFill>
                          <a:latin typeface="+mn-lt"/>
                          <a:ea typeface="+mn-ea"/>
                          <a:cs typeface="+mn-cs"/>
                        </a:rPr>
                        <a:t> läkemedelsstudier bedrivs, men att fler patienter utanför Linköping bör erbjudas deltagande </a:t>
                      </a:r>
                      <a:r>
                        <a:rPr lang="sv-SE" sz="800" i="0" kern="1200" dirty="0" smtClean="0">
                          <a:solidFill>
                            <a:schemeClr val="tx1"/>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800" i="0" kern="1200" dirty="0" smtClean="0">
                          <a:solidFill>
                            <a:schemeClr val="tx1"/>
                          </a:solidFill>
                          <a:latin typeface="+mn-lt"/>
                          <a:ea typeface="+mn-ea"/>
                          <a:cs typeface="+mn-cs"/>
                        </a:rPr>
                        <a:t>Vid </a:t>
                      </a:r>
                      <a:r>
                        <a:rPr lang="sv-SE" sz="800" i="0" kern="1200" baseline="0" dirty="0">
                          <a:solidFill>
                            <a:schemeClr val="tx1"/>
                          </a:solidFill>
                          <a:latin typeface="+mn-lt"/>
                          <a:ea typeface="+mn-ea"/>
                          <a:cs typeface="+mn-cs"/>
                        </a:rPr>
                        <a:t>ett </a:t>
                      </a:r>
                      <a:r>
                        <a:rPr lang="sv-SE" sz="800" i="0" baseline="0" dirty="0">
                          <a:latin typeface="+mn-lt"/>
                        </a:rPr>
                        <a:t>regionalt lungcancermöte med RCC framhölls att studier inom </a:t>
                      </a:r>
                      <a:r>
                        <a:rPr lang="sv-SE" sz="800" i="0" strike="noStrike" baseline="0" dirty="0">
                          <a:solidFill>
                            <a:schemeClr val="bg2"/>
                          </a:solidFill>
                          <a:latin typeface="+mn-lt"/>
                        </a:rPr>
                        <a:t>lungcancer för såväl akademiska studier  som vid läkemedelsforskning </a:t>
                      </a:r>
                      <a:endParaRPr lang="sv-SE" sz="800" i="0" strike="noStrike" baseline="0" dirty="0" smtClean="0">
                        <a:solidFill>
                          <a:schemeClr val="bg2"/>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800" i="0" strike="noStrike" baseline="0" dirty="0" smtClean="0">
                          <a:solidFill>
                            <a:schemeClr val="bg2"/>
                          </a:solidFill>
                          <a:latin typeface="+mn-lt"/>
                        </a:rPr>
                        <a:t>Linköping och Jönköping deltar i flera studier </a:t>
                      </a:r>
                      <a:endParaRPr lang="sv-SE" sz="800" i="0" strike="noStrike" baseline="0" dirty="0">
                        <a:solidFill>
                          <a:schemeClr val="bg2"/>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None/>
                      </a:pPr>
                      <a:r>
                        <a:rPr lang="sv-SE" sz="800" i="0" baseline="0" dirty="0" smtClean="0">
                          <a:latin typeface="+mn-lt"/>
                        </a:rPr>
                        <a:t>Hur </a:t>
                      </a:r>
                      <a:r>
                        <a:rPr lang="sv-SE" sz="800" i="0" baseline="0" dirty="0">
                          <a:latin typeface="+mn-lt"/>
                        </a:rPr>
                        <a:t>ska vi följa detta</a:t>
                      </a:r>
                      <a:r>
                        <a:rPr lang="sv-SE" sz="800" i="0" baseline="0" dirty="0" smtClean="0">
                          <a:latin typeface="+mn-lt"/>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sv-SE" sz="800" dirty="0" smtClean="0">
                          <a:latin typeface="+mn-lt"/>
                        </a:rPr>
                        <a:t> </a:t>
                      </a:r>
                      <a:endParaRPr lang="sv-SE" sz="8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62273928"/>
                  </a:ext>
                </a:extLst>
              </a:tr>
            </a:tbl>
          </a:graphicData>
        </a:graphic>
      </p:graphicFrame>
      <p:pic>
        <p:nvPicPr>
          <p:cNvPr id="27" name="Bildobjekt 26">
            <a:extLst>
              <a:ext uri="{FF2B5EF4-FFF2-40B4-BE49-F238E27FC236}">
                <a16:creationId xmlns:a16="http://schemas.microsoft.com/office/drawing/2014/main" id="{DCAA1C31-8265-4838-A937-BC56BDB88C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42934" y="5564174"/>
            <a:ext cx="190500" cy="200025"/>
          </a:xfrm>
          <a:prstGeom prst="rect">
            <a:avLst/>
          </a:prstGeom>
        </p:spPr>
      </p:pic>
    </p:spTree>
    <p:extLst>
      <p:ext uri="{BB962C8B-B14F-4D97-AF65-F5344CB8AC3E}">
        <p14:creationId xmlns:p14="http://schemas.microsoft.com/office/powerpoint/2010/main" val="15772769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ell 17"/>
          <p:cNvGraphicFramePr>
            <a:graphicFrameLocks noGrp="1"/>
          </p:cNvGraphicFramePr>
          <p:nvPr>
            <p:extLst/>
          </p:nvPr>
        </p:nvGraphicFramePr>
        <p:xfrm>
          <a:off x="-6406" y="44043"/>
          <a:ext cx="9150406" cy="5319209"/>
        </p:xfrm>
        <a:graphic>
          <a:graphicData uri="http://schemas.openxmlformats.org/drawingml/2006/table">
            <a:tbl>
              <a:tblPr firstRow="1" bandRow="1">
                <a:tableStyleId>{72833802-FEF1-4C79-8D5D-14CF1EAF98D9}</a:tableStyleId>
              </a:tblPr>
              <a:tblGrid>
                <a:gridCol w="1624406">
                  <a:extLst>
                    <a:ext uri="{9D8B030D-6E8A-4147-A177-3AD203B41FA5}">
                      <a16:colId xmlns:a16="http://schemas.microsoft.com/office/drawing/2014/main" val="20000"/>
                    </a:ext>
                  </a:extLst>
                </a:gridCol>
                <a:gridCol w="966295">
                  <a:extLst>
                    <a:ext uri="{9D8B030D-6E8A-4147-A177-3AD203B41FA5}">
                      <a16:colId xmlns:a16="http://schemas.microsoft.com/office/drawing/2014/main" val="20001"/>
                    </a:ext>
                  </a:extLst>
                </a:gridCol>
                <a:gridCol w="2759927">
                  <a:extLst>
                    <a:ext uri="{9D8B030D-6E8A-4147-A177-3AD203B41FA5}">
                      <a16:colId xmlns:a16="http://schemas.microsoft.com/office/drawing/2014/main" val="1830092349"/>
                    </a:ext>
                  </a:extLst>
                </a:gridCol>
                <a:gridCol w="2823656">
                  <a:extLst>
                    <a:ext uri="{9D8B030D-6E8A-4147-A177-3AD203B41FA5}">
                      <a16:colId xmlns:a16="http://schemas.microsoft.com/office/drawing/2014/main" val="2606121942"/>
                    </a:ext>
                  </a:extLst>
                </a:gridCol>
                <a:gridCol w="976122">
                  <a:extLst>
                    <a:ext uri="{9D8B030D-6E8A-4147-A177-3AD203B41FA5}">
                      <a16:colId xmlns:a16="http://schemas.microsoft.com/office/drawing/2014/main" val="3795709679"/>
                    </a:ext>
                  </a:extLst>
                </a:gridCol>
              </a:tblGrid>
              <a:tr h="1005840">
                <a:tc>
                  <a:txBody>
                    <a:bodyPr/>
                    <a:lstStyle>
                      <a:lvl1pPr marL="0" algn="l" defTabSz="914400" rtl="0" eaLnBrk="1" latinLnBrk="0" hangingPunct="1">
                        <a:defRPr sz="1800" b="1" kern="1200">
                          <a:solidFill>
                            <a:schemeClr val="lt1"/>
                          </a:solidFill>
                          <a:latin typeface="Arial"/>
                          <a:ea typeface="Bryant Regular"/>
                          <a:cs typeface="Bryant Regular"/>
                        </a:defRPr>
                      </a:lvl1pPr>
                      <a:lvl2pPr marL="457200" algn="l" defTabSz="914400" rtl="0" eaLnBrk="1" latinLnBrk="0" hangingPunct="1">
                        <a:defRPr sz="1800" b="1" kern="1200">
                          <a:solidFill>
                            <a:schemeClr val="lt1"/>
                          </a:solidFill>
                          <a:latin typeface="Arial"/>
                          <a:ea typeface="Bryant Regular"/>
                          <a:cs typeface="Bryant Regular"/>
                        </a:defRPr>
                      </a:lvl2pPr>
                      <a:lvl3pPr marL="914400" algn="l" defTabSz="914400" rtl="0" eaLnBrk="1" latinLnBrk="0" hangingPunct="1">
                        <a:defRPr sz="1800" b="1" kern="1200">
                          <a:solidFill>
                            <a:schemeClr val="lt1"/>
                          </a:solidFill>
                          <a:latin typeface="Arial"/>
                          <a:ea typeface="Bryant Regular"/>
                          <a:cs typeface="Bryant Regular"/>
                        </a:defRPr>
                      </a:lvl3pPr>
                      <a:lvl4pPr marL="1371600" algn="l" defTabSz="914400" rtl="0" eaLnBrk="1" latinLnBrk="0" hangingPunct="1">
                        <a:defRPr sz="1800" b="1" kern="1200">
                          <a:solidFill>
                            <a:schemeClr val="lt1"/>
                          </a:solidFill>
                          <a:latin typeface="Arial"/>
                          <a:ea typeface="Bryant Regular"/>
                          <a:cs typeface="Bryant Regular"/>
                        </a:defRPr>
                      </a:lvl4pPr>
                      <a:lvl5pPr marL="1828800" algn="l" defTabSz="914400" rtl="0" eaLnBrk="1" latinLnBrk="0" hangingPunct="1">
                        <a:defRPr sz="1800" b="1" kern="1200">
                          <a:solidFill>
                            <a:schemeClr val="lt1"/>
                          </a:solidFill>
                          <a:latin typeface="Arial"/>
                          <a:ea typeface="Bryant Regular"/>
                          <a:cs typeface="Bryant Regular"/>
                        </a:defRPr>
                      </a:lvl5pPr>
                      <a:lvl6pPr marL="2286000" algn="l" defTabSz="914400" rtl="0" eaLnBrk="1" latinLnBrk="0" hangingPunct="1">
                        <a:defRPr sz="1800" b="1" kern="1200">
                          <a:solidFill>
                            <a:schemeClr val="lt1"/>
                          </a:solidFill>
                          <a:latin typeface="Arial"/>
                          <a:ea typeface="Bryant Regular"/>
                          <a:cs typeface="Bryant Regular"/>
                        </a:defRPr>
                      </a:lvl6pPr>
                      <a:lvl7pPr marL="2743200" algn="l" defTabSz="914400" rtl="0" eaLnBrk="1" latinLnBrk="0" hangingPunct="1">
                        <a:defRPr sz="1800" b="1" kern="1200">
                          <a:solidFill>
                            <a:schemeClr val="lt1"/>
                          </a:solidFill>
                          <a:latin typeface="Arial"/>
                          <a:ea typeface="Bryant Regular"/>
                          <a:cs typeface="Bryant Regular"/>
                        </a:defRPr>
                      </a:lvl7pPr>
                      <a:lvl8pPr marL="3200400" algn="l" defTabSz="914400" rtl="0" eaLnBrk="1" latinLnBrk="0" hangingPunct="1">
                        <a:defRPr sz="1800" b="1" kern="1200">
                          <a:solidFill>
                            <a:schemeClr val="lt1"/>
                          </a:solidFill>
                          <a:latin typeface="Arial"/>
                          <a:ea typeface="Bryant Regular"/>
                          <a:cs typeface="Bryant Regular"/>
                        </a:defRPr>
                      </a:lvl8pPr>
                      <a:lvl9pPr marL="3657600" algn="l" defTabSz="914400" rtl="0" eaLnBrk="1" latinLnBrk="0" hangingPunct="1">
                        <a:defRPr sz="1800" b="1" kern="1200">
                          <a:solidFill>
                            <a:schemeClr val="lt1"/>
                          </a:solidFill>
                          <a:latin typeface="Arial"/>
                          <a:ea typeface="Bryant Regular"/>
                          <a:cs typeface="Bryant Regular"/>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Nationellt insatsområde</a:t>
                      </a:r>
                      <a:endParaRPr lang="sv-SE" sz="1200" dirty="0">
                        <a:latin typeface="+mj-lt"/>
                      </a:endParaRPr>
                    </a:p>
                  </a:txBody>
                  <a:tcPr>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b="1" kern="1200">
                          <a:solidFill>
                            <a:schemeClr val="lt1"/>
                          </a:solidFill>
                          <a:latin typeface="Arial"/>
                          <a:ea typeface="Bryant Regular"/>
                          <a:cs typeface="Bryant Regular"/>
                        </a:defRPr>
                      </a:lvl1pPr>
                      <a:lvl2pPr marL="457200" algn="l" defTabSz="914400" rtl="0" eaLnBrk="1" latinLnBrk="0" hangingPunct="1">
                        <a:defRPr sz="1800" b="1" kern="1200">
                          <a:solidFill>
                            <a:schemeClr val="lt1"/>
                          </a:solidFill>
                          <a:latin typeface="Arial"/>
                          <a:ea typeface="Bryant Regular"/>
                          <a:cs typeface="Bryant Regular"/>
                        </a:defRPr>
                      </a:lvl2pPr>
                      <a:lvl3pPr marL="914400" algn="l" defTabSz="914400" rtl="0" eaLnBrk="1" latinLnBrk="0" hangingPunct="1">
                        <a:defRPr sz="1800" b="1" kern="1200">
                          <a:solidFill>
                            <a:schemeClr val="lt1"/>
                          </a:solidFill>
                          <a:latin typeface="Arial"/>
                          <a:ea typeface="Bryant Regular"/>
                          <a:cs typeface="Bryant Regular"/>
                        </a:defRPr>
                      </a:lvl3pPr>
                      <a:lvl4pPr marL="1371600" algn="l" defTabSz="914400" rtl="0" eaLnBrk="1" latinLnBrk="0" hangingPunct="1">
                        <a:defRPr sz="1800" b="1" kern="1200">
                          <a:solidFill>
                            <a:schemeClr val="lt1"/>
                          </a:solidFill>
                          <a:latin typeface="Arial"/>
                          <a:ea typeface="Bryant Regular"/>
                          <a:cs typeface="Bryant Regular"/>
                        </a:defRPr>
                      </a:lvl4pPr>
                      <a:lvl5pPr marL="1828800" algn="l" defTabSz="914400" rtl="0" eaLnBrk="1" latinLnBrk="0" hangingPunct="1">
                        <a:defRPr sz="1800" b="1" kern="1200">
                          <a:solidFill>
                            <a:schemeClr val="lt1"/>
                          </a:solidFill>
                          <a:latin typeface="Arial"/>
                          <a:ea typeface="Bryant Regular"/>
                          <a:cs typeface="Bryant Regular"/>
                        </a:defRPr>
                      </a:lvl5pPr>
                      <a:lvl6pPr marL="2286000" algn="l" defTabSz="914400" rtl="0" eaLnBrk="1" latinLnBrk="0" hangingPunct="1">
                        <a:defRPr sz="1800" b="1" kern="1200">
                          <a:solidFill>
                            <a:schemeClr val="lt1"/>
                          </a:solidFill>
                          <a:latin typeface="Arial"/>
                          <a:ea typeface="Bryant Regular"/>
                          <a:cs typeface="Bryant Regular"/>
                        </a:defRPr>
                      </a:lvl6pPr>
                      <a:lvl7pPr marL="2743200" algn="l" defTabSz="914400" rtl="0" eaLnBrk="1" latinLnBrk="0" hangingPunct="1">
                        <a:defRPr sz="1800" b="1" kern="1200">
                          <a:solidFill>
                            <a:schemeClr val="lt1"/>
                          </a:solidFill>
                          <a:latin typeface="Arial"/>
                          <a:ea typeface="Bryant Regular"/>
                          <a:cs typeface="Bryant Regular"/>
                        </a:defRPr>
                      </a:lvl7pPr>
                      <a:lvl8pPr marL="3200400" algn="l" defTabSz="914400" rtl="0" eaLnBrk="1" latinLnBrk="0" hangingPunct="1">
                        <a:defRPr sz="1800" b="1" kern="1200">
                          <a:solidFill>
                            <a:schemeClr val="lt1"/>
                          </a:solidFill>
                          <a:latin typeface="Arial"/>
                          <a:ea typeface="Bryant Regular"/>
                          <a:cs typeface="Bryant Regular"/>
                        </a:defRPr>
                      </a:lvl8pPr>
                      <a:lvl9pPr marL="3657600" algn="l" defTabSz="914400" rtl="0" eaLnBrk="1" latinLnBrk="0" hangingPunct="1">
                        <a:defRPr sz="1800" b="1" kern="1200">
                          <a:solidFill>
                            <a:schemeClr val="lt1"/>
                          </a:solidFill>
                          <a:latin typeface="Arial"/>
                          <a:ea typeface="Bryant Regular"/>
                          <a:cs typeface="Bryant Regular"/>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Prioriterat område </a:t>
                      </a:r>
                      <a:br>
                        <a:rPr lang="sv-SE" sz="1200" dirty="0"/>
                      </a:br>
                      <a:r>
                        <a:rPr lang="sv-SE" sz="1200" dirty="0"/>
                        <a:t>och patientlöften</a:t>
                      </a:r>
                      <a:endParaRPr lang="sv-SE" sz="1200" dirty="0">
                        <a:latin typeface="+mj-lt"/>
                      </a:endParaRPr>
                    </a:p>
                  </a:txBody>
                  <a:tcPr>
                    <a:lnB w="12700" cap="flat" cmpd="sng" algn="ctr">
                      <a:solidFill>
                        <a:schemeClr val="tx1"/>
                      </a:solidFill>
                      <a:prstDash val="solid"/>
                      <a:round/>
                      <a:headEnd type="none" w="med" len="med"/>
                      <a:tailEnd type="none" w="med" len="med"/>
                    </a:lnB>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sv-SE" sz="1200" b="1" kern="1200" dirty="0">
                          <a:solidFill>
                            <a:schemeClr val="lt1"/>
                          </a:solidFill>
                          <a:latin typeface="Arial"/>
                          <a:ea typeface="Bryant Regular"/>
                          <a:cs typeface="Bryant Regular"/>
                        </a:rPr>
                        <a:t>Aktiviteter</a:t>
                      </a:r>
                    </a:p>
                  </a:txBody>
                  <a:tcPr>
                    <a:lnB w="12700" cap="flat" cmpd="sng" algn="ctr">
                      <a:solidFill>
                        <a:schemeClr val="tx1"/>
                      </a:solidFill>
                      <a:prstDash val="solid"/>
                      <a:round/>
                      <a:headEnd type="none" w="med" len="med"/>
                      <a:tailEnd type="none" w="med" len="med"/>
                    </a:lnB>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sv-SE" sz="1200" b="1" kern="1200" dirty="0">
                          <a:solidFill>
                            <a:schemeClr val="lt1"/>
                          </a:solidFill>
                          <a:latin typeface="Arial"/>
                          <a:ea typeface="Bryant Regular"/>
                          <a:cs typeface="Bryant Regular"/>
                        </a:rPr>
                        <a:t>Uppföljning</a:t>
                      </a:r>
                    </a:p>
                    <a:p>
                      <a:pPr marL="0" marR="0" lvl="0" indent="0" algn="l" defTabSz="1219170" rtl="0" eaLnBrk="1" fontAlgn="auto" latinLnBrk="0" hangingPunct="1">
                        <a:lnSpc>
                          <a:spcPct val="100000"/>
                        </a:lnSpc>
                        <a:spcBef>
                          <a:spcPts val="0"/>
                        </a:spcBef>
                        <a:spcAft>
                          <a:spcPts val="0"/>
                        </a:spcAft>
                        <a:buClrTx/>
                        <a:buSzTx/>
                        <a:buFontTx/>
                        <a:buNone/>
                        <a:tabLst/>
                        <a:defRPr/>
                      </a:pPr>
                      <a:r>
                        <a:rPr lang="sv-SE" sz="800" i="0" dirty="0">
                          <a:solidFill>
                            <a:schemeClr val="bg1"/>
                          </a:solidFill>
                          <a:latin typeface="+mn-lt"/>
                        </a:rPr>
                        <a:t>ange metod, kvalitetsindikatorer, </a:t>
                      </a:r>
                      <a:r>
                        <a:rPr lang="sv-SE" sz="800" i="0" dirty="0" err="1">
                          <a:solidFill>
                            <a:schemeClr val="bg1"/>
                          </a:solidFill>
                          <a:latin typeface="+mn-lt"/>
                        </a:rPr>
                        <a:t>målvärden</a:t>
                      </a:r>
                      <a:r>
                        <a:rPr lang="sv-SE" sz="800" i="0" dirty="0">
                          <a:solidFill>
                            <a:schemeClr val="bg1"/>
                          </a:solidFill>
                          <a:latin typeface="+mn-lt"/>
                        </a:rPr>
                        <a:t> och resultat</a:t>
                      </a:r>
                    </a:p>
                    <a:p>
                      <a:pPr marL="0" marR="0" lvl="0" indent="0" algn="l" defTabSz="1219170" rtl="0" eaLnBrk="1" fontAlgn="auto" latinLnBrk="0" hangingPunct="1">
                        <a:lnSpc>
                          <a:spcPct val="100000"/>
                        </a:lnSpc>
                        <a:spcBef>
                          <a:spcPts val="0"/>
                        </a:spcBef>
                        <a:spcAft>
                          <a:spcPts val="0"/>
                        </a:spcAft>
                        <a:buClrTx/>
                        <a:buSzTx/>
                        <a:buFontTx/>
                        <a:buNone/>
                        <a:tabLst/>
                        <a:defRPr/>
                      </a:pPr>
                      <a:endParaRPr lang="sv-SE" sz="1200" b="1" kern="1200" dirty="0">
                        <a:solidFill>
                          <a:schemeClr val="lt1"/>
                        </a:solidFill>
                        <a:latin typeface="Arial"/>
                        <a:ea typeface="Bryant Regular"/>
                        <a:cs typeface="Bryant Regular"/>
                      </a:endParaRPr>
                    </a:p>
                  </a:txBody>
                  <a:tcPr>
                    <a:lnB w="12700" cap="flat" cmpd="sng" algn="ctr">
                      <a:solidFill>
                        <a:schemeClr val="tx1"/>
                      </a:solidFill>
                      <a:prstDash val="solid"/>
                      <a:round/>
                      <a:headEnd type="none" w="med" len="med"/>
                      <a:tailEnd type="none" w="med" len="med"/>
                    </a:lnB>
                  </a:tcPr>
                </a:tc>
                <a:tc>
                  <a:txBody>
                    <a:bodyPr/>
                    <a:lstStyle/>
                    <a:p>
                      <a:r>
                        <a:rPr lang="sv-SE" sz="1200" b="1" kern="1200" dirty="0" smtClean="0">
                          <a:solidFill>
                            <a:schemeClr val="lt1"/>
                          </a:solidFill>
                          <a:latin typeface="Arial"/>
                          <a:ea typeface="Bryant Regular"/>
                          <a:cs typeface="Bryant Regular"/>
                        </a:rPr>
                        <a:t> </a:t>
                      </a:r>
                      <a:endParaRPr lang="sv-SE" sz="1200" b="1" kern="1200" dirty="0">
                        <a:solidFill>
                          <a:schemeClr val="lt1"/>
                        </a:solidFill>
                        <a:latin typeface="Arial"/>
                        <a:ea typeface="Bryant Regular"/>
                        <a:cs typeface="Bryant Regular"/>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12374">
                <a:tc>
                  <a:txBody>
                    <a:bodyPr/>
                    <a:lstStyle>
                      <a:lvl1pPr marL="0" algn="l" defTabSz="914400" rtl="0" eaLnBrk="1" latinLnBrk="0" hangingPunct="1">
                        <a:defRPr sz="1800" kern="1200">
                          <a:solidFill>
                            <a:schemeClr val="dk1"/>
                          </a:solidFill>
                          <a:latin typeface="Arial"/>
                          <a:ea typeface="Bryant Regular"/>
                          <a:cs typeface="Bryant Regular"/>
                        </a:defRPr>
                      </a:lvl1pPr>
                      <a:lvl2pPr marL="457200" algn="l" defTabSz="914400" rtl="0" eaLnBrk="1" latinLnBrk="0" hangingPunct="1">
                        <a:defRPr sz="1800" kern="1200">
                          <a:solidFill>
                            <a:schemeClr val="dk1"/>
                          </a:solidFill>
                          <a:latin typeface="Arial"/>
                          <a:ea typeface="Bryant Regular"/>
                          <a:cs typeface="Bryant Regular"/>
                        </a:defRPr>
                      </a:lvl2pPr>
                      <a:lvl3pPr marL="914400" algn="l" defTabSz="914400" rtl="0" eaLnBrk="1" latinLnBrk="0" hangingPunct="1">
                        <a:defRPr sz="1800" kern="1200">
                          <a:solidFill>
                            <a:schemeClr val="dk1"/>
                          </a:solidFill>
                          <a:latin typeface="Arial"/>
                          <a:ea typeface="Bryant Regular"/>
                          <a:cs typeface="Bryant Regular"/>
                        </a:defRPr>
                      </a:lvl3pPr>
                      <a:lvl4pPr marL="1371600" algn="l" defTabSz="914400" rtl="0" eaLnBrk="1" latinLnBrk="0" hangingPunct="1">
                        <a:defRPr sz="1800" kern="1200">
                          <a:solidFill>
                            <a:schemeClr val="dk1"/>
                          </a:solidFill>
                          <a:latin typeface="Arial"/>
                          <a:ea typeface="Bryant Regular"/>
                          <a:cs typeface="Bryant Regular"/>
                        </a:defRPr>
                      </a:lvl4pPr>
                      <a:lvl5pPr marL="1828800" algn="l" defTabSz="914400" rtl="0" eaLnBrk="1" latinLnBrk="0" hangingPunct="1">
                        <a:defRPr sz="1800" kern="1200">
                          <a:solidFill>
                            <a:schemeClr val="dk1"/>
                          </a:solidFill>
                          <a:latin typeface="Arial"/>
                          <a:ea typeface="Bryant Regular"/>
                          <a:cs typeface="Bryant Regular"/>
                        </a:defRPr>
                      </a:lvl5pPr>
                      <a:lvl6pPr marL="2286000" algn="l" defTabSz="914400" rtl="0" eaLnBrk="1" latinLnBrk="0" hangingPunct="1">
                        <a:defRPr sz="1800" kern="1200">
                          <a:solidFill>
                            <a:schemeClr val="dk1"/>
                          </a:solidFill>
                          <a:latin typeface="Arial"/>
                          <a:ea typeface="Bryant Regular"/>
                          <a:cs typeface="Bryant Regular"/>
                        </a:defRPr>
                      </a:lvl6pPr>
                      <a:lvl7pPr marL="2743200" algn="l" defTabSz="914400" rtl="0" eaLnBrk="1" latinLnBrk="0" hangingPunct="1">
                        <a:defRPr sz="1800" kern="1200">
                          <a:solidFill>
                            <a:schemeClr val="dk1"/>
                          </a:solidFill>
                          <a:latin typeface="Arial"/>
                          <a:ea typeface="Bryant Regular"/>
                          <a:cs typeface="Bryant Regular"/>
                        </a:defRPr>
                      </a:lvl7pPr>
                      <a:lvl8pPr marL="3200400" algn="l" defTabSz="914400" rtl="0" eaLnBrk="1" latinLnBrk="0" hangingPunct="1">
                        <a:defRPr sz="1800" kern="1200">
                          <a:solidFill>
                            <a:schemeClr val="dk1"/>
                          </a:solidFill>
                          <a:latin typeface="Arial"/>
                          <a:ea typeface="Bryant Regular"/>
                          <a:cs typeface="Bryant Regular"/>
                        </a:defRPr>
                      </a:lvl8pPr>
                      <a:lvl9pPr marL="3657600" algn="l" defTabSz="914400" rtl="0" eaLnBrk="1" latinLnBrk="0" hangingPunct="1">
                        <a:defRPr sz="1800" kern="1200">
                          <a:solidFill>
                            <a:schemeClr val="dk1"/>
                          </a:solidFill>
                          <a:latin typeface="Arial"/>
                          <a:ea typeface="Bryant Regular"/>
                          <a:cs typeface="Bryant Regular"/>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900" b="1" i="0" strike="noStrike" kern="1200" dirty="0">
                          <a:solidFill>
                            <a:schemeClr val="tx1"/>
                          </a:solidFill>
                          <a:latin typeface="Arial"/>
                          <a:ea typeface="Bryant Regular"/>
                          <a:cs typeface="Bryant Regular"/>
                        </a:rPr>
                        <a:t>KOL</a:t>
                      </a:r>
                    </a:p>
                    <a:p>
                      <a:pPr algn="l"/>
                      <a:r>
                        <a:rPr lang="sv-SE" sz="600" b="0" i="1" strike="sngStrike" dirty="0">
                          <a:solidFill>
                            <a:srgbClr val="393939"/>
                          </a:solidFill>
                          <a:effectLst/>
                          <a:latin typeface="Graphik"/>
                        </a:rPr>
                        <a:t> </a:t>
                      </a:r>
                      <a:endParaRPr lang="sv-SE" sz="600" strike="sngStrike" dirty="0">
                        <a:solidFill>
                          <a:srgbClr val="393939"/>
                        </a:solidFill>
                        <a:latin typeface="Graphik"/>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a:ea typeface="Bryant Regular"/>
                          <a:cs typeface="Bryant Regular"/>
                        </a:defRPr>
                      </a:lvl1pPr>
                      <a:lvl2pPr marL="457200" algn="l" defTabSz="914400" rtl="0" eaLnBrk="1" latinLnBrk="0" hangingPunct="1">
                        <a:defRPr sz="1800" kern="1200">
                          <a:solidFill>
                            <a:schemeClr val="dk1"/>
                          </a:solidFill>
                          <a:latin typeface="Arial"/>
                          <a:ea typeface="Bryant Regular"/>
                          <a:cs typeface="Bryant Regular"/>
                        </a:defRPr>
                      </a:lvl2pPr>
                      <a:lvl3pPr marL="914400" algn="l" defTabSz="914400" rtl="0" eaLnBrk="1" latinLnBrk="0" hangingPunct="1">
                        <a:defRPr sz="1800" kern="1200">
                          <a:solidFill>
                            <a:schemeClr val="dk1"/>
                          </a:solidFill>
                          <a:latin typeface="Arial"/>
                          <a:ea typeface="Bryant Regular"/>
                          <a:cs typeface="Bryant Regular"/>
                        </a:defRPr>
                      </a:lvl3pPr>
                      <a:lvl4pPr marL="1371600" algn="l" defTabSz="914400" rtl="0" eaLnBrk="1" latinLnBrk="0" hangingPunct="1">
                        <a:defRPr sz="1800" kern="1200">
                          <a:solidFill>
                            <a:schemeClr val="dk1"/>
                          </a:solidFill>
                          <a:latin typeface="Arial"/>
                          <a:ea typeface="Bryant Regular"/>
                          <a:cs typeface="Bryant Regular"/>
                        </a:defRPr>
                      </a:lvl4pPr>
                      <a:lvl5pPr marL="1828800" algn="l" defTabSz="914400" rtl="0" eaLnBrk="1" latinLnBrk="0" hangingPunct="1">
                        <a:defRPr sz="1800" kern="1200">
                          <a:solidFill>
                            <a:schemeClr val="dk1"/>
                          </a:solidFill>
                          <a:latin typeface="Arial"/>
                          <a:ea typeface="Bryant Regular"/>
                          <a:cs typeface="Bryant Regular"/>
                        </a:defRPr>
                      </a:lvl5pPr>
                      <a:lvl6pPr marL="2286000" algn="l" defTabSz="914400" rtl="0" eaLnBrk="1" latinLnBrk="0" hangingPunct="1">
                        <a:defRPr sz="1800" kern="1200">
                          <a:solidFill>
                            <a:schemeClr val="dk1"/>
                          </a:solidFill>
                          <a:latin typeface="Arial"/>
                          <a:ea typeface="Bryant Regular"/>
                          <a:cs typeface="Bryant Regular"/>
                        </a:defRPr>
                      </a:lvl6pPr>
                      <a:lvl7pPr marL="2743200" algn="l" defTabSz="914400" rtl="0" eaLnBrk="1" latinLnBrk="0" hangingPunct="1">
                        <a:defRPr sz="1800" kern="1200">
                          <a:solidFill>
                            <a:schemeClr val="dk1"/>
                          </a:solidFill>
                          <a:latin typeface="Arial"/>
                          <a:ea typeface="Bryant Regular"/>
                          <a:cs typeface="Bryant Regular"/>
                        </a:defRPr>
                      </a:lvl7pPr>
                      <a:lvl8pPr marL="3200400" algn="l" defTabSz="914400" rtl="0" eaLnBrk="1" latinLnBrk="0" hangingPunct="1">
                        <a:defRPr sz="1800" kern="1200">
                          <a:solidFill>
                            <a:schemeClr val="dk1"/>
                          </a:solidFill>
                          <a:latin typeface="Arial"/>
                          <a:ea typeface="Bryant Regular"/>
                          <a:cs typeface="Bryant Regular"/>
                        </a:defRPr>
                      </a:lvl8pPr>
                      <a:lvl9pPr marL="3657600" algn="l" defTabSz="914400" rtl="0" eaLnBrk="1" latinLnBrk="0" hangingPunct="1">
                        <a:defRPr sz="1800" kern="1200">
                          <a:solidFill>
                            <a:schemeClr val="dk1"/>
                          </a:solidFill>
                          <a:latin typeface="Arial"/>
                          <a:ea typeface="Bryant Regular"/>
                          <a:cs typeface="Bryant Regular"/>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900" b="0" i="0" strike="sngStrike" kern="1200" dirty="0">
                          <a:solidFill>
                            <a:schemeClr val="tx1"/>
                          </a:solidFill>
                          <a:effectLst/>
                          <a:latin typeface="Arial"/>
                          <a:ea typeface="Bryant Regular"/>
                          <a:cs typeface="Bryant Regular"/>
                        </a:rPr>
                        <a:t> </a:t>
                      </a:r>
                      <a:endParaRPr lang="sv-SE" sz="1000" strike="sngStrike" baseline="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900" strike="sngStrike" kern="1200" dirty="0">
                          <a:solidFill>
                            <a:schemeClr val="tx1"/>
                          </a:solidFill>
                          <a:latin typeface="+mj-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800" strike="sngStrike" kern="1200" dirty="0">
                        <a:solidFill>
                          <a:schemeClr val="tx1"/>
                        </a:solidFill>
                        <a:latin typeface="+mj-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sv-SE" sz="800" b="0" i="0" strike="noStrike" kern="1200" dirty="0">
                          <a:solidFill>
                            <a:schemeClr val="tx1"/>
                          </a:solidFill>
                          <a:latin typeface="+mn-lt"/>
                          <a:ea typeface="+mn-ea"/>
                          <a:cs typeface="+mn-cs"/>
                        </a:rPr>
                        <a:t>RAG KOL vilande /ej uppstartad </a:t>
                      </a:r>
                    </a:p>
                    <a:p>
                      <a:pPr marL="0" marR="0" lvl="0" indent="0" algn="l" defTabSz="1219170" rtl="0" eaLnBrk="1" fontAlgn="auto" latinLnBrk="0" hangingPunct="1">
                        <a:lnSpc>
                          <a:spcPct val="100000"/>
                        </a:lnSpc>
                        <a:spcBef>
                          <a:spcPts val="0"/>
                        </a:spcBef>
                        <a:spcAft>
                          <a:spcPts val="0"/>
                        </a:spcAft>
                        <a:buClrTx/>
                        <a:buSzTx/>
                        <a:buFontTx/>
                        <a:buNone/>
                        <a:tabLst/>
                        <a:defRPr/>
                      </a:pPr>
                      <a:r>
                        <a:rPr lang="sv-SE" sz="800" b="0" i="0" strike="noStrike" kern="1200" dirty="0">
                          <a:solidFill>
                            <a:schemeClr val="tx1"/>
                          </a:solidFill>
                          <a:latin typeface="+mn-lt"/>
                          <a:ea typeface="+mn-ea"/>
                          <a:cs typeface="+mn-cs"/>
                        </a:rPr>
                        <a:t>Frågan bordlagd 230921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sv-SE" sz="900" dirty="0" smtClean="0">
                          <a:latin typeface="+mj-lt"/>
                        </a:rPr>
                        <a:t> </a:t>
                      </a:r>
                      <a:endParaRPr lang="sv-SE" sz="9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900995">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sv-SE" sz="900" b="1" i="0" kern="1200" dirty="0" smtClean="0">
                          <a:solidFill>
                            <a:schemeClr val="tx1"/>
                          </a:solidFill>
                          <a:latin typeface="Arial" panose="020B0604020202020204" pitchFamily="34" charset="0"/>
                          <a:ea typeface="+mn-ea"/>
                          <a:cs typeface="Arial" panose="020B0604020202020204" pitchFamily="34" charset="0"/>
                        </a:rPr>
                        <a:t>Lungfibros</a:t>
                      </a:r>
                    </a:p>
                    <a:p>
                      <a:pPr marL="0" marR="0" lvl="0" indent="0" algn="l" defTabSz="1219170" rtl="0" eaLnBrk="1" fontAlgn="auto" latinLnBrk="0" hangingPunct="1">
                        <a:lnSpc>
                          <a:spcPct val="100000"/>
                        </a:lnSpc>
                        <a:spcBef>
                          <a:spcPts val="0"/>
                        </a:spcBef>
                        <a:spcAft>
                          <a:spcPts val="0"/>
                        </a:spcAft>
                        <a:buClrTx/>
                        <a:buSzTx/>
                        <a:buFontTx/>
                        <a:buNone/>
                        <a:tabLst/>
                        <a:defRPr/>
                      </a:pPr>
                      <a:endParaRPr lang="sv-SE" sz="900" b="1" i="0" kern="1200" dirty="0">
                        <a:solidFill>
                          <a:schemeClr val="tx1"/>
                        </a:solidFill>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sv-SE" sz="600" b="0" i="0" kern="1200" dirty="0" smtClean="0">
                          <a:solidFill>
                            <a:schemeClr val="accent1"/>
                          </a:solidFill>
                          <a:effectLst/>
                          <a:latin typeface="Graphik"/>
                          <a:ea typeface="+mn-ea"/>
                          <a:cs typeface="+mn-cs"/>
                        </a:rPr>
                        <a:t>erbjudas </a:t>
                      </a:r>
                      <a:r>
                        <a:rPr lang="sv-SE" sz="600" b="0" i="0" kern="1200" dirty="0">
                          <a:solidFill>
                            <a:schemeClr val="accent1"/>
                          </a:solidFill>
                          <a:effectLst/>
                          <a:latin typeface="Graphik"/>
                          <a:ea typeface="+mn-ea"/>
                          <a:cs typeface="+mn-cs"/>
                        </a:rPr>
                        <a:t>vård som är lätt tillgänglig för kontakt, bedömning och </a:t>
                      </a:r>
                      <a:r>
                        <a:rPr lang="sv-SE" sz="600" b="0" i="0" kern="1200" dirty="0" smtClean="0">
                          <a:solidFill>
                            <a:schemeClr val="accent1"/>
                          </a:solidFill>
                          <a:effectLst/>
                          <a:latin typeface="Graphik"/>
                          <a:ea typeface="+mn-ea"/>
                          <a:cs typeface="+mn-cs"/>
                        </a:rPr>
                        <a:t>besök</a:t>
                      </a:r>
                    </a:p>
                    <a:p>
                      <a:pPr marL="0" indent="0">
                        <a:buFont typeface="Arial" panose="020B0604020202020204" pitchFamily="34" charset="0"/>
                        <a:buNone/>
                      </a:pPr>
                      <a:endParaRPr lang="sv-SE" sz="600" b="0" i="0" kern="1200" dirty="0">
                        <a:solidFill>
                          <a:schemeClr val="accent1"/>
                        </a:solidFill>
                        <a:effectLst/>
                        <a:latin typeface="Graphik"/>
                        <a:ea typeface="+mn-ea"/>
                        <a:cs typeface="+mn-cs"/>
                      </a:endParaRPr>
                    </a:p>
                    <a:p>
                      <a:pPr marL="171450" indent="-171450">
                        <a:buFont typeface="Arial" panose="020B0604020202020204" pitchFamily="34" charset="0"/>
                        <a:buChar char="•"/>
                      </a:pPr>
                      <a:r>
                        <a:rPr lang="sv-SE" sz="600" b="0" i="0" kern="1200" dirty="0">
                          <a:solidFill>
                            <a:schemeClr val="accent1"/>
                          </a:solidFill>
                          <a:effectLst/>
                          <a:latin typeface="Graphik"/>
                          <a:ea typeface="+mn-ea"/>
                          <a:cs typeface="+mn-cs"/>
                        </a:rPr>
                        <a:t>erbjudas diagnostik och behandling och uppföljning enligt bästa kunskap i varje </a:t>
                      </a:r>
                      <a:r>
                        <a:rPr lang="sv-SE" sz="600" b="0" i="0" kern="1200" dirty="0" smtClean="0">
                          <a:solidFill>
                            <a:schemeClr val="accent1"/>
                          </a:solidFill>
                          <a:effectLst/>
                          <a:latin typeface="Graphik"/>
                          <a:ea typeface="+mn-ea"/>
                          <a:cs typeface="+mn-cs"/>
                        </a:rPr>
                        <a:t>möte</a:t>
                      </a:r>
                    </a:p>
                    <a:p>
                      <a:pPr marL="0" indent="0">
                        <a:buFont typeface="Arial" panose="020B0604020202020204" pitchFamily="34" charset="0"/>
                        <a:buNone/>
                      </a:pPr>
                      <a:endParaRPr lang="sv-SE" sz="600" b="0" i="0" kern="1200" dirty="0">
                        <a:solidFill>
                          <a:schemeClr val="accent1"/>
                        </a:solidFill>
                        <a:effectLst/>
                        <a:latin typeface="Graphik"/>
                        <a:ea typeface="+mn-ea"/>
                        <a:cs typeface="+mn-cs"/>
                      </a:endParaRPr>
                    </a:p>
                    <a:p>
                      <a:pPr marL="171450" indent="-171450">
                        <a:buFont typeface="Arial" panose="020B0604020202020204" pitchFamily="34" charset="0"/>
                        <a:buChar char="•"/>
                      </a:pPr>
                      <a:r>
                        <a:rPr lang="sv-SE" sz="600" b="0" i="0" kern="1200" dirty="0">
                          <a:solidFill>
                            <a:schemeClr val="accent1"/>
                          </a:solidFill>
                          <a:effectLst/>
                          <a:latin typeface="Graphik"/>
                          <a:ea typeface="+mn-ea"/>
                          <a:cs typeface="+mn-cs"/>
                        </a:rPr>
                        <a:t>vara delaktig och välinformerad genom hela </a:t>
                      </a:r>
                      <a:r>
                        <a:rPr lang="sv-SE" sz="600" b="0" i="0" kern="1200" dirty="0" smtClean="0">
                          <a:solidFill>
                            <a:schemeClr val="accent1"/>
                          </a:solidFill>
                          <a:effectLst/>
                          <a:latin typeface="Graphik"/>
                          <a:ea typeface="+mn-ea"/>
                          <a:cs typeface="+mn-cs"/>
                        </a:rPr>
                        <a:t>vårdkedjan</a:t>
                      </a:r>
                    </a:p>
                    <a:p>
                      <a:pPr marL="0" indent="0">
                        <a:buFont typeface="Arial" panose="020B0604020202020204" pitchFamily="34" charset="0"/>
                        <a:buNone/>
                      </a:pPr>
                      <a:endParaRPr lang="sv-SE" sz="600" b="0" i="0" kern="1200" dirty="0">
                        <a:solidFill>
                          <a:schemeClr val="accent1"/>
                        </a:solidFill>
                        <a:effectLst/>
                        <a:latin typeface="Graphik"/>
                        <a:ea typeface="+mn-ea"/>
                        <a:cs typeface="+mn-cs"/>
                      </a:endParaRPr>
                    </a:p>
                    <a:p>
                      <a:pPr marL="171450" indent="-171450">
                        <a:buFont typeface="Arial" panose="020B0604020202020204" pitchFamily="34" charset="0"/>
                        <a:buChar char="•"/>
                      </a:pPr>
                      <a:r>
                        <a:rPr lang="sv-SE" sz="600" b="0" i="0" kern="1200" dirty="0">
                          <a:solidFill>
                            <a:schemeClr val="accent1"/>
                          </a:solidFill>
                          <a:effectLst/>
                          <a:latin typeface="Graphik"/>
                          <a:ea typeface="+mn-ea"/>
                          <a:cs typeface="+mn-cs"/>
                        </a:rPr>
                        <a:t>få tillgång till jämlik </a:t>
                      </a:r>
                      <a:r>
                        <a:rPr lang="sv-SE" sz="600" b="0" i="0" kern="1200" dirty="0" smtClean="0">
                          <a:solidFill>
                            <a:schemeClr val="accent1"/>
                          </a:solidFill>
                          <a:effectLst/>
                          <a:latin typeface="Graphik"/>
                          <a:ea typeface="+mn-ea"/>
                          <a:cs typeface="+mn-cs"/>
                        </a:rPr>
                        <a:t>vård</a:t>
                      </a:r>
                    </a:p>
                    <a:p>
                      <a:pPr marL="0" indent="0">
                        <a:buFont typeface="Arial" panose="020B0604020202020204" pitchFamily="34" charset="0"/>
                        <a:buNone/>
                      </a:pPr>
                      <a:endParaRPr lang="sv-SE" sz="600" b="0" i="0" kern="1200" dirty="0">
                        <a:solidFill>
                          <a:schemeClr val="accent1"/>
                        </a:solidFill>
                        <a:effectLst/>
                        <a:latin typeface="Graphik"/>
                        <a:ea typeface="+mn-ea"/>
                        <a:cs typeface="+mn-cs"/>
                      </a:endParaRPr>
                    </a:p>
                    <a:p>
                      <a:pPr marL="171450" indent="-171450">
                        <a:buFont typeface="Arial" panose="020B0604020202020204" pitchFamily="34" charset="0"/>
                        <a:buChar char="•"/>
                      </a:pPr>
                      <a:r>
                        <a:rPr lang="sv-SE" sz="600" b="0" i="0" kern="1200" dirty="0">
                          <a:solidFill>
                            <a:schemeClr val="accent1"/>
                          </a:solidFill>
                          <a:effectLst/>
                          <a:latin typeface="Graphik"/>
                          <a:ea typeface="+mn-ea"/>
                          <a:cs typeface="+mn-cs"/>
                        </a:rPr>
                        <a:t>erbjudas bästa möjliga hälsofrämjande insatser och välfungerande </a:t>
                      </a:r>
                      <a:r>
                        <a:rPr lang="sv-SE" sz="600" b="0" i="0" kern="1200" dirty="0" smtClean="0">
                          <a:solidFill>
                            <a:schemeClr val="accent1"/>
                          </a:solidFill>
                          <a:effectLst/>
                          <a:latin typeface="Graphik"/>
                          <a:ea typeface="+mn-ea"/>
                          <a:cs typeface="+mn-cs"/>
                        </a:rPr>
                        <a:t>screeningprogram</a:t>
                      </a:r>
                    </a:p>
                    <a:p>
                      <a:pPr marL="0" indent="0">
                        <a:buFont typeface="Arial" panose="020B0604020202020204" pitchFamily="34" charset="0"/>
                        <a:buNone/>
                      </a:pPr>
                      <a:endParaRPr lang="sv-SE" sz="600" b="0" i="0" kern="1200" dirty="0">
                        <a:solidFill>
                          <a:schemeClr val="accent1"/>
                        </a:solidFill>
                        <a:effectLst/>
                        <a:latin typeface="Graphik"/>
                        <a:ea typeface="+mn-ea"/>
                        <a:cs typeface="+mn-cs"/>
                      </a:endParaRPr>
                    </a:p>
                    <a:p>
                      <a:pPr marL="171450" indent="-171450">
                        <a:buFont typeface="Arial" panose="020B0604020202020204" pitchFamily="34" charset="0"/>
                        <a:buChar char="•"/>
                      </a:pPr>
                      <a:r>
                        <a:rPr lang="sv-SE" sz="600" b="0" i="0" kern="1200" dirty="0">
                          <a:solidFill>
                            <a:schemeClr val="accent1"/>
                          </a:solidFill>
                          <a:effectLst/>
                          <a:latin typeface="Graphik"/>
                          <a:ea typeface="+mn-ea"/>
                          <a:cs typeface="+mn-cs"/>
                        </a:rPr>
                        <a:t>få tillgång till patientsäker </a:t>
                      </a:r>
                      <a:r>
                        <a:rPr lang="sv-SE" sz="600" b="0" i="0" kern="1200" dirty="0" smtClean="0">
                          <a:solidFill>
                            <a:schemeClr val="accent1"/>
                          </a:solidFill>
                          <a:effectLst/>
                          <a:latin typeface="Graphik"/>
                          <a:ea typeface="+mn-ea"/>
                          <a:cs typeface="+mn-cs"/>
                        </a:rPr>
                        <a:t>vård</a:t>
                      </a:r>
                    </a:p>
                    <a:p>
                      <a:pPr marL="171450" indent="-171450">
                        <a:buFont typeface="Arial" panose="020B0604020202020204" pitchFamily="34" charset="0"/>
                        <a:buChar char="•"/>
                      </a:pPr>
                      <a:endParaRPr lang="sv-SE" sz="600" b="0" i="0" kern="1200" dirty="0">
                        <a:solidFill>
                          <a:schemeClr val="accent1"/>
                        </a:solidFill>
                        <a:effectLst/>
                        <a:latin typeface="Graphik"/>
                        <a:ea typeface="+mn-ea"/>
                        <a:cs typeface="+mn-cs"/>
                      </a:endParaRPr>
                    </a:p>
                    <a:p>
                      <a:pPr marL="171450" indent="-171450">
                        <a:buFont typeface="Arial" panose="020B0604020202020204" pitchFamily="34" charset="0"/>
                        <a:buChar char="•"/>
                      </a:pPr>
                      <a:r>
                        <a:rPr lang="sv-SE" sz="600" b="1" i="0" kern="1200" dirty="0">
                          <a:solidFill>
                            <a:schemeClr val="accent1"/>
                          </a:solidFill>
                          <a:effectLst/>
                          <a:latin typeface="Graphik"/>
                          <a:ea typeface="+mn-ea"/>
                          <a:cs typeface="+mn-cs"/>
                        </a:rPr>
                        <a:t>erbjudas kostnadseffektiv </a:t>
                      </a:r>
                      <a:r>
                        <a:rPr lang="sv-SE" sz="600" b="1" i="0" kern="1200" dirty="0" smtClean="0">
                          <a:solidFill>
                            <a:schemeClr val="accent1"/>
                          </a:solidFill>
                          <a:effectLst/>
                          <a:latin typeface="Graphik"/>
                          <a:ea typeface="+mn-ea"/>
                          <a:cs typeface="+mn-cs"/>
                        </a:rPr>
                        <a:t>vård</a:t>
                      </a:r>
                      <a:endParaRPr lang="sv-SE" sz="600" b="1" i="0" kern="1200" dirty="0">
                        <a:solidFill>
                          <a:schemeClr val="accent1"/>
                        </a:solidFill>
                        <a:effectLst/>
                        <a:latin typeface="Graphik"/>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r>
                        <a:rPr lang="sv-SE" sz="900" dirty="0">
                          <a:solidFill>
                            <a:schemeClr val="tx1"/>
                          </a:solidFill>
                          <a:latin typeface="+mj-lt"/>
                          <a:cs typeface="Arial" panose="020B0604020202020204" pitchFamily="34" charset="0"/>
                        </a:rPr>
                        <a:t>Nytt vårdförlopp </a:t>
                      </a:r>
                      <a:r>
                        <a:rPr lang="sv-SE" sz="900" dirty="0" smtClean="0">
                          <a:solidFill>
                            <a:schemeClr val="tx1"/>
                          </a:solidFill>
                          <a:latin typeface="+mj-lt"/>
                          <a:cs typeface="Arial" panose="020B0604020202020204" pitchFamily="34" charset="0"/>
                        </a:rPr>
                        <a:t>lungfibros</a:t>
                      </a:r>
                      <a:r>
                        <a:rPr lang="sv-SE" sz="900" dirty="0">
                          <a:solidFill>
                            <a:schemeClr val="tx1"/>
                          </a:solidFill>
                          <a:latin typeface="+mj-lt"/>
                          <a:cs typeface="Arial" panose="020B0604020202020204" pitchFamily="34" charset="0"/>
                        </a:rPr>
                        <a:t>.</a:t>
                      </a:r>
                    </a:p>
                    <a:p>
                      <a:pPr marL="0" indent="0">
                        <a:buFont typeface="Arial" panose="020B0604020202020204" pitchFamily="34" charset="0"/>
                        <a:buNone/>
                      </a:pPr>
                      <a:r>
                        <a:rPr lang="sv-SE" sz="900" strike="sngStrike" dirty="0" smtClean="0">
                          <a:solidFill>
                            <a:schemeClr val="tx1"/>
                          </a:solidFill>
                          <a:latin typeface="+mj-lt"/>
                          <a:cs typeface="Arial" panose="020B0604020202020204" pitchFamily="34" charset="0"/>
                        </a:rPr>
                        <a:t> </a:t>
                      </a:r>
                      <a:endParaRPr lang="sv-SE" sz="900" strike="sngStrike" dirty="0">
                        <a:solidFill>
                          <a:schemeClr val="tx1"/>
                        </a:solidFill>
                        <a:latin typeface="+mj-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800" i="0" kern="1200" baseline="0" dirty="0" smtClean="0">
                          <a:solidFill>
                            <a:schemeClr val="tx1"/>
                          </a:solidFill>
                          <a:latin typeface="+mn-lt"/>
                          <a:ea typeface="+mn-ea"/>
                          <a:cs typeface="+mn-cs"/>
                        </a:rPr>
                        <a:t>NAG </a:t>
                      </a:r>
                      <a:r>
                        <a:rPr lang="sv-SE" sz="800" i="0" kern="1200" baseline="0" dirty="0">
                          <a:solidFill>
                            <a:schemeClr val="tx1"/>
                          </a:solidFill>
                          <a:latin typeface="+mn-lt"/>
                          <a:ea typeface="+mn-ea"/>
                          <a:cs typeface="+mn-cs"/>
                        </a:rPr>
                        <a:t>lungfibros </a:t>
                      </a:r>
                      <a:r>
                        <a:rPr lang="sv-SE" sz="800" i="0" kern="1200" baseline="0" dirty="0" smtClean="0">
                          <a:solidFill>
                            <a:schemeClr val="tx1"/>
                          </a:solidFill>
                          <a:latin typeface="+mn-lt"/>
                          <a:ea typeface="+mn-ea"/>
                          <a:cs typeface="+mn-cs"/>
                        </a:rPr>
                        <a:t>arbete</a:t>
                      </a:r>
                    </a:p>
                    <a:p>
                      <a:pPr marL="0" marR="0" indent="0" algn="l" defTabSz="914400" rtl="0" eaLnBrk="1" fontAlgn="auto" latinLnBrk="0" hangingPunct="1">
                        <a:lnSpc>
                          <a:spcPct val="100000"/>
                        </a:lnSpc>
                        <a:spcBef>
                          <a:spcPts val="0"/>
                        </a:spcBef>
                        <a:spcAft>
                          <a:spcPts val="0"/>
                        </a:spcAft>
                        <a:buClrTx/>
                        <a:buSzTx/>
                        <a:buFontTx/>
                        <a:buNone/>
                        <a:tabLst/>
                        <a:defRPr/>
                      </a:pPr>
                      <a:r>
                        <a:rPr lang="sv-SE" sz="800" i="0" kern="1200" baseline="0" dirty="0" smtClean="0">
                          <a:solidFill>
                            <a:schemeClr val="bg2"/>
                          </a:solidFill>
                          <a:latin typeface="+mn-lt"/>
                          <a:ea typeface="+mn-ea"/>
                          <a:cs typeface="+mn-cs"/>
                        </a:rPr>
                        <a:t>NYTT vårdförlopp ht 2024 </a:t>
                      </a:r>
                      <a:endParaRPr lang="sv-SE" sz="800" i="0" kern="1200" baseline="0" dirty="0">
                        <a:solidFill>
                          <a:schemeClr val="bg2"/>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800" i="0" kern="1200" baseline="0" dirty="0" smtClean="0">
                          <a:solidFill>
                            <a:schemeClr val="tx1"/>
                          </a:solidFill>
                          <a:latin typeface="+mn-lt"/>
                          <a:ea typeface="+mn-ea"/>
                          <a:cs typeface="+mn-cs"/>
                        </a:rPr>
                        <a:t>I </a:t>
                      </a:r>
                      <a:r>
                        <a:rPr lang="sv-SE" sz="800" i="0" kern="1200" baseline="0" dirty="0">
                          <a:solidFill>
                            <a:schemeClr val="tx1"/>
                          </a:solidFill>
                          <a:latin typeface="+mn-lt"/>
                          <a:ea typeface="+mn-ea"/>
                          <a:cs typeface="+mn-cs"/>
                        </a:rPr>
                        <a:t>vårdförloppet ingår utredning, diagnos, behandling och </a:t>
                      </a:r>
                      <a:r>
                        <a:rPr lang="sv-SE" sz="800" i="0" kern="1200" baseline="0" dirty="0" smtClean="0">
                          <a:solidFill>
                            <a:schemeClr val="tx1"/>
                          </a:solidFill>
                          <a:latin typeface="+mn-lt"/>
                          <a:ea typeface="+mn-ea"/>
                          <a:cs typeface="+mn-cs"/>
                        </a:rPr>
                        <a:t>uppföljning. Tre informationstillfällen under ht 2024   </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800" i="0"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sv-SE" sz="800" i="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sv-SE" sz="800" i="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800" i="0" kern="1200" baseline="0" dirty="0" smtClean="0">
                          <a:solidFill>
                            <a:schemeClr val="tx1"/>
                          </a:solidFill>
                          <a:latin typeface="+mn-lt"/>
                          <a:ea typeface="+mn-ea"/>
                          <a:cs typeface="+mn-cs"/>
                        </a:rPr>
                        <a:t>MDK regional sydöstra var 6 vecka för ILD</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800" i="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sv-SE" sz="800" i="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800" i="0" kern="1200" baseline="0" dirty="0" smtClean="0">
                          <a:solidFill>
                            <a:schemeClr val="tx1"/>
                          </a:solidFill>
                          <a:latin typeface="+mn-lt"/>
                          <a:ea typeface="+mn-ea"/>
                          <a:cs typeface="+mn-cs"/>
                        </a:rPr>
                        <a:t>Fortsatt arbete med att upprätta strukturerade ILD mottagningar</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800" b="1" i="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sv-SE" sz="800" i="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800" b="1" i="0" kern="1200" baseline="0" dirty="0" smtClean="0">
                          <a:solidFill>
                            <a:schemeClr val="tx1"/>
                          </a:solidFill>
                          <a:latin typeface="+mn-lt"/>
                          <a:ea typeface="+mn-ea"/>
                          <a:cs typeface="+mn-cs"/>
                        </a:rPr>
                        <a:t>Provtagningsmall </a:t>
                      </a:r>
                      <a:r>
                        <a:rPr lang="sv-SE" sz="800" b="1" i="0" kern="1200" baseline="0" dirty="0">
                          <a:solidFill>
                            <a:schemeClr val="tx1"/>
                          </a:solidFill>
                          <a:latin typeface="+mn-lt"/>
                          <a:ea typeface="+mn-ea"/>
                          <a:cs typeface="+mn-cs"/>
                        </a:rPr>
                        <a:t>och gemensam  mall för checklistor </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800" i="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sv-SE" sz="800" i="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800" i="0" kern="1200" baseline="0" dirty="0" smtClean="0">
                          <a:solidFill>
                            <a:schemeClr val="tx1"/>
                          </a:solidFill>
                          <a:latin typeface="+mn-lt"/>
                          <a:ea typeface="+mn-ea"/>
                          <a:cs typeface="+mn-cs"/>
                        </a:rPr>
                        <a:t>Införa KBILD för monitorering</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800" i="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800" i="0" kern="1200" baseline="0" dirty="0" smtClean="0">
                          <a:solidFill>
                            <a:schemeClr val="tx1"/>
                          </a:solidFill>
                          <a:latin typeface="+mn-lt"/>
                          <a:ea typeface="+mn-ea"/>
                          <a:cs typeface="+mn-cs"/>
                        </a:rPr>
                        <a:t>Registerdeltagande ?</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800" i="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sv-SE" sz="800" i="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800" i="0" kern="1200" baseline="0" dirty="0" smtClean="0">
                          <a:solidFill>
                            <a:schemeClr val="tx1"/>
                          </a:solidFill>
                          <a:latin typeface="+mn-lt"/>
                          <a:ea typeface="+mn-ea"/>
                          <a:cs typeface="+mn-cs"/>
                        </a:rPr>
                        <a:t>Läkemedelsval  samordning</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800" i="0" kern="1200" baseline="0" dirty="0" smtClean="0">
                        <a:solidFill>
                          <a:schemeClr val="bg2"/>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sv-SE" sz="800" i="0" kern="1200" baseline="0" dirty="0">
                        <a:solidFill>
                          <a:schemeClr val="bg2"/>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sv-SE" sz="800" b="0" i="0" kern="1200" dirty="0">
                          <a:solidFill>
                            <a:schemeClr val="tx1"/>
                          </a:solidFill>
                          <a:latin typeface="+mn-lt"/>
                          <a:ea typeface="+mn-ea"/>
                          <a:cs typeface="+mn-cs"/>
                        </a:rPr>
                        <a:t>NAG lungfibros blir klart under 2024. </a:t>
                      </a:r>
                      <a:r>
                        <a:rPr lang="sv-SE" sz="800" b="0" i="0" strike="noStrike" kern="1200" dirty="0">
                          <a:solidFill>
                            <a:schemeClr val="tx1"/>
                          </a:solidFill>
                          <a:latin typeface="+mn-lt"/>
                          <a:ea typeface="+mn-ea"/>
                          <a:cs typeface="+mn-cs"/>
                        </a:rPr>
                        <a:t>Hur ska vi implementera detta</a:t>
                      </a:r>
                      <a:r>
                        <a:rPr lang="sv-SE" sz="800" b="0" i="0" strike="noStrike" kern="1200" dirty="0" smtClean="0">
                          <a:solidFill>
                            <a:schemeClr val="tx1"/>
                          </a:solidFill>
                          <a:latin typeface="+mn-lt"/>
                          <a:ea typeface="+mn-ea"/>
                          <a:cs typeface="+mn-cs"/>
                        </a:rPr>
                        <a:t>?</a:t>
                      </a:r>
                      <a:r>
                        <a:rPr lang="sv-SE" sz="800" i="0" kern="1200" baseline="0" dirty="0" smtClean="0">
                          <a:solidFill>
                            <a:schemeClr val="bg2"/>
                          </a:solidFill>
                          <a:latin typeface="+mn-lt"/>
                          <a:ea typeface="+mn-ea"/>
                          <a:cs typeface="+mn-cs"/>
                        </a:rPr>
                        <a:t>  </a:t>
                      </a:r>
                    </a:p>
                    <a:p>
                      <a:endParaRPr lang="sv-SE" sz="800" b="0" i="0" strike="noStrike" kern="1200" dirty="0" smtClean="0">
                        <a:solidFill>
                          <a:schemeClr val="tx1"/>
                        </a:solidFill>
                        <a:latin typeface="+mn-lt"/>
                        <a:ea typeface="+mn-ea"/>
                        <a:cs typeface="+mn-cs"/>
                      </a:endParaRPr>
                    </a:p>
                    <a:p>
                      <a:endParaRPr lang="sv-SE" sz="800" b="0" i="0" strike="noStrike" kern="1200" dirty="0">
                        <a:solidFill>
                          <a:schemeClr val="tx1"/>
                        </a:solidFill>
                        <a:latin typeface="+mn-lt"/>
                        <a:ea typeface="+mn-ea"/>
                        <a:cs typeface="+mn-cs"/>
                      </a:endParaRPr>
                    </a:p>
                    <a:p>
                      <a:endParaRPr lang="sv-SE" sz="800" b="0" i="0" strike="noStrike" kern="1200" dirty="0">
                        <a:solidFill>
                          <a:schemeClr val="tx1"/>
                        </a:solidFill>
                        <a:latin typeface="+mn-lt"/>
                        <a:ea typeface="+mn-ea"/>
                        <a:cs typeface="+mn-cs"/>
                      </a:endParaRPr>
                    </a:p>
                    <a:p>
                      <a:endParaRPr lang="sv-SE" sz="800" b="0" i="0" kern="1200" dirty="0" smtClean="0">
                        <a:solidFill>
                          <a:schemeClr val="tx1"/>
                        </a:solidFill>
                        <a:latin typeface="+mn-lt"/>
                        <a:ea typeface="+mn-ea"/>
                        <a:cs typeface="+mn-cs"/>
                      </a:endParaRPr>
                    </a:p>
                    <a:p>
                      <a:r>
                        <a:rPr lang="sv-SE" sz="800" b="0" i="0" kern="1200" dirty="0" smtClean="0">
                          <a:solidFill>
                            <a:schemeClr val="tx1"/>
                          </a:solidFill>
                          <a:latin typeface="+mn-lt"/>
                          <a:ea typeface="+mn-ea"/>
                          <a:cs typeface="+mn-cs"/>
                        </a:rPr>
                        <a:t>MDK </a:t>
                      </a:r>
                      <a:r>
                        <a:rPr lang="sv-SE" sz="800" b="0" i="0" kern="1200" dirty="0">
                          <a:solidFill>
                            <a:schemeClr val="tx1"/>
                          </a:solidFill>
                          <a:latin typeface="+mn-lt"/>
                          <a:ea typeface="+mn-ea"/>
                          <a:cs typeface="+mn-cs"/>
                        </a:rPr>
                        <a:t>regional startat</a:t>
                      </a:r>
                      <a:r>
                        <a:rPr lang="sv-SE" sz="800" b="0" i="0" kern="1200" baseline="0" dirty="0">
                          <a:solidFill>
                            <a:schemeClr val="tx1"/>
                          </a:solidFill>
                          <a:latin typeface="+mn-lt"/>
                          <a:ea typeface="+mn-ea"/>
                          <a:cs typeface="+mn-cs"/>
                        </a:rPr>
                        <a:t> 21 okt </a:t>
                      </a:r>
                      <a:r>
                        <a:rPr lang="sv-SE" sz="800" b="0" i="0" kern="1200" dirty="0" smtClean="0">
                          <a:solidFill>
                            <a:schemeClr val="tx1"/>
                          </a:solidFill>
                          <a:latin typeface="+mn-lt"/>
                          <a:ea typeface="+mn-ea"/>
                          <a:cs typeface="+mn-cs"/>
                        </a:rPr>
                        <a:t>2023  Utvärdering maj 2024 utförd. Fortlöper 2025</a:t>
                      </a:r>
                    </a:p>
                    <a:p>
                      <a:endParaRPr lang="sv-SE" sz="800" b="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sv-SE" sz="800" b="1" i="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800" b="1" i="0" kern="1200" baseline="0" dirty="0" smtClean="0">
                          <a:solidFill>
                            <a:schemeClr val="tx1"/>
                          </a:solidFill>
                          <a:latin typeface="+mn-lt"/>
                          <a:ea typeface="+mn-ea"/>
                          <a:cs typeface="+mn-cs"/>
                        </a:rPr>
                        <a:t>Mål ILD mottagning inom alla län i regionen.</a:t>
                      </a:r>
                    </a:p>
                    <a:p>
                      <a:pPr marL="0" marR="0" indent="0" algn="l" defTabSz="914400" rtl="0" eaLnBrk="1" fontAlgn="auto" latinLnBrk="0" hangingPunct="1">
                        <a:lnSpc>
                          <a:spcPct val="100000"/>
                        </a:lnSpc>
                        <a:spcBef>
                          <a:spcPts val="0"/>
                        </a:spcBef>
                        <a:spcAft>
                          <a:spcPts val="0"/>
                        </a:spcAft>
                        <a:buClrTx/>
                        <a:buSzTx/>
                        <a:buFontTx/>
                        <a:buNone/>
                        <a:tabLst/>
                        <a:defRPr/>
                      </a:pPr>
                      <a:r>
                        <a:rPr lang="sv-SE" sz="800" i="0" kern="1200" baseline="0" dirty="0" smtClean="0">
                          <a:solidFill>
                            <a:schemeClr val="tx1"/>
                          </a:solidFill>
                          <a:latin typeface="+mn-lt"/>
                          <a:ea typeface="+mn-ea"/>
                          <a:cs typeface="+mn-cs"/>
                        </a:rPr>
                        <a:t>Ht 2024 </a:t>
                      </a:r>
                    </a:p>
                    <a:p>
                      <a:endParaRPr lang="sv-SE" sz="800" b="0" i="0" kern="1200" dirty="0" smtClean="0">
                        <a:solidFill>
                          <a:schemeClr val="tx1"/>
                        </a:solidFill>
                        <a:latin typeface="+mn-lt"/>
                        <a:ea typeface="+mn-ea"/>
                        <a:cs typeface="+mn-cs"/>
                      </a:endParaRPr>
                    </a:p>
                    <a:p>
                      <a:endParaRPr lang="sv-SE" sz="800" b="0" i="0" kern="1200" dirty="0" smtClean="0">
                        <a:solidFill>
                          <a:schemeClr val="tx1"/>
                        </a:solidFill>
                        <a:latin typeface="+mn-lt"/>
                        <a:ea typeface="+mn-ea"/>
                        <a:cs typeface="+mn-cs"/>
                      </a:endParaRPr>
                    </a:p>
                    <a:p>
                      <a:endParaRPr lang="sv-SE" sz="800" b="0" i="0" kern="1200" dirty="0" smtClean="0">
                        <a:solidFill>
                          <a:schemeClr val="tx1"/>
                        </a:solidFill>
                        <a:latin typeface="+mn-lt"/>
                        <a:ea typeface="+mn-ea"/>
                        <a:cs typeface="+mn-cs"/>
                      </a:endParaRPr>
                    </a:p>
                    <a:p>
                      <a:endParaRPr lang="sv-SE" sz="800" b="0" i="0" kern="1200" dirty="0" smtClean="0">
                        <a:solidFill>
                          <a:schemeClr val="tx1"/>
                        </a:solidFill>
                        <a:latin typeface="+mn-lt"/>
                        <a:ea typeface="+mn-ea"/>
                        <a:cs typeface="+mn-cs"/>
                      </a:endParaRPr>
                    </a:p>
                    <a:p>
                      <a:endParaRPr lang="sv-SE" sz="800" b="0" i="0" kern="1200" dirty="0" smtClean="0">
                        <a:solidFill>
                          <a:schemeClr val="tx1"/>
                        </a:solidFill>
                        <a:latin typeface="+mn-lt"/>
                        <a:ea typeface="+mn-ea"/>
                        <a:cs typeface="+mn-cs"/>
                      </a:endParaRPr>
                    </a:p>
                    <a:p>
                      <a:endParaRPr lang="sv-SE" sz="800" b="0" i="0" kern="1200" dirty="0" smtClean="0">
                        <a:solidFill>
                          <a:schemeClr val="tx1"/>
                        </a:solidFill>
                        <a:latin typeface="+mn-lt"/>
                        <a:ea typeface="+mn-ea"/>
                        <a:cs typeface="+mn-cs"/>
                      </a:endParaRPr>
                    </a:p>
                    <a:p>
                      <a:r>
                        <a:rPr lang="sv-SE" sz="800" b="0" i="0" kern="1200" dirty="0" smtClean="0">
                          <a:solidFill>
                            <a:schemeClr val="tx1"/>
                          </a:solidFill>
                          <a:latin typeface="+mn-lt"/>
                          <a:ea typeface="+mn-ea"/>
                          <a:cs typeface="+mn-cs"/>
                        </a:rPr>
                        <a:t>Registerdeltagande </a:t>
                      </a:r>
                      <a:r>
                        <a:rPr lang="sv-SE" sz="800" b="0" i="0" kern="1200" dirty="0">
                          <a:solidFill>
                            <a:schemeClr val="tx1"/>
                          </a:solidFill>
                          <a:latin typeface="+mn-lt"/>
                          <a:ea typeface="+mn-ea"/>
                          <a:cs typeface="+mn-cs"/>
                        </a:rPr>
                        <a:t>i regionen?  </a:t>
                      </a:r>
                      <a:endParaRPr lang="sv-SE" sz="800" b="0" i="0" kern="1200" dirty="0" smtClean="0">
                        <a:solidFill>
                          <a:schemeClr val="tx1"/>
                        </a:solidFill>
                        <a:latin typeface="+mn-lt"/>
                        <a:ea typeface="+mn-ea"/>
                        <a:cs typeface="+mn-cs"/>
                      </a:endParaRPr>
                    </a:p>
                    <a:p>
                      <a:r>
                        <a:rPr lang="sv-SE" sz="800" b="0" i="0" kern="1200" dirty="0" smtClean="0">
                          <a:solidFill>
                            <a:schemeClr val="tx1"/>
                          </a:solidFill>
                          <a:latin typeface="+mn-lt"/>
                          <a:ea typeface="+mn-ea"/>
                          <a:cs typeface="+mn-cs"/>
                        </a:rPr>
                        <a:t>Besök från lungfibros </a:t>
                      </a:r>
                      <a:r>
                        <a:rPr lang="sv-SE" sz="800" b="0" i="0" kern="1200" dirty="0" err="1" smtClean="0">
                          <a:solidFill>
                            <a:schemeClr val="tx1"/>
                          </a:solidFill>
                          <a:latin typeface="+mn-lt"/>
                          <a:ea typeface="+mn-ea"/>
                          <a:cs typeface="+mn-cs"/>
                        </a:rPr>
                        <a:t>reg</a:t>
                      </a:r>
                      <a:r>
                        <a:rPr lang="sv-SE" sz="800" b="0" i="0" kern="1200" dirty="0" smtClean="0">
                          <a:solidFill>
                            <a:schemeClr val="tx1"/>
                          </a:solidFill>
                          <a:latin typeface="+mn-lt"/>
                          <a:ea typeface="+mn-ea"/>
                          <a:cs typeface="+mn-cs"/>
                        </a:rPr>
                        <a:t> </a:t>
                      </a:r>
                      <a:r>
                        <a:rPr lang="sv-SE" sz="800" b="0" i="0" kern="1200" dirty="0" err="1" smtClean="0">
                          <a:solidFill>
                            <a:schemeClr val="tx1"/>
                          </a:solidFill>
                          <a:latin typeface="+mn-lt"/>
                          <a:ea typeface="+mn-ea"/>
                          <a:cs typeface="+mn-cs"/>
                        </a:rPr>
                        <a:t>vt</a:t>
                      </a:r>
                      <a:r>
                        <a:rPr lang="sv-SE" sz="800" b="0" i="0" kern="1200" dirty="0" smtClean="0">
                          <a:solidFill>
                            <a:schemeClr val="tx1"/>
                          </a:solidFill>
                          <a:latin typeface="+mn-lt"/>
                          <a:ea typeface="+mn-ea"/>
                          <a:cs typeface="+mn-cs"/>
                        </a:rPr>
                        <a:t> 2025 JKPG  </a:t>
                      </a:r>
                    </a:p>
                    <a:p>
                      <a:r>
                        <a:rPr lang="sv-SE" sz="800" b="0" i="0" kern="1200" dirty="0" smtClean="0">
                          <a:solidFill>
                            <a:schemeClr val="tx1"/>
                          </a:solidFill>
                          <a:latin typeface="+mn-lt"/>
                          <a:ea typeface="+mn-ea"/>
                          <a:cs typeface="+mn-cs"/>
                        </a:rPr>
                        <a:t>Linköping och Norrköping med.</a:t>
                      </a:r>
                    </a:p>
                    <a:p>
                      <a:endParaRPr lang="sv-SE" sz="800" b="0" i="0" kern="1200" dirty="0" smtClean="0">
                        <a:solidFill>
                          <a:schemeClr val="tx1"/>
                        </a:solidFill>
                        <a:latin typeface="+mn-lt"/>
                        <a:ea typeface="+mn-ea"/>
                        <a:cs typeface="+mn-cs"/>
                      </a:endParaRPr>
                    </a:p>
                    <a:p>
                      <a:r>
                        <a:rPr lang="sv-SE" sz="800" b="0" i="0" kern="1200" dirty="0" smtClean="0">
                          <a:solidFill>
                            <a:schemeClr val="tx1"/>
                          </a:solidFill>
                          <a:latin typeface="+mn-lt"/>
                          <a:ea typeface="+mn-ea"/>
                          <a:cs typeface="+mn-cs"/>
                        </a:rPr>
                        <a:t> </a:t>
                      </a:r>
                      <a:endParaRPr lang="sv-SE" sz="800" b="0" i="0" kern="1200" dirty="0">
                        <a:solidFill>
                          <a:schemeClr val="tx1"/>
                        </a:solidFill>
                        <a:latin typeface="+mn-lt"/>
                        <a:ea typeface="+mn-ea"/>
                        <a:cs typeface="+mn-cs"/>
                      </a:endParaRPr>
                    </a:p>
                    <a:p>
                      <a:endParaRPr lang="sv-SE" sz="800" b="0" i="0" kern="1200" dirty="0" smtClean="0">
                        <a:solidFill>
                          <a:schemeClr val="tx1"/>
                        </a:solidFill>
                        <a:latin typeface="+mn-lt"/>
                        <a:ea typeface="+mn-ea"/>
                        <a:cs typeface="+mn-cs"/>
                      </a:endParaRPr>
                    </a:p>
                    <a:p>
                      <a:endParaRPr lang="sv-SE" sz="800" b="0" i="0" kern="1200" dirty="0" smtClean="0">
                        <a:solidFill>
                          <a:schemeClr val="tx1"/>
                        </a:solidFill>
                        <a:latin typeface="+mn-lt"/>
                        <a:ea typeface="+mn-ea"/>
                        <a:cs typeface="+mn-cs"/>
                      </a:endParaRPr>
                    </a:p>
                    <a:p>
                      <a:endParaRPr lang="sv-SE" sz="800" b="0" i="0" kern="1200" baseline="0" dirty="0">
                        <a:solidFill>
                          <a:schemeClr val="tx1"/>
                        </a:solidFill>
                        <a:latin typeface="+mn-lt"/>
                        <a:ea typeface="+mn-ea"/>
                        <a:cs typeface="+mn-cs"/>
                      </a:endParaRPr>
                    </a:p>
                    <a:p>
                      <a:r>
                        <a:rPr lang="sv-SE" sz="800" b="0" i="0" kern="1200" baseline="0" dirty="0">
                          <a:solidFill>
                            <a:schemeClr val="tx1"/>
                          </a:solidFill>
                          <a:latin typeface="+mn-lt"/>
                          <a:ea typeface="+mn-ea"/>
                          <a:cs typeface="+mn-cs"/>
                        </a:rPr>
                        <a:t>Hur följer vi </a:t>
                      </a:r>
                      <a:r>
                        <a:rPr lang="sv-SE" sz="800" b="0" i="0" kern="1200" baseline="0" dirty="0" smtClean="0">
                          <a:solidFill>
                            <a:schemeClr val="tx1"/>
                          </a:solidFill>
                          <a:latin typeface="+mn-lt"/>
                          <a:ea typeface="+mn-ea"/>
                          <a:cs typeface="+mn-cs"/>
                        </a:rPr>
                        <a:t>upp ILD   </a:t>
                      </a:r>
                      <a:r>
                        <a:rPr lang="sv-SE" sz="800" b="0" i="0" kern="1200" baseline="0" dirty="0">
                          <a:solidFill>
                            <a:schemeClr val="tx1"/>
                          </a:solidFill>
                          <a:latin typeface="+mn-lt"/>
                          <a:ea typeface="+mn-ea"/>
                          <a:cs typeface="+mn-cs"/>
                        </a:rPr>
                        <a:t>Öka registerdeltagande </a:t>
                      </a:r>
                      <a:endParaRPr lang="sv-SE" sz="800" b="0" i="0" kern="1200" baseline="0" dirty="0" smtClean="0">
                        <a:solidFill>
                          <a:schemeClr val="tx1"/>
                        </a:solidFill>
                        <a:latin typeface="+mn-lt"/>
                        <a:ea typeface="+mn-ea"/>
                        <a:cs typeface="+mn-cs"/>
                      </a:endParaRPr>
                    </a:p>
                    <a:p>
                      <a:endParaRPr lang="sv-SE" sz="800" b="0" i="0" kern="1200" baseline="0" dirty="0" smtClean="0">
                        <a:solidFill>
                          <a:schemeClr val="tx1"/>
                        </a:solidFill>
                        <a:latin typeface="+mn-lt"/>
                        <a:ea typeface="+mn-ea"/>
                        <a:cs typeface="+mn-cs"/>
                      </a:endParaRPr>
                    </a:p>
                    <a:p>
                      <a:r>
                        <a:rPr lang="en-IE" sz="800" kern="1200" dirty="0" smtClean="0">
                          <a:solidFill>
                            <a:schemeClr val="bg2"/>
                          </a:solidFill>
                          <a:effectLst/>
                          <a:latin typeface="+mn-lt"/>
                          <a:ea typeface="+mn-ea"/>
                          <a:cs typeface="+mn-cs"/>
                        </a:rPr>
                        <a:t> </a:t>
                      </a:r>
                      <a:endParaRPr lang="sv-SE" sz="800" b="0" i="0" kern="1200" dirty="0">
                        <a:solidFill>
                          <a:schemeClr val="bg2"/>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sv-SE" sz="900" b="0" i="0" kern="1200" baseline="0" dirty="0" smtClean="0">
                          <a:solidFill>
                            <a:schemeClr val="bg2"/>
                          </a:solidFill>
                          <a:latin typeface="+mn-lt"/>
                          <a:ea typeface="+mn-ea"/>
                          <a:cs typeface="+mn-cs"/>
                        </a:rPr>
                        <a:t> </a:t>
                      </a:r>
                      <a:endParaRPr lang="sv-SE" sz="900" b="0" i="0" kern="1200" dirty="0" smtClean="0">
                        <a:solidFill>
                          <a:schemeClr val="bg2"/>
                        </a:solidFill>
                        <a:latin typeface="+mn-lt"/>
                        <a:ea typeface="+mn-ea"/>
                        <a:cs typeface="+mn-cs"/>
                      </a:endParaRPr>
                    </a:p>
                    <a:p>
                      <a:endParaRPr lang="sv-SE" sz="900" b="0" i="1" kern="1200" dirty="0">
                        <a:solidFill>
                          <a:schemeClr val="bg2"/>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pic>
        <p:nvPicPr>
          <p:cNvPr id="7" name="Bildobjekt 6">
            <a:extLst>
              <a:ext uri="{FF2B5EF4-FFF2-40B4-BE49-F238E27FC236}">
                <a16:creationId xmlns:a16="http://schemas.microsoft.com/office/drawing/2014/main" id="{A492375A-F7CC-44DE-8990-FEA8FB40A3D2}"/>
              </a:ext>
            </a:extLst>
          </p:cNvPr>
          <p:cNvPicPr>
            <a:picLocks noChangeAspect="1"/>
          </p:cNvPicPr>
          <p:nvPr/>
        </p:nvPicPr>
        <p:blipFill>
          <a:blip r:embed="rId2"/>
          <a:stretch>
            <a:fillRect/>
          </a:stretch>
        </p:blipFill>
        <p:spPr>
          <a:xfrm>
            <a:off x="675575" y="5929184"/>
            <a:ext cx="219475" cy="219475"/>
          </a:xfrm>
          <a:prstGeom prst="rect">
            <a:avLst/>
          </a:prstGeom>
        </p:spPr>
      </p:pic>
      <p:sp>
        <p:nvSpPr>
          <p:cNvPr id="8" name="Ellips 7">
            <a:extLst>
              <a:ext uri="{FF2B5EF4-FFF2-40B4-BE49-F238E27FC236}">
                <a16:creationId xmlns:a16="http://schemas.microsoft.com/office/drawing/2014/main" id="{33C64BD0-C55F-4285-B52F-0FAD14A3712C}"/>
              </a:ext>
            </a:extLst>
          </p:cNvPr>
          <p:cNvSpPr/>
          <p:nvPr/>
        </p:nvSpPr>
        <p:spPr>
          <a:xfrm>
            <a:off x="2747171" y="5880871"/>
            <a:ext cx="220945" cy="21602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sv-SE" sz="900">
              <a:solidFill>
                <a:srgbClr val="FFFFFF"/>
              </a:solidFill>
              <a:latin typeface="Arial"/>
            </a:endParaRPr>
          </a:p>
        </p:txBody>
      </p:sp>
      <p:sp>
        <p:nvSpPr>
          <p:cNvPr id="9" name="Ellips 8">
            <a:extLst>
              <a:ext uri="{FF2B5EF4-FFF2-40B4-BE49-F238E27FC236}">
                <a16:creationId xmlns:a16="http://schemas.microsoft.com/office/drawing/2014/main" id="{D9A2BDCF-FF04-4EBF-BEC9-5EE18F88CD69}"/>
              </a:ext>
            </a:extLst>
          </p:cNvPr>
          <p:cNvSpPr/>
          <p:nvPr/>
        </p:nvSpPr>
        <p:spPr>
          <a:xfrm>
            <a:off x="4835236" y="5880871"/>
            <a:ext cx="220945" cy="21602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sv-SE" sz="900">
              <a:solidFill>
                <a:srgbClr val="FFFFFF"/>
              </a:solidFill>
              <a:latin typeface="Arial"/>
            </a:endParaRPr>
          </a:p>
        </p:txBody>
      </p:sp>
      <p:pic>
        <p:nvPicPr>
          <p:cNvPr id="10" name="Bildobjekt 9">
            <a:extLst>
              <a:ext uri="{FF2B5EF4-FFF2-40B4-BE49-F238E27FC236}">
                <a16:creationId xmlns:a16="http://schemas.microsoft.com/office/drawing/2014/main" id="{8B9AE9FC-8B9A-43A9-AA21-5968E7F3E2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1400" y="5838896"/>
            <a:ext cx="190500" cy="200025"/>
          </a:xfrm>
          <a:prstGeom prst="rect">
            <a:avLst/>
          </a:prstGeom>
        </p:spPr>
      </p:pic>
    </p:spTree>
    <p:extLst>
      <p:ext uri="{BB962C8B-B14F-4D97-AF65-F5344CB8AC3E}">
        <p14:creationId xmlns:p14="http://schemas.microsoft.com/office/powerpoint/2010/main" val="22397692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ell 17"/>
          <p:cNvGraphicFramePr>
            <a:graphicFrameLocks noGrp="1"/>
          </p:cNvGraphicFramePr>
          <p:nvPr>
            <p:extLst/>
          </p:nvPr>
        </p:nvGraphicFramePr>
        <p:xfrm>
          <a:off x="6292" y="100123"/>
          <a:ext cx="9137707" cy="4931482"/>
        </p:xfrm>
        <a:graphic>
          <a:graphicData uri="http://schemas.openxmlformats.org/drawingml/2006/table">
            <a:tbl>
              <a:tblPr firstRow="1" bandRow="1">
                <a:tableStyleId>{72833802-FEF1-4C79-8D5D-14CF1EAF98D9}</a:tableStyleId>
              </a:tblPr>
              <a:tblGrid>
                <a:gridCol w="1827035">
                  <a:extLst>
                    <a:ext uri="{9D8B030D-6E8A-4147-A177-3AD203B41FA5}">
                      <a16:colId xmlns:a16="http://schemas.microsoft.com/office/drawing/2014/main" val="20000"/>
                    </a:ext>
                  </a:extLst>
                </a:gridCol>
                <a:gridCol w="1841117">
                  <a:extLst>
                    <a:ext uri="{9D8B030D-6E8A-4147-A177-3AD203B41FA5}">
                      <a16:colId xmlns:a16="http://schemas.microsoft.com/office/drawing/2014/main" val="20001"/>
                    </a:ext>
                  </a:extLst>
                </a:gridCol>
                <a:gridCol w="2079057">
                  <a:extLst>
                    <a:ext uri="{9D8B030D-6E8A-4147-A177-3AD203B41FA5}">
                      <a16:colId xmlns:a16="http://schemas.microsoft.com/office/drawing/2014/main" val="1830092349"/>
                    </a:ext>
                  </a:extLst>
                </a:gridCol>
                <a:gridCol w="1739766">
                  <a:extLst>
                    <a:ext uri="{9D8B030D-6E8A-4147-A177-3AD203B41FA5}">
                      <a16:colId xmlns:a16="http://schemas.microsoft.com/office/drawing/2014/main" val="2606121942"/>
                    </a:ext>
                  </a:extLst>
                </a:gridCol>
                <a:gridCol w="1650732">
                  <a:extLst>
                    <a:ext uri="{9D8B030D-6E8A-4147-A177-3AD203B41FA5}">
                      <a16:colId xmlns:a16="http://schemas.microsoft.com/office/drawing/2014/main" val="3795709679"/>
                    </a:ext>
                  </a:extLst>
                </a:gridCol>
              </a:tblGrid>
              <a:tr h="1066739">
                <a:tc>
                  <a:txBody>
                    <a:bodyPr/>
                    <a:lstStyle>
                      <a:lvl1pPr marL="0" algn="l" defTabSz="914400" rtl="0" eaLnBrk="1" latinLnBrk="0" hangingPunct="1">
                        <a:defRPr sz="1800" b="1" kern="1200">
                          <a:solidFill>
                            <a:schemeClr val="lt1"/>
                          </a:solidFill>
                          <a:latin typeface="Arial"/>
                          <a:ea typeface="Bryant Regular"/>
                          <a:cs typeface="Bryant Regular"/>
                        </a:defRPr>
                      </a:lvl1pPr>
                      <a:lvl2pPr marL="457200" algn="l" defTabSz="914400" rtl="0" eaLnBrk="1" latinLnBrk="0" hangingPunct="1">
                        <a:defRPr sz="1800" b="1" kern="1200">
                          <a:solidFill>
                            <a:schemeClr val="lt1"/>
                          </a:solidFill>
                          <a:latin typeface="Arial"/>
                          <a:ea typeface="Bryant Regular"/>
                          <a:cs typeface="Bryant Regular"/>
                        </a:defRPr>
                      </a:lvl2pPr>
                      <a:lvl3pPr marL="914400" algn="l" defTabSz="914400" rtl="0" eaLnBrk="1" latinLnBrk="0" hangingPunct="1">
                        <a:defRPr sz="1800" b="1" kern="1200">
                          <a:solidFill>
                            <a:schemeClr val="lt1"/>
                          </a:solidFill>
                          <a:latin typeface="Arial"/>
                          <a:ea typeface="Bryant Regular"/>
                          <a:cs typeface="Bryant Regular"/>
                        </a:defRPr>
                      </a:lvl3pPr>
                      <a:lvl4pPr marL="1371600" algn="l" defTabSz="914400" rtl="0" eaLnBrk="1" latinLnBrk="0" hangingPunct="1">
                        <a:defRPr sz="1800" b="1" kern="1200">
                          <a:solidFill>
                            <a:schemeClr val="lt1"/>
                          </a:solidFill>
                          <a:latin typeface="Arial"/>
                          <a:ea typeface="Bryant Regular"/>
                          <a:cs typeface="Bryant Regular"/>
                        </a:defRPr>
                      </a:lvl4pPr>
                      <a:lvl5pPr marL="1828800" algn="l" defTabSz="914400" rtl="0" eaLnBrk="1" latinLnBrk="0" hangingPunct="1">
                        <a:defRPr sz="1800" b="1" kern="1200">
                          <a:solidFill>
                            <a:schemeClr val="lt1"/>
                          </a:solidFill>
                          <a:latin typeface="Arial"/>
                          <a:ea typeface="Bryant Regular"/>
                          <a:cs typeface="Bryant Regular"/>
                        </a:defRPr>
                      </a:lvl5pPr>
                      <a:lvl6pPr marL="2286000" algn="l" defTabSz="914400" rtl="0" eaLnBrk="1" latinLnBrk="0" hangingPunct="1">
                        <a:defRPr sz="1800" b="1" kern="1200">
                          <a:solidFill>
                            <a:schemeClr val="lt1"/>
                          </a:solidFill>
                          <a:latin typeface="Arial"/>
                          <a:ea typeface="Bryant Regular"/>
                          <a:cs typeface="Bryant Regular"/>
                        </a:defRPr>
                      </a:lvl6pPr>
                      <a:lvl7pPr marL="2743200" algn="l" defTabSz="914400" rtl="0" eaLnBrk="1" latinLnBrk="0" hangingPunct="1">
                        <a:defRPr sz="1800" b="1" kern="1200">
                          <a:solidFill>
                            <a:schemeClr val="lt1"/>
                          </a:solidFill>
                          <a:latin typeface="Arial"/>
                          <a:ea typeface="Bryant Regular"/>
                          <a:cs typeface="Bryant Regular"/>
                        </a:defRPr>
                      </a:lvl7pPr>
                      <a:lvl8pPr marL="3200400" algn="l" defTabSz="914400" rtl="0" eaLnBrk="1" latinLnBrk="0" hangingPunct="1">
                        <a:defRPr sz="1800" b="1" kern="1200">
                          <a:solidFill>
                            <a:schemeClr val="lt1"/>
                          </a:solidFill>
                          <a:latin typeface="Arial"/>
                          <a:ea typeface="Bryant Regular"/>
                          <a:cs typeface="Bryant Regular"/>
                        </a:defRPr>
                      </a:lvl8pPr>
                      <a:lvl9pPr marL="3657600" algn="l" defTabSz="914400" rtl="0" eaLnBrk="1" latinLnBrk="0" hangingPunct="1">
                        <a:defRPr sz="1800" b="1" kern="1200">
                          <a:solidFill>
                            <a:schemeClr val="lt1"/>
                          </a:solidFill>
                          <a:latin typeface="Arial"/>
                          <a:ea typeface="Bryant Regular"/>
                          <a:cs typeface="Bryant Regular"/>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Nationellt insatsområde</a:t>
                      </a:r>
                      <a:endParaRPr lang="sv-SE" sz="1200" dirty="0">
                        <a:latin typeface="+mj-lt"/>
                      </a:endParaRPr>
                    </a:p>
                  </a:txBody>
                  <a:tcPr>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b="1" kern="1200">
                          <a:solidFill>
                            <a:schemeClr val="lt1"/>
                          </a:solidFill>
                          <a:latin typeface="Arial"/>
                          <a:ea typeface="Bryant Regular"/>
                          <a:cs typeface="Bryant Regular"/>
                        </a:defRPr>
                      </a:lvl1pPr>
                      <a:lvl2pPr marL="457200" algn="l" defTabSz="914400" rtl="0" eaLnBrk="1" latinLnBrk="0" hangingPunct="1">
                        <a:defRPr sz="1800" b="1" kern="1200">
                          <a:solidFill>
                            <a:schemeClr val="lt1"/>
                          </a:solidFill>
                          <a:latin typeface="Arial"/>
                          <a:ea typeface="Bryant Regular"/>
                          <a:cs typeface="Bryant Regular"/>
                        </a:defRPr>
                      </a:lvl2pPr>
                      <a:lvl3pPr marL="914400" algn="l" defTabSz="914400" rtl="0" eaLnBrk="1" latinLnBrk="0" hangingPunct="1">
                        <a:defRPr sz="1800" b="1" kern="1200">
                          <a:solidFill>
                            <a:schemeClr val="lt1"/>
                          </a:solidFill>
                          <a:latin typeface="Arial"/>
                          <a:ea typeface="Bryant Regular"/>
                          <a:cs typeface="Bryant Regular"/>
                        </a:defRPr>
                      </a:lvl3pPr>
                      <a:lvl4pPr marL="1371600" algn="l" defTabSz="914400" rtl="0" eaLnBrk="1" latinLnBrk="0" hangingPunct="1">
                        <a:defRPr sz="1800" b="1" kern="1200">
                          <a:solidFill>
                            <a:schemeClr val="lt1"/>
                          </a:solidFill>
                          <a:latin typeface="Arial"/>
                          <a:ea typeface="Bryant Regular"/>
                          <a:cs typeface="Bryant Regular"/>
                        </a:defRPr>
                      </a:lvl4pPr>
                      <a:lvl5pPr marL="1828800" algn="l" defTabSz="914400" rtl="0" eaLnBrk="1" latinLnBrk="0" hangingPunct="1">
                        <a:defRPr sz="1800" b="1" kern="1200">
                          <a:solidFill>
                            <a:schemeClr val="lt1"/>
                          </a:solidFill>
                          <a:latin typeface="Arial"/>
                          <a:ea typeface="Bryant Regular"/>
                          <a:cs typeface="Bryant Regular"/>
                        </a:defRPr>
                      </a:lvl5pPr>
                      <a:lvl6pPr marL="2286000" algn="l" defTabSz="914400" rtl="0" eaLnBrk="1" latinLnBrk="0" hangingPunct="1">
                        <a:defRPr sz="1800" b="1" kern="1200">
                          <a:solidFill>
                            <a:schemeClr val="lt1"/>
                          </a:solidFill>
                          <a:latin typeface="Arial"/>
                          <a:ea typeface="Bryant Regular"/>
                          <a:cs typeface="Bryant Regular"/>
                        </a:defRPr>
                      </a:lvl6pPr>
                      <a:lvl7pPr marL="2743200" algn="l" defTabSz="914400" rtl="0" eaLnBrk="1" latinLnBrk="0" hangingPunct="1">
                        <a:defRPr sz="1800" b="1" kern="1200">
                          <a:solidFill>
                            <a:schemeClr val="lt1"/>
                          </a:solidFill>
                          <a:latin typeface="Arial"/>
                          <a:ea typeface="Bryant Regular"/>
                          <a:cs typeface="Bryant Regular"/>
                        </a:defRPr>
                      </a:lvl7pPr>
                      <a:lvl8pPr marL="3200400" algn="l" defTabSz="914400" rtl="0" eaLnBrk="1" latinLnBrk="0" hangingPunct="1">
                        <a:defRPr sz="1800" b="1" kern="1200">
                          <a:solidFill>
                            <a:schemeClr val="lt1"/>
                          </a:solidFill>
                          <a:latin typeface="Arial"/>
                          <a:ea typeface="Bryant Regular"/>
                          <a:cs typeface="Bryant Regular"/>
                        </a:defRPr>
                      </a:lvl8pPr>
                      <a:lvl9pPr marL="3657600" algn="l" defTabSz="914400" rtl="0" eaLnBrk="1" latinLnBrk="0" hangingPunct="1">
                        <a:defRPr sz="1800" b="1" kern="1200">
                          <a:solidFill>
                            <a:schemeClr val="lt1"/>
                          </a:solidFill>
                          <a:latin typeface="Arial"/>
                          <a:ea typeface="Bryant Regular"/>
                          <a:cs typeface="Bryant Regular"/>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Prioriterat område </a:t>
                      </a:r>
                      <a:br>
                        <a:rPr lang="sv-SE" sz="1200" dirty="0"/>
                      </a:br>
                      <a:r>
                        <a:rPr lang="sv-SE" sz="1200" dirty="0"/>
                        <a:t>och patientlöften</a:t>
                      </a:r>
                      <a:endParaRPr lang="sv-SE" sz="1200" dirty="0">
                        <a:latin typeface="+mj-lt"/>
                      </a:endParaRPr>
                    </a:p>
                  </a:txBody>
                  <a:tcPr>
                    <a:lnB w="12700" cap="flat" cmpd="sng" algn="ctr">
                      <a:solidFill>
                        <a:schemeClr val="tx1"/>
                      </a:solidFill>
                      <a:prstDash val="solid"/>
                      <a:round/>
                      <a:headEnd type="none" w="med" len="med"/>
                      <a:tailEnd type="none" w="med" len="med"/>
                    </a:lnB>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sv-SE" sz="1200" b="1" kern="1200" dirty="0">
                          <a:solidFill>
                            <a:schemeClr val="lt1"/>
                          </a:solidFill>
                          <a:latin typeface="Arial"/>
                          <a:ea typeface="Bryant Regular"/>
                          <a:cs typeface="Bryant Regular"/>
                        </a:rPr>
                        <a:t>Aktiviteter</a:t>
                      </a:r>
                    </a:p>
                  </a:txBody>
                  <a:tcPr>
                    <a:lnB w="12700" cap="flat" cmpd="sng" algn="ctr">
                      <a:solidFill>
                        <a:schemeClr val="tx1"/>
                      </a:solidFill>
                      <a:prstDash val="solid"/>
                      <a:round/>
                      <a:headEnd type="none" w="med" len="med"/>
                      <a:tailEnd type="none" w="med" len="med"/>
                    </a:lnB>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sv-SE" sz="1200" b="1" kern="1200" dirty="0">
                          <a:solidFill>
                            <a:schemeClr val="lt1"/>
                          </a:solidFill>
                          <a:latin typeface="Arial"/>
                          <a:ea typeface="Bryant Regular"/>
                          <a:cs typeface="Bryant Regular"/>
                        </a:rPr>
                        <a:t>Uppföljning</a:t>
                      </a:r>
                    </a:p>
                    <a:p>
                      <a:pPr marL="0" marR="0" lvl="0" indent="0" algn="l" defTabSz="1219170" rtl="0" eaLnBrk="1" fontAlgn="auto" latinLnBrk="0" hangingPunct="1">
                        <a:lnSpc>
                          <a:spcPct val="100000"/>
                        </a:lnSpc>
                        <a:spcBef>
                          <a:spcPts val="0"/>
                        </a:spcBef>
                        <a:spcAft>
                          <a:spcPts val="0"/>
                        </a:spcAft>
                        <a:buClrTx/>
                        <a:buSzTx/>
                        <a:buFontTx/>
                        <a:buNone/>
                        <a:tabLst/>
                        <a:defRPr/>
                      </a:pPr>
                      <a:r>
                        <a:rPr lang="sv-SE" sz="800" i="0" dirty="0">
                          <a:solidFill>
                            <a:schemeClr val="bg1"/>
                          </a:solidFill>
                          <a:latin typeface="+mn-lt"/>
                        </a:rPr>
                        <a:t>ange metod, kvalitetsindikatorer, </a:t>
                      </a:r>
                      <a:r>
                        <a:rPr lang="sv-SE" sz="800" i="0" dirty="0" err="1">
                          <a:solidFill>
                            <a:schemeClr val="bg1"/>
                          </a:solidFill>
                          <a:latin typeface="+mn-lt"/>
                        </a:rPr>
                        <a:t>målvärden</a:t>
                      </a:r>
                      <a:r>
                        <a:rPr lang="sv-SE" sz="800" i="0" dirty="0">
                          <a:solidFill>
                            <a:schemeClr val="bg1"/>
                          </a:solidFill>
                          <a:latin typeface="+mn-lt"/>
                        </a:rPr>
                        <a:t> och resultat</a:t>
                      </a:r>
                    </a:p>
                    <a:p>
                      <a:pPr marL="0" marR="0" lvl="0" indent="0" algn="l" defTabSz="1219170" rtl="0" eaLnBrk="1" fontAlgn="auto" latinLnBrk="0" hangingPunct="1">
                        <a:lnSpc>
                          <a:spcPct val="100000"/>
                        </a:lnSpc>
                        <a:spcBef>
                          <a:spcPts val="0"/>
                        </a:spcBef>
                        <a:spcAft>
                          <a:spcPts val="0"/>
                        </a:spcAft>
                        <a:buClrTx/>
                        <a:buSzTx/>
                        <a:buFontTx/>
                        <a:buNone/>
                        <a:tabLst/>
                        <a:defRPr/>
                      </a:pPr>
                      <a:endParaRPr lang="sv-SE" sz="1200" b="1" kern="1200" dirty="0">
                        <a:solidFill>
                          <a:schemeClr val="lt1"/>
                        </a:solidFill>
                        <a:latin typeface="Arial"/>
                        <a:ea typeface="Bryant Regular"/>
                        <a:cs typeface="Bryant Regular"/>
                      </a:endParaRPr>
                    </a:p>
                  </a:txBody>
                  <a:tcPr>
                    <a:lnB w="12700" cap="flat" cmpd="sng" algn="ctr">
                      <a:solidFill>
                        <a:schemeClr val="tx1"/>
                      </a:solidFill>
                      <a:prstDash val="solid"/>
                      <a:round/>
                      <a:headEnd type="none" w="med" len="med"/>
                      <a:tailEnd type="none" w="med" len="med"/>
                    </a:lnB>
                  </a:tcPr>
                </a:tc>
                <a:tc>
                  <a:txBody>
                    <a:bodyPr/>
                    <a:lstStyle/>
                    <a:p>
                      <a:r>
                        <a:rPr lang="sv-SE" sz="1200" b="1" kern="1200" dirty="0" smtClean="0">
                          <a:solidFill>
                            <a:schemeClr val="lt1"/>
                          </a:solidFill>
                          <a:latin typeface="Arial"/>
                          <a:ea typeface="Bryant Regular"/>
                          <a:cs typeface="Bryant Regular"/>
                        </a:rPr>
                        <a:t>Region</a:t>
                      </a:r>
                      <a:r>
                        <a:rPr lang="sv-SE" sz="1200" b="1" kern="1200" baseline="0" dirty="0" smtClean="0">
                          <a:solidFill>
                            <a:schemeClr val="lt1"/>
                          </a:solidFill>
                          <a:latin typeface="Arial"/>
                          <a:ea typeface="Bryant Regular"/>
                          <a:cs typeface="Bryant Regular"/>
                        </a:rPr>
                        <a:t> Sydöstra</a:t>
                      </a:r>
                      <a:endParaRPr lang="sv-SE" sz="1200" b="1" kern="1200" dirty="0">
                        <a:solidFill>
                          <a:schemeClr val="lt1"/>
                        </a:solidFill>
                        <a:latin typeface="Arial"/>
                        <a:ea typeface="Bryant Regular"/>
                        <a:cs typeface="Bryant Regular"/>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67238">
                <a:tc>
                  <a:txBody>
                    <a:bodyPr/>
                    <a:lstStyle>
                      <a:lvl1pPr marL="0" algn="l" defTabSz="914400" rtl="0" eaLnBrk="1" latinLnBrk="0" hangingPunct="1">
                        <a:defRPr sz="1800" kern="1200">
                          <a:solidFill>
                            <a:schemeClr val="dk1"/>
                          </a:solidFill>
                          <a:latin typeface="Arial"/>
                          <a:ea typeface="Bryant Regular"/>
                          <a:cs typeface="Bryant Regular"/>
                        </a:defRPr>
                      </a:lvl1pPr>
                      <a:lvl2pPr marL="457200" algn="l" defTabSz="914400" rtl="0" eaLnBrk="1" latinLnBrk="0" hangingPunct="1">
                        <a:defRPr sz="1800" kern="1200">
                          <a:solidFill>
                            <a:schemeClr val="dk1"/>
                          </a:solidFill>
                          <a:latin typeface="Arial"/>
                          <a:ea typeface="Bryant Regular"/>
                          <a:cs typeface="Bryant Regular"/>
                        </a:defRPr>
                      </a:lvl2pPr>
                      <a:lvl3pPr marL="914400" algn="l" defTabSz="914400" rtl="0" eaLnBrk="1" latinLnBrk="0" hangingPunct="1">
                        <a:defRPr sz="1800" kern="1200">
                          <a:solidFill>
                            <a:schemeClr val="dk1"/>
                          </a:solidFill>
                          <a:latin typeface="Arial"/>
                          <a:ea typeface="Bryant Regular"/>
                          <a:cs typeface="Bryant Regular"/>
                        </a:defRPr>
                      </a:lvl3pPr>
                      <a:lvl4pPr marL="1371600" algn="l" defTabSz="914400" rtl="0" eaLnBrk="1" latinLnBrk="0" hangingPunct="1">
                        <a:defRPr sz="1800" kern="1200">
                          <a:solidFill>
                            <a:schemeClr val="dk1"/>
                          </a:solidFill>
                          <a:latin typeface="Arial"/>
                          <a:ea typeface="Bryant Regular"/>
                          <a:cs typeface="Bryant Regular"/>
                        </a:defRPr>
                      </a:lvl4pPr>
                      <a:lvl5pPr marL="1828800" algn="l" defTabSz="914400" rtl="0" eaLnBrk="1" latinLnBrk="0" hangingPunct="1">
                        <a:defRPr sz="1800" kern="1200">
                          <a:solidFill>
                            <a:schemeClr val="dk1"/>
                          </a:solidFill>
                          <a:latin typeface="Arial"/>
                          <a:ea typeface="Bryant Regular"/>
                          <a:cs typeface="Bryant Regular"/>
                        </a:defRPr>
                      </a:lvl5pPr>
                      <a:lvl6pPr marL="2286000" algn="l" defTabSz="914400" rtl="0" eaLnBrk="1" latinLnBrk="0" hangingPunct="1">
                        <a:defRPr sz="1800" kern="1200">
                          <a:solidFill>
                            <a:schemeClr val="dk1"/>
                          </a:solidFill>
                          <a:latin typeface="Arial"/>
                          <a:ea typeface="Bryant Regular"/>
                          <a:cs typeface="Bryant Regular"/>
                        </a:defRPr>
                      </a:lvl6pPr>
                      <a:lvl7pPr marL="2743200" algn="l" defTabSz="914400" rtl="0" eaLnBrk="1" latinLnBrk="0" hangingPunct="1">
                        <a:defRPr sz="1800" kern="1200">
                          <a:solidFill>
                            <a:schemeClr val="dk1"/>
                          </a:solidFill>
                          <a:latin typeface="Arial"/>
                          <a:ea typeface="Bryant Regular"/>
                          <a:cs typeface="Bryant Regular"/>
                        </a:defRPr>
                      </a:lvl7pPr>
                      <a:lvl8pPr marL="3200400" algn="l" defTabSz="914400" rtl="0" eaLnBrk="1" latinLnBrk="0" hangingPunct="1">
                        <a:defRPr sz="1800" kern="1200">
                          <a:solidFill>
                            <a:schemeClr val="dk1"/>
                          </a:solidFill>
                          <a:latin typeface="Arial"/>
                          <a:ea typeface="Bryant Regular"/>
                          <a:cs typeface="Bryant Regular"/>
                        </a:defRPr>
                      </a:lvl8pPr>
                      <a:lvl9pPr marL="3657600" algn="l" defTabSz="914400" rtl="0" eaLnBrk="1" latinLnBrk="0" hangingPunct="1">
                        <a:defRPr sz="1800" kern="1200">
                          <a:solidFill>
                            <a:schemeClr val="dk1"/>
                          </a:solidFill>
                          <a:latin typeface="Arial"/>
                          <a:ea typeface="Bryant Regular"/>
                          <a:cs typeface="Bryant Regular"/>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sz="600" strike="sngStrike" dirty="0">
                        <a:solidFill>
                          <a:srgbClr val="393939"/>
                        </a:solidFill>
                        <a:latin typeface="Graphik"/>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a:ea typeface="Bryant Regular"/>
                          <a:cs typeface="Bryant Regular"/>
                        </a:defRPr>
                      </a:lvl1pPr>
                      <a:lvl2pPr marL="457200" algn="l" defTabSz="914400" rtl="0" eaLnBrk="1" latinLnBrk="0" hangingPunct="1">
                        <a:defRPr sz="1800" kern="1200">
                          <a:solidFill>
                            <a:schemeClr val="dk1"/>
                          </a:solidFill>
                          <a:latin typeface="Arial"/>
                          <a:ea typeface="Bryant Regular"/>
                          <a:cs typeface="Bryant Regular"/>
                        </a:defRPr>
                      </a:lvl2pPr>
                      <a:lvl3pPr marL="914400" algn="l" defTabSz="914400" rtl="0" eaLnBrk="1" latinLnBrk="0" hangingPunct="1">
                        <a:defRPr sz="1800" kern="1200">
                          <a:solidFill>
                            <a:schemeClr val="dk1"/>
                          </a:solidFill>
                          <a:latin typeface="Arial"/>
                          <a:ea typeface="Bryant Regular"/>
                          <a:cs typeface="Bryant Regular"/>
                        </a:defRPr>
                      </a:lvl3pPr>
                      <a:lvl4pPr marL="1371600" algn="l" defTabSz="914400" rtl="0" eaLnBrk="1" latinLnBrk="0" hangingPunct="1">
                        <a:defRPr sz="1800" kern="1200">
                          <a:solidFill>
                            <a:schemeClr val="dk1"/>
                          </a:solidFill>
                          <a:latin typeface="Arial"/>
                          <a:ea typeface="Bryant Regular"/>
                          <a:cs typeface="Bryant Regular"/>
                        </a:defRPr>
                      </a:lvl4pPr>
                      <a:lvl5pPr marL="1828800" algn="l" defTabSz="914400" rtl="0" eaLnBrk="1" latinLnBrk="0" hangingPunct="1">
                        <a:defRPr sz="1800" kern="1200">
                          <a:solidFill>
                            <a:schemeClr val="dk1"/>
                          </a:solidFill>
                          <a:latin typeface="Arial"/>
                          <a:ea typeface="Bryant Regular"/>
                          <a:cs typeface="Bryant Regular"/>
                        </a:defRPr>
                      </a:lvl5pPr>
                      <a:lvl6pPr marL="2286000" algn="l" defTabSz="914400" rtl="0" eaLnBrk="1" latinLnBrk="0" hangingPunct="1">
                        <a:defRPr sz="1800" kern="1200">
                          <a:solidFill>
                            <a:schemeClr val="dk1"/>
                          </a:solidFill>
                          <a:latin typeface="Arial"/>
                          <a:ea typeface="Bryant Regular"/>
                          <a:cs typeface="Bryant Regular"/>
                        </a:defRPr>
                      </a:lvl6pPr>
                      <a:lvl7pPr marL="2743200" algn="l" defTabSz="914400" rtl="0" eaLnBrk="1" latinLnBrk="0" hangingPunct="1">
                        <a:defRPr sz="1800" kern="1200">
                          <a:solidFill>
                            <a:schemeClr val="dk1"/>
                          </a:solidFill>
                          <a:latin typeface="Arial"/>
                          <a:ea typeface="Bryant Regular"/>
                          <a:cs typeface="Bryant Regular"/>
                        </a:defRPr>
                      </a:lvl7pPr>
                      <a:lvl8pPr marL="3200400" algn="l" defTabSz="914400" rtl="0" eaLnBrk="1" latinLnBrk="0" hangingPunct="1">
                        <a:defRPr sz="1800" kern="1200">
                          <a:solidFill>
                            <a:schemeClr val="dk1"/>
                          </a:solidFill>
                          <a:latin typeface="Arial"/>
                          <a:ea typeface="Bryant Regular"/>
                          <a:cs typeface="Bryant Regular"/>
                        </a:defRPr>
                      </a:lvl8pPr>
                      <a:lvl9pPr marL="3657600" algn="l" defTabSz="914400" rtl="0" eaLnBrk="1" latinLnBrk="0" hangingPunct="1">
                        <a:defRPr sz="1800" kern="1200">
                          <a:solidFill>
                            <a:schemeClr val="dk1"/>
                          </a:solidFill>
                          <a:latin typeface="Arial"/>
                          <a:ea typeface="Bryant Regular"/>
                          <a:cs typeface="Bryant Regular"/>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sz="1000" strike="sngStrike" baseline="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sv-SE" sz="800" strike="sngStrike" kern="1200" dirty="0">
                        <a:solidFill>
                          <a:schemeClr val="tx1"/>
                        </a:solidFill>
                        <a:latin typeface="+mj-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sv-SE" sz="900" b="0" i="0" strike="noStrike" kern="1200" dirty="0">
                        <a:solidFill>
                          <a:schemeClr val="tx1"/>
                        </a:solidFill>
                        <a:latin typeface="+mj-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sv-SE" sz="9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497505">
                <a:tc>
                  <a:txBody>
                    <a:bodyPr/>
                    <a:lstStyle/>
                    <a:p>
                      <a:r>
                        <a:rPr lang="sv-SE" sz="900" b="1" i="0" kern="1200" dirty="0">
                          <a:solidFill>
                            <a:schemeClr val="tx1"/>
                          </a:solidFill>
                          <a:latin typeface="+mn-lt"/>
                          <a:ea typeface="+mn-ea"/>
                          <a:cs typeface="Arial" panose="020B0604020202020204" pitchFamily="34" charset="0"/>
                        </a:rPr>
                        <a:t>Allergi</a:t>
                      </a:r>
                    </a:p>
                    <a:p>
                      <a:pPr algn="l"/>
                      <a:r>
                        <a:rPr lang="sv-SE" sz="700" b="0" i="0" dirty="0">
                          <a:solidFill>
                            <a:srgbClr val="393939"/>
                          </a:solidFill>
                          <a:effectLst/>
                          <a:latin typeface="+mn-lt"/>
                        </a:rPr>
                        <a:t>Som patient i Sydöstra sjukvårdsregionen ska du; </a:t>
                      </a:r>
                    </a:p>
                    <a:p>
                      <a:pPr marL="171450" indent="-171450" algn="l">
                        <a:buFont typeface="Arial" panose="020B0604020202020204" pitchFamily="34" charset="0"/>
                        <a:buChar char="•"/>
                      </a:pPr>
                      <a:r>
                        <a:rPr lang="sv-SE" sz="800" b="0" i="0" kern="1200" dirty="0">
                          <a:solidFill>
                            <a:schemeClr val="accent1"/>
                          </a:solidFill>
                          <a:effectLst/>
                          <a:latin typeface="+mn-lt"/>
                          <a:ea typeface="+mn-ea"/>
                          <a:cs typeface="+mn-cs"/>
                        </a:rPr>
                        <a:t>erbjudas vård som är lätt tillgänglig för kontakt, bedömning och besök</a:t>
                      </a:r>
                    </a:p>
                    <a:p>
                      <a:pPr marL="171450" indent="-171450" algn="l">
                        <a:buFont typeface="Arial" panose="020B0604020202020204" pitchFamily="34" charset="0"/>
                        <a:buChar char="•"/>
                      </a:pPr>
                      <a:r>
                        <a:rPr lang="sv-SE" sz="800" b="0" i="0" kern="1200" dirty="0">
                          <a:solidFill>
                            <a:schemeClr val="accent1"/>
                          </a:solidFill>
                          <a:effectLst/>
                          <a:latin typeface="+mn-lt"/>
                          <a:ea typeface="+mn-ea"/>
                          <a:cs typeface="+mn-cs"/>
                        </a:rPr>
                        <a:t>vara delaktig och välinformerad genom hela vårdkedjan</a:t>
                      </a:r>
                    </a:p>
                    <a:p>
                      <a:pPr marL="171450" indent="-171450" algn="l">
                        <a:buFont typeface="Arial" panose="020B0604020202020204" pitchFamily="34" charset="0"/>
                        <a:buChar char="•"/>
                      </a:pPr>
                      <a:r>
                        <a:rPr lang="sv-SE" sz="800" b="0" i="0" kern="1200" dirty="0">
                          <a:solidFill>
                            <a:schemeClr val="accent1"/>
                          </a:solidFill>
                          <a:effectLst/>
                          <a:latin typeface="+mn-lt"/>
                          <a:ea typeface="+mn-ea"/>
                          <a:cs typeface="+mn-cs"/>
                        </a:rPr>
                        <a:t>få tillgång till jämlik vård</a:t>
                      </a:r>
                    </a:p>
                    <a:p>
                      <a:pPr marL="171450" indent="-171450" algn="l">
                        <a:buFont typeface="Arial" panose="020B0604020202020204" pitchFamily="34" charset="0"/>
                        <a:buChar char="•"/>
                      </a:pPr>
                      <a:r>
                        <a:rPr lang="sv-SE" sz="800" b="0" i="0" kern="1200" dirty="0">
                          <a:solidFill>
                            <a:schemeClr val="accent1"/>
                          </a:solidFill>
                          <a:effectLst/>
                          <a:latin typeface="+mn-lt"/>
                          <a:ea typeface="+mn-ea"/>
                          <a:cs typeface="+mn-cs"/>
                        </a:rPr>
                        <a:t>erbjudas bästa möjliga hälsofrämjande insatser och välfungerande screeningprogram</a:t>
                      </a:r>
                    </a:p>
                    <a:p>
                      <a:pPr marL="171450" indent="-171450" algn="l">
                        <a:buFont typeface="Arial" panose="020B0604020202020204" pitchFamily="34" charset="0"/>
                        <a:buChar char="•"/>
                      </a:pPr>
                      <a:r>
                        <a:rPr lang="sv-SE" sz="800" b="0" i="0" kern="1200" dirty="0">
                          <a:solidFill>
                            <a:schemeClr val="accent1"/>
                          </a:solidFill>
                          <a:effectLst/>
                          <a:latin typeface="+mn-lt"/>
                          <a:ea typeface="+mn-ea"/>
                          <a:cs typeface="+mn-cs"/>
                        </a:rPr>
                        <a:t>få tillgång till patientsäker vård</a:t>
                      </a:r>
                    </a:p>
                    <a:p>
                      <a:pPr marL="171450" indent="-171450" algn="l">
                        <a:buFont typeface="Arial" panose="020B0604020202020204" pitchFamily="34" charset="0"/>
                        <a:buChar char="•"/>
                      </a:pPr>
                      <a:r>
                        <a:rPr lang="sv-SE" sz="800" b="0" i="0" kern="1200" dirty="0">
                          <a:solidFill>
                            <a:schemeClr val="accent1"/>
                          </a:solidFill>
                          <a:effectLst/>
                          <a:latin typeface="+mn-lt"/>
                          <a:ea typeface="+mn-ea"/>
                          <a:cs typeface="+mn-cs"/>
                        </a:rPr>
                        <a:t>erbjudas kostnadseffektiv vård</a:t>
                      </a:r>
                    </a:p>
                    <a:p>
                      <a:pPr algn="l">
                        <a:buFont typeface="Arial" panose="020B0604020202020204" pitchFamily="34" charset="0"/>
                        <a:buChar char="•"/>
                      </a:pPr>
                      <a:endParaRPr lang="sv-SE" sz="500" i="0" dirty="0">
                        <a:solidFill>
                          <a:srgbClr val="393939"/>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sv-SE" sz="900" i="0" dirty="0">
                          <a:solidFill>
                            <a:schemeClr val="tx1"/>
                          </a:solidFill>
                          <a:latin typeface="+mn-lt"/>
                        </a:rPr>
                        <a:t>Svår astma (best </a:t>
                      </a:r>
                      <a:r>
                        <a:rPr lang="sv-SE" sz="900" i="0" dirty="0" err="1">
                          <a:solidFill>
                            <a:schemeClr val="tx1"/>
                          </a:solidFill>
                          <a:latin typeface="+mn-lt"/>
                        </a:rPr>
                        <a:t>practice</a:t>
                      </a:r>
                      <a:r>
                        <a:rPr lang="sv-SE" sz="900" i="0" dirty="0" smtClean="0">
                          <a:solidFill>
                            <a:schemeClr val="tx1"/>
                          </a:solidFill>
                          <a:latin typeface="+mn-lt"/>
                        </a:rPr>
                        <a:t>)</a:t>
                      </a:r>
                    </a:p>
                    <a:p>
                      <a:pPr marL="285750" indent="-285750">
                        <a:buFont typeface="Arial" panose="020B0604020202020204" pitchFamily="34" charset="0"/>
                        <a:buChar char="•"/>
                      </a:pPr>
                      <a:endParaRPr lang="sv-SE" sz="900" i="0" dirty="0" smtClean="0">
                        <a:solidFill>
                          <a:schemeClr val="tx1"/>
                        </a:solidFill>
                        <a:latin typeface="+mn-lt"/>
                      </a:endParaRPr>
                    </a:p>
                    <a:p>
                      <a:pPr marL="285750" indent="-285750">
                        <a:buFont typeface="Arial" panose="020B0604020202020204" pitchFamily="34" charset="0"/>
                        <a:buChar char="•"/>
                      </a:pPr>
                      <a:endParaRPr lang="sv-SE" sz="900" i="0" dirty="0" smtClean="0">
                        <a:solidFill>
                          <a:schemeClr val="tx1"/>
                        </a:solidFill>
                        <a:latin typeface="+mn-lt"/>
                      </a:endParaRPr>
                    </a:p>
                    <a:p>
                      <a:pPr marL="285750" indent="-285750">
                        <a:buFont typeface="Arial" panose="020B0604020202020204" pitchFamily="34" charset="0"/>
                        <a:buChar char="•"/>
                      </a:pPr>
                      <a:endParaRPr lang="sv-SE" sz="900" i="0" dirty="0" smtClean="0">
                        <a:solidFill>
                          <a:schemeClr val="tx1"/>
                        </a:solidFill>
                        <a:latin typeface="+mn-lt"/>
                      </a:endParaRPr>
                    </a:p>
                    <a:p>
                      <a:pPr marL="285750" indent="-285750">
                        <a:buFont typeface="Arial" panose="020B0604020202020204" pitchFamily="34" charset="0"/>
                        <a:buChar char="•"/>
                      </a:pPr>
                      <a:endParaRPr lang="sv-SE" sz="900" i="0" dirty="0" smtClean="0">
                        <a:solidFill>
                          <a:schemeClr val="tx1"/>
                        </a:solidFill>
                        <a:latin typeface="+mn-lt"/>
                      </a:endParaRPr>
                    </a:p>
                    <a:p>
                      <a:pPr marL="285750" indent="-285750">
                        <a:buFont typeface="Arial" panose="020B0604020202020204" pitchFamily="34" charset="0"/>
                        <a:buChar char="•"/>
                      </a:pPr>
                      <a:endParaRPr lang="sv-SE" sz="900" i="0" dirty="0" smtClean="0">
                        <a:solidFill>
                          <a:schemeClr val="tx1"/>
                        </a:solidFill>
                        <a:latin typeface="+mn-lt"/>
                      </a:endParaRPr>
                    </a:p>
                    <a:p>
                      <a:pPr marL="285750" indent="-285750">
                        <a:buFont typeface="Arial" panose="020B0604020202020204" pitchFamily="34" charset="0"/>
                        <a:buChar char="•"/>
                      </a:pPr>
                      <a:endParaRPr lang="sv-SE" sz="900" i="0" dirty="0">
                        <a:solidFill>
                          <a:schemeClr val="tx1"/>
                        </a:solidFill>
                        <a:latin typeface="+mn-lt"/>
                      </a:endParaRPr>
                    </a:p>
                    <a:p>
                      <a:pPr marL="285750" indent="-285750">
                        <a:buFont typeface="Arial" panose="020B0604020202020204" pitchFamily="34" charset="0"/>
                        <a:buChar char="•"/>
                      </a:pPr>
                      <a:r>
                        <a:rPr lang="sv-SE" sz="900" i="0" dirty="0">
                          <a:solidFill>
                            <a:schemeClr val="tx1"/>
                          </a:solidFill>
                          <a:latin typeface="+mn-lt"/>
                        </a:rPr>
                        <a:t>Tillgänglighet till </a:t>
                      </a:r>
                      <a:r>
                        <a:rPr lang="sv-SE" sz="900" i="0" dirty="0" smtClean="0">
                          <a:solidFill>
                            <a:schemeClr val="tx1"/>
                          </a:solidFill>
                          <a:latin typeface="+mn-lt"/>
                        </a:rPr>
                        <a:t>SLIT</a:t>
                      </a:r>
                      <a:r>
                        <a:rPr lang="sv-SE" sz="600" i="0" dirty="0" smtClean="0">
                          <a:solidFill>
                            <a:schemeClr val="tx1"/>
                          </a:solidFill>
                          <a:latin typeface="+mn-lt"/>
                        </a:rPr>
                        <a:t> </a:t>
                      </a:r>
                    </a:p>
                    <a:p>
                      <a:pPr marL="0" indent="0">
                        <a:buFont typeface="Arial" panose="020B0604020202020204" pitchFamily="34" charset="0"/>
                        <a:buNone/>
                      </a:pPr>
                      <a:endParaRPr lang="sv-SE" sz="600" i="0" dirty="0">
                        <a:solidFill>
                          <a:schemeClr val="tx1"/>
                        </a:solidFill>
                        <a:latin typeface="+mn-lt"/>
                      </a:endParaRPr>
                    </a:p>
                    <a:p>
                      <a:pPr marL="0" indent="0">
                        <a:buFont typeface="Arial" panose="020B0604020202020204" pitchFamily="34" charset="0"/>
                        <a:buNone/>
                      </a:pPr>
                      <a:endParaRPr lang="sv-SE" sz="900" i="0" dirty="0" smtClean="0">
                        <a:solidFill>
                          <a:schemeClr val="tx1"/>
                        </a:solidFill>
                        <a:latin typeface="+mn-lt"/>
                      </a:endParaRPr>
                    </a:p>
                    <a:p>
                      <a:pPr marL="0" indent="0">
                        <a:buFont typeface="Arial" panose="020B0604020202020204" pitchFamily="34" charset="0"/>
                        <a:buNone/>
                      </a:pPr>
                      <a:endParaRPr lang="sv-SE" sz="900" i="0" dirty="0">
                        <a:solidFill>
                          <a:schemeClr val="tx1"/>
                        </a:solidFill>
                        <a:latin typeface="+mn-lt"/>
                      </a:endParaRPr>
                    </a:p>
                    <a:p>
                      <a:pPr marL="285750" indent="-285750">
                        <a:buFont typeface="Arial" panose="020B0604020202020204" pitchFamily="34" charset="0"/>
                        <a:buChar char="•"/>
                      </a:pPr>
                      <a:endParaRPr lang="sv-SE" sz="900" i="0" dirty="0" smtClean="0">
                        <a:solidFill>
                          <a:schemeClr val="tx1"/>
                        </a:solidFill>
                        <a:latin typeface="+mn-lt"/>
                      </a:endParaRPr>
                    </a:p>
                    <a:p>
                      <a:pPr marL="0" indent="0">
                        <a:buFont typeface="Arial" panose="020B0604020202020204" pitchFamily="34" charset="0"/>
                        <a:buNone/>
                      </a:pPr>
                      <a:endParaRPr lang="sv-SE" sz="900" i="0" dirty="0" smtClean="0">
                        <a:solidFill>
                          <a:schemeClr val="tx1"/>
                        </a:solidFill>
                        <a:latin typeface="+mn-lt"/>
                      </a:endParaRPr>
                    </a:p>
                    <a:p>
                      <a:pPr marL="0" indent="0">
                        <a:buFont typeface="Arial" panose="020B0604020202020204" pitchFamily="34" charset="0"/>
                        <a:buNone/>
                      </a:pPr>
                      <a:endParaRPr lang="sv-SE" sz="900" i="0" dirty="0" smtClean="0">
                        <a:solidFill>
                          <a:schemeClr val="tx1"/>
                        </a:solidFill>
                        <a:latin typeface="+mn-lt"/>
                      </a:endParaRPr>
                    </a:p>
                    <a:p>
                      <a:pPr marL="0" indent="0">
                        <a:buFont typeface="Arial" panose="020B0604020202020204" pitchFamily="34" charset="0"/>
                        <a:buNone/>
                      </a:pPr>
                      <a:endParaRPr lang="sv-SE" sz="900" i="0" dirty="0">
                        <a:solidFill>
                          <a:schemeClr val="tx1"/>
                        </a:solidFill>
                        <a:latin typeface="+mn-lt"/>
                      </a:endParaRPr>
                    </a:p>
                    <a:p>
                      <a:pPr marL="285750" indent="-285750">
                        <a:buFont typeface="Arial" panose="020B0604020202020204" pitchFamily="34" charset="0"/>
                        <a:buChar char="•"/>
                      </a:pPr>
                      <a:r>
                        <a:rPr lang="sv-SE" sz="900" i="0" dirty="0">
                          <a:solidFill>
                            <a:schemeClr val="bg2"/>
                          </a:solidFill>
                          <a:latin typeface="+mn-lt"/>
                        </a:rPr>
                        <a:t>Läkemedelsallergi  </a:t>
                      </a:r>
                    </a:p>
                    <a:p>
                      <a:pPr marL="285750" indent="-285750">
                        <a:buFont typeface="Arial" panose="020B0604020202020204" pitchFamily="34" charset="0"/>
                        <a:buChar char="•"/>
                      </a:pPr>
                      <a:r>
                        <a:rPr lang="sv-SE" sz="600" i="0" dirty="0">
                          <a:solidFill>
                            <a:schemeClr val="tx1"/>
                          </a:solidFill>
                          <a:latin typeface="+mn-lt"/>
                        </a:rPr>
                        <a:t>Saknar </a:t>
                      </a:r>
                      <a:r>
                        <a:rPr lang="sv-SE" sz="600" i="0" dirty="0" smtClean="0">
                          <a:solidFill>
                            <a:schemeClr val="tx1"/>
                          </a:solidFill>
                          <a:latin typeface="+mn-lt"/>
                        </a:rPr>
                        <a:t>standardiserade </a:t>
                      </a:r>
                      <a:r>
                        <a:rPr lang="sv-SE" sz="600" i="0" dirty="0">
                          <a:solidFill>
                            <a:schemeClr val="tx1"/>
                          </a:solidFill>
                          <a:latin typeface="+mn-lt"/>
                        </a:rPr>
                        <a:t>remissrutiner för att kunna </a:t>
                      </a:r>
                      <a:r>
                        <a:rPr lang="sv-SE" sz="600" i="0" dirty="0" err="1">
                          <a:solidFill>
                            <a:schemeClr val="tx1"/>
                          </a:solidFill>
                          <a:latin typeface="+mn-lt"/>
                        </a:rPr>
                        <a:t>triagera</a:t>
                      </a:r>
                      <a:r>
                        <a:rPr lang="sv-SE" sz="600" i="0" dirty="0">
                          <a:solidFill>
                            <a:schemeClr val="tx1"/>
                          </a:solidFill>
                          <a:latin typeface="+mn-lt"/>
                        </a:rPr>
                        <a:t> och bedöma behov. Nuläget </a:t>
                      </a:r>
                      <a:r>
                        <a:rPr lang="sv-SE" sz="600" i="0" dirty="0" err="1">
                          <a:solidFill>
                            <a:schemeClr val="tx1"/>
                          </a:solidFill>
                          <a:latin typeface="+mn-lt"/>
                        </a:rPr>
                        <a:t>påvekar</a:t>
                      </a:r>
                      <a:r>
                        <a:rPr lang="sv-SE" sz="600" i="0" dirty="0">
                          <a:solidFill>
                            <a:schemeClr val="tx1"/>
                          </a:solidFill>
                          <a:latin typeface="+mn-lt"/>
                        </a:rPr>
                        <a:t> tillgängligheten till allergologer.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sv-SE" sz="900" b="0" i="0" kern="1200" dirty="0" smtClean="0">
                          <a:solidFill>
                            <a:schemeClr val="tx1"/>
                          </a:solidFill>
                          <a:latin typeface="+mn-lt"/>
                          <a:ea typeface="+mn-ea"/>
                          <a:cs typeface="Arial" panose="020B0604020202020204" pitchFamily="34" charset="0"/>
                        </a:rPr>
                        <a:t>Ta fram och implementera riktlinjer för </a:t>
                      </a:r>
                      <a:r>
                        <a:rPr lang="sv-SE" sz="900" b="0" i="0" kern="1200" dirty="0" smtClean="0">
                          <a:solidFill>
                            <a:schemeClr val="bg2"/>
                          </a:solidFill>
                          <a:latin typeface="+mn-lt"/>
                          <a:ea typeface="+mn-ea"/>
                          <a:cs typeface="Arial" panose="020B0604020202020204" pitchFamily="34" charset="0"/>
                        </a:rPr>
                        <a:t>biologisk läkemedelsbehandling </a:t>
                      </a:r>
                      <a:r>
                        <a:rPr lang="sv-SE" sz="900" b="0" i="0" kern="1200" dirty="0" smtClean="0">
                          <a:solidFill>
                            <a:schemeClr val="tx1"/>
                          </a:solidFill>
                          <a:latin typeface="+mn-lt"/>
                          <a:ea typeface="+mn-ea"/>
                          <a:cs typeface="Arial" panose="020B0604020202020204" pitchFamily="34" charset="0"/>
                        </a:rPr>
                        <a:t>vid svår astma.</a:t>
                      </a:r>
                      <a:r>
                        <a:rPr lang="sv-SE" sz="900" b="0" i="0" kern="1200" baseline="0" dirty="0" smtClean="0">
                          <a:solidFill>
                            <a:schemeClr val="tx1"/>
                          </a:solidFill>
                          <a:latin typeface="+mn-lt"/>
                          <a:ea typeface="+mn-ea"/>
                          <a:cs typeface="Arial" panose="020B0604020202020204" pitchFamily="34" charset="0"/>
                        </a:rPr>
                        <a:t> </a:t>
                      </a:r>
                    </a:p>
                    <a:p>
                      <a:endParaRPr lang="sv-SE" sz="900" b="0" i="0" kern="1200" dirty="0" smtClean="0">
                        <a:solidFill>
                          <a:schemeClr val="tx1"/>
                        </a:solidFill>
                        <a:latin typeface="+mn-lt"/>
                        <a:ea typeface="+mn-ea"/>
                        <a:cs typeface="Arial" panose="020B0604020202020204" pitchFamily="34" charset="0"/>
                      </a:endParaRPr>
                    </a:p>
                    <a:p>
                      <a:endParaRPr lang="sv-SE" sz="900" b="0" i="0" kern="1200" dirty="0" smtClean="0">
                        <a:solidFill>
                          <a:schemeClr val="tx1"/>
                        </a:solidFill>
                        <a:latin typeface="+mn-lt"/>
                        <a:ea typeface="+mn-ea"/>
                        <a:cs typeface="Arial" panose="020B0604020202020204" pitchFamily="34" charset="0"/>
                      </a:endParaRPr>
                    </a:p>
                    <a:p>
                      <a:endParaRPr lang="sv-SE" sz="900" b="0" i="0" kern="1200" dirty="0" smtClean="0">
                        <a:solidFill>
                          <a:schemeClr val="tx1"/>
                        </a:solidFill>
                        <a:latin typeface="+mn-lt"/>
                        <a:ea typeface="+mn-ea"/>
                        <a:cs typeface="Arial" panose="020B0604020202020204" pitchFamily="34" charset="0"/>
                      </a:endParaRPr>
                    </a:p>
                    <a:p>
                      <a:endParaRPr lang="sv-SE" sz="900" b="0" i="0" kern="1200" dirty="0" smtClean="0">
                        <a:solidFill>
                          <a:schemeClr val="tx1"/>
                        </a:solidFill>
                        <a:latin typeface="+mn-lt"/>
                        <a:ea typeface="+mn-ea"/>
                        <a:cs typeface="Arial" panose="020B0604020202020204" pitchFamily="34" charset="0"/>
                      </a:endParaRPr>
                    </a:p>
                    <a:p>
                      <a:r>
                        <a:rPr lang="sv-SE" sz="900" b="0" i="0" kern="1200" dirty="0" smtClean="0">
                          <a:solidFill>
                            <a:schemeClr val="tx1"/>
                          </a:solidFill>
                          <a:latin typeface="+mn-lt"/>
                          <a:ea typeface="+mn-ea"/>
                          <a:cs typeface="Arial" panose="020B0604020202020204" pitchFamily="34" charset="0"/>
                        </a:rPr>
                        <a:t>Efterforska möjlighet till SLIT inom primärvården. Avvakta?</a:t>
                      </a:r>
                    </a:p>
                    <a:p>
                      <a:endParaRPr lang="sv-SE" sz="900" b="0" i="0" kern="1200" dirty="0" smtClean="0">
                        <a:solidFill>
                          <a:schemeClr val="tx1"/>
                        </a:solidFill>
                        <a:latin typeface="+mn-lt"/>
                        <a:ea typeface="+mn-ea"/>
                        <a:cs typeface="Arial" panose="020B0604020202020204" pitchFamily="34" charset="0"/>
                      </a:endParaRPr>
                    </a:p>
                    <a:p>
                      <a:endParaRPr lang="sv-SE" sz="900" b="0" i="0" kern="1200" dirty="0" smtClean="0">
                        <a:solidFill>
                          <a:schemeClr val="tx1"/>
                        </a:solidFill>
                        <a:latin typeface="+mn-lt"/>
                        <a:ea typeface="+mn-ea"/>
                        <a:cs typeface="Arial" panose="020B0604020202020204" pitchFamily="34" charset="0"/>
                      </a:endParaRPr>
                    </a:p>
                    <a:p>
                      <a:endParaRPr lang="sv-SE" sz="900" b="0" i="0" kern="1200" dirty="0" smtClean="0">
                        <a:solidFill>
                          <a:schemeClr val="tx1"/>
                        </a:solidFill>
                        <a:latin typeface="+mn-lt"/>
                        <a:ea typeface="+mn-ea"/>
                        <a:cs typeface="Arial" panose="020B0604020202020204" pitchFamily="34" charset="0"/>
                      </a:endParaRPr>
                    </a:p>
                    <a:p>
                      <a:endParaRPr lang="sv-SE" sz="900" b="0" i="0" kern="1200" dirty="0" smtClean="0">
                        <a:solidFill>
                          <a:schemeClr val="tx1"/>
                        </a:solidFill>
                        <a:latin typeface="+mn-lt"/>
                        <a:ea typeface="+mn-ea"/>
                        <a:cs typeface="Arial" panose="020B0604020202020204" pitchFamily="34" charset="0"/>
                      </a:endParaRPr>
                    </a:p>
                    <a:p>
                      <a:endParaRPr lang="sv-SE" sz="900" b="0" i="0" kern="1200" dirty="0" smtClean="0">
                        <a:solidFill>
                          <a:schemeClr val="tx1"/>
                        </a:solidFill>
                        <a:latin typeface="+mn-lt"/>
                        <a:ea typeface="+mn-ea"/>
                        <a:cs typeface="Arial" panose="020B0604020202020204" pitchFamily="34" charset="0"/>
                      </a:endParaRPr>
                    </a:p>
                    <a:p>
                      <a:endParaRPr lang="sv-SE" sz="900" b="0" i="0" kern="1200" dirty="0" smtClean="0">
                        <a:solidFill>
                          <a:schemeClr val="tx1"/>
                        </a:solidFill>
                        <a:latin typeface="+mn-lt"/>
                        <a:ea typeface="+mn-ea"/>
                        <a:cs typeface="Arial" panose="020B0604020202020204" pitchFamily="34" charset="0"/>
                      </a:endParaRPr>
                    </a:p>
                    <a:p>
                      <a:r>
                        <a:rPr lang="sv-SE" sz="900" b="0" i="0" kern="1200" dirty="0" smtClean="0">
                          <a:solidFill>
                            <a:schemeClr val="tx1"/>
                          </a:solidFill>
                          <a:latin typeface="+mn-lt"/>
                          <a:ea typeface="+mn-ea"/>
                          <a:cs typeface="Arial" panose="020B0604020202020204" pitchFamily="34" charset="0"/>
                        </a:rPr>
                        <a:t>Avvakta framtagande riktlinjer Linköping</a:t>
                      </a:r>
                      <a:endParaRPr lang="sv-SE" sz="900" b="0" i="0" kern="1200" dirty="0">
                        <a:solidFill>
                          <a:schemeClr val="tx1"/>
                        </a:solidFill>
                        <a:latin typeface="+mn-lt"/>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buFont typeface="Arial" panose="020B0604020202020204" pitchFamily="34" charset="0"/>
                        <a:buNone/>
                      </a:pPr>
                      <a:r>
                        <a:rPr lang="sv-SE" sz="900" b="0" i="0" dirty="0">
                          <a:solidFill>
                            <a:schemeClr val="tx1"/>
                          </a:solidFill>
                          <a:effectLst/>
                          <a:latin typeface="+mn-lt"/>
                        </a:rPr>
                        <a:t>Dokument framtaget.</a:t>
                      </a:r>
                      <a:r>
                        <a:rPr lang="sv-SE" sz="900" b="0" i="0" baseline="0" dirty="0">
                          <a:solidFill>
                            <a:schemeClr val="tx1"/>
                          </a:solidFill>
                          <a:effectLst/>
                          <a:latin typeface="+mn-lt"/>
                        </a:rPr>
                        <a:t> </a:t>
                      </a:r>
                      <a:r>
                        <a:rPr lang="sv-SE" sz="900" b="0" i="0" dirty="0">
                          <a:solidFill>
                            <a:schemeClr val="tx1"/>
                          </a:solidFill>
                          <a:effectLst/>
                          <a:latin typeface="+mn-lt"/>
                        </a:rPr>
                        <a:t>Implementering</a:t>
                      </a:r>
                      <a:r>
                        <a:rPr lang="sv-SE" sz="900" b="0" i="0" baseline="0" dirty="0">
                          <a:solidFill>
                            <a:schemeClr val="tx1"/>
                          </a:solidFill>
                          <a:effectLst/>
                          <a:latin typeface="+mn-lt"/>
                        </a:rPr>
                        <a:t> pågår. </a:t>
                      </a:r>
                      <a:endParaRPr lang="sv-SE" sz="900" b="0" i="0" baseline="0" dirty="0" smtClean="0">
                        <a:solidFill>
                          <a:schemeClr val="tx1"/>
                        </a:solidFill>
                        <a:effectLst/>
                        <a:latin typeface="+mn-lt"/>
                      </a:endParaRPr>
                    </a:p>
                    <a:p>
                      <a:pPr algn="l">
                        <a:buFont typeface="Arial" panose="020B0604020202020204" pitchFamily="34" charset="0"/>
                        <a:buNone/>
                      </a:pPr>
                      <a:r>
                        <a:rPr lang="sv-SE" sz="900" b="0" i="0" dirty="0" smtClean="0">
                          <a:solidFill>
                            <a:schemeClr val="tx1"/>
                          </a:solidFill>
                          <a:effectLst/>
                          <a:latin typeface="+mn-lt"/>
                        </a:rPr>
                        <a:t>Införande</a:t>
                      </a:r>
                      <a:r>
                        <a:rPr lang="sv-SE" sz="900" b="0" i="0" baseline="0" dirty="0" smtClean="0">
                          <a:solidFill>
                            <a:schemeClr val="tx1"/>
                          </a:solidFill>
                          <a:effectLst/>
                          <a:latin typeface="+mn-lt"/>
                        </a:rPr>
                        <a:t> </a:t>
                      </a:r>
                      <a:r>
                        <a:rPr lang="sv-SE" sz="900" b="0" i="0" baseline="0" dirty="0">
                          <a:solidFill>
                            <a:schemeClr val="tx1"/>
                          </a:solidFill>
                          <a:effectLst/>
                          <a:latin typeface="+mn-lt"/>
                        </a:rPr>
                        <a:t>av luftvägsregister på alla sjukhus där behandling sker med biologiska läkemedel.</a:t>
                      </a:r>
                    </a:p>
                    <a:p>
                      <a:pPr algn="l">
                        <a:buFont typeface="Arial" panose="020B0604020202020204" pitchFamily="34" charset="0"/>
                        <a:buNone/>
                      </a:pPr>
                      <a:endParaRPr lang="sv-SE" sz="900" b="0" i="0" baseline="0" dirty="0">
                        <a:solidFill>
                          <a:schemeClr val="tx1"/>
                        </a:solidFill>
                        <a:effectLst/>
                        <a:latin typeface="+mn-lt"/>
                      </a:endParaRPr>
                    </a:p>
                    <a:p>
                      <a:pPr algn="l">
                        <a:buFont typeface="Arial" panose="020B0604020202020204" pitchFamily="34" charset="0"/>
                        <a:buNone/>
                      </a:pPr>
                      <a:endParaRPr lang="sv-SE" sz="900" b="0" i="0" baseline="0" dirty="0" smtClean="0">
                        <a:solidFill>
                          <a:schemeClr val="tx1"/>
                        </a:solidFill>
                        <a:effectLst/>
                        <a:latin typeface="+mn-lt"/>
                      </a:endParaRPr>
                    </a:p>
                    <a:p>
                      <a:pPr algn="l">
                        <a:buFont typeface="Arial" panose="020B0604020202020204" pitchFamily="34" charset="0"/>
                        <a:buNone/>
                      </a:pPr>
                      <a:r>
                        <a:rPr lang="sv-SE" sz="900" b="0" i="0" baseline="0" dirty="0" smtClean="0">
                          <a:solidFill>
                            <a:schemeClr val="tx1"/>
                          </a:solidFill>
                          <a:effectLst/>
                          <a:latin typeface="+mn-lt"/>
                        </a:rPr>
                        <a:t>Pågår</a:t>
                      </a:r>
                      <a:r>
                        <a:rPr lang="sv-SE" sz="900" b="0" i="0" baseline="0" dirty="0">
                          <a:solidFill>
                            <a:schemeClr val="tx1"/>
                          </a:solidFill>
                          <a:effectLst/>
                          <a:latin typeface="+mn-lt"/>
                        </a:rPr>
                        <a:t>. </a:t>
                      </a: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900" b="0" i="0" baseline="0" dirty="0" smtClean="0">
                          <a:solidFill>
                            <a:schemeClr val="tx1"/>
                          </a:solidFill>
                          <a:effectLst/>
                          <a:latin typeface="+mn-lt"/>
                        </a:rPr>
                        <a:t> </a:t>
                      </a: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900" b="0" i="0" baseline="0" dirty="0" smtClean="0">
                        <a:solidFill>
                          <a:schemeClr val="tx1"/>
                        </a:solidFill>
                        <a:effectLst/>
                        <a:latin typeface="+mn-lt"/>
                      </a:endParaRP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900" b="0" i="0" kern="1200" baseline="0" dirty="0" smtClean="0">
                        <a:solidFill>
                          <a:srgbClr val="FF0000"/>
                        </a:solidFill>
                        <a:effectLst/>
                        <a:latin typeface="+mn-lt"/>
                        <a:ea typeface="+mn-ea"/>
                        <a:cs typeface="+mn-cs"/>
                      </a:endParaRP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900" b="0" i="0" kern="1200" baseline="0" dirty="0" smtClean="0">
                        <a:solidFill>
                          <a:srgbClr val="FF0000"/>
                        </a:solidFill>
                        <a:effectLst/>
                        <a:latin typeface="+mn-lt"/>
                        <a:ea typeface="+mn-ea"/>
                        <a:cs typeface="+mn-cs"/>
                      </a:endParaRP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900" b="0" i="0" kern="1200" baseline="0" dirty="0" smtClean="0">
                        <a:solidFill>
                          <a:srgbClr val="FF0000"/>
                        </a:solidFill>
                        <a:effectLst/>
                        <a:latin typeface="+mn-lt"/>
                        <a:ea typeface="+mn-ea"/>
                        <a:cs typeface="+mn-cs"/>
                      </a:endParaRP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900" b="0" i="0" kern="1200" baseline="0" dirty="0" smtClean="0">
                        <a:solidFill>
                          <a:srgbClr val="FF0000"/>
                        </a:solidFill>
                        <a:effectLst/>
                        <a:latin typeface="+mn-lt"/>
                        <a:ea typeface="+mn-ea"/>
                        <a:cs typeface="+mn-cs"/>
                      </a:endParaRP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900" b="0" i="0" kern="1200" baseline="0" dirty="0" smtClean="0">
                        <a:solidFill>
                          <a:srgbClr val="FF0000"/>
                        </a:solidFill>
                        <a:effectLst/>
                        <a:latin typeface="+mn-lt"/>
                        <a:ea typeface="+mn-ea"/>
                        <a:cs typeface="+mn-cs"/>
                      </a:endParaRP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900" b="0" i="0" kern="1200" baseline="0" dirty="0" smtClean="0">
                          <a:solidFill>
                            <a:schemeClr val="tx1"/>
                          </a:solidFill>
                          <a:effectLst/>
                          <a:latin typeface="+mn-lt"/>
                          <a:ea typeface="+mn-ea"/>
                          <a:cs typeface="+mn-cs"/>
                        </a:rPr>
                        <a:t>Kostnadseffektiv vård  </a:t>
                      </a: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900" b="0" i="0" kern="1200" baseline="0" dirty="0" smtClean="0">
                          <a:solidFill>
                            <a:schemeClr val="tx1"/>
                          </a:solidFill>
                          <a:effectLst/>
                          <a:latin typeface="+mn-lt"/>
                          <a:ea typeface="+mn-ea"/>
                          <a:cs typeface="+mn-cs"/>
                        </a:rPr>
                        <a:t>Följa </a:t>
                      </a:r>
                      <a:r>
                        <a:rPr lang="sv-SE" sz="900" b="0" i="0" kern="1200" baseline="0" dirty="0" err="1" smtClean="0">
                          <a:solidFill>
                            <a:schemeClr val="tx1"/>
                          </a:solidFill>
                          <a:effectLst/>
                          <a:latin typeface="+mn-lt"/>
                          <a:ea typeface="+mn-ea"/>
                          <a:cs typeface="+mn-cs"/>
                        </a:rPr>
                        <a:t>pm</a:t>
                      </a:r>
                      <a:r>
                        <a:rPr lang="sv-SE" sz="900" b="0" i="0" kern="1200" baseline="0" dirty="0" smtClean="0">
                          <a:solidFill>
                            <a:schemeClr val="tx1"/>
                          </a:solidFill>
                          <a:effectLst/>
                          <a:latin typeface="+mn-lt"/>
                          <a:ea typeface="+mn-ea"/>
                          <a:cs typeface="+mn-cs"/>
                        </a:rPr>
                        <a:t> för biologiska läkemedel. </a:t>
                      </a:r>
                      <a:endParaRPr lang="sv-SE" sz="900" b="0" i="0" dirty="0" smtClean="0">
                        <a:solidFill>
                          <a:schemeClr val="tx1"/>
                        </a:solidFill>
                        <a:effectLst/>
                        <a:latin typeface="+mn-lt"/>
                      </a:endParaRPr>
                    </a:p>
                    <a:p>
                      <a:endParaRPr lang="sv-SE" sz="900" b="0" i="0" kern="1200" dirty="0">
                        <a:solidFill>
                          <a:schemeClr val="tx1"/>
                        </a:solidFill>
                        <a:latin typeface="+mn-lt"/>
                        <a:ea typeface="+mn-ea"/>
                        <a:cs typeface="Arial" panose="020B0604020202020204" pitchFamily="34" charset="0"/>
                      </a:endParaRPr>
                    </a:p>
                    <a:p>
                      <a:endParaRPr lang="sv-SE" sz="900" b="0" i="0" kern="1200" dirty="0">
                        <a:solidFill>
                          <a:schemeClr val="tx1"/>
                        </a:solidFill>
                        <a:latin typeface="+mn-lt"/>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sv-SE" sz="900" b="0" i="0" kern="1200" dirty="0" smtClean="0">
                          <a:solidFill>
                            <a:schemeClr val="tx1"/>
                          </a:solidFill>
                          <a:latin typeface="+mn-lt"/>
                          <a:ea typeface="+mn-ea"/>
                          <a:cs typeface="Arial" panose="020B0604020202020204" pitchFamily="34" charset="0"/>
                        </a:rPr>
                        <a:t>Gemensam rutin för insättning monitorering</a:t>
                      </a:r>
                      <a:r>
                        <a:rPr lang="sv-SE" sz="900" b="0" i="0" kern="1200" baseline="0" dirty="0" smtClean="0">
                          <a:solidFill>
                            <a:schemeClr val="tx1"/>
                          </a:solidFill>
                          <a:latin typeface="+mn-lt"/>
                          <a:ea typeface="+mn-ea"/>
                          <a:cs typeface="Arial" panose="020B0604020202020204" pitchFamily="34" charset="0"/>
                        </a:rPr>
                        <a:t> </a:t>
                      </a:r>
                      <a:r>
                        <a:rPr lang="sv-SE" sz="900" b="0" i="0" kern="1200" dirty="0" smtClean="0">
                          <a:solidFill>
                            <a:schemeClr val="tx1"/>
                          </a:solidFill>
                          <a:latin typeface="+mn-lt"/>
                          <a:ea typeface="+mn-ea"/>
                          <a:cs typeface="Arial" panose="020B0604020202020204" pitchFamily="34" charset="0"/>
                        </a:rPr>
                        <a:t> av biologiska läkemedel vid astma implementerats och fungerande </a:t>
                      </a:r>
                    </a:p>
                    <a:p>
                      <a:endParaRPr lang="sv-SE" sz="900" b="0" i="0" kern="1200" dirty="0" smtClean="0">
                        <a:solidFill>
                          <a:schemeClr val="tx1"/>
                        </a:solidFill>
                        <a:latin typeface="+mn-lt"/>
                        <a:ea typeface="+mn-ea"/>
                        <a:cs typeface="Arial" panose="020B0604020202020204" pitchFamily="34" charset="0"/>
                      </a:endParaRPr>
                    </a:p>
                    <a:p>
                      <a:endParaRPr lang="sv-SE" sz="900" b="0" i="0" kern="1200" dirty="0" smtClean="0">
                        <a:solidFill>
                          <a:schemeClr val="tx1"/>
                        </a:solidFill>
                        <a:latin typeface="+mn-lt"/>
                        <a:ea typeface="+mn-ea"/>
                        <a:cs typeface="Arial" panose="020B0604020202020204" pitchFamily="34" charset="0"/>
                      </a:endParaRPr>
                    </a:p>
                    <a:p>
                      <a:endParaRPr lang="sv-SE" sz="900" b="0" i="0" kern="1200" dirty="0" smtClean="0">
                        <a:solidFill>
                          <a:schemeClr val="tx1"/>
                        </a:solidFill>
                        <a:latin typeface="+mn-lt"/>
                        <a:ea typeface="+mn-ea"/>
                        <a:cs typeface="Arial" panose="020B0604020202020204" pitchFamily="34" charset="0"/>
                      </a:endParaRPr>
                    </a:p>
                    <a:p>
                      <a:endParaRPr lang="sv-SE" sz="900" b="0" i="0" kern="1200" dirty="0" smtClean="0">
                        <a:solidFill>
                          <a:schemeClr val="tx1"/>
                        </a:solidFill>
                        <a:latin typeface="+mn-lt"/>
                        <a:ea typeface="+mn-ea"/>
                        <a:cs typeface="Arial" panose="020B0604020202020204" pitchFamily="34" charset="0"/>
                      </a:endParaRPr>
                    </a:p>
                    <a:p>
                      <a:endParaRPr lang="sv-SE" sz="900" b="0" i="0" kern="1200" dirty="0">
                        <a:solidFill>
                          <a:schemeClr val="tx1"/>
                        </a:solidFill>
                        <a:latin typeface="+mn-lt"/>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pic>
        <p:nvPicPr>
          <p:cNvPr id="7" name="Bildobjekt 6">
            <a:extLst>
              <a:ext uri="{FF2B5EF4-FFF2-40B4-BE49-F238E27FC236}">
                <a16:creationId xmlns:a16="http://schemas.microsoft.com/office/drawing/2014/main" id="{A492375A-F7CC-44DE-8990-FEA8FB40A3D2}"/>
              </a:ext>
            </a:extLst>
          </p:cNvPr>
          <p:cNvPicPr>
            <a:picLocks noChangeAspect="1"/>
          </p:cNvPicPr>
          <p:nvPr/>
        </p:nvPicPr>
        <p:blipFill>
          <a:blip r:embed="rId2"/>
          <a:stretch>
            <a:fillRect/>
          </a:stretch>
        </p:blipFill>
        <p:spPr>
          <a:xfrm>
            <a:off x="675575" y="5929184"/>
            <a:ext cx="219475" cy="219475"/>
          </a:xfrm>
          <a:prstGeom prst="rect">
            <a:avLst/>
          </a:prstGeom>
        </p:spPr>
      </p:pic>
      <p:sp>
        <p:nvSpPr>
          <p:cNvPr id="8" name="Ellips 7">
            <a:extLst>
              <a:ext uri="{FF2B5EF4-FFF2-40B4-BE49-F238E27FC236}">
                <a16:creationId xmlns:a16="http://schemas.microsoft.com/office/drawing/2014/main" id="{33C64BD0-C55F-4285-B52F-0FAD14A3712C}"/>
              </a:ext>
            </a:extLst>
          </p:cNvPr>
          <p:cNvSpPr/>
          <p:nvPr/>
        </p:nvSpPr>
        <p:spPr>
          <a:xfrm>
            <a:off x="2747171" y="5880871"/>
            <a:ext cx="220945" cy="21602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sv-SE" sz="900">
              <a:solidFill>
                <a:srgbClr val="FFFFFF"/>
              </a:solidFill>
              <a:latin typeface="Arial"/>
            </a:endParaRPr>
          </a:p>
        </p:txBody>
      </p:sp>
      <p:sp>
        <p:nvSpPr>
          <p:cNvPr id="9" name="Ellips 8">
            <a:extLst>
              <a:ext uri="{FF2B5EF4-FFF2-40B4-BE49-F238E27FC236}">
                <a16:creationId xmlns:a16="http://schemas.microsoft.com/office/drawing/2014/main" id="{D9A2BDCF-FF04-4EBF-BEC9-5EE18F88CD69}"/>
              </a:ext>
            </a:extLst>
          </p:cNvPr>
          <p:cNvSpPr/>
          <p:nvPr/>
        </p:nvSpPr>
        <p:spPr>
          <a:xfrm>
            <a:off x="4835236" y="5880871"/>
            <a:ext cx="220945" cy="21602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sv-SE" sz="900">
              <a:solidFill>
                <a:srgbClr val="FFFFFF"/>
              </a:solidFill>
              <a:latin typeface="Arial"/>
            </a:endParaRPr>
          </a:p>
        </p:txBody>
      </p:sp>
      <p:pic>
        <p:nvPicPr>
          <p:cNvPr id="10" name="Bildobjekt 9">
            <a:extLst>
              <a:ext uri="{FF2B5EF4-FFF2-40B4-BE49-F238E27FC236}">
                <a16:creationId xmlns:a16="http://schemas.microsoft.com/office/drawing/2014/main" id="{8B9AE9FC-8B9A-43A9-AA21-5968E7F3E2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1400" y="5838896"/>
            <a:ext cx="190500" cy="200025"/>
          </a:xfrm>
          <a:prstGeom prst="rect">
            <a:avLst/>
          </a:prstGeom>
        </p:spPr>
      </p:pic>
    </p:spTree>
    <p:extLst>
      <p:ext uri="{BB962C8B-B14F-4D97-AF65-F5344CB8AC3E}">
        <p14:creationId xmlns:p14="http://schemas.microsoft.com/office/powerpoint/2010/main" val="31790228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3600" dirty="0"/>
              <a:t>E</a:t>
            </a:r>
            <a:r>
              <a:rPr lang="sv-SE" sz="3600" dirty="0" smtClean="0"/>
              <a:t>ndokrina </a:t>
            </a:r>
            <a:r>
              <a:rPr lang="sv-SE" sz="3600" dirty="0"/>
              <a:t>sjukdomar</a:t>
            </a:r>
            <a:endParaRPr lang="sv-SE" sz="3600" dirty="0"/>
          </a:p>
        </p:txBody>
      </p:sp>
      <p:sp>
        <p:nvSpPr>
          <p:cNvPr id="3" name="Platshållare för innehåll 2"/>
          <p:cNvSpPr>
            <a:spLocks noGrp="1"/>
          </p:cNvSpPr>
          <p:nvPr>
            <p:ph idx="1"/>
          </p:nvPr>
        </p:nvSpPr>
        <p:spPr/>
        <p:txBody>
          <a:bodyPr>
            <a:normAutofit fontScale="92500" lnSpcReduction="10000"/>
          </a:bodyPr>
          <a:lstStyle/>
          <a:p>
            <a:pPr defTabSz="514350">
              <a:spcBef>
                <a:spcPts val="0"/>
              </a:spcBef>
              <a:defRPr/>
            </a:pPr>
            <a:r>
              <a:rPr lang="sv-SE" sz="2000" dirty="0" smtClean="0">
                <a:solidFill>
                  <a:srgbClr val="000000"/>
                </a:solidFill>
              </a:rPr>
              <a:t>Omvärldsbevakning utveckling </a:t>
            </a:r>
            <a:r>
              <a:rPr lang="sv-SE" sz="2000" dirty="0">
                <a:solidFill>
                  <a:srgbClr val="000000"/>
                </a:solidFill>
              </a:rPr>
              <a:t>i </a:t>
            </a:r>
            <a:r>
              <a:rPr lang="sv-SE" sz="2000" dirty="0" smtClean="0">
                <a:solidFill>
                  <a:srgbClr val="000000"/>
                </a:solidFill>
              </a:rPr>
              <a:t>sjukvårdsregionen/regioner:</a:t>
            </a:r>
            <a:endParaRPr lang="sv-SE" sz="2000" dirty="0">
              <a:solidFill>
                <a:srgbClr val="000000"/>
              </a:solidFill>
            </a:endParaRPr>
          </a:p>
          <a:p>
            <a:pPr marL="342900" indent="-342900" defTabSz="514350">
              <a:spcBef>
                <a:spcPts val="0"/>
              </a:spcBef>
              <a:buFont typeface="Arial" panose="020B0604020202020204" pitchFamily="34" charset="0"/>
              <a:buChar char="•"/>
              <a:defRPr/>
            </a:pPr>
            <a:r>
              <a:rPr lang="sv-SE" sz="2000" dirty="0" smtClean="0">
                <a:solidFill>
                  <a:srgbClr val="000000"/>
                </a:solidFill>
              </a:rPr>
              <a:t>NHV könsdysfori</a:t>
            </a:r>
            <a:endParaRPr lang="sv-SE" sz="2000" dirty="0">
              <a:solidFill>
                <a:srgbClr val="000000"/>
              </a:solidFill>
            </a:endParaRPr>
          </a:p>
          <a:p>
            <a:pPr marL="342900" indent="-342900" defTabSz="514350">
              <a:spcBef>
                <a:spcPts val="0"/>
              </a:spcBef>
              <a:buFont typeface="Arial" panose="020B0604020202020204" pitchFamily="34" charset="0"/>
              <a:buChar char="•"/>
              <a:defRPr/>
            </a:pPr>
            <a:r>
              <a:rPr lang="sv-SE" sz="2000" dirty="0" smtClean="0">
                <a:ea typeface="Calibri" panose="020F0502020204030204" pitchFamily="34" charset="0"/>
                <a:cs typeface="Times New Roman" panose="02020603050405020304" pitchFamily="18" charset="0"/>
              </a:rPr>
              <a:t>NHV </a:t>
            </a:r>
            <a:r>
              <a:rPr lang="sv-SE" sz="2000" dirty="0" err="1">
                <a:ea typeface="Calibri" panose="020F0502020204030204" pitchFamily="34" charset="0"/>
                <a:cs typeface="Times New Roman" panose="02020603050405020304" pitchFamily="18" charset="0"/>
              </a:rPr>
              <a:t>o</a:t>
            </a:r>
            <a:r>
              <a:rPr lang="sv-SE" sz="2000" dirty="0" err="1" smtClean="0">
                <a:ea typeface="Calibri" panose="020F0502020204030204" pitchFamily="34" charset="0"/>
                <a:cs typeface="Times New Roman" panose="02020603050405020304" pitchFamily="18" charset="0"/>
              </a:rPr>
              <a:t>steogenesis</a:t>
            </a:r>
            <a:r>
              <a:rPr lang="sv-SE" sz="2000" dirty="0" smtClean="0">
                <a:ea typeface="Calibri" panose="020F0502020204030204" pitchFamily="34" charset="0"/>
                <a:cs typeface="Times New Roman" panose="02020603050405020304" pitchFamily="18" charset="0"/>
              </a:rPr>
              <a:t> </a:t>
            </a:r>
            <a:r>
              <a:rPr lang="sv-SE" sz="2000" dirty="0" err="1" smtClean="0">
                <a:ea typeface="Calibri" panose="020F0502020204030204" pitchFamily="34" charset="0"/>
                <a:cs typeface="Times New Roman" panose="02020603050405020304" pitchFamily="18" charset="0"/>
              </a:rPr>
              <a:t>imperfecta</a:t>
            </a:r>
            <a:endParaRPr lang="sv-SE" sz="2000" dirty="0">
              <a:ea typeface="Times New Roman" panose="02020603050405020304" pitchFamily="18" charset="0"/>
              <a:cs typeface="Calibri" panose="020F0502020204030204" pitchFamily="34" charset="0"/>
            </a:endParaRPr>
          </a:p>
          <a:p>
            <a:pPr marL="342900" indent="-342900" defTabSz="514350">
              <a:spcBef>
                <a:spcPts val="0"/>
              </a:spcBef>
              <a:buFont typeface="Arial" panose="020B0604020202020204" pitchFamily="34" charset="0"/>
              <a:buChar char="•"/>
              <a:defRPr/>
            </a:pPr>
            <a:r>
              <a:rPr lang="sv-SE" sz="2000" dirty="0">
                <a:ea typeface="Times New Roman" panose="02020603050405020304" pitchFamily="18" charset="0"/>
                <a:cs typeface="Calibri" panose="020F0502020204030204" pitchFamily="34" charset="0"/>
              </a:rPr>
              <a:t>Primär </a:t>
            </a:r>
            <a:r>
              <a:rPr lang="sv-SE" sz="2000" dirty="0" smtClean="0">
                <a:ea typeface="Times New Roman" panose="02020603050405020304" pitchFamily="18" charset="0"/>
                <a:cs typeface="Calibri" panose="020F0502020204030204" pitchFamily="34" charset="0"/>
              </a:rPr>
              <a:t>aldosteronism: </a:t>
            </a:r>
            <a:r>
              <a:rPr lang="sv-SE" sz="2000" dirty="0" smtClean="0">
                <a:solidFill>
                  <a:srgbClr val="000000"/>
                </a:solidFill>
              </a:rPr>
              <a:t>Behov</a:t>
            </a:r>
            <a:endParaRPr lang="sv-SE" sz="2000" dirty="0">
              <a:ea typeface="Times New Roman" panose="02020603050405020304" pitchFamily="18" charset="0"/>
              <a:cs typeface="Calibri" panose="020F0502020204030204" pitchFamily="34" charset="0"/>
            </a:endParaRPr>
          </a:p>
          <a:p>
            <a:pPr marL="342900" indent="-342900" defTabSz="514350">
              <a:spcBef>
                <a:spcPts val="0"/>
              </a:spcBef>
              <a:buFont typeface="Arial" panose="020B0604020202020204" pitchFamily="34" charset="0"/>
              <a:buChar char="•"/>
              <a:defRPr/>
            </a:pPr>
            <a:r>
              <a:rPr lang="sv-SE" sz="2000" dirty="0">
                <a:ea typeface="Times New Roman" panose="02020603050405020304" pitchFamily="18" charset="0"/>
                <a:cs typeface="Times New Roman" panose="02020603050405020304" pitchFamily="18" charset="0"/>
              </a:rPr>
              <a:t>Manlig </a:t>
            </a:r>
            <a:r>
              <a:rPr lang="sv-SE" sz="2000" dirty="0" err="1" smtClean="0">
                <a:ea typeface="Times New Roman" panose="02020603050405020304" pitchFamily="18" charset="0"/>
                <a:cs typeface="Times New Roman" panose="02020603050405020304" pitchFamily="18" charset="0"/>
              </a:rPr>
              <a:t>hypogonadism</a:t>
            </a:r>
            <a:r>
              <a:rPr lang="sv-SE" sz="2000" dirty="0" smtClean="0">
                <a:ea typeface="Times New Roman" panose="02020603050405020304" pitchFamily="18" charset="0"/>
                <a:cs typeface="Times New Roman" panose="02020603050405020304" pitchFamily="18" charset="0"/>
              </a:rPr>
              <a:t>: </a:t>
            </a:r>
            <a:r>
              <a:rPr lang="sv-SE" sz="2000" dirty="0" smtClean="0">
                <a:solidFill>
                  <a:srgbClr val="000000"/>
                </a:solidFill>
              </a:rPr>
              <a:t>Behov</a:t>
            </a:r>
            <a:endParaRPr lang="sv-SE" sz="2000" dirty="0">
              <a:ea typeface="Times New Roman" panose="02020603050405020304" pitchFamily="18" charset="0"/>
              <a:cs typeface="Times New Roman" panose="02020603050405020304" pitchFamily="18" charset="0"/>
            </a:endParaRPr>
          </a:p>
          <a:p>
            <a:pPr marL="342900" indent="-342900" defTabSz="514350">
              <a:spcBef>
                <a:spcPts val="0"/>
              </a:spcBef>
              <a:buFont typeface="Arial" panose="020B0604020202020204" pitchFamily="34" charset="0"/>
              <a:buChar char="•"/>
              <a:defRPr/>
            </a:pPr>
            <a:r>
              <a:rPr lang="sv-SE" sz="2000" dirty="0" err="1" smtClean="0">
                <a:ea typeface="Times New Roman" panose="02020603050405020304" pitchFamily="18" charset="0"/>
                <a:cs typeface="Times New Roman" panose="02020603050405020304" pitchFamily="18" charset="0"/>
              </a:rPr>
              <a:t>Hypotyreos</a:t>
            </a:r>
            <a:r>
              <a:rPr lang="sv-SE" sz="2000" dirty="0" smtClean="0">
                <a:ea typeface="Times New Roman" panose="02020603050405020304" pitchFamily="18" charset="0"/>
                <a:cs typeface="Times New Roman" panose="02020603050405020304" pitchFamily="18" charset="0"/>
              </a:rPr>
              <a:t>: </a:t>
            </a:r>
            <a:r>
              <a:rPr lang="sv-SE" sz="2000" dirty="0" smtClean="0">
                <a:solidFill>
                  <a:srgbClr val="000000"/>
                </a:solidFill>
              </a:rPr>
              <a:t>Behov</a:t>
            </a:r>
            <a:endParaRPr lang="sv-SE" sz="2000" dirty="0">
              <a:solidFill>
                <a:srgbClr val="000000"/>
              </a:solidFill>
            </a:endParaRPr>
          </a:p>
          <a:p>
            <a:pPr marL="342900" indent="-342900" defTabSz="514350">
              <a:spcBef>
                <a:spcPts val="0"/>
              </a:spcBef>
              <a:buFont typeface="Arial" panose="020B0604020202020204" pitchFamily="34" charset="0"/>
              <a:buChar char="•"/>
              <a:defRPr/>
            </a:pPr>
            <a:r>
              <a:rPr lang="sv-SE" sz="2000" dirty="0">
                <a:ea typeface="Times New Roman" panose="02020603050405020304" pitchFamily="18" charset="0"/>
                <a:cs typeface="Times New Roman" panose="02020603050405020304" pitchFamily="18" charset="0"/>
              </a:rPr>
              <a:t>Ovanliga endokrina sjukdomar, bland annat kongenital binjurebarks hyperplasi (CAH</a:t>
            </a:r>
            <a:r>
              <a:rPr lang="sv-SE" sz="2000" dirty="0" smtClean="0">
                <a:ea typeface="Times New Roman" panose="02020603050405020304" pitchFamily="18" charset="0"/>
                <a:cs typeface="Times New Roman" panose="02020603050405020304" pitchFamily="18" charset="0"/>
              </a:rPr>
              <a:t>): </a:t>
            </a:r>
            <a:r>
              <a:rPr lang="sv-SE" sz="2000" dirty="0" smtClean="0">
                <a:solidFill>
                  <a:srgbClr val="000000"/>
                </a:solidFill>
              </a:rPr>
              <a:t>Behov</a:t>
            </a:r>
            <a:endParaRPr lang="sv-SE" sz="2000" dirty="0">
              <a:ea typeface="Times New Roman" panose="02020603050405020304" pitchFamily="18" charset="0"/>
              <a:cs typeface="Calibri" panose="020F0502020204030204" pitchFamily="34" charset="0"/>
            </a:endParaRPr>
          </a:p>
          <a:p>
            <a:pPr marL="342900" indent="-342900" defTabSz="514350">
              <a:spcBef>
                <a:spcPts val="0"/>
              </a:spcBef>
              <a:buFont typeface="Arial" panose="020B0604020202020204" pitchFamily="34" charset="0"/>
              <a:buChar char="•"/>
              <a:defRPr/>
            </a:pPr>
            <a:r>
              <a:rPr lang="sv-SE" sz="2000" dirty="0">
                <a:ea typeface="Times New Roman" panose="02020603050405020304" pitchFamily="18" charset="0"/>
                <a:cs typeface="Calibri" panose="020F0502020204030204" pitchFamily="34" charset="0"/>
              </a:rPr>
              <a:t>Utredning av knölar i </a:t>
            </a:r>
            <a:r>
              <a:rPr lang="sv-SE" sz="2000" dirty="0" err="1" smtClean="0">
                <a:ea typeface="Times New Roman" panose="02020603050405020304" pitchFamily="18" charset="0"/>
                <a:cs typeface="Calibri" panose="020F0502020204030204" pitchFamily="34" charset="0"/>
              </a:rPr>
              <a:t>tyreoidea</a:t>
            </a:r>
            <a:r>
              <a:rPr lang="sv-SE" sz="2000" dirty="0" smtClean="0">
                <a:ea typeface="Times New Roman" panose="02020603050405020304" pitchFamily="18" charset="0"/>
                <a:cs typeface="Calibri" panose="020F0502020204030204" pitchFamily="34" charset="0"/>
              </a:rPr>
              <a:t>: </a:t>
            </a:r>
            <a:r>
              <a:rPr lang="sv-SE" sz="2000" dirty="0" smtClean="0">
                <a:solidFill>
                  <a:srgbClr val="000000"/>
                </a:solidFill>
              </a:rPr>
              <a:t>Behov</a:t>
            </a:r>
            <a:endParaRPr lang="sv-SE" sz="2000" dirty="0">
              <a:solidFill>
                <a:srgbClr val="000000"/>
              </a:solidFill>
            </a:endParaRPr>
          </a:p>
          <a:p>
            <a:pPr marL="342900" indent="-342900" defTabSz="514350">
              <a:spcBef>
                <a:spcPts val="0"/>
              </a:spcBef>
              <a:buFont typeface="Arial" panose="020B0604020202020204" pitchFamily="34" charset="0"/>
              <a:buChar char="•"/>
              <a:defRPr/>
            </a:pPr>
            <a:r>
              <a:rPr lang="sv-SE" sz="2000" dirty="0"/>
              <a:t>Initiering </a:t>
            </a:r>
            <a:r>
              <a:rPr lang="sv-SE" sz="2000" dirty="0" smtClean="0"/>
              <a:t>kunskapsstöd: unga med </a:t>
            </a:r>
            <a:r>
              <a:rPr lang="sv-SE" sz="2000" dirty="0"/>
              <a:t>typ </a:t>
            </a:r>
            <a:r>
              <a:rPr lang="sv-SE" sz="2000" dirty="0" smtClean="0"/>
              <a:t>2-diabetes</a:t>
            </a:r>
            <a:endParaRPr lang="sv-SE" sz="2000" dirty="0"/>
          </a:p>
        </p:txBody>
      </p:sp>
    </p:spTree>
    <p:extLst>
      <p:ext uri="{BB962C8B-B14F-4D97-AF65-F5344CB8AC3E}">
        <p14:creationId xmlns:p14="http://schemas.microsoft.com/office/powerpoint/2010/main" val="35752352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tshållare för innehåll 7"/>
          <p:cNvSpPr>
            <a:spLocks noGrp="1"/>
          </p:cNvSpPr>
          <p:nvPr>
            <p:ph idx="1"/>
          </p:nvPr>
        </p:nvSpPr>
        <p:spPr/>
        <p:txBody>
          <a:bodyPr/>
          <a:lstStyle/>
          <a:p>
            <a:endParaRPr lang="sv-SE"/>
          </a:p>
        </p:txBody>
      </p:sp>
      <p:pic>
        <p:nvPicPr>
          <p:cNvPr id="9" name="Bildobjekt 8"/>
          <p:cNvPicPr>
            <a:picLocks noChangeAspect="1"/>
          </p:cNvPicPr>
          <p:nvPr/>
        </p:nvPicPr>
        <p:blipFill>
          <a:blip r:embed="rId2"/>
          <a:stretch>
            <a:fillRect/>
          </a:stretch>
        </p:blipFill>
        <p:spPr>
          <a:xfrm>
            <a:off x="-304290" y="-125392"/>
            <a:ext cx="9752580" cy="5394284"/>
          </a:xfrm>
          <a:prstGeom prst="rect">
            <a:avLst/>
          </a:prstGeom>
        </p:spPr>
      </p:pic>
    </p:spTree>
    <p:extLst>
      <p:ext uri="{BB962C8B-B14F-4D97-AF65-F5344CB8AC3E}">
        <p14:creationId xmlns:p14="http://schemas.microsoft.com/office/powerpoint/2010/main" val="9303731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dirty="0" smtClean="0"/>
              <a:t>Endokrina sjukdomar</a:t>
            </a:r>
            <a:endParaRPr lang="sv-SE" dirty="0"/>
          </a:p>
        </p:txBody>
      </p:sp>
      <p:sp>
        <p:nvSpPr>
          <p:cNvPr id="3" name="Platshållare för innehåll 2"/>
          <p:cNvSpPr>
            <a:spLocks noGrp="1"/>
          </p:cNvSpPr>
          <p:nvPr>
            <p:ph idx="1"/>
          </p:nvPr>
        </p:nvSpPr>
        <p:spPr/>
        <p:txBody>
          <a:bodyPr>
            <a:noAutofit/>
          </a:bodyPr>
          <a:lstStyle/>
          <a:p>
            <a:r>
              <a:rPr lang="sv-SE" sz="900" b="1" dirty="0" smtClean="0"/>
              <a:t>Forskning </a:t>
            </a:r>
            <a:r>
              <a:rPr lang="sv-SE" sz="900" b="1" dirty="0"/>
              <a:t>på typ 2 diabetes och </a:t>
            </a:r>
            <a:r>
              <a:rPr lang="sv-SE" sz="900" b="1" dirty="0" err="1"/>
              <a:t>kardiometabol</a:t>
            </a:r>
            <a:r>
              <a:rPr lang="sv-SE" sz="900" b="1" dirty="0"/>
              <a:t> forskning</a:t>
            </a:r>
            <a:r>
              <a:rPr lang="sv-SE" sz="900" dirty="0"/>
              <a:t>: lektor Magnus Wijkman, Norrköping, doktorand Moa Dencker </a:t>
            </a:r>
            <a:r>
              <a:rPr lang="sv-SE" sz="900" dirty="0" err="1"/>
              <a:t>prof</a:t>
            </a:r>
            <a:r>
              <a:rPr lang="sv-SE" sz="900" dirty="0"/>
              <a:t> Fredrik Nyström LIU, med dr Fredrik </a:t>
            </a:r>
            <a:r>
              <a:rPr lang="sv-SE" sz="900" dirty="0" err="1"/>
              <a:t>Ihredahl</a:t>
            </a:r>
            <a:r>
              <a:rPr lang="sv-SE" sz="900" dirty="0"/>
              <a:t>, Norrköping, </a:t>
            </a:r>
            <a:r>
              <a:rPr lang="sv-SE" sz="900" dirty="0" err="1"/>
              <a:t>prof</a:t>
            </a:r>
            <a:r>
              <a:rPr lang="sv-SE" sz="900" dirty="0"/>
              <a:t> Carl-Johan </a:t>
            </a:r>
            <a:r>
              <a:rPr lang="sv-SE" sz="900" dirty="0" err="1"/>
              <a:t>Östgren</a:t>
            </a:r>
            <a:r>
              <a:rPr lang="sv-SE" sz="900" dirty="0"/>
              <a:t> LIU, dr Kerstin Grimvall, Västervik </a:t>
            </a:r>
            <a:r>
              <a:rPr lang="sv-SE" sz="900" dirty="0" err="1" smtClean="0"/>
              <a:t>mfl</a:t>
            </a:r>
            <a:endParaRPr lang="sv-SE" sz="900" b="1" dirty="0"/>
          </a:p>
          <a:p>
            <a:r>
              <a:rPr lang="sv-SE" sz="900" b="1" dirty="0"/>
              <a:t>Forskning på typ 1 diabetes, graviditetsdiabetes och diabetes </a:t>
            </a:r>
            <a:r>
              <a:rPr lang="sv-SE" sz="900" b="1" dirty="0" err="1"/>
              <a:t>fotsår</a:t>
            </a:r>
            <a:r>
              <a:rPr lang="sv-SE" sz="900" b="1" dirty="0"/>
              <a:t>: </a:t>
            </a:r>
            <a:r>
              <a:rPr lang="sv-SE" sz="900" dirty="0" err="1"/>
              <a:t>Doc</a:t>
            </a:r>
            <a:r>
              <a:rPr lang="sv-SE" sz="900" dirty="0"/>
              <a:t> Simona </a:t>
            </a:r>
            <a:r>
              <a:rPr lang="sv-SE" sz="900" dirty="0" err="1"/>
              <a:t>Cisalita</a:t>
            </a:r>
            <a:r>
              <a:rPr lang="sv-SE" sz="900" dirty="0"/>
              <a:t>, Linköping, Emma </a:t>
            </a:r>
            <a:r>
              <a:rPr lang="sv-SE" sz="900" dirty="0" err="1"/>
              <a:t>paulsson</a:t>
            </a:r>
            <a:r>
              <a:rPr lang="sv-SE" sz="900" dirty="0"/>
              <a:t> doktorand med dr Cecilia </a:t>
            </a:r>
            <a:r>
              <a:rPr lang="sv-SE" sz="900" dirty="0" err="1"/>
              <a:t>Toppe</a:t>
            </a:r>
            <a:r>
              <a:rPr lang="sv-SE" sz="900" dirty="0"/>
              <a:t> Jönköping, Evangelia </a:t>
            </a:r>
            <a:r>
              <a:rPr lang="sv-SE" sz="900" dirty="0" err="1"/>
              <a:t>Baldimtsi</a:t>
            </a:r>
            <a:r>
              <a:rPr lang="sv-SE" sz="900" dirty="0"/>
              <a:t> med dr, Gästlektor Jeanette Wahlberg, lektor Magnus Wijkman, </a:t>
            </a:r>
            <a:r>
              <a:rPr lang="sv-SE" sz="900" dirty="0" err="1"/>
              <a:t>Iman</a:t>
            </a:r>
            <a:r>
              <a:rPr lang="sv-SE" sz="900" dirty="0"/>
              <a:t> </a:t>
            </a:r>
            <a:r>
              <a:rPr lang="sv-SE" sz="900" dirty="0" err="1"/>
              <a:t>Aloan</a:t>
            </a:r>
            <a:r>
              <a:rPr lang="sv-SE" sz="900" dirty="0"/>
              <a:t> med dr, Bertil Ekman </a:t>
            </a:r>
            <a:r>
              <a:rPr lang="sv-SE" sz="900" dirty="0" err="1" smtClean="0"/>
              <a:t>mfl</a:t>
            </a:r>
            <a:endParaRPr lang="sv-SE" sz="900" b="1" dirty="0"/>
          </a:p>
          <a:p>
            <a:r>
              <a:rPr lang="sv-SE" sz="900" b="1" dirty="0"/>
              <a:t>Hypofysforskning, Nationellt och regionalt</a:t>
            </a:r>
            <a:r>
              <a:rPr lang="sv-SE" sz="900" u="sng" dirty="0"/>
              <a:t>: </a:t>
            </a:r>
            <a:r>
              <a:rPr lang="sv-SE" sz="900" u="sng" dirty="0" err="1"/>
              <a:t>Bitr</a:t>
            </a:r>
            <a:r>
              <a:rPr lang="sv-SE" sz="900" u="sng" dirty="0"/>
              <a:t> prof. Ber</a:t>
            </a:r>
            <a:r>
              <a:rPr lang="sv-SE" sz="900" dirty="0"/>
              <a:t>til Ekman Norrköping/Linköping, med dr Daniel Bengtsson Kalmar, </a:t>
            </a:r>
            <a:r>
              <a:rPr lang="sv-SE" sz="900" dirty="0" err="1"/>
              <a:t>ssk</a:t>
            </a:r>
            <a:r>
              <a:rPr lang="sv-SE" sz="900" dirty="0"/>
              <a:t> Christina Dahlgren Linköping, Emma Paulsson Norrköping, Jonas Robert doktorand Linköping, Jonas Rosander doktorand Linköping </a:t>
            </a:r>
            <a:r>
              <a:rPr lang="sv-SE" sz="900" dirty="0" err="1"/>
              <a:t>mfl</a:t>
            </a:r>
            <a:r>
              <a:rPr lang="sv-SE" sz="900" dirty="0"/>
              <a:t>.</a:t>
            </a:r>
          </a:p>
          <a:p>
            <a:r>
              <a:rPr lang="sv-SE" sz="900" b="1" dirty="0"/>
              <a:t>Osteoporosforskning med </a:t>
            </a:r>
            <a:r>
              <a:rPr lang="sv-SE" sz="900" b="1" dirty="0" err="1"/>
              <a:t>bl</a:t>
            </a:r>
            <a:r>
              <a:rPr lang="sv-SE" sz="900" b="1" dirty="0"/>
              <a:t> a regional digital Osteoporosskola</a:t>
            </a:r>
            <a:r>
              <a:rPr lang="sv-SE" sz="900" dirty="0"/>
              <a:t>, </a:t>
            </a:r>
            <a:r>
              <a:rPr lang="sv-SE" sz="900" dirty="0" err="1"/>
              <a:t>Bitr</a:t>
            </a:r>
            <a:r>
              <a:rPr lang="sv-SE" sz="900" dirty="0"/>
              <a:t> </a:t>
            </a:r>
            <a:r>
              <a:rPr lang="sv-SE" sz="900" dirty="0" err="1"/>
              <a:t>prof</a:t>
            </a:r>
            <a:r>
              <a:rPr lang="sv-SE" sz="900" dirty="0"/>
              <a:t> Anna </a:t>
            </a:r>
            <a:r>
              <a:rPr lang="sv-SE" sz="900" dirty="0" err="1"/>
              <a:t>Spångeus</a:t>
            </a:r>
            <a:r>
              <a:rPr lang="sv-SE" sz="900" dirty="0"/>
              <a:t> </a:t>
            </a:r>
            <a:r>
              <a:rPr lang="sv-SE" sz="900" dirty="0" err="1" smtClean="0"/>
              <a:t>mfl</a:t>
            </a:r>
            <a:endParaRPr lang="sv-SE" sz="900" dirty="0"/>
          </a:p>
          <a:p>
            <a:r>
              <a:rPr lang="sv-SE" sz="900" b="1" dirty="0"/>
              <a:t>Överviktsforskning, Strukturerad obesitasbehandling, multicenterstudie: </a:t>
            </a:r>
            <a:r>
              <a:rPr lang="sv-SE" sz="900" dirty="0" err="1"/>
              <a:t>Prof</a:t>
            </a:r>
            <a:r>
              <a:rPr lang="sv-SE" sz="900" dirty="0"/>
              <a:t> Torsten </a:t>
            </a:r>
            <a:r>
              <a:rPr lang="sv-SE" sz="900" dirty="0" err="1"/>
              <a:t>Olbers</a:t>
            </a:r>
            <a:r>
              <a:rPr lang="sv-SE" sz="900" dirty="0"/>
              <a:t> Norrköping, </a:t>
            </a:r>
            <a:r>
              <a:rPr lang="sv-SE" sz="900" dirty="0" err="1"/>
              <a:t>Doc</a:t>
            </a:r>
            <a:r>
              <a:rPr lang="sv-SE" sz="900" dirty="0"/>
              <a:t> Ellen Andersson Norrköping, Elin Karlsson Norrköping </a:t>
            </a:r>
            <a:r>
              <a:rPr lang="sv-SE" sz="900" dirty="0" err="1"/>
              <a:t>mfl</a:t>
            </a:r>
            <a:r>
              <a:rPr lang="sv-SE" sz="900" dirty="0"/>
              <a:t>. </a:t>
            </a:r>
          </a:p>
          <a:p>
            <a:r>
              <a:rPr lang="sv-SE" sz="900" b="1" dirty="0"/>
              <a:t>Forskning inom hormonella omställningar vid anorexia </a:t>
            </a:r>
            <a:r>
              <a:rPr lang="sv-SE" sz="900" b="1" dirty="0" err="1"/>
              <a:t>nervosa</a:t>
            </a:r>
            <a:r>
              <a:rPr lang="sv-SE" sz="900" dirty="0"/>
              <a:t>: </a:t>
            </a:r>
            <a:r>
              <a:rPr lang="sv-SE" sz="900" dirty="0" err="1"/>
              <a:t>Doc</a:t>
            </a:r>
            <a:r>
              <a:rPr lang="sv-SE" sz="900" dirty="0"/>
              <a:t> Pär </a:t>
            </a:r>
            <a:r>
              <a:rPr lang="sv-SE" sz="900" dirty="0" err="1"/>
              <a:t>Wanby</a:t>
            </a:r>
            <a:r>
              <a:rPr lang="sv-SE" sz="900" dirty="0"/>
              <a:t>, Kalmar, doktorand Sofia Elm </a:t>
            </a:r>
            <a:r>
              <a:rPr lang="sv-SE" sz="900" dirty="0" smtClean="0"/>
              <a:t>Linköping</a:t>
            </a:r>
            <a:endParaRPr lang="sv-SE" sz="900" dirty="0"/>
          </a:p>
          <a:p>
            <a:r>
              <a:rPr lang="sv-SE" sz="900" b="1" dirty="0"/>
              <a:t>Projekt att utvärdera långtidseffekter på hormonsystemet av behandlingen för cancer som uppkommit i barndomen. </a:t>
            </a:r>
            <a:r>
              <a:rPr lang="sv-SE" sz="900" dirty="0"/>
              <a:t>Samarbete med kardiologiska kliniken på Vrinnevisjukhuset (</a:t>
            </a:r>
            <a:r>
              <a:rPr lang="sv-SE" sz="900" dirty="0" err="1"/>
              <a:t>Doc</a:t>
            </a:r>
            <a:r>
              <a:rPr lang="sv-SE" sz="900" dirty="0"/>
              <a:t> Laila </a:t>
            </a:r>
            <a:r>
              <a:rPr lang="sv-SE" sz="900" dirty="0" err="1"/>
              <a:t>Hubbert</a:t>
            </a:r>
            <a:r>
              <a:rPr lang="sv-SE" sz="900" dirty="0"/>
              <a:t> övergripande ansvarig) och hela Sydöstra regionen deltar. </a:t>
            </a:r>
            <a:r>
              <a:rPr lang="sv-SE" sz="900" dirty="0" err="1"/>
              <a:t>Bitr</a:t>
            </a:r>
            <a:r>
              <a:rPr lang="sv-SE" sz="900" dirty="0"/>
              <a:t> </a:t>
            </a:r>
            <a:r>
              <a:rPr lang="sv-SE" sz="900" dirty="0" err="1"/>
              <a:t>prof</a:t>
            </a:r>
            <a:r>
              <a:rPr lang="sv-SE" sz="900" dirty="0"/>
              <a:t> Bertil Ekman Norrköping, Sofia Elm, doktorand Linköping, </a:t>
            </a:r>
            <a:r>
              <a:rPr lang="sv-SE" sz="900" dirty="0" err="1"/>
              <a:t>prof</a:t>
            </a:r>
            <a:r>
              <a:rPr lang="sv-SE" sz="900" dirty="0"/>
              <a:t> Ina Marteinsdottir Kalmar, Elwira Madeling Norrköping</a:t>
            </a:r>
            <a:r>
              <a:rPr lang="sv-SE" sz="900" dirty="0" smtClean="0"/>
              <a:t>.</a:t>
            </a:r>
            <a:endParaRPr lang="sv-SE" sz="900" dirty="0"/>
          </a:p>
          <a:p>
            <a:r>
              <a:rPr lang="sv-SE" sz="900" b="1" dirty="0"/>
              <a:t>Projekt att studera endokrina tumörer som </a:t>
            </a:r>
            <a:r>
              <a:rPr lang="sv-SE" sz="900" b="1" dirty="0" err="1"/>
              <a:t>feokromocytom</a:t>
            </a:r>
            <a:r>
              <a:rPr lang="sv-SE" sz="900" b="1" dirty="0"/>
              <a:t>: </a:t>
            </a:r>
            <a:r>
              <a:rPr lang="sv-SE" sz="900" dirty="0" err="1"/>
              <a:t>Prof</a:t>
            </a:r>
            <a:r>
              <a:rPr lang="sv-SE" sz="900" dirty="0"/>
              <a:t> Oliver </a:t>
            </a:r>
            <a:r>
              <a:rPr lang="sv-SE" sz="900" dirty="0" err="1"/>
              <a:t>Gimm</a:t>
            </a:r>
            <a:r>
              <a:rPr lang="sv-SE" sz="900" dirty="0"/>
              <a:t>, LIU </a:t>
            </a:r>
            <a:r>
              <a:rPr lang="sv-SE" sz="900" dirty="0" err="1"/>
              <a:t>mfl</a:t>
            </a:r>
            <a:r>
              <a:rPr lang="sv-SE" sz="900" dirty="0" smtClean="0"/>
              <a:t>.</a:t>
            </a:r>
            <a:endParaRPr lang="sv-SE" sz="900" dirty="0"/>
          </a:p>
          <a:p>
            <a:r>
              <a:rPr lang="sv-SE" sz="900" b="1" dirty="0"/>
              <a:t>Nationellt VF projekt </a:t>
            </a:r>
            <a:r>
              <a:rPr lang="sv-SE" sz="900" dirty="0"/>
              <a:t>utgående från Karolinska att behandla Prematur </a:t>
            </a:r>
            <a:r>
              <a:rPr lang="sv-SE" sz="900" dirty="0" err="1"/>
              <a:t>ovariell</a:t>
            </a:r>
            <a:r>
              <a:rPr lang="sv-SE" sz="900" dirty="0"/>
              <a:t> insufficiens med </a:t>
            </a:r>
            <a:r>
              <a:rPr lang="sv-SE" sz="900" dirty="0" err="1"/>
              <a:t>Rituximab</a:t>
            </a:r>
            <a:r>
              <a:rPr lang="sv-SE" sz="900" dirty="0"/>
              <a:t>. </a:t>
            </a:r>
            <a:r>
              <a:rPr lang="sv-SE" sz="900" dirty="0" err="1"/>
              <a:t>Bitr</a:t>
            </a:r>
            <a:r>
              <a:rPr lang="sv-SE" sz="900" dirty="0"/>
              <a:t> </a:t>
            </a:r>
            <a:r>
              <a:rPr lang="sv-SE" sz="900" dirty="0" err="1"/>
              <a:t>prof</a:t>
            </a:r>
            <a:r>
              <a:rPr lang="sv-SE" sz="900" dirty="0"/>
              <a:t> Bertil Ekman, Stina Dyning Norrköping.</a:t>
            </a:r>
          </a:p>
          <a:p>
            <a:r>
              <a:rPr lang="sv-SE" sz="900" dirty="0"/>
              <a:t>Finns nationella nätverk för forskning om Turners syndrom, forskning inom könsdysfori, forskning om primär aldosteronism.</a:t>
            </a:r>
          </a:p>
        </p:txBody>
      </p:sp>
    </p:spTree>
    <p:extLst>
      <p:ext uri="{BB962C8B-B14F-4D97-AF65-F5344CB8AC3E}">
        <p14:creationId xmlns:p14="http://schemas.microsoft.com/office/powerpoint/2010/main" val="13938590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3600" dirty="0" smtClean="0"/>
              <a:t>Nervsystemets </a:t>
            </a:r>
            <a:r>
              <a:rPr lang="sv-SE" sz="3600" dirty="0"/>
              <a:t>sjukdomar</a:t>
            </a:r>
            <a:endParaRPr lang="sv-SE" sz="3600" dirty="0"/>
          </a:p>
        </p:txBody>
      </p:sp>
      <p:sp>
        <p:nvSpPr>
          <p:cNvPr id="3" name="Platshållare för innehåll 2"/>
          <p:cNvSpPr>
            <a:spLocks noGrp="1"/>
          </p:cNvSpPr>
          <p:nvPr>
            <p:ph idx="1"/>
          </p:nvPr>
        </p:nvSpPr>
        <p:spPr/>
        <p:txBody>
          <a:bodyPr>
            <a:normAutofit/>
          </a:bodyPr>
          <a:lstStyle/>
          <a:p>
            <a:pPr marL="257175" indent="-257175">
              <a:buFont typeface="Arial" panose="020B0604020202020204" pitchFamily="34" charset="0"/>
              <a:buChar char="•"/>
            </a:pPr>
            <a:r>
              <a:rPr lang="sv-SE" sz="2000" dirty="0" smtClean="0"/>
              <a:t>Sedan </a:t>
            </a:r>
            <a:r>
              <a:rPr lang="sv-SE" sz="2000" dirty="0"/>
              <a:t>2024 forskningskoordinator och införande av regelbundna FoU-seminarier (Linköping</a:t>
            </a:r>
            <a:r>
              <a:rPr lang="sv-SE" sz="2000" dirty="0" smtClean="0"/>
              <a:t>)</a:t>
            </a:r>
            <a:endParaRPr lang="sv-SE" sz="2000" dirty="0"/>
          </a:p>
          <a:p>
            <a:pPr marL="257175" indent="-257175">
              <a:buFont typeface="Arial" panose="020B0604020202020204" pitchFamily="34" charset="0"/>
              <a:buChar char="•"/>
            </a:pPr>
            <a:r>
              <a:rPr lang="sv-SE" sz="2000" dirty="0"/>
              <a:t>Mål i handlingsplan om 1 disputation årligen (Linköping</a:t>
            </a:r>
            <a:r>
              <a:rPr lang="sv-SE" sz="2000" dirty="0" smtClean="0"/>
              <a:t>)</a:t>
            </a:r>
            <a:endParaRPr lang="sv-SE" sz="2000" dirty="0"/>
          </a:p>
          <a:p>
            <a:pPr marL="257175" indent="-257175">
              <a:buFont typeface="Arial" panose="020B0604020202020204" pitchFamily="34" charset="0"/>
              <a:buChar char="•"/>
            </a:pPr>
            <a:r>
              <a:rPr lang="sv-SE" sz="2000" dirty="0"/>
              <a:t>Startbidrag för nätverksbyggande/ forskning om stroke inom SÖSR har erhållits för att förbättra </a:t>
            </a:r>
            <a:r>
              <a:rPr lang="sv-SE" sz="2000" dirty="0" err="1" smtClean="0"/>
              <a:t>trombektomifrekvensen</a:t>
            </a:r>
            <a:endParaRPr lang="sv-SE" sz="2000" dirty="0"/>
          </a:p>
        </p:txBody>
      </p:sp>
    </p:spTree>
    <p:extLst>
      <p:ext uri="{BB962C8B-B14F-4D97-AF65-F5344CB8AC3E}">
        <p14:creationId xmlns:p14="http://schemas.microsoft.com/office/powerpoint/2010/main" val="3708432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p:cNvSpPr>
            <a:spLocks noGrp="1"/>
          </p:cNvSpPr>
          <p:nvPr>
            <p:ph type="title"/>
          </p:nvPr>
        </p:nvSpPr>
        <p:spPr/>
        <p:txBody>
          <a:bodyPr>
            <a:normAutofit/>
          </a:bodyPr>
          <a:lstStyle/>
          <a:p>
            <a:r>
              <a:rPr lang="sv-SE" sz="3000" dirty="0"/>
              <a:t>Rädda </a:t>
            </a:r>
            <a:r>
              <a:rPr lang="sv-SE" sz="3000" dirty="0" smtClean="0"/>
              <a:t>hjärnan-larm</a:t>
            </a:r>
            <a:endParaRPr lang="sv-SE" sz="3000" dirty="0"/>
          </a:p>
        </p:txBody>
      </p:sp>
      <p:sp>
        <p:nvSpPr>
          <p:cNvPr id="11" name="Platshållare för innehåll 10"/>
          <p:cNvSpPr>
            <a:spLocks noGrp="1"/>
          </p:cNvSpPr>
          <p:nvPr>
            <p:ph sz="half" idx="1"/>
          </p:nvPr>
        </p:nvSpPr>
        <p:spPr>
          <a:xfrm>
            <a:off x="179624" y="1097121"/>
            <a:ext cx="5087319" cy="3413876"/>
          </a:xfrm>
        </p:spPr>
        <p:txBody>
          <a:bodyPr>
            <a:normAutofit/>
          </a:bodyPr>
          <a:lstStyle/>
          <a:p>
            <a:r>
              <a:rPr lang="sv-SE" sz="1800" dirty="0"/>
              <a:t>Bekräfta diagnos stroke</a:t>
            </a:r>
          </a:p>
          <a:p>
            <a:r>
              <a:rPr lang="sv-SE" sz="1800" dirty="0"/>
              <a:t>NIH-SS snabb bedömning av funktionsbortfall       inför akut behandling</a:t>
            </a:r>
          </a:p>
          <a:p>
            <a:endParaRPr lang="sv-SE" sz="1800" dirty="0"/>
          </a:p>
          <a:p>
            <a:endParaRPr lang="sv-SE" sz="1800" dirty="0"/>
          </a:p>
          <a:p>
            <a:endParaRPr lang="sv-SE" sz="1800" dirty="0"/>
          </a:p>
          <a:p>
            <a:endParaRPr lang="sv-SE" sz="1800" dirty="0"/>
          </a:p>
          <a:p>
            <a:endParaRPr lang="sv-SE" sz="1800" dirty="0"/>
          </a:p>
          <a:p>
            <a:endParaRPr lang="sv-SE" sz="1800" dirty="0"/>
          </a:p>
        </p:txBody>
      </p:sp>
      <p:sp>
        <p:nvSpPr>
          <p:cNvPr id="3" name="Platshållare för bildnummer 2"/>
          <p:cNvSpPr>
            <a:spLocks noGrp="1"/>
          </p:cNvSpPr>
          <p:nvPr>
            <p:ph type="sldNum" sz="quarter" idx="12"/>
          </p:nvPr>
        </p:nvSpPr>
        <p:spPr/>
        <p:txBody>
          <a:bodyPr/>
          <a:lstStyle/>
          <a:p>
            <a:pPr defTabSz="685800"/>
            <a:fld id="{5204B58B-0420-4827-A2A8-7A3D043AFDDE}" type="slidenum">
              <a:rPr lang="sv-SE" sz="1350">
                <a:solidFill>
                  <a:srgbClr val="363636"/>
                </a:solidFill>
                <a:latin typeface="Times New Roman"/>
              </a:rPr>
              <a:pPr defTabSz="685800"/>
              <a:t>39</a:t>
            </a:fld>
            <a:endParaRPr lang="sv-SE" sz="1350" dirty="0">
              <a:solidFill>
                <a:srgbClr val="363636"/>
              </a:solidFill>
              <a:latin typeface="Times New Roman"/>
            </a:endParaRPr>
          </a:p>
        </p:txBody>
      </p:sp>
      <p:pic>
        <p:nvPicPr>
          <p:cNvPr id="13" name="Bildobjekt 12"/>
          <p:cNvPicPr>
            <a:picLocks noChangeAspect="1"/>
          </p:cNvPicPr>
          <p:nvPr/>
        </p:nvPicPr>
        <p:blipFill>
          <a:blip r:embed="rId2"/>
          <a:stretch>
            <a:fillRect/>
          </a:stretch>
        </p:blipFill>
        <p:spPr>
          <a:xfrm>
            <a:off x="5474255" y="3314509"/>
            <a:ext cx="1082712" cy="1196489"/>
          </a:xfrm>
          <a:prstGeom prst="rect">
            <a:avLst/>
          </a:prstGeom>
        </p:spPr>
      </p:pic>
      <p:pic>
        <p:nvPicPr>
          <p:cNvPr id="14" name="Picture 2" descr="Ischemic Stroke: Practice Essentials, Background, Anatom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9572" y="3314509"/>
            <a:ext cx="1119129" cy="1196489"/>
          </a:xfrm>
          <a:prstGeom prst="rect">
            <a:avLst/>
          </a:prstGeom>
          <a:noFill/>
          <a:extLst>
            <a:ext uri="{909E8E84-426E-40DD-AFC4-6F175D3DCCD1}">
              <a14:hiddenFill xmlns:a14="http://schemas.microsoft.com/office/drawing/2010/main">
                <a:solidFill>
                  <a:srgbClr val="FFFFFF"/>
                </a:solidFill>
              </a14:hiddenFill>
            </a:ext>
          </a:extLst>
        </p:spPr>
      </p:pic>
      <p:sp>
        <p:nvSpPr>
          <p:cNvPr id="15" name="Platshållare för bild 14"/>
          <p:cNvSpPr>
            <a:spLocks noGrp="1"/>
          </p:cNvSpPr>
          <p:nvPr>
            <p:ph type="pic" sz="quarter" idx="13"/>
          </p:nvPr>
        </p:nvSpPr>
        <p:spPr/>
      </p:sp>
      <p:pic>
        <p:nvPicPr>
          <p:cNvPr id="16" name="Picture 6" descr="Datortomografi, Neuroröntgen Soln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6929" y="213163"/>
            <a:ext cx="3208050" cy="2060822"/>
          </a:xfrm>
          <a:prstGeom prst="rect">
            <a:avLst/>
          </a:prstGeom>
          <a:noFill/>
          <a:extLst>
            <a:ext uri="{909E8E84-426E-40DD-AFC4-6F175D3DCCD1}">
              <a14:hiddenFill xmlns:a14="http://schemas.microsoft.com/office/drawing/2010/main">
                <a:solidFill>
                  <a:srgbClr val="FFFFFF"/>
                </a:solidFill>
              </a14:hiddenFill>
            </a:ext>
          </a:extLst>
        </p:spPr>
      </p:pic>
      <p:sp>
        <p:nvSpPr>
          <p:cNvPr id="9" name="V-form 8"/>
          <p:cNvSpPr/>
          <p:nvPr/>
        </p:nvSpPr>
        <p:spPr>
          <a:xfrm>
            <a:off x="382868" y="3858681"/>
            <a:ext cx="1077578" cy="529527"/>
          </a:xfrm>
          <a:prstGeom prst="chevr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sv-SE" sz="900" b="1" dirty="0">
                <a:solidFill>
                  <a:srgbClr val="363636"/>
                </a:solidFill>
                <a:latin typeface="Times New Roman"/>
              </a:rPr>
              <a:t>Rapport</a:t>
            </a:r>
          </a:p>
        </p:txBody>
      </p:sp>
      <p:sp>
        <p:nvSpPr>
          <p:cNvPr id="12" name="V-form 11"/>
          <p:cNvSpPr/>
          <p:nvPr/>
        </p:nvSpPr>
        <p:spPr>
          <a:xfrm>
            <a:off x="1261283" y="3856211"/>
            <a:ext cx="918795" cy="524557"/>
          </a:xfrm>
          <a:prstGeom prst="chevr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sv-SE" sz="900" b="1" dirty="0">
                <a:solidFill>
                  <a:srgbClr val="363636"/>
                </a:solidFill>
                <a:latin typeface="Times New Roman"/>
              </a:rPr>
              <a:t>DT</a:t>
            </a:r>
          </a:p>
        </p:txBody>
      </p:sp>
      <p:sp>
        <p:nvSpPr>
          <p:cNvPr id="17" name="V-form 16"/>
          <p:cNvSpPr/>
          <p:nvPr/>
        </p:nvSpPr>
        <p:spPr>
          <a:xfrm>
            <a:off x="2032508" y="3856210"/>
            <a:ext cx="1025986" cy="517652"/>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sv-SE" sz="1050" b="1" dirty="0">
                <a:solidFill>
                  <a:srgbClr val="363636"/>
                </a:solidFill>
                <a:latin typeface="Times New Roman"/>
              </a:rPr>
              <a:t>Start IVT</a:t>
            </a:r>
          </a:p>
        </p:txBody>
      </p:sp>
      <p:sp>
        <p:nvSpPr>
          <p:cNvPr id="18" name="V-form 17"/>
          <p:cNvSpPr/>
          <p:nvPr/>
        </p:nvSpPr>
        <p:spPr>
          <a:xfrm>
            <a:off x="2880511" y="3852758"/>
            <a:ext cx="1033766" cy="524556"/>
          </a:xfrm>
          <a:prstGeom prst="chevr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sv-SE" sz="1050" b="1" dirty="0">
                <a:solidFill>
                  <a:srgbClr val="363636"/>
                </a:solidFill>
                <a:latin typeface="Times New Roman"/>
              </a:rPr>
              <a:t>DT-</a:t>
            </a:r>
            <a:r>
              <a:rPr lang="sv-SE" sz="1050" b="1" dirty="0" err="1">
                <a:solidFill>
                  <a:srgbClr val="363636"/>
                </a:solidFill>
                <a:latin typeface="Times New Roman"/>
              </a:rPr>
              <a:t>angio</a:t>
            </a:r>
            <a:endParaRPr lang="sv-SE" sz="1050" b="1" dirty="0">
              <a:solidFill>
                <a:srgbClr val="363636"/>
              </a:solidFill>
              <a:latin typeface="Times New Roman"/>
            </a:endParaRPr>
          </a:p>
        </p:txBody>
      </p:sp>
      <p:sp>
        <p:nvSpPr>
          <p:cNvPr id="19" name="V-form 18"/>
          <p:cNvSpPr/>
          <p:nvPr/>
        </p:nvSpPr>
        <p:spPr>
          <a:xfrm>
            <a:off x="3795444" y="3858681"/>
            <a:ext cx="1436260" cy="503522"/>
          </a:xfrm>
          <a:prstGeom prst="chevron">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sv-SE" sz="900" b="1" dirty="0">
                <a:solidFill>
                  <a:srgbClr val="363636"/>
                </a:solidFill>
                <a:latin typeface="Times New Roman"/>
              </a:rPr>
              <a:t>Stor kärlocklusion</a:t>
            </a:r>
          </a:p>
          <a:p>
            <a:pPr algn="ctr" defTabSz="685800"/>
            <a:r>
              <a:rPr lang="sv-SE" sz="900" b="1" dirty="0">
                <a:solidFill>
                  <a:srgbClr val="363636"/>
                </a:solidFill>
                <a:latin typeface="Times New Roman"/>
              </a:rPr>
              <a:t>interventionist</a:t>
            </a:r>
          </a:p>
        </p:txBody>
      </p:sp>
      <p:pic>
        <p:nvPicPr>
          <p:cNvPr id="28" name="Picture 2" descr="Doctor Run Cycle by Mohamed Elderaa on Dribbble"/>
          <p:cNvPicPr>
            <a:picLocks noChangeAspect="1" noChangeArrowheads="1" noCrop="1"/>
          </p:cNvPicPr>
          <p:nvPr/>
        </p:nvPicPr>
        <p:blipFill>
          <a:blip r:embed="rId5" cstate="print">
            <a:extLst>
              <a:ext uri="{28A0092B-C50C-407E-A947-70E740481C1C}">
                <a14:useLocalDpi xmlns:a14="http://schemas.microsoft.com/office/drawing/2010/main" val="0"/>
              </a:ext>
            </a:extLst>
          </a:blip>
          <a:stretch>
            <a:fillRect/>
          </a:stretch>
        </p:blipFill>
        <p:spPr bwMode="auto">
          <a:xfrm>
            <a:off x="4185414" y="384712"/>
            <a:ext cx="1102274" cy="826706"/>
          </a:xfrm>
          <a:prstGeom prst="rect">
            <a:avLst/>
          </a:prstGeom>
          <a:noFill/>
          <a:extLst>
            <a:ext uri="{909E8E84-426E-40DD-AFC4-6F175D3DCCD1}">
              <a14:hiddenFill xmlns:a14="http://schemas.microsoft.com/office/drawing/2010/main">
                <a:solidFill>
                  <a:srgbClr val="FFFFFF"/>
                </a:solidFill>
              </a14:hiddenFill>
            </a:ext>
          </a:extLst>
        </p:spPr>
      </p:pic>
      <p:pic>
        <p:nvPicPr>
          <p:cNvPr id="2" name="Bildobjekt 1"/>
          <p:cNvPicPr>
            <a:picLocks noChangeAspect="1"/>
          </p:cNvPicPr>
          <p:nvPr/>
        </p:nvPicPr>
        <p:blipFill>
          <a:blip r:embed="rId6"/>
          <a:stretch>
            <a:fillRect/>
          </a:stretch>
        </p:blipFill>
        <p:spPr>
          <a:xfrm>
            <a:off x="3166516" y="1923826"/>
            <a:ext cx="1242666" cy="1817750"/>
          </a:xfrm>
          <a:prstGeom prst="rect">
            <a:avLst/>
          </a:prstGeom>
        </p:spPr>
      </p:pic>
      <p:pic>
        <p:nvPicPr>
          <p:cNvPr id="4" name="Bildobjekt 3"/>
          <p:cNvPicPr>
            <a:picLocks noChangeAspect="1"/>
          </p:cNvPicPr>
          <p:nvPr/>
        </p:nvPicPr>
        <p:blipFill>
          <a:blip r:embed="rId7"/>
          <a:stretch>
            <a:fillRect/>
          </a:stretch>
        </p:blipFill>
        <p:spPr>
          <a:xfrm>
            <a:off x="481747" y="2302979"/>
            <a:ext cx="2339330" cy="1100861"/>
          </a:xfrm>
          <a:prstGeom prst="rect">
            <a:avLst/>
          </a:prstGeom>
        </p:spPr>
      </p:pic>
      <p:pic>
        <p:nvPicPr>
          <p:cNvPr id="23" name="Bildobjekt 22"/>
          <p:cNvPicPr>
            <a:picLocks noChangeAspect="1"/>
          </p:cNvPicPr>
          <p:nvPr/>
        </p:nvPicPr>
        <p:blipFill>
          <a:blip r:embed="rId8"/>
          <a:stretch>
            <a:fillRect/>
          </a:stretch>
        </p:blipFill>
        <p:spPr>
          <a:xfrm>
            <a:off x="7934419" y="3314509"/>
            <a:ext cx="1002022" cy="1206255"/>
          </a:xfrm>
          <a:prstGeom prst="rect">
            <a:avLst/>
          </a:prstGeom>
        </p:spPr>
      </p:pic>
      <p:pic>
        <p:nvPicPr>
          <p:cNvPr id="21" name="Platshållare för bild 7" descr="Nervceller i mänsklig hjärna">
            <a:extLst>
              <a:ext uri="{FF2B5EF4-FFF2-40B4-BE49-F238E27FC236}">
                <a16:creationId xmlns:a16="http://schemas.microsoft.com/office/drawing/2014/main" id="{A2B24599-94A2-0001-3339-88EE862D5769}"/>
              </a:ext>
            </a:extLst>
          </p:cNvPr>
          <p:cNvPicPr>
            <a:picLocks noChangeAspect="1"/>
          </p:cNvPicPr>
          <p:nvPr/>
        </p:nvPicPr>
        <p:blipFill>
          <a:blip r:embed="rId9" cstate="print">
            <a:extLst>
              <a:ext uri="{28A0092B-C50C-407E-A947-70E740481C1C}">
                <a14:useLocalDpi xmlns:a14="http://schemas.microsoft.com/office/drawing/2010/main" val="0"/>
              </a:ext>
            </a:extLst>
          </a:blip>
          <a:srcRect l="12536" r="12536"/>
          <a:stretch/>
        </p:blipFill>
        <p:spPr>
          <a:xfrm>
            <a:off x="5806440" y="1916960"/>
            <a:ext cx="2540829" cy="1368554"/>
          </a:xfrm>
          <a:prstGeom prst="rect">
            <a:avLst/>
          </a:prstGeom>
        </p:spPr>
      </p:pic>
      <p:sp>
        <p:nvSpPr>
          <p:cNvPr id="24" name="Rektangel 23"/>
          <p:cNvSpPr/>
          <p:nvPr/>
        </p:nvSpPr>
        <p:spPr>
          <a:xfrm>
            <a:off x="5877375" y="1996171"/>
            <a:ext cx="2202975" cy="507831"/>
          </a:xfrm>
          <a:prstGeom prst="rect">
            <a:avLst/>
          </a:prstGeom>
        </p:spPr>
        <p:txBody>
          <a:bodyPr wrap="none">
            <a:spAutoFit/>
          </a:bodyPr>
          <a:lstStyle/>
          <a:p>
            <a:pPr algn="ctr" defTabSz="685800"/>
            <a:r>
              <a:rPr lang="sv-SE" sz="1350" b="1" dirty="0">
                <a:solidFill>
                  <a:srgbClr val="FF0000"/>
                </a:solidFill>
                <a:latin typeface="Times New Roman" panose="02020603050405020304" pitchFamily="18" charset="0"/>
                <a:cs typeface="Times New Roman" panose="02020603050405020304" pitchFamily="18" charset="0"/>
              </a:rPr>
              <a:t>1,9  miljoner nervceller dör</a:t>
            </a:r>
          </a:p>
          <a:p>
            <a:pPr algn="ctr" defTabSz="685800"/>
            <a:r>
              <a:rPr lang="sv-SE" sz="1350" b="1" dirty="0">
                <a:solidFill>
                  <a:srgbClr val="FF0000"/>
                </a:solidFill>
                <a:latin typeface="Times New Roman" panose="02020603050405020304" pitchFamily="18" charset="0"/>
                <a:cs typeface="Times New Roman" panose="02020603050405020304" pitchFamily="18" charset="0"/>
              </a:rPr>
              <a:t> i minuten vid syrebrist </a:t>
            </a:r>
          </a:p>
        </p:txBody>
      </p:sp>
      <p:sp>
        <p:nvSpPr>
          <p:cNvPr id="5" name="textruta 4"/>
          <p:cNvSpPr txBox="1"/>
          <p:nvPr/>
        </p:nvSpPr>
        <p:spPr>
          <a:xfrm>
            <a:off x="971550" y="4520764"/>
            <a:ext cx="3298836" cy="184666"/>
          </a:xfrm>
          <a:prstGeom prst="rect">
            <a:avLst/>
          </a:prstGeom>
          <a:noFill/>
        </p:spPr>
        <p:txBody>
          <a:bodyPr wrap="square" lIns="0" tIns="0" rIns="0" bIns="0" rtlCol="0">
            <a:spAutoFit/>
          </a:bodyPr>
          <a:lstStyle/>
          <a:p>
            <a:pPr defTabSz="685800"/>
            <a:r>
              <a:rPr lang="sv-SE" sz="1200" dirty="0">
                <a:solidFill>
                  <a:srgbClr val="FFFFFF"/>
                </a:solidFill>
                <a:latin typeface="Times New Roman"/>
              </a:rPr>
              <a:t>Från ankomst till start iv </a:t>
            </a:r>
            <a:r>
              <a:rPr lang="sv-SE" sz="1200" dirty="0" err="1">
                <a:solidFill>
                  <a:srgbClr val="FFFFFF"/>
                </a:solidFill>
                <a:latin typeface="Times New Roman"/>
              </a:rPr>
              <a:t>trombolys</a:t>
            </a:r>
            <a:r>
              <a:rPr lang="sv-SE" sz="1200" dirty="0">
                <a:solidFill>
                  <a:srgbClr val="FFFFFF"/>
                </a:solidFill>
                <a:latin typeface="Times New Roman"/>
              </a:rPr>
              <a:t> &lt;30 min</a:t>
            </a:r>
          </a:p>
        </p:txBody>
      </p:sp>
    </p:spTree>
    <p:extLst>
      <p:ext uri="{BB962C8B-B14F-4D97-AF65-F5344CB8AC3E}">
        <p14:creationId xmlns:p14="http://schemas.microsoft.com/office/powerpoint/2010/main" val="4161542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500"/>
                                        <p:tgtEl>
                                          <p:spTgt spid="24"/>
                                        </p:tgtEl>
                                      </p:cBhvr>
                                    </p:animEffect>
                                  </p:childTnLst>
                                </p:cTn>
                              </p:par>
                              <p:par>
                                <p:cTn id="12" presetID="10" presetClass="entr" presetSubtype="0" fill="hold" nodeType="with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3600" dirty="0" smtClean="0"/>
              <a:t>Vem är Esther?</a:t>
            </a:r>
            <a:endParaRPr lang="sv-SE" sz="3600" dirty="0"/>
          </a:p>
        </p:txBody>
      </p:sp>
      <p:sp>
        <p:nvSpPr>
          <p:cNvPr id="3" name="Platshållare för innehåll 2"/>
          <p:cNvSpPr>
            <a:spLocks noGrp="1"/>
          </p:cNvSpPr>
          <p:nvPr>
            <p:ph sz="half" idx="1"/>
          </p:nvPr>
        </p:nvSpPr>
        <p:spPr/>
        <p:txBody>
          <a:bodyPr>
            <a:normAutofit/>
          </a:bodyPr>
          <a:lstStyle/>
          <a:p>
            <a:pPr marL="180000" indent="-180000">
              <a:lnSpc>
                <a:spcPct val="120000"/>
              </a:lnSpc>
              <a:spcBef>
                <a:spcPts val="0"/>
              </a:spcBef>
              <a:buFont typeface="Arial" panose="020B0604020202020204" pitchFamily="34" charset="0"/>
              <a:buChar char="•"/>
            </a:pPr>
            <a:r>
              <a:rPr lang="sv-SE" sz="2000" dirty="0" smtClean="0"/>
              <a:t>Esther </a:t>
            </a:r>
            <a:r>
              <a:rPr lang="sv-SE" sz="2000" dirty="0"/>
              <a:t>är en symbolisk </a:t>
            </a:r>
            <a:r>
              <a:rPr lang="sv-SE" sz="2000" dirty="0" smtClean="0"/>
              <a:t>person</a:t>
            </a:r>
            <a:endParaRPr lang="sv-SE" sz="2000" dirty="0" smtClean="0"/>
          </a:p>
          <a:p>
            <a:pPr marL="180000" indent="-180000">
              <a:lnSpc>
                <a:spcPct val="120000"/>
              </a:lnSpc>
              <a:spcBef>
                <a:spcPts val="0"/>
              </a:spcBef>
              <a:buFont typeface="Arial" panose="020B0604020202020204" pitchFamily="34" charset="0"/>
              <a:buChar char="•"/>
            </a:pPr>
            <a:r>
              <a:rPr lang="sv-SE" sz="2000" dirty="0" smtClean="0"/>
              <a:t>Komplexa vårdbehov </a:t>
            </a:r>
          </a:p>
          <a:p>
            <a:pPr marL="180000" indent="-180000">
              <a:lnSpc>
                <a:spcPct val="120000"/>
              </a:lnSpc>
              <a:spcBef>
                <a:spcPts val="0"/>
              </a:spcBef>
              <a:buFont typeface="Arial" panose="020B0604020202020204" pitchFamily="34" charset="0"/>
              <a:buChar char="•"/>
            </a:pPr>
            <a:r>
              <a:rPr lang="sv-SE" sz="2000" dirty="0" smtClean="0"/>
              <a:t>Kräver </a:t>
            </a:r>
            <a:r>
              <a:rPr lang="sv-SE" sz="2000" dirty="0"/>
              <a:t>integrerad vård och samordning mellan sjukhus, primärvård, hemvård och </a:t>
            </a:r>
            <a:r>
              <a:rPr lang="sv-SE" sz="2000" dirty="0" smtClean="0"/>
              <a:t>omsorg</a:t>
            </a:r>
            <a:endParaRPr lang="sv-SE" sz="2000" dirty="0"/>
          </a:p>
        </p:txBody>
      </p:sp>
      <p:sp>
        <p:nvSpPr>
          <p:cNvPr id="4" name="Platshållare för innehåll 3"/>
          <p:cNvSpPr>
            <a:spLocks noGrp="1"/>
          </p:cNvSpPr>
          <p:nvPr>
            <p:ph sz="half" idx="2"/>
          </p:nvPr>
        </p:nvSpPr>
        <p:spPr/>
        <p:txBody>
          <a:bodyPr>
            <a:normAutofit/>
          </a:bodyPr>
          <a:lstStyle/>
          <a:p>
            <a:pPr>
              <a:spcAft>
                <a:spcPts val="600"/>
              </a:spcAft>
            </a:pPr>
            <a:r>
              <a:rPr lang="sv-SE" sz="2000" b="1" dirty="0" smtClean="0"/>
              <a:t>Enkla regler</a:t>
            </a:r>
            <a:endParaRPr lang="sv-SE" sz="2000" b="1" dirty="0"/>
          </a:p>
          <a:p>
            <a:pPr marL="342900" indent="-342900">
              <a:spcAft>
                <a:spcPts val="600"/>
              </a:spcAft>
              <a:buFont typeface="+mj-lt"/>
              <a:buAutoNum type="arabicPeriod"/>
            </a:pPr>
            <a:r>
              <a:rPr lang="sv-SE" sz="2000" dirty="0"/>
              <a:t>Ta ansvar för ert </a:t>
            </a:r>
            <a:r>
              <a:rPr lang="sv-SE" sz="2000" dirty="0" smtClean="0"/>
              <a:t>steg </a:t>
            </a:r>
            <a:endParaRPr lang="sv-SE" sz="2000" dirty="0" smtClean="0"/>
          </a:p>
          <a:p>
            <a:pPr marL="342900" indent="-342900">
              <a:spcAft>
                <a:spcPts val="600"/>
              </a:spcAft>
              <a:buFont typeface="+mj-lt"/>
              <a:buAutoNum type="arabicPeriod"/>
            </a:pPr>
            <a:r>
              <a:rPr lang="sv-SE" sz="2000" dirty="0"/>
              <a:t>G</a:t>
            </a:r>
            <a:r>
              <a:rPr lang="sv-SE" sz="2000" dirty="0" smtClean="0"/>
              <a:t>e </a:t>
            </a:r>
            <a:r>
              <a:rPr lang="sv-SE" sz="2000" dirty="0"/>
              <a:t>feedback till steget före </a:t>
            </a:r>
            <a:r>
              <a:rPr lang="sv-SE" sz="2000" dirty="0" smtClean="0"/>
              <a:t>och </a:t>
            </a:r>
            <a:r>
              <a:rPr lang="sv-SE" sz="2000" dirty="0"/>
              <a:t>underlätta för steget efter</a:t>
            </a:r>
          </a:p>
          <a:p>
            <a:pPr marL="342900" indent="-342900">
              <a:spcAft>
                <a:spcPts val="600"/>
              </a:spcAft>
              <a:buFont typeface="+mj-lt"/>
              <a:buAutoNum type="arabicPeriod"/>
            </a:pPr>
            <a:r>
              <a:rPr lang="sv-SE" sz="2000" dirty="0"/>
              <a:t>Vi gör det tillsammans</a:t>
            </a:r>
          </a:p>
        </p:txBody>
      </p:sp>
    </p:spTree>
    <p:extLst>
      <p:ext uri="{BB962C8B-B14F-4D97-AF65-F5344CB8AC3E}">
        <p14:creationId xmlns:p14="http://schemas.microsoft.com/office/powerpoint/2010/main" val="86701677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1C1DE48C-BCC2-0953-9054-DB83A06C8F11}"/>
              </a:ext>
            </a:extLst>
          </p:cNvPr>
          <p:cNvSpPr>
            <a:spLocks noGrp="1"/>
          </p:cNvSpPr>
          <p:nvPr>
            <p:ph type="title"/>
          </p:nvPr>
        </p:nvSpPr>
        <p:spPr/>
        <p:txBody>
          <a:bodyPr/>
          <a:lstStyle/>
          <a:p>
            <a:r>
              <a:rPr lang="sv-SE" dirty="0"/>
              <a:t>Nuläge </a:t>
            </a:r>
            <a:r>
              <a:rPr lang="sv-SE" dirty="0" err="1"/>
              <a:t>trombektomi</a:t>
            </a:r>
            <a:endParaRPr lang="sv-SE" dirty="0"/>
          </a:p>
        </p:txBody>
      </p:sp>
      <p:sp>
        <p:nvSpPr>
          <p:cNvPr id="8" name="Platshållare för text 7">
            <a:extLst>
              <a:ext uri="{FF2B5EF4-FFF2-40B4-BE49-F238E27FC236}">
                <a16:creationId xmlns:a16="http://schemas.microsoft.com/office/drawing/2014/main" id="{2CDDC97E-76E6-18FC-6609-5A7BF1C5C486}"/>
              </a:ext>
            </a:extLst>
          </p:cNvPr>
          <p:cNvSpPr>
            <a:spLocks noGrp="1"/>
          </p:cNvSpPr>
          <p:nvPr>
            <p:ph idx="1"/>
          </p:nvPr>
        </p:nvSpPr>
        <p:spPr/>
        <p:txBody>
          <a:bodyPr/>
          <a:lstStyle/>
          <a:p>
            <a:r>
              <a:rPr lang="sv-SE" dirty="0"/>
              <a:t> </a:t>
            </a:r>
          </a:p>
        </p:txBody>
      </p:sp>
      <p:sp>
        <p:nvSpPr>
          <p:cNvPr id="6" name="Platshållare för innehåll 5">
            <a:extLst>
              <a:ext uri="{FF2B5EF4-FFF2-40B4-BE49-F238E27FC236}">
                <a16:creationId xmlns:a16="http://schemas.microsoft.com/office/drawing/2014/main" id="{39082605-1EA9-B2B8-1CF8-BD66E79B5F08}"/>
              </a:ext>
            </a:extLst>
          </p:cNvPr>
          <p:cNvSpPr>
            <a:spLocks noGrp="1"/>
          </p:cNvSpPr>
          <p:nvPr>
            <p:ph sz="quarter" idx="4294967295"/>
          </p:nvPr>
        </p:nvSpPr>
        <p:spPr>
          <a:xfrm>
            <a:off x="539552" y="1628775"/>
            <a:ext cx="7166173" cy="2774950"/>
          </a:xfrm>
        </p:spPr>
        <p:txBody>
          <a:bodyPr>
            <a:normAutofit/>
          </a:bodyPr>
          <a:lstStyle/>
          <a:p>
            <a:pPr marL="342900" indent="-342900">
              <a:buFont typeface="Arial" panose="020B0604020202020204" pitchFamily="34" charset="0"/>
              <a:buChar char="•"/>
            </a:pPr>
            <a:r>
              <a:rPr lang="sv-SE" sz="1800" dirty="0" smtClean="0"/>
              <a:t>SÖSR </a:t>
            </a:r>
            <a:r>
              <a:rPr lang="sv-SE" sz="1800" dirty="0"/>
              <a:t>visar nationellt lägst andel strokepatienter som får </a:t>
            </a:r>
            <a:r>
              <a:rPr lang="sv-SE" sz="1800" dirty="0" err="1" smtClean="0"/>
              <a:t>trombektomi</a:t>
            </a:r>
            <a:endParaRPr lang="sv-SE" sz="1800" dirty="0"/>
          </a:p>
          <a:p>
            <a:pPr marL="342900" indent="-342900">
              <a:buFont typeface="Arial" panose="020B0604020202020204" pitchFamily="34" charset="0"/>
              <a:buChar char="•"/>
            </a:pPr>
            <a:r>
              <a:rPr lang="sv-SE" sz="1800" dirty="0"/>
              <a:t>Ojämlik vård för patienterna inom </a:t>
            </a:r>
            <a:r>
              <a:rPr lang="sv-SE" sz="1800" dirty="0" smtClean="0"/>
              <a:t>SÖSR</a:t>
            </a:r>
            <a:endParaRPr lang="sv-SE" sz="1800" dirty="0"/>
          </a:p>
          <a:p>
            <a:pPr marL="342900" indent="-342900">
              <a:buFont typeface="Arial" panose="020B0604020202020204" pitchFamily="34" charset="0"/>
              <a:buChar char="•"/>
            </a:pPr>
            <a:r>
              <a:rPr lang="sv-SE" sz="1800" dirty="0"/>
              <a:t>Strategisk avgörande att utveckla denna verksamhet om vi vill vara nationellt ledande inom </a:t>
            </a:r>
            <a:r>
              <a:rPr lang="sv-SE" sz="1800" dirty="0" smtClean="0"/>
              <a:t>strokevård</a:t>
            </a:r>
            <a:endParaRPr lang="sv-SE" sz="1800" dirty="0"/>
          </a:p>
          <a:p>
            <a:pPr marL="342900" indent="-342900">
              <a:buFont typeface="Arial" panose="020B0604020202020204" pitchFamily="34" charset="0"/>
              <a:buChar char="•"/>
            </a:pPr>
            <a:r>
              <a:rPr lang="sv-SE" sz="1800" dirty="0"/>
              <a:t>Risk att vi förlorar </a:t>
            </a:r>
            <a:r>
              <a:rPr lang="sv-SE" sz="1800" dirty="0" err="1" smtClean="0"/>
              <a:t>trombektomi</a:t>
            </a:r>
            <a:r>
              <a:rPr lang="sv-SE" sz="1800" dirty="0" smtClean="0"/>
              <a:t>-verksamheten </a:t>
            </a:r>
            <a:r>
              <a:rPr lang="sv-SE" sz="1800" dirty="0"/>
              <a:t>vid stroke till andra </a:t>
            </a:r>
            <a:r>
              <a:rPr lang="sv-SE" sz="1800" dirty="0" smtClean="0"/>
              <a:t>regioner</a:t>
            </a:r>
            <a:endParaRPr lang="sv-SE" sz="1800" dirty="0"/>
          </a:p>
        </p:txBody>
      </p:sp>
    </p:spTree>
    <p:extLst>
      <p:ext uri="{BB962C8B-B14F-4D97-AF65-F5344CB8AC3E}">
        <p14:creationId xmlns:p14="http://schemas.microsoft.com/office/powerpoint/2010/main" val="374794598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8305081F-2E6C-B31D-AD37-C68A57756A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56" y="0"/>
            <a:ext cx="9144000" cy="4566101"/>
          </a:xfrm>
          <a:prstGeom prst="rect">
            <a:avLst/>
          </a:prstGeom>
        </p:spPr>
      </p:pic>
    </p:spTree>
    <p:extLst>
      <p:ext uri="{BB962C8B-B14F-4D97-AF65-F5344CB8AC3E}">
        <p14:creationId xmlns:p14="http://schemas.microsoft.com/office/powerpoint/2010/main" val="185941363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latshållare för innehåll 2">
            <a:extLst>
              <a:ext uri="{FF2B5EF4-FFF2-40B4-BE49-F238E27FC236}">
                <a16:creationId xmlns:a16="http://schemas.microsoft.com/office/drawing/2014/main" id="{10193538-23C5-49B8-8EE1-E759B64A964C}"/>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6661"/>
            <a:ext cx="9144000" cy="4567843"/>
          </a:xfrm>
          <a:prstGeom prst="rect">
            <a:avLst/>
          </a:prstGeom>
        </p:spPr>
      </p:pic>
    </p:spTree>
    <p:extLst>
      <p:ext uri="{BB962C8B-B14F-4D97-AF65-F5344CB8AC3E}">
        <p14:creationId xmlns:p14="http://schemas.microsoft.com/office/powerpoint/2010/main" val="2529573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innehåll 6">
            <a:extLst>
              <a:ext uri="{FF2B5EF4-FFF2-40B4-BE49-F238E27FC236}">
                <a16:creationId xmlns:a16="http://schemas.microsoft.com/office/drawing/2014/main" id="{AD90B38D-061B-2C7C-EF84-8B8FC369D014}"/>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3632661"/>
          </a:xfrm>
          <a:prstGeom prst="rect">
            <a:avLst/>
          </a:prstGeom>
        </p:spPr>
      </p:pic>
    </p:spTree>
    <p:extLst>
      <p:ext uri="{BB962C8B-B14F-4D97-AF65-F5344CB8AC3E}">
        <p14:creationId xmlns:p14="http://schemas.microsoft.com/office/powerpoint/2010/main" val="73666334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C9795E52-C93C-428D-A961-3FCBC6B2543E}"/>
              </a:ext>
            </a:extLst>
          </p:cNvPr>
          <p:cNvSpPr>
            <a:spLocks noGrp="1"/>
          </p:cNvSpPr>
          <p:nvPr>
            <p:ph type="title" idx="4294967295"/>
          </p:nvPr>
        </p:nvSpPr>
        <p:spPr>
          <a:xfrm>
            <a:off x="539552" y="276225"/>
            <a:ext cx="7628136" cy="712788"/>
          </a:xfrm>
        </p:spPr>
        <p:txBody>
          <a:bodyPr>
            <a:noAutofit/>
          </a:bodyPr>
          <a:lstStyle/>
          <a:p>
            <a:r>
              <a:rPr lang="sv-SE" sz="2700" dirty="0" err="1" smtClean="0"/>
              <a:t>Trombektomiflödet</a:t>
            </a:r>
            <a:r>
              <a:rPr lang="sv-SE" sz="2700" dirty="0"/>
              <a:t/>
            </a:r>
            <a:br>
              <a:rPr lang="sv-SE" sz="2700" dirty="0"/>
            </a:br>
            <a:r>
              <a:rPr lang="sv-SE" sz="2700" dirty="0"/>
              <a:t>Målbild och övergripande åtgärder </a:t>
            </a:r>
          </a:p>
        </p:txBody>
      </p:sp>
      <p:sp>
        <p:nvSpPr>
          <p:cNvPr id="6" name="Ellips 5">
            <a:extLst>
              <a:ext uri="{FF2B5EF4-FFF2-40B4-BE49-F238E27FC236}">
                <a16:creationId xmlns:a16="http://schemas.microsoft.com/office/drawing/2014/main" id="{8B67D5B3-9D2A-BE82-8F5F-3BD6132735BA}"/>
              </a:ext>
            </a:extLst>
          </p:cNvPr>
          <p:cNvSpPr/>
          <p:nvPr/>
        </p:nvSpPr>
        <p:spPr>
          <a:xfrm>
            <a:off x="6033206" y="880863"/>
            <a:ext cx="2642603" cy="1690888"/>
          </a:xfrm>
          <a:prstGeom prst="ellipse">
            <a:avLst/>
          </a:prstGeom>
          <a:solidFill>
            <a:srgbClr val="9D1E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10000"/>
              </a:lnSpc>
            </a:pPr>
            <a:r>
              <a:rPr lang="sv-SE" sz="1200" dirty="0">
                <a:solidFill>
                  <a:srgbClr val="FFFFFF"/>
                </a:solidFill>
                <a:latin typeface="Times New Roman"/>
              </a:rPr>
              <a:t>Vision: </a:t>
            </a:r>
          </a:p>
          <a:p>
            <a:pPr algn="ctr" defTabSz="685800">
              <a:lnSpc>
                <a:spcPct val="110000"/>
              </a:lnSpc>
            </a:pPr>
            <a:r>
              <a:rPr lang="sv-SE" sz="1200" dirty="0">
                <a:solidFill>
                  <a:srgbClr val="FFFFFF"/>
                </a:solidFill>
                <a:latin typeface="Times New Roman"/>
              </a:rPr>
              <a:t>Strokevård i nationell toppklass där US har ett  helhetsansvar för strokevård inom </a:t>
            </a:r>
            <a:r>
              <a:rPr lang="sv-SE" sz="1200" dirty="0" err="1">
                <a:solidFill>
                  <a:srgbClr val="FFFFFF"/>
                </a:solidFill>
                <a:latin typeface="Times New Roman"/>
              </a:rPr>
              <a:t>SöSR</a:t>
            </a:r>
            <a:r>
              <a:rPr lang="sv-SE" sz="1200" dirty="0">
                <a:solidFill>
                  <a:srgbClr val="FFFFFF"/>
                </a:solidFill>
                <a:latin typeface="Times New Roman"/>
              </a:rPr>
              <a:t> </a:t>
            </a:r>
          </a:p>
        </p:txBody>
      </p:sp>
      <p:pic>
        <p:nvPicPr>
          <p:cNvPr id="32" name="Bild 31" descr="Stjärna med hel fyllning">
            <a:extLst>
              <a:ext uri="{FF2B5EF4-FFF2-40B4-BE49-F238E27FC236}">
                <a16:creationId xmlns:a16="http://schemas.microsoft.com/office/drawing/2014/main" id="{CC4769AF-DF25-F590-8937-2430D8B5251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781915" y="719540"/>
            <a:ext cx="685800" cy="685800"/>
          </a:xfrm>
          <a:prstGeom prst="rect">
            <a:avLst/>
          </a:prstGeom>
        </p:spPr>
      </p:pic>
      <p:sp>
        <p:nvSpPr>
          <p:cNvPr id="16" name="Flödesschema: Alternativ process 15">
            <a:extLst>
              <a:ext uri="{FF2B5EF4-FFF2-40B4-BE49-F238E27FC236}">
                <a16:creationId xmlns:a16="http://schemas.microsoft.com/office/drawing/2014/main" id="{E5BB05C2-4F66-F625-0029-773AAC31B53A}"/>
              </a:ext>
            </a:extLst>
          </p:cNvPr>
          <p:cNvSpPr/>
          <p:nvPr/>
        </p:nvSpPr>
        <p:spPr>
          <a:xfrm>
            <a:off x="498721" y="1484809"/>
            <a:ext cx="1722544" cy="1435282"/>
          </a:xfrm>
          <a:prstGeom prst="flowChartAlternateProcess">
            <a:avLst/>
          </a:prstGeom>
          <a:solidFill>
            <a:srgbClr val="4D64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10000"/>
              </a:lnSpc>
            </a:pPr>
            <a:r>
              <a:rPr lang="sv-SE" sz="1500" dirty="0">
                <a:solidFill>
                  <a:srgbClr val="FFFFFF"/>
                </a:solidFill>
                <a:latin typeface="Times New Roman"/>
              </a:rPr>
              <a:t>Säkra förmågan att utöka antalet trombektomier</a:t>
            </a:r>
            <a:endParaRPr lang="sv-SE" sz="1050" dirty="0">
              <a:solidFill>
                <a:srgbClr val="FFFFFF"/>
              </a:solidFill>
              <a:latin typeface="Times New Roman"/>
            </a:endParaRPr>
          </a:p>
        </p:txBody>
      </p:sp>
      <p:pic>
        <p:nvPicPr>
          <p:cNvPr id="26" name="Bild 25" descr="Flagga med hel fyllning">
            <a:extLst>
              <a:ext uri="{FF2B5EF4-FFF2-40B4-BE49-F238E27FC236}">
                <a16:creationId xmlns:a16="http://schemas.microsoft.com/office/drawing/2014/main" id="{DA4DC9B8-7B22-BA5A-45C8-0E3C7A23114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930160" y="1241348"/>
            <a:ext cx="512595" cy="512595"/>
          </a:xfrm>
          <a:prstGeom prst="rect">
            <a:avLst/>
          </a:prstGeom>
        </p:spPr>
      </p:pic>
      <p:sp>
        <p:nvSpPr>
          <p:cNvPr id="24" name="Flödesschema: Alternativ process 23">
            <a:extLst>
              <a:ext uri="{FF2B5EF4-FFF2-40B4-BE49-F238E27FC236}">
                <a16:creationId xmlns:a16="http://schemas.microsoft.com/office/drawing/2014/main" id="{96F767C2-BCC7-41C4-89DC-2CBD890C1741}"/>
              </a:ext>
            </a:extLst>
          </p:cNvPr>
          <p:cNvSpPr/>
          <p:nvPr/>
        </p:nvSpPr>
        <p:spPr>
          <a:xfrm>
            <a:off x="3543531" y="1484809"/>
            <a:ext cx="1722544" cy="1435282"/>
          </a:xfrm>
          <a:prstGeom prst="flowChartAlternateProcess">
            <a:avLst/>
          </a:prstGeom>
          <a:solidFill>
            <a:srgbClr val="4D64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10000"/>
              </a:lnSpc>
            </a:pPr>
            <a:r>
              <a:rPr lang="sv-SE" sz="1500" dirty="0">
                <a:solidFill>
                  <a:srgbClr val="FFFFFF"/>
                </a:solidFill>
                <a:latin typeface="Times New Roman"/>
              </a:rPr>
              <a:t>Gemensam kontaktväg/jour hela RÖ</a:t>
            </a:r>
            <a:endParaRPr lang="sv-SE" sz="600" dirty="0">
              <a:solidFill>
                <a:srgbClr val="FFFFFF"/>
              </a:solidFill>
              <a:latin typeface="Times New Roman"/>
            </a:endParaRPr>
          </a:p>
        </p:txBody>
      </p:sp>
      <p:pic>
        <p:nvPicPr>
          <p:cNvPr id="29" name="Bild 28" descr="Flagga med hel fyllning">
            <a:extLst>
              <a:ext uri="{FF2B5EF4-FFF2-40B4-BE49-F238E27FC236}">
                <a16:creationId xmlns:a16="http://schemas.microsoft.com/office/drawing/2014/main" id="{AE53A545-3638-E5C0-C682-5A55808A395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5009777" y="1344523"/>
            <a:ext cx="512595" cy="512595"/>
          </a:xfrm>
          <a:prstGeom prst="rect">
            <a:avLst/>
          </a:prstGeom>
        </p:spPr>
      </p:pic>
      <p:sp>
        <p:nvSpPr>
          <p:cNvPr id="21" name="Flödesschema: Alternativ process 20">
            <a:extLst>
              <a:ext uri="{FF2B5EF4-FFF2-40B4-BE49-F238E27FC236}">
                <a16:creationId xmlns:a16="http://schemas.microsoft.com/office/drawing/2014/main" id="{60DB08E4-C2EC-8412-1D4E-E00073526C25}"/>
              </a:ext>
            </a:extLst>
          </p:cNvPr>
          <p:cNvSpPr/>
          <p:nvPr/>
        </p:nvSpPr>
        <p:spPr>
          <a:xfrm>
            <a:off x="1314626" y="3056339"/>
            <a:ext cx="1722545" cy="1435282"/>
          </a:xfrm>
          <a:prstGeom prst="flowChartAlternateProcess">
            <a:avLst/>
          </a:prstGeom>
          <a:solidFill>
            <a:srgbClr val="4D64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10000"/>
              </a:lnSpc>
            </a:pPr>
            <a:r>
              <a:rPr lang="sv-SE" sz="1500" dirty="0">
                <a:solidFill>
                  <a:srgbClr val="FFFFFF"/>
                </a:solidFill>
                <a:latin typeface="Times New Roman"/>
              </a:rPr>
              <a:t>Förbättra kommunikation och rutiner</a:t>
            </a:r>
            <a:endParaRPr lang="sv-SE" sz="600" dirty="0">
              <a:solidFill>
                <a:srgbClr val="FFFFFF"/>
              </a:solidFill>
              <a:latin typeface="Times New Roman"/>
            </a:endParaRPr>
          </a:p>
        </p:txBody>
      </p:sp>
      <p:pic>
        <p:nvPicPr>
          <p:cNvPr id="27" name="Bild 26" descr="Flagga med hel fyllning">
            <a:extLst>
              <a:ext uri="{FF2B5EF4-FFF2-40B4-BE49-F238E27FC236}">
                <a16:creationId xmlns:a16="http://schemas.microsoft.com/office/drawing/2014/main" id="{75D456AF-5141-0B4B-20EF-4757115C465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2626100" y="2851007"/>
            <a:ext cx="512595" cy="512595"/>
          </a:xfrm>
          <a:prstGeom prst="rect">
            <a:avLst/>
          </a:prstGeom>
        </p:spPr>
      </p:pic>
      <p:sp>
        <p:nvSpPr>
          <p:cNvPr id="2" name="Flödesschema: Alternativ process 1">
            <a:extLst>
              <a:ext uri="{FF2B5EF4-FFF2-40B4-BE49-F238E27FC236}">
                <a16:creationId xmlns:a16="http://schemas.microsoft.com/office/drawing/2014/main" id="{4FA905E3-6A56-E5AC-5068-2AACCBF8FB16}"/>
              </a:ext>
            </a:extLst>
          </p:cNvPr>
          <p:cNvSpPr/>
          <p:nvPr/>
        </p:nvSpPr>
        <p:spPr>
          <a:xfrm>
            <a:off x="4914986" y="3176388"/>
            <a:ext cx="1722544" cy="1435282"/>
          </a:xfrm>
          <a:prstGeom prst="flowChartAlternateProcess">
            <a:avLst/>
          </a:prstGeom>
          <a:solidFill>
            <a:srgbClr val="4D64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10000"/>
              </a:lnSpc>
            </a:pPr>
            <a:r>
              <a:rPr lang="sv-SE" dirty="0">
                <a:solidFill>
                  <a:srgbClr val="FFFFFF"/>
                </a:solidFill>
                <a:latin typeface="Times New Roman"/>
              </a:rPr>
              <a:t>Stroke-forskning</a:t>
            </a:r>
          </a:p>
        </p:txBody>
      </p:sp>
      <p:pic>
        <p:nvPicPr>
          <p:cNvPr id="4" name="Bild 3" descr="Flagga med hel fyllning">
            <a:extLst>
              <a:ext uri="{FF2B5EF4-FFF2-40B4-BE49-F238E27FC236}">
                <a16:creationId xmlns:a16="http://schemas.microsoft.com/office/drawing/2014/main" id="{1509DFDB-10E1-B8E5-A878-75C2A5C7DF7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6240959" y="2993129"/>
            <a:ext cx="512595" cy="512595"/>
          </a:xfrm>
          <a:prstGeom prst="rect">
            <a:avLst/>
          </a:prstGeom>
        </p:spPr>
      </p:pic>
    </p:spTree>
    <p:extLst>
      <p:ext uri="{BB962C8B-B14F-4D97-AF65-F5344CB8AC3E}">
        <p14:creationId xmlns:p14="http://schemas.microsoft.com/office/powerpoint/2010/main" val="261148409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3600" dirty="0" smtClean="0"/>
              <a:t>Nervsystemets sjukdomar</a:t>
            </a:r>
            <a:endParaRPr lang="sv-SE" sz="3300" dirty="0"/>
          </a:p>
        </p:txBody>
      </p:sp>
      <p:sp>
        <p:nvSpPr>
          <p:cNvPr id="3" name="Platshållare för innehåll 2"/>
          <p:cNvSpPr>
            <a:spLocks noGrp="1"/>
          </p:cNvSpPr>
          <p:nvPr>
            <p:ph idx="1"/>
          </p:nvPr>
        </p:nvSpPr>
        <p:spPr/>
        <p:txBody>
          <a:bodyPr>
            <a:noAutofit/>
          </a:bodyPr>
          <a:lstStyle/>
          <a:p>
            <a:pPr marL="180000" indent="-180000">
              <a:spcBef>
                <a:spcPts val="0"/>
              </a:spcBef>
              <a:buFont typeface="Arial" panose="020B0604020202020204" pitchFamily="34" charset="0"/>
              <a:buChar char="•"/>
            </a:pPr>
            <a:r>
              <a:rPr lang="sv-SE" sz="1200" b="1" dirty="0" smtClean="0"/>
              <a:t>Neuromuskulära </a:t>
            </a:r>
            <a:r>
              <a:rPr lang="sv-SE" sz="1200" b="1" dirty="0"/>
              <a:t>sjukdomar </a:t>
            </a:r>
            <a:r>
              <a:rPr lang="sv-SE" sz="1200" dirty="0"/>
              <a:t>(NHV-uppdrag): Formering av forskargrupp. </a:t>
            </a:r>
            <a:r>
              <a:rPr lang="sv-SE" sz="1200" dirty="0" err="1"/>
              <a:t>Sertralin</a:t>
            </a:r>
            <a:r>
              <a:rPr lang="sv-SE" sz="1200" dirty="0"/>
              <a:t>-inducerad </a:t>
            </a:r>
            <a:r>
              <a:rPr lang="sv-SE" sz="1200" dirty="0" err="1"/>
              <a:t>myopati</a:t>
            </a:r>
            <a:r>
              <a:rPr lang="sv-SE" sz="1200" dirty="0"/>
              <a:t>, elektronmikroskopi, inflammatoriska </a:t>
            </a:r>
            <a:r>
              <a:rPr lang="sv-SE" sz="1200" dirty="0" err="1"/>
              <a:t>myopatier</a:t>
            </a:r>
            <a:r>
              <a:rPr lang="sv-SE" sz="1200" dirty="0" smtClean="0"/>
              <a:t>.</a:t>
            </a:r>
            <a:endParaRPr lang="sv-SE" sz="1200" dirty="0"/>
          </a:p>
          <a:p>
            <a:pPr marL="180000" indent="-180000">
              <a:spcBef>
                <a:spcPts val="0"/>
              </a:spcBef>
              <a:buFont typeface="Arial" panose="020B0604020202020204" pitchFamily="34" charset="0"/>
              <a:buChar char="•"/>
            </a:pPr>
            <a:r>
              <a:rPr lang="sv-SE" sz="1200" b="1" dirty="0"/>
              <a:t>Multipel skleros: </a:t>
            </a:r>
            <a:r>
              <a:rPr lang="sv-SE" sz="1200" dirty="0" err="1"/>
              <a:t>Translationell</a:t>
            </a:r>
            <a:r>
              <a:rPr lang="sv-SE" sz="1200" dirty="0"/>
              <a:t> forskning kring biomarkörer för prognos/behandlingsrespons, </a:t>
            </a:r>
            <a:r>
              <a:rPr lang="sv-SE" sz="1200" dirty="0" err="1"/>
              <a:t>qMRI</a:t>
            </a:r>
            <a:r>
              <a:rPr lang="sv-SE" sz="1200" dirty="0"/>
              <a:t>-variabler, samarbete NL-mott Ryhov</a:t>
            </a:r>
            <a:r>
              <a:rPr lang="sv-SE" sz="1200" dirty="0" smtClean="0"/>
              <a:t>.</a:t>
            </a:r>
            <a:endParaRPr lang="sv-SE" sz="1200" dirty="0"/>
          </a:p>
          <a:p>
            <a:pPr marL="180000" indent="-180000">
              <a:spcBef>
                <a:spcPts val="0"/>
              </a:spcBef>
              <a:buFont typeface="Arial" panose="020B0604020202020204" pitchFamily="34" charset="0"/>
              <a:buChar char="•"/>
            </a:pPr>
            <a:r>
              <a:rPr lang="sv-SE" sz="1200" b="1" dirty="0"/>
              <a:t>NPH, Parkinsons sjukdom: </a:t>
            </a:r>
            <a:r>
              <a:rPr lang="sv-SE" sz="1200" dirty="0" err="1"/>
              <a:t>Volumetri</a:t>
            </a:r>
            <a:r>
              <a:rPr lang="sv-SE" sz="1200" dirty="0"/>
              <a:t> vid NPH/Parkinson, biomarkörer för diagnos och prognos. Funktionell-MR av olfaktoriska nervbanor</a:t>
            </a:r>
            <a:r>
              <a:rPr lang="sv-SE" sz="1200" dirty="0" smtClean="0"/>
              <a:t>.</a:t>
            </a:r>
            <a:endParaRPr lang="sv-SE" sz="1200" dirty="0"/>
          </a:p>
          <a:p>
            <a:pPr marL="180000" indent="-180000">
              <a:spcBef>
                <a:spcPts val="0"/>
              </a:spcBef>
              <a:buFont typeface="Arial" panose="020B0604020202020204" pitchFamily="34" charset="0"/>
              <a:buChar char="•"/>
            </a:pPr>
            <a:r>
              <a:rPr lang="sv-SE" sz="1200" b="1" dirty="0"/>
              <a:t>Epilepsi: </a:t>
            </a:r>
            <a:r>
              <a:rPr lang="sv-SE" sz="1200" dirty="0" err="1"/>
              <a:t>Bl</a:t>
            </a:r>
            <a:r>
              <a:rPr lang="sv-SE" sz="1200" dirty="0"/>
              <a:t> a diagnostik av anfall i hemmiljö med AI-teknik</a:t>
            </a:r>
            <a:r>
              <a:rPr lang="sv-SE" sz="1200" dirty="0" smtClean="0"/>
              <a:t>.</a:t>
            </a:r>
            <a:endParaRPr lang="sv-SE" sz="1200" b="1" dirty="0"/>
          </a:p>
          <a:p>
            <a:pPr marL="180000" indent="-180000">
              <a:spcBef>
                <a:spcPts val="0"/>
              </a:spcBef>
              <a:buFont typeface="Arial" panose="020B0604020202020204" pitchFamily="34" charset="0"/>
              <a:buChar char="•"/>
            </a:pPr>
            <a:r>
              <a:rPr lang="sv-SE" sz="1200" b="1" dirty="0"/>
              <a:t>Stroke: </a:t>
            </a:r>
            <a:r>
              <a:rPr lang="sv-SE" sz="1200" dirty="0"/>
              <a:t>Prognostiska markörer</a:t>
            </a:r>
            <a:r>
              <a:rPr lang="sv-SE" sz="1200" dirty="0" smtClean="0"/>
              <a:t>.</a:t>
            </a:r>
          </a:p>
          <a:p>
            <a:pPr marL="180000" indent="-180000">
              <a:spcBef>
                <a:spcPts val="0"/>
              </a:spcBef>
              <a:buFont typeface="Arial" panose="020B0604020202020204" pitchFamily="34" charset="0"/>
              <a:buChar char="•"/>
            </a:pPr>
            <a:r>
              <a:rPr lang="sv-SE" sz="1200" b="1" dirty="0"/>
              <a:t>Smärtforskning: </a:t>
            </a:r>
            <a:r>
              <a:rPr lang="sv-SE" sz="1200" dirty="0"/>
              <a:t>Grundforskning kring sensoriska </a:t>
            </a:r>
            <a:r>
              <a:rPr lang="sv-SE" sz="1200" dirty="0" err="1"/>
              <a:t>bansystem</a:t>
            </a:r>
            <a:r>
              <a:rPr lang="sv-SE" sz="1200" dirty="0"/>
              <a:t>.</a:t>
            </a:r>
            <a:endParaRPr lang="sv-SE" sz="1200" b="1" dirty="0"/>
          </a:p>
          <a:p>
            <a:pPr marL="180000" indent="-180000">
              <a:spcBef>
                <a:spcPts val="0"/>
              </a:spcBef>
              <a:buFont typeface="Arial" panose="020B0604020202020204" pitchFamily="34" charset="0"/>
              <a:buChar char="•"/>
            </a:pPr>
            <a:r>
              <a:rPr lang="sv-SE" sz="1200" b="1" dirty="0" err="1"/>
              <a:t>Subarachnoidalblödning</a:t>
            </a:r>
            <a:r>
              <a:rPr lang="sv-SE" sz="1200" b="1" dirty="0"/>
              <a:t>/neurointensivvård: </a:t>
            </a:r>
            <a:r>
              <a:rPr lang="sv-SE" sz="1200" dirty="0"/>
              <a:t>Biomarkörer för hjärnskada. Deep </a:t>
            </a:r>
            <a:r>
              <a:rPr lang="sv-SE" sz="1200" dirty="0" err="1"/>
              <a:t>brain</a:t>
            </a:r>
            <a:r>
              <a:rPr lang="sv-SE" sz="1200" dirty="0"/>
              <a:t> stimulation.</a:t>
            </a:r>
          </a:p>
          <a:p>
            <a:pPr marL="180000" indent="-180000">
              <a:spcBef>
                <a:spcPts val="0"/>
              </a:spcBef>
              <a:buFont typeface="Arial" panose="020B0604020202020204" pitchFamily="34" charset="0"/>
              <a:buChar char="•"/>
            </a:pPr>
            <a:r>
              <a:rPr lang="sv-SE" sz="1200" b="1" dirty="0"/>
              <a:t>Hjärntumörer:</a:t>
            </a:r>
            <a:r>
              <a:rPr lang="sv-SE" sz="1200" dirty="0"/>
              <a:t> Prognostiska markörer och patientupplevelser.</a:t>
            </a:r>
          </a:p>
          <a:p>
            <a:pPr marL="180000" indent="-180000">
              <a:spcBef>
                <a:spcPts val="0"/>
              </a:spcBef>
              <a:buFont typeface="Arial" panose="020B0604020202020204" pitchFamily="34" charset="0"/>
              <a:buChar char="•"/>
            </a:pPr>
            <a:r>
              <a:rPr lang="sv-SE" sz="1200" b="1" dirty="0" err="1"/>
              <a:t>Transkraniell</a:t>
            </a:r>
            <a:r>
              <a:rPr lang="sv-SE" sz="1200" b="1" dirty="0"/>
              <a:t>/transkutan magnetstimulering: </a:t>
            </a:r>
            <a:r>
              <a:rPr lang="sv-SE" sz="1200" dirty="0"/>
              <a:t>Epilepsi och smärta.</a:t>
            </a:r>
          </a:p>
          <a:p>
            <a:pPr marL="180000" indent="-180000">
              <a:spcBef>
                <a:spcPts val="0"/>
              </a:spcBef>
              <a:buFont typeface="Arial" panose="020B0604020202020204" pitchFamily="34" charset="0"/>
              <a:buChar char="•"/>
            </a:pPr>
            <a:r>
              <a:rPr lang="sv-SE" sz="1200" b="1" dirty="0"/>
              <a:t>Sömnforskning: </a:t>
            </a:r>
            <a:r>
              <a:rPr lang="sv-SE" sz="1200" dirty="0"/>
              <a:t>I relation till NPH, restless legs, sömnapné etc</a:t>
            </a:r>
            <a:r>
              <a:rPr lang="sv-SE" sz="1200" dirty="0" smtClean="0"/>
              <a:t>.</a:t>
            </a:r>
            <a:endParaRPr lang="sv-SE" sz="1200" b="1" dirty="0"/>
          </a:p>
        </p:txBody>
      </p:sp>
    </p:spTree>
    <p:extLst>
      <p:ext uri="{BB962C8B-B14F-4D97-AF65-F5344CB8AC3E}">
        <p14:creationId xmlns:p14="http://schemas.microsoft.com/office/powerpoint/2010/main" val="306989744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dirty="0"/>
              <a:t>Akut vård</a:t>
            </a:r>
          </a:p>
        </p:txBody>
      </p:sp>
      <p:sp>
        <p:nvSpPr>
          <p:cNvPr id="3" name="Platshållare för innehåll 2"/>
          <p:cNvSpPr>
            <a:spLocks noGrp="1"/>
          </p:cNvSpPr>
          <p:nvPr>
            <p:ph idx="1"/>
          </p:nvPr>
        </p:nvSpPr>
        <p:spPr/>
        <p:txBody>
          <a:bodyPr>
            <a:normAutofit/>
          </a:bodyPr>
          <a:lstStyle/>
          <a:p>
            <a:r>
              <a:rPr lang="sv-SE" sz="2000" dirty="0" smtClean="0"/>
              <a:t>Justering </a:t>
            </a:r>
            <a:r>
              <a:rPr lang="sv-SE" sz="2000" dirty="0"/>
              <a:t>och förtydligande av befintliga punkter. Tydligare tidsättning och strukturering för uppföljning av satta </a:t>
            </a:r>
            <a:r>
              <a:rPr lang="sv-SE" sz="2000" dirty="0" smtClean="0"/>
              <a:t>punkter.</a:t>
            </a:r>
            <a:endParaRPr lang="sv-SE" sz="2000" i="1" dirty="0"/>
          </a:p>
          <a:p>
            <a:r>
              <a:rPr lang="sv-SE" sz="2000" i="1" dirty="0">
                <a:hlinkClick r:id="rId2"/>
              </a:rPr>
              <a:t>https://sydostrasjukvardsregionen.se/wp-content/uploads/2025/02/RPO_akutvard_oversiktlig_handlingsplan_2025.pdf</a:t>
            </a:r>
            <a:endParaRPr lang="sv-SE" sz="2000" i="1" dirty="0"/>
          </a:p>
          <a:p>
            <a:endParaRPr lang="sv-SE" sz="2000" i="1" dirty="0"/>
          </a:p>
          <a:p>
            <a:endParaRPr lang="sv-SE" sz="2000" b="1" i="1" dirty="0"/>
          </a:p>
        </p:txBody>
      </p:sp>
    </p:spTree>
    <p:extLst>
      <p:ext uri="{BB962C8B-B14F-4D97-AF65-F5344CB8AC3E}">
        <p14:creationId xmlns:p14="http://schemas.microsoft.com/office/powerpoint/2010/main" val="421181837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pPr marL="180000" indent="-180000">
              <a:lnSpc>
                <a:spcPct val="120000"/>
              </a:lnSpc>
              <a:spcBef>
                <a:spcPts val="0"/>
              </a:spcBef>
              <a:spcAft>
                <a:spcPts val="600"/>
              </a:spcAft>
            </a:pPr>
            <a:r>
              <a:rPr lang="sv-SE" sz="3600" dirty="0"/>
              <a:t>Reumatiska sjukdomar</a:t>
            </a:r>
          </a:p>
        </p:txBody>
      </p:sp>
      <p:sp>
        <p:nvSpPr>
          <p:cNvPr id="3" name="Platshållare för innehåll 2"/>
          <p:cNvSpPr>
            <a:spLocks noGrp="1"/>
          </p:cNvSpPr>
          <p:nvPr>
            <p:ph idx="1"/>
          </p:nvPr>
        </p:nvSpPr>
        <p:spPr>
          <a:xfrm>
            <a:off x="457200" y="1707656"/>
            <a:ext cx="8435280" cy="2808311"/>
          </a:xfrm>
        </p:spPr>
        <p:txBody>
          <a:bodyPr>
            <a:noAutofit/>
          </a:bodyPr>
          <a:lstStyle/>
          <a:p>
            <a:pPr marL="180000" indent="-180000">
              <a:lnSpc>
                <a:spcPct val="120000"/>
              </a:lnSpc>
              <a:spcBef>
                <a:spcPts val="0"/>
              </a:spcBef>
              <a:spcAft>
                <a:spcPts val="600"/>
              </a:spcAft>
            </a:pPr>
            <a:r>
              <a:rPr lang="sv-SE" sz="900" dirty="0" smtClean="0">
                <a:latin typeface="+mj-lt"/>
              </a:rPr>
              <a:t>Vi </a:t>
            </a:r>
            <a:r>
              <a:rPr lang="sv-SE" sz="900" dirty="0">
                <a:latin typeface="+mj-lt"/>
              </a:rPr>
              <a:t>följer handlingsplanen, egentligen inte mycket nytt</a:t>
            </a:r>
            <a:r>
              <a:rPr lang="sv-SE" sz="900" dirty="0" smtClean="0">
                <a:latin typeface="+mj-lt"/>
              </a:rPr>
              <a:t>.</a:t>
            </a:r>
            <a:endParaRPr lang="sv-SE" sz="900" dirty="0">
              <a:latin typeface="+mj-lt"/>
            </a:endParaRPr>
          </a:p>
          <a:p>
            <a:pPr marL="180000" indent="-180000">
              <a:lnSpc>
                <a:spcPct val="120000"/>
              </a:lnSpc>
              <a:spcBef>
                <a:spcPts val="0"/>
              </a:spcBef>
            </a:pPr>
            <a:r>
              <a:rPr lang="sv-SE" sz="900" dirty="0" smtClean="0">
                <a:latin typeface="+mj-lt"/>
              </a:rPr>
              <a:t>Pågående forskning (</a:t>
            </a:r>
            <a:r>
              <a:rPr lang="sv-SE" sz="900" dirty="0">
                <a:latin typeface="+mj-lt"/>
              </a:rPr>
              <a:t>endast </a:t>
            </a:r>
            <a:r>
              <a:rPr lang="sv-SE" sz="900" dirty="0" smtClean="0">
                <a:latin typeface="+mj-lt"/>
              </a:rPr>
              <a:t>RÖ</a:t>
            </a:r>
            <a:r>
              <a:rPr lang="sv-SE" sz="900" dirty="0">
                <a:latin typeface="+mj-lt"/>
              </a:rPr>
              <a:t>)</a:t>
            </a:r>
          </a:p>
          <a:p>
            <a:pPr marL="180000" indent="-180000">
              <a:lnSpc>
                <a:spcPct val="120000"/>
              </a:lnSpc>
              <a:spcBef>
                <a:spcPts val="0"/>
              </a:spcBef>
              <a:buFont typeface="Arial" panose="020B0604020202020204" pitchFamily="34" charset="0"/>
              <a:buChar char="•"/>
            </a:pPr>
            <a:r>
              <a:rPr lang="sv-SE" sz="900" dirty="0">
                <a:solidFill>
                  <a:srgbClr val="212121"/>
                </a:solidFill>
                <a:latin typeface="+mj-lt"/>
              </a:rPr>
              <a:t>Psoriasisartrit studie: Kan ultraljudets olika modaliteter prediktera utveckling till </a:t>
            </a:r>
            <a:r>
              <a:rPr lang="sv-SE" sz="900" dirty="0" err="1">
                <a:solidFill>
                  <a:srgbClr val="212121"/>
                </a:solidFill>
                <a:latin typeface="+mj-lt"/>
              </a:rPr>
              <a:t>PsA</a:t>
            </a:r>
            <a:r>
              <a:rPr lang="sv-SE" sz="900" dirty="0">
                <a:solidFill>
                  <a:srgbClr val="212121"/>
                </a:solidFill>
                <a:latin typeface="+mj-lt"/>
              </a:rPr>
              <a:t> hos risk patienter (patienter med psoriasis och nytillkomna symtom från rörelseapparaten)? Preliminärt start av </a:t>
            </a:r>
            <a:r>
              <a:rPr lang="sv-SE" sz="900" dirty="0" err="1">
                <a:solidFill>
                  <a:srgbClr val="212121"/>
                </a:solidFill>
                <a:latin typeface="+mj-lt"/>
              </a:rPr>
              <a:t>inklusion</a:t>
            </a:r>
            <a:r>
              <a:rPr lang="sv-SE" sz="900" dirty="0">
                <a:solidFill>
                  <a:srgbClr val="212121"/>
                </a:solidFill>
                <a:latin typeface="+mj-lt"/>
              </a:rPr>
              <a:t> hösten 2025. Michael </a:t>
            </a:r>
            <a:r>
              <a:rPr lang="sv-SE" sz="900" dirty="0" err="1">
                <a:solidFill>
                  <a:srgbClr val="212121"/>
                </a:solidFill>
                <a:latin typeface="+mj-lt"/>
              </a:rPr>
              <a:t>Ziegelasch</a:t>
            </a:r>
            <a:r>
              <a:rPr lang="sv-SE" sz="900" dirty="0" smtClean="0">
                <a:solidFill>
                  <a:srgbClr val="212121"/>
                </a:solidFill>
                <a:latin typeface="+mj-lt"/>
              </a:rPr>
              <a:t>.</a:t>
            </a:r>
            <a:endParaRPr lang="sv-SE" sz="900" dirty="0">
              <a:solidFill>
                <a:srgbClr val="212121"/>
              </a:solidFill>
              <a:latin typeface="+mj-lt"/>
            </a:endParaRPr>
          </a:p>
          <a:p>
            <a:pPr marL="180000" indent="-180000">
              <a:lnSpc>
                <a:spcPct val="120000"/>
              </a:lnSpc>
              <a:spcBef>
                <a:spcPts val="0"/>
              </a:spcBef>
              <a:buFont typeface="Arial" panose="020B0604020202020204" pitchFamily="34" charset="0"/>
              <a:buChar char="•"/>
            </a:pPr>
            <a:r>
              <a:rPr lang="sv-SE" sz="900" dirty="0">
                <a:solidFill>
                  <a:srgbClr val="212121"/>
                </a:solidFill>
                <a:latin typeface="+mj-lt"/>
              </a:rPr>
              <a:t>ARTHUR ultraljudsrobot studien: Kan ultraljudsroboten ARTHUR i den kliniska vardagen hjälpa till att identifiera RA-patienter med pågående sjukdomsaktivitet? Michael </a:t>
            </a:r>
            <a:r>
              <a:rPr lang="sv-SE" sz="900" dirty="0" err="1">
                <a:solidFill>
                  <a:srgbClr val="212121"/>
                </a:solidFill>
                <a:latin typeface="+mj-lt"/>
              </a:rPr>
              <a:t>Ziegelasch</a:t>
            </a:r>
            <a:r>
              <a:rPr lang="sv-SE" sz="900" dirty="0">
                <a:solidFill>
                  <a:srgbClr val="212121"/>
                </a:solidFill>
                <a:latin typeface="+mj-lt"/>
              </a:rPr>
              <a:t>, Faria </a:t>
            </a:r>
            <a:r>
              <a:rPr lang="sv-SE" sz="900" dirty="0" err="1">
                <a:solidFill>
                  <a:srgbClr val="212121"/>
                </a:solidFill>
                <a:latin typeface="+mj-lt"/>
              </a:rPr>
              <a:t>Shahab</a:t>
            </a:r>
            <a:r>
              <a:rPr lang="sv-SE" sz="900" dirty="0" smtClean="0">
                <a:solidFill>
                  <a:srgbClr val="212121"/>
                </a:solidFill>
                <a:latin typeface="+mj-lt"/>
              </a:rPr>
              <a:t>.</a:t>
            </a:r>
            <a:endParaRPr lang="sv-SE" sz="900" dirty="0">
              <a:solidFill>
                <a:srgbClr val="212121"/>
              </a:solidFill>
              <a:latin typeface="+mj-lt"/>
            </a:endParaRPr>
          </a:p>
          <a:p>
            <a:pPr marL="180000" indent="-180000">
              <a:lnSpc>
                <a:spcPct val="120000"/>
              </a:lnSpc>
              <a:spcBef>
                <a:spcPts val="0"/>
              </a:spcBef>
              <a:buFont typeface="Arial" panose="020B0604020202020204" pitchFamily="34" charset="0"/>
              <a:buChar char="•"/>
            </a:pPr>
            <a:r>
              <a:rPr lang="sv-SE" sz="900" dirty="0" err="1">
                <a:solidFill>
                  <a:srgbClr val="212121"/>
                </a:solidFill>
                <a:latin typeface="+mj-lt"/>
              </a:rPr>
              <a:t>Reumatoid</a:t>
            </a:r>
            <a:r>
              <a:rPr lang="sv-SE" sz="900" dirty="0">
                <a:solidFill>
                  <a:srgbClr val="212121"/>
                </a:solidFill>
                <a:latin typeface="+mj-lt"/>
              </a:rPr>
              <a:t> Artrit: Att förutsäga och förebygga RA. Startar ledgångsreumatism i munhålan? Alf </a:t>
            </a:r>
            <a:r>
              <a:rPr lang="sv-SE" sz="900" dirty="0" err="1">
                <a:solidFill>
                  <a:srgbClr val="212121"/>
                </a:solidFill>
                <a:latin typeface="+mj-lt"/>
              </a:rPr>
              <a:t>Kastbom</a:t>
            </a:r>
            <a:r>
              <a:rPr lang="sv-SE" sz="900" dirty="0">
                <a:solidFill>
                  <a:srgbClr val="212121"/>
                </a:solidFill>
                <a:latin typeface="+mj-lt"/>
              </a:rPr>
              <a:t>, Simon </a:t>
            </a:r>
            <a:r>
              <a:rPr lang="sv-SE" sz="900" dirty="0" err="1">
                <a:solidFill>
                  <a:srgbClr val="212121"/>
                </a:solidFill>
                <a:latin typeface="+mj-lt"/>
              </a:rPr>
              <a:t>Åhammar</a:t>
            </a:r>
            <a:r>
              <a:rPr lang="sv-SE" sz="900" dirty="0" smtClean="0">
                <a:solidFill>
                  <a:srgbClr val="212121"/>
                </a:solidFill>
                <a:latin typeface="+mj-lt"/>
              </a:rPr>
              <a:t>.</a:t>
            </a:r>
            <a:endParaRPr lang="sv-SE" sz="900" dirty="0">
              <a:solidFill>
                <a:srgbClr val="212121"/>
              </a:solidFill>
              <a:latin typeface="+mj-lt"/>
            </a:endParaRPr>
          </a:p>
          <a:p>
            <a:pPr marL="180000" indent="-180000">
              <a:lnSpc>
                <a:spcPct val="120000"/>
              </a:lnSpc>
              <a:spcBef>
                <a:spcPts val="0"/>
              </a:spcBef>
              <a:buFont typeface="Arial" panose="020B0604020202020204" pitchFamily="34" charset="0"/>
              <a:buChar char="•"/>
            </a:pPr>
            <a:r>
              <a:rPr lang="sv-SE" sz="900" dirty="0" err="1">
                <a:solidFill>
                  <a:srgbClr val="212121"/>
                </a:solidFill>
                <a:latin typeface="+mj-lt"/>
              </a:rPr>
              <a:t>TIRx</a:t>
            </a:r>
            <a:r>
              <a:rPr lang="sv-SE" sz="900" dirty="0">
                <a:solidFill>
                  <a:srgbClr val="212121"/>
                </a:solidFill>
                <a:latin typeface="+mj-lt"/>
              </a:rPr>
              <a:t> 10 årsuppföljning med röntgen, ledstatus, ultraljud. Nya bilddiagnostiska metoder- bättre diagnostik och prognostisk potential vid debuterande </a:t>
            </a:r>
            <a:r>
              <a:rPr lang="sv-SE" sz="900" dirty="0" err="1">
                <a:solidFill>
                  <a:srgbClr val="212121"/>
                </a:solidFill>
                <a:latin typeface="+mj-lt"/>
              </a:rPr>
              <a:t>Reumatoid</a:t>
            </a:r>
            <a:r>
              <a:rPr lang="sv-SE" sz="900" dirty="0">
                <a:solidFill>
                  <a:srgbClr val="212121"/>
                </a:solidFill>
                <a:latin typeface="+mj-lt"/>
              </a:rPr>
              <a:t> artrit? Sammanställning av data och manus. Michael </a:t>
            </a:r>
            <a:r>
              <a:rPr lang="sv-SE" sz="900" dirty="0" err="1">
                <a:solidFill>
                  <a:srgbClr val="212121"/>
                </a:solidFill>
                <a:latin typeface="+mj-lt"/>
              </a:rPr>
              <a:t>Ziegelasch</a:t>
            </a:r>
            <a:r>
              <a:rPr lang="sv-SE" sz="900" dirty="0" smtClean="0">
                <a:solidFill>
                  <a:srgbClr val="212121"/>
                </a:solidFill>
                <a:latin typeface="+mj-lt"/>
              </a:rPr>
              <a:t>.</a:t>
            </a:r>
            <a:endParaRPr lang="sv-SE" sz="900" dirty="0">
              <a:solidFill>
                <a:srgbClr val="212121"/>
              </a:solidFill>
              <a:latin typeface="+mj-lt"/>
            </a:endParaRPr>
          </a:p>
          <a:p>
            <a:pPr marL="180000" indent="-180000">
              <a:lnSpc>
                <a:spcPct val="120000"/>
              </a:lnSpc>
              <a:spcBef>
                <a:spcPts val="0"/>
              </a:spcBef>
              <a:buFont typeface="Arial" panose="020B0604020202020204" pitchFamily="34" charset="0"/>
              <a:buChar char="•"/>
            </a:pPr>
            <a:r>
              <a:rPr lang="sv-SE" sz="900" dirty="0">
                <a:solidFill>
                  <a:srgbClr val="212121"/>
                </a:solidFill>
                <a:latin typeface="+mj-lt"/>
              </a:rPr>
              <a:t>Inflammatorisk systemsjukdom, särskilt systemisk lupus </a:t>
            </a:r>
            <a:r>
              <a:rPr lang="sv-SE" sz="900" dirty="0" err="1">
                <a:solidFill>
                  <a:srgbClr val="212121"/>
                </a:solidFill>
                <a:latin typeface="+mj-lt"/>
              </a:rPr>
              <a:t>erytematosus</a:t>
            </a:r>
            <a:r>
              <a:rPr lang="sv-SE" sz="900" dirty="0">
                <a:solidFill>
                  <a:srgbClr val="212121"/>
                </a:solidFill>
                <a:latin typeface="+mj-lt"/>
              </a:rPr>
              <a:t> (SLE): Skräddarsydd uppföljning och behandling av patienter med SLE. Christopher Sjöwall. Finansiering: Projektanslag från Vetenskapsrådet beviljat Nov 2023</a:t>
            </a:r>
            <a:r>
              <a:rPr lang="sv-SE" sz="900" dirty="0" smtClean="0">
                <a:solidFill>
                  <a:srgbClr val="212121"/>
                </a:solidFill>
                <a:latin typeface="+mj-lt"/>
              </a:rPr>
              <a:t>.</a:t>
            </a:r>
            <a:endParaRPr lang="sv-SE" sz="900" dirty="0">
              <a:solidFill>
                <a:srgbClr val="212121"/>
              </a:solidFill>
              <a:latin typeface="+mj-lt"/>
            </a:endParaRPr>
          </a:p>
          <a:p>
            <a:pPr marL="180000" indent="-180000">
              <a:lnSpc>
                <a:spcPct val="120000"/>
              </a:lnSpc>
              <a:spcBef>
                <a:spcPts val="0"/>
              </a:spcBef>
              <a:buFont typeface="Arial" panose="020B0604020202020204" pitchFamily="34" charset="0"/>
              <a:buChar char="•"/>
            </a:pPr>
            <a:r>
              <a:rPr lang="sv-SE" sz="900" dirty="0">
                <a:solidFill>
                  <a:srgbClr val="212121"/>
                </a:solidFill>
                <a:latin typeface="+mj-lt"/>
              </a:rPr>
              <a:t>Vaccination mot Covid19 vid inflammatoriska reumatiska sjukdomar. Inverkan av antireumatiska behandlingar på vaccinsvar och skydd mot infektioner. Martina </a:t>
            </a:r>
            <a:r>
              <a:rPr lang="sv-SE" sz="900" dirty="0" err="1">
                <a:solidFill>
                  <a:srgbClr val="212121"/>
                </a:solidFill>
                <a:latin typeface="+mj-lt"/>
              </a:rPr>
              <a:t>Frodlund</a:t>
            </a:r>
            <a:r>
              <a:rPr lang="sv-SE" sz="900" dirty="0" smtClean="0">
                <a:solidFill>
                  <a:srgbClr val="212121"/>
                </a:solidFill>
                <a:latin typeface="+mj-lt"/>
              </a:rPr>
              <a:t>.</a:t>
            </a:r>
            <a:endParaRPr lang="sv-SE" sz="900" dirty="0">
              <a:solidFill>
                <a:srgbClr val="212121"/>
              </a:solidFill>
              <a:latin typeface="+mj-lt"/>
            </a:endParaRPr>
          </a:p>
          <a:p>
            <a:pPr marL="180000" indent="-180000">
              <a:lnSpc>
                <a:spcPct val="120000"/>
              </a:lnSpc>
              <a:spcBef>
                <a:spcPts val="0"/>
              </a:spcBef>
              <a:buFont typeface="Arial" panose="020B0604020202020204" pitchFamily="34" charset="0"/>
              <a:buChar char="•"/>
            </a:pPr>
            <a:r>
              <a:rPr lang="sv-SE" sz="900" dirty="0" err="1">
                <a:solidFill>
                  <a:srgbClr val="212121"/>
                </a:solidFill>
                <a:latin typeface="+mj-lt"/>
              </a:rPr>
              <a:t>Adverse</a:t>
            </a:r>
            <a:r>
              <a:rPr lang="sv-SE" sz="900" dirty="0">
                <a:solidFill>
                  <a:srgbClr val="212121"/>
                </a:solidFill>
                <a:latin typeface="+mj-lt"/>
              </a:rPr>
              <a:t> </a:t>
            </a:r>
            <a:r>
              <a:rPr lang="sv-SE" sz="900" dirty="0" err="1">
                <a:solidFill>
                  <a:srgbClr val="212121"/>
                </a:solidFill>
                <a:latin typeface="+mj-lt"/>
              </a:rPr>
              <a:t>pregnancy</a:t>
            </a:r>
            <a:r>
              <a:rPr lang="sv-SE" sz="900" dirty="0">
                <a:solidFill>
                  <a:srgbClr val="212121"/>
                </a:solidFill>
                <a:latin typeface="+mj-lt"/>
              </a:rPr>
              <a:t> </a:t>
            </a:r>
            <a:r>
              <a:rPr lang="sv-SE" sz="900" dirty="0" err="1">
                <a:solidFill>
                  <a:srgbClr val="212121"/>
                </a:solidFill>
                <a:latin typeface="+mj-lt"/>
              </a:rPr>
              <a:t>outcomes</a:t>
            </a:r>
            <a:r>
              <a:rPr lang="sv-SE" sz="900" dirty="0">
                <a:solidFill>
                  <a:srgbClr val="212121"/>
                </a:solidFill>
                <a:latin typeface="+mj-lt"/>
              </a:rPr>
              <a:t> in </a:t>
            </a:r>
            <a:r>
              <a:rPr lang="sv-SE" sz="900" dirty="0" err="1">
                <a:solidFill>
                  <a:srgbClr val="212121"/>
                </a:solidFill>
                <a:latin typeface="+mj-lt"/>
              </a:rPr>
              <a:t>systemic</a:t>
            </a:r>
            <a:r>
              <a:rPr lang="sv-SE" sz="900" dirty="0">
                <a:solidFill>
                  <a:srgbClr val="212121"/>
                </a:solidFill>
                <a:latin typeface="+mj-lt"/>
              </a:rPr>
              <a:t> lupus </a:t>
            </a:r>
            <a:r>
              <a:rPr lang="sv-SE" sz="900" dirty="0" err="1">
                <a:solidFill>
                  <a:srgbClr val="212121"/>
                </a:solidFill>
                <a:latin typeface="+mj-lt"/>
              </a:rPr>
              <a:t>erythematosus</a:t>
            </a:r>
            <a:r>
              <a:rPr lang="sv-SE" sz="900" dirty="0">
                <a:solidFill>
                  <a:srgbClr val="212121"/>
                </a:solidFill>
                <a:latin typeface="+mj-lt"/>
              </a:rPr>
              <a:t> (SLE): </a:t>
            </a:r>
            <a:r>
              <a:rPr lang="sv-SE" sz="900" dirty="0" err="1">
                <a:solidFill>
                  <a:srgbClr val="212121"/>
                </a:solidFill>
                <a:latin typeface="+mj-lt"/>
              </a:rPr>
              <a:t>Biomarkers</a:t>
            </a:r>
            <a:r>
              <a:rPr lang="sv-SE" sz="900" dirty="0">
                <a:solidFill>
                  <a:srgbClr val="212121"/>
                </a:solidFill>
                <a:latin typeface="+mj-lt"/>
              </a:rPr>
              <a:t> </a:t>
            </a:r>
            <a:r>
              <a:rPr lang="sv-SE" sz="900" dirty="0" err="1">
                <a:solidFill>
                  <a:srgbClr val="212121"/>
                </a:solidFill>
                <a:latin typeface="+mj-lt"/>
              </a:rPr>
              <a:t>related</a:t>
            </a:r>
            <a:r>
              <a:rPr lang="sv-SE" sz="900" dirty="0">
                <a:solidFill>
                  <a:srgbClr val="212121"/>
                </a:solidFill>
                <a:latin typeface="+mj-lt"/>
              </a:rPr>
              <a:t> to </a:t>
            </a:r>
            <a:r>
              <a:rPr lang="sv-SE" sz="900" dirty="0" err="1">
                <a:solidFill>
                  <a:srgbClr val="212121"/>
                </a:solidFill>
                <a:latin typeface="+mj-lt"/>
              </a:rPr>
              <a:t>complications</a:t>
            </a:r>
            <a:r>
              <a:rPr lang="sv-SE" sz="900" dirty="0">
                <a:solidFill>
                  <a:srgbClr val="212121"/>
                </a:solidFill>
                <a:latin typeface="+mj-lt"/>
              </a:rPr>
              <a:t> </a:t>
            </a:r>
            <a:r>
              <a:rPr lang="sv-SE" sz="900" dirty="0" err="1">
                <a:solidFill>
                  <a:srgbClr val="212121"/>
                </a:solidFill>
                <a:latin typeface="+mj-lt"/>
              </a:rPr>
              <a:t>during</a:t>
            </a:r>
            <a:r>
              <a:rPr lang="sv-SE" sz="900" dirty="0">
                <a:solidFill>
                  <a:srgbClr val="212121"/>
                </a:solidFill>
                <a:latin typeface="+mj-lt"/>
              </a:rPr>
              <a:t> </a:t>
            </a:r>
            <a:r>
              <a:rPr lang="sv-SE" sz="900" dirty="0" err="1">
                <a:solidFill>
                  <a:srgbClr val="212121"/>
                </a:solidFill>
                <a:latin typeface="+mj-lt"/>
              </a:rPr>
              <a:t>pregnancy</a:t>
            </a:r>
            <a:r>
              <a:rPr lang="sv-SE" sz="900" dirty="0">
                <a:solidFill>
                  <a:srgbClr val="212121"/>
                </a:solidFill>
                <a:latin typeface="+mj-lt"/>
              </a:rPr>
              <a:t> and </a:t>
            </a:r>
            <a:r>
              <a:rPr lang="sv-SE" sz="900" dirty="0" err="1">
                <a:solidFill>
                  <a:srgbClr val="212121"/>
                </a:solidFill>
                <a:latin typeface="+mj-lt"/>
              </a:rPr>
              <a:t>other</a:t>
            </a:r>
            <a:r>
              <a:rPr lang="sv-SE" sz="900" dirty="0">
                <a:solidFill>
                  <a:srgbClr val="212121"/>
                </a:solidFill>
                <a:latin typeface="+mj-lt"/>
              </a:rPr>
              <a:t> </a:t>
            </a:r>
            <a:r>
              <a:rPr lang="sv-SE" sz="900" dirty="0" err="1">
                <a:solidFill>
                  <a:srgbClr val="212121"/>
                </a:solidFill>
                <a:latin typeface="+mj-lt"/>
              </a:rPr>
              <a:t>comorbidities</a:t>
            </a:r>
            <a:r>
              <a:rPr lang="sv-SE" sz="900" dirty="0">
                <a:solidFill>
                  <a:srgbClr val="212121"/>
                </a:solidFill>
                <a:latin typeface="+mj-lt"/>
              </a:rPr>
              <a:t> </a:t>
            </a:r>
            <a:r>
              <a:rPr lang="sv-SE" sz="900" dirty="0" err="1">
                <a:solidFill>
                  <a:srgbClr val="212121"/>
                </a:solidFill>
                <a:latin typeface="+mj-lt"/>
              </a:rPr>
              <a:t>associated</a:t>
            </a:r>
            <a:r>
              <a:rPr lang="sv-SE" sz="900" dirty="0">
                <a:solidFill>
                  <a:srgbClr val="212121"/>
                </a:solidFill>
                <a:latin typeface="+mj-lt"/>
              </a:rPr>
              <a:t> </a:t>
            </a:r>
            <a:r>
              <a:rPr lang="sv-SE" sz="900" dirty="0" err="1">
                <a:solidFill>
                  <a:srgbClr val="212121"/>
                </a:solidFill>
                <a:latin typeface="+mj-lt"/>
              </a:rPr>
              <a:t>with</a:t>
            </a:r>
            <a:r>
              <a:rPr lang="sv-SE" sz="900" dirty="0">
                <a:solidFill>
                  <a:srgbClr val="212121"/>
                </a:solidFill>
                <a:latin typeface="+mj-lt"/>
              </a:rPr>
              <a:t> SLE. </a:t>
            </a:r>
            <a:r>
              <a:rPr lang="sv-SE" sz="900" dirty="0" err="1">
                <a:solidFill>
                  <a:srgbClr val="212121"/>
                </a:solidFill>
                <a:latin typeface="+mj-lt"/>
              </a:rPr>
              <a:t>Muna</a:t>
            </a:r>
            <a:r>
              <a:rPr lang="sv-SE" sz="900" dirty="0">
                <a:solidFill>
                  <a:srgbClr val="212121"/>
                </a:solidFill>
                <a:latin typeface="+mj-lt"/>
              </a:rPr>
              <a:t> Saleh, Christopher Sjöwall</a:t>
            </a:r>
            <a:r>
              <a:rPr lang="sv-SE" sz="900" dirty="0" smtClean="0">
                <a:solidFill>
                  <a:srgbClr val="212121"/>
                </a:solidFill>
                <a:latin typeface="+mj-lt"/>
              </a:rPr>
              <a:t>.</a:t>
            </a:r>
            <a:endParaRPr lang="sv-SE" sz="900" dirty="0">
              <a:solidFill>
                <a:srgbClr val="212121"/>
              </a:solidFill>
              <a:latin typeface="+mj-lt"/>
            </a:endParaRPr>
          </a:p>
          <a:p>
            <a:pPr marL="180000" indent="-180000">
              <a:lnSpc>
                <a:spcPct val="120000"/>
              </a:lnSpc>
              <a:spcBef>
                <a:spcPts val="0"/>
              </a:spcBef>
              <a:buFont typeface="Arial" panose="020B0604020202020204" pitchFamily="34" charset="0"/>
              <a:buChar char="•"/>
            </a:pPr>
            <a:r>
              <a:rPr lang="sv-SE" sz="900" dirty="0">
                <a:solidFill>
                  <a:srgbClr val="212121"/>
                </a:solidFill>
                <a:latin typeface="+mj-lt"/>
              </a:rPr>
              <a:t>Clinical and experimental studies </a:t>
            </a:r>
            <a:r>
              <a:rPr lang="sv-SE" sz="900" dirty="0" err="1">
                <a:solidFill>
                  <a:srgbClr val="212121"/>
                </a:solidFill>
                <a:latin typeface="+mj-lt"/>
              </a:rPr>
              <a:t>of</a:t>
            </a:r>
            <a:r>
              <a:rPr lang="sv-SE" sz="900" dirty="0">
                <a:solidFill>
                  <a:srgbClr val="212121"/>
                </a:solidFill>
                <a:latin typeface="+mj-lt"/>
              </a:rPr>
              <a:t> the </a:t>
            </a:r>
            <a:r>
              <a:rPr lang="sv-SE" sz="900" dirty="0" err="1">
                <a:solidFill>
                  <a:srgbClr val="212121"/>
                </a:solidFill>
                <a:latin typeface="+mj-lt"/>
              </a:rPr>
              <a:t>inflammatory</a:t>
            </a:r>
            <a:r>
              <a:rPr lang="sv-SE" sz="900" dirty="0">
                <a:solidFill>
                  <a:srgbClr val="212121"/>
                </a:solidFill>
                <a:latin typeface="+mj-lt"/>
              </a:rPr>
              <a:t> </a:t>
            </a:r>
            <a:r>
              <a:rPr lang="sv-SE" sz="900" dirty="0" err="1">
                <a:solidFill>
                  <a:srgbClr val="212121"/>
                </a:solidFill>
                <a:latin typeface="+mj-lt"/>
              </a:rPr>
              <a:t>mediators</a:t>
            </a:r>
            <a:r>
              <a:rPr lang="sv-SE" sz="900" dirty="0">
                <a:solidFill>
                  <a:srgbClr val="212121"/>
                </a:solidFill>
                <a:latin typeface="+mj-lt"/>
              </a:rPr>
              <a:t> in </a:t>
            </a:r>
            <a:r>
              <a:rPr lang="sv-SE" sz="900" dirty="0" err="1">
                <a:solidFill>
                  <a:srgbClr val="212121"/>
                </a:solidFill>
                <a:latin typeface="+mj-lt"/>
              </a:rPr>
              <a:t>systemic</a:t>
            </a:r>
            <a:r>
              <a:rPr lang="sv-SE" sz="900" dirty="0">
                <a:solidFill>
                  <a:srgbClr val="212121"/>
                </a:solidFill>
                <a:latin typeface="+mj-lt"/>
              </a:rPr>
              <a:t> lupus </a:t>
            </a:r>
            <a:r>
              <a:rPr lang="sv-SE" sz="900" dirty="0" err="1">
                <a:solidFill>
                  <a:srgbClr val="212121"/>
                </a:solidFill>
                <a:latin typeface="+mj-lt"/>
              </a:rPr>
              <a:t>erythematosus</a:t>
            </a:r>
            <a:r>
              <a:rPr lang="sv-SE" sz="900" dirty="0">
                <a:solidFill>
                  <a:srgbClr val="212121"/>
                </a:solidFill>
                <a:latin typeface="+mj-lt"/>
              </a:rPr>
              <a:t>: </a:t>
            </a:r>
            <a:r>
              <a:rPr lang="sv-SE" sz="900" dirty="0" err="1">
                <a:solidFill>
                  <a:srgbClr val="212121"/>
                </a:solidFill>
                <a:latin typeface="+mj-lt"/>
              </a:rPr>
              <a:t>Towards</a:t>
            </a:r>
            <a:r>
              <a:rPr lang="sv-SE" sz="900" dirty="0">
                <a:solidFill>
                  <a:srgbClr val="212121"/>
                </a:solidFill>
                <a:latin typeface="+mj-lt"/>
              </a:rPr>
              <a:t> </a:t>
            </a:r>
            <a:r>
              <a:rPr lang="sv-SE" sz="900" dirty="0" err="1">
                <a:solidFill>
                  <a:srgbClr val="212121"/>
                </a:solidFill>
                <a:latin typeface="+mj-lt"/>
              </a:rPr>
              <a:t>reliable</a:t>
            </a:r>
            <a:r>
              <a:rPr lang="sv-SE" sz="900" dirty="0">
                <a:solidFill>
                  <a:srgbClr val="212121"/>
                </a:solidFill>
                <a:latin typeface="+mj-lt"/>
              </a:rPr>
              <a:t> </a:t>
            </a:r>
            <a:r>
              <a:rPr lang="sv-SE" sz="900" dirty="0" err="1">
                <a:solidFill>
                  <a:srgbClr val="212121"/>
                </a:solidFill>
                <a:latin typeface="+mj-lt"/>
              </a:rPr>
              <a:t>diagnostic</a:t>
            </a:r>
            <a:r>
              <a:rPr lang="sv-SE" sz="900" dirty="0">
                <a:solidFill>
                  <a:srgbClr val="212121"/>
                </a:solidFill>
                <a:latin typeface="+mj-lt"/>
              </a:rPr>
              <a:t> and prognostic </a:t>
            </a:r>
            <a:r>
              <a:rPr lang="sv-SE" sz="900" dirty="0" err="1">
                <a:solidFill>
                  <a:srgbClr val="212121"/>
                </a:solidFill>
                <a:latin typeface="+mj-lt"/>
              </a:rPr>
              <a:t>tools</a:t>
            </a:r>
            <a:r>
              <a:rPr lang="sv-SE" sz="900" dirty="0">
                <a:solidFill>
                  <a:srgbClr val="212121"/>
                </a:solidFill>
                <a:latin typeface="+mj-lt"/>
              </a:rPr>
              <a:t>. Christopher Sjöwall, Martina </a:t>
            </a:r>
            <a:r>
              <a:rPr lang="sv-SE" sz="900" dirty="0" err="1">
                <a:solidFill>
                  <a:srgbClr val="212121"/>
                </a:solidFill>
                <a:latin typeface="+mj-lt"/>
              </a:rPr>
              <a:t>Frodlund</a:t>
            </a:r>
            <a:r>
              <a:rPr lang="sv-SE" sz="900" dirty="0">
                <a:solidFill>
                  <a:srgbClr val="212121"/>
                </a:solidFill>
                <a:latin typeface="+mj-lt"/>
              </a:rPr>
              <a:t>, Rama </a:t>
            </a:r>
            <a:r>
              <a:rPr lang="sv-SE" sz="900" dirty="0" err="1">
                <a:solidFill>
                  <a:srgbClr val="212121"/>
                </a:solidFill>
                <a:latin typeface="+mj-lt"/>
              </a:rPr>
              <a:t>Andraos</a:t>
            </a:r>
            <a:r>
              <a:rPr lang="sv-SE" sz="900" dirty="0">
                <a:solidFill>
                  <a:srgbClr val="212121"/>
                </a:solidFill>
                <a:latin typeface="+mj-lt"/>
              </a:rPr>
              <a:t>, Tomas </a:t>
            </a:r>
            <a:r>
              <a:rPr lang="sv-SE" sz="900" dirty="0" err="1">
                <a:solidFill>
                  <a:srgbClr val="212121"/>
                </a:solidFill>
                <a:latin typeface="+mj-lt"/>
              </a:rPr>
              <a:t>Walhelm</a:t>
            </a:r>
            <a:r>
              <a:rPr lang="sv-SE" sz="900" dirty="0" smtClean="0">
                <a:solidFill>
                  <a:srgbClr val="212121"/>
                </a:solidFill>
                <a:latin typeface="+mj-lt"/>
              </a:rPr>
              <a:t>.</a:t>
            </a:r>
            <a:endParaRPr lang="sv-SE" sz="900" dirty="0">
              <a:solidFill>
                <a:srgbClr val="212121"/>
              </a:solidFill>
              <a:latin typeface="+mj-lt"/>
            </a:endParaRPr>
          </a:p>
          <a:p>
            <a:pPr marL="180000" indent="-180000">
              <a:lnSpc>
                <a:spcPct val="120000"/>
              </a:lnSpc>
              <a:spcBef>
                <a:spcPts val="0"/>
              </a:spcBef>
              <a:spcAft>
                <a:spcPts val="600"/>
              </a:spcAft>
              <a:buFont typeface="Arial" panose="020B0604020202020204" pitchFamily="34" charset="0"/>
              <a:buChar char="•"/>
            </a:pPr>
            <a:r>
              <a:rPr lang="sv-SE" sz="900" dirty="0">
                <a:solidFill>
                  <a:srgbClr val="212121"/>
                </a:solidFill>
                <a:latin typeface="+mj-lt"/>
              </a:rPr>
              <a:t>TIRA 10 årsuppföljning av funktionshinder vid RA, Ingrid Thyberg</a:t>
            </a:r>
            <a:r>
              <a:rPr lang="sv-SE" sz="900" dirty="0" smtClean="0">
                <a:solidFill>
                  <a:srgbClr val="212121"/>
                </a:solidFill>
                <a:latin typeface="+mj-lt"/>
              </a:rPr>
              <a:t>.</a:t>
            </a:r>
            <a:endParaRPr lang="sv-SE" sz="900" dirty="0">
              <a:solidFill>
                <a:srgbClr val="212121"/>
              </a:solidFill>
              <a:latin typeface="+mj-lt"/>
            </a:endParaRPr>
          </a:p>
        </p:txBody>
      </p:sp>
    </p:spTree>
    <p:extLst>
      <p:ext uri="{BB962C8B-B14F-4D97-AF65-F5344CB8AC3E}">
        <p14:creationId xmlns:p14="http://schemas.microsoft.com/office/powerpoint/2010/main" val="276099475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smtClean="0"/>
              <a:t>5. Hur </a:t>
            </a:r>
            <a:r>
              <a:rPr lang="sv-SE" dirty="0"/>
              <a:t>möter vi framtidens behov av hälso-och sjukvård?</a:t>
            </a:r>
            <a:r>
              <a:rPr lang="sv-SE" b="1" i="1" dirty="0"/>
              <a:t> </a:t>
            </a:r>
            <a:endParaRPr lang="sv-SE" dirty="0"/>
          </a:p>
        </p:txBody>
      </p:sp>
      <p:sp>
        <p:nvSpPr>
          <p:cNvPr id="3" name="Platshållare för innehåll 2"/>
          <p:cNvSpPr>
            <a:spLocks noGrp="1"/>
          </p:cNvSpPr>
          <p:nvPr>
            <p:ph idx="1"/>
          </p:nvPr>
        </p:nvSpPr>
        <p:spPr>
          <a:xfrm>
            <a:off x="457200" y="1995686"/>
            <a:ext cx="8229600" cy="2520280"/>
          </a:xfrm>
        </p:spPr>
        <p:txBody>
          <a:bodyPr/>
          <a:lstStyle/>
          <a:p>
            <a:pPr marL="285750" indent="-285750">
              <a:buFont typeface="Arial" panose="020B0604020202020204" pitchFamily="34" charset="0"/>
              <a:buChar char="•"/>
            </a:pPr>
            <a:r>
              <a:rPr lang="sv-SE" sz="1400" dirty="0" smtClean="0"/>
              <a:t>Var </a:t>
            </a:r>
            <a:r>
              <a:rPr lang="sv-SE" sz="1400" dirty="0"/>
              <a:t>behöver vi vara om 3-5 år utifrån Esthers behov och hur arbetar </a:t>
            </a:r>
            <a:r>
              <a:rPr lang="sv-SE" sz="1400" dirty="0" smtClean="0"/>
              <a:t>RPO</a:t>
            </a:r>
            <a:r>
              <a:rPr lang="sv-SE" sz="1400" dirty="0" smtClean="0"/>
              <a:t> </a:t>
            </a:r>
            <a:r>
              <a:rPr lang="sv-SE" sz="1400" dirty="0"/>
              <a:t>för att komma dit? </a:t>
            </a:r>
            <a:endParaRPr lang="sv-SE" sz="1400" dirty="0" smtClean="0"/>
          </a:p>
          <a:p>
            <a:pPr marL="285750" indent="-285750">
              <a:buFont typeface="Arial" panose="020B0604020202020204" pitchFamily="34" charset="0"/>
              <a:buChar char="•"/>
            </a:pPr>
            <a:r>
              <a:rPr lang="sv-SE" sz="1400" dirty="0" smtClean="0"/>
              <a:t>Vilka </a:t>
            </a:r>
            <a:r>
              <a:rPr lang="sv-SE" sz="1400" dirty="0"/>
              <a:t>är era resultat i jämförelse med andra? Vad gör </a:t>
            </a:r>
            <a:r>
              <a:rPr lang="sv-SE" sz="1400" dirty="0" smtClean="0"/>
              <a:t>RPO</a:t>
            </a:r>
            <a:r>
              <a:rPr lang="sv-SE" sz="1400" dirty="0" smtClean="0"/>
              <a:t> </a:t>
            </a:r>
            <a:r>
              <a:rPr lang="sv-SE" sz="1400" dirty="0"/>
              <a:t>för att uppnå målen? </a:t>
            </a:r>
            <a:endParaRPr lang="sv-SE" sz="1400" dirty="0" smtClean="0"/>
          </a:p>
          <a:p>
            <a:pPr marL="285750" indent="-285750">
              <a:buFont typeface="Arial" panose="020B0604020202020204" pitchFamily="34" charset="0"/>
              <a:buChar char="•"/>
            </a:pPr>
            <a:r>
              <a:rPr lang="sv-SE" sz="1400" dirty="0" smtClean="0"/>
              <a:t>Vilka </a:t>
            </a:r>
            <a:r>
              <a:rPr lang="sv-SE" sz="1400" dirty="0"/>
              <a:t>är era utsatta grupper? Vilka träffar ni inte? Hur jobbar ni tillsammans med patienterna för att de ska klara mer själva?</a:t>
            </a:r>
          </a:p>
        </p:txBody>
      </p:sp>
    </p:spTree>
    <p:extLst>
      <p:ext uri="{BB962C8B-B14F-4D97-AF65-F5344CB8AC3E}">
        <p14:creationId xmlns:p14="http://schemas.microsoft.com/office/powerpoint/2010/main" val="422839268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pPr lvl="1" indent="0">
              <a:buNone/>
            </a:pPr>
            <a:r>
              <a:rPr lang="sv-SE" sz="3600" dirty="0" smtClean="0">
                <a:latin typeface="+mj-lt"/>
              </a:rPr>
              <a:t>Infektionssjukdomar</a:t>
            </a:r>
            <a:endParaRPr lang="sv-SE" sz="3600" dirty="0">
              <a:latin typeface="+mj-lt"/>
            </a:endParaRPr>
          </a:p>
        </p:txBody>
      </p:sp>
      <p:sp>
        <p:nvSpPr>
          <p:cNvPr id="3" name="Platshållare för innehåll 2"/>
          <p:cNvSpPr>
            <a:spLocks noGrp="1"/>
          </p:cNvSpPr>
          <p:nvPr>
            <p:ph idx="1"/>
          </p:nvPr>
        </p:nvSpPr>
        <p:spPr/>
        <p:txBody>
          <a:bodyPr>
            <a:normAutofit fontScale="92500" lnSpcReduction="10000"/>
          </a:bodyPr>
          <a:lstStyle/>
          <a:p>
            <a:pPr marL="0" lvl="1" indent="0">
              <a:lnSpc>
                <a:spcPct val="110000"/>
              </a:lnSpc>
              <a:spcBef>
                <a:spcPts val="0"/>
              </a:spcBef>
              <a:spcAft>
                <a:spcPts val="600"/>
              </a:spcAft>
              <a:buNone/>
            </a:pPr>
            <a:r>
              <a:rPr lang="sv-SE" sz="1400" i="1" dirty="0" smtClean="0"/>
              <a:t>Var </a:t>
            </a:r>
            <a:r>
              <a:rPr lang="sv-SE" sz="1400" i="1" dirty="0"/>
              <a:t>behöver vi vara om 3-5 år utifrån Esthers behov och hur arbetar ni för att komma dit? </a:t>
            </a:r>
          </a:p>
          <a:p>
            <a:pPr marL="0" lvl="1" indent="0">
              <a:lnSpc>
                <a:spcPct val="110000"/>
              </a:lnSpc>
              <a:spcBef>
                <a:spcPts val="0"/>
              </a:spcBef>
              <a:spcAft>
                <a:spcPts val="600"/>
              </a:spcAft>
              <a:buNone/>
            </a:pPr>
            <a:r>
              <a:rPr lang="sv-SE" sz="1400" dirty="0"/>
              <a:t>Infektion behöver vara rustade för att möta en större efterfrågan. Samverkan i </a:t>
            </a:r>
            <a:r>
              <a:rPr lang="sv-SE" sz="1400" i="1" dirty="0"/>
              <a:t>Nära vård, </a:t>
            </a:r>
            <a:r>
              <a:rPr lang="sv-SE" sz="1400" dirty="0" err="1"/>
              <a:t>ffa</a:t>
            </a:r>
            <a:r>
              <a:rPr lang="sv-SE" sz="1400" dirty="0"/>
              <a:t> i samverkan med kommunerna är viktigt – sömlösa övergångar och vårdplaner för att undvika onödiga inläggningar. Antibiotika-behandling i hemmen i större utsträckning. </a:t>
            </a:r>
          </a:p>
          <a:p>
            <a:pPr marL="0" lvl="1" indent="0">
              <a:lnSpc>
                <a:spcPct val="110000"/>
              </a:lnSpc>
              <a:spcBef>
                <a:spcPts val="0"/>
              </a:spcBef>
              <a:spcAft>
                <a:spcPts val="600"/>
              </a:spcAft>
              <a:buNone/>
            </a:pPr>
            <a:r>
              <a:rPr lang="sv-SE" sz="1400" i="1" dirty="0"/>
              <a:t>Vilka är era resultat i jämförelse med andra? Vad gör ni för att uppnå målen? </a:t>
            </a:r>
          </a:p>
          <a:p>
            <a:pPr marL="0" lvl="1" indent="0">
              <a:lnSpc>
                <a:spcPct val="110000"/>
              </a:lnSpc>
              <a:spcBef>
                <a:spcPts val="0"/>
              </a:spcBef>
              <a:spcAft>
                <a:spcPts val="600"/>
              </a:spcAft>
              <a:buNone/>
            </a:pPr>
            <a:r>
              <a:rPr lang="sv-SE" sz="1400" dirty="0"/>
              <a:t>Generellt god tillgänglighet avseende nybesök/återbesök i hela SÖSR. </a:t>
            </a:r>
          </a:p>
          <a:p>
            <a:pPr marL="0" lvl="1" indent="0">
              <a:lnSpc>
                <a:spcPct val="110000"/>
              </a:lnSpc>
              <a:spcBef>
                <a:spcPts val="0"/>
              </a:spcBef>
              <a:spcAft>
                <a:spcPts val="600"/>
              </a:spcAft>
              <a:buNone/>
            </a:pPr>
            <a:r>
              <a:rPr lang="sv-SE" sz="1400" dirty="0"/>
              <a:t>Viss skillnad i beläggningsgrad (85% - 120%) och snittvårdtid (4,8 dygn – 7 dygn) mellan regionerna</a:t>
            </a:r>
            <a:r>
              <a:rPr lang="sv-SE" sz="1400" dirty="0" smtClean="0"/>
              <a:t>.</a:t>
            </a:r>
            <a:endParaRPr lang="sv-SE" sz="1400" i="1" dirty="0"/>
          </a:p>
          <a:p>
            <a:pPr marL="0" lvl="1" indent="0">
              <a:lnSpc>
                <a:spcPct val="110000"/>
              </a:lnSpc>
              <a:spcBef>
                <a:spcPts val="0"/>
              </a:spcBef>
              <a:spcAft>
                <a:spcPts val="600"/>
              </a:spcAft>
              <a:buNone/>
            </a:pPr>
            <a:r>
              <a:rPr lang="sv-SE" sz="1400" i="1" dirty="0"/>
              <a:t>Vilka är era utsatta grupper? Vilka träffar ni inte? Hur jobbar ni tillsammans med patienterna för att de ska klara mer själva?</a:t>
            </a:r>
          </a:p>
          <a:p>
            <a:pPr marL="0" lvl="1" indent="0">
              <a:lnSpc>
                <a:spcPct val="110000"/>
              </a:lnSpc>
              <a:spcBef>
                <a:spcPts val="0"/>
              </a:spcBef>
              <a:spcAft>
                <a:spcPts val="600"/>
              </a:spcAft>
              <a:buNone/>
            </a:pPr>
            <a:r>
              <a:rPr lang="sv-SE" sz="1400" dirty="0"/>
              <a:t>HIV (stigmatisering), hepatit-patienter (svåra att få kontakt med), nysvenskar (information), personer som besöker sprututbytet.</a:t>
            </a:r>
          </a:p>
        </p:txBody>
      </p:sp>
    </p:spTree>
    <p:extLst>
      <p:ext uri="{BB962C8B-B14F-4D97-AF65-F5344CB8AC3E}">
        <p14:creationId xmlns:p14="http://schemas.microsoft.com/office/powerpoint/2010/main" val="39440027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normAutofit fontScale="90000"/>
          </a:bodyPr>
          <a:lstStyle/>
          <a:p>
            <a:r>
              <a:rPr lang="sv-SE" dirty="0" smtClean="0"/>
              <a:t>2. Information från RSL </a:t>
            </a:r>
            <a:r>
              <a:rPr lang="sv-SE" dirty="0" smtClean="0"/>
              <a:t>2025-02-12</a:t>
            </a:r>
            <a:endParaRPr lang="sv-SE" dirty="0"/>
          </a:p>
        </p:txBody>
      </p:sp>
    </p:spTree>
    <p:extLst>
      <p:ext uri="{BB962C8B-B14F-4D97-AF65-F5344CB8AC3E}">
        <p14:creationId xmlns:p14="http://schemas.microsoft.com/office/powerpoint/2010/main" val="190498413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3600" dirty="0"/>
              <a:t>PIVOT</a:t>
            </a:r>
            <a:endParaRPr lang="sv-SE" sz="3600" dirty="0"/>
          </a:p>
        </p:txBody>
      </p:sp>
      <p:sp>
        <p:nvSpPr>
          <p:cNvPr id="3" name="Platshållare för innehåll 2"/>
          <p:cNvSpPr>
            <a:spLocks noGrp="1"/>
          </p:cNvSpPr>
          <p:nvPr>
            <p:ph idx="1"/>
          </p:nvPr>
        </p:nvSpPr>
        <p:spPr/>
        <p:txBody>
          <a:bodyPr>
            <a:normAutofit/>
          </a:bodyPr>
          <a:lstStyle/>
          <a:p>
            <a:pPr marL="0" lvl="1" indent="0">
              <a:spcBef>
                <a:spcPts val="0"/>
              </a:spcBef>
              <a:spcAft>
                <a:spcPts val="600"/>
              </a:spcAft>
              <a:buNone/>
            </a:pPr>
            <a:r>
              <a:rPr lang="sv-SE" sz="1400" i="1" dirty="0" smtClean="0"/>
              <a:t>Var </a:t>
            </a:r>
            <a:r>
              <a:rPr lang="sv-SE" sz="1400" i="1" dirty="0"/>
              <a:t>behöver vi vara om 3-5 år utifrån Esthers behov och hur arbetar ni för att komma dit</a:t>
            </a:r>
            <a:r>
              <a:rPr lang="sv-SE" sz="1400" i="1" dirty="0" smtClean="0"/>
              <a:t>?</a:t>
            </a:r>
            <a:endParaRPr lang="sv-SE" sz="1400" i="1" dirty="0"/>
          </a:p>
          <a:p>
            <a:pPr marL="285750" lvl="1" indent="-285750">
              <a:spcBef>
                <a:spcPts val="0"/>
              </a:spcBef>
              <a:spcAft>
                <a:spcPts val="600"/>
              </a:spcAft>
              <a:buFont typeface="Arial" panose="020B0604020202020204" pitchFamily="34" charset="0"/>
              <a:buChar char="•"/>
            </a:pPr>
            <a:r>
              <a:rPr lang="sv-SE" sz="1400" dirty="0"/>
              <a:t>Behöver </a:t>
            </a:r>
            <a:r>
              <a:rPr lang="sv-SE" sz="1400" dirty="0" smtClean="0"/>
              <a:t>en </a:t>
            </a:r>
            <a:r>
              <a:rPr lang="sv-SE" sz="1400" dirty="0"/>
              <a:t>stabil </a:t>
            </a:r>
            <a:r>
              <a:rPr lang="sv-SE" sz="1400" dirty="0" smtClean="0"/>
              <a:t>bemanning! Kompetensutmaning </a:t>
            </a:r>
            <a:r>
              <a:rPr lang="sv-SE" sz="1400" dirty="0" err="1"/>
              <a:t>ffa</a:t>
            </a:r>
            <a:r>
              <a:rPr lang="sv-SE" sz="1400" dirty="0"/>
              <a:t> på </a:t>
            </a:r>
            <a:r>
              <a:rPr lang="sv-SE" sz="1400" dirty="0" smtClean="0"/>
              <a:t>sjuksköterskesidan. Kontinuerligt </a:t>
            </a:r>
            <a:r>
              <a:rPr lang="sv-SE" sz="1400" dirty="0"/>
              <a:t>arbete med rekrytering, att jobba för att behålla den personal vi har och arbetsmiljön. Kräver stöd från ledning och </a:t>
            </a:r>
            <a:r>
              <a:rPr lang="sv-SE" sz="1400" dirty="0" smtClean="0"/>
              <a:t>HR.</a:t>
            </a:r>
            <a:endParaRPr lang="sv-SE" sz="1400" dirty="0"/>
          </a:p>
          <a:p>
            <a:pPr marL="285750" lvl="1" indent="-285750">
              <a:spcBef>
                <a:spcPts val="0"/>
              </a:spcBef>
              <a:spcAft>
                <a:spcPts val="600"/>
              </a:spcAft>
              <a:buFont typeface="Arial" panose="020B0604020202020204" pitchFamily="34" charset="0"/>
              <a:buChar char="•"/>
            </a:pPr>
            <a:r>
              <a:rPr lang="sv-SE" sz="1400" dirty="0"/>
              <a:t>Få till specialistutbildning för </a:t>
            </a:r>
            <a:r>
              <a:rPr lang="sv-SE" sz="1400" dirty="0" smtClean="0"/>
              <a:t>operationssjuksköterskor</a:t>
            </a:r>
            <a:endParaRPr lang="sv-SE" sz="1400" dirty="0"/>
          </a:p>
          <a:p>
            <a:pPr marL="285750" lvl="1" indent="-285750">
              <a:spcBef>
                <a:spcPts val="0"/>
              </a:spcBef>
              <a:spcAft>
                <a:spcPts val="600"/>
              </a:spcAft>
              <a:buFont typeface="Arial" panose="020B0604020202020204" pitchFamily="34" charset="0"/>
              <a:buChar char="•"/>
            </a:pPr>
            <a:r>
              <a:rPr lang="sv-SE" sz="1400" dirty="0"/>
              <a:t>Struktur i var vi ska utföra de tjänster vi ska leverera – vad ska opereras </a:t>
            </a:r>
            <a:r>
              <a:rPr lang="sv-SE" sz="1400" dirty="0" smtClean="0"/>
              <a:t>var? </a:t>
            </a:r>
            <a:r>
              <a:rPr lang="sv-SE" sz="1400" dirty="0"/>
              <a:t>Hur ska intensivvården se </a:t>
            </a:r>
            <a:r>
              <a:rPr lang="sv-SE" sz="1400" dirty="0" smtClean="0"/>
              <a:t>ut?</a:t>
            </a:r>
            <a:endParaRPr lang="sv-SE" sz="1400" dirty="0"/>
          </a:p>
        </p:txBody>
      </p:sp>
    </p:spTree>
    <p:extLst>
      <p:ext uri="{BB962C8B-B14F-4D97-AF65-F5344CB8AC3E}">
        <p14:creationId xmlns:p14="http://schemas.microsoft.com/office/powerpoint/2010/main" val="13030384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67544" y="251671"/>
            <a:ext cx="8229600" cy="843093"/>
          </a:xfrm>
        </p:spPr>
        <p:txBody>
          <a:bodyPr>
            <a:normAutofit/>
          </a:bodyPr>
          <a:lstStyle/>
          <a:p>
            <a:r>
              <a:rPr lang="sv-SE" sz="3600" dirty="0" smtClean="0"/>
              <a:t>PIVOT</a:t>
            </a:r>
            <a:endParaRPr lang="sv-SE" sz="3600" dirty="0"/>
          </a:p>
        </p:txBody>
      </p:sp>
      <p:pic>
        <p:nvPicPr>
          <p:cNvPr id="4" name="Platshållare för innehåll 3" descr="Skärmurklipp"/>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1941" y="987574"/>
            <a:ext cx="7831582" cy="3384376"/>
          </a:xfrm>
        </p:spPr>
      </p:pic>
    </p:spTree>
    <p:extLst>
      <p:ext uri="{BB962C8B-B14F-4D97-AF65-F5344CB8AC3E}">
        <p14:creationId xmlns:p14="http://schemas.microsoft.com/office/powerpoint/2010/main" val="434744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61252" y="239087"/>
            <a:ext cx="8229600" cy="799051"/>
          </a:xfrm>
        </p:spPr>
        <p:txBody>
          <a:bodyPr>
            <a:normAutofit/>
          </a:bodyPr>
          <a:lstStyle/>
          <a:p>
            <a:r>
              <a:rPr lang="sv-SE" sz="3600" dirty="0" smtClean="0"/>
              <a:t>PIVOT</a:t>
            </a:r>
            <a:endParaRPr lang="sv-SE" sz="3600" dirty="0"/>
          </a:p>
        </p:txBody>
      </p:sp>
      <p:pic>
        <p:nvPicPr>
          <p:cNvPr id="5" name="Platshållare för innehåll 4" descr="Skärmurklipp"/>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7544" y="1059582"/>
            <a:ext cx="3560334" cy="3301735"/>
          </a:xfrm>
        </p:spPr>
      </p:pic>
      <p:pic>
        <p:nvPicPr>
          <p:cNvPr id="6" name="Bildobjekt 5" descr="Skärmurklip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0659" y="2129179"/>
            <a:ext cx="4494046" cy="1652186"/>
          </a:xfrm>
          <a:prstGeom prst="rect">
            <a:avLst/>
          </a:prstGeom>
        </p:spPr>
      </p:pic>
    </p:spTree>
    <p:extLst>
      <p:ext uri="{BB962C8B-B14F-4D97-AF65-F5344CB8AC3E}">
        <p14:creationId xmlns:p14="http://schemas.microsoft.com/office/powerpoint/2010/main" val="193267363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pPr lvl="1" indent="0">
              <a:buNone/>
            </a:pPr>
            <a:r>
              <a:rPr lang="sv-SE" sz="3600" dirty="0" smtClean="0">
                <a:latin typeface="+mj-lt"/>
              </a:rPr>
              <a:t>PIVOT</a:t>
            </a:r>
            <a:endParaRPr lang="sv-SE" sz="3600" dirty="0">
              <a:latin typeface="+mj-lt"/>
            </a:endParaRPr>
          </a:p>
        </p:txBody>
      </p:sp>
      <p:sp>
        <p:nvSpPr>
          <p:cNvPr id="3" name="Platshållare för innehåll 2"/>
          <p:cNvSpPr>
            <a:spLocks noGrp="1"/>
          </p:cNvSpPr>
          <p:nvPr>
            <p:ph idx="1"/>
          </p:nvPr>
        </p:nvSpPr>
        <p:spPr/>
        <p:txBody>
          <a:bodyPr>
            <a:normAutofit/>
          </a:bodyPr>
          <a:lstStyle/>
          <a:p>
            <a:pPr marL="0" lvl="1" indent="0">
              <a:spcBef>
                <a:spcPts val="0"/>
              </a:spcBef>
              <a:spcAft>
                <a:spcPts val="600"/>
              </a:spcAft>
              <a:buNone/>
            </a:pPr>
            <a:r>
              <a:rPr lang="sv-SE" sz="1800" i="1" dirty="0" smtClean="0"/>
              <a:t>Vilka </a:t>
            </a:r>
            <a:r>
              <a:rPr lang="sv-SE" sz="1800" i="1" dirty="0"/>
              <a:t>är era utsatta grupper? Vilka träffar ni inte? Hur jobbar ni tillsammans med patienterna för att de ska klara mer själva</a:t>
            </a:r>
            <a:r>
              <a:rPr lang="sv-SE" sz="1800" i="1" dirty="0" smtClean="0"/>
              <a:t>?</a:t>
            </a:r>
            <a:endParaRPr lang="sv-SE" sz="1800" i="1" dirty="0"/>
          </a:p>
          <a:p>
            <a:r>
              <a:rPr lang="sv-SE" sz="1800" dirty="0"/>
              <a:t>Vi träffar inte de patienter där vi inte blir kontaktade! Vi delar patienter med andra kliniker vilket kräver deras kompetens för att nå vår </a:t>
            </a:r>
            <a:r>
              <a:rPr lang="sv-SE" sz="1800" dirty="0" smtClean="0"/>
              <a:t>kompetens</a:t>
            </a:r>
            <a:endParaRPr lang="sv-SE" sz="1800" dirty="0"/>
          </a:p>
          <a:p>
            <a:r>
              <a:rPr lang="sv-SE" sz="1800" dirty="0"/>
              <a:t>Egentligen är alla våra patienter utsatta</a:t>
            </a:r>
            <a:r>
              <a:rPr lang="sv-SE" sz="1800" dirty="0">
                <a:sym typeface="Wingdings" panose="05000000000000000000" pitchFamily="2" charset="2"/>
              </a:rPr>
              <a:t> Förlust av kontroll på grund av fysisk sjukdom eller på grund av operationsbehov.</a:t>
            </a:r>
            <a:endParaRPr lang="sv-SE" sz="1800" dirty="0"/>
          </a:p>
          <a:p>
            <a:pPr lvl="1"/>
            <a:endParaRPr lang="sv-SE" sz="2325" i="1" dirty="0"/>
          </a:p>
        </p:txBody>
      </p:sp>
    </p:spTree>
    <p:extLst>
      <p:ext uri="{BB962C8B-B14F-4D97-AF65-F5344CB8AC3E}">
        <p14:creationId xmlns:p14="http://schemas.microsoft.com/office/powerpoint/2010/main" val="227901718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pPr lvl="1" indent="0">
              <a:buNone/>
            </a:pPr>
            <a:r>
              <a:rPr lang="sv-SE" sz="3600" dirty="0" smtClean="0">
                <a:latin typeface="+mj-lt"/>
              </a:rPr>
              <a:t>Hjärt- och kärlsjukdomar</a:t>
            </a:r>
            <a:endParaRPr lang="sv-SE" sz="3600" dirty="0">
              <a:latin typeface="+mj-lt"/>
            </a:endParaRPr>
          </a:p>
        </p:txBody>
      </p:sp>
      <p:sp>
        <p:nvSpPr>
          <p:cNvPr id="3" name="Platshållare för innehåll 2"/>
          <p:cNvSpPr>
            <a:spLocks noGrp="1"/>
          </p:cNvSpPr>
          <p:nvPr>
            <p:ph idx="1"/>
          </p:nvPr>
        </p:nvSpPr>
        <p:spPr/>
        <p:txBody>
          <a:bodyPr>
            <a:noAutofit/>
          </a:bodyPr>
          <a:lstStyle/>
          <a:p>
            <a:pPr marL="0" lvl="1" indent="0">
              <a:spcBef>
                <a:spcPts val="0"/>
              </a:spcBef>
              <a:spcAft>
                <a:spcPts val="600"/>
              </a:spcAft>
              <a:buNone/>
            </a:pPr>
            <a:r>
              <a:rPr lang="sv-SE" sz="1200" i="1" dirty="0" smtClean="0"/>
              <a:t>Var </a:t>
            </a:r>
            <a:r>
              <a:rPr lang="sv-SE" sz="1200" i="1" dirty="0"/>
              <a:t>behöver vi vara om 3-5 år utifrån Esthers behov och hur arbetar ni för att komma dit? </a:t>
            </a:r>
            <a:r>
              <a:rPr lang="sv-SE" sz="1200" dirty="0"/>
              <a:t> </a:t>
            </a:r>
          </a:p>
          <a:p>
            <a:pPr marL="180000" lvl="2" indent="-180000">
              <a:spcBef>
                <a:spcPts val="0"/>
              </a:spcBef>
              <a:spcAft>
                <a:spcPts val="600"/>
              </a:spcAft>
            </a:pPr>
            <a:r>
              <a:rPr lang="sv-SE" sz="1200" dirty="0"/>
              <a:t>Lokalt arbete tillsammans med primärvård. Lätt mätbara indikatorer behövs</a:t>
            </a:r>
          </a:p>
          <a:p>
            <a:pPr marL="180000" lvl="2" indent="-180000">
              <a:spcBef>
                <a:spcPts val="0"/>
              </a:spcBef>
              <a:spcAft>
                <a:spcPts val="600"/>
              </a:spcAft>
            </a:pPr>
            <a:r>
              <a:rPr lang="sv-SE" sz="1200" dirty="0"/>
              <a:t>Kliniskt kunskapsstöd via 1177</a:t>
            </a:r>
          </a:p>
          <a:p>
            <a:pPr marL="0" lvl="1" indent="0">
              <a:spcBef>
                <a:spcPts val="0"/>
              </a:spcBef>
              <a:spcAft>
                <a:spcPts val="600"/>
              </a:spcAft>
              <a:buNone/>
            </a:pPr>
            <a:r>
              <a:rPr lang="sv-SE" sz="1200" i="1" dirty="0"/>
              <a:t>Vilka är era resultat i jämförelse med andra? Vad gör ni för att uppnå målen? </a:t>
            </a:r>
          </a:p>
          <a:p>
            <a:pPr marL="180000" lvl="2" indent="-180000">
              <a:spcBef>
                <a:spcPts val="0"/>
              </a:spcBef>
              <a:spcAft>
                <a:spcPts val="600"/>
              </a:spcAft>
            </a:pPr>
            <a:r>
              <a:rPr lang="sv-SE" sz="1200" dirty="0"/>
              <a:t>Goda i specialistvården, regelbundna möten och lär av varandra med goda exempel. </a:t>
            </a:r>
          </a:p>
          <a:p>
            <a:pPr marL="180000" lvl="2" indent="-180000">
              <a:spcBef>
                <a:spcPts val="0"/>
              </a:spcBef>
              <a:spcAft>
                <a:spcPts val="600"/>
              </a:spcAft>
            </a:pPr>
            <a:r>
              <a:rPr lang="sv-SE" sz="1200" dirty="0"/>
              <a:t>Kvalitetsregister används</a:t>
            </a:r>
          </a:p>
          <a:p>
            <a:pPr marL="180000" lvl="2" indent="-180000">
              <a:spcBef>
                <a:spcPts val="0"/>
              </a:spcBef>
              <a:spcAft>
                <a:spcPts val="600"/>
              </a:spcAft>
            </a:pPr>
            <a:r>
              <a:rPr lang="sv-SE" sz="1200" dirty="0"/>
              <a:t>Bättre samverkan </a:t>
            </a:r>
            <a:r>
              <a:rPr lang="sv-SE" sz="1200" dirty="0"/>
              <a:t>behövs med primärvården för sömlös </a:t>
            </a:r>
            <a:r>
              <a:rPr lang="sv-SE" sz="1200" dirty="0" smtClean="0"/>
              <a:t>vårdkedja</a:t>
            </a:r>
            <a:endParaRPr lang="sv-SE" sz="1200" dirty="0"/>
          </a:p>
          <a:p>
            <a:pPr marL="0" lvl="1" indent="0">
              <a:spcBef>
                <a:spcPts val="0"/>
              </a:spcBef>
              <a:spcAft>
                <a:spcPts val="600"/>
              </a:spcAft>
              <a:buNone/>
            </a:pPr>
            <a:r>
              <a:rPr lang="sv-SE" sz="1200" i="1" dirty="0"/>
              <a:t>Vilka är era utsatta grupper? Vilka träffar ni inte? Hur jobbar ni tillsammans med patienterna för att de ska klara mer själva?</a:t>
            </a:r>
          </a:p>
          <a:p>
            <a:pPr marL="180000" lvl="2" indent="-180000">
              <a:spcBef>
                <a:spcPts val="0"/>
              </a:spcBef>
              <a:spcAft>
                <a:spcPts val="600"/>
              </a:spcAft>
            </a:pPr>
            <a:r>
              <a:rPr lang="sv-SE" sz="1200" dirty="0"/>
              <a:t>Multisjuka äldre</a:t>
            </a:r>
          </a:p>
          <a:p>
            <a:pPr marL="180000" lvl="2" indent="-180000">
              <a:spcBef>
                <a:spcPts val="0"/>
              </a:spcBef>
              <a:spcAft>
                <a:spcPts val="600"/>
              </a:spcAft>
            </a:pPr>
            <a:r>
              <a:rPr lang="sv-SE" sz="1200" dirty="0" err="1"/>
              <a:t>Patientkontrakt</a:t>
            </a:r>
            <a:r>
              <a:rPr lang="sv-SE" sz="1200" dirty="0"/>
              <a:t> </a:t>
            </a:r>
            <a:r>
              <a:rPr lang="sv-SE" sz="1200" dirty="0"/>
              <a:t>– vem ansvarar för </a:t>
            </a:r>
            <a:r>
              <a:rPr lang="sv-SE" sz="1200" dirty="0" smtClean="0"/>
              <a:t>vad? hjärtskola</a:t>
            </a:r>
            <a:r>
              <a:rPr lang="sv-SE" sz="1200" dirty="0"/>
              <a:t>, tillgänglighet vid frågor mm</a:t>
            </a:r>
          </a:p>
        </p:txBody>
      </p:sp>
    </p:spTree>
    <p:extLst>
      <p:ext uri="{BB962C8B-B14F-4D97-AF65-F5344CB8AC3E}">
        <p14:creationId xmlns:p14="http://schemas.microsoft.com/office/powerpoint/2010/main" val="407176287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Autofit/>
          </a:bodyPr>
          <a:lstStyle/>
          <a:p>
            <a:r>
              <a:rPr lang="sv-SE" sz="3600" dirty="0" smtClean="0"/>
              <a:t>Lung- och allergisjukdomar</a:t>
            </a:r>
            <a:endParaRPr lang="sv-SE" sz="3600" b="1" i="1" dirty="0"/>
          </a:p>
        </p:txBody>
      </p:sp>
      <p:sp>
        <p:nvSpPr>
          <p:cNvPr id="3" name="Platshållare för innehåll 2"/>
          <p:cNvSpPr>
            <a:spLocks noGrp="1"/>
          </p:cNvSpPr>
          <p:nvPr>
            <p:ph idx="1"/>
          </p:nvPr>
        </p:nvSpPr>
        <p:spPr/>
        <p:txBody>
          <a:bodyPr>
            <a:noAutofit/>
          </a:bodyPr>
          <a:lstStyle/>
          <a:p>
            <a:pPr marL="0" lvl="1" indent="0">
              <a:spcBef>
                <a:spcPts val="0"/>
              </a:spcBef>
              <a:spcAft>
                <a:spcPts val="600"/>
              </a:spcAft>
              <a:buNone/>
            </a:pPr>
            <a:r>
              <a:rPr lang="sv-SE" sz="1200" i="1" dirty="0"/>
              <a:t>Var behöver vi vara om 3-5 år utifrån Esthers behov och hur arbetar ni för att komma dit</a:t>
            </a:r>
            <a:r>
              <a:rPr lang="sv-SE" sz="1200" i="1" dirty="0" smtClean="0"/>
              <a:t>?</a:t>
            </a:r>
            <a:endParaRPr lang="sv-SE" sz="1200" i="1" dirty="0"/>
          </a:p>
          <a:p>
            <a:pPr marL="0" lvl="1" indent="0">
              <a:spcBef>
                <a:spcPts val="0"/>
              </a:spcBef>
              <a:spcAft>
                <a:spcPts val="600"/>
              </a:spcAft>
              <a:buNone/>
            </a:pPr>
            <a:r>
              <a:rPr lang="sv-SE" sz="1200" b="1" dirty="0" smtClean="0"/>
              <a:t>Allmänt </a:t>
            </a:r>
            <a:endParaRPr lang="sv-SE" sz="1200" b="1" dirty="0"/>
          </a:p>
          <a:p>
            <a:pPr marL="180000" lvl="2" indent="-180000">
              <a:spcBef>
                <a:spcPts val="0"/>
              </a:spcBef>
              <a:spcAft>
                <a:spcPts val="600"/>
              </a:spcAft>
            </a:pPr>
            <a:r>
              <a:rPr lang="sv-SE" sz="1200" dirty="0"/>
              <a:t>Nya utmaningar </a:t>
            </a:r>
          </a:p>
          <a:p>
            <a:pPr marL="180000" lvl="2" indent="-180000">
              <a:spcBef>
                <a:spcPts val="0"/>
              </a:spcBef>
              <a:spcAft>
                <a:spcPts val="600"/>
              </a:spcAft>
            </a:pPr>
            <a:r>
              <a:rPr lang="sv-SE" sz="1200" dirty="0"/>
              <a:t>”Annan styrning av sjukvården”  KKV </a:t>
            </a:r>
            <a:r>
              <a:rPr lang="sv-SE" sz="1200" dirty="0" err="1"/>
              <a:t>resp</a:t>
            </a:r>
            <a:r>
              <a:rPr lang="sv-SE" sz="1200" dirty="0"/>
              <a:t> prioriteringar</a:t>
            </a:r>
          </a:p>
          <a:p>
            <a:pPr marL="180000" lvl="2" indent="-180000">
              <a:spcBef>
                <a:spcPts val="0"/>
              </a:spcBef>
              <a:spcAft>
                <a:spcPts val="600"/>
              </a:spcAft>
            </a:pPr>
            <a:r>
              <a:rPr lang="sv-SE" sz="1200" dirty="0"/>
              <a:t>Ekonomiska medel</a:t>
            </a:r>
          </a:p>
          <a:p>
            <a:pPr marL="180000" lvl="2" indent="-180000">
              <a:spcBef>
                <a:spcPts val="0"/>
              </a:spcBef>
              <a:spcAft>
                <a:spcPts val="600"/>
              </a:spcAft>
            </a:pPr>
            <a:r>
              <a:rPr lang="sv-SE" sz="1200" dirty="0"/>
              <a:t>Personal - arbetsmiljö – behålla personal  Göra vårdyrken attraktiva </a:t>
            </a:r>
          </a:p>
          <a:p>
            <a:pPr marL="0" lvl="1" indent="0">
              <a:spcBef>
                <a:spcPts val="0"/>
              </a:spcBef>
              <a:spcAft>
                <a:spcPts val="600"/>
              </a:spcAft>
              <a:buNone/>
            </a:pPr>
            <a:r>
              <a:rPr lang="sv-SE" sz="1200" b="1" dirty="0"/>
              <a:t>Individualiserad </a:t>
            </a:r>
            <a:r>
              <a:rPr lang="sv-SE" sz="1200" b="1" dirty="0" smtClean="0"/>
              <a:t>vård, </a:t>
            </a:r>
            <a:r>
              <a:rPr lang="sv-SE" sz="1200" b="1" dirty="0" err="1"/>
              <a:t>personlized</a:t>
            </a:r>
            <a:r>
              <a:rPr lang="sv-SE" sz="1200" b="1" dirty="0"/>
              <a:t> </a:t>
            </a:r>
            <a:r>
              <a:rPr lang="sv-SE" sz="1200" b="1" dirty="0" smtClean="0"/>
              <a:t>medicine, personcentrerad </a:t>
            </a:r>
            <a:r>
              <a:rPr lang="sv-SE" sz="1200" b="1" dirty="0"/>
              <a:t>vård</a:t>
            </a:r>
            <a:r>
              <a:rPr lang="sv-SE" sz="1200" dirty="0"/>
              <a:t> </a:t>
            </a:r>
          </a:p>
          <a:p>
            <a:pPr marL="180000" lvl="2" indent="-180000">
              <a:spcBef>
                <a:spcPts val="0"/>
              </a:spcBef>
              <a:spcAft>
                <a:spcPts val="600"/>
              </a:spcAft>
            </a:pPr>
            <a:r>
              <a:rPr lang="sv-SE" sz="1200" dirty="0"/>
              <a:t>Ex  återbesök mer </a:t>
            </a:r>
            <a:r>
              <a:rPr lang="sv-SE" sz="1200" dirty="0"/>
              <a:t>individuellt. </a:t>
            </a:r>
            <a:r>
              <a:rPr lang="sv-SE" sz="1200" dirty="0"/>
              <a:t>Fråga vad patient förvänta sig, när det </a:t>
            </a:r>
            <a:r>
              <a:rPr lang="sv-SE" sz="1200" dirty="0"/>
              <a:t>behövs? </a:t>
            </a:r>
            <a:r>
              <a:rPr lang="sv-SE" sz="1200" dirty="0"/>
              <a:t>Kan skilja mellan olika diagnosgrupper </a:t>
            </a:r>
            <a:r>
              <a:rPr lang="sv-SE" sz="1200" dirty="0"/>
              <a:t>mix </a:t>
            </a:r>
            <a:r>
              <a:rPr lang="sv-SE" sz="1200" dirty="0"/>
              <a:t>mellan vad som är rimligt medicinsk, nödvändigt respektive patientförväntan (ex KOL </a:t>
            </a:r>
            <a:r>
              <a:rPr lang="sv-SE" sz="1200" dirty="0"/>
              <a:t>astma)</a:t>
            </a:r>
            <a:endParaRPr lang="sv-SE" sz="1200" dirty="0"/>
          </a:p>
          <a:p>
            <a:pPr marL="180000" lvl="2" indent="-180000">
              <a:spcBef>
                <a:spcPts val="0"/>
              </a:spcBef>
              <a:spcAft>
                <a:spcPts val="600"/>
              </a:spcAft>
            </a:pPr>
            <a:r>
              <a:rPr lang="sv-SE" sz="1200" dirty="0"/>
              <a:t>”hospital at </a:t>
            </a:r>
            <a:r>
              <a:rPr lang="sv-SE" sz="1200" dirty="0" err="1"/>
              <a:t>home</a:t>
            </a:r>
            <a:r>
              <a:rPr lang="sv-SE" sz="1200" dirty="0"/>
              <a:t>” - trend?  </a:t>
            </a:r>
            <a:r>
              <a:rPr lang="sv-SE" sz="1200" dirty="0" smtClean="0"/>
              <a:t>Syrgas </a:t>
            </a:r>
            <a:r>
              <a:rPr lang="sv-SE" sz="1200" dirty="0"/>
              <a:t>tillfälligt</a:t>
            </a:r>
            <a:r>
              <a:rPr lang="sv-SE" sz="1200" dirty="0" smtClean="0"/>
              <a:t>, </a:t>
            </a:r>
            <a:r>
              <a:rPr lang="sv-SE" sz="1200" dirty="0"/>
              <a:t>iv antibiotika behandling hemma? Äldreboende?</a:t>
            </a:r>
          </a:p>
        </p:txBody>
      </p:sp>
    </p:spTree>
    <p:extLst>
      <p:ext uri="{BB962C8B-B14F-4D97-AF65-F5344CB8AC3E}">
        <p14:creationId xmlns:p14="http://schemas.microsoft.com/office/powerpoint/2010/main" val="138722039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Autofit/>
          </a:bodyPr>
          <a:lstStyle/>
          <a:p>
            <a:r>
              <a:rPr lang="sv-SE" sz="3600" dirty="0"/>
              <a:t>Lung- och allergisjukdomar</a:t>
            </a:r>
            <a:endParaRPr lang="sv-SE" sz="3600" dirty="0"/>
          </a:p>
        </p:txBody>
      </p:sp>
      <p:sp>
        <p:nvSpPr>
          <p:cNvPr id="3" name="Platshållare för innehåll 2"/>
          <p:cNvSpPr>
            <a:spLocks noGrp="1"/>
          </p:cNvSpPr>
          <p:nvPr>
            <p:ph idx="1"/>
          </p:nvPr>
        </p:nvSpPr>
        <p:spPr/>
        <p:txBody>
          <a:bodyPr>
            <a:normAutofit/>
          </a:bodyPr>
          <a:lstStyle/>
          <a:p>
            <a:pPr marL="0" lvl="1" indent="0">
              <a:spcBef>
                <a:spcPts val="0"/>
              </a:spcBef>
              <a:spcAft>
                <a:spcPts val="600"/>
              </a:spcAft>
              <a:buNone/>
            </a:pPr>
            <a:r>
              <a:rPr lang="sv-SE" sz="1600" i="1" dirty="0"/>
              <a:t>Vilka är era resultat i jämförelse med andra? Vad gör ni för att uppnå målen? </a:t>
            </a:r>
          </a:p>
          <a:p>
            <a:pPr>
              <a:spcBef>
                <a:spcPts val="0"/>
              </a:spcBef>
              <a:spcAft>
                <a:spcPts val="600"/>
              </a:spcAft>
            </a:pPr>
            <a:r>
              <a:rPr lang="sv-SE" sz="1600" dirty="0" smtClean="0"/>
              <a:t>Problem:</a:t>
            </a:r>
            <a:endParaRPr lang="sv-SE" sz="1600" dirty="0"/>
          </a:p>
          <a:p>
            <a:pPr marL="285750" indent="-285750">
              <a:spcBef>
                <a:spcPts val="0"/>
              </a:spcBef>
              <a:spcAft>
                <a:spcPts val="600"/>
              </a:spcAft>
              <a:buFont typeface="Arial" panose="020B0604020202020204" pitchFamily="34" charset="0"/>
              <a:buChar char="•"/>
            </a:pPr>
            <a:r>
              <a:rPr lang="sv-SE" sz="1600" dirty="0"/>
              <a:t>Registerdeltagande begränsas till lungcancer (INCA) och syrgas/ventilatorregister(SWEDEVOX)</a:t>
            </a:r>
          </a:p>
          <a:p>
            <a:pPr marL="285750" indent="-285750">
              <a:spcBef>
                <a:spcPts val="0"/>
              </a:spcBef>
              <a:spcAft>
                <a:spcPts val="600"/>
              </a:spcAft>
              <a:buFont typeface="Arial" panose="020B0604020202020204" pitchFamily="34" charset="0"/>
              <a:buChar char="•"/>
            </a:pPr>
            <a:r>
              <a:rPr lang="sv-SE" sz="1600" dirty="0"/>
              <a:t>Lungfibros </a:t>
            </a:r>
            <a:r>
              <a:rPr lang="sv-SE" sz="1600" dirty="0" err="1"/>
              <a:t>reg</a:t>
            </a:r>
            <a:r>
              <a:rPr lang="sv-SE" sz="1600" dirty="0"/>
              <a:t> </a:t>
            </a:r>
            <a:r>
              <a:rPr lang="sv-SE" sz="1600" dirty="0" smtClean="0"/>
              <a:t>– några </a:t>
            </a:r>
            <a:r>
              <a:rPr lang="sv-SE" sz="1600" dirty="0"/>
              <a:t>sjukhus deltar, några planerar att delta. Inga bra utfallsmått för </a:t>
            </a:r>
            <a:r>
              <a:rPr lang="sv-SE" sz="1600" dirty="0" smtClean="0"/>
              <a:t>jämförelse.</a:t>
            </a:r>
            <a:endParaRPr lang="sv-SE" sz="1600" dirty="0"/>
          </a:p>
          <a:p>
            <a:pPr marL="285750" indent="-285750">
              <a:spcBef>
                <a:spcPts val="0"/>
              </a:spcBef>
              <a:spcAft>
                <a:spcPts val="600"/>
              </a:spcAft>
              <a:buFont typeface="Arial" panose="020B0604020202020204" pitchFamily="34" charset="0"/>
              <a:buChar char="•"/>
            </a:pPr>
            <a:r>
              <a:rPr lang="sv-SE" sz="1600" dirty="0"/>
              <a:t>Luftvägsregister heterogent deltagande och mkt inriktat på primärvårdspatienter  (astma KOL</a:t>
            </a:r>
            <a:r>
              <a:rPr lang="sv-SE" sz="1600" dirty="0" smtClean="0"/>
              <a:t>)</a:t>
            </a:r>
            <a:endParaRPr lang="sv-SE" sz="1600" dirty="0"/>
          </a:p>
        </p:txBody>
      </p:sp>
    </p:spTree>
    <p:extLst>
      <p:ext uri="{BB962C8B-B14F-4D97-AF65-F5344CB8AC3E}">
        <p14:creationId xmlns:p14="http://schemas.microsoft.com/office/powerpoint/2010/main" val="64425869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3600" dirty="0"/>
              <a:t>Lung- och allergisjukdomar</a:t>
            </a:r>
            <a:endParaRPr lang="sv-SE" sz="3600" dirty="0"/>
          </a:p>
        </p:txBody>
      </p:sp>
      <p:sp>
        <p:nvSpPr>
          <p:cNvPr id="3" name="Platshållare för innehåll 2"/>
          <p:cNvSpPr>
            <a:spLocks noGrp="1"/>
          </p:cNvSpPr>
          <p:nvPr>
            <p:ph idx="1"/>
          </p:nvPr>
        </p:nvSpPr>
        <p:spPr/>
        <p:txBody>
          <a:bodyPr>
            <a:normAutofit/>
          </a:bodyPr>
          <a:lstStyle/>
          <a:p>
            <a:r>
              <a:rPr lang="sv-SE" sz="1600" dirty="0"/>
              <a:t>Data från INCA: </a:t>
            </a:r>
            <a:r>
              <a:rPr lang="sv-SE" sz="1600" dirty="0" smtClean="0"/>
              <a:t>Sydöstra har längre </a:t>
            </a:r>
            <a:r>
              <a:rPr lang="sv-SE" sz="1600" dirty="0"/>
              <a:t>ledtider men bättre överlevnad. Högt i </a:t>
            </a:r>
            <a:r>
              <a:rPr lang="sv-SE" sz="1600" dirty="0" smtClean="0"/>
              <a:t>kvalitetsindikatorer. Data från </a:t>
            </a:r>
            <a:r>
              <a:rPr lang="sv-SE" sz="1600" dirty="0" err="1" smtClean="0"/>
              <a:t>Swedevox</a:t>
            </a:r>
            <a:r>
              <a:rPr lang="sv-SE" sz="1600" dirty="0" smtClean="0"/>
              <a:t>:</a:t>
            </a:r>
            <a:endParaRPr lang="sv-SE" sz="1600" dirty="0"/>
          </a:p>
        </p:txBody>
      </p:sp>
      <p:pic>
        <p:nvPicPr>
          <p:cNvPr id="4" name="Bildobjekt 3"/>
          <p:cNvPicPr>
            <a:picLocks noChangeAspect="1"/>
          </p:cNvPicPr>
          <p:nvPr/>
        </p:nvPicPr>
        <p:blipFill rotWithShape="1">
          <a:blip r:embed="rId2"/>
          <a:srcRect l="25010"/>
          <a:stretch/>
        </p:blipFill>
        <p:spPr>
          <a:xfrm>
            <a:off x="467544" y="2283718"/>
            <a:ext cx="2806737" cy="2040808"/>
          </a:xfrm>
          <a:prstGeom prst="rect">
            <a:avLst/>
          </a:prstGeom>
        </p:spPr>
      </p:pic>
      <p:pic>
        <p:nvPicPr>
          <p:cNvPr id="5" name="Bildobjekt 4"/>
          <p:cNvPicPr>
            <a:picLocks noChangeAspect="1"/>
          </p:cNvPicPr>
          <p:nvPr/>
        </p:nvPicPr>
        <p:blipFill>
          <a:blip r:embed="rId3"/>
          <a:stretch>
            <a:fillRect/>
          </a:stretch>
        </p:blipFill>
        <p:spPr>
          <a:xfrm>
            <a:off x="5856767" y="2382380"/>
            <a:ext cx="2751085" cy="2065343"/>
          </a:xfrm>
          <a:prstGeom prst="rect">
            <a:avLst/>
          </a:prstGeom>
        </p:spPr>
      </p:pic>
      <p:pic>
        <p:nvPicPr>
          <p:cNvPr id="6" name="Bildobjekt 5"/>
          <p:cNvPicPr>
            <a:picLocks noChangeAspect="1"/>
          </p:cNvPicPr>
          <p:nvPr/>
        </p:nvPicPr>
        <p:blipFill>
          <a:blip r:embed="rId4"/>
          <a:stretch>
            <a:fillRect/>
          </a:stretch>
        </p:blipFill>
        <p:spPr>
          <a:xfrm>
            <a:off x="3185644" y="2339140"/>
            <a:ext cx="2652355" cy="2108583"/>
          </a:xfrm>
          <a:prstGeom prst="rect">
            <a:avLst/>
          </a:prstGeom>
        </p:spPr>
      </p:pic>
    </p:spTree>
    <p:extLst>
      <p:ext uri="{BB962C8B-B14F-4D97-AF65-F5344CB8AC3E}">
        <p14:creationId xmlns:p14="http://schemas.microsoft.com/office/powerpoint/2010/main" val="339808047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Autofit/>
          </a:bodyPr>
          <a:lstStyle/>
          <a:p>
            <a:r>
              <a:rPr lang="sv-SE" sz="3600" dirty="0"/>
              <a:t>Lung- och allergisjukdomar</a:t>
            </a:r>
            <a:endParaRPr lang="sv-SE" sz="3600" dirty="0"/>
          </a:p>
        </p:txBody>
      </p:sp>
      <p:sp>
        <p:nvSpPr>
          <p:cNvPr id="3" name="Platshållare för innehåll 2"/>
          <p:cNvSpPr>
            <a:spLocks noGrp="1"/>
          </p:cNvSpPr>
          <p:nvPr>
            <p:ph idx="1"/>
          </p:nvPr>
        </p:nvSpPr>
        <p:spPr/>
        <p:txBody>
          <a:bodyPr>
            <a:normAutofit/>
          </a:bodyPr>
          <a:lstStyle/>
          <a:p>
            <a:pPr marL="0" lvl="1" indent="0">
              <a:spcBef>
                <a:spcPts val="0"/>
              </a:spcBef>
              <a:spcAft>
                <a:spcPts val="600"/>
              </a:spcAft>
              <a:buNone/>
            </a:pPr>
            <a:r>
              <a:rPr lang="sv-SE" sz="1800" i="1" dirty="0"/>
              <a:t>Vilka är era utsatta grupper? Vilka träffar ni inte? </a:t>
            </a:r>
          </a:p>
          <a:p>
            <a:pPr marL="180000" lvl="2" indent="-180000">
              <a:spcBef>
                <a:spcPts val="0"/>
              </a:spcBef>
              <a:spcAft>
                <a:spcPts val="600"/>
              </a:spcAft>
            </a:pPr>
            <a:r>
              <a:rPr lang="sv-SE" sz="1800" dirty="0" smtClean="0"/>
              <a:t>”</a:t>
            </a:r>
            <a:r>
              <a:rPr lang="sv-SE" sz="1800" dirty="0"/>
              <a:t>Utsatta eller sköra grupper”? </a:t>
            </a:r>
            <a:r>
              <a:rPr lang="sv-SE" sz="1800" dirty="0" err="1"/>
              <a:t>Soc</a:t>
            </a:r>
            <a:r>
              <a:rPr lang="sv-SE" sz="1800" dirty="0"/>
              <a:t>-ekonomi  KOL, lungcancer ”skamfulla” sjukdomar. Rökningsrelaterade.</a:t>
            </a:r>
          </a:p>
          <a:p>
            <a:pPr marL="180000" lvl="2" indent="-180000">
              <a:spcBef>
                <a:spcPts val="0"/>
              </a:spcBef>
              <a:spcAft>
                <a:spcPts val="600"/>
              </a:spcAft>
            </a:pPr>
            <a:r>
              <a:rPr lang="sv-SE" sz="1800" dirty="0"/>
              <a:t>Riskgrupper psykisk ohälsa , ”de som aldrig söker”,   ej ha råd med läkemedel(astma KOL)</a:t>
            </a:r>
          </a:p>
          <a:p>
            <a:pPr marL="180000" lvl="2" indent="-180000">
              <a:spcBef>
                <a:spcPts val="0"/>
              </a:spcBef>
              <a:spcAft>
                <a:spcPts val="600"/>
              </a:spcAft>
            </a:pPr>
            <a:r>
              <a:rPr lang="sv-SE" sz="1800" dirty="0" err="1"/>
              <a:t>Komorbiditet</a:t>
            </a:r>
            <a:r>
              <a:rPr lang="sv-SE" sz="1800" dirty="0"/>
              <a:t> vanlig  </a:t>
            </a:r>
          </a:p>
          <a:p>
            <a:pPr marL="180000" lvl="2" indent="-180000">
              <a:spcBef>
                <a:spcPts val="0"/>
              </a:spcBef>
              <a:spcAft>
                <a:spcPts val="600"/>
              </a:spcAft>
            </a:pPr>
            <a:r>
              <a:rPr lang="sv-SE" sz="1800" dirty="0" err="1"/>
              <a:t>Lungcancersrceening</a:t>
            </a:r>
            <a:r>
              <a:rPr lang="sv-SE" sz="1800" dirty="0"/>
              <a:t> </a:t>
            </a:r>
            <a:r>
              <a:rPr lang="sv-SE" sz="1800" dirty="0" smtClean="0"/>
              <a:t>”</a:t>
            </a:r>
            <a:r>
              <a:rPr lang="sv-SE" sz="1800" dirty="0"/>
              <a:t>Hur kan vi nå alla</a:t>
            </a:r>
            <a:r>
              <a:rPr lang="sv-SE" sz="1800" dirty="0" smtClean="0"/>
              <a:t>?”</a:t>
            </a:r>
            <a:endParaRPr lang="sv-SE" sz="1800" dirty="0"/>
          </a:p>
        </p:txBody>
      </p:sp>
    </p:spTree>
    <p:extLst>
      <p:ext uri="{BB962C8B-B14F-4D97-AF65-F5344CB8AC3E}">
        <p14:creationId xmlns:p14="http://schemas.microsoft.com/office/powerpoint/2010/main" val="23003319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Autofit/>
          </a:bodyPr>
          <a:lstStyle/>
          <a:p>
            <a:r>
              <a:rPr lang="sv-SE" sz="3600" dirty="0"/>
              <a:t>Lung- och allergisjukdomar</a:t>
            </a:r>
            <a:endParaRPr lang="sv-SE" sz="3600" dirty="0"/>
          </a:p>
        </p:txBody>
      </p:sp>
      <p:sp>
        <p:nvSpPr>
          <p:cNvPr id="3" name="Platshållare för innehåll 2"/>
          <p:cNvSpPr>
            <a:spLocks noGrp="1"/>
          </p:cNvSpPr>
          <p:nvPr>
            <p:ph idx="1"/>
          </p:nvPr>
        </p:nvSpPr>
        <p:spPr/>
        <p:txBody>
          <a:bodyPr>
            <a:noAutofit/>
          </a:bodyPr>
          <a:lstStyle/>
          <a:p>
            <a:pPr>
              <a:spcBef>
                <a:spcPts val="0"/>
              </a:spcBef>
              <a:spcAft>
                <a:spcPts val="600"/>
              </a:spcAft>
            </a:pPr>
            <a:r>
              <a:rPr lang="sv-SE" sz="1600" i="1" dirty="0"/>
              <a:t>Hur jobbar ni tillsammans med patienterna för att de ska klara mer själva?</a:t>
            </a:r>
          </a:p>
          <a:p>
            <a:pPr marL="0" lvl="1" indent="0">
              <a:spcBef>
                <a:spcPts val="0"/>
              </a:spcBef>
              <a:spcAft>
                <a:spcPts val="600"/>
              </a:spcAft>
              <a:buNone/>
            </a:pPr>
            <a:r>
              <a:rPr lang="sv-SE" sz="1600" dirty="0"/>
              <a:t>Individualiserad vård , personlized medicine  personcentrerad vård </a:t>
            </a:r>
          </a:p>
          <a:p>
            <a:pPr marL="0" lvl="2">
              <a:spcBef>
                <a:spcPts val="0"/>
              </a:spcBef>
              <a:spcAft>
                <a:spcPts val="600"/>
              </a:spcAft>
            </a:pPr>
            <a:r>
              <a:rPr lang="sv-SE" sz="1600" dirty="0"/>
              <a:t>Återbesöksplanering ind.</a:t>
            </a:r>
          </a:p>
          <a:p>
            <a:pPr marL="0" lvl="2">
              <a:spcBef>
                <a:spcPts val="0"/>
              </a:spcBef>
              <a:spcAft>
                <a:spcPts val="600"/>
              </a:spcAft>
            </a:pPr>
            <a:r>
              <a:rPr lang="sv-SE" sz="1600" dirty="0"/>
              <a:t>SVF utredningar/lungcancer. </a:t>
            </a:r>
          </a:p>
          <a:p>
            <a:pPr marL="0" lvl="1" indent="0">
              <a:spcBef>
                <a:spcPts val="0"/>
              </a:spcBef>
              <a:spcAft>
                <a:spcPts val="600"/>
              </a:spcAft>
              <a:buNone/>
            </a:pPr>
            <a:r>
              <a:rPr lang="sv-SE" sz="1600" dirty="0"/>
              <a:t>Ex E- KOL </a:t>
            </a:r>
          </a:p>
          <a:p>
            <a:pPr marL="0" lvl="2">
              <a:spcBef>
                <a:spcPts val="0"/>
              </a:spcBef>
              <a:spcAft>
                <a:spcPts val="600"/>
              </a:spcAft>
            </a:pPr>
            <a:r>
              <a:rPr lang="sv-SE" sz="1600" dirty="0"/>
              <a:t>Använda kliniska parametrar för att bedöma svårighetsgraden av en KOL-exacerbation </a:t>
            </a:r>
          </a:p>
          <a:p>
            <a:pPr marL="0" lvl="2">
              <a:spcBef>
                <a:spcPts val="0"/>
              </a:spcBef>
              <a:spcAft>
                <a:spcPts val="600"/>
              </a:spcAft>
            </a:pPr>
            <a:r>
              <a:rPr lang="sv-SE" sz="1600" dirty="0"/>
              <a:t>Ett egenmonitoreringsprojekt</a:t>
            </a:r>
          </a:p>
          <a:p>
            <a:pPr marL="0" lvl="2">
              <a:spcBef>
                <a:spcPts val="0"/>
              </a:spcBef>
              <a:spcAft>
                <a:spcPts val="600"/>
              </a:spcAft>
            </a:pPr>
            <a:r>
              <a:rPr lang="sv-SE" sz="1600" dirty="0"/>
              <a:t>Patienten fyller i ett frågeformulär i </a:t>
            </a:r>
            <a:r>
              <a:rPr lang="sv-SE" sz="1600" dirty="0" err="1"/>
              <a:t>appen</a:t>
            </a:r>
            <a:r>
              <a:rPr lang="sv-SE" sz="1600" dirty="0"/>
              <a:t> med symtomskattning en gång i veckan och syrgasmättnad dagligen eller en gång i veckan. </a:t>
            </a:r>
          </a:p>
        </p:txBody>
      </p:sp>
    </p:spTree>
    <p:extLst>
      <p:ext uri="{BB962C8B-B14F-4D97-AF65-F5344CB8AC3E}">
        <p14:creationId xmlns:p14="http://schemas.microsoft.com/office/powerpoint/2010/main" val="35826570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Nomineringar </a:t>
            </a:r>
          </a:p>
        </p:txBody>
      </p:sp>
      <p:sp>
        <p:nvSpPr>
          <p:cNvPr id="3" name="Platshållare för innehåll 2"/>
          <p:cNvSpPr>
            <a:spLocks noGrp="1"/>
          </p:cNvSpPr>
          <p:nvPr>
            <p:ph idx="1"/>
          </p:nvPr>
        </p:nvSpPr>
        <p:spPr/>
        <p:txBody>
          <a:bodyPr>
            <a:noAutofit/>
          </a:bodyPr>
          <a:lstStyle/>
          <a:p>
            <a:r>
              <a:rPr lang="sv-SE" sz="1600" dirty="0" smtClean="0"/>
              <a:t>Nomineringar </a:t>
            </a:r>
            <a:r>
              <a:rPr lang="sv-SE" sz="1600" dirty="0"/>
              <a:t>inför skiften av ledamöter i NPO och NSG</a:t>
            </a:r>
            <a:r>
              <a:rPr lang="sv-SE" sz="1600" dirty="0" smtClean="0"/>
              <a:t>:</a:t>
            </a:r>
          </a:p>
          <a:p>
            <a:pPr marL="180000" indent="-180000">
              <a:lnSpc>
                <a:spcPct val="120000"/>
              </a:lnSpc>
              <a:spcBef>
                <a:spcPts val="0"/>
              </a:spcBef>
              <a:buFont typeface="Arial" panose="020B0604020202020204" pitchFamily="34" charset="0"/>
              <a:buChar char="•"/>
            </a:pPr>
            <a:r>
              <a:rPr lang="sv-SE" sz="1600" dirty="0" smtClean="0"/>
              <a:t>NPO </a:t>
            </a:r>
            <a:r>
              <a:rPr lang="sv-SE" sz="1600" dirty="0" smtClean="0"/>
              <a:t>PIVOT</a:t>
            </a:r>
            <a:r>
              <a:rPr lang="sv-SE" sz="1600" dirty="0"/>
              <a:t>:</a:t>
            </a:r>
            <a:r>
              <a:rPr lang="sv-SE" sz="1600" dirty="0" smtClean="0"/>
              <a:t> </a:t>
            </a:r>
            <a:r>
              <a:rPr lang="sv-SE" sz="1600" dirty="0"/>
              <a:t>Catarina </a:t>
            </a:r>
            <a:r>
              <a:rPr lang="sv-SE" sz="1600" dirty="0" err="1"/>
              <a:t>Tingsvik</a:t>
            </a:r>
            <a:r>
              <a:rPr lang="sv-SE" sz="1600" dirty="0"/>
              <a:t> (RJL) ersätter Martin Holmner (RJL</a:t>
            </a:r>
            <a:r>
              <a:rPr lang="sv-SE" sz="1600" dirty="0" smtClean="0"/>
              <a:t>)</a:t>
            </a:r>
            <a:endParaRPr lang="sv-SE" sz="1600" dirty="0" smtClean="0"/>
          </a:p>
          <a:p>
            <a:pPr marL="180000" indent="-180000">
              <a:lnSpc>
                <a:spcPct val="120000"/>
              </a:lnSpc>
              <a:spcBef>
                <a:spcPts val="0"/>
              </a:spcBef>
              <a:buFont typeface="Arial" panose="020B0604020202020204" pitchFamily="34" charset="0"/>
              <a:buChar char="•"/>
            </a:pPr>
            <a:r>
              <a:rPr lang="sv-SE" sz="1600" dirty="0" smtClean="0"/>
              <a:t>NPO </a:t>
            </a:r>
            <a:r>
              <a:rPr lang="sv-SE" sz="1600" dirty="0" smtClean="0"/>
              <a:t>t</a:t>
            </a:r>
            <a:r>
              <a:rPr lang="sv-SE" sz="1600" dirty="0" smtClean="0"/>
              <a:t>andvård</a:t>
            </a:r>
            <a:r>
              <a:rPr lang="sv-SE" sz="1600" dirty="0"/>
              <a:t>:</a:t>
            </a:r>
            <a:r>
              <a:rPr lang="sv-SE" sz="1600" dirty="0" smtClean="0"/>
              <a:t> </a:t>
            </a:r>
            <a:r>
              <a:rPr lang="sv-SE" sz="1600" dirty="0"/>
              <a:t>Ulrika Dahl (RKL) ersätter Pernilla Larsson Gran (RÖ</a:t>
            </a:r>
            <a:r>
              <a:rPr lang="sv-SE" sz="1600" dirty="0" smtClean="0"/>
              <a:t>)</a:t>
            </a:r>
            <a:endParaRPr lang="sv-SE" sz="1600" dirty="0" smtClean="0"/>
          </a:p>
          <a:p>
            <a:pPr marL="180000" indent="-180000">
              <a:lnSpc>
                <a:spcPct val="120000"/>
              </a:lnSpc>
              <a:spcBef>
                <a:spcPts val="0"/>
              </a:spcBef>
              <a:buFont typeface="Arial" panose="020B0604020202020204" pitchFamily="34" charset="0"/>
              <a:buChar char="•"/>
            </a:pPr>
            <a:r>
              <a:rPr lang="sv-SE" sz="1600" dirty="0" smtClean="0"/>
              <a:t>NPO </a:t>
            </a:r>
            <a:r>
              <a:rPr lang="sv-SE" sz="1600" dirty="0"/>
              <a:t>ö</a:t>
            </a:r>
            <a:r>
              <a:rPr lang="sv-SE" sz="1600" dirty="0" smtClean="0"/>
              <a:t>ron-</a:t>
            </a:r>
            <a:r>
              <a:rPr lang="sv-SE" sz="1600" dirty="0"/>
              <a:t>, </a:t>
            </a:r>
            <a:r>
              <a:rPr lang="sv-SE" sz="1600" dirty="0" smtClean="0"/>
              <a:t>näs- </a:t>
            </a:r>
            <a:r>
              <a:rPr lang="sv-SE" sz="1600" dirty="0"/>
              <a:t>och </a:t>
            </a:r>
            <a:r>
              <a:rPr lang="sv-SE" sz="1600" dirty="0" smtClean="0"/>
              <a:t>halssjukdomar: </a:t>
            </a:r>
            <a:r>
              <a:rPr lang="sv-SE" sz="1600" dirty="0" err="1"/>
              <a:t>Natasa</a:t>
            </a:r>
            <a:r>
              <a:rPr lang="sv-SE" sz="1600" dirty="0"/>
              <a:t> </a:t>
            </a:r>
            <a:r>
              <a:rPr lang="sv-SE" sz="1600" dirty="0" err="1"/>
              <a:t>Matic</a:t>
            </a:r>
            <a:r>
              <a:rPr lang="sv-SE" sz="1600" dirty="0"/>
              <a:t> (RÖ) ersätter Henrik Smeds (RÖ</a:t>
            </a:r>
            <a:r>
              <a:rPr lang="sv-SE" sz="1600" dirty="0" smtClean="0"/>
              <a:t>)</a:t>
            </a:r>
            <a:endParaRPr lang="sv-SE" sz="1600" dirty="0" smtClean="0"/>
          </a:p>
          <a:p>
            <a:pPr marL="180000" indent="-180000">
              <a:lnSpc>
                <a:spcPct val="120000"/>
              </a:lnSpc>
              <a:spcBef>
                <a:spcPts val="0"/>
              </a:spcBef>
              <a:buFont typeface="Arial" panose="020B0604020202020204" pitchFamily="34" charset="0"/>
              <a:buChar char="•"/>
            </a:pPr>
            <a:r>
              <a:rPr lang="sv-SE" sz="1600" dirty="0" smtClean="0"/>
              <a:t>NSG </a:t>
            </a:r>
            <a:r>
              <a:rPr lang="sv-SE" sz="1600" dirty="0" smtClean="0"/>
              <a:t>p</a:t>
            </a:r>
            <a:r>
              <a:rPr lang="sv-SE" sz="1600" dirty="0" smtClean="0"/>
              <a:t>atientsäkerhet</a:t>
            </a:r>
            <a:r>
              <a:rPr lang="sv-SE" sz="1600" dirty="0"/>
              <a:t>:</a:t>
            </a:r>
            <a:r>
              <a:rPr lang="sv-SE" sz="1600" dirty="0" smtClean="0"/>
              <a:t> </a:t>
            </a:r>
            <a:r>
              <a:rPr lang="sv-SE" sz="1600" dirty="0"/>
              <a:t>Erik Stenkvist (RÖ) ersätter Axel Ros (RJL) juni/juli </a:t>
            </a:r>
            <a:r>
              <a:rPr lang="sv-SE" sz="1600" dirty="0" smtClean="0"/>
              <a:t>2025</a:t>
            </a:r>
            <a:endParaRPr lang="sv-SE" sz="1600" dirty="0" smtClean="0"/>
          </a:p>
          <a:p>
            <a:pPr marL="180000" indent="-180000">
              <a:lnSpc>
                <a:spcPct val="120000"/>
              </a:lnSpc>
              <a:spcBef>
                <a:spcPts val="0"/>
              </a:spcBef>
              <a:buFont typeface="Arial" panose="020B0604020202020204" pitchFamily="34" charset="0"/>
              <a:buChar char="•"/>
            </a:pPr>
            <a:r>
              <a:rPr lang="sv-SE" sz="1600" dirty="0" smtClean="0"/>
              <a:t>Sakkunniggrupp </a:t>
            </a:r>
            <a:r>
              <a:rPr lang="sv-SE" sz="1600" dirty="0"/>
              <a:t>primärvård: Salvador Duarte-Vallejo, specialist i allmänmedicin, Bra Liv Gislaveds vårdcentral (RJL)</a:t>
            </a:r>
          </a:p>
        </p:txBody>
      </p:sp>
    </p:spTree>
    <p:extLst>
      <p:ext uri="{BB962C8B-B14F-4D97-AF65-F5344CB8AC3E}">
        <p14:creationId xmlns:p14="http://schemas.microsoft.com/office/powerpoint/2010/main" val="165097996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3600" dirty="0" smtClean="0"/>
              <a:t>Endokrina sjukdomar </a:t>
            </a:r>
            <a:endParaRPr lang="sv-SE" sz="3600" dirty="0"/>
          </a:p>
        </p:txBody>
      </p:sp>
      <p:sp>
        <p:nvSpPr>
          <p:cNvPr id="3" name="Platshållare för innehåll 2"/>
          <p:cNvSpPr>
            <a:spLocks noGrp="1"/>
          </p:cNvSpPr>
          <p:nvPr>
            <p:ph idx="1"/>
          </p:nvPr>
        </p:nvSpPr>
        <p:spPr/>
        <p:txBody>
          <a:bodyPr>
            <a:noAutofit/>
          </a:bodyPr>
          <a:lstStyle/>
          <a:p>
            <a:pPr marL="0" lvl="1" indent="0">
              <a:spcBef>
                <a:spcPts val="0"/>
              </a:spcBef>
              <a:spcAft>
                <a:spcPts val="600"/>
              </a:spcAft>
              <a:buNone/>
            </a:pPr>
            <a:r>
              <a:rPr lang="sv-SE" sz="1400" i="1" dirty="0"/>
              <a:t>Var behöver vi vara om 3-5 år utifrån Esthers behov och hur arbetar ni för att komma </a:t>
            </a:r>
            <a:r>
              <a:rPr lang="sv-SE" sz="1400" i="1" dirty="0" smtClean="0"/>
              <a:t>dit? </a:t>
            </a:r>
          </a:p>
          <a:p>
            <a:pPr marL="180000" lvl="1" indent="-180000">
              <a:spcBef>
                <a:spcPts val="0"/>
              </a:spcBef>
              <a:spcAft>
                <a:spcPts val="600"/>
              </a:spcAft>
              <a:buFont typeface="Arial" panose="020B0604020202020204" pitchFamily="34" charset="0"/>
              <a:buChar char="•"/>
            </a:pPr>
            <a:r>
              <a:rPr lang="sv-SE" sz="1400" dirty="0"/>
              <a:t>Tillgång till benign endokrinkirurgi även för äldre personer</a:t>
            </a:r>
          </a:p>
          <a:p>
            <a:pPr marL="180000" lvl="1" indent="-180000">
              <a:spcBef>
                <a:spcPts val="0"/>
              </a:spcBef>
              <a:spcAft>
                <a:spcPts val="600"/>
              </a:spcAft>
              <a:buFont typeface="Arial" panose="020B0604020202020204" pitchFamily="34" charset="0"/>
              <a:buChar char="•"/>
            </a:pPr>
            <a:r>
              <a:rPr lang="sv-SE" sz="1400" dirty="0" smtClean="0"/>
              <a:t>Jämlik </a:t>
            </a:r>
            <a:r>
              <a:rPr lang="sv-SE" sz="1400" dirty="0"/>
              <a:t>klimakterievård (hos männen åldrandets </a:t>
            </a:r>
            <a:r>
              <a:rPr lang="sv-SE" sz="1400" dirty="0" err="1"/>
              <a:t>hypogonadism</a:t>
            </a:r>
            <a:r>
              <a:rPr lang="sv-SE" sz="1400" dirty="0"/>
              <a:t>).</a:t>
            </a:r>
          </a:p>
          <a:p>
            <a:pPr marL="180000" lvl="1" indent="-180000">
              <a:spcBef>
                <a:spcPts val="0"/>
              </a:spcBef>
              <a:spcAft>
                <a:spcPts val="600"/>
              </a:spcAft>
              <a:buFont typeface="Arial" panose="020B0604020202020204" pitchFamily="34" charset="0"/>
              <a:buChar char="•"/>
            </a:pPr>
            <a:r>
              <a:rPr lang="sv-SE" sz="1400" dirty="0"/>
              <a:t>Screening för typ 1 diabetes hos barn</a:t>
            </a:r>
          </a:p>
          <a:p>
            <a:pPr marL="180000" lvl="1" indent="-180000">
              <a:spcBef>
                <a:spcPts val="0"/>
              </a:spcBef>
              <a:spcAft>
                <a:spcPts val="600"/>
              </a:spcAft>
              <a:buFont typeface="Arial" panose="020B0604020202020204" pitchFamily="34" charset="0"/>
              <a:buChar char="•"/>
            </a:pPr>
            <a:r>
              <a:rPr lang="sv-SE" sz="1400" dirty="0"/>
              <a:t>Immunologisk behandling av typ 1 diabetes och potentiellt även för andra autoimmuna endokrina sjukdomar.</a:t>
            </a:r>
          </a:p>
          <a:p>
            <a:pPr marL="180000" lvl="1" indent="-180000">
              <a:spcBef>
                <a:spcPts val="0"/>
              </a:spcBef>
              <a:spcAft>
                <a:spcPts val="600"/>
              </a:spcAft>
              <a:buFont typeface="Arial" panose="020B0604020202020204" pitchFamily="34" charset="0"/>
              <a:buChar char="•"/>
            </a:pPr>
            <a:r>
              <a:rPr lang="sv-SE" sz="1400" dirty="0"/>
              <a:t>Strukturerad obesitasbehandling</a:t>
            </a:r>
          </a:p>
          <a:p>
            <a:pPr marL="180000" lvl="1" indent="-180000">
              <a:spcBef>
                <a:spcPts val="0"/>
              </a:spcBef>
              <a:spcAft>
                <a:spcPts val="600"/>
              </a:spcAft>
              <a:buFont typeface="Arial" panose="020B0604020202020204" pitchFamily="34" charset="0"/>
              <a:buChar char="•"/>
            </a:pPr>
            <a:r>
              <a:rPr lang="sv-SE" sz="1400" dirty="0"/>
              <a:t>AI stödda insulinpumpar och sensorer. Billigare teknik borde komma så även typ 2 diabetes får sensorer som via smarta </a:t>
            </a:r>
            <a:r>
              <a:rPr lang="sv-SE" sz="1400" dirty="0" err="1"/>
              <a:t>appar</a:t>
            </a:r>
            <a:r>
              <a:rPr lang="sv-SE" sz="1400" dirty="0"/>
              <a:t> som inkluderar kombinerad livsvanestöd kan leda till bättre egenvård. </a:t>
            </a:r>
            <a:r>
              <a:rPr lang="sv-SE" sz="1400" dirty="0" err="1"/>
              <a:t>Appar</a:t>
            </a:r>
            <a:r>
              <a:rPr lang="sv-SE" sz="1400" dirty="0"/>
              <a:t> för </a:t>
            </a:r>
            <a:r>
              <a:rPr lang="sv-SE" sz="1400" dirty="0" err="1"/>
              <a:t>gravditetsdiabetes</a:t>
            </a:r>
            <a:r>
              <a:rPr lang="sv-SE" sz="1400" dirty="0"/>
              <a:t> och </a:t>
            </a:r>
            <a:r>
              <a:rPr lang="sv-SE" sz="1400" dirty="0" err="1"/>
              <a:t>fotsår</a:t>
            </a:r>
            <a:r>
              <a:rPr lang="sv-SE" sz="1400" dirty="0"/>
              <a:t> är under utveckling redan</a:t>
            </a:r>
            <a:r>
              <a:rPr lang="sv-SE" sz="1400" dirty="0" smtClean="0"/>
              <a:t>.</a:t>
            </a:r>
            <a:endParaRPr lang="sv-SE" sz="1400" dirty="0"/>
          </a:p>
        </p:txBody>
      </p:sp>
    </p:spTree>
    <p:extLst>
      <p:ext uri="{BB962C8B-B14F-4D97-AF65-F5344CB8AC3E}">
        <p14:creationId xmlns:p14="http://schemas.microsoft.com/office/powerpoint/2010/main" val="346080832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3600" dirty="0"/>
              <a:t>Endokrina sjukdomar </a:t>
            </a:r>
          </a:p>
        </p:txBody>
      </p:sp>
      <p:sp>
        <p:nvSpPr>
          <p:cNvPr id="3" name="Platshållare för innehåll 2"/>
          <p:cNvSpPr>
            <a:spLocks noGrp="1"/>
          </p:cNvSpPr>
          <p:nvPr>
            <p:ph idx="1"/>
          </p:nvPr>
        </p:nvSpPr>
        <p:spPr/>
        <p:txBody>
          <a:bodyPr>
            <a:normAutofit/>
          </a:bodyPr>
          <a:lstStyle/>
          <a:p>
            <a:pPr marL="0" lvl="1" indent="0">
              <a:spcBef>
                <a:spcPts val="0"/>
              </a:spcBef>
              <a:spcAft>
                <a:spcPts val="600"/>
              </a:spcAft>
              <a:buNone/>
            </a:pPr>
            <a:r>
              <a:rPr lang="sv-SE" sz="1200" i="1" dirty="0"/>
              <a:t>Vilka är era resultat i jämförelse med andra? Vad gör ni för att uppnå målen? </a:t>
            </a:r>
          </a:p>
          <a:p>
            <a:pPr marL="0" lvl="1" indent="0">
              <a:spcBef>
                <a:spcPts val="0"/>
              </a:spcBef>
              <a:spcAft>
                <a:spcPts val="600"/>
              </a:spcAft>
              <a:buNone/>
            </a:pPr>
            <a:r>
              <a:rPr lang="sv-SE" sz="1200" i="1" dirty="0"/>
              <a:t>Kvalitetsregiste</a:t>
            </a:r>
            <a:r>
              <a:rPr lang="sv-SE" sz="1200" dirty="0"/>
              <a:t>r fylls i bra. NDR, hypofysregister, SQRTPA, SOREG, könsdysforiregistret. Resultaten är i de vetenskapliga rapporter som finns internationellt likvärdiga. Allt kan dock bli bättre och väntetider för benign kirurgi kan vara flera år.</a:t>
            </a:r>
          </a:p>
          <a:p>
            <a:pPr marL="0" lvl="1" indent="0">
              <a:spcBef>
                <a:spcPts val="0"/>
              </a:spcBef>
              <a:spcAft>
                <a:spcPts val="600"/>
              </a:spcAft>
              <a:buNone/>
            </a:pPr>
            <a:r>
              <a:rPr lang="sv-SE" sz="1200" i="1" dirty="0"/>
              <a:t>Biverkningsregister </a:t>
            </a:r>
            <a:r>
              <a:rPr lang="sv-SE" sz="1200" dirty="0"/>
              <a:t>allt viktigare då </a:t>
            </a:r>
            <a:r>
              <a:rPr lang="sv-SE" sz="1200" dirty="0" err="1"/>
              <a:t>monoklonala</a:t>
            </a:r>
            <a:r>
              <a:rPr lang="sv-SE" sz="1200" dirty="0"/>
              <a:t> antikroppar används som startar immunologiska reaktioner som kan slå ut hormonkörtlarnas funktion helt. Psykiatriska läkemedel interfererar med hormonerna. Nya diabetesläkemedel (</a:t>
            </a:r>
            <a:r>
              <a:rPr lang="sv-SE" sz="1200" dirty="0" err="1"/>
              <a:t>ffa</a:t>
            </a:r>
            <a:r>
              <a:rPr lang="sv-SE" sz="1200" dirty="0"/>
              <a:t> SGLT-2) som även används på vid indikation (hjärtsvikt, njursvikt, obesitas) kräver ett ökat kontrollbehov då de potentiellt kan leda till allvarliga  biverkningar. </a:t>
            </a:r>
          </a:p>
          <a:p>
            <a:pPr marL="0" lvl="1" indent="0">
              <a:spcBef>
                <a:spcPts val="0"/>
              </a:spcBef>
              <a:spcAft>
                <a:spcPts val="600"/>
              </a:spcAft>
              <a:buNone/>
            </a:pPr>
            <a:r>
              <a:rPr lang="sv-SE" sz="1200" i="1" dirty="0"/>
              <a:t>Vilka är era utsatta grupper? </a:t>
            </a:r>
          </a:p>
          <a:p>
            <a:pPr marL="0" lvl="1" indent="0">
              <a:spcBef>
                <a:spcPts val="0"/>
              </a:spcBef>
              <a:spcAft>
                <a:spcPts val="600"/>
              </a:spcAft>
              <a:buNone/>
            </a:pPr>
            <a:r>
              <a:rPr lang="sv-SE" sz="1200" dirty="0"/>
              <a:t>Vuxna med intellektuell funktionsnedsättning och endokrin sjukdom, obesitas, osteoporos, äldre, personer med psykiatrisk samsjuklighet och/eller missbruk. Osteoporosskola under utveckling, obesitasskola behövs</a:t>
            </a:r>
            <a:r>
              <a:rPr lang="sv-SE" sz="1200" i="1" dirty="0"/>
              <a:t>. Bra samarbete med barnläkare, psykiatri och geriatrik är en framgångsfaktor för hela livscykeln</a:t>
            </a:r>
            <a:r>
              <a:rPr lang="sv-SE" sz="1200" i="1" dirty="0" smtClean="0"/>
              <a:t>.</a:t>
            </a:r>
            <a:endParaRPr lang="sv-SE" sz="1200" i="1" dirty="0"/>
          </a:p>
        </p:txBody>
      </p:sp>
    </p:spTree>
    <p:extLst>
      <p:ext uri="{BB962C8B-B14F-4D97-AF65-F5344CB8AC3E}">
        <p14:creationId xmlns:p14="http://schemas.microsoft.com/office/powerpoint/2010/main" val="295146534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3600" dirty="0"/>
              <a:t>Nervsystemets sjukdomar</a:t>
            </a:r>
            <a:endParaRPr lang="sv-SE" sz="3600" dirty="0"/>
          </a:p>
        </p:txBody>
      </p:sp>
      <p:sp>
        <p:nvSpPr>
          <p:cNvPr id="3" name="Platshållare för innehåll 2"/>
          <p:cNvSpPr>
            <a:spLocks noGrp="1"/>
          </p:cNvSpPr>
          <p:nvPr>
            <p:ph idx="1"/>
          </p:nvPr>
        </p:nvSpPr>
        <p:spPr/>
        <p:txBody>
          <a:bodyPr>
            <a:noAutofit/>
          </a:bodyPr>
          <a:lstStyle/>
          <a:p>
            <a:pPr marL="180000" lvl="1" indent="-180000">
              <a:spcBef>
                <a:spcPts val="0"/>
              </a:spcBef>
              <a:spcAft>
                <a:spcPts val="600"/>
              </a:spcAft>
              <a:buFont typeface="Arial" panose="020B0604020202020204" pitchFamily="34" charset="0"/>
              <a:buChar char="•"/>
            </a:pPr>
            <a:r>
              <a:rPr lang="sv-SE" sz="1800" dirty="0" smtClean="0"/>
              <a:t>Nära </a:t>
            </a:r>
            <a:r>
              <a:rPr lang="sv-SE" sz="1800" dirty="0"/>
              <a:t>vård: öka samarbetsytorna mellan PV och specialistvården. </a:t>
            </a:r>
            <a:r>
              <a:rPr lang="sv-SE" sz="1800" dirty="0" smtClean="0"/>
              <a:t>Specialistvårdskonsult ökar </a:t>
            </a:r>
            <a:r>
              <a:rPr lang="sv-SE" sz="1800" dirty="0"/>
              <a:t>möjligheten till </a:t>
            </a:r>
            <a:r>
              <a:rPr lang="sv-SE" sz="1800" dirty="0" smtClean="0"/>
              <a:t>direktinläggning </a:t>
            </a:r>
            <a:r>
              <a:rPr lang="sv-SE" sz="1800" dirty="0"/>
              <a:t>utan att passera AKM</a:t>
            </a:r>
            <a:r>
              <a:rPr lang="sv-SE" sz="1800" dirty="0" smtClean="0"/>
              <a:t>.</a:t>
            </a:r>
            <a:endParaRPr lang="sv-SE" sz="1800" dirty="0"/>
          </a:p>
          <a:p>
            <a:pPr marL="180000" lvl="1" indent="-180000">
              <a:spcBef>
                <a:spcPts val="0"/>
              </a:spcBef>
              <a:spcAft>
                <a:spcPts val="600"/>
              </a:spcAft>
              <a:buFont typeface="Arial" panose="020B0604020202020204" pitchFamily="34" charset="0"/>
              <a:buChar char="•"/>
            </a:pPr>
            <a:r>
              <a:rPr lang="sv-SE" sz="1800" dirty="0"/>
              <a:t>Den akuta strokevårdkedjan (</a:t>
            </a:r>
            <a:r>
              <a:rPr lang="sv-SE" sz="1800" dirty="0" err="1"/>
              <a:t>reperfusionsbehandling</a:t>
            </a:r>
            <a:r>
              <a:rPr lang="sv-SE" sz="1800" dirty="0" smtClean="0"/>
              <a:t>) </a:t>
            </a:r>
            <a:r>
              <a:rPr lang="sv-SE" sz="1800" dirty="0"/>
              <a:t>måste förbättras.</a:t>
            </a:r>
          </a:p>
          <a:p>
            <a:pPr marL="180000" lvl="1" indent="-180000">
              <a:spcBef>
                <a:spcPts val="0"/>
              </a:spcBef>
              <a:spcAft>
                <a:spcPts val="600"/>
              </a:spcAft>
              <a:buFont typeface="Arial" panose="020B0604020202020204" pitchFamily="34" charset="0"/>
              <a:buChar char="•"/>
            </a:pPr>
            <a:r>
              <a:rPr lang="sv-SE" sz="1800" dirty="0"/>
              <a:t>Gott exempel: Projektsamarbete </a:t>
            </a:r>
            <a:r>
              <a:rPr lang="sv-SE" sz="1800" dirty="0" smtClean="0"/>
              <a:t>mellan US </a:t>
            </a:r>
            <a:r>
              <a:rPr lang="sv-SE" sz="1800" dirty="0"/>
              <a:t>och Ryhov </a:t>
            </a:r>
            <a:r>
              <a:rPr lang="sv-SE" sz="1800" dirty="0" smtClean="0"/>
              <a:t>om </a:t>
            </a:r>
            <a:r>
              <a:rPr lang="sv-SE" sz="1800" dirty="0"/>
              <a:t>patientutbildning vid MS. Digital MS-skola </a:t>
            </a:r>
            <a:r>
              <a:rPr lang="sv-SE" sz="1800" dirty="0" smtClean="0"/>
              <a:t>sedan 2024. </a:t>
            </a:r>
            <a:r>
              <a:rPr lang="sv-SE" sz="1800" dirty="0"/>
              <a:t>Lanseras under 2025 </a:t>
            </a:r>
            <a:r>
              <a:rPr lang="sv-SE" sz="1800" dirty="0" smtClean="0"/>
              <a:t>via </a:t>
            </a:r>
            <a:r>
              <a:rPr lang="sv-SE" sz="1800" dirty="0"/>
              <a:t>1177 för </a:t>
            </a:r>
            <a:r>
              <a:rPr lang="sv-SE" sz="1800" dirty="0" smtClean="0"/>
              <a:t>att på </a:t>
            </a:r>
            <a:r>
              <a:rPr lang="sv-SE" sz="1800" dirty="0"/>
              <a:t>sikt </a:t>
            </a:r>
            <a:r>
              <a:rPr lang="sv-SE" sz="1800" dirty="0" smtClean="0"/>
              <a:t>bli nationellt </a:t>
            </a:r>
            <a:r>
              <a:rPr lang="sv-SE" sz="1800" dirty="0"/>
              <a:t>tillgänglig</a:t>
            </a:r>
            <a:r>
              <a:rPr lang="sv-SE" sz="1800" dirty="0" smtClean="0"/>
              <a:t>.</a:t>
            </a:r>
            <a:endParaRPr lang="sv-SE" sz="1800" dirty="0"/>
          </a:p>
          <a:p>
            <a:pPr marL="180000" lvl="1" indent="-180000">
              <a:spcBef>
                <a:spcPts val="0"/>
              </a:spcBef>
              <a:spcAft>
                <a:spcPts val="600"/>
              </a:spcAft>
              <a:buFont typeface="Arial" panose="020B0604020202020204" pitchFamily="34" charset="0"/>
              <a:buChar char="•"/>
            </a:pPr>
            <a:r>
              <a:rPr lang="sv-SE" sz="1800" dirty="0"/>
              <a:t>Hur klara av </a:t>
            </a:r>
            <a:r>
              <a:rPr lang="sv-SE" sz="1800" dirty="0" err="1"/>
              <a:t>högspec</a:t>
            </a:r>
            <a:r>
              <a:rPr lang="sv-SE" sz="1800" dirty="0"/>
              <a:t>-vården samtidigt som vårdplatserna är begränsade</a:t>
            </a:r>
            <a:r>
              <a:rPr lang="sv-SE" sz="1800" dirty="0" smtClean="0"/>
              <a:t>?</a:t>
            </a:r>
            <a:endParaRPr lang="sv-SE" sz="1800" dirty="0"/>
          </a:p>
        </p:txBody>
      </p:sp>
    </p:spTree>
    <p:extLst>
      <p:ext uri="{BB962C8B-B14F-4D97-AF65-F5344CB8AC3E}">
        <p14:creationId xmlns:p14="http://schemas.microsoft.com/office/powerpoint/2010/main" val="157150280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3600" dirty="0"/>
              <a:t>Akut vård</a:t>
            </a:r>
          </a:p>
        </p:txBody>
      </p:sp>
      <p:sp>
        <p:nvSpPr>
          <p:cNvPr id="3" name="Platshållare för innehåll 2"/>
          <p:cNvSpPr>
            <a:spLocks noGrp="1"/>
          </p:cNvSpPr>
          <p:nvPr>
            <p:ph idx="1"/>
          </p:nvPr>
        </p:nvSpPr>
        <p:spPr/>
        <p:txBody>
          <a:bodyPr>
            <a:noAutofit/>
          </a:bodyPr>
          <a:lstStyle/>
          <a:p>
            <a:pPr>
              <a:spcBef>
                <a:spcPts val="0"/>
              </a:spcBef>
              <a:spcAft>
                <a:spcPts val="600"/>
              </a:spcAft>
            </a:pPr>
            <a:r>
              <a:rPr lang="sv-SE" sz="1600" i="1" dirty="0" smtClean="0"/>
              <a:t>Var </a:t>
            </a:r>
            <a:r>
              <a:rPr lang="sv-SE" sz="1600" i="1" dirty="0"/>
              <a:t>behöver vi vara om 3-5 år utifrån Esthers behov och hur arbetar ni för att komma dit? </a:t>
            </a:r>
          </a:p>
          <a:p>
            <a:pPr marL="0" lvl="2">
              <a:spcBef>
                <a:spcPts val="0"/>
              </a:spcBef>
              <a:spcAft>
                <a:spcPts val="600"/>
              </a:spcAft>
            </a:pPr>
            <a:r>
              <a:rPr lang="sv-SE" sz="1600" dirty="0"/>
              <a:t>Rätt patient på rätt </a:t>
            </a:r>
            <a:r>
              <a:rPr lang="sv-SE" sz="1600" dirty="0" smtClean="0"/>
              <a:t>vårdinstans</a:t>
            </a:r>
            <a:endParaRPr lang="sv-SE" sz="1600" dirty="0"/>
          </a:p>
          <a:p>
            <a:pPr marL="0" lvl="1" indent="0">
              <a:spcBef>
                <a:spcPts val="0"/>
              </a:spcBef>
              <a:spcAft>
                <a:spcPts val="600"/>
              </a:spcAft>
              <a:buNone/>
            </a:pPr>
            <a:r>
              <a:rPr lang="sv-SE" sz="1600" i="1" dirty="0" smtClean="0"/>
              <a:t>Vilka </a:t>
            </a:r>
            <a:r>
              <a:rPr lang="sv-SE" sz="1600" i="1" dirty="0"/>
              <a:t>är era resultat i jämförelse med andra? Vad gör ni för att uppnå målen?</a:t>
            </a:r>
            <a:r>
              <a:rPr lang="sv-SE" sz="1600" dirty="0"/>
              <a:t> </a:t>
            </a:r>
          </a:p>
          <a:p>
            <a:pPr marL="0" lvl="2">
              <a:spcBef>
                <a:spcPts val="0"/>
              </a:spcBef>
              <a:spcAft>
                <a:spcPts val="600"/>
              </a:spcAft>
            </a:pPr>
            <a:r>
              <a:rPr lang="sv-SE" sz="1600" dirty="0">
                <a:hlinkClick r:id="rId2"/>
              </a:rPr>
              <a:t>SKR jämförelse väntetid akutmottagningar</a:t>
            </a:r>
            <a:endParaRPr lang="sv-SE" sz="1600" dirty="0"/>
          </a:p>
          <a:p>
            <a:pPr marL="0" lvl="2">
              <a:spcBef>
                <a:spcPts val="0"/>
              </a:spcBef>
              <a:spcAft>
                <a:spcPts val="600"/>
              </a:spcAft>
            </a:pPr>
            <a:r>
              <a:rPr lang="sv-SE" sz="1600" dirty="0">
                <a:hlinkClick r:id="rId3"/>
              </a:rPr>
              <a:t>Vården i siffror – ambulans </a:t>
            </a:r>
            <a:r>
              <a:rPr lang="sv-SE" sz="1600" dirty="0" err="1">
                <a:hlinkClick r:id="rId3"/>
              </a:rPr>
              <a:t>prio</a:t>
            </a:r>
            <a:r>
              <a:rPr lang="sv-SE" sz="1600" dirty="0">
                <a:hlinkClick r:id="rId3"/>
              </a:rPr>
              <a:t> 1 larm</a:t>
            </a:r>
            <a:endParaRPr lang="sv-SE" sz="1600" dirty="0"/>
          </a:p>
          <a:p>
            <a:pPr marL="0" lvl="2">
              <a:spcBef>
                <a:spcPts val="0"/>
              </a:spcBef>
              <a:spcAft>
                <a:spcPts val="600"/>
              </a:spcAft>
            </a:pPr>
            <a:r>
              <a:rPr lang="sv-SE" sz="1600" dirty="0">
                <a:hlinkClick r:id="rId4"/>
              </a:rPr>
              <a:t>Patientenkät </a:t>
            </a:r>
            <a:r>
              <a:rPr lang="sv-SE" sz="1600" dirty="0" smtClean="0">
                <a:hlinkClick r:id="rId4"/>
              </a:rPr>
              <a:t>akutmottagningar</a:t>
            </a:r>
            <a:endParaRPr lang="sv-SE" sz="1600" dirty="0"/>
          </a:p>
        </p:txBody>
      </p:sp>
    </p:spTree>
    <p:extLst>
      <p:ext uri="{BB962C8B-B14F-4D97-AF65-F5344CB8AC3E}">
        <p14:creationId xmlns:p14="http://schemas.microsoft.com/office/powerpoint/2010/main" val="5694789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3600" dirty="0"/>
              <a:t>Akut vård</a:t>
            </a:r>
          </a:p>
        </p:txBody>
      </p:sp>
      <p:sp>
        <p:nvSpPr>
          <p:cNvPr id="3" name="Platshållare för innehåll 2"/>
          <p:cNvSpPr>
            <a:spLocks noGrp="1"/>
          </p:cNvSpPr>
          <p:nvPr>
            <p:ph idx="1"/>
          </p:nvPr>
        </p:nvSpPr>
        <p:spPr/>
        <p:txBody>
          <a:bodyPr>
            <a:noAutofit/>
          </a:bodyPr>
          <a:lstStyle/>
          <a:p>
            <a:pPr marL="0" lvl="1" indent="0">
              <a:spcBef>
                <a:spcPts val="0"/>
              </a:spcBef>
              <a:spcAft>
                <a:spcPts val="600"/>
              </a:spcAft>
              <a:buNone/>
            </a:pPr>
            <a:r>
              <a:rPr lang="sv-SE" sz="1600" i="1" dirty="0" smtClean="0"/>
              <a:t>Vilka </a:t>
            </a:r>
            <a:r>
              <a:rPr lang="sv-SE" sz="1600" i="1" dirty="0"/>
              <a:t>är era utsatta grupper? Vilka träffar ni inte? Hur jobbar ni tillsammans med patienterna för att de ska klara mer själva?</a:t>
            </a:r>
          </a:p>
          <a:p>
            <a:pPr marL="180000" lvl="2" indent="-180000">
              <a:spcBef>
                <a:spcPts val="0"/>
              </a:spcBef>
              <a:spcAft>
                <a:spcPts val="600"/>
              </a:spcAft>
            </a:pPr>
            <a:r>
              <a:rPr lang="sv-SE" sz="1600" dirty="0"/>
              <a:t>Tryck på akutsjukvården riskerar att skapa undanträngningseffekter. </a:t>
            </a:r>
          </a:p>
          <a:p>
            <a:pPr marL="180000" lvl="2" indent="-180000">
              <a:spcBef>
                <a:spcPts val="0"/>
              </a:spcBef>
              <a:spcAft>
                <a:spcPts val="600"/>
              </a:spcAft>
            </a:pPr>
            <a:r>
              <a:rPr lang="sv-SE" sz="1600" dirty="0"/>
              <a:t>Sköra och äldre</a:t>
            </a:r>
          </a:p>
          <a:p>
            <a:pPr marL="180000" lvl="2" indent="-180000">
              <a:spcBef>
                <a:spcPts val="0"/>
              </a:spcBef>
              <a:spcAft>
                <a:spcPts val="600"/>
              </a:spcAft>
            </a:pPr>
            <a:r>
              <a:rPr lang="sv-SE" sz="1600" dirty="0"/>
              <a:t>Patienter med språkförbistringar och andra försvårande omständigheter kring kommunikation. </a:t>
            </a:r>
          </a:p>
          <a:p>
            <a:pPr marL="180000" lvl="2" indent="-180000">
              <a:spcBef>
                <a:spcPts val="0"/>
              </a:spcBef>
              <a:spcAft>
                <a:spcPts val="600"/>
              </a:spcAft>
            </a:pPr>
            <a:r>
              <a:rPr lang="sv-SE" sz="1600" dirty="0" smtClean="0"/>
              <a:t>Hänvisning </a:t>
            </a:r>
            <a:r>
              <a:rPr lang="sv-SE" sz="1600" dirty="0"/>
              <a:t>till rätt </a:t>
            </a:r>
            <a:r>
              <a:rPr lang="sv-SE" sz="1600" dirty="0" smtClean="0"/>
              <a:t>vårdinstans</a:t>
            </a:r>
            <a:endParaRPr lang="sv-SE" sz="1600" dirty="0"/>
          </a:p>
          <a:p>
            <a:pPr marL="180000" lvl="2" indent="-180000">
              <a:spcBef>
                <a:spcPts val="0"/>
              </a:spcBef>
              <a:spcAft>
                <a:spcPts val="600"/>
              </a:spcAft>
            </a:pPr>
            <a:r>
              <a:rPr lang="sv-SE" sz="1600" dirty="0" smtClean="0"/>
              <a:t>Egenvårdsråd</a:t>
            </a:r>
            <a:endParaRPr lang="sv-SE" sz="1600" dirty="0"/>
          </a:p>
        </p:txBody>
      </p:sp>
    </p:spTree>
    <p:extLst>
      <p:ext uri="{BB962C8B-B14F-4D97-AF65-F5344CB8AC3E}">
        <p14:creationId xmlns:p14="http://schemas.microsoft.com/office/powerpoint/2010/main" val="400898065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3600" dirty="0"/>
              <a:t>Reumatiska sjukdomar</a:t>
            </a:r>
            <a:endParaRPr lang="sv-SE" sz="3600" dirty="0"/>
          </a:p>
        </p:txBody>
      </p:sp>
      <p:sp>
        <p:nvSpPr>
          <p:cNvPr id="3" name="Platshållare för innehåll 2"/>
          <p:cNvSpPr>
            <a:spLocks noGrp="1"/>
          </p:cNvSpPr>
          <p:nvPr>
            <p:ph idx="1"/>
          </p:nvPr>
        </p:nvSpPr>
        <p:spPr/>
        <p:txBody>
          <a:bodyPr>
            <a:normAutofit lnSpcReduction="10000"/>
          </a:bodyPr>
          <a:lstStyle/>
          <a:p>
            <a:pPr>
              <a:spcBef>
                <a:spcPts val="0"/>
              </a:spcBef>
              <a:spcAft>
                <a:spcPts val="600"/>
              </a:spcAft>
            </a:pPr>
            <a:r>
              <a:rPr lang="sv-SE" sz="1800" dirty="0" smtClean="0"/>
              <a:t>ESTHER</a:t>
            </a:r>
            <a:r>
              <a:rPr lang="sv-SE" sz="1800" dirty="0"/>
              <a:t>: Fortsatt och ökad tillgänglighet både digitalt och telefonledes. Undvika processer som kan ha stora undanträngningseffekter och sluka mycket energi så att Esther har fortsatt tillgänglighet.</a:t>
            </a:r>
          </a:p>
          <a:p>
            <a:pPr>
              <a:spcBef>
                <a:spcPts val="0"/>
              </a:spcBef>
              <a:spcAft>
                <a:spcPts val="600"/>
              </a:spcAft>
            </a:pPr>
            <a:r>
              <a:rPr lang="sv-SE" sz="1800" dirty="0" smtClean="0"/>
              <a:t>Resultat</a:t>
            </a:r>
            <a:r>
              <a:rPr lang="sv-SE" sz="1800" dirty="0"/>
              <a:t>: Vi ligger rimligt till i jämförelse med landet. Kötiderna skiljer sig en del åt i regionen där olika insatser påbörjats för att förbättra dem, bland annat genom att glesa besöken hos välmående patienter.</a:t>
            </a:r>
          </a:p>
          <a:p>
            <a:pPr>
              <a:spcBef>
                <a:spcPts val="0"/>
              </a:spcBef>
              <a:spcAft>
                <a:spcPts val="600"/>
              </a:spcAft>
            </a:pPr>
            <a:r>
              <a:rPr lang="sv-SE" sz="1800" dirty="0" smtClean="0"/>
              <a:t>Utsatta grupper: </a:t>
            </a:r>
            <a:r>
              <a:rPr lang="sv-SE" sz="1800" dirty="0"/>
              <a:t>Multisjuka, socioekonomiskt </a:t>
            </a:r>
            <a:r>
              <a:rPr lang="sv-SE" sz="1800" dirty="0" smtClean="0"/>
              <a:t>utsatta</a:t>
            </a:r>
            <a:endParaRPr lang="sv-SE" sz="1800" dirty="0"/>
          </a:p>
          <a:p>
            <a:pPr>
              <a:spcBef>
                <a:spcPts val="0"/>
              </a:spcBef>
              <a:spcAft>
                <a:spcPts val="600"/>
              </a:spcAft>
            </a:pPr>
            <a:r>
              <a:rPr lang="sv-SE" sz="1800" dirty="0"/>
              <a:t>Vi träffar inte patienter i </a:t>
            </a:r>
            <a:r>
              <a:rPr lang="sv-SE" sz="1800" dirty="0" err="1"/>
              <a:t>remission</a:t>
            </a:r>
            <a:endParaRPr lang="sv-SE" sz="1800" dirty="0"/>
          </a:p>
          <a:p>
            <a:pPr>
              <a:spcBef>
                <a:spcPts val="0"/>
              </a:spcBef>
              <a:spcAft>
                <a:spcPts val="600"/>
              </a:spcAft>
            </a:pPr>
            <a:r>
              <a:rPr lang="sv-SE" sz="1800" dirty="0"/>
              <a:t>Kontinuerlig patientundervisning för nydebuterad RA bland </a:t>
            </a:r>
            <a:r>
              <a:rPr lang="sv-SE" sz="1800" dirty="0" smtClean="0"/>
              <a:t>annat</a:t>
            </a:r>
            <a:endParaRPr lang="sv-SE" sz="1800" dirty="0"/>
          </a:p>
        </p:txBody>
      </p:sp>
    </p:spTree>
    <p:extLst>
      <p:ext uri="{BB962C8B-B14F-4D97-AF65-F5344CB8AC3E}">
        <p14:creationId xmlns:p14="http://schemas.microsoft.com/office/powerpoint/2010/main" val="246155377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6. Patientens </a:t>
            </a:r>
            <a:r>
              <a:rPr lang="sv-SE" dirty="0"/>
              <a:t>kunskapsstöd</a:t>
            </a:r>
          </a:p>
        </p:txBody>
      </p:sp>
      <p:sp>
        <p:nvSpPr>
          <p:cNvPr id="3" name="Platshållare för innehåll 2"/>
          <p:cNvSpPr>
            <a:spLocks noGrp="1"/>
          </p:cNvSpPr>
          <p:nvPr>
            <p:ph idx="1"/>
          </p:nvPr>
        </p:nvSpPr>
        <p:spPr/>
        <p:txBody>
          <a:bodyPr/>
          <a:lstStyle/>
          <a:p>
            <a:r>
              <a:rPr lang="sv-SE" dirty="0" smtClean="0"/>
              <a:t>Ett </a:t>
            </a:r>
            <a:r>
              <a:rPr lang="sv-SE" dirty="0" smtClean="0"/>
              <a:t>samarbetsområde inom </a:t>
            </a:r>
            <a:r>
              <a:rPr lang="sv-SE" dirty="0" smtClean="0"/>
              <a:t>SÖSR</a:t>
            </a:r>
            <a:endParaRPr lang="sv-SE" dirty="0" smtClean="0"/>
          </a:p>
          <a:p>
            <a:r>
              <a:rPr lang="sv-SE" sz="1400" dirty="0" smtClean="0"/>
              <a:t>Maria Johansson och Henrik </a:t>
            </a:r>
            <a:r>
              <a:rPr lang="sv-SE" sz="1400" dirty="0" err="1" smtClean="0"/>
              <a:t>Ånfors</a:t>
            </a:r>
            <a:endParaRPr lang="sv-SE" sz="1400" dirty="0"/>
          </a:p>
        </p:txBody>
      </p:sp>
    </p:spTree>
    <p:extLst>
      <p:ext uri="{BB962C8B-B14F-4D97-AF65-F5344CB8AC3E}">
        <p14:creationId xmlns:p14="http://schemas.microsoft.com/office/powerpoint/2010/main" val="379980434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Foto, Telefon, Android, Insta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8509" y="-87171"/>
            <a:ext cx="4656239" cy="2591746"/>
          </a:xfrm>
          <a:prstGeom prst="rect">
            <a:avLst/>
          </a:prstGeom>
          <a:noFill/>
          <a:extLst>
            <a:ext uri="{909E8E84-426E-40DD-AFC4-6F175D3DCCD1}">
              <a14:hiddenFill xmlns:a14="http://schemas.microsoft.com/office/drawing/2010/main">
                <a:solidFill>
                  <a:srgbClr val="FFFFFF"/>
                </a:solidFill>
              </a14:hiddenFill>
            </a:ext>
          </a:extLst>
        </p:spPr>
      </p:pic>
      <p:sp>
        <p:nvSpPr>
          <p:cNvPr id="6" name="Platshållare för bild 5"/>
          <p:cNvSpPr>
            <a:spLocks noGrp="1"/>
          </p:cNvSpPr>
          <p:nvPr>
            <p:ph type="pic" sz="quarter" idx="14"/>
          </p:nvPr>
        </p:nvSpPr>
        <p:spPr/>
      </p:sp>
      <p:pic>
        <p:nvPicPr>
          <p:cNvPr id="7" name="Bildobjekt 6"/>
          <p:cNvPicPr>
            <a:picLocks noChangeAspect="1"/>
          </p:cNvPicPr>
          <p:nvPr/>
        </p:nvPicPr>
        <p:blipFill>
          <a:blip r:embed="rId4"/>
          <a:stretch>
            <a:fillRect/>
          </a:stretch>
        </p:blipFill>
        <p:spPr>
          <a:xfrm>
            <a:off x="-34150" y="2231368"/>
            <a:ext cx="3091348" cy="2912132"/>
          </a:xfrm>
          <a:prstGeom prst="rect">
            <a:avLst/>
          </a:prstGeom>
        </p:spPr>
      </p:pic>
      <p:pic>
        <p:nvPicPr>
          <p:cNvPr id="1030" name="Picture 6" descr="Flicka, Flicka På Telefonen, Användar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95789" y="1"/>
            <a:ext cx="2469711" cy="224203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Man, Läsning, Pekskärm, Blogg, Digita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75073" y="2007265"/>
            <a:ext cx="3672678" cy="257086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jkpportfolio01:8085/bilder_for_powerpointmall_2_0/api/v1/asset/254274/preview"/>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3669"/>
          <a:stretch/>
        </p:blipFill>
        <p:spPr bwMode="auto">
          <a:xfrm>
            <a:off x="-81117" y="-34773"/>
            <a:ext cx="3089624" cy="227680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jkpportfolio01:8085/bilder_for_powerpointmall_2_0/api/v1/asset/208600/preview"/>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99715" y="2231368"/>
            <a:ext cx="2565785" cy="337425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jkpportfolio01:8085/bilder_for_powerpointmall_2_0/api/v1/asset/220331/preview"/>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975072" y="3570433"/>
            <a:ext cx="3624642" cy="2035188"/>
          </a:xfrm>
          <a:prstGeom prst="rect">
            <a:avLst/>
          </a:prstGeom>
          <a:noFill/>
          <a:extLst>
            <a:ext uri="{909E8E84-426E-40DD-AFC4-6F175D3DCCD1}">
              <a14:hiddenFill xmlns:a14="http://schemas.microsoft.com/office/drawing/2010/main">
                <a:solidFill>
                  <a:srgbClr val="FFFFFF"/>
                </a:solidFill>
              </a14:hiddenFill>
            </a:ext>
          </a:extLst>
        </p:spPr>
      </p:pic>
      <p:sp>
        <p:nvSpPr>
          <p:cNvPr id="2" name="Rektangel 1"/>
          <p:cNvSpPr/>
          <p:nvPr/>
        </p:nvSpPr>
        <p:spPr>
          <a:xfrm>
            <a:off x="-74352" y="2007265"/>
            <a:ext cx="3049424" cy="1546799"/>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sv-SE" sz="1650" b="1" dirty="0">
                <a:solidFill>
                  <a:prstClr val="white"/>
                </a:solidFill>
                <a:latin typeface="Arial"/>
              </a:rPr>
              <a:t> </a:t>
            </a:r>
          </a:p>
          <a:p>
            <a:pPr algn="ctr" defTabSz="685800">
              <a:defRPr/>
            </a:pPr>
            <a:r>
              <a:rPr lang="sv-SE" sz="1650" b="1" dirty="0">
                <a:solidFill>
                  <a:prstClr val="white"/>
                </a:solidFill>
                <a:latin typeface="Arial"/>
              </a:rPr>
              <a:t>Patientens kunskapsstöd</a:t>
            </a:r>
          </a:p>
          <a:p>
            <a:pPr algn="ctr" defTabSz="685800">
              <a:defRPr/>
            </a:pPr>
            <a:r>
              <a:rPr lang="sv-SE" sz="1050" b="1" dirty="0">
                <a:solidFill>
                  <a:prstClr val="white"/>
                </a:solidFill>
                <a:latin typeface="Arial"/>
              </a:rPr>
              <a:t> - del i den dokumenterade överenskommelsen</a:t>
            </a:r>
          </a:p>
          <a:p>
            <a:pPr algn="ctr" defTabSz="685800">
              <a:defRPr/>
            </a:pPr>
            <a:endParaRPr lang="sv-SE" sz="900" b="1" dirty="0">
              <a:solidFill>
                <a:prstClr val="white"/>
              </a:solidFill>
              <a:latin typeface="Arial"/>
            </a:endParaRPr>
          </a:p>
          <a:p>
            <a:pPr algn="ctr" defTabSz="685800">
              <a:defRPr/>
            </a:pPr>
            <a:endParaRPr lang="sv-SE" sz="900" b="1" dirty="0">
              <a:solidFill>
                <a:prstClr val="white"/>
              </a:solidFill>
              <a:latin typeface="Arial"/>
            </a:endParaRPr>
          </a:p>
          <a:p>
            <a:pPr algn="ctr" defTabSz="685800">
              <a:defRPr/>
            </a:pPr>
            <a:endParaRPr lang="sv-SE" sz="900" dirty="0">
              <a:solidFill>
                <a:prstClr val="white"/>
              </a:solidFill>
              <a:latin typeface="Arial"/>
            </a:endParaRPr>
          </a:p>
        </p:txBody>
      </p:sp>
      <p:sp>
        <p:nvSpPr>
          <p:cNvPr id="4" name="Bildtext och tankebubbla 3"/>
          <p:cNvSpPr/>
          <p:nvPr/>
        </p:nvSpPr>
        <p:spPr>
          <a:xfrm>
            <a:off x="5751694" y="1414195"/>
            <a:ext cx="2143692" cy="1298108"/>
          </a:xfrm>
          <a:prstGeom prst="cloudCallout">
            <a:avLst>
              <a:gd name="adj1" fmla="val 49775"/>
              <a:gd name="adj2" fmla="val 60366"/>
            </a:avLst>
          </a:prstGeom>
          <a:solidFill>
            <a:schemeClr val="tx2">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sv-SE" sz="1350" i="1" dirty="0">
                <a:solidFill>
                  <a:prstClr val="white"/>
                </a:solidFill>
                <a:latin typeface="Arial"/>
              </a:rPr>
              <a:t>Jag vill leva i världen </a:t>
            </a:r>
            <a:r>
              <a:rPr lang="sv-SE" sz="1350" dirty="0">
                <a:solidFill>
                  <a:srgbClr val="FFFFFF"/>
                </a:solidFill>
                <a:latin typeface="Arial"/>
              </a:rPr>
              <a:t>–</a:t>
            </a:r>
            <a:r>
              <a:rPr lang="sv-SE" sz="1350" i="1" dirty="0">
                <a:solidFill>
                  <a:prstClr val="white"/>
                </a:solidFill>
                <a:latin typeface="Arial"/>
              </a:rPr>
              <a:t> inte i vården!</a:t>
            </a:r>
          </a:p>
          <a:p>
            <a:pPr algn="ctr" defTabSz="685800">
              <a:defRPr/>
            </a:pPr>
            <a:r>
              <a:rPr lang="sv-SE" sz="600" i="1" dirty="0">
                <a:solidFill>
                  <a:prstClr val="white"/>
                </a:solidFill>
                <a:latin typeface="Arial"/>
              </a:rPr>
              <a:t>Sara Riggare</a:t>
            </a:r>
          </a:p>
        </p:txBody>
      </p:sp>
      <p:pic>
        <p:nvPicPr>
          <p:cNvPr id="3" name="Bildobjekt 2"/>
          <p:cNvPicPr>
            <a:picLocks noChangeAspect="1"/>
          </p:cNvPicPr>
          <p:nvPr/>
        </p:nvPicPr>
        <p:blipFill>
          <a:blip r:embed="rId10"/>
          <a:stretch>
            <a:fillRect/>
          </a:stretch>
        </p:blipFill>
        <p:spPr>
          <a:xfrm>
            <a:off x="171450" y="3064565"/>
            <a:ext cx="2612898" cy="344075"/>
          </a:xfrm>
          <a:prstGeom prst="rect">
            <a:avLst/>
          </a:prstGeom>
        </p:spPr>
      </p:pic>
      <p:sp>
        <p:nvSpPr>
          <p:cNvPr id="9" name="textruta 8"/>
          <p:cNvSpPr txBox="1"/>
          <p:nvPr/>
        </p:nvSpPr>
        <p:spPr>
          <a:xfrm>
            <a:off x="4596848" y="4606029"/>
            <a:ext cx="4560864" cy="415498"/>
          </a:xfrm>
          <a:prstGeom prst="rect">
            <a:avLst/>
          </a:prstGeom>
          <a:solidFill>
            <a:schemeClr val="tx2">
              <a:lumMod val="50000"/>
            </a:schemeClr>
          </a:solidFill>
        </p:spPr>
        <p:txBody>
          <a:bodyPr wrap="none" rtlCol="0">
            <a:spAutoFit/>
          </a:bodyPr>
          <a:lstStyle/>
          <a:p>
            <a:pPr defTabSz="685800"/>
            <a:r>
              <a:rPr lang="sv-SE" sz="1050" dirty="0">
                <a:solidFill>
                  <a:prstClr val="white"/>
                </a:solidFill>
                <a:latin typeface="Arial"/>
              </a:rPr>
              <a:t>Maria Johansson, utvecklingsledare, Qulturum, </a:t>
            </a:r>
            <a:r>
              <a:rPr lang="sv-SE" sz="1050" dirty="0">
                <a:solidFill>
                  <a:prstClr val="black"/>
                </a:solidFill>
                <a:latin typeface="Arial"/>
                <a:hlinkClick r:id="rId11"/>
              </a:rPr>
              <a:t>maria.e.johansson@rjl.se</a:t>
            </a:r>
            <a:endParaRPr lang="sv-SE" sz="1050" dirty="0">
              <a:solidFill>
                <a:prstClr val="black"/>
              </a:solidFill>
              <a:latin typeface="Arial"/>
            </a:endParaRPr>
          </a:p>
          <a:p>
            <a:pPr defTabSz="685800"/>
            <a:r>
              <a:rPr lang="sv-SE" sz="1050" dirty="0">
                <a:solidFill>
                  <a:prstClr val="white"/>
                </a:solidFill>
                <a:latin typeface="Arial"/>
              </a:rPr>
              <a:t>Henrik Ånfors, patientstödjare, Qulturum, </a:t>
            </a:r>
            <a:r>
              <a:rPr lang="sv-SE" sz="1050" dirty="0">
                <a:solidFill>
                  <a:prstClr val="black"/>
                </a:solidFill>
                <a:latin typeface="Arial"/>
                <a:hlinkClick r:id="rId12"/>
              </a:rPr>
              <a:t>henrik.anfors@rjl.se</a:t>
            </a:r>
            <a:endParaRPr lang="sv-SE" sz="1050" dirty="0">
              <a:solidFill>
                <a:prstClr val="black"/>
              </a:solidFill>
              <a:latin typeface="Arial"/>
            </a:endParaRPr>
          </a:p>
        </p:txBody>
      </p:sp>
    </p:spTree>
    <p:extLst>
      <p:ext uri="{BB962C8B-B14F-4D97-AF65-F5344CB8AC3E}">
        <p14:creationId xmlns:p14="http://schemas.microsoft.com/office/powerpoint/2010/main" val="3585665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3300" dirty="0"/>
              <a:t>Syftet med patientens kunskapsstöd</a:t>
            </a:r>
          </a:p>
        </p:txBody>
      </p:sp>
      <p:sp>
        <p:nvSpPr>
          <p:cNvPr id="3" name="Platshållare för innehåll 2"/>
          <p:cNvSpPr>
            <a:spLocks noGrp="1"/>
          </p:cNvSpPr>
          <p:nvPr>
            <p:ph idx="1"/>
          </p:nvPr>
        </p:nvSpPr>
        <p:spPr/>
        <p:txBody>
          <a:bodyPr>
            <a:normAutofit/>
          </a:bodyPr>
          <a:lstStyle/>
          <a:p>
            <a:r>
              <a:rPr lang="sv-SE" sz="2400" dirty="0"/>
              <a:t>…när man lever med sjukdom ska man uppleva att: </a:t>
            </a:r>
            <a:endParaRPr lang="sv-SE" sz="1200" i="1" dirty="0"/>
          </a:p>
          <a:p>
            <a:r>
              <a:rPr lang="sv-SE" sz="2400" i="1" dirty="0"/>
              <a:t>”Jag har den kunskap som gör mig trygg och som stimulerar och motiverar mig till att vara aktiv i min egen vård, för en god hälsa i vardagen.” </a:t>
            </a:r>
          </a:p>
          <a:p>
            <a:r>
              <a:rPr lang="sv-SE" sz="1500" dirty="0"/>
              <a:t>					Referens: patientrepresentanter</a:t>
            </a:r>
          </a:p>
        </p:txBody>
      </p:sp>
    </p:spTree>
    <p:extLst>
      <p:ext uri="{BB962C8B-B14F-4D97-AF65-F5344CB8AC3E}">
        <p14:creationId xmlns:p14="http://schemas.microsoft.com/office/powerpoint/2010/main" val="46713283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p:cNvPicPr/>
          <p:nvPr/>
        </p:nvPicPr>
        <p:blipFill>
          <a:blip r:embed="rId3"/>
          <a:stretch>
            <a:fillRect/>
          </a:stretch>
        </p:blipFill>
        <p:spPr>
          <a:xfrm>
            <a:off x="3209005" y="2300297"/>
            <a:ext cx="2485567" cy="1879526"/>
          </a:xfrm>
          <a:prstGeom prst="rect">
            <a:avLst/>
          </a:prstGeom>
        </p:spPr>
      </p:pic>
      <p:pic>
        <p:nvPicPr>
          <p:cNvPr id="4" name="Picture 2">
            <a:extLst>
              <a:ext uri="{FF2B5EF4-FFF2-40B4-BE49-F238E27FC236}">
                <a16:creationId xmlns:a16="http://schemas.microsoft.com/office/drawing/2014/main" id="{6D846500-EA63-A3A1-9BFB-190A705FDE06}"/>
              </a:ext>
              <a:ext uri="{C183D7F6-B498-43B3-948B-1728B52AA6E4}">
                <adec:decorative xmlns:adec="http://schemas.microsoft.com/office/drawing/2017/decorative" xmlns="" val="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175744" y="477679"/>
            <a:ext cx="2602261" cy="183459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 name="Rektangel med rundade hörn 4"/>
          <p:cNvSpPr/>
          <p:nvPr/>
        </p:nvSpPr>
        <p:spPr>
          <a:xfrm>
            <a:off x="3442087" y="729267"/>
            <a:ext cx="2279255" cy="234737"/>
          </a:xfrm>
          <a:prstGeom prst="roundRect">
            <a:avLst/>
          </a:prstGeom>
          <a:noFill/>
          <a:ln w="38100">
            <a:solidFill>
              <a:schemeClr val="tx2">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sv-SE" sz="1350">
              <a:solidFill>
                <a:prstClr val="white"/>
              </a:solidFill>
              <a:latin typeface="Arial"/>
            </a:endParaRPr>
          </a:p>
        </p:txBody>
      </p:sp>
      <p:sp>
        <p:nvSpPr>
          <p:cNvPr id="7" name="Ellips 6"/>
          <p:cNvSpPr/>
          <p:nvPr/>
        </p:nvSpPr>
        <p:spPr>
          <a:xfrm>
            <a:off x="3442087" y="2653637"/>
            <a:ext cx="2069574" cy="66297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sv-SE" sz="1350">
              <a:solidFill>
                <a:srgbClr val="FFFFFF"/>
              </a:solidFill>
              <a:latin typeface="Times New Roman"/>
            </a:endParaRPr>
          </a:p>
        </p:txBody>
      </p:sp>
      <p:sp>
        <p:nvSpPr>
          <p:cNvPr id="2" name="Kommentar i oval 1"/>
          <p:cNvSpPr/>
          <p:nvPr/>
        </p:nvSpPr>
        <p:spPr>
          <a:xfrm>
            <a:off x="6149840" y="966564"/>
            <a:ext cx="2019953" cy="1213338"/>
          </a:xfrm>
          <a:prstGeom prst="wedgeEllipseCallou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sv-SE" sz="1200" dirty="0">
                <a:solidFill>
                  <a:srgbClr val="FFFFFF"/>
                </a:solidFill>
                <a:latin typeface="Arial"/>
              </a:rPr>
              <a:t>Detta kan jag göra för mig själv och med hjälp av mina nätverk</a:t>
            </a:r>
          </a:p>
        </p:txBody>
      </p:sp>
      <p:sp>
        <p:nvSpPr>
          <p:cNvPr id="3" name="Rektangel med rundade hörn 2"/>
          <p:cNvSpPr/>
          <p:nvPr/>
        </p:nvSpPr>
        <p:spPr>
          <a:xfrm>
            <a:off x="5989362" y="2632334"/>
            <a:ext cx="2853104" cy="154420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sv-SE" sz="1200" dirty="0">
                <a:solidFill>
                  <a:srgbClr val="FFFFFF"/>
                </a:solidFill>
                <a:latin typeface="Arial"/>
              </a:rPr>
              <a:t>- Jag har den kunskap och de verktyg jag behöver</a:t>
            </a:r>
          </a:p>
          <a:p>
            <a:pPr defTabSz="685800">
              <a:defRPr/>
            </a:pPr>
            <a:r>
              <a:rPr lang="sv-SE" sz="1200" dirty="0">
                <a:solidFill>
                  <a:srgbClr val="FFFFFF"/>
                </a:solidFill>
                <a:latin typeface="Arial"/>
              </a:rPr>
              <a:t>- Jag kan aktivt medverka och har stödet nära i min vardag</a:t>
            </a:r>
          </a:p>
          <a:p>
            <a:pPr defTabSz="685800">
              <a:defRPr/>
            </a:pPr>
            <a:r>
              <a:rPr lang="sv-SE" sz="1200" dirty="0">
                <a:solidFill>
                  <a:srgbClr val="FFFFFF"/>
                </a:solidFill>
                <a:latin typeface="Arial"/>
              </a:rPr>
              <a:t>- Planen och stödet finns i min dokumenterade överenskommelse</a:t>
            </a:r>
          </a:p>
        </p:txBody>
      </p:sp>
      <p:pic>
        <p:nvPicPr>
          <p:cNvPr id="8" name="Picture 4" descr="https://i0.wp.com/www.riggare.se/wp-content/uploads/2014/04/Selfcare-infographic-svensk.png?ssl=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8542" y="452223"/>
            <a:ext cx="1474445" cy="1589086"/>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Rak koppling 10"/>
          <p:cNvCxnSpPr/>
          <p:nvPr/>
        </p:nvCxnSpPr>
        <p:spPr>
          <a:xfrm flipV="1">
            <a:off x="1705764" y="839561"/>
            <a:ext cx="2114465" cy="333965"/>
          </a:xfrm>
          <a:prstGeom prst="line">
            <a:avLst/>
          </a:prstGeom>
        </p:spPr>
        <p:style>
          <a:lnRef idx="1">
            <a:schemeClr val="accent1"/>
          </a:lnRef>
          <a:fillRef idx="0">
            <a:schemeClr val="accent1"/>
          </a:fillRef>
          <a:effectRef idx="0">
            <a:schemeClr val="accent1"/>
          </a:effectRef>
          <a:fontRef idx="minor">
            <a:schemeClr val="tx1"/>
          </a:fontRef>
        </p:style>
      </p:cxnSp>
      <p:pic>
        <p:nvPicPr>
          <p:cNvPr id="14" name="Bildobjekt 13"/>
          <p:cNvPicPr>
            <a:picLocks noChangeAspect="1"/>
          </p:cNvPicPr>
          <p:nvPr/>
        </p:nvPicPr>
        <p:blipFill rotWithShape="1">
          <a:blip r:embed="rId6" cstate="print">
            <a:extLst>
              <a:ext uri="{28A0092B-C50C-407E-A947-70E740481C1C}">
                <a14:useLocalDpi xmlns:a14="http://schemas.microsoft.com/office/drawing/2010/main" val="0"/>
              </a:ext>
            </a:extLst>
          </a:blip>
          <a:srcRect l="3438"/>
          <a:stretch/>
        </p:blipFill>
        <p:spPr>
          <a:xfrm>
            <a:off x="794756" y="2369917"/>
            <a:ext cx="2029478" cy="1809906"/>
          </a:xfrm>
          <a:prstGeom prst="rect">
            <a:avLst/>
          </a:prstGeom>
          <a:ln w="3175">
            <a:noFill/>
          </a:ln>
          <a:effectLst>
            <a:outerShdw blurRad="50800" dist="38100" dir="5400000" algn="t" rotWithShape="0">
              <a:prstClr val="black">
                <a:alpha val="14000"/>
              </a:prstClr>
            </a:outerShdw>
          </a:effectLst>
        </p:spPr>
      </p:pic>
      <p:pic>
        <p:nvPicPr>
          <p:cNvPr id="22" name="Bildobjekt 21"/>
          <p:cNvPicPr>
            <a:picLocks noChangeAspect="1"/>
          </p:cNvPicPr>
          <p:nvPr/>
        </p:nvPicPr>
        <p:blipFill>
          <a:blip r:embed="rId7"/>
          <a:stretch>
            <a:fillRect/>
          </a:stretch>
        </p:blipFill>
        <p:spPr>
          <a:xfrm>
            <a:off x="2640519" y="2381566"/>
            <a:ext cx="122477" cy="111980"/>
          </a:xfrm>
          <a:prstGeom prst="rect">
            <a:avLst/>
          </a:prstGeom>
        </p:spPr>
      </p:pic>
      <p:pic>
        <p:nvPicPr>
          <p:cNvPr id="23" name="Bildobjekt 22"/>
          <p:cNvPicPr>
            <a:picLocks noChangeAspect="1"/>
          </p:cNvPicPr>
          <p:nvPr/>
        </p:nvPicPr>
        <p:blipFill>
          <a:blip r:embed="rId7"/>
          <a:stretch>
            <a:fillRect/>
          </a:stretch>
        </p:blipFill>
        <p:spPr>
          <a:xfrm>
            <a:off x="2710171" y="2486065"/>
            <a:ext cx="122477" cy="111980"/>
          </a:xfrm>
          <a:prstGeom prst="rect">
            <a:avLst/>
          </a:prstGeom>
        </p:spPr>
      </p:pic>
      <p:pic>
        <p:nvPicPr>
          <p:cNvPr id="24" name="Bildobjekt 23"/>
          <p:cNvPicPr>
            <a:picLocks noChangeAspect="1"/>
          </p:cNvPicPr>
          <p:nvPr/>
        </p:nvPicPr>
        <p:blipFill>
          <a:blip r:embed="rId7"/>
          <a:stretch>
            <a:fillRect/>
          </a:stretch>
        </p:blipFill>
        <p:spPr>
          <a:xfrm>
            <a:off x="2751232" y="2374085"/>
            <a:ext cx="122477" cy="111980"/>
          </a:xfrm>
          <a:prstGeom prst="rect">
            <a:avLst/>
          </a:prstGeom>
        </p:spPr>
      </p:pic>
      <p:pic>
        <p:nvPicPr>
          <p:cNvPr id="25" name="Bildobjekt 24"/>
          <p:cNvPicPr>
            <a:picLocks noChangeAspect="1"/>
          </p:cNvPicPr>
          <p:nvPr/>
        </p:nvPicPr>
        <p:blipFill>
          <a:blip r:embed="rId7"/>
          <a:stretch>
            <a:fillRect/>
          </a:stretch>
        </p:blipFill>
        <p:spPr>
          <a:xfrm>
            <a:off x="2762996" y="2728591"/>
            <a:ext cx="122477" cy="111980"/>
          </a:xfrm>
          <a:prstGeom prst="rect">
            <a:avLst/>
          </a:prstGeom>
        </p:spPr>
      </p:pic>
      <p:pic>
        <p:nvPicPr>
          <p:cNvPr id="26" name="Bildobjekt 25"/>
          <p:cNvPicPr>
            <a:picLocks noChangeAspect="1"/>
          </p:cNvPicPr>
          <p:nvPr/>
        </p:nvPicPr>
        <p:blipFill>
          <a:blip r:embed="rId7"/>
          <a:stretch>
            <a:fillRect/>
          </a:stretch>
        </p:blipFill>
        <p:spPr>
          <a:xfrm>
            <a:off x="2771410" y="3065944"/>
            <a:ext cx="122477" cy="111980"/>
          </a:xfrm>
          <a:prstGeom prst="rect">
            <a:avLst/>
          </a:prstGeom>
        </p:spPr>
      </p:pic>
      <p:pic>
        <p:nvPicPr>
          <p:cNvPr id="27" name="Bildobjekt 26"/>
          <p:cNvPicPr>
            <a:picLocks noChangeAspect="1"/>
          </p:cNvPicPr>
          <p:nvPr/>
        </p:nvPicPr>
        <p:blipFill>
          <a:blip r:embed="rId7"/>
          <a:stretch>
            <a:fillRect/>
          </a:stretch>
        </p:blipFill>
        <p:spPr>
          <a:xfrm>
            <a:off x="2791738" y="3166317"/>
            <a:ext cx="122477" cy="111980"/>
          </a:xfrm>
          <a:prstGeom prst="rect">
            <a:avLst/>
          </a:prstGeom>
        </p:spPr>
      </p:pic>
      <p:pic>
        <p:nvPicPr>
          <p:cNvPr id="28" name="Bildobjekt 27"/>
          <p:cNvPicPr>
            <a:picLocks noChangeAspect="1"/>
          </p:cNvPicPr>
          <p:nvPr/>
        </p:nvPicPr>
        <p:blipFill>
          <a:blip r:embed="rId7"/>
          <a:stretch>
            <a:fillRect/>
          </a:stretch>
        </p:blipFill>
        <p:spPr>
          <a:xfrm>
            <a:off x="2885473" y="3065944"/>
            <a:ext cx="122477" cy="111980"/>
          </a:xfrm>
          <a:prstGeom prst="rect">
            <a:avLst/>
          </a:prstGeom>
        </p:spPr>
      </p:pic>
      <p:pic>
        <p:nvPicPr>
          <p:cNvPr id="29" name="Bildobjekt 28"/>
          <p:cNvPicPr>
            <a:picLocks noChangeAspect="1"/>
          </p:cNvPicPr>
          <p:nvPr/>
        </p:nvPicPr>
        <p:blipFill>
          <a:blip r:embed="rId7"/>
          <a:stretch>
            <a:fillRect/>
          </a:stretch>
        </p:blipFill>
        <p:spPr>
          <a:xfrm>
            <a:off x="2927186" y="3179374"/>
            <a:ext cx="122477" cy="111980"/>
          </a:xfrm>
          <a:prstGeom prst="rect">
            <a:avLst/>
          </a:prstGeom>
        </p:spPr>
      </p:pic>
      <p:pic>
        <p:nvPicPr>
          <p:cNvPr id="30" name="Bildobjekt 29"/>
          <p:cNvPicPr>
            <a:picLocks noChangeAspect="1"/>
          </p:cNvPicPr>
          <p:nvPr/>
        </p:nvPicPr>
        <p:blipFill>
          <a:blip r:embed="rId7"/>
          <a:stretch>
            <a:fillRect/>
          </a:stretch>
        </p:blipFill>
        <p:spPr>
          <a:xfrm>
            <a:off x="2892629" y="3554114"/>
            <a:ext cx="122477" cy="111980"/>
          </a:xfrm>
          <a:prstGeom prst="rect">
            <a:avLst/>
          </a:prstGeom>
        </p:spPr>
      </p:pic>
      <p:pic>
        <p:nvPicPr>
          <p:cNvPr id="31" name="Bildobjekt 30"/>
          <p:cNvPicPr>
            <a:picLocks noChangeAspect="1"/>
          </p:cNvPicPr>
          <p:nvPr/>
        </p:nvPicPr>
        <p:blipFill>
          <a:blip r:embed="rId7"/>
          <a:stretch>
            <a:fillRect/>
          </a:stretch>
        </p:blipFill>
        <p:spPr>
          <a:xfrm>
            <a:off x="2998378" y="3554114"/>
            <a:ext cx="122477" cy="111980"/>
          </a:xfrm>
          <a:prstGeom prst="rect">
            <a:avLst/>
          </a:prstGeom>
        </p:spPr>
      </p:pic>
      <p:pic>
        <p:nvPicPr>
          <p:cNvPr id="32" name="Bildobjekt 31"/>
          <p:cNvPicPr>
            <a:picLocks noChangeAspect="1"/>
          </p:cNvPicPr>
          <p:nvPr/>
        </p:nvPicPr>
        <p:blipFill>
          <a:blip r:embed="rId7"/>
          <a:stretch>
            <a:fillRect/>
          </a:stretch>
        </p:blipFill>
        <p:spPr>
          <a:xfrm>
            <a:off x="2941336" y="3442135"/>
            <a:ext cx="122477" cy="111980"/>
          </a:xfrm>
          <a:prstGeom prst="rect">
            <a:avLst/>
          </a:prstGeom>
        </p:spPr>
      </p:pic>
      <p:pic>
        <p:nvPicPr>
          <p:cNvPr id="33" name="Bildobjekt 32"/>
          <p:cNvPicPr>
            <a:picLocks noChangeAspect="1"/>
          </p:cNvPicPr>
          <p:nvPr/>
        </p:nvPicPr>
        <p:blipFill>
          <a:blip r:embed="rId7"/>
          <a:stretch>
            <a:fillRect/>
          </a:stretch>
        </p:blipFill>
        <p:spPr>
          <a:xfrm>
            <a:off x="2824630" y="3455923"/>
            <a:ext cx="122477" cy="111980"/>
          </a:xfrm>
          <a:prstGeom prst="rect">
            <a:avLst/>
          </a:prstGeom>
        </p:spPr>
      </p:pic>
      <p:pic>
        <p:nvPicPr>
          <p:cNvPr id="34" name="Bildobjekt 33"/>
          <p:cNvPicPr>
            <a:picLocks noChangeAspect="1"/>
          </p:cNvPicPr>
          <p:nvPr/>
        </p:nvPicPr>
        <p:blipFill>
          <a:blip r:embed="rId7"/>
          <a:stretch>
            <a:fillRect/>
          </a:stretch>
        </p:blipFill>
        <p:spPr>
          <a:xfrm>
            <a:off x="2873336" y="3348448"/>
            <a:ext cx="122477" cy="111980"/>
          </a:xfrm>
          <a:prstGeom prst="rect">
            <a:avLst/>
          </a:prstGeom>
        </p:spPr>
      </p:pic>
      <p:pic>
        <p:nvPicPr>
          <p:cNvPr id="35" name="Bildobjekt 34"/>
          <p:cNvPicPr>
            <a:picLocks noChangeAspect="1"/>
          </p:cNvPicPr>
          <p:nvPr/>
        </p:nvPicPr>
        <p:blipFill>
          <a:blip r:embed="rId7"/>
          <a:stretch>
            <a:fillRect/>
          </a:stretch>
        </p:blipFill>
        <p:spPr>
          <a:xfrm>
            <a:off x="2746469" y="3761413"/>
            <a:ext cx="122477" cy="111980"/>
          </a:xfrm>
          <a:prstGeom prst="rect">
            <a:avLst/>
          </a:prstGeom>
        </p:spPr>
      </p:pic>
      <p:pic>
        <p:nvPicPr>
          <p:cNvPr id="36" name="Bildobjekt 35"/>
          <p:cNvPicPr>
            <a:picLocks noChangeAspect="1"/>
          </p:cNvPicPr>
          <p:nvPr/>
        </p:nvPicPr>
        <p:blipFill>
          <a:blip r:embed="rId7"/>
          <a:stretch>
            <a:fillRect/>
          </a:stretch>
        </p:blipFill>
        <p:spPr>
          <a:xfrm>
            <a:off x="2696959" y="3863980"/>
            <a:ext cx="122477" cy="111980"/>
          </a:xfrm>
          <a:prstGeom prst="rect">
            <a:avLst/>
          </a:prstGeom>
        </p:spPr>
      </p:pic>
    </p:spTree>
    <p:extLst>
      <p:ext uri="{BB962C8B-B14F-4D97-AF65-F5344CB8AC3E}">
        <p14:creationId xmlns:p14="http://schemas.microsoft.com/office/powerpoint/2010/main" val="11818778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pPr>
              <a:lnSpc>
                <a:spcPct val="120000"/>
              </a:lnSpc>
              <a:spcBef>
                <a:spcPts val="0"/>
              </a:spcBef>
              <a:spcAft>
                <a:spcPts val="600"/>
              </a:spcAft>
            </a:pPr>
            <a:r>
              <a:rPr lang="sv-SE" dirty="0"/>
              <a:t>Namnbyte för </a:t>
            </a:r>
            <a:r>
              <a:rPr lang="sv-SE" dirty="0" smtClean="0"/>
              <a:t>donationsverksamheten</a:t>
            </a:r>
            <a:endParaRPr lang="sv-SE" dirty="0"/>
          </a:p>
        </p:txBody>
      </p:sp>
      <p:sp>
        <p:nvSpPr>
          <p:cNvPr id="3" name="Platshållare för innehåll 2"/>
          <p:cNvSpPr>
            <a:spLocks noGrp="1"/>
          </p:cNvSpPr>
          <p:nvPr>
            <p:ph idx="1"/>
          </p:nvPr>
        </p:nvSpPr>
        <p:spPr/>
        <p:txBody>
          <a:bodyPr>
            <a:normAutofit/>
          </a:bodyPr>
          <a:lstStyle/>
          <a:p>
            <a:pPr>
              <a:lnSpc>
                <a:spcPct val="120000"/>
              </a:lnSpc>
              <a:spcBef>
                <a:spcPts val="0"/>
              </a:spcBef>
              <a:spcAft>
                <a:spcPts val="600"/>
              </a:spcAft>
            </a:pPr>
            <a:r>
              <a:rPr lang="sv-SE" sz="2000" b="1" dirty="0" smtClean="0"/>
              <a:t>Regionalt </a:t>
            </a:r>
            <a:r>
              <a:rPr lang="sv-SE" sz="2000" b="1" dirty="0"/>
              <a:t>donationscentrum Sydost, RDC </a:t>
            </a:r>
            <a:r>
              <a:rPr lang="sv-SE" sz="2000" b="1" dirty="0" smtClean="0"/>
              <a:t>Sydost</a:t>
            </a:r>
            <a:r>
              <a:rPr lang="sv-SE" sz="2000" dirty="0" smtClean="0"/>
              <a:t> </a:t>
            </a:r>
            <a:endParaRPr lang="sv-SE" sz="2000" dirty="0" smtClean="0"/>
          </a:p>
          <a:p>
            <a:pPr>
              <a:lnSpc>
                <a:spcPct val="120000"/>
              </a:lnSpc>
              <a:spcBef>
                <a:spcPts val="0"/>
              </a:spcBef>
              <a:spcAft>
                <a:spcPts val="600"/>
              </a:spcAft>
            </a:pPr>
            <a:r>
              <a:rPr lang="sv-SE" sz="2000" dirty="0" smtClean="0"/>
              <a:t>Namnbytet </a:t>
            </a:r>
            <a:r>
              <a:rPr lang="sv-SE" sz="2000" dirty="0"/>
              <a:t>innebär inga förändringar avseende nuvarande resurser och </a:t>
            </a:r>
            <a:r>
              <a:rPr lang="sv-SE" sz="2000" dirty="0" smtClean="0"/>
              <a:t>uppdrag</a:t>
            </a:r>
            <a:endParaRPr lang="sv-SE" sz="2000" dirty="0" smtClean="0"/>
          </a:p>
          <a:p>
            <a:pPr>
              <a:lnSpc>
                <a:spcPct val="120000"/>
              </a:lnSpc>
              <a:spcBef>
                <a:spcPts val="0"/>
              </a:spcBef>
              <a:spcAft>
                <a:spcPts val="600"/>
              </a:spcAft>
            </a:pPr>
            <a:r>
              <a:rPr lang="sv-SE" sz="2000" dirty="0" smtClean="0"/>
              <a:t>Eva </a:t>
            </a:r>
            <a:r>
              <a:rPr lang="sv-SE" sz="2000" dirty="0" smtClean="0"/>
              <a:t>Ahlgren, </a:t>
            </a:r>
            <a:r>
              <a:rPr lang="sv-SE" sz="2000" dirty="0"/>
              <a:t>verksamhetschef </a:t>
            </a:r>
            <a:endParaRPr lang="sv-SE" sz="2000" dirty="0" smtClean="0"/>
          </a:p>
          <a:p>
            <a:pPr>
              <a:lnSpc>
                <a:spcPct val="120000"/>
              </a:lnSpc>
              <a:spcBef>
                <a:spcPts val="0"/>
              </a:spcBef>
              <a:spcAft>
                <a:spcPts val="600"/>
              </a:spcAft>
            </a:pPr>
            <a:r>
              <a:rPr lang="sv-SE" sz="2000" dirty="0" smtClean="0">
                <a:hlinkClick r:id="rId2"/>
              </a:rPr>
              <a:t>Anmäl </a:t>
            </a:r>
            <a:r>
              <a:rPr lang="sv-SE" sz="2000" dirty="0">
                <a:hlinkClick r:id="rId2"/>
              </a:rPr>
              <a:t>dig till Donationsregistret - Socialstyrelsen</a:t>
            </a:r>
            <a:endParaRPr lang="sv-SE" sz="2000" dirty="0"/>
          </a:p>
        </p:txBody>
      </p:sp>
    </p:spTree>
    <p:extLst>
      <p:ext uri="{BB962C8B-B14F-4D97-AF65-F5344CB8AC3E}">
        <p14:creationId xmlns:p14="http://schemas.microsoft.com/office/powerpoint/2010/main" val="146816828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57248" y="149652"/>
            <a:ext cx="8630429" cy="857250"/>
          </a:xfrm>
        </p:spPr>
        <p:txBody>
          <a:bodyPr>
            <a:noAutofit/>
          </a:bodyPr>
          <a:lstStyle/>
          <a:p>
            <a:r>
              <a:rPr lang="sv-SE" sz="3300" dirty="0"/>
              <a:t>Kunskapsstöd för invånare och vårdpersonal</a:t>
            </a:r>
          </a:p>
        </p:txBody>
      </p:sp>
      <p:sp>
        <p:nvSpPr>
          <p:cNvPr id="3" name="Platshållare för innehåll 2"/>
          <p:cNvSpPr>
            <a:spLocks noGrp="1"/>
          </p:cNvSpPr>
          <p:nvPr>
            <p:ph idx="1"/>
          </p:nvPr>
        </p:nvSpPr>
        <p:spPr/>
        <p:txBody>
          <a:bodyPr/>
          <a:lstStyle/>
          <a:p>
            <a:endParaRPr lang="sv-SE" dirty="0"/>
          </a:p>
        </p:txBody>
      </p:sp>
      <p:pic>
        <p:nvPicPr>
          <p:cNvPr id="4" name="Platshållare för innehåll 3"/>
          <p:cNvPicPr>
            <a:picLocks noChangeAspect="1"/>
          </p:cNvPicPr>
          <p:nvPr/>
        </p:nvPicPr>
        <p:blipFill>
          <a:blip r:embed="rId3"/>
          <a:stretch>
            <a:fillRect/>
          </a:stretch>
        </p:blipFill>
        <p:spPr>
          <a:xfrm rot="21300958">
            <a:off x="172144" y="1344828"/>
            <a:ext cx="4564729" cy="2207068"/>
          </a:xfrm>
          <a:prstGeom prst="rect">
            <a:avLst/>
          </a:prstGeom>
        </p:spPr>
      </p:pic>
      <p:pic>
        <p:nvPicPr>
          <p:cNvPr id="5" name="Platshållare för innehåll 5"/>
          <p:cNvPicPr>
            <a:picLocks noChangeAspect="1"/>
          </p:cNvPicPr>
          <p:nvPr/>
        </p:nvPicPr>
        <p:blipFill>
          <a:blip r:embed="rId4"/>
          <a:stretch>
            <a:fillRect/>
          </a:stretch>
        </p:blipFill>
        <p:spPr>
          <a:xfrm rot="468340">
            <a:off x="4572001" y="1347644"/>
            <a:ext cx="4386047" cy="2069070"/>
          </a:xfrm>
          <a:prstGeom prst="rect">
            <a:avLst/>
          </a:prstGeom>
        </p:spPr>
      </p:pic>
      <p:pic>
        <p:nvPicPr>
          <p:cNvPr id="7" name="Picture 2">
            <a:extLst>
              <a:ext uri="{FF2B5EF4-FFF2-40B4-BE49-F238E27FC236}">
                <a16:creationId xmlns:a16="http://schemas.microsoft.com/office/drawing/2014/main" id="{6D846500-EA63-A3A1-9BFB-190A705FDE06}"/>
              </a:ext>
              <a:ext uri="{C183D7F6-B498-43B3-948B-1728B52AA6E4}">
                <adec:decorative xmlns:adec="http://schemas.microsoft.com/office/drawing/2017/decorative" xmlns="" val="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3688943" y="2829097"/>
            <a:ext cx="2090579" cy="147385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344986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40587" y="325171"/>
            <a:ext cx="8229600" cy="857250"/>
          </a:xfrm>
        </p:spPr>
        <p:txBody>
          <a:bodyPr>
            <a:normAutofit/>
          </a:bodyPr>
          <a:lstStyle/>
          <a:p>
            <a:r>
              <a:rPr lang="sv-SE" sz="3300" dirty="0"/>
              <a:t>Projektmål</a:t>
            </a:r>
          </a:p>
        </p:txBody>
      </p:sp>
      <p:sp>
        <p:nvSpPr>
          <p:cNvPr id="3" name="Platshållare för innehåll 2"/>
          <p:cNvSpPr>
            <a:spLocks noGrp="1"/>
          </p:cNvSpPr>
          <p:nvPr>
            <p:ph idx="1"/>
          </p:nvPr>
        </p:nvSpPr>
        <p:spPr>
          <a:xfrm>
            <a:off x="505896" y="1330263"/>
            <a:ext cx="8229600" cy="2808311"/>
          </a:xfrm>
        </p:spPr>
        <p:txBody>
          <a:bodyPr>
            <a:normAutofit fontScale="92500" lnSpcReduction="20000"/>
          </a:bodyPr>
          <a:lstStyle/>
          <a:p>
            <a:r>
              <a:rPr lang="sv-SE" sz="1500" b="1" dirty="0"/>
              <a:t>Varje region ska:</a:t>
            </a:r>
          </a:p>
          <a:p>
            <a:r>
              <a:rPr lang="sv-SE" sz="1500" dirty="0"/>
              <a:t>1.1 Erbjuda alla invånare information om dokumenterad överenskommelse via 1177.se </a:t>
            </a:r>
          </a:p>
          <a:p>
            <a:r>
              <a:rPr lang="sv-SE" sz="1500" dirty="0"/>
              <a:t>1:2 Möjliggöra för invånare att läsa sin dokumenterade överenskommelse i sin journal </a:t>
            </a:r>
            <a:endParaRPr lang="sv-SE" sz="1500" b="1" dirty="0"/>
          </a:p>
          <a:p>
            <a:r>
              <a:rPr lang="sv-SE" sz="1500" b="1" dirty="0"/>
              <a:t>Tillsammans i sydöstra sjukvårdsregionen ska projektet:</a:t>
            </a:r>
          </a:p>
          <a:p>
            <a:r>
              <a:rPr lang="sv-SE" sz="1500" dirty="0">
                <a:effectLst>
                  <a:outerShdw blurRad="38100" dist="38100" dir="2700000" algn="tl">
                    <a:srgbClr val="000000">
                      <a:alpha val="43137"/>
                    </a:srgbClr>
                  </a:outerShdw>
                </a:effectLst>
              </a:rPr>
              <a:t>1:3 Utveckla patientens kunskapsstöd med koppling till det personcentrerade </a:t>
            </a:r>
          </a:p>
          <a:p>
            <a:r>
              <a:rPr lang="sv-SE" sz="1500" dirty="0">
                <a:effectLst>
                  <a:outerShdw blurRad="38100" dist="38100" dir="2700000" algn="tl">
                    <a:srgbClr val="000000">
                      <a:alpha val="43137"/>
                    </a:srgbClr>
                  </a:outerShdw>
                </a:effectLst>
              </a:rPr>
              <a:t>sammanhållna vårdförlopp </a:t>
            </a:r>
            <a:r>
              <a:rPr lang="sv-SE" sz="1500" dirty="0" err="1">
                <a:effectLst>
                  <a:outerShdw blurRad="38100" dist="38100" dir="2700000" algn="tl">
                    <a:srgbClr val="000000">
                      <a:alpha val="43137"/>
                    </a:srgbClr>
                  </a:outerShdw>
                </a:effectLst>
              </a:rPr>
              <a:t>reumatoid</a:t>
            </a:r>
            <a:r>
              <a:rPr lang="sv-SE" sz="1500" dirty="0">
                <a:effectLst>
                  <a:outerShdw blurRad="38100" dist="38100" dir="2700000" algn="tl">
                    <a:srgbClr val="000000">
                      <a:alpha val="43137"/>
                    </a:srgbClr>
                  </a:outerShdw>
                </a:effectLst>
              </a:rPr>
              <a:t> artrit-RA</a:t>
            </a:r>
          </a:p>
          <a:p>
            <a:r>
              <a:rPr lang="sv-SE" sz="1500" dirty="0"/>
              <a:t>1:4 </a:t>
            </a:r>
            <a:r>
              <a:rPr lang="sv-SE" sz="1500" strike="sngStrike" dirty="0"/>
              <a:t>Utreda och presentera samordningsvinster med gemensam redaktion på 1177. </a:t>
            </a:r>
          </a:p>
          <a:p>
            <a:r>
              <a:rPr lang="sv-SE" sz="1500" dirty="0"/>
              <a:t>2:1 Nyttja befintlig målbild för digital utveckling och förvaltning, kopplat till de digitala initiativ som är aktuella för projektet</a:t>
            </a:r>
          </a:p>
          <a:p>
            <a:r>
              <a:rPr lang="sv-SE" sz="1500" dirty="0"/>
              <a:t>2:2 Integrera projektet med Sammanhållen planering på 1177 – digital vy för </a:t>
            </a:r>
          </a:p>
          <a:p>
            <a:r>
              <a:rPr lang="sv-SE" sz="1500" dirty="0"/>
              <a:t>dokumenterad </a:t>
            </a:r>
            <a:r>
              <a:rPr lang="sv-SE" sz="1500" dirty="0" smtClean="0"/>
              <a:t>överenskommelse</a:t>
            </a:r>
          </a:p>
          <a:p>
            <a:endParaRPr lang="sv-SE" sz="1500" dirty="0"/>
          </a:p>
          <a:p>
            <a:r>
              <a:rPr lang="sv-SE" sz="1600" dirty="0" smtClean="0">
                <a:solidFill>
                  <a:srgbClr val="363636"/>
                </a:solidFill>
                <a:latin typeface="Arial"/>
              </a:rPr>
              <a:t>Projektinitiativet kommer </a:t>
            </a:r>
            <a:r>
              <a:rPr lang="sv-SE" sz="1600" dirty="0">
                <a:solidFill>
                  <a:srgbClr val="363636"/>
                </a:solidFill>
                <a:latin typeface="Arial"/>
              </a:rPr>
              <a:t>från </a:t>
            </a:r>
            <a:r>
              <a:rPr lang="sv-SE" sz="1600" dirty="0" smtClean="0">
                <a:solidFill>
                  <a:srgbClr val="363636"/>
                </a:solidFill>
                <a:latin typeface="Arial"/>
              </a:rPr>
              <a:t>Samverkansnämnden</a:t>
            </a:r>
            <a:endParaRPr lang="en-AE" sz="1500" dirty="0"/>
          </a:p>
          <a:p>
            <a:endParaRPr lang="sv-SE" sz="1500" dirty="0"/>
          </a:p>
        </p:txBody>
      </p:sp>
    </p:spTree>
    <p:extLst>
      <p:ext uri="{BB962C8B-B14F-4D97-AF65-F5344CB8AC3E}">
        <p14:creationId xmlns:p14="http://schemas.microsoft.com/office/powerpoint/2010/main" val="378857434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389383"/>
            <a:ext cx="8229600" cy="857250"/>
          </a:xfrm>
        </p:spPr>
        <p:txBody>
          <a:bodyPr>
            <a:normAutofit/>
          </a:bodyPr>
          <a:lstStyle/>
          <a:p>
            <a:r>
              <a:rPr lang="sv-SE" sz="3300" dirty="0"/>
              <a:t>Ett utforskande uppdrag</a:t>
            </a:r>
          </a:p>
        </p:txBody>
      </p:sp>
      <p:pic>
        <p:nvPicPr>
          <p:cNvPr id="8" name="Bildobjekt 7"/>
          <p:cNvPicPr>
            <a:picLocks noChangeAspect="1"/>
          </p:cNvPicPr>
          <p:nvPr/>
        </p:nvPicPr>
        <p:blipFill>
          <a:blip r:embed="rId3"/>
          <a:stretch>
            <a:fillRect/>
          </a:stretch>
        </p:blipFill>
        <p:spPr>
          <a:xfrm>
            <a:off x="39566" y="1095449"/>
            <a:ext cx="7806139" cy="3129123"/>
          </a:xfrm>
          <a:prstGeom prst="rect">
            <a:avLst/>
          </a:prstGeom>
        </p:spPr>
      </p:pic>
      <p:pic>
        <p:nvPicPr>
          <p:cNvPr id="4" name="Bildobjekt 3"/>
          <p:cNvPicPr>
            <a:picLocks noChangeAspect="1"/>
          </p:cNvPicPr>
          <p:nvPr/>
        </p:nvPicPr>
        <p:blipFill>
          <a:blip r:embed="rId4"/>
          <a:stretch>
            <a:fillRect/>
          </a:stretch>
        </p:blipFill>
        <p:spPr>
          <a:xfrm>
            <a:off x="361568" y="2089531"/>
            <a:ext cx="1278501" cy="1360688"/>
          </a:xfrm>
          <a:prstGeom prst="rect">
            <a:avLst/>
          </a:prstGeom>
        </p:spPr>
      </p:pic>
      <p:pic>
        <p:nvPicPr>
          <p:cNvPr id="7" name="Bildobjekt 6"/>
          <p:cNvPicPr>
            <a:picLocks noChangeAspect="1"/>
          </p:cNvPicPr>
          <p:nvPr/>
        </p:nvPicPr>
        <p:blipFill>
          <a:blip r:embed="rId5"/>
          <a:stretch>
            <a:fillRect/>
          </a:stretch>
        </p:blipFill>
        <p:spPr>
          <a:xfrm>
            <a:off x="3679541" y="2103590"/>
            <a:ext cx="1024329" cy="1346629"/>
          </a:xfrm>
          <a:prstGeom prst="rect">
            <a:avLst/>
          </a:prstGeom>
        </p:spPr>
      </p:pic>
      <p:pic>
        <p:nvPicPr>
          <p:cNvPr id="5" name="Bildobjekt 4"/>
          <p:cNvPicPr>
            <a:picLocks noChangeAspect="1"/>
          </p:cNvPicPr>
          <p:nvPr/>
        </p:nvPicPr>
        <p:blipFill>
          <a:blip r:embed="rId6"/>
          <a:stretch>
            <a:fillRect/>
          </a:stretch>
        </p:blipFill>
        <p:spPr>
          <a:xfrm>
            <a:off x="1640069" y="2012383"/>
            <a:ext cx="1224822" cy="1437836"/>
          </a:xfrm>
          <a:prstGeom prst="rect">
            <a:avLst/>
          </a:prstGeom>
        </p:spPr>
      </p:pic>
      <p:pic>
        <p:nvPicPr>
          <p:cNvPr id="6" name="Bildobjekt 5"/>
          <p:cNvPicPr>
            <a:picLocks noChangeAspect="1"/>
          </p:cNvPicPr>
          <p:nvPr/>
        </p:nvPicPr>
        <p:blipFill>
          <a:blip r:embed="rId7"/>
          <a:stretch>
            <a:fillRect/>
          </a:stretch>
        </p:blipFill>
        <p:spPr>
          <a:xfrm>
            <a:off x="2777674" y="1998209"/>
            <a:ext cx="901868" cy="1452009"/>
          </a:xfrm>
          <a:prstGeom prst="rect">
            <a:avLst/>
          </a:prstGeom>
        </p:spPr>
      </p:pic>
    </p:spTree>
    <p:extLst>
      <p:ext uri="{BB962C8B-B14F-4D97-AF65-F5344CB8AC3E}">
        <p14:creationId xmlns:p14="http://schemas.microsoft.com/office/powerpoint/2010/main" val="2058963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78776" y="419993"/>
            <a:ext cx="8229600" cy="857250"/>
          </a:xfrm>
        </p:spPr>
        <p:txBody>
          <a:bodyPr>
            <a:noAutofit/>
          </a:bodyPr>
          <a:lstStyle/>
          <a:p>
            <a:r>
              <a:rPr lang="sv-SE" sz="3000" dirty="0"/>
              <a:t>Generisk modell för patientens kunskapsstöd </a:t>
            </a:r>
            <a:br>
              <a:rPr lang="sv-SE" sz="3000" dirty="0"/>
            </a:br>
            <a:r>
              <a:rPr lang="sv-SE" sz="3000" dirty="0"/>
              <a:t>- del i dokumenterad överenskommelse</a:t>
            </a:r>
          </a:p>
        </p:txBody>
      </p:sp>
      <p:sp>
        <p:nvSpPr>
          <p:cNvPr id="4" name="L-form 3"/>
          <p:cNvSpPr/>
          <p:nvPr/>
        </p:nvSpPr>
        <p:spPr>
          <a:xfrm rot="5400000">
            <a:off x="1266440" y="2141452"/>
            <a:ext cx="861178" cy="1687794"/>
          </a:xfrm>
          <a:prstGeom prst="corner">
            <a:avLst>
              <a:gd name="adj1" fmla="val 16120"/>
              <a:gd name="adj2" fmla="val 1611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defTabSz="685800">
              <a:defRPr/>
            </a:pPr>
            <a:endParaRPr lang="sv-SE" sz="1350">
              <a:solidFill>
                <a:srgbClr val="FFFFFF"/>
              </a:solidFill>
              <a:latin typeface="Times New Roman"/>
            </a:endParaRPr>
          </a:p>
        </p:txBody>
      </p:sp>
      <p:sp>
        <p:nvSpPr>
          <p:cNvPr id="5" name="Frihandsfigur 4"/>
          <p:cNvSpPr/>
          <p:nvPr/>
        </p:nvSpPr>
        <p:spPr>
          <a:xfrm>
            <a:off x="1039526" y="2737183"/>
            <a:ext cx="1726201" cy="1134006"/>
          </a:xfrm>
          <a:custGeom>
            <a:avLst/>
            <a:gdLst>
              <a:gd name="connsiteX0" fmla="*/ 0 w 1724937"/>
              <a:gd name="connsiteY0" fmla="*/ 0 h 1512008"/>
              <a:gd name="connsiteX1" fmla="*/ 1724937 w 1724937"/>
              <a:gd name="connsiteY1" fmla="*/ 0 h 1512008"/>
              <a:gd name="connsiteX2" fmla="*/ 1724937 w 1724937"/>
              <a:gd name="connsiteY2" fmla="*/ 1512008 h 1512008"/>
              <a:gd name="connsiteX3" fmla="*/ 0 w 1724937"/>
              <a:gd name="connsiteY3" fmla="*/ 1512008 h 1512008"/>
              <a:gd name="connsiteX4" fmla="*/ 0 w 1724937"/>
              <a:gd name="connsiteY4" fmla="*/ 0 h 1512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4937" h="1512008">
                <a:moveTo>
                  <a:pt x="0" y="0"/>
                </a:moveTo>
                <a:lnTo>
                  <a:pt x="1724937" y="0"/>
                </a:lnTo>
                <a:lnTo>
                  <a:pt x="1724937" y="1512008"/>
                </a:lnTo>
                <a:lnTo>
                  <a:pt x="0" y="151200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t" anchorCtr="0">
            <a:noAutofit/>
          </a:bodyPr>
          <a:lstStyle/>
          <a:p>
            <a:pPr defTabSz="533400">
              <a:lnSpc>
                <a:spcPct val="90000"/>
              </a:lnSpc>
              <a:spcBef>
                <a:spcPct val="0"/>
              </a:spcBef>
              <a:spcAft>
                <a:spcPct val="35000"/>
              </a:spcAft>
              <a:defRPr/>
            </a:pPr>
            <a:r>
              <a:rPr lang="sv-SE" sz="1350" b="1" dirty="0">
                <a:solidFill>
                  <a:srgbClr val="363636"/>
                </a:solidFill>
                <a:latin typeface="Calibri Light" panose="020F0302020204030204"/>
              </a:rPr>
              <a:t>Jag har tillgång till information och utbud </a:t>
            </a:r>
            <a:r>
              <a:rPr lang="sv-SE" sz="1350" dirty="0">
                <a:solidFill>
                  <a:srgbClr val="363636"/>
                </a:solidFill>
                <a:latin typeface="Calibri Light" panose="020F0302020204030204"/>
              </a:rPr>
              <a:t>av e-tjänster som stödjer min medverkan</a:t>
            </a:r>
            <a:endParaRPr lang="sv-SE" sz="1350" dirty="0">
              <a:solidFill>
                <a:srgbClr val="363636">
                  <a:hueOff val="0"/>
                  <a:satOff val="0"/>
                  <a:lumOff val="0"/>
                  <a:alphaOff val="0"/>
                </a:srgbClr>
              </a:solidFill>
              <a:latin typeface="Calibri Light" panose="020F0302020204030204"/>
            </a:endParaRPr>
          </a:p>
        </p:txBody>
      </p:sp>
      <p:sp>
        <p:nvSpPr>
          <p:cNvPr id="6" name="Likbent triangel 5"/>
          <p:cNvSpPr/>
          <p:nvPr/>
        </p:nvSpPr>
        <p:spPr>
          <a:xfrm>
            <a:off x="2291014" y="2193065"/>
            <a:ext cx="244094" cy="244094"/>
          </a:xfrm>
          <a:prstGeom prst="triangle">
            <a:avLst>
              <a:gd name="adj" fmla="val 10000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defTabSz="685800">
              <a:defRPr/>
            </a:pPr>
            <a:endParaRPr lang="sv-SE" sz="1350">
              <a:solidFill>
                <a:srgbClr val="FFFFFF"/>
              </a:solidFill>
              <a:latin typeface="Times New Roman"/>
            </a:endParaRPr>
          </a:p>
        </p:txBody>
      </p:sp>
      <p:sp>
        <p:nvSpPr>
          <p:cNvPr id="7" name="L-form 6"/>
          <p:cNvSpPr/>
          <p:nvPr/>
        </p:nvSpPr>
        <p:spPr>
          <a:xfrm rot="5400000">
            <a:off x="3096405" y="1730504"/>
            <a:ext cx="861178" cy="1725894"/>
          </a:xfrm>
          <a:prstGeom prst="corner">
            <a:avLst>
              <a:gd name="adj1" fmla="val 16120"/>
              <a:gd name="adj2" fmla="val 1611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defTabSz="685800">
              <a:defRPr/>
            </a:pPr>
            <a:endParaRPr lang="sv-SE" sz="1350">
              <a:solidFill>
                <a:srgbClr val="FFFFFF"/>
              </a:solidFill>
              <a:latin typeface="Times New Roman"/>
            </a:endParaRPr>
          </a:p>
        </p:txBody>
      </p:sp>
      <p:sp>
        <p:nvSpPr>
          <p:cNvPr id="8" name="Frihandsfigur 7"/>
          <p:cNvSpPr/>
          <p:nvPr/>
        </p:nvSpPr>
        <p:spPr>
          <a:xfrm>
            <a:off x="2579738" y="2329674"/>
            <a:ext cx="1358233" cy="1134006"/>
          </a:xfrm>
          <a:custGeom>
            <a:avLst/>
            <a:gdLst>
              <a:gd name="connsiteX0" fmla="*/ 0 w 1810977"/>
              <a:gd name="connsiteY0" fmla="*/ 0 h 1512008"/>
              <a:gd name="connsiteX1" fmla="*/ 1810977 w 1810977"/>
              <a:gd name="connsiteY1" fmla="*/ 0 h 1512008"/>
              <a:gd name="connsiteX2" fmla="*/ 1810977 w 1810977"/>
              <a:gd name="connsiteY2" fmla="*/ 1512008 h 1512008"/>
              <a:gd name="connsiteX3" fmla="*/ 0 w 1810977"/>
              <a:gd name="connsiteY3" fmla="*/ 1512008 h 1512008"/>
              <a:gd name="connsiteX4" fmla="*/ 0 w 1810977"/>
              <a:gd name="connsiteY4" fmla="*/ 0 h 1512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0977" h="1512008">
                <a:moveTo>
                  <a:pt x="0" y="0"/>
                </a:moveTo>
                <a:lnTo>
                  <a:pt x="1810977" y="0"/>
                </a:lnTo>
                <a:lnTo>
                  <a:pt x="1810977" y="1512008"/>
                </a:lnTo>
                <a:lnTo>
                  <a:pt x="0" y="151200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4290" tIns="34290" rIns="34290" bIns="34290" numCol="1" spcCol="1270" anchor="t" anchorCtr="0">
            <a:noAutofit/>
          </a:bodyPr>
          <a:lstStyle/>
          <a:p>
            <a:pPr defTabSz="400050">
              <a:lnSpc>
                <a:spcPct val="90000"/>
              </a:lnSpc>
              <a:spcBef>
                <a:spcPct val="0"/>
              </a:spcBef>
              <a:spcAft>
                <a:spcPct val="35000"/>
              </a:spcAft>
              <a:defRPr/>
            </a:pPr>
            <a:endParaRPr lang="sv-SE" sz="900" dirty="0">
              <a:solidFill>
                <a:srgbClr val="363636">
                  <a:hueOff val="0"/>
                  <a:satOff val="0"/>
                  <a:lumOff val="0"/>
                  <a:alphaOff val="0"/>
                </a:srgbClr>
              </a:solidFill>
              <a:latin typeface="Arial"/>
            </a:endParaRPr>
          </a:p>
        </p:txBody>
      </p:sp>
      <p:sp>
        <p:nvSpPr>
          <p:cNvPr id="9" name="Likbent triangel 8"/>
          <p:cNvSpPr/>
          <p:nvPr/>
        </p:nvSpPr>
        <p:spPr>
          <a:xfrm>
            <a:off x="4142032" y="1804089"/>
            <a:ext cx="244094" cy="244094"/>
          </a:xfrm>
          <a:prstGeom prst="triangle">
            <a:avLst>
              <a:gd name="adj" fmla="val 10000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defTabSz="685800">
              <a:defRPr/>
            </a:pPr>
            <a:endParaRPr lang="sv-SE" sz="1350">
              <a:solidFill>
                <a:srgbClr val="FFFFFF"/>
              </a:solidFill>
              <a:latin typeface="Times New Roman"/>
            </a:endParaRPr>
          </a:p>
        </p:txBody>
      </p:sp>
      <p:sp>
        <p:nvSpPr>
          <p:cNvPr id="10" name="L-form 9"/>
          <p:cNvSpPr/>
          <p:nvPr/>
        </p:nvSpPr>
        <p:spPr>
          <a:xfrm rot="5400000">
            <a:off x="4963506" y="1338605"/>
            <a:ext cx="861178" cy="1725894"/>
          </a:xfrm>
          <a:prstGeom prst="corner">
            <a:avLst>
              <a:gd name="adj1" fmla="val 16120"/>
              <a:gd name="adj2" fmla="val 1611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defTabSz="685800">
              <a:defRPr/>
            </a:pPr>
            <a:endParaRPr lang="sv-SE" sz="1350">
              <a:solidFill>
                <a:srgbClr val="FFFFFF"/>
              </a:solidFill>
              <a:latin typeface="Times New Roman"/>
            </a:endParaRPr>
          </a:p>
        </p:txBody>
      </p:sp>
      <p:sp>
        <p:nvSpPr>
          <p:cNvPr id="11" name="Frihandsfigur 10"/>
          <p:cNvSpPr/>
          <p:nvPr/>
        </p:nvSpPr>
        <p:spPr>
          <a:xfrm>
            <a:off x="4162771" y="1913212"/>
            <a:ext cx="1293703" cy="1134006"/>
          </a:xfrm>
          <a:custGeom>
            <a:avLst/>
            <a:gdLst>
              <a:gd name="connsiteX0" fmla="*/ 0 w 1724937"/>
              <a:gd name="connsiteY0" fmla="*/ 0 h 1512008"/>
              <a:gd name="connsiteX1" fmla="*/ 1724937 w 1724937"/>
              <a:gd name="connsiteY1" fmla="*/ 0 h 1512008"/>
              <a:gd name="connsiteX2" fmla="*/ 1724937 w 1724937"/>
              <a:gd name="connsiteY2" fmla="*/ 1512008 h 1512008"/>
              <a:gd name="connsiteX3" fmla="*/ 0 w 1724937"/>
              <a:gd name="connsiteY3" fmla="*/ 1512008 h 1512008"/>
              <a:gd name="connsiteX4" fmla="*/ 0 w 1724937"/>
              <a:gd name="connsiteY4" fmla="*/ 0 h 1512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4937" h="1512008">
                <a:moveTo>
                  <a:pt x="0" y="0"/>
                </a:moveTo>
                <a:lnTo>
                  <a:pt x="1724937" y="0"/>
                </a:lnTo>
                <a:lnTo>
                  <a:pt x="1724937" y="1512008"/>
                </a:lnTo>
                <a:lnTo>
                  <a:pt x="0" y="151200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85738" tIns="185738" rIns="185738" bIns="185738" numCol="1" spcCol="1270" anchor="t" anchorCtr="0">
            <a:noAutofit/>
          </a:bodyPr>
          <a:lstStyle/>
          <a:p>
            <a:pPr defTabSz="2166938">
              <a:lnSpc>
                <a:spcPct val="90000"/>
              </a:lnSpc>
              <a:spcBef>
                <a:spcPct val="0"/>
              </a:spcBef>
              <a:spcAft>
                <a:spcPct val="35000"/>
              </a:spcAft>
              <a:defRPr/>
            </a:pPr>
            <a:endParaRPr lang="sv-SE" sz="4875">
              <a:solidFill>
                <a:srgbClr val="363636">
                  <a:hueOff val="0"/>
                  <a:satOff val="0"/>
                  <a:lumOff val="0"/>
                  <a:alphaOff val="0"/>
                </a:srgbClr>
              </a:solidFill>
              <a:latin typeface="Times New Roman"/>
            </a:endParaRPr>
          </a:p>
        </p:txBody>
      </p:sp>
      <p:sp>
        <p:nvSpPr>
          <p:cNvPr id="12" name="Likbent triangel 11"/>
          <p:cNvSpPr/>
          <p:nvPr/>
        </p:nvSpPr>
        <p:spPr>
          <a:xfrm>
            <a:off x="5972533" y="1399266"/>
            <a:ext cx="244094" cy="244094"/>
          </a:xfrm>
          <a:prstGeom prst="triangle">
            <a:avLst>
              <a:gd name="adj" fmla="val 10000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defTabSz="685800">
              <a:defRPr/>
            </a:pPr>
            <a:endParaRPr lang="sv-SE" sz="1350">
              <a:solidFill>
                <a:srgbClr val="FFFFFF"/>
              </a:solidFill>
              <a:latin typeface="Times New Roman"/>
            </a:endParaRPr>
          </a:p>
        </p:txBody>
      </p:sp>
      <p:sp>
        <p:nvSpPr>
          <p:cNvPr id="13" name="Frihandsfigur 12"/>
          <p:cNvSpPr/>
          <p:nvPr/>
        </p:nvSpPr>
        <p:spPr>
          <a:xfrm>
            <a:off x="5746516" y="1521313"/>
            <a:ext cx="1293703" cy="1134006"/>
          </a:xfrm>
          <a:custGeom>
            <a:avLst/>
            <a:gdLst>
              <a:gd name="connsiteX0" fmla="*/ 0 w 1724937"/>
              <a:gd name="connsiteY0" fmla="*/ 0 h 1512008"/>
              <a:gd name="connsiteX1" fmla="*/ 1724937 w 1724937"/>
              <a:gd name="connsiteY1" fmla="*/ 0 h 1512008"/>
              <a:gd name="connsiteX2" fmla="*/ 1724937 w 1724937"/>
              <a:gd name="connsiteY2" fmla="*/ 1512008 h 1512008"/>
              <a:gd name="connsiteX3" fmla="*/ 0 w 1724937"/>
              <a:gd name="connsiteY3" fmla="*/ 1512008 h 1512008"/>
              <a:gd name="connsiteX4" fmla="*/ 0 w 1724937"/>
              <a:gd name="connsiteY4" fmla="*/ 0 h 1512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4937" h="1512008">
                <a:moveTo>
                  <a:pt x="0" y="0"/>
                </a:moveTo>
                <a:lnTo>
                  <a:pt x="1724937" y="0"/>
                </a:lnTo>
                <a:lnTo>
                  <a:pt x="1724937" y="1512008"/>
                </a:lnTo>
                <a:lnTo>
                  <a:pt x="0" y="151200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85738" tIns="185738" rIns="185738" bIns="185738" numCol="1" spcCol="1270" anchor="t" anchorCtr="0">
            <a:noAutofit/>
          </a:bodyPr>
          <a:lstStyle/>
          <a:p>
            <a:pPr defTabSz="2166938">
              <a:lnSpc>
                <a:spcPct val="90000"/>
              </a:lnSpc>
              <a:spcBef>
                <a:spcPct val="0"/>
              </a:spcBef>
              <a:spcAft>
                <a:spcPct val="35000"/>
              </a:spcAft>
              <a:defRPr/>
            </a:pPr>
            <a:endParaRPr lang="sv-SE" sz="4875">
              <a:solidFill>
                <a:srgbClr val="363636">
                  <a:hueOff val="0"/>
                  <a:satOff val="0"/>
                  <a:lumOff val="0"/>
                  <a:alphaOff val="0"/>
                </a:srgbClr>
              </a:solidFill>
              <a:latin typeface="Times New Roman"/>
            </a:endParaRPr>
          </a:p>
        </p:txBody>
      </p:sp>
      <p:grpSp>
        <p:nvGrpSpPr>
          <p:cNvPr id="14" name="Grupp 13"/>
          <p:cNvGrpSpPr/>
          <p:nvPr/>
        </p:nvGrpSpPr>
        <p:grpSpPr>
          <a:xfrm>
            <a:off x="6593634" y="1564971"/>
            <a:ext cx="2132435" cy="1769232"/>
            <a:chOff x="2805208" y="477426"/>
            <a:chExt cx="2595731" cy="2358976"/>
          </a:xfrm>
        </p:grpSpPr>
        <p:sp>
          <p:nvSpPr>
            <p:cNvPr id="15" name="Rektangel 14"/>
            <p:cNvSpPr/>
            <p:nvPr/>
          </p:nvSpPr>
          <p:spPr>
            <a:xfrm>
              <a:off x="3905805" y="1525829"/>
              <a:ext cx="1495134" cy="131057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pPr defTabSz="685800">
                <a:defRPr/>
              </a:pPr>
              <a:endParaRPr lang="sv-SE" sz="1350">
                <a:solidFill>
                  <a:srgbClr val="363636">
                    <a:hueOff val="0"/>
                    <a:satOff val="0"/>
                    <a:lumOff val="0"/>
                    <a:alphaOff val="0"/>
                  </a:srgbClr>
                </a:solidFill>
                <a:latin typeface="Calibri Light" panose="020F0302020204030204"/>
              </a:endParaRPr>
            </a:p>
          </p:txBody>
        </p:sp>
        <p:sp>
          <p:nvSpPr>
            <p:cNvPr id="16" name="textruta 15"/>
            <p:cNvSpPr txBox="1"/>
            <p:nvPr/>
          </p:nvSpPr>
          <p:spPr>
            <a:xfrm>
              <a:off x="2805208" y="477426"/>
              <a:ext cx="2012898" cy="131057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5720" tIns="45720" rIns="45720" bIns="45720" numCol="1" spcCol="1270" anchor="t" anchorCtr="0">
              <a:noAutofit/>
            </a:bodyPr>
            <a:lstStyle/>
            <a:p>
              <a:pPr defTabSz="533400">
                <a:lnSpc>
                  <a:spcPct val="90000"/>
                </a:lnSpc>
                <a:spcBef>
                  <a:spcPct val="0"/>
                </a:spcBef>
                <a:spcAft>
                  <a:spcPct val="35000"/>
                </a:spcAft>
                <a:defRPr/>
              </a:pPr>
              <a:r>
                <a:rPr lang="sv-SE" sz="1350" dirty="0">
                  <a:solidFill>
                    <a:srgbClr val="363636">
                      <a:hueOff val="0"/>
                      <a:satOff val="0"/>
                      <a:lumOff val="0"/>
                      <a:alphaOff val="0"/>
                    </a:srgbClr>
                  </a:solidFill>
                  <a:latin typeface="Calibri Light" panose="020F0302020204030204"/>
                </a:rPr>
                <a:t>Jag har möjlighet att skaffa mig </a:t>
              </a:r>
              <a:r>
                <a:rPr lang="sv-SE" sz="1350" b="1" dirty="0">
                  <a:solidFill>
                    <a:srgbClr val="363636">
                      <a:hueOff val="0"/>
                      <a:satOff val="0"/>
                      <a:lumOff val="0"/>
                      <a:alphaOff val="0"/>
                    </a:srgbClr>
                  </a:solidFill>
                  <a:latin typeface="Calibri Light" panose="020F0302020204030204"/>
                </a:rPr>
                <a:t>fördjupade kunskaper</a:t>
              </a:r>
            </a:p>
            <a:p>
              <a:pPr defTabSz="533400">
                <a:lnSpc>
                  <a:spcPct val="90000"/>
                </a:lnSpc>
                <a:spcBef>
                  <a:spcPct val="0"/>
                </a:spcBef>
                <a:spcAft>
                  <a:spcPct val="35000"/>
                </a:spcAft>
                <a:defRPr/>
              </a:pPr>
              <a:endParaRPr lang="sv-SE" sz="1350" dirty="0">
                <a:solidFill>
                  <a:srgbClr val="363636">
                    <a:hueOff val="0"/>
                    <a:satOff val="0"/>
                    <a:lumOff val="0"/>
                    <a:alphaOff val="0"/>
                  </a:srgbClr>
                </a:solidFill>
                <a:latin typeface="Calibri Light" panose="020F0302020204030204"/>
              </a:endParaRPr>
            </a:p>
          </p:txBody>
        </p:sp>
      </p:grpSp>
      <p:sp>
        <p:nvSpPr>
          <p:cNvPr id="17" name="Högerpil 16"/>
          <p:cNvSpPr/>
          <p:nvPr/>
        </p:nvSpPr>
        <p:spPr>
          <a:xfrm>
            <a:off x="853131" y="3415939"/>
            <a:ext cx="7261131" cy="1109831"/>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sv-SE" sz="1350" dirty="0">
                <a:solidFill>
                  <a:srgbClr val="FFFFFF"/>
                </a:solidFill>
                <a:latin typeface="Arial"/>
              </a:rPr>
              <a:t>Basen: P</a:t>
            </a:r>
            <a:r>
              <a:rPr lang="sv-SE" sz="1350" dirty="0" err="1">
                <a:solidFill>
                  <a:srgbClr val="FFFFFF"/>
                </a:solidFill>
                <a:latin typeface="Arial"/>
              </a:rPr>
              <a:t>ersonens</a:t>
            </a:r>
            <a:r>
              <a:rPr lang="sv-SE" sz="1350" dirty="0">
                <a:solidFill>
                  <a:srgbClr val="FFFFFF"/>
                </a:solidFill>
                <a:latin typeface="Arial"/>
              </a:rPr>
              <a:t> kunskap - dokumenterad överenskommelse - professionens kunskap  </a:t>
            </a:r>
            <a:br>
              <a:rPr lang="sv-SE" sz="1350" dirty="0">
                <a:solidFill>
                  <a:srgbClr val="FFFFFF"/>
                </a:solidFill>
                <a:latin typeface="Arial"/>
              </a:rPr>
            </a:br>
            <a:r>
              <a:rPr lang="sv-SE" sz="1350" dirty="0">
                <a:solidFill>
                  <a:srgbClr val="FFFFFF"/>
                </a:solidFill>
                <a:latin typeface="Arial"/>
              </a:rPr>
              <a:t> Träna nya arbetssätt för samskapande i praktiken</a:t>
            </a:r>
          </a:p>
        </p:txBody>
      </p:sp>
      <p:grpSp>
        <p:nvGrpSpPr>
          <p:cNvPr id="18" name="Grupp 17"/>
          <p:cNvGrpSpPr/>
          <p:nvPr/>
        </p:nvGrpSpPr>
        <p:grpSpPr>
          <a:xfrm>
            <a:off x="2664048" y="1955798"/>
            <a:ext cx="3559438" cy="1245215"/>
            <a:chOff x="2075468" y="1629033"/>
            <a:chExt cx="4745917" cy="1660287"/>
          </a:xfrm>
        </p:grpSpPr>
        <p:sp>
          <p:nvSpPr>
            <p:cNvPr id="19" name="Rektangel 18"/>
            <p:cNvSpPr/>
            <p:nvPr/>
          </p:nvSpPr>
          <p:spPr>
            <a:xfrm>
              <a:off x="2075468" y="1978747"/>
              <a:ext cx="1495134" cy="131057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pPr defTabSz="685800">
                <a:defRPr/>
              </a:pPr>
              <a:endParaRPr lang="sv-SE" sz="1350">
                <a:solidFill>
                  <a:srgbClr val="363636">
                    <a:hueOff val="0"/>
                    <a:satOff val="0"/>
                    <a:lumOff val="0"/>
                    <a:alphaOff val="0"/>
                  </a:srgbClr>
                </a:solidFill>
                <a:latin typeface="Calibri Light" panose="020F0302020204030204"/>
              </a:endParaRPr>
            </a:p>
          </p:txBody>
        </p:sp>
        <p:sp>
          <p:nvSpPr>
            <p:cNvPr id="20" name="textruta 19"/>
            <p:cNvSpPr txBox="1"/>
            <p:nvPr/>
          </p:nvSpPr>
          <p:spPr>
            <a:xfrm>
              <a:off x="4817381" y="1629033"/>
              <a:ext cx="2004004" cy="131057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5720" tIns="45720" rIns="45720" bIns="45720" numCol="1" spcCol="1270" anchor="t" anchorCtr="0">
              <a:noAutofit/>
            </a:bodyPr>
            <a:lstStyle/>
            <a:p>
              <a:pPr defTabSz="533400">
                <a:lnSpc>
                  <a:spcPct val="90000"/>
                </a:lnSpc>
                <a:spcBef>
                  <a:spcPct val="0"/>
                </a:spcBef>
                <a:spcAft>
                  <a:spcPct val="35000"/>
                </a:spcAft>
                <a:defRPr/>
              </a:pPr>
              <a:r>
                <a:rPr lang="sv-SE" sz="1350" b="1" dirty="0">
                  <a:solidFill>
                    <a:srgbClr val="363636">
                      <a:hueOff val="0"/>
                      <a:satOff val="0"/>
                      <a:lumOff val="0"/>
                      <a:alphaOff val="0"/>
                    </a:srgbClr>
                  </a:solidFill>
                  <a:latin typeface="Calibri Light" panose="020F0302020204030204"/>
                </a:rPr>
                <a:t>Jag tar ansvar </a:t>
              </a:r>
              <a:r>
                <a:rPr lang="sv-SE" sz="1350" dirty="0">
                  <a:solidFill>
                    <a:srgbClr val="363636">
                      <a:hueOff val="0"/>
                      <a:satOff val="0"/>
                      <a:lumOff val="0"/>
                      <a:alphaOff val="0"/>
                    </a:srgbClr>
                  </a:solidFill>
                  <a:latin typeface="Calibri Light" panose="020F0302020204030204"/>
                </a:rPr>
                <a:t>för min egenvård/  monitorering utifrån egen förmåga</a:t>
              </a:r>
            </a:p>
          </p:txBody>
        </p:sp>
      </p:grpSp>
      <p:sp>
        <p:nvSpPr>
          <p:cNvPr id="21" name="textruta 20"/>
          <p:cNvSpPr txBox="1"/>
          <p:nvPr/>
        </p:nvSpPr>
        <p:spPr>
          <a:xfrm>
            <a:off x="2369965" y="1607789"/>
            <a:ext cx="216726" cy="369332"/>
          </a:xfrm>
          <a:prstGeom prst="rect">
            <a:avLst/>
          </a:prstGeom>
          <a:noFill/>
        </p:spPr>
        <p:txBody>
          <a:bodyPr wrap="none" rtlCol="0">
            <a:spAutoFit/>
          </a:bodyPr>
          <a:lstStyle/>
          <a:p>
            <a:pPr defTabSz="685800">
              <a:defRPr/>
            </a:pPr>
            <a:endParaRPr lang="sv-SE" sz="900" dirty="0">
              <a:solidFill>
                <a:srgbClr val="0066B3">
                  <a:lumMod val="75000"/>
                </a:srgbClr>
              </a:solidFill>
              <a:latin typeface="Arial"/>
            </a:endParaRPr>
          </a:p>
          <a:p>
            <a:pPr defTabSz="685800">
              <a:defRPr/>
            </a:pPr>
            <a:r>
              <a:rPr lang="sv-SE" sz="900" dirty="0">
                <a:solidFill>
                  <a:srgbClr val="0066B3">
                    <a:lumMod val="75000"/>
                  </a:srgbClr>
                </a:solidFill>
                <a:latin typeface="Arial"/>
              </a:rPr>
              <a:t> </a:t>
            </a:r>
            <a:endParaRPr lang="sv-SE" sz="1200" dirty="0">
              <a:solidFill>
                <a:srgbClr val="0066B3">
                  <a:lumMod val="75000"/>
                </a:srgbClr>
              </a:solidFill>
              <a:latin typeface="Arial"/>
            </a:endParaRPr>
          </a:p>
        </p:txBody>
      </p:sp>
      <p:grpSp>
        <p:nvGrpSpPr>
          <p:cNvPr id="23" name="Grupp 22"/>
          <p:cNvGrpSpPr/>
          <p:nvPr/>
        </p:nvGrpSpPr>
        <p:grpSpPr>
          <a:xfrm>
            <a:off x="2571206" y="2309350"/>
            <a:ext cx="1716701" cy="1017995"/>
            <a:chOff x="3905805" y="1525829"/>
            <a:chExt cx="2084777" cy="1357326"/>
          </a:xfrm>
        </p:grpSpPr>
        <p:sp>
          <p:nvSpPr>
            <p:cNvPr id="24" name="Rektangel 23"/>
            <p:cNvSpPr/>
            <p:nvPr/>
          </p:nvSpPr>
          <p:spPr>
            <a:xfrm>
              <a:off x="3905805" y="1525829"/>
              <a:ext cx="1495134" cy="131057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pPr defTabSz="685800">
                <a:defRPr/>
              </a:pPr>
              <a:endParaRPr lang="sv-SE" sz="1350">
                <a:solidFill>
                  <a:srgbClr val="363636">
                    <a:hueOff val="0"/>
                    <a:satOff val="0"/>
                    <a:lumOff val="0"/>
                    <a:alphaOff val="0"/>
                  </a:srgbClr>
                </a:solidFill>
                <a:latin typeface="Calibri Light" panose="020F0302020204030204"/>
              </a:endParaRPr>
            </a:p>
          </p:txBody>
        </p:sp>
        <p:sp>
          <p:nvSpPr>
            <p:cNvPr id="25" name="textruta 24"/>
            <p:cNvSpPr txBox="1"/>
            <p:nvPr/>
          </p:nvSpPr>
          <p:spPr>
            <a:xfrm>
              <a:off x="4246357" y="1572582"/>
              <a:ext cx="1744225" cy="131057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5720" tIns="45720" rIns="45720" bIns="45720" numCol="1" spcCol="1270" anchor="t" anchorCtr="0">
              <a:noAutofit/>
            </a:bodyPr>
            <a:lstStyle/>
            <a:p>
              <a:pPr defTabSz="533400">
                <a:lnSpc>
                  <a:spcPct val="90000"/>
                </a:lnSpc>
                <a:spcBef>
                  <a:spcPct val="0"/>
                </a:spcBef>
                <a:spcAft>
                  <a:spcPct val="35000"/>
                </a:spcAft>
                <a:defRPr/>
              </a:pPr>
              <a:r>
                <a:rPr lang="sv-SE" sz="1350" b="1" dirty="0">
                  <a:solidFill>
                    <a:srgbClr val="363636"/>
                  </a:solidFill>
                  <a:latin typeface="Calibri Light" panose="020F0302020204030204"/>
                </a:rPr>
                <a:t>Genom ökad kunskap </a:t>
              </a:r>
              <a:r>
                <a:rPr lang="sv-SE" sz="1350" dirty="0">
                  <a:solidFill>
                    <a:srgbClr val="363636"/>
                  </a:solidFill>
                  <a:latin typeface="Calibri Light" panose="020F0302020204030204"/>
                </a:rPr>
                <a:t>lär jag  mig leva med mina kroniska sjukdomar </a:t>
              </a:r>
            </a:p>
            <a:p>
              <a:pPr defTabSz="533400">
                <a:lnSpc>
                  <a:spcPct val="90000"/>
                </a:lnSpc>
                <a:spcBef>
                  <a:spcPct val="0"/>
                </a:spcBef>
                <a:spcAft>
                  <a:spcPct val="35000"/>
                </a:spcAft>
                <a:defRPr/>
              </a:pPr>
              <a:endParaRPr lang="sv-SE" sz="1350" dirty="0">
                <a:solidFill>
                  <a:srgbClr val="363636">
                    <a:hueOff val="0"/>
                    <a:satOff val="0"/>
                    <a:lumOff val="0"/>
                    <a:alphaOff val="0"/>
                  </a:srgbClr>
                </a:solidFill>
                <a:latin typeface="Calibri Light" panose="020F0302020204030204"/>
              </a:endParaRPr>
            </a:p>
            <a:p>
              <a:pPr defTabSz="533400">
                <a:lnSpc>
                  <a:spcPct val="90000"/>
                </a:lnSpc>
                <a:spcBef>
                  <a:spcPct val="0"/>
                </a:spcBef>
                <a:spcAft>
                  <a:spcPct val="35000"/>
                </a:spcAft>
                <a:defRPr/>
              </a:pPr>
              <a:endParaRPr lang="sv-SE" sz="1350" dirty="0">
                <a:solidFill>
                  <a:srgbClr val="363636">
                    <a:hueOff val="0"/>
                    <a:satOff val="0"/>
                    <a:lumOff val="0"/>
                    <a:alphaOff val="0"/>
                  </a:srgbClr>
                </a:solidFill>
                <a:latin typeface="Calibri Light" panose="020F0302020204030204"/>
              </a:endParaRPr>
            </a:p>
            <a:p>
              <a:pPr defTabSz="533400">
                <a:lnSpc>
                  <a:spcPct val="90000"/>
                </a:lnSpc>
                <a:spcBef>
                  <a:spcPct val="0"/>
                </a:spcBef>
                <a:spcAft>
                  <a:spcPct val="35000"/>
                </a:spcAft>
                <a:defRPr/>
              </a:pPr>
              <a:r>
                <a:rPr lang="sv-SE" sz="1350" dirty="0">
                  <a:solidFill>
                    <a:srgbClr val="363636">
                      <a:hueOff val="0"/>
                      <a:satOff val="0"/>
                      <a:lumOff val="0"/>
                      <a:alphaOff val="0"/>
                    </a:srgbClr>
                  </a:solidFill>
                  <a:latin typeface="Calibri Light" panose="020F0302020204030204"/>
                </a:rPr>
                <a:t>-</a:t>
              </a:r>
            </a:p>
          </p:txBody>
        </p:sp>
      </p:grpSp>
      <p:sp>
        <p:nvSpPr>
          <p:cNvPr id="28" name="L-form 27"/>
          <p:cNvSpPr/>
          <p:nvPr/>
        </p:nvSpPr>
        <p:spPr>
          <a:xfrm rot="5400000">
            <a:off x="6830605" y="944798"/>
            <a:ext cx="861178" cy="1725894"/>
          </a:xfrm>
          <a:prstGeom prst="corner">
            <a:avLst>
              <a:gd name="adj1" fmla="val 16120"/>
              <a:gd name="adj2" fmla="val 1611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defTabSz="685800">
              <a:defRPr/>
            </a:pPr>
            <a:endParaRPr lang="sv-SE" sz="1350">
              <a:solidFill>
                <a:srgbClr val="FFFFFF"/>
              </a:solidFill>
              <a:latin typeface="Times New Roman"/>
            </a:endParaRPr>
          </a:p>
        </p:txBody>
      </p:sp>
    </p:spTree>
    <p:extLst>
      <p:ext uri="{BB962C8B-B14F-4D97-AF65-F5344CB8AC3E}">
        <p14:creationId xmlns:p14="http://schemas.microsoft.com/office/powerpoint/2010/main" val="390891516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noAutofit/>
          </a:bodyPr>
          <a:lstStyle/>
          <a:p>
            <a:r>
              <a:rPr lang="sv-SE" sz="3200" dirty="0"/>
              <a:t>Utgångspunkt och drivkraft - patientens behov, utmaningar, upplevelser </a:t>
            </a:r>
          </a:p>
        </p:txBody>
      </p:sp>
      <p:sp>
        <p:nvSpPr>
          <p:cNvPr id="6" name="Platshållare för innehåll 5"/>
          <p:cNvSpPr>
            <a:spLocks noGrp="1"/>
          </p:cNvSpPr>
          <p:nvPr>
            <p:ph idx="1"/>
          </p:nvPr>
        </p:nvSpPr>
        <p:spPr/>
        <p:txBody>
          <a:bodyPr>
            <a:normAutofit fontScale="85000" lnSpcReduction="20000"/>
          </a:bodyPr>
          <a:lstStyle/>
          <a:p>
            <a:pPr marL="180000" indent="-180000">
              <a:lnSpc>
                <a:spcPct val="120000"/>
              </a:lnSpc>
              <a:spcBef>
                <a:spcPts val="0"/>
              </a:spcBef>
              <a:spcAft>
                <a:spcPts val="600"/>
              </a:spcAft>
              <a:buFont typeface="Arial" panose="020B0604020202020204" pitchFamily="34" charset="0"/>
              <a:buChar char="•"/>
            </a:pPr>
            <a:r>
              <a:rPr lang="sv-SE" sz="1800" dirty="0" smtClean="0"/>
              <a:t>Remisstatus</a:t>
            </a:r>
            <a:endParaRPr lang="sv-SE" sz="1800" dirty="0"/>
          </a:p>
          <a:p>
            <a:pPr marL="180000" indent="-180000">
              <a:lnSpc>
                <a:spcPct val="120000"/>
              </a:lnSpc>
              <a:spcBef>
                <a:spcPts val="0"/>
              </a:spcBef>
              <a:spcAft>
                <a:spcPts val="600"/>
              </a:spcAft>
              <a:buFont typeface="Arial" panose="020B0604020202020204" pitchFamily="34" charset="0"/>
              <a:buChar char="•"/>
            </a:pPr>
            <a:r>
              <a:rPr lang="sv-SE" sz="1800" dirty="0"/>
              <a:t>Medverka i beslut om behandling. </a:t>
            </a:r>
            <a:r>
              <a:rPr lang="sv-SE" sz="1800" b="1" dirty="0"/>
              <a:t>Hur</a:t>
            </a:r>
            <a:r>
              <a:rPr lang="sv-SE" sz="1800" b="1" dirty="0" smtClean="0"/>
              <a:t>?</a:t>
            </a:r>
            <a:endParaRPr lang="sv-SE" sz="1800" b="1" dirty="0"/>
          </a:p>
          <a:p>
            <a:pPr marL="180000" indent="-180000">
              <a:lnSpc>
                <a:spcPct val="120000"/>
              </a:lnSpc>
              <a:spcBef>
                <a:spcPts val="0"/>
              </a:spcBef>
              <a:spcAft>
                <a:spcPts val="600"/>
              </a:spcAft>
              <a:buFont typeface="Arial" panose="020B0604020202020204" pitchFamily="34" charset="0"/>
              <a:buChar char="•"/>
            </a:pPr>
            <a:r>
              <a:rPr lang="sv-SE" sz="1800" dirty="0"/>
              <a:t>Kontakta vården. </a:t>
            </a:r>
            <a:r>
              <a:rPr lang="sv-SE" sz="1800" b="1" dirty="0"/>
              <a:t>Vem kontaktar jag, när kontaktar jag och hur</a:t>
            </a:r>
            <a:r>
              <a:rPr lang="sv-SE" sz="1800" b="1" dirty="0" smtClean="0"/>
              <a:t>?</a:t>
            </a:r>
            <a:endParaRPr lang="sv-SE" sz="1800" b="1" dirty="0"/>
          </a:p>
          <a:p>
            <a:pPr marL="180000" indent="-180000">
              <a:lnSpc>
                <a:spcPct val="120000"/>
              </a:lnSpc>
              <a:spcBef>
                <a:spcPts val="0"/>
              </a:spcBef>
              <a:spcAft>
                <a:spcPts val="600"/>
              </a:spcAft>
              <a:buFont typeface="Arial" panose="020B0604020202020204" pitchFamily="34" charset="0"/>
              <a:buChar char="•"/>
            </a:pPr>
            <a:r>
              <a:rPr lang="sv-SE" sz="1800" dirty="0"/>
              <a:t>Kontakt mellan vårdgivare. </a:t>
            </a:r>
            <a:r>
              <a:rPr lang="sv-SE" sz="1800" b="1" dirty="0"/>
              <a:t>Hur? </a:t>
            </a:r>
          </a:p>
          <a:p>
            <a:pPr marL="180000" indent="-180000">
              <a:lnSpc>
                <a:spcPct val="120000"/>
              </a:lnSpc>
              <a:spcBef>
                <a:spcPts val="0"/>
              </a:spcBef>
              <a:spcAft>
                <a:spcPts val="600"/>
              </a:spcAft>
              <a:buFont typeface="Arial" panose="020B0604020202020204" pitchFamily="34" charset="0"/>
              <a:buChar char="•"/>
            </a:pPr>
            <a:r>
              <a:rPr lang="sv-SE" sz="1800" dirty="0"/>
              <a:t>Hur vet jag vad och när? </a:t>
            </a:r>
            <a:r>
              <a:rPr lang="sv-SE" sz="1800" b="1" dirty="0"/>
              <a:t>Hur</a:t>
            </a:r>
            <a:r>
              <a:rPr lang="sv-SE" sz="1800" b="1" dirty="0" smtClean="0"/>
              <a:t>?</a:t>
            </a:r>
            <a:endParaRPr lang="sv-SE" sz="1800" dirty="0"/>
          </a:p>
          <a:p>
            <a:pPr marL="180000" indent="-180000">
              <a:lnSpc>
                <a:spcPct val="120000"/>
              </a:lnSpc>
              <a:spcBef>
                <a:spcPts val="0"/>
              </a:spcBef>
              <a:spcAft>
                <a:spcPts val="600"/>
              </a:spcAft>
              <a:buFont typeface="Arial" panose="020B0604020202020204" pitchFamily="34" charset="0"/>
              <a:buChar char="•"/>
            </a:pPr>
            <a:r>
              <a:rPr lang="sv-SE" sz="1800" dirty="0" smtClean="0"/>
              <a:t>Provtagnings-påminnelse</a:t>
            </a:r>
            <a:endParaRPr lang="sv-SE" sz="1800" b="1" dirty="0"/>
          </a:p>
          <a:p>
            <a:pPr marL="180000" indent="-180000">
              <a:lnSpc>
                <a:spcPct val="120000"/>
              </a:lnSpc>
              <a:spcBef>
                <a:spcPts val="0"/>
              </a:spcBef>
              <a:spcAft>
                <a:spcPts val="600"/>
              </a:spcAft>
              <a:buFont typeface="Arial" panose="020B0604020202020204" pitchFamily="34" charset="0"/>
              <a:buChar char="•"/>
            </a:pPr>
            <a:r>
              <a:rPr lang="sv-SE" sz="1800" dirty="0"/>
              <a:t>Standardisering – personanpassning. </a:t>
            </a:r>
            <a:r>
              <a:rPr lang="sv-SE" sz="1800" b="1" dirty="0"/>
              <a:t>Hur? </a:t>
            </a:r>
            <a:r>
              <a:rPr lang="sv-SE" sz="1800" i="1" dirty="0"/>
              <a:t>Vi är alla olika och i olika stadier i livet </a:t>
            </a:r>
          </a:p>
          <a:p>
            <a:pPr marL="180000" indent="-180000">
              <a:lnSpc>
                <a:spcPct val="120000"/>
              </a:lnSpc>
              <a:spcBef>
                <a:spcPts val="0"/>
              </a:spcBef>
              <a:spcAft>
                <a:spcPts val="600"/>
              </a:spcAft>
              <a:buFont typeface="Arial" panose="020B0604020202020204" pitchFamily="34" charset="0"/>
              <a:buChar char="•"/>
            </a:pPr>
            <a:r>
              <a:rPr lang="sv-SE" sz="1800" dirty="0"/>
              <a:t>Jag vill ju ha ett så bra liv som möjligt trots min sjukdom. </a:t>
            </a:r>
            <a:r>
              <a:rPr lang="sv-SE" sz="1800" b="1" dirty="0"/>
              <a:t>Hur</a:t>
            </a:r>
            <a:r>
              <a:rPr lang="sv-SE" sz="1800" b="1" dirty="0" smtClean="0"/>
              <a:t>?</a:t>
            </a:r>
            <a:endParaRPr lang="sv-SE" sz="1800" dirty="0"/>
          </a:p>
          <a:p>
            <a:pPr marL="180000" indent="-180000">
              <a:lnSpc>
                <a:spcPct val="120000"/>
              </a:lnSpc>
              <a:spcBef>
                <a:spcPts val="0"/>
              </a:spcBef>
              <a:spcAft>
                <a:spcPts val="600"/>
              </a:spcAft>
              <a:buFont typeface="Arial" panose="020B0604020202020204" pitchFamily="34" charset="0"/>
              <a:buChar char="•"/>
            </a:pPr>
            <a:r>
              <a:rPr lang="sv-SE" sz="1800" dirty="0"/>
              <a:t>Behov vid samsjuklighet. </a:t>
            </a:r>
            <a:r>
              <a:rPr lang="sv-SE" sz="1800" b="1" dirty="0"/>
              <a:t>Hur</a:t>
            </a:r>
            <a:r>
              <a:rPr lang="sv-SE" sz="1800" b="1" dirty="0" smtClean="0"/>
              <a:t>?</a:t>
            </a:r>
            <a:endParaRPr lang="sv-SE" sz="1800" b="1" dirty="0"/>
          </a:p>
        </p:txBody>
      </p:sp>
    </p:spTree>
    <p:extLst>
      <p:ext uri="{BB962C8B-B14F-4D97-AF65-F5344CB8AC3E}">
        <p14:creationId xmlns:p14="http://schemas.microsoft.com/office/powerpoint/2010/main" val="296081210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p:cNvSpPr/>
          <p:nvPr/>
        </p:nvSpPr>
        <p:spPr>
          <a:xfrm>
            <a:off x="256012" y="278570"/>
            <a:ext cx="8731925" cy="1107996"/>
          </a:xfrm>
          <a:prstGeom prst="rect">
            <a:avLst/>
          </a:prstGeom>
        </p:spPr>
        <p:txBody>
          <a:bodyPr wrap="square">
            <a:spAutoFit/>
          </a:bodyPr>
          <a:lstStyle/>
          <a:p>
            <a:pPr defTabSz="685800"/>
            <a:r>
              <a:rPr lang="sv-SE" sz="3200" dirty="0">
                <a:solidFill>
                  <a:srgbClr val="363636"/>
                </a:solidFill>
                <a:latin typeface="Arial"/>
              </a:rPr>
              <a:t>Utgångspunkt och drivkraft - patientens behov, utmaningar, upplevelser </a:t>
            </a:r>
          </a:p>
        </p:txBody>
      </p:sp>
      <p:pic>
        <p:nvPicPr>
          <p:cNvPr id="10" name="Bildobjekt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6012" y="1556044"/>
            <a:ext cx="2967404" cy="2967404"/>
          </a:xfrm>
          <a:prstGeom prst="rect">
            <a:avLst/>
          </a:prstGeom>
        </p:spPr>
      </p:pic>
      <p:sp>
        <p:nvSpPr>
          <p:cNvPr id="11" name="Platshållare för innehåll 4"/>
          <p:cNvSpPr txBox="1">
            <a:spLocks/>
          </p:cNvSpPr>
          <p:nvPr/>
        </p:nvSpPr>
        <p:spPr>
          <a:xfrm>
            <a:off x="2809142" y="1680019"/>
            <a:ext cx="5972909" cy="419228"/>
          </a:xfrm>
          <a:prstGeom prst="rect">
            <a:avLst/>
          </a:prstGeom>
        </p:spPr>
        <p:txBody>
          <a:bodyPr>
            <a:normAutofit fontScale="25000" lnSpcReduction="20000"/>
          </a:bodyPr>
          <a:lstStyle>
            <a:lvl1pPr marL="360000" indent="-360000" algn="l" defTabSz="914400" rtl="0" eaLnBrk="1" latinLnBrk="0" hangingPunct="1">
              <a:lnSpc>
                <a:spcPct val="100000"/>
              </a:lnSpc>
              <a:spcBef>
                <a:spcPts val="0"/>
              </a:spcBef>
              <a:spcAft>
                <a:spcPts val="1800"/>
              </a:spcAft>
              <a:buClr>
                <a:srgbClr val="B1063A"/>
              </a:buClr>
              <a:buFont typeface="+mj-lt"/>
              <a:buAutoNum type="arabicPeriod"/>
              <a:defRPr sz="2200" kern="1200" baseline="0">
                <a:solidFill>
                  <a:schemeClr val="tx1"/>
                </a:solidFill>
                <a:latin typeface="+mn-lt"/>
                <a:ea typeface="+mn-ea"/>
                <a:cs typeface="+mn-cs"/>
              </a:defRPr>
            </a:lvl1pPr>
            <a:lvl2pPr marL="360000" indent="-360000" algn="l" defTabSz="914400" rtl="0" eaLnBrk="1" latinLnBrk="0" hangingPunct="1">
              <a:lnSpc>
                <a:spcPct val="100000"/>
              </a:lnSpc>
              <a:spcBef>
                <a:spcPts val="0"/>
              </a:spcBef>
              <a:spcAft>
                <a:spcPts val="1800"/>
              </a:spcAft>
              <a:buClr>
                <a:srgbClr val="B1063A"/>
              </a:buClr>
              <a:buFont typeface="Arial" panose="020B0604020202020204" pitchFamily="34" charset="0"/>
              <a:buChar char="•"/>
              <a:defRPr sz="2200" kern="1200">
                <a:solidFill>
                  <a:schemeClr val="tx1"/>
                </a:solidFill>
                <a:latin typeface="+mn-lt"/>
                <a:ea typeface="+mn-ea"/>
                <a:cs typeface="+mn-cs"/>
              </a:defRPr>
            </a:lvl2pPr>
            <a:lvl3pPr marL="720000" indent="-360000" algn="l" defTabSz="914400" rtl="0" eaLnBrk="1" latinLnBrk="0" hangingPunct="1">
              <a:lnSpc>
                <a:spcPct val="100000"/>
              </a:lnSpc>
              <a:spcBef>
                <a:spcPts val="0"/>
              </a:spcBef>
              <a:spcAft>
                <a:spcPts val="1800"/>
              </a:spcAft>
              <a:buClr>
                <a:srgbClr val="B1063A"/>
              </a:buClr>
              <a:buFont typeface="Arial" panose="020B0604020202020204" pitchFamily="34" charset="0"/>
              <a:buChar char="•"/>
              <a:defRPr sz="1800" kern="1200" baseline="0">
                <a:solidFill>
                  <a:schemeClr val="tx1"/>
                </a:solidFill>
                <a:latin typeface="+mn-lt"/>
                <a:ea typeface="+mn-ea"/>
                <a:cs typeface="+mn-cs"/>
              </a:defRPr>
            </a:lvl3pPr>
            <a:lvl4pPr marL="1080000" indent="-360000" algn="l" defTabSz="914400" rtl="0" eaLnBrk="1" latinLnBrk="0" hangingPunct="1">
              <a:lnSpc>
                <a:spcPct val="100000"/>
              </a:lnSpc>
              <a:spcBef>
                <a:spcPts val="0"/>
              </a:spcBef>
              <a:spcAft>
                <a:spcPts val="1800"/>
              </a:spcAft>
              <a:buClr>
                <a:srgbClr val="B1063A"/>
              </a:buClr>
              <a:buFont typeface="Arial" panose="020B0604020202020204" pitchFamily="34" charset="0"/>
              <a:buChar char="•"/>
              <a:defRPr sz="1600" kern="1200" baseline="0">
                <a:solidFill>
                  <a:schemeClr val="tx1"/>
                </a:solidFill>
                <a:latin typeface="+mn-lt"/>
                <a:ea typeface="+mn-ea"/>
                <a:cs typeface="+mn-cs"/>
              </a:defRPr>
            </a:lvl4pPr>
            <a:lvl5pPr marL="1440000" indent="-360000" algn="l" defTabSz="914400" rtl="0" eaLnBrk="1" latinLnBrk="0" hangingPunct="1">
              <a:lnSpc>
                <a:spcPct val="100000"/>
              </a:lnSpc>
              <a:spcBef>
                <a:spcPts val="0"/>
              </a:spcBef>
              <a:spcAft>
                <a:spcPts val="1800"/>
              </a:spcAft>
              <a:buClr>
                <a:srgbClr val="B1063A"/>
              </a:buClr>
              <a:buFont typeface="Arial" panose="020B0604020202020204" pitchFamily="34" charset="0"/>
              <a:buChar char="•"/>
              <a:defRPr sz="14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7175" indent="-257175" defTabSz="685800">
              <a:spcAft>
                <a:spcPts val="1350"/>
              </a:spcAft>
              <a:buFont typeface="Arial" panose="020B0604020202020204" pitchFamily="34" charset="0"/>
              <a:buChar char="•"/>
            </a:pPr>
            <a:r>
              <a:rPr lang="sv-SE" sz="7200" dirty="0">
                <a:solidFill>
                  <a:srgbClr val="363636"/>
                </a:solidFill>
                <a:latin typeface="Arial"/>
              </a:rPr>
              <a:t>Utredning kan ta tid men vad händer med min remiss?</a:t>
            </a:r>
          </a:p>
          <a:p>
            <a:pPr marL="0" indent="0" defTabSz="685800">
              <a:spcAft>
                <a:spcPts val="1350"/>
              </a:spcAft>
              <a:buNone/>
            </a:pPr>
            <a:endParaRPr lang="sv-SE" sz="1800" dirty="0">
              <a:solidFill>
                <a:srgbClr val="363636"/>
              </a:solidFill>
              <a:latin typeface="Times New Roman"/>
            </a:endParaRPr>
          </a:p>
          <a:p>
            <a:pPr marL="270000" indent="-270000" defTabSz="685800">
              <a:spcAft>
                <a:spcPts val="1350"/>
              </a:spcAft>
            </a:pPr>
            <a:endParaRPr lang="sv-SE" sz="1800" dirty="0">
              <a:solidFill>
                <a:srgbClr val="363636"/>
              </a:solidFill>
              <a:latin typeface="Times New Roman"/>
            </a:endParaRPr>
          </a:p>
          <a:p>
            <a:pPr marL="270000" indent="-270000" defTabSz="685800">
              <a:spcAft>
                <a:spcPts val="1350"/>
              </a:spcAft>
            </a:pPr>
            <a:endParaRPr lang="sv-SE" sz="1800" dirty="0">
              <a:solidFill>
                <a:srgbClr val="363636"/>
              </a:solidFill>
              <a:latin typeface="Times New Roman"/>
            </a:endParaRPr>
          </a:p>
          <a:p>
            <a:pPr marL="270000" indent="-270000" defTabSz="685800">
              <a:spcAft>
                <a:spcPts val="1350"/>
              </a:spcAft>
            </a:pPr>
            <a:endParaRPr lang="sv-SE" sz="1800" dirty="0">
              <a:solidFill>
                <a:srgbClr val="363636"/>
              </a:solidFill>
              <a:latin typeface="Times New Roman"/>
            </a:endParaRPr>
          </a:p>
        </p:txBody>
      </p:sp>
      <p:sp>
        <p:nvSpPr>
          <p:cNvPr id="12" name="Platshållare för innehåll 4"/>
          <p:cNvSpPr txBox="1">
            <a:spLocks/>
          </p:cNvSpPr>
          <p:nvPr/>
        </p:nvSpPr>
        <p:spPr>
          <a:xfrm>
            <a:off x="2809143" y="2616989"/>
            <a:ext cx="5103935" cy="1012364"/>
          </a:xfrm>
          <a:prstGeom prst="rect">
            <a:avLst/>
          </a:prstGeom>
        </p:spPr>
        <p:txBody>
          <a:bodyPr>
            <a:normAutofit/>
          </a:bodyPr>
          <a:lstStyle>
            <a:lvl1pPr marL="360000" indent="-360000" algn="l" defTabSz="914400" rtl="0" eaLnBrk="1" latinLnBrk="0" hangingPunct="1">
              <a:lnSpc>
                <a:spcPct val="100000"/>
              </a:lnSpc>
              <a:spcBef>
                <a:spcPts val="0"/>
              </a:spcBef>
              <a:spcAft>
                <a:spcPts val="1800"/>
              </a:spcAft>
              <a:buClr>
                <a:srgbClr val="B1063A"/>
              </a:buClr>
              <a:buFont typeface="+mj-lt"/>
              <a:buAutoNum type="arabicPeriod"/>
              <a:defRPr sz="2200" kern="1200" baseline="0">
                <a:solidFill>
                  <a:schemeClr val="tx1"/>
                </a:solidFill>
                <a:latin typeface="+mn-lt"/>
                <a:ea typeface="+mn-ea"/>
                <a:cs typeface="+mn-cs"/>
              </a:defRPr>
            </a:lvl1pPr>
            <a:lvl2pPr marL="360000" indent="-360000" algn="l" defTabSz="914400" rtl="0" eaLnBrk="1" latinLnBrk="0" hangingPunct="1">
              <a:lnSpc>
                <a:spcPct val="100000"/>
              </a:lnSpc>
              <a:spcBef>
                <a:spcPts val="0"/>
              </a:spcBef>
              <a:spcAft>
                <a:spcPts val="1800"/>
              </a:spcAft>
              <a:buClr>
                <a:srgbClr val="B1063A"/>
              </a:buClr>
              <a:buFont typeface="Arial" panose="020B0604020202020204" pitchFamily="34" charset="0"/>
              <a:buChar char="•"/>
              <a:defRPr sz="2200" kern="1200">
                <a:solidFill>
                  <a:schemeClr val="tx1"/>
                </a:solidFill>
                <a:latin typeface="+mn-lt"/>
                <a:ea typeface="+mn-ea"/>
                <a:cs typeface="+mn-cs"/>
              </a:defRPr>
            </a:lvl2pPr>
            <a:lvl3pPr marL="720000" indent="-360000" algn="l" defTabSz="914400" rtl="0" eaLnBrk="1" latinLnBrk="0" hangingPunct="1">
              <a:lnSpc>
                <a:spcPct val="100000"/>
              </a:lnSpc>
              <a:spcBef>
                <a:spcPts val="0"/>
              </a:spcBef>
              <a:spcAft>
                <a:spcPts val="1800"/>
              </a:spcAft>
              <a:buClr>
                <a:srgbClr val="B1063A"/>
              </a:buClr>
              <a:buFont typeface="Arial" panose="020B0604020202020204" pitchFamily="34" charset="0"/>
              <a:buChar char="•"/>
              <a:defRPr sz="1800" kern="1200" baseline="0">
                <a:solidFill>
                  <a:schemeClr val="tx1"/>
                </a:solidFill>
                <a:latin typeface="+mn-lt"/>
                <a:ea typeface="+mn-ea"/>
                <a:cs typeface="+mn-cs"/>
              </a:defRPr>
            </a:lvl3pPr>
            <a:lvl4pPr marL="1080000" indent="-360000" algn="l" defTabSz="914400" rtl="0" eaLnBrk="1" latinLnBrk="0" hangingPunct="1">
              <a:lnSpc>
                <a:spcPct val="100000"/>
              </a:lnSpc>
              <a:spcBef>
                <a:spcPts val="0"/>
              </a:spcBef>
              <a:spcAft>
                <a:spcPts val="1800"/>
              </a:spcAft>
              <a:buClr>
                <a:srgbClr val="B1063A"/>
              </a:buClr>
              <a:buFont typeface="Arial" panose="020B0604020202020204" pitchFamily="34" charset="0"/>
              <a:buChar char="•"/>
              <a:defRPr sz="1600" kern="1200" baseline="0">
                <a:solidFill>
                  <a:schemeClr val="tx1"/>
                </a:solidFill>
                <a:latin typeface="+mn-lt"/>
                <a:ea typeface="+mn-ea"/>
                <a:cs typeface="+mn-cs"/>
              </a:defRPr>
            </a:lvl4pPr>
            <a:lvl5pPr marL="1440000" indent="-360000" algn="l" defTabSz="914400" rtl="0" eaLnBrk="1" latinLnBrk="0" hangingPunct="1">
              <a:lnSpc>
                <a:spcPct val="100000"/>
              </a:lnSpc>
              <a:spcBef>
                <a:spcPts val="0"/>
              </a:spcBef>
              <a:spcAft>
                <a:spcPts val="1800"/>
              </a:spcAft>
              <a:buClr>
                <a:srgbClr val="B1063A"/>
              </a:buClr>
              <a:buFont typeface="Arial" panose="020B0604020202020204" pitchFamily="34" charset="0"/>
              <a:buChar char="•"/>
              <a:defRPr sz="14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7175" indent="-257175" defTabSz="685800">
              <a:spcAft>
                <a:spcPts val="1350"/>
              </a:spcAft>
              <a:buFont typeface="Arial" panose="020B0604020202020204" pitchFamily="34" charset="0"/>
              <a:buChar char="•"/>
            </a:pPr>
            <a:r>
              <a:rPr lang="sv-SE" sz="1800" dirty="0">
                <a:solidFill>
                  <a:srgbClr val="363636"/>
                </a:solidFill>
                <a:latin typeface="Arial"/>
              </a:rPr>
              <a:t>Stor påverkan på mitt liv</a:t>
            </a:r>
          </a:p>
        </p:txBody>
      </p:sp>
      <p:sp>
        <p:nvSpPr>
          <p:cNvPr id="13" name="Platshållare för innehåll 4"/>
          <p:cNvSpPr txBox="1">
            <a:spLocks/>
          </p:cNvSpPr>
          <p:nvPr/>
        </p:nvSpPr>
        <p:spPr>
          <a:xfrm>
            <a:off x="2809143" y="2099246"/>
            <a:ext cx="5103935" cy="994883"/>
          </a:xfrm>
          <a:prstGeom prst="rect">
            <a:avLst/>
          </a:prstGeom>
        </p:spPr>
        <p:txBody>
          <a:bodyPr>
            <a:noAutofit/>
          </a:bodyPr>
          <a:lstStyle>
            <a:lvl1pPr marL="360000" indent="-360000" algn="l" defTabSz="914400" rtl="0" eaLnBrk="1" latinLnBrk="0" hangingPunct="1">
              <a:lnSpc>
                <a:spcPct val="100000"/>
              </a:lnSpc>
              <a:spcBef>
                <a:spcPts val="0"/>
              </a:spcBef>
              <a:spcAft>
                <a:spcPts val="1800"/>
              </a:spcAft>
              <a:buClr>
                <a:srgbClr val="B1063A"/>
              </a:buClr>
              <a:buFont typeface="+mj-lt"/>
              <a:buAutoNum type="arabicPeriod"/>
              <a:defRPr sz="2200" kern="1200" baseline="0">
                <a:solidFill>
                  <a:schemeClr val="tx1"/>
                </a:solidFill>
                <a:latin typeface="+mn-lt"/>
                <a:ea typeface="+mn-ea"/>
                <a:cs typeface="+mn-cs"/>
              </a:defRPr>
            </a:lvl1pPr>
            <a:lvl2pPr marL="360000" indent="-360000" algn="l" defTabSz="914400" rtl="0" eaLnBrk="1" latinLnBrk="0" hangingPunct="1">
              <a:lnSpc>
                <a:spcPct val="100000"/>
              </a:lnSpc>
              <a:spcBef>
                <a:spcPts val="0"/>
              </a:spcBef>
              <a:spcAft>
                <a:spcPts val="1800"/>
              </a:spcAft>
              <a:buClr>
                <a:srgbClr val="B1063A"/>
              </a:buClr>
              <a:buFont typeface="Arial" panose="020B0604020202020204" pitchFamily="34" charset="0"/>
              <a:buChar char="•"/>
              <a:defRPr sz="2200" kern="1200">
                <a:solidFill>
                  <a:schemeClr val="tx1"/>
                </a:solidFill>
                <a:latin typeface="+mn-lt"/>
                <a:ea typeface="+mn-ea"/>
                <a:cs typeface="+mn-cs"/>
              </a:defRPr>
            </a:lvl2pPr>
            <a:lvl3pPr marL="720000" indent="-360000" algn="l" defTabSz="914400" rtl="0" eaLnBrk="1" latinLnBrk="0" hangingPunct="1">
              <a:lnSpc>
                <a:spcPct val="100000"/>
              </a:lnSpc>
              <a:spcBef>
                <a:spcPts val="0"/>
              </a:spcBef>
              <a:spcAft>
                <a:spcPts val="1800"/>
              </a:spcAft>
              <a:buClr>
                <a:srgbClr val="B1063A"/>
              </a:buClr>
              <a:buFont typeface="Arial" panose="020B0604020202020204" pitchFamily="34" charset="0"/>
              <a:buChar char="•"/>
              <a:defRPr sz="1800" kern="1200" baseline="0">
                <a:solidFill>
                  <a:schemeClr val="tx1"/>
                </a:solidFill>
                <a:latin typeface="+mn-lt"/>
                <a:ea typeface="+mn-ea"/>
                <a:cs typeface="+mn-cs"/>
              </a:defRPr>
            </a:lvl3pPr>
            <a:lvl4pPr marL="1080000" indent="-360000" algn="l" defTabSz="914400" rtl="0" eaLnBrk="1" latinLnBrk="0" hangingPunct="1">
              <a:lnSpc>
                <a:spcPct val="100000"/>
              </a:lnSpc>
              <a:spcBef>
                <a:spcPts val="0"/>
              </a:spcBef>
              <a:spcAft>
                <a:spcPts val="1800"/>
              </a:spcAft>
              <a:buClr>
                <a:srgbClr val="B1063A"/>
              </a:buClr>
              <a:buFont typeface="Arial" panose="020B0604020202020204" pitchFamily="34" charset="0"/>
              <a:buChar char="•"/>
              <a:defRPr sz="1600" kern="1200" baseline="0">
                <a:solidFill>
                  <a:schemeClr val="tx1"/>
                </a:solidFill>
                <a:latin typeface="+mn-lt"/>
                <a:ea typeface="+mn-ea"/>
                <a:cs typeface="+mn-cs"/>
              </a:defRPr>
            </a:lvl4pPr>
            <a:lvl5pPr marL="1440000" indent="-360000" algn="l" defTabSz="914400" rtl="0" eaLnBrk="1" latinLnBrk="0" hangingPunct="1">
              <a:lnSpc>
                <a:spcPct val="100000"/>
              </a:lnSpc>
              <a:spcBef>
                <a:spcPts val="0"/>
              </a:spcBef>
              <a:spcAft>
                <a:spcPts val="1800"/>
              </a:spcAft>
              <a:buClr>
                <a:srgbClr val="B1063A"/>
              </a:buClr>
              <a:buFont typeface="Arial" panose="020B0604020202020204" pitchFamily="34" charset="0"/>
              <a:buChar char="•"/>
              <a:defRPr sz="14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7175" indent="-257175" defTabSz="685800">
              <a:spcAft>
                <a:spcPts val="1350"/>
              </a:spcAft>
              <a:buFont typeface="Arial" panose="020B0604020202020204" pitchFamily="34" charset="0"/>
              <a:buChar char="•"/>
            </a:pPr>
            <a:r>
              <a:rPr lang="sv-SE" sz="1800" dirty="0">
                <a:solidFill>
                  <a:srgbClr val="363636"/>
                </a:solidFill>
                <a:latin typeface="Arial"/>
              </a:rPr>
              <a:t>Svårt att hitta mitt nya jag</a:t>
            </a:r>
          </a:p>
        </p:txBody>
      </p:sp>
      <p:sp>
        <p:nvSpPr>
          <p:cNvPr id="14" name="Platshållare för innehåll 4"/>
          <p:cNvSpPr txBox="1">
            <a:spLocks/>
          </p:cNvSpPr>
          <p:nvPr/>
        </p:nvSpPr>
        <p:spPr>
          <a:xfrm>
            <a:off x="2809143" y="3023407"/>
            <a:ext cx="5103935" cy="894095"/>
          </a:xfrm>
          <a:prstGeom prst="rect">
            <a:avLst/>
          </a:prstGeom>
        </p:spPr>
        <p:txBody>
          <a:bodyPr>
            <a:normAutofit/>
          </a:bodyPr>
          <a:lstStyle>
            <a:lvl1pPr marL="360000" indent="-360000" algn="l" defTabSz="914400" rtl="0" eaLnBrk="1" latinLnBrk="0" hangingPunct="1">
              <a:lnSpc>
                <a:spcPct val="100000"/>
              </a:lnSpc>
              <a:spcBef>
                <a:spcPts val="0"/>
              </a:spcBef>
              <a:spcAft>
                <a:spcPts val="1800"/>
              </a:spcAft>
              <a:buClr>
                <a:srgbClr val="B1063A"/>
              </a:buClr>
              <a:buFont typeface="+mj-lt"/>
              <a:buAutoNum type="arabicPeriod"/>
              <a:defRPr sz="2200" kern="1200" baseline="0">
                <a:solidFill>
                  <a:schemeClr val="tx1"/>
                </a:solidFill>
                <a:latin typeface="+mn-lt"/>
                <a:ea typeface="+mn-ea"/>
                <a:cs typeface="+mn-cs"/>
              </a:defRPr>
            </a:lvl1pPr>
            <a:lvl2pPr marL="360000" indent="-360000" algn="l" defTabSz="914400" rtl="0" eaLnBrk="1" latinLnBrk="0" hangingPunct="1">
              <a:lnSpc>
                <a:spcPct val="100000"/>
              </a:lnSpc>
              <a:spcBef>
                <a:spcPts val="0"/>
              </a:spcBef>
              <a:spcAft>
                <a:spcPts val="1800"/>
              </a:spcAft>
              <a:buClr>
                <a:srgbClr val="B1063A"/>
              </a:buClr>
              <a:buFont typeface="Arial" panose="020B0604020202020204" pitchFamily="34" charset="0"/>
              <a:buChar char="•"/>
              <a:defRPr sz="2200" kern="1200">
                <a:solidFill>
                  <a:schemeClr val="tx1"/>
                </a:solidFill>
                <a:latin typeface="+mn-lt"/>
                <a:ea typeface="+mn-ea"/>
                <a:cs typeface="+mn-cs"/>
              </a:defRPr>
            </a:lvl2pPr>
            <a:lvl3pPr marL="720000" indent="-360000" algn="l" defTabSz="914400" rtl="0" eaLnBrk="1" latinLnBrk="0" hangingPunct="1">
              <a:lnSpc>
                <a:spcPct val="100000"/>
              </a:lnSpc>
              <a:spcBef>
                <a:spcPts val="0"/>
              </a:spcBef>
              <a:spcAft>
                <a:spcPts val="1800"/>
              </a:spcAft>
              <a:buClr>
                <a:srgbClr val="B1063A"/>
              </a:buClr>
              <a:buFont typeface="Arial" panose="020B0604020202020204" pitchFamily="34" charset="0"/>
              <a:buChar char="•"/>
              <a:defRPr sz="1800" kern="1200" baseline="0">
                <a:solidFill>
                  <a:schemeClr val="tx1"/>
                </a:solidFill>
                <a:latin typeface="+mn-lt"/>
                <a:ea typeface="+mn-ea"/>
                <a:cs typeface="+mn-cs"/>
              </a:defRPr>
            </a:lvl3pPr>
            <a:lvl4pPr marL="1080000" indent="-360000" algn="l" defTabSz="914400" rtl="0" eaLnBrk="1" latinLnBrk="0" hangingPunct="1">
              <a:lnSpc>
                <a:spcPct val="100000"/>
              </a:lnSpc>
              <a:spcBef>
                <a:spcPts val="0"/>
              </a:spcBef>
              <a:spcAft>
                <a:spcPts val="1800"/>
              </a:spcAft>
              <a:buClr>
                <a:srgbClr val="B1063A"/>
              </a:buClr>
              <a:buFont typeface="Arial" panose="020B0604020202020204" pitchFamily="34" charset="0"/>
              <a:buChar char="•"/>
              <a:defRPr sz="1600" kern="1200" baseline="0">
                <a:solidFill>
                  <a:schemeClr val="tx1"/>
                </a:solidFill>
                <a:latin typeface="+mn-lt"/>
                <a:ea typeface="+mn-ea"/>
                <a:cs typeface="+mn-cs"/>
              </a:defRPr>
            </a:lvl4pPr>
            <a:lvl5pPr marL="1440000" indent="-360000" algn="l" defTabSz="914400" rtl="0" eaLnBrk="1" latinLnBrk="0" hangingPunct="1">
              <a:lnSpc>
                <a:spcPct val="100000"/>
              </a:lnSpc>
              <a:spcBef>
                <a:spcPts val="0"/>
              </a:spcBef>
              <a:spcAft>
                <a:spcPts val="1800"/>
              </a:spcAft>
              <a:buClr>
                <a:srgbClr val="B1063A"/>
              </a:buClr>
              <a:buFont typeface="Arial" panose="020B0604020202020204" pitchFamily="34" charset="0"/>
              <a:buChar char="•"/>
              <a:defRPr sz="14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7175" indent="-257175" defTabSz="685800">
              <a:spcAft>
                <a:spcPts val="1350"/>
              </a:spcAft>
              <a:buFont typeface="Arial" panose="020B0604020202020204" pitchFamily="34" charset="0"/>
              <a:buChar char="•"/>
            </a:pPr>
            <a:r>
              <a:rPr lang="sv-SE" sz="1800" dirty="0">
                <a:solidFill>
                  <a:srgbClr val="363636"/>
                </a:solidFill>
                <a:latin typeface="Arial"/>
              </a:rPr>
              <a:t>Hälften av alla med kronisk sjukdom har minst två kroniska sjukdomar. (Stuprör)</a:t>
            </a:r>
          </a:p>
        </p:txBody>
      </p:sp>
      <p:sp>
        <p:nvSpPr>
          <p:cNvPr id="15" name="Platshållare för innehåll 4"/>
          <p:cNvSpPr txBox="1">
            <a:spLocks/>
          </p:cNvSpPr>
          <p:nvPr/>
        </p:nvSpPr>
        <p:spPr>
          <a:xfrm>
            <a:off x="2809143" y="3700048"/>
            <a:ext cx="5103935" cy="894095"/>
          </a:xfrm>
          <a:prstGeom prst="rect">
            <a:avLst/>
          </a:prstGeom>
        </p:spPr>
        <p:txBody>
          <a:bodyPr>
            <a:normAutofit/>
          </a:bodyPr>
          <a:lstStyle>
            <a:lvl1pPr marL="360000" indent="-360000" algn="l" defTabSz="914400" rtl="0" eaLnBrk="1" latinLnBrk="0" hangingPunct="1">
              <a:lnSpc>
                <a:spcPct val="100000"/>
              </a:lnSpc>
              <a:spcBef>
                <a:spcPts val="0"/>
              </a:spcBef>
              <a:spcAft>
                <a:spcPts val="1800"/>
              </a:spcAft>
              <a:buClr>
                <a:srgbClr val="B1063A"/>
              </a:buClr>
              <a:buFont typeface="+mj-lt"/>
              <a:buAutoNum type="arabicPeriod"/>
              <a:defRPr sz="2200" kern="1200" baseline="0">
                <a:solidFill>
                  <a:schemeClr val="tx1"/>
                </a:solidFill>
                <a:latin typeface="+mn-lt"/>
                <a:ea typeface="+mn-ea"/>
                <a:cs typeface="+mn-cs"/>
              </a:defRPr>
            </a:lvl1pPr>
            <a:lvl2pPr marL="360000" indent="-360000" algn="l" defTabSz="914400" rtl="0" eaLnBrk="1" latinLnBrk="0" hangingPunct="1">
              <a:lnSpc>
                <a:spcPct val="100000"/>
              </a:lnSpc>
              <a:spcBef>
                <a:spcPts val="0"/>
              </a:spcBef>
              <a:spcAft>
                <a:spcPts val="1800"/>
              </a:spcAft>
              <a:buClr>
                <a:srgbClr val="B1063A"/>
              </a:buClr>
              <a:buFont typeface="Arial" panose="020B0604020202020204" pitchFamily="34" charset="0"/>
              <a:buChar char="•"/>
              <a:defRPr sz="2200" kern="1200">
                <a:solidFill>
                  <a:schemeClr val="tx1"/>
                </a:solidFill>
                <a:latin typeface="+mn-lt"/>
                <a:ea typeface="+mn-ea"/>
                <a:cs typeface="+mn-cs"/>
              </a:defRPr>
            </a:lvl2pPr>
            <a:lvl3pPr marL="720000" indent="-360000" algn="l" defTabSz="914400" rtl="0" eaLnBrk="1" latinLnBrk="0" hangingPunct="1">
              <a:lnSpc>
                <a:spcPct val="100000"/>
              </a:lnSpc>
              <a:spcBef>
                <a:spcPts val="0"/>
              </a:spcBef>
              <a:spcAft>
                <a:spcPts val="1800"/>
              </a:spcAft>
              <a:buClr>
                <a:srgbClr val="B1063A"/>
              </a:buClr>
              <a:buFont typeface="Arial" panose="020B0604020202020204" pitchFamily="34" charset="0"/>
              <a:buChar char="•"/>
              <a:defRPr sz="1800" kern="1200" baseline="0">
                <a:solidFill>
                  <a:schemeClr val="tx1"/>
                </a:solidFill>
                <a:latin typeface="+mn-lt"/>
                <a:ea typeface="+mn-ea"/>
                <a:cs typeface="+mn-cs"/>
              </a:defRPr>
            </a:lvl3pPr>
            <a:lvl4pPr marL="1080000" indent="-360000" algn="l" defTabSz="914400" rtl="0" eaLnBrk="1" latinLnBrk="0" hangingPunct="1">
              <a:lnSpc>
                <a:spcPct val="100000"/>
              </a:lnSpc>
              <a:spcBef>
                <a:spcPts val="0"/>
              </a:spcBef>
              <a:spcAft>
                <a:spcPts val="1800"/>
              </a:spcAft>
              <a:buClr>
                <a:srgbClr val="B1063A"/>
              </a:buClr>
              <a:buFont typeface="Arial" panose="020B0604020202020204" pitchFamily="34" charset="0"/>
              <a:buChar char="•"/>
              <a:defRPr sz="1600" kern="1200" baseline="0">
                <a:solidFill>
                  <a:schemeClr val="tx1"/>
                </a:solidFill>
                <a:latin typeface="+mn-lt"/>
                <a:ea typeface="+mn-ea"/>
                <a:cs typeface="+mn-cs"/>
              </a:defRPr>
            </a:lvl4pPr>
            <a:lvl5pPr marL="1440000" indent="-360000" algn="l" defTabSz="914400" rtl="0" eaLnBrk="1" latinLnBrk="0" hangingPunct="1">
              <a:lnSpc>
                <a:spcPct val="100000"/>
              </a:lnSpc>
              <a:spcBef>
                <a:spcPts val="0"/>
              </a:spcBef>
              <a:spcAft>
                <a:spcPts val="1800"/>
              </a:spcAft>
              <a:buClr>
                <a:srgbClr val="B1063A"/>
              </a:buClr>
              <a:buFont typeface="Arial" panose="020B0604020202020204" pitchFamily="34" charset="0"/>
              <a:buChar char="•"/>
              <a:defRPr sz="14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7175" indent="-257175" defTabSz="685800">
              <a:spcAft>
                <a:spcPts val="1350"/>
              </a:spcAft>
              <a:buFont typeface="Arial" panose="020B0604020202020204" pitchFamily="34" charset="0"/>
              <a:buChar char="•"/>
            </a:pPr>
            <a:r>
              <a:rPr lang="sv-SE" sz="1800" dirty="0">
                <a:solidFill>
                  <a:srgbClr val="363636"/>
                </a:solidFill>
                <a:latin typeface="Arial"/>
              </a:rPr>
              <a:t>Jag är jag och inte du</a:t>
            </a:r>
          </a:p>
        </p:txBody>
      </p:sp>
    </p:spTree>
    <p:extLst>
      <p:ext uri="{BB962C8B-B14F-4D97-AF65-F5344CB8AC3E}">
        <p14:creationId xmlns:p14="http://schemas.microsoft.com/office/powerpoint/2010/main" val="346769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a:xfrm>
            <a:off x="526074" y="131885"/>
            <a:ext cx="8229600" cy="857250"/>
          </a:xfrm>
        </p:spPr>
        <p:txBody>
          <a:bodyPr>
            <a:noAutofit/>
          </a:bodyPr>
          <a:lstStyle/>
          <a:p>
            <a:r>
              <a:rPr lang="sv-SE" sz="3300" dirty="0"/>
              <a:t>Mina önskemål och det behöver inte vara svårt, allt finns ju redan</a:t>
            </a:r>
          </a:p>
        </p:txBody>
      </p:sp>
      <p:sp>
        <p:nvSpPr>
          <p:cNvPr id="7" name="Platshållare för text 4"/>
          <p:cNvSpPr txBox="1">
            <a:spLocks/>
          </p:cNvSpPr>
          <p:nvPr/>
        </p:nvSpPr>
        <p:spPr>
          <a:xfrm>
            <a:off x="-283786" y="1236332"/>
            <a:ext cx="8840899" cy="3973111"/>
          </a:xfrm>
          <a:prstGeom prst="rect">
            <a:avLst/>
          </a:prstGeom>
        </p:spPr>
        <p:txBody>
          <a:bodyPr/>
          <a:lstStyle>
            <a:lvl1pPr marL="0" marR="0" indent="0" algn="l" defTabSz="1219170" rtl="0" eaLnBrk="1" fontAlgn="auto" latinLnBrk="0" hangingPunct="1">
              <a:lnSpc>
                <a:spcPct val="100000"/>
              </a:lnSpc>
              <a:spcBef>
                <a:spcPct val="20000"/>
              </a:spcBef>
              <a:spcAft>
                <a:spcPts val="0"/>
              </a:spcAft>
              <a:buClrTx/>
              <a:buSzTx/>
              <a:buFontTx/>
              <a:buNone/>
              <a:tabLst/>
              <a:defRPr sz="3733" kern="1200">
                <a:solidFill>
                  <a:schemeClr val="tx1"/>
                </a:solidFill>
                <a:latin typeface="Arial" panose="020B0604020202020204" pitchFamily="34" charset="0"/>
                <a:ea typeface="+mn-ea"/>
                <a:cs typeface="Arial" panose="020B0604020202020204" pitchFamily="34" charset="0"/>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Arial" panose="020B0604020202020204" pitchFamily="34" charset="0"/>
                <a:ea typeface="+mn-ea"/>
                <a:cs typeface="Arial" panose="020B0604020202020204" pitchFamily="34" charset="0"/>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Arial" panose="020B0604020202020204" pitchFamily="34" charset="0"/>
                <a:ea typeface="+mn-ea"/>
                <a:cs typeface="Arial" panose="020B0604020202020204" pitchFamily="34" charset="0"/>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marL="1142972" lvl="2" indent="-228594" defTabSz="914378">
              <a:buFont typeface="Wingdings" panose="05000000000000000000" pitchFamily="2" charset="2"/>
              <a:buChar char="q"/>
            </a:pPr>
            <a:r>
              <a:rPr lang="sv-SE" sz="1500" dirty="0">
                <a:solidFill>
                  <a:srgbClr val="363636"/>
                </a:solidFill>
              </a:rPr>
              <a:t>Digitala kallelser. (Men valet måste finnas att få ett fysisk kallelse om man vill det.)</a:t>
            </a:r>
          </a:p>
          <a:p>
            <a:pPr marL="1142972" lvl="2" indent="-228594" defTabSz="914378">
              <a:buFont typeface="Wingdings" panose="05000000000000000000" pitchFamily="2" charset="2"/>
              <a:buChar char="q"/>
            </a:pPr>
            <a:r>
              <a:rPr lang="sv-SE" sz="1500" dirty="0">
                <a:solidFill>
                  <a:srgbClr val="363636"/>
                </a:solidFill>
              </a:rPr>
              <a:t>Remiss svar?</a:t>
            </a:r>
          </a:p>
          <a:p>
            <a:pPr marL="1142972" lvl="2" indent="-228594" defTabSz="914378">
              <a:buFont typeface="Wingdings" panose="05000000000000000000" pitchFamily="2" charset="2"/>
              <a:buChar char="q"/>
            </a:pPr>
            <a:r>
              <a:rPr lang="sv-SE" sz="1500" dirty="0">
                <a:solidFill>
                  <a:srgbClr val="363636"/>
                </a:solidFill>
              </a:rPr>
              <a:t>Inför besök? (Så både jag och vården är förberedda) </a:t>
            </a:r>
          </a:p>
          <a:p>
            <a:pPr marL="1142972" lvl="2" indent="-228594" defTabSz="914378">
              <a:buFont typeface="Wingdings" panose="05000000000000000000" pitchFamily="2" charset="2"/>
              <a:buChar char="q"/>
            </a:pPr>
            <a:r>
              <a:rPr lang="sv-SE" sz="1500" dirty="0">
                <a:solidFill>
                  <a:srgbClr val="363636"/>
                </a:solidFill>
              </a:rPr>
              <a:t>Digitala formulär? Typ </a:t>
            </a:r>
          </a:p>
          <a:p>
            <a:pPr marL="1142972" lvl="2" indent="-228594" defTabSz="914378">
              <a:buFont typeface="Wingdings" panose="05000000000000000000" pitchFamily="2" charset="2"/>
              <a:buChar char="q"/>
            </a:pPr>
            <a:r>
              <a:rPr lang="sv-SE" sz="1500" dirty="0">
                <a:solidFill>
                  <a:srgbClr val="363636"/>
                </a:solidFill>
              </a:rPr>
              <a:t>Förändra utbudet av e-tjänster.</a:t>
            </a:r>
          </a:p>
          <a:p>
            <a:pPr marL="1142972" lvl="2" indent="-228594" defTabSz="914378">
              <a:buFont typeface="Wingdings" panose="05000000000000000000" pitchFamily="2" charset="2"/>
              <a:buChar char="q"/>
            </a:pPr>
            <a:r>
              <a:rPr lang="sv-SE" sz="1500" dirty="0">
                <a:solidFill>
                  <a:srgbClr val="363636"/>
                </a:solidFill>
              </a:rPr>
              <a:t>Kontaktvägar. (fast vårdkontakt, läkare, samordnare.) </a:t>
            </a:r>
          </a:p>
          <a:p>
            <a:pPr marL="1142972" lvl="2" indent="-228594" defTabSz="914378">
              <a:buFont typeface="Wingdings" panose="05000000000000000000" pitchFamily="2" charset="2"/>
              <a:buChar char="q"/>
            </a:pPr>
            <a:r>
              <a:rPr lang="sv-SE" sz="1500" dirty="0">
                <a:solidFill>
                  <a:srgbClr val="363636"/>
                </a:solidFill>
              </a:rPr>
              <a:t>Påminnelser?</a:t>
            </a:r>
          </a:p>
          <a:p>
            <a:pPr marL="1142972" lvl="2" indent="-228594" defTabSz="914378">
              <a:buFont typeface="Wingdings" panose="05000000000000000000" pitchFamily="2" charset="2"/>
              <a:buChar char="q"/>
            </a:pPr>
            <a:r>
              <a:rPr lang="sv-SE" sz="1500" dirty="0">
                <a:solidFill>
                  <a:srgbClr val="363636"/>
                </a:solidFill>
              </a:rPr>
              <a:t>Patientutbildning. (Olika val så som </a:t>
            </a:r>
            <a:r>
              <a:rPr lang="sv-SE" sz="1500" dirty="0" err="1">
                <a:solidFill>
                  <a:srgbClr val="363636"/>
                </a:solidFill>
              </a:rPr>
              <a:t>Lärcafé</a:t>
            </a:r>
            <a:r>
              <a:rPr lang="sv-SE" sz="1500" dirty="0">
                <a:solidFill>
                  <a:srgbClr val="363636"/>
                </a:solidFill>
              </a:rPr>
              <a:t>, Hjärtskola, digitalt eller individuell utbildning.)</a:t>
            </a:r>
          </a:p>
          <a:p>
            <a:pPr marL="1142972" lvl="2" indent="-228594" defTabSz="914378">
              <a:buFont typeface="Wingdings" panose="05000000000000000000" pitchFamily="2" charset="2"/>
              <a:buChar char="q"/>
            </a:pPr>
            <a:r>
              <a:rPr lang="sv-SE" sz="1500" dirty="0">
                <a:solidFill>
                  <a:srgbClr val="363636"/>
                </a:solidFill>
              </a:rPr>
              <a:t>Digitala möten? (Olika möjligheter till vårdbesök. Fysiskt/digitalt/telefon)</a:t>
            </a:r>
          </a:p>
          <a:p>
            <a:pPr marL="1142972" lvl="2" indent="-228594" defTabSz="914378">
              <a:buFont typeface="Wingdings" panose="05000000000000000000" pitchFamily="2" charset="2"/>
              <a:buChar char="q"/>
            </a:pPr>
            <a:r>
              <a:rPr lang="sv-SE" sz="1500" dirty="0">
                <a:solidFill>
                  <a:srgbClr val="363636"/>
                </a:solidFill>
              </a:rPr>
              <a:t>Egenmonitorering? (Logga min situation lite som en dagbok)</a:t>
            </a:r>
          </a:p>
          <a:p>
            <a:pPr marL="1142972" lvl="2" indent="-228594" defTabSz="914378">
              <a:buFont typeface="Wingdings" panose="05000000000000000000" pitchFamily="2" charset="2"/>
              <a:buChar char="q"/>
            </a:pPr>
            <a:r>
              <a:rPr lang="sv-SE" sz="1500" dirty="0">
                <a:solidFill>
                  <a:srgbClr val="363636"/>
                </a:solidFill>
              </a:rPr>
              <a:t>Väntrumsskärmar. (Information och tips)</a:t>
            </a:r>
          </a:p>
        </p:txBody>
      </p:sp>
    </p:spTree>
    <p:extLst>
      <p:ext uri="{BB962C8B-B14F-4D97-AF65-F5344CB8AC3E}">
        <p14:creationId xmlns:p14="http://schemas.microsoft.com/office/powerpoint/2010/main" val="2782536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1"/>
          <p:cNvSpPr>
            <a:spLocks noGrp="1"/>
          </p:cNvSpPr>
          <p:nvPr>
            <p:ph type="title"/>
          </p:nvPr>
        </p:nvSpPr>
        <p:spPr>
          <a:xfrm>
            <a:off x="567813" y="-78212"/>
            <a:ext cx="6878492" cy="972000"/>
          </a:xfrm>
        </p:spPr>
        <p:txBody>
          <a:bodyPr>
            <a:noAutofit/>
          </a:bodyPr>
          <a:lstStyle/>
          <a:p>
            <a:r>
              <a:rPr lang="sv-SE" sz="3300" dirty="0"/>
              <a:t>Digitala kallelser</a:t>
            </a:r>
          </a:p>
        </p:txBody>
      </p:sp>
      <p:pic>
        <p:nvPicPr>
          <p:cNvPr id="9" name="Bildobjekt 8"/>
          <p:cNvPicPr>
            <a:picLocks noChangeAspect="1"/>
          </p:cNvPicPr>
          <p:nvPr/>
        </p:nvPicPr>
        <p:blipFill rotWithShape="1">
          <a:blip r:embed="rId2"/>
          <a:srcRect t="2584"/>
          <a:stretch/>
        </p:blipFill>
        <p:spPr>
          <a:xfrm>
            <a:off x="812312" y="847629"/>
            <a:ext cx="6633993" cy="3733606"/>
          </a:xfrm>
          <a:prstGeom prst="rect">
            <a:avLst/>
          </a:prstGeom>
        </p:spPr>
      </p:pic>
      <p:sp>
        <p:nvSpPr>
          <p:cNvPr id="10" name="Rektangel med rundade hörn 9"/>
          <p:cNvSpPr/>
          <p:nvPr/>
        </p:nvSpPr>
        <p:spPr>
          <a:xfrm>
            <a:off x="567814" y="3561331"/>
            <a:ext cx="6878492" cy="405581"/>
          </a:xfrm>
          <a:prstGeom prst="roundRect">
            <a:avLst/>
          </a:prstGeom>
          <a:noFill/>
          <a:ln w="28575"/>
        </p:spPr>
        <p:style>
          <a:lnRef idx="2">
            <a:schemeClr val="accent1"/>
          </a:lnRef>
          <a:fillRef idx="1">
            <a:schemeClr val="lt1"/>
          </a:fillRef>
          <a:effectRef idx="0">
            <a:schemeClr val="accent1"/>
          </a:effectRef>
          <a:fontRef idx="minor">
            <a:schemeClr val="dk1"/>
          </a:fontRef>
        </p:style>
        <p:txBody>
          <a:bodyPr rtlCol="0" anchor="ctr"/>
          <a:lstStyle/>
          <a:p>
            <a:pPr algn="ctr" defTabSz="685800"/>
            <a:endParaRPr lang="sv-SE" sz="1350">
              <a:solidFill>
                <a:srgbClr val="363636"/>
              </a:solidFill>
              <a:latin typeface="Times New Roman"/>
            </a:endParaRPr>
          </a:p>
        </p:txBody>
      </p:sp>
      <p:sp>
        <p:nvSpPr>
          <p:cNvPr id="11" name="Rektangel med rundade hörn 10"/>
          <p:cNvSpPr/>
          <p:nvPr/>
        </p:nvSpPr>
        <p:spPr>
          <a:xfrm>
            <a:off x="567812" y="4055970"/>
            <a:ext cx="6878493" cy="455001"/>
          </a:xfrm>
          <a:prstGeom prst="roundRect">
            <a:avLst/>
          </a:prstGeom>
          <a:noFill/>
          <a:ln w="28575"/>
        </p:spPr>
        <p:style>
          <a:lnRef idx="2">
            <a:schemeClr val="accent1"/>
          </a:lnRef>
          <a:fillRef idx="1">
            <a:schemeClr val="lt1"/>
          </a:fillRef>
          <a:effectRef idx="0">
            <a:schemeClr val="accent1"/>
          </a:effectRef>
          <a:fontRef idx="minor">
            <a:schemeClr val="dk1"/>
          </a:fontRef>
        </p:style>
        <p:txBody>
          <a:bodyPr rtlCol="0" anchor="ctr"/>
          <a:lstStyle/>
          <a:p>
            <a:pPr algn="ctr" defTabSz="685800"/>
            <a:endParaRPr lang="sv-SE" sz="1350">
              <a:solidFill>
                <a:srgbClr val="363636"/>
              </a:solidFill>
              <a:latin typeface="Times New Roman"/>
            </a:endParaRPr>
          </a:p>
        </p:txBody>
      </p:sp>
    </p:spTree>
    <p:extLst>
      <p:ext uri="{BB962C8B-B14F-4D97-AF65-F5344CB8AC3E}">
        <p14:creationId xmlns:p14="http://schemas.microsoft.com/office/powerpoint/2010/main" val="4284837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1"/>
          <p:cNvSpPr txBox="1">
            <a:spLocks/>
          </p:cNvSpPr>
          <p:nvPr/>
        </p:nvSpPr>
        <p:spPr>
          <a:xfrm>
            <a:off x="578744" y="95864"/>
            <a:ext cx="6549619" cy="972000"/>
          </a:xfrm>
          <a:prstGeom prst="rect">
            <a:avLst/>
          </a:prstGeom>
        </p:spPr>
        <p:txBody>
          <a:bodyPr/>
          <a:lstStyle>
            <a:lvl1pPr algn="l" defTabSz="1219170" rtl="0" eaLnBrk="1" latinLnBrk="0" hangingPunct="1">
              <a:spcBef>
                <a:spcPct val="0"/>
              </a:spcBef>
              <a:buNone/>
              <a:defRPr sz="5333" kern="1200">
                <a:solidFill>
                  <a:schemeClr val="tx1"/>
                </a:solidFill>
                <a:latin typeface="Arial" panose="020B0604020202020204" pitchFamily="34" charset="0"/>
                <a:ea typeface="+mj-ea"/>
                <a:cs typeface="Arial" panose="020B0604020202020204" pitchFamily="34" charset="0"/>
              </a:defRPr>
            </a:lvl1pPr>
          </a:lstStyle>
          <a:p>
            <a:pPr defTabSz="914378"/>
            <a:r>
              <a:rPr lang="sv-SE" sz="3300" dirty="0"/>
              <a:t>Frågeformulär</a:t>
            </a:r>
          </a:p>
        </p:txBody>
      </p:sp>
      <p:pic>
        <p:nvPicPr>
          <p:cNvPr id="8" name="Bildobjekt 7"/>
          <p:cNvPicPr>
            <a:picLocks noChangeAspect="1"/>
          </p:cNvPicPr>
          <p:nvPr/>
        </p:nvPicPr>
        <p:blipFill rotWithShape="1">
          <a:blip r:embed="rId2"/>
          <a:srcRect t="1608"/>
          <a:stretch/>
        </p:blipFill>
        <p:spPr>
          <a:xfrm>
            <a:off x="578744" y="648929"/>
            <a:ext cx="2504989" cy="4102023"/>
          </a:xfrm>
          <a:prstGeom prst="rect">
            <a:avLst/>
          </a:prstGeom>
        </p:spPr>
      </p:pic>
      <p:pic>
        <p:nvPicPr>
          <p:cNvPr id="9" name="Bildobjekt 8"/>
          <p:cNvPicPr>
            <a:picLocks noChangeAspect="1"/>
          </p:cNvPicPr>
          <p:nvPr/>
        </p:nvPicPr>
        <p:blipFill rotWithShape="1">
          <a:blip r:embed="rId3"/>
          <a:srcRect t="1912" b="7853"/>
          <a:stretch/>
        </p:blipFill>
        <p:spPr>
          <a:xfrm>
            <a:off x="3200677" y="693174"/>
            <a:ext cx="2525192" cy="3849330"/>
          </a:xfrm>
          <a:prstGeom prst="rect">
            <a:avLst/>
          </a:prstGeom>
        </p:spPr>
      </p:pic>
      <p:pic>
        <p:nvPicPr>
          <p:cNvPr id="10" name="Bildobjekt 9"/>
          <p:cNvPicPr>
            <a:picLocks noChangeAspect="1"/>
          </p:cNvPicPr>
          <p:nvPr/>
        </p:nvPicPr>
        <p:blipFill>
          <a:blip r:embed="rId4"/>
          <a:stretch>
            <a:fillRect/>
          </a:stretch>
        </p:blipFill>
        <p:spPr>
          <a:xfrm>
            <a:off x="5725869" y="581864"/>
            <a:ext cx="3004585" cy="3330976"/>
          </a:xfrm>
          <a:prstGeom prst="rect">
            <a:avLst/>
          </a:prstGeom>
        </p:spPr>
      </p:pic>
    </p:spTree>
    <p:extLst>
      <p:ext uri="{BB962C8B-B14F-4D97-AF65-F5344CB8AC3E}">
        <p14:creationId xmlns:p14="http://schemas.microsoft.com/office/powerpoint/2010/main" val="136762686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innehåll 3"/>
          <p:cNvPicPr>
            <a:picLocks noGrp="1" noChangeAspect="1"/>
          </p:cNvPicPr>
          <p:nvPr>
            <p:ph sz="quarter" idx="15"/>
          </p:nvPr>
        </p:nvPicPr>
        <p:blipFill>
          <a:blip r:embed="rId2"/>
          <a:stretch>
            <a:fillRect/>
          </a:stretch>
        </p:blipFill>
        <p:spPr>
          <a:xfrm>
            <a:off x="646234" y="600373"/>
            <a:ext cx="5722943" cy="3893888"/>
          </a:xfrm>
          <a:prstGeom prst="rect">
            <a:avLst/>
          </a:prstGeom>
        </p:spPr>
      </p:pic>
    </p:spTree>
    <p:extLst>
      <p:ext uri="{BB962C8B-B14F-4D97-AF65-F5344CB8AC3E}">
        <p14:creationId xmlns:p14="http://schemas.microsoft.com/office/powerpoint/2010/main" val="32131960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innehåll 3"/>
          <p:cNvPicPr>
            <a:picLocks noGrp="1" noChangeAspect="1"/>
          </p:cNvPicPr>
          <p:nvPr>
            <p:ph idx="1"/>
          </p:nvPr>
        </p:nvPicPr>
        <p:blipFill>
          <a:blip r:embed="rId2"/>
          <a:stretch>
            <a:fillRect/>
          </a:stretch>
        </p:blipFill>
        <p:spPr>
          <a:xfrm>
            <a:off x="339507" y="365011"/>
            <a:ext cx="8464985" cy="4419827"/>
          </a:xfrm>
          <a:prstGeom prst="rect">
            <a:avLst/>
          </a:prstGeom>
        </p:spPr>
      </p:pic>
    </p:spTree>
    <p:extLst>
      <p:ext uri="{BB962C8B-B14F-4D97-AF65-F5344CB8AC3E}">
        <p14:creationId xmlns:p14="http://schemas.microsoft.com/office/powerpoint/2010/main" val="39991416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1"/>
          <p:cNvSpPr txBox="1">
            <a:spLocks/>
          </p:cNvSpPr>
          <p:nvPr/>
        </p:nvSpPr>
        <p:spPr>
          <a:xfrm>
            <a:off x="393854" y="224012"/>
            <a:ext cx="3888000" cy="1296000"/>
          </a:xfrm>
          <a:prstGeom prst="rect">
            <a:avLst/>
          </a:prstGeom>
        </p:spPr>
        <p:txBody>
          <a:bodyPr/>
          <a:lstStyle>
            <a:lvl1pPr algn="l" defTabSz="1219170" rtl="0" eaLnBrk="1" latinLnBrk="0" hangingPunct="1">
              <a:spcBef>
                <a:spcPct val="0"/>
              </a:spcBef>
              <a:buNone/>
              <a:defRPr sz="5333" kern="1200">
                <a:solidFill>
                  <a:schemeClr val="tx1"/>
                </a:solidFill>
                <a:latin typeface="Arial" panose="020B0604020202020204" pitchFamily="34" charset="0"/>
                <a:ea typeface="+mj-ea"/>
                <a:cs typeface="Arial" panose="020B0604020202020204" pitchFamily="34" charset="0"/>
              </a:defRPr>
            </a:lvl1pPr>
          </a:lstStyle>
          <a:p>
            <a:pPr defTabSz="914378"/>
            <a:r>
              <a:rPr lang="sv-SE" sz="3200" dirty="0"/>
              <a:t>Digitala formulär som lagts till i 1177</a:t>
            </a:r>
          </a:p>
        </p:txBody>
      </p:sp>
      <p:sp>
        <p:nvSpPr>
          <p:cNvPr id="6" name="Platshållare för text 3"/>
          <p:cNvSpPr txBox="1">
            <a:spLocks/>
          </p:cNvSpPr>
          <p:nvPr/>
        </p:nvSpPr>
        <p:spPr>
          <a:xfrm>
            <a:off x="366287" y="1945610"/>
            <a:ext cx="3888581" cy="2916000"/>
          </a:xfrm>
          <a:prstGeom prst="rect">
            <a:avLst/>
          </a:prstGeom>
        </p:spPr>
        <p:txBody>
          <a:bodyPr/>
          <a:lstStyle>
            <a:lvl1pPr marL="0" marR="0" indent="0" algn="l" defTabSz="1219170" rtl="0" eaLnBrk="1" fontAlgn="auto" latinLnBrk="0" hangingPunct="1">
              <a:lnSpc>
                <a:spcPct val="100000"/>
              </a:lnSpc>
              <a:spcBef>
                <a:spcPct val="20000"/>
              </a:spcBef>
              <a:spcAft>
                <a:spcPts val="0"/>
              </a:spcAft>
              <a:buClrTx/>
              <a:buSzTx/>
              <a:buFontTx/>
              <a:buNone/>
              <a:tabLst/>
              <a:defRPr sz="3733" kern="1200">
                <a:solidFill>
                  <a:schemeClr val="tx1"/>
                </a:solidFill>
                <a:latin typeface="Arial" panose="020B0604020202020204" pitchFamily="34" charset="0"/>
                <a:ea typeface="+mn-ea"/>
                <a:cs typeface="Arial" panose="020B0604020202020204" pitchFamily="34" charset="0"/>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Arial" panose="020B0604020202020204" pitchFamily="34" charset="0"/>
                <a:ea typeface="+mn-ea"/>
                <a:cs typeface="Arial" panose="020B0604020202020204" pitchFamily="34" charset="0"/>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Arial" panose="020B0604020202020204" pitchFamily="34" charset="0"/>
                <a:ea typeface="+mn-ea"/>
                <a:cs typeface="Arial" panose="020B0604020202020204" pitchFamily="34" charset="0"/>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marL="257175" indent="-257175" defTabSz="914378">
              <a:buFont typeface="Arial" panose="020B0604020202020204" pitchFamily="34" charset="0"/>
              <a:buChar char="•"/>
            </a:pPr>
            <a:r>
              <a:rPr lang="sv-SE" sz="2400" dirty="0">
                <a:solidFill>
                  <a:srgbClr val="363636"/>
                </a:solidFill>
              </a:rPr>
              <a:t>Provtagningsschema</a:t>
            </a:r>
          </a:p>
          <a:p>
            <a:pPr marL="257175" indent="-257175" defTabSz="914378">
              <a:buFont typeface="Arial" panose="020B0604020202020204" pitchFamily="34" charset="0"/>
              <a:buChar char="•"/>
            </a:pPr>
            <a:r>
              <a:rPr lang="sv-SE" sz="2400" dirty="0">
                <a:solidFill>
                  <a:srgbClr val="363636"/>
                </a:solidFill>
              </a:rPr>
              <a:t>Remissbekräftelse</a:t>
            </a:r>
          </a:p>
          <a:p>
            <a:pPr marL="257175" indent="-257175" defTabSz="914378">
              <a:buFont typeface="Arial" panose="020B0604020202020204" pitchFamily="34" charset="0"/>
              <a:buChar char="•"/>
            </a:pPr>
            <a:r>
              <a:rPr lang="sv-SE" sz="2400" dirty="0">
                <a:solidFill>
                  <a:srgbClr val="363636"/>
                </a:solidFill>
              </a:rPr>
              <a:t>Utomlänsprovtagning</a:t>
            </a:r>
          </a:p>
          <a:p>
            <a:pPr defTabSz="914378"/>
            <a:endParaRPr lang="sv-SE" sz="2800" dirty="0">
              <a:solidFill>
                <a:srgbClr val="363636"/>
              </a:solidFill>
            </a:endParaRPr>
          </a:p>
        </p:txBody>
      </p:sp>
      <p:pic>
        <p:nvPicPr>
          <p:cNvPr id="7" name="Bildobjekt 6"/>
          <p:cNvPicPr>
            <a:picLocks noChangeAspect="1"/>
          </p:cNvPicPr>
          <p:nvPr/>
        </p:nvPicPr>
        <p:blipFill>
          <a:blip r:embed="rId2"/>
          <a:stretch>
            <a:fillRect/>
          </a:stretch>
        </p:blipFill>
        <p:spPr>
          <a:xfrm>
            <a:off x="4167555" y="224012"/>
            <a:ext cx="4796777" cy="4148931"/>
          </a:xfrm>
          <a:prstGeom prst="rect">
            <a:avLst/>
          </a:prstGeom>
        </p:spPr>
      </p:pic>
    </p:spTree>
    <p:extLst>
      <p:ext uri="{BB962C8B-B14F-4D97-AF65-F5344CB8AC3E}">
        <p14:creationId xmlns:p14="http://schemas.microsoft.com/office/powerpoint/2010/main" val="88063826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txBox="1">
            <a:spLocks/>
          </p:cNvSpPr>
          <p:nvPr/>
        </p:nvSpPr>
        <p:spPr>
          <a:xfrm>
            <a:off x="143983" y="411510"/>
            <a:ext cx="8619750" cy="672852"/>
          </a:xfrm>
          <a:prstGeom prst="rect">
            <a:avLst/>
          </a:prstGeom>
        </p:spPr>
        <p:txBody>
          <a:bodyPr/>
          <a:lstStyle>
            <a:lvl1pPr algn="l" defTabSz="1219170" rtl="0" eaLnBrk="1" latinLnBrk="0" hangingPunct="1">
              <a:spcBef>
                <a:spcPct val="0"/>
              </a:spcBef>
              <a:buNone/>
              <a:defRPr sz="5333" kern="1200">
                <a:solidFill>
                  <a:schemeClr val="tx1"/>
                </a:solidFill>
                <a:latin typeface="Arial" panose="020B0604020202020204" pitchFamily="34" charset="0"/>
                <a:ea typeface="+mj-ea"/>
                <a:cs typeface="Arial" panose="020B0604020202020204" pitchFamily="34" charset="0"/>
              </a:defRPr>
            </a:lvl1pPr>
          </a:lstStyle>
          <a:p>
            <a:pPr defTabSz="914378"/>
            <a:r>
              <a:rPr lang="sv-SE" sz="3300" dirty="0"/>
              <a:t>	Uppdaterad mottagningssida på 1177</a:t>
            </a:r>
          </a:p>
        </p:txBody>
      </p:sp>
      <p:sp>
        <p:nvSpPr>
          <p:cNvPr id="3" name="textruta 2"/>
          <p:cNvSpPr txBox="1"/>
          <p:nvPr/>
        </p:nvSpPr>
        <p:spPr>
          <a:xfrm>
            <a:off x="0" y="1602399"/>
            <a:ext cx="9144000" cy="461665"/>
          </a:xfrm>
          <a:prstGeom prst="rect">
            <a:avLst/>
          </a:prstGeom>
          <a:noFill/>
        </p:spPr>
        <p:txBody>
          <a:bodyPr wrap="square" rtlCol="0">
            <a:spAutoFit/>
          </a:bodyPr>
          <a:lstStyle/>
          <a:p>
            <a:pPr algn="ctr" defTabSz="685800">
              <a:defRPr/>
            </a:pPr>
            <a:r>
              <a:rPr lang="sv-SE" sz="2400" dirty="0" smtClean="0">
                <a:solidFill>
                  <a:prstClr val="black"/>
                </a:solidFill>
                <a:latin typeface="Arial"/>
                <a:hlinkClick r:id="rId2"/>
              </a:rPr>
              <a:t>Reumatologmottagningen </a:t>
            </a:r>
            <a:r>
              <a:rPr lang="sv-SE" sz="2400" dirty="0">
                <a:solidFill>
                  <a:prstClr val="black"/>
                </a:solidFill>
                <a:latin typeface="Arial"/>
                <a:hlinkClick r:id="rId2"/>
              </a:rPr>
              <a:t>Länssjukhuset Ryhov - 1177</a:t>
            </a:r>
            <a:r>
              <a:rPr lang="sv-SE" sz="2400" dirty="0">
                <a:solidFill>
                  <a:prstClr val="black"/>
                </a:solidFill>
                <a:latin typeface="Arial"/>
              </a:rPr>
              <a:t>  </a:t>
            </a:r>
          </a:p>
        </p:txBody>
      </p:sp>
      <p:pic>
        <p:nvPicPr>
          <p:cNvPr id="6" name="Bildobjekt 5"/>
          <p:cNvPicPr>
            <a:picLocks noChangeAspect="1"/>
          </p:cNvPicPr>
          <p:nvPr/>
        </p:nvPicPr>
        <p:blipFill>
          <a:blip r:embed="rId3"/>
          <a:stretch>
            <a:fillRect/>
          </a:stretch>
        </p:blipFill>
        <p:spPr>
          <a:xfrm>
            <a:off x="3484468" y="2427734"/>
            <a:ext cx="1778789" cy="1723448"/>
          </a:xfrm>
          <a:prstGeom prst="rect">
            <a:avLst/>
          </a:prstGeom>
        </p:spPr>
      </p:pic>
    </p:spTree>
    <p:extLst>
      <p:ext uri="{BB962C8B-B14F-4D97-AF65-F5344CB8AC3E}">
        <p14:creationId xmlns:p14="http://schemas.microsoft.com/office/powerpoint/2010/main" val="82289081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90146" y="202830"/>
            <a:ext cx="8919149" cy="857250"/>
          </a:xfrm>
        </p:spPr>
        <p:txBody>
          <a:bodyPr>
            <a:noAutofit/>
          </a:bodyPr>
          <a:lstStyle/>
          <a:p>
            <a:r>
              <a:rPr lang="sv-SE" sz="3200" dirty="0"/>
              <a:t>Pilot på Reumatologmottagningen, RJL</a:t>
            </a:r>
            <a:br>
              <a:rPr lang="sv-SE" sz="3200" dirty="0"/>
            </a:br>
            <a:r>
              <a:rPr lang="sv-SE" sz="3200" dirty="0"/>
              <a:t>Trappsteg 1</a:t>
            </a:r>
          </a:p>
        </p:txBody>
      </p:sp>
      <p:sp>
        <p:nvSpPr>
          <p:cNvPr id="3" name="Platshållare för innehåll 2"/>
          <p:cNvSpPr>
            <a:spLocks noGrp="1"/>
          </p:cNvSpPr>
          <p:nvPr>
            <p:ph sz="half" idx="1"/>
          </p:nvPr>
        </p:nvSpPr>
        <p:spPr/>
        <p:txBody>
          <a:bodyPr>
            <a:normAutofit/>
          </a:bodyPr>
          <a:lstStyle/>
          <a:p>
            <a:pPr marL="267891" indent="-267891">
              <a:buFont typeface="Arial" panose="020B0604020202020204" pitchFamily="34" charset="0"/>
              <a:buChar char="•"/>
            </a:pPr>
            <a:r>
              <a:rPr lang="sv-SE" sz="1800" dirty="0"/>
              <a:t>Digitala kallelsebrev</a:t>
            </a:r>
          </a:p>
          <a:p>
            <a:pPr marL="267891" indent="-267891">
              <a:buFont typeface="Arial" panose="020B0604020202020204" pitchFamily="34" charset="0"/>
              <a:buChar char="•"/>
            </a:pPr>
            <a:r>
              <a:rPr lang="sv-SE" sz="1800" dirty="0"/>
              <a:t>Digitala formulär, digital patientinformation</a:t>
            </a:r>
          </a:p>
          <a:p>
            <a:pPr marL="267891" indent="-267891">
              <a:buFont typeface="Arial" panose="020B0604020202020204" pitchFamily="34" charset="0"/>
              <a:buChar char="•"/>
            </a:pPr>
            <a:r>
              <a:rPr lang="sv-SE" sz="1800" dirty="0"/>
              <a:t>Videobesök för sjuksköterskor</a:t>
            </a:r>
          </a:p>
          <a:p>
            <a:pPr marL="267891" indent="-267891">
              <a:buFont typeface="Arial" panose="020B0604020202020204" pitchFamily="34" charset="0"/>
              <a:buChar char="•"/>
            </a:pPr>
            <a:r>
              <a:rPr lang="sv-SE" sz="1800" dirty="0"/>
              <a:t>Uppdaterad information på vår mottagningssida på 1177.se</a:t>
            </a:r>
          </a:p>
          <a:p>
            <a:pPr marL="267891" indent="-267891">
              <a:buFont typeface="Arial" panose="020B0604020202020204" pitchFamily="34" charset="0"/>
              <a:buChar char="•"/>
            </a:pPr>
            <a:r>
              <a:rPr lang="sv-SE" sz="1800" dirty="0"/>
              <a:t>Komplettering av e-tjänster</a:t>
            </a:r>
          </a:p>
          <a:p>
            <a:pPr marL="267891" indent="-267891">
              <a:buFont typeface="Arial" panose="020B0604020202020204" pitchFamily="34" charset="0"/>
              <a:buChar char="•"/>
            </a:pPr>
            <a:r>
              <a:rPr lang="sv-SE" sz="1800" dirty="0"/>
              <a:t>Informationsskärmar i väntrum</a:t>
            </a:r>
          </a:p>
          <a:p>
            <a:endParaRPr lang="sv-SE" dirty="0"/>
          </a:p>
        </p:txBody>
      </p:sp>
      <p:sp>
        <p:nvSpPr>
          <p:cNvPr id="7" name="Platshållare för innehåll 6"/>
          <p:cNvSpPr>
            <a:spLocks noGrp="1"/>
          </p:cNvSpPr>
          <p:nvPr>
            <p:ph sz="half" idx="2"/>
          </p:nvPr>
        </p:nvSpPr>
        <p:spPr>
          <a:xfrm>
            <a:off x="5272745" y="2398056"/>
            <a:ext cx="3180456" cy="1859428"/>
          </a:xfrm>
          <a:ln w="19050">
            <a:noFill/>
          </a:ln>
        </p:spPr>
        <p:txBody>
          <a:bodyPr>
            <a:normAutofit/>
          </a:bodyPr>
          <a:lstStyle/>
          <a:p>
            <a:r>
              <a:rPr lang="sv-SE" sz="1350" i="1" dirty="0"/>
              <a:t>Patientens kartlagda behov:</a:t>
            </a:r>
          </a:p>
          <a:p>
            <a:r>
              <a:rPr lang="sv-SE" sz="1350" dirty="0"/>
              <a:t>   Vilka kontaktvägar finns </a:t>
            </a:r>
          </a:p>
          <a:p>
            <a:r>
              <a:rPr lang="sv-SE" sz="1350" dirty="0"/>
              <a:t>   Vad händer med min remiss</a:t>
            </a:r>
          </a:p>
          <a:p>
            <a:r>
              <a:rPr lang="sv-SE" sz="1350" dirty="0"/>
              <a:t>   Vilka frågor kommer vården att ställa</a:t>
            </a:r>
          </a:p>
          <a:p>
            <a:r>
              <a:rPr lang="sv-SE" sz="1350" dirty="0"/>
              <a:t>   Möjlighet till digitalt </a:t>
            </a:r>
            <a:r>
              <a:rPr lang="sv-SE" sz="1350" dirty="0" err="1"/>
              <a:t>vårdmöte</a:t>
            </a:r>
            <a:endParaRPr lang="sv-SE" sz="1350" dirty="0"/>
          </a:p>
          <a:p>
            <a:r>
              <a:rPr lang="sv-SE" sz="1350" dirty="0"/>
              <a:t>   Sms-påminnelse inför provtagning </a:t>
            </a:r>
          </a:p>
          <a:p>
            <a:r>
              <a:rPr lang="sv-SE" sz="1350" dirty="0"/>
              <a:t>   Information om sjukdom</a:t>
            </a:r>
          </a:p>
          <a:p>
            <a:endParaRPr lang="sv-SE" sz="1350" dirty="0"/>
          </a:p>
        </p:txBody>
      </p:sp>
      <p:pic>
        <p:nvPicPr>
          <p:cNvPr id="4" name="Bildobjekt 3"/>
          <p:cNvPicPr>
            <a:picLocks noChangeAspect="1"/>
          </p:cNvPicPr>
          <p:nvPr/>
        </p:nvPicPr>
        <p:blipFill>
          <a:blip r:embed="rId3"/>
          <a:stretch>
            <a:fillRect/>
          </a:stretch>
        </p:blipFill>
        <p:spPr>
          <a:xfrm>
            <a:off x="7294291" y="595334"/>
            <a:ext cx="1690592" cy="829754"/>
          </a:xfrm>
          <a:prstGeom prst="rect">
            <a:avLst/>
          </a:prstGeom>
        </p:spPr>
      </p:pic>
      <p:pic>
        <p:nvPicPr>
          <p:cNvPr id="5" name="Bildobjekt 4"/>
          <p:cNvPicPr>
            <a:picLocks noChangeAspect="1"/>
          </p:cNvPicPr>
          <p:nvPr/>
        </p:nvPicPr>
        <p:blipFill>
          <a:blip r:embed="rId4"/>
          <a:stretch>
            <a:fillRect/>
          </a:stretch>
        </p:blipFill>
        <p:spPr>
          <a:xfrm>
            <a:off x="7314039" y="1461371"/>
            <a:ext cx="1830734" cy="843119"/>
          </a:xfrm>
          <a:prstGeom prst="rect">
            <a:avLst/>
          </a:prstGeom>
        </p:spPr>
      </p:pic>
      <p:sp>
        <p:nvSpPr>
          <p:cNvPr id="8" name="L-form 7"/>
          <p:cNvSpPr/>
          <p:nvPr/>
        </p:nvSpPr>
        <p:spPr>
          <a:xfrm rot="18485872">
            <a:off x="5283577" y="2697931"/>
            <a:ext cx="144920" cy="98057"/>
          </a:xfrm>
          <a:prstGeom prst="corne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sv-SE" sz="1350">
              <a:solidFill>
                <a:srgbClr val="FFFFFF"/>
              </a:solidFill>
              <a:latin typeface="Times New Roman"/>
            </a:endParaRPr>
          </a:p>
        </p:txBody>
      </p:sp>
      <p:sp>
        <p:nvSpPr>
          <p:cNvPr id="9" name="L-form 8"/>
          <p:cNvSpPr/>
          <p:nvPr/>
        </p:nvSpPr>
        <p:spPr>
          <a:xfrm rot="18485872">
            <a:off x="5295128" y="2939503"/>
            <a:ext cx="144920" cy="98057"/>
          </a:xfrm>
          <a:prstGeom prst="corne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sv-SE" sz="1350">
              <a:solidFill>
                <a:srgbClr val="FFFFFF"/>
              </a:solidFill>
              <a:latin typeface="Times New Roman"/>
            </a:endParaRPr>
          </a:p>
        </p:txBody>
      </p:sp>
      <p:sp>
        <p:nvSpPr>
          <p:cNvPr id="10" name="L-form 9"/>
          <p:cNvSpPr/>
          <p:nvPr/>
        </p:nvSpPr>
        <p:spPr>
          <a:xfrm rot="18485872">
            <a:off x="5300020" y="3201133"/>
            <a:ext cx="144920" cy="98057"/>
          </a:xfrm>
          <a:prstGeom prst="corne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sv-SE" sz="1350">
              <a:solidFill>
                <a:srgbClr val="FFFFFF"/>
              </a:solidFill>
              <a:latin typeface="Times New Roman"/>
            </a:endParaRPr>
          </a:p>
        </p:txBody>
      </p:sp>
      <p:sp>
        <p:nvSpPr>
          <p:cNvPr id="11" name="L-form 10"/>
          <p:cNvSpPr/>
          <p:nvPr/>
        </p:nvSpPr>
        <p:spPr>
          <a:xfrm rot="18485872">
            <a:off x="5300017" y="3475481"/>
            <a:ext cx="144920" cy="98057"/>
          </a:xfrm>
          <a:prstGeom prst="corne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sv-SE" sz="1350">
              <a:solidFill>
                <a:srgbClr val="FFFFFF"/>
              </a:solidFill>
              <a:latin typeface="Times New Roman"/>
            </a:endParaRPr>
          </a:p>
        </p:txBody>
      </p:sp>
      <p:sp>
        <p:nvSpPr>
          <p:cNvPr id="13" name="L-form 12"/>
          <p:cNvSpPr/>
          <p:nvPr/>
        </p:nvSpPr>
        <p:spPr>
          <a:xfrm rot="18485872">
            <a:off x="5304823" y="3965964"/>
            <a:ext cx="144920" cy="98057"/>
          </a:xfrm>
          <a:prstGeom prst="corne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sv-SE" sz="1350">
              <a:solidFill>
                <a:srgbClr val="FFFFFF"/>
              </a:solidFill>
              <a:latin typeface="Times New Roman"/>
            </a:endParaRPr>
          </a:p>
        </p:txBody>
      </p:sp>
      <p:sp>
        <p:nvSpPr>
          <p:cNvPr id="6" name="Ellips 5"/>
          <p:cNvSpPr/>
          <p:nvPr/>
        </p:nvSpPr>
        <p:spPr>
          <a:xfrm>
            <a:off x="3616311" y="846540"/>
            <a:ext cx="1494928" cy="57654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sv-SE" sz="1050" dirty="0">
                <a:solidFill>
                  <a:srgbClr val="FFFFFF"/>
                </a:solidFill>
                <a:latin typeface="Calibri" panose="020F0502020204030204" pitchFamily="34" charset="0"/>
                <a:ea typeface="Calibri" panose="020F0502020204030204" pitchFamily="34" charset="0"/>
                <a:cs typeface="Calibri" panose="020F0502020204030204" pitchFamily="34" charset="0"/>
              </a:rPr>
              <a:t>Vilka vanliga frågor får vi av patienterna? </a:t>
            </a:r>
          </a:p>
        </p:txBody>
      </p:sp>
      <p:sp>
        <p:nvSpPr>
          <p:cNvPr id="14" name="Ellips 13"/>
          <p:cNvSpPr/>
          <p:nvPr/>
        </p:nvSpPr>
        <p:spPr>
          <a:xfrm>
            <a:off x="4945692" y="810166"/>
            <a:ext cx="1671307" cy="53663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sv-SE" sz="1050" dirty="0">
                <a:solidFill>
                  <a:srgbClr val="FFFFFF"/>
                </a:solidFill>
                <a:latin typeface="Calibri" panose="020F0502020204030204" pitchFamily="34" charset="0"/>
                <a:ea typeface="Calibri" panose="020F0502020204030204" pitchFamily="34" charset="0"/>
                <a:cs typeface="Calibri" panose="020F0502020204030204" pitchFamily="34" charset="0"/>
              </a:rPr>
              <a:t>Hur ser vår patientinformation ut? </a:t>
            </a:r>
          </a:p>
        </p:txBody>
      </p:sp>
      <p:sp>
        <p:nvSpPr>
          <p:cNvPr id="15" name="Ellips 14"/>
          <p:cNvSpPr/>
          <p:nvPr/>
        </p:nvSpPr>
        <p:spPr>
          <a:xfrm>
            <a:off x="3562890" y="1400875"/>
            <a:ext cx="1705304" cy="54428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sv-SE" sz="1050" dirty="0">
                <a:solidFill>
                  <a:srgbClr val="FFFFFF"/>
                </a:solidFill>
                <a:latin typeface="Calibri" panose="020F0502020204030204" pitchFamily="34" charset="0"/>
                <a:ea typeface="Calibri" panose="020F0502020204030204" pitchFamily="34" charset="0"/>
                <a:cs typeface="Calibri" panose="020F0502020204030204" pitchFamily="34" charset="0"/>
              </a:rPr>
              <a:t>Vilka tjänster efterfrågar patienterna? </a:t>
            </a:r>
          </a:p>
        </p:txBody>
      </p:sp>
      <p:sp>
        <p:nvSpPr>
          <p:cNvPr id="16" name="Ellips 15"/>
          <p:cNvSpPr/>
          <p:nvPr/>
        </p:nvSpPr>
        <p:spPr>
          <a:xfrm>
            <a:off x="5111238" y="1323870"/>
            <a:ext cx="1863753" cy="71268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sv-SE" sz="1050" dirty="0">
                <a:solidFill>
                  <a:srgbClr val="FFFFFF"/>
                </a:solidFill>
                <a:latin typeface="Calibri" panose="020F0502020204030204" pitchFamily="34" charset="0"/>
                <a:ea typeface="Calibri" panose="020F0502020204030204" pitchFamily="34" charset="0"/>
                <a:cs typeface="Calibri" panose="020F0502020204030204" pitchFamily="34" charset="0"/>
              </a:rPr>
              <a:t>Hur kan vi använda 1177.se (1177 e-tjänster på kloka sätt för att möta behov? </a:t>
            </a:r>
          </a:p>
        </p:txBody>
      </p:sp>
      <p:sp>
        <p:nvSpPr>
          <p:cNvPr id="17" name="Ellips 16"/>
          <p:cNvSpPr/>
          <p:nvPr/>
        </p:nvSpPr>
        <p:spPr>
          <a:xfrm>
            <a:off x="3697557" y="1925911"/>
            <a:ext cx="1763018" cy="5615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sv-SE" sz="1050" dirty="0">
                <a:solidFill>
                  <a:srgbClr val="FFFFFF"/>
                </a:solidFill>
                <a:latin typeface="Calibri" panose="020F0502020204030204" pitchFamily="34" charset="0"/>
                <a:ea typeface="Calibri" panose="020F0502020204030204" pitchFamily="34" charset="0"/>
                <a:cs typeface="Calibri" panose="020F0502020204030204" pitchFamily="34" charset="0"/>
              </a:rPr>
              <a:t>Vilka ärenden kommer in till patientnämnden?</a:t>
            </a:r>
          </a:p>
        </p:txBody>
      </p:sp>
      <p:sp>
        <p:nvSpPr>
          <p:cNvPr id="18" name="Ellips 17"/>
          <p:cNvSpPr/>
          <p:nvPr/>
        </p:nvSpPr>
        <p:spPr>
          <a:xfrm>
            <a:off x="2424794" y="1093592"/>
            <a:ext cx="1444677" cy="6905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sv-SE" sz="1050" dirty="0">
                <a:solidFill>
                  <a:srgbClr val="FFFFFF"/>
                </a:solidFill>
                <a:latin typeface="Calibri" panose="020F0502020204030204" pitchFamily="34" charset="0"/>
                <a:ea typeface="Calibri" panose="020F0502020204030204" pitchFamily="34" charset="0"/>
                <a:cs typeface="Calibri" panose="020F0502020204030204" pitchFamily="34" charset="0"/>
              </a:rPr>
              <a:t>Hur ser våra dokumenterade överens-</a:t>
            </a:r>
            <a:r>
              <a:rPr lang="sv-SE" sz="1050" dirty="0" err="1">
                <a:solidFill>
                  <a:srgbClr val="FFFFFF"/>
                </a:solidFill>
                <a:latin typeface="Calibri" panose="020F0502020204030204" pitchFamily="34" charset="0"/>
                <a:ea typeface="Calibri" panose="020F0502020204030204" pitchFamily="34" charset="0"/>
                <a:cs typeface="Calibri" panose="020F0502020204030204" pitchFamily="34" charset="0"/>
              </a:rPr>
              <a:t>kommelser</a:t>
            </a:r>
            <a:r>
              <a:rPr lang="sv-SE" sz="1050" dirty="0">
                <a:solidFill>
                  <a:srgbClr val="FFFFFF"/>
                </a:solidFill>
                <a:latin typeface="Calibri" panose="020F0502020204030204" pitchFamily="34" charset="0"/>
                <a:ea typeface="Calibri" panose="020F0502020204030204" pitchFamily="34" charset="0"/>
                <a:cs typeface="Calibri" panose="020F0502020204030204" pitchFamily="34" charset="0"/>
              </a:rPr>
              <a:t> ut?</a:t>
            </a:r>
          </a:p>
        </p:txBody>
      </p:sp>
    </p:spTree>
    <p:extLst>
      <p:ext uri="{BB962C8B-B14F-4D97-AF65-F5344CB8AC3E}">
        <p14:creationId xmlns:p14="http://schemas.microsoft.com/office/powerpoint/2010/main" val="10962100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40872" y="474278"/>
            <a:ext cx="8229600" cy="857250"/>
          </a:xfrm>
        </p:spPr>
        <p:txBody>
          <a:bodyPr>
            <a:noAutofit/>
          </a:bodyPr>
          <a:lstStyle/>
          <a:p>
            <a:r>
              <a:rPr lang="sv-SE" sz="3000" dirty="0"/>
              <a:t>Standardiserat utbud av patientinformation och e-tjänster, trappsteg 1</a:t>
            </a:r>
          </a:p>
        </p:txBody>
      </p:sp>
      <p:pic>
        <p:nvPicPr>
          <p:cNvPr id="4" name="Bildobjekt 3"/>
          <p:cNvPicPr>
            <a:picLocks noChangeAspect="1"/>
          </p:cNvPicPr>
          <p:nvPr/>
        </p:nvPicPr>
        <p:blipFill>
          <a:blip r:embed="rId2"/>
          <a:stretch>
            <a:fillRect/>
          </a:stretch>
        </p:blipFill>
        <p:spPr>
          <a:xfrm>
            <a:off x="660587" y="1611665"/>
            <a:ext cx="7514959" cy="2899472"/>
          </a:xfrm>
          <a:prstGeom prst="rect">
            <a:avLst/>
          </a:prstGeom>
        </p:spPr>
      </p:pic>
    </p:spTree>
    <p:extLst>
      <p:ext uri="{BB962C8B-B14F-4D97-AF65-F5344CB8AC3E}">
        <p14:creationId xmlns:p14="http://schemas.microsoft.com/office/powerpoint/2010/main" val="388644257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form 3"/>
          <p:cNvSpPr/>
          <p:nvPr/>
        </p:nvSpPr>
        <p:spPr>
          <a:xfrm rot="5400000">
            <a:off x="1266440" y="2141452"/>
            <a:ext cx="861178" cy="1687794"/>
          </a:xfrm>
          <a:prstGeom prst="corner">
            <a:avLst>
              <a:gd name="adj1" fmla="val 16120"/>
              <a:gd name="adj2" fmla="val 1611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defTabSz="685800">
              <a:defRPr/>
            </a:pPr>
            <a:endParaRPr lang="sv-SE" sz="1350">
              <a:solidFill>
                <a:srgbClr val="FFFFFF"/>
              </a:solidFill>
              <a:latin typeface="Times New Roman"/>
            </a:endParaRPr>
          </a:p>
        </p:txBody>
      </p:sp>
      <p:sp>
        <p:nvSpPr>
          <p:cNvPr id="5" name="Frihandsfigur 4"/>
          <p:cNvSpPr/>
          <p:nvPr/>
        </p:nvSpPr>
        <p:spPr>
          <a:xfrm>
            <a:off x="1039526" y="2737183"/>
            <a:ext cx="1726201" cy="1134006"/>
          </a:xfrm>
          <a:custGeom>
            <a:avLst/>
            <a:gdLst>
              <a:gd name="connsiteX0" fmla="*/ 0 w 1724937"/>
              <a:gd name="connsiteY0" fmla="*/ 0 h 1512008"/>
              <a:gd name="connsiteX1" fmla="*/ 1724937 w 1724937"/>
              <a:gd name="connsiteY1" fmla="*/ 0 h 1512008"/>
              <a:gd name="connsiteX2" fmla="*/ 1724937 w 1724937"/>
              <a:gd name="connsiteY2" fmla="*/ 1512008 h 1512008"/>
              <a:gd name="connsiteX3" fmla="*/ 0 w 1724937"/>
              <a:gd name="connsiteY3" fmla="*/ 1512008 h 1512008"/>
              <a:gd name="connsiteX4" fmla="*/ 0 w 1724937"/>
              <a:gd name="connsiteY4" fmla="*/ 0 h 1512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4937" h="1512008">
                <a:moveTo>
                  <a:pt x="0" y="0"/>
                </a:moveTo>
                <a:lnTo>
                  <a:pt x="1724937" y="0"/>
                </a:lnTo>
                <a:lnTo>
                  <a:pt x="1724937" y="1512008"/>
                </a:lnTo>
                <a:lnTo>
                  <a:pt x="0" y="151200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t" anchorCtr="0">
            <a:noAutofit/>
          </a:bodyPr>
          <a:lstStyle/>
          <a:p>
            <a:pPr defTabSz="533400">
              <a:lnSpc>
                <a:spcPct val="90000"/>
              </a:lnSpc>
              <a:spcBef>
                <a:spcPct val="0"/>
              </a:spcBef>
              <a:spcAft>
                <a:spcPct val="35000"/>
              </a:spcAft>
              <a:defRPr/>
            </a:pPr>
            <a:r>
              <a:rPr lang="sv-SE" sz="1350" dirty="0">
                <a:solidFill>
                  <a:srgbClr val="363636"/>
                </a:solidFill>
                <a:latin typeface="Calibri Light" panose="020F0302020204030204"/>
              </a:rPr>
              <a:t>Jag har tillgång till information och utbud av e-tjänster som stödjer min medverkan</a:t>
            </a:r>
            <a:endParaRPr lang="sv-SE" sz="1350" dirty="0">
              <a:solidFill>
                <a:srgbClr val="363636">
                  <a:hueOff val="0"/>
                  <a:satOff val="0"/>
                  <a:lumOff val="0"/>
                  <a:alphaOff val="0"/>
                </a:srgbClr>
              </a:solidFill>
              <a:latin typeface="Calibri Light" panose="020F0302020204030204"/>
            </a:endParaRPr>
          </a:p>
        </p:txBody>
      </p:sp>
      <p:sp>
        <p:nvSpPr>
          <p:cNvPr id="6" name="Likbent triangel 5"/>
          <p:cNvSpPr/>
          <p:nvPr/>
        </p:nvSpPr>
        <p:spPr>
          <a:xfrm>
            <a:off x="2291014" y="2193065"/>
            <a:ext cx="244094" cy="244094"/>
          </a:xfrm>
          <a:prstGeom prst="triangle">
            <a:avLst>
              <a:gd name="adj" fmla="val 10000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defTabSz="685800">
              <a:defRPr/>
            </a:pPr>
            <a:endParaRPr lang="sv-SE" sz="1350">
              <a:solidFill>
                <a:srgbClr val="FFFFFF"/>
              </a:solidFill>
              <a:latin typeface="Times New Roman"/>
            </a:endParaRPr>
          </a:p>
        </p:txBody>
      </p:sp>
      <p:sp>
        <p:nvSpPr>
          <p:cNvPr id="7" name="L-form 6"/>
          <p:cNvSpPr/>
          <p:nvPr/>
        </p:nvSpPr>
        <p:spPr>
          <a:xfrm rot="5400000">
            <a:off x="3096405" y="1730504"/>
            <a:ext cx="861178" cy="1725894"/>
          </a:xfrm>
          <a:prstGeom prst="corner">
            <a:avLst>
              <a:gd name="adj1" fmla="val 16120"/>
              <a:gd name="adj2" fmla="val 1611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defTabSz="685800">
              <a:defRPr/>
            </a:pPr>
            <a:endParaRPr lang="sv-SE" sz="1350">
              <a:solidFill>
                <a:srgbClr val="FFFFFF"/>
              </a:solidFill>
              <a:latin typeface="Times New Roman"/>
            </a:endParaRPr>
          </a:p>
        </p:txBody>
      </p:sp>
      <p:sp>
        <p:nvSpPr>
          <p:cNvPr id="8" name="Frihandsfigur 7"/>
          <p:cNvSpPr/>
          <p:nvPr/>
        </p:nvSpPr>
        <p:spPr>
          <a:xfrm>
            <a:off x="2579738" y="2329674"/>
            <a:ext cx="1358233" cy="1134006"/>
          </a:xfrm>
          <a:custGeom>
            <a:avLst/>
            <a:gdLst>
              <a:gd name="connsiteX0" fmla="*/ 0 w 1810977"/>
              <a:gd name="connsiteY0" fmla="*/ 0 h 1512008"/>
              <a:gd name="connsiteX1" fmla="*/ 1810977 w 1810977"/>
              <a:gd name="connsiteY1" fmla="*/ 0 h 1512008"/>
              <a:gd name="connsiteX2" fmla="*/ 1810977 w 1810977"/>
              <a:gd name="connsiteY2" fmla="*/ 1512008 h 1512008"/>
              <a:gd name="connsiteX3" fmla="*/ 0 w 1810977"/>
              <a:gd name="connsiteY3" fmla="*/ 1512008 h 1512008"/>
              <a:gd name="connsiteX4" fmla="*/ 0 w 1810977"/>
              <a:gd name="connsiteY4" fmla="*/ 0 h 1512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0977" h="1512008">
                <a:moveTo>
                  <a:pt x="0" y="0"/>
                </a:moveTo>
                <a:lnTo>
                  <a:pt x="1810977" y="0"/>
                </a:lnTo>
                <a:lnTo>
                  <a:pt x="1810977" y="1512008"/>
                </a:lnTo>
                <a:lnTo>
                  <a:pt x="0" y="151200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4290" tIns="34290" rIns="34290" bIns="34290" numCol="1" spcCol="1270" anchor="t" anchorCtr="0">
            <a:noAutofit/>
          </a:bodyPr>
          <a:lstStyle/>
          <a:p>
            <a:pPr defTabSz="400050">
              <a:lnSpc>
                <a:spcPct val="90000"/>
              </a:lnSpc>
              <a:spcBef>
                <a:spcPct val="0"/>
              </a:spcBef>
              <a:spcAft>
                <a:spcPct val="35000"/>
              </a:spcAft>
              <a:defRPr/>
            </a:pPr>
            <a:endParaRPr lang="sv-SE" sz="900" dirty="0">
              <a:solidFill>
                <a:srgbClr val="363636">
                  <a:hueOff val="0"/>
                  <a:satOff val="0"/>
                  <a:lumOff val="0"/>
                  <a:alphaOff val="0"/>
                </a:srgbClr>
              </a:solidFill>
              <a:latin typeface="Arial"/>
            </a:endParaRPr>
          </a:p>
        </p:txBody>
      </p:sp>
      <p:sp>
        <p:nvSpPr>
          <p:cNvPr id="9" name="Likbent triangel 8"/>
          <p:cNvSpPr/>
          <p:nvPr/>
        </p:nvSpPr>
        <p:spPr>
          <a:xfrm>
            <a:off x="4142032" y="1804089"/>
            <a:ext cx="244094" cy="244094"/>
          </a:xfrm>
          <a:prstGeom prst="triangle">
            <a:avLst>
              <a:gd name="adj" fmla="val 10000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defTabSz="685800">
              <a:defRPr/>
            </a:pPr>
            <a:endParaRPr lang="sv-SE" sz="1350">
              <a:solidFill>
                <a:srgbClr val="FFFFFF"/>
              </a:solidFill>
              <a:latin typeface="Times New Roman"/>
            </a:endParaRPr>
          </a:p>
        </p:txBody>
      </p:sp>
      <p:sp>
        <p:nvSpPr>
          <p:cNvPr id="10" name="L-form 9"/>
          <p:cNvSpPr/>
          <p:nvPr/>
        </p:nvSpPr>
        <p:spPr>
          <a:xfrm rot="5400000">
            <a:off x="4963506" y="1338605"/>
            <a:ext cx="861178" cy="1725894"/>
          </a:xfrm>
          <a:prstGeom prst="corner">
            <a:avLst>
              <a:gd name="adj1" fmla="val 16120"/>
              <a:gd name="adj2" fmla="val 1611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defTabSz="685800">
              <a:defRPr/>
            </a:pPr>
            <a:endParaRPr lang="sv-SE" sz="1350">
              <a:solidFill>
                <a:srgbClr val="FFFFFF"/>
              </a:solidFill>
              <a:latin typeface="Times New Roman"/>
            </a:endParaRPr>
          </a:p>
        </p:txBody>
      </p:sp>
      <p:sp>
        <p:nvSpPr>
          <p:cNvPr id="11" name="Frihandsfigur 10"/>
          <p:cNvSpPr/>
          <p:nvPr/>
        </p:nvSpPr>
        <p:spPr>
          <a:xfrm>
            <a:off x="4162771" y="1913212"/>
            <a:ext cx="1293703" cy="1134006"/>
          </a:xfrm>
          <a:custGeom>
            <a:avLst/>
            <a:gdLst>
              <a:gd name="connsiteX0" fmla="*/ 0 w 1724937"/>
              <a:gd name="connsiteY0" fmla="*/ 0 h 1512008"/>
              <a:gd name="connsiteX1" fmla="*/ 1724937 w 1724937"/>
              <a:gd name="connsiteY1" fmla="*/ 0 h 1512008"/>
              <a:gd name="connsiteX2" fmla="*/ 1724937 w 1724937"/>
              <a:gd name="connsiteY2" fmla="*/ 1512008 h 1512008"/>
              <a:gd name="connsiteX3" fmla="*/ 0 w 1724937"/>
              <a:gd name="connsiteY3" fmla="*/ 1512008 h 1512008"/>
              <a:gd name="connsiteX4" fmla="*/ 0 w 1724937"/>
              <a:gd name="connsiteY4" fmla="*/ 0 h 1512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4937" h="1512008">
                <a:moveTo>
                  <a:pt x="0" y="0"/>
                </a:moveTo>
                <a:lnTo>
                  <a:pt x="1724937" y="0"/>
                </a:lnTo>
                <a:lnTo>
                  <a:pt x="1724937" y="1512008"/>
                </a:lnTo>
                <a:lnTo>
                  <a:pt x="0" y="151200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85738" tIns="185738" rIns="185738" bIns="185738" numCol="1" spcCol="1270" anchor="t" anchorCtr="0">
            <a:noAutofit/>
          </a:bodyPr>
          <a:lstStyle/>
          <a:p>
            <a:pPr defTabSz="2166938">
              <a:lnSpc>
                <a:spcPct val="90000"/>
              </a:lnSpc>
              <a:spcBef>
                <a:spcPct val="0"/>
              </a:spcBef>
              <a:spcAft>
                <a:spcPct val="35000"/>
              </a:spcAft>
              <a:defRPr/>
            </a:pPr>
            <a:endParaRPr lang="sv-SE" sz="4875">
              <a:solidFill>
                <a:srgbClr val="363636">
                  <a:hueOff val="0"/>
                  <a:satOff val="0"/>
                  <a:lumOff val="0"/>
                  <a:alphaOff val="0"/>
                </a:srgbClr>
              </a:solidFill>
              <a:latin typeface="Times New Roman"/>
            </a:endParaRPr>
          </a:p>
        </p:txBody>
      </p:sp>
      <p:sp>
        <p:nvSpPr>
          <p:cNvPr id="12" name="Likbent triangel 11"/>
          <p:cNvSpPr/>
          <p:nvPr/>
        </p:nvSpPr>
        <p:spPr>
          <a:xfrm>
            <a:off x="5972533" y="1399266"/>
            <a:ext cx="244094" cy="244094"/>
          </a:xfrm>
          <a:prstGeom prst="triangle">
            <a:avLst>
              <a:gd name="adj" fmla="val 10000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defTabSz="685800">
              <a:defRPr/>
            </a:pPr>
            <a:endParaRPr lang="sv-SE" sz="1350">
              <a:solidFill>
                <a:srgbClr val="FFFFFF"/>
              </a:solidFill>
              <a:latin typeface="Times New Roman"/>
            </a:endParaRPr>
          </a:p>
        </p:txBody>
      </p:sp>
      <p:sp>
        <p:nvSpPr>
          <p:cNvPr id="13" name="Frihandsfigur 12"/>
          <p:cNvSpPr/>
          <p:nvPr/>
        </p:nvSpPr>
        <p:spPr>
          <a:xfrm>
            <a:off x="5746516" y="1521313"/>
            <a:ext cx="1293703" cy="1134006"/>
          </a:xfrm>
          <a:custGeom>
            <a:avLst/>
            <a:gdLst>
              <a:gd name="connsiteX0" fmla="*/ 0 w 1724937"/>
              <a:gd name="connsiteY0" fmla="*/ 0 h 1512008"/>
              <a:gd name="connsiteX1" fmla="*/ 1724937 w 1724937"/>
              <a:gd name="connsiteY1" fmla="*/ 0 h 1512008"/>
              <a:gd name="connsiteX2" fmla="*/ 1724937 w 1724937"/>
              <a:gd name="connsiteY2" fmla="*/ 1512008 h 1512008"/>
              <a:gd name="connsiteX3" fmla="*/ 0 w 1724937"/>
              <a:gd name="connsiteY3" fmla="*/ 1512008 h 1512008"/>
              <a:gd name="connsiteX4" fmla="*/ 0 w 1724937"/>
              <a:gd name="connsiteY4" fmla="*/ 0 h 1512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4937" h="1512008">
                <a:moveTo>
                  <a:pt x="0" y="0"/>
                </a:moveTo>
                <a:lnTo>
                  <a:pt x="1724937" y="0"/>
                </a:lnTo>
                <a:lnTo>
                  <a:pt x="1724937" y="1512008"/>
                </a:lnTo>
                <a:lnTo>
                  <a:pt x="0" y="151200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85738" tIns="185738" rIns="185738" bIns="185738" numCol="1" spcCol="1270" anchor="t" anchorCtr="0">
            <a:noAutofit/>
          </a:bodyPr>
          <a:lstStyle/>
          <a:p>
            <a:pPr defTabSz="2166938">
              <a:lnSpc>
                <a:spcPct val="90000"/>
              </a:lnSpc>
              <a:spcBef>
                <a:spcPct val="0"/>
              </a:spcBef>
              <a:spcAft>
                <a:spcPct val="35000"/>
              </a:spcAft>
              <a:defRPr/>
            </a:pPr>
            <a:endParaRPr lang="sv-SE" sz="4875">
              <a:solidFill>
                <a:srgbClr val="363636">
                  <a:hueOff val="0"/>
                  <a:satOff val="0"/>
                  <a:lumOff val="0"/>
                  <a:alphaOff val="0"/>
                </a:srgbClr>
              </a:solidFill>
              <a:latin typeface="Times New Roman"/>
            </a:endParaRPr>
          </a:p>
        </p:txBody>
      </p:sp>
      <p:grpSp>
        <p:nvGrpSpPr>
          <p:cNvPr id="14" name="Grupp 13"/>
          <p:cNvGrpSpPr/>
          <p:nvPr/>
        </p:nvGrpSpPr>
        <p:grpSpPr>
          <a:xfrm>
            <a:off x="6593634" y="1564971"/>
            <a:ext cx="2132435" cy="1769232"/>
            <a:chOff x="2805208" y="477426"/>
            <a:chExt cx="2595731" cy="2358976"/>
          </a:xfrm>
        </p:grpSpPr>
        <p:sp>
          <p:nvSpPr>
            <p:cNvPr id="15" name="Rektangel 14"/>
            <p:cNvSpPr/>
            <p:nvPr/>
          </p:nvSpPr>
          <p:spPr>
            <a:xfrm>
              <a:off x="3905805" y="1525829"/>
              <a:ext cx="1495134" cy="131057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pPr defTabSz="685800">
                <a:defRPr/>
              </a:pPr>
              <a:endParaRPr lang="sv-SE" sz="1350">
                <a:solidFill>
                  <a:srgbClr val="363636">
                    <a:hueOff val="0"/>
                    <a:satOff val="0"/>
                    <a:lumOff val="0"/>
                    <a:alphaOff val="0"/>
                  </a:srgbClr>
                </a:solidFill>
                <a:latin typeface="Calibri Light" panose="020F0302020204030204"/>
              </a:endParaRPr>
            </a:p>
          </p:txBody>
        </p:sp>
        <p:sp>
          <p:nvSpPr>
            <p:cNvPr id="16" name="textruta 15"/>
            <p:cNvSpPr txBox="1"/>
            <p:nvPr/>
          </p:nvSpPr>
          <p:spPr>
            <a:xfrm>
              <a:off x="2805208" y="477426"/>
              <a:ext cx="2012898" cy="131057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5720" tIns="45720" rIns="45720" bIns="45720" numCol="1" spcCol="1270" anchor="t" anchorCtr="0">
              <a:noAutofit/>
            </a:bodyPr>
            <a:lstStyle/>
            <a:p>
              <a:pPr defTabSz="533400">
                <a:lnSpc>
                  <a:spcPct val="90000"/>
                </a:lnSpc>
                <a:spcBef>
                  <a:spcPct val="0"/>
                </a:spcBef>
                <a:spcAft>
                  <a:spcPct val="35000"/>
                </a:spcAft>
                <a:defRPr/>
              </a:pPr>
              <a:r>
                <a:rPr lang="sv-SE" sz="1350" dirty="0">
                  <a:solidFill>
                    <a:srgbClr val="363636">
                      <a:hueOff val="0"/>
                      <a:satOff val="0"/>
                      <a:lumOff val="0"/>
                      <a:alphaOff val="0"/>
                    </a:srgbClr>
                  </a:solidFill>
                  <a:latin typeface="Calibri Light" panose="020F0302020204030204"/>
                </a:rPr>
                <a:t>Jag har möjlighet att skaffa mig fördjupade kunskaper</a:t>
              </a:r>
            </a:p>
            <a:p>
              <a:pPr defTabSz="533400">
                <a:lnSpc>
                  <a:spcPct val="90000"/>
                </a:lnSpc>
                <a:spcBef>
                  <a:spcPct val="0"/>
                </a:spcBef>
                <a:spcAft>
                  <a:spcPct val="35000"/>
                </a:spcAft>
                <a:defRPr/>
              </a:pPr>
              <a:endParaRPr lang="sv-SE" sz="1350" dirty="0">
                <a:solidFill>
                  <a:srgbClr val="363636">
                    <a:hueOff val="0"/>
                    <a:satOff val="0"/>
                    <a:lumOff val="0"/>
                    <a:alphaOff val="0"/>
                  </a:srgbClr>
                </a:solidFill>
                <a:latin typeface="Calibri Light" panose="020F0302020204030204"/>
              </a:endParaRPr>
            </a:p>
          </p:txBody>
        </p:sp>
      </p:grpSp>
      <p:sp>
        <p:nvSpPr>
          <p:cNvPr id="17" name="Högerpil 16"/>
          <p:cNvSpPr/>
          <p:nvPr/>
        </p:nvSpPr>
        <p:spPr>
          <a:xfrm>
            <a:off x="853131" y="3415939"/>
            <a:ext cx="7261131" cy="1109831"/>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sv-SE" sz="1350" dirty="0">
                <a:solidFill>
                  <a:srgbClr val="FFFFFF"/>
                </a:solidFill>
                <a:latin typeface="Arial"/>
              </a:rPr>
              <a:t>Basen: Patientens kunskap - dokumenterad överenskommelse - professionens kunskap  </a:t>
            </a:r>
            <a:br>
              <a:rPr lang="sv-SE" sz="1350" dirty="0">
                <a:solidFill>
                  <a:srgbClr val="FFFFFF"/>
                </a:solidFill>
                <a:latin typeface="Arial"/>
              </a:rPr>
            </a:br>
            <a:r>
              <a:rPr lang="sv-SE" sz="1350" dirty="0">
                <a:solidFill>
                  <a:srgbClr val="FFFFFF"/>
                </a:solidFill>
                <a:latin typeface="Arial"/>
              </a:rPr>
              <a:t> Träna nya arbetssätt för samskapande i praktiken</a:t>
            </a:r>
          </a:p>
        </p:txBody>
      </p:sp>
      <p:grpSp>
        <p:nvGrpSpPr>
          <p:cNvPr id="18" name="Grupp 17"/>
          <p:cNvGrpSpPr/>
          <p:nvPr/>
        </p:nvGrpSpPr>
        <p:grpSpPr>
          <a:xfrm>
            <a:off x="2664048" y="1955798"/>
            <a:ext cx="3559438" cy="1245215"/>
            <a:chOff x="2075468" y="1629033"/>
            <a:chExt cx="4745917" cy="1660287"/>
          </a:xfrm>
        </p:grpSpPr>
        <p:sp>
          <p:nvSpPr>
            <p:cNvPr id="19" name="Rektangel 18"/>
            <p:cNvSpPr/>
            <p:nvPr/>
          </p:nvSpPr>
          <p:spPr>
            <a:xfrm>
              <a:off x="2075468" y="1978747"/>
              <a:ext cx="1495134" cy="131057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pPr defTabSz="685800">
                <a:defRPr/>
              </a:pPr>
              <a:endParaRPr lang="sv-SE" sz="1350">
                <a:solidFill>
                  <a:srgbClr val="363636">
                    <a:hueOff val="0"/>
                    <a:satOff val="0"/>
                    <a:lumOff val="0"/>
                    <a:alphaOff val="0"/>
                  </a:srgbClr>
                </a:solidFill>
                <a:latin typeface="Calibri Light" panose="020F0302020204030204"/>
              </a:endParaRPr>
            </a:p>
          </p:txBody>
        </p:sp>
        <p:sp>
          <p:nvSpPr>
            <p:cNvPr id="20" name="textruta 19"/>
            <p:cNvSpPr txBox="1"/>
            <p:nvPr/>
          </p:nvSpPr>
          <p:spPr>
            <a:xfrm>
              <a:off x="4817381" y="1629033"/>
              <a:ext cx="2004004" cy="131057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5720" tIns="45720" rIns="45720" bIns="45720" numCol="1" spcCol="1270" anchor="t" anchorCtr="0">
              <a:noAutofit/>
            </a:bodyPr>
            <a:lstStyle/>
            <a:p>
              <a:pPr defTabSz="533400">
                <a:lnSpc>
                  <a:spcPct val="90000"/>
                </a:lnSpc>
                <a:spcBef>
                  <a:spcPct val="0"/>
                </a:spcBef>
                <a:spcAft>
                  <a:spcPct val="35000"/>
                </a:spcAft>
                <a:defRPr/>
              </a:pPr>
              <a:r>
                <a:rPr lang="sv-SE" sz="1350" dirty="0">
                  <a:solidFill>
                    <a:srgbClr val="363636">
                      <a:hueOff val="0"/>
                      <a:satOff val="0"/>
                      <a:lumOff val="0"/>
                      <a:alphaOff val="0"/>
                    </a:srgbClr>
                  </a:solidFill>
                  <a:latin typeface="Calibri Light" panose="020F0302020204030204"/>
                </a:rPr>
                <a:t>Jag tar ansvar för min egenvård/  monitorering utifrån egen förmåga</a:t>
              </a:r>
            </a:p>
          </p:txBody>
        </p:sp>
      </p:grpSp>
      <p:sp>
        <p:nvSpPr>
          <p:cNvPr id="21" name="textruta 20"/>
          <p:cNvSpPr txBox="1"/>
          <p:nvPr/>
        </p:nvSpPr>
        <p:spPr>
          <a:xfrm>
            <a:off x="2369965" y="1607789"/>
            <a:ext cx="216726" cy="369332"/>
          </a:xfrm>
          <a:prstGeom prst="rect">
            <a:avLst/>
          </a:prstGeom>
          <a:noFill/>
        </p:spPr>
        <p:txBody>
          <a:bodyPr wrap="none" rtlCol="0">
            <a:spAutoFit/>
          </a:bodyPr>
          <a:lstStyle/>
          <a:p>
            <a:pPr defTabSz="685800">
              <a:defRPr/>
            </a:pPr>
            <a:endParaRPr lang="sv-SE" sz="900" dirty="0">
              <a:solidFill>
                <a:srgbClr val="0066B3">
                  <a:lumMod val="75000"/>
                </a:srgbClr>
              </a:solidFill>
              <a:latin typeface="Arial"/>
            </a:endParaRPr>
          </a:p>
          <a:p>
            <a:pPr defTabSz="685800">
              <a:defRPr/>
            </a:pPr>
            <a:r>
              <a:rPr lang="sv-SE" sz="900" dirty="0">
                <a:solidFill>
                  <a:srgbClr val="0066B3">
                    <a:lumMod val="75000"/>
                  </a:srgbClr>
                </a:solidFill>
                <a:latin typeface="Arial"/>
              </a:rPr>
              <a:t> </a:t>
            </a:r>
            <a:endParaRPr lang="sv-SE" sz="1200" dirty="0">
              <a:solidFill>
                <a:srgbClr val="0066B3">
                  <a:lumMod val="75000"/>
                </a:srgbClr>
              </a:solidFill>
              <a:latin typeface="Arial"/>
            </a:endParaRPr>
          </a:p>
        </p:txBody>
      </p:sp>
      <p:grpSp>
        <p:nvGrpSpPr>
          <p:cNvPr id="23" name="Grupp 22"/>
          <p:cNvGrpSpPr/>
          <p:nvPr/>
        </p:nvGrpSpPr>
        <p:grpSpPr>
          <a:xfrm>
            <a:off x="2571206" y="2309350"/>
            <a:ext cx="1716701" cy="1017995"/>
            <a:chOff x="3905805" y="1525829"/>
            <a:chExt cx="2084777" cy="1357326"/>
          </a:xfrm>
        </p:grpSpPr>
        <p:sp>
          <p:nvSpPr>
            <p:cNvPr id="24" name="Rektangel 23"/>
            <p:cNvSpPr/>
            <p:nvPr/>
          </p:nvSpPr>
          <p:spPr>
            <a:xfrm>
              <a:off x="3905805" y="1525829"/>
              <a:ext cx="1495134" cy="131057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pPr defTabSz="685800">
                <a:defRPr/>
              </a:pPr>
              <a:endParaRPr lang="sv-SE" sz="1350">
                <a:solidFill>
                  <a:srgbClr val="363636">
                    <a:hueOff val="0"/>
                    <a:satOff val="0"/>
                    <a:lumOff val="0"/>
                    <a:alphaOff val="0"/>
                  </a:srgbClr>
                </a:solidFill>
                <a:latin typeface="Calibri Light" panose="020F0302020204030204"/>
              </a:endParaRPr>
            </a:p>
          </p:txBody>
        </p:sp>
        <p:sp>
          <p:nvSpPr>
            <p:cNvPr id="25" name="textruta 24"/>
            <p:cNvSpPr txBox="1"/>
            <p:nvPr/>
          </p:nvSpPr>
          <p:spPr>
            <a:xfrm>
              <a:off x="4246357" y="1572582"/>
              <a:ext cx="1744225" cy="131057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5720" tIns="45720" rIns="45720" bIns="45720" numCol="1" spcCol="1270" anchor="t" anchorCtr="0">
              <a:noAutofit/>
            </a:bodyPr>
            <a:lstStyle/>
            <a:p>
              <a:pPr defTabSz="533400">
                <a:lnSpc>
                  <a:spcPct val="90000"/>
                </a:lnSpc>
                <a:spcBef>
                  <a:spcPct val="0"/>
                </a:spcBef>
                <a:spcAft>
                  <a:spcPct val="35000"/>
                </a:spcAft>
                <a:defRPr/>
              </a:pPr>
              <a:r>
                <a:rPr lang="sv-SE" sz="1350" dirty="0">
                  <a:solidFill>
                    <a:srgbClr val="363636"/>
                  </a:solidFill>
                  <a:latin typeface="Calibri Light" panose="020F0302020204030204"/>
                </a:rPr>
                <a:t>Genom ökad kunskap lär jag  mig leva med mina kroniska sjukdomar </a:t>
              </a:r>
            </a:p>
            <a:p>
              <a:pPr defTabSz="533400">
                <a:lnSpc>
                  <a:spcPct val="90000"/>
                </a:lnSpc>
                <a:spcBef>
                  <a:spcPct val="0"/>
                </a:spcBef>
                <a:spcAft>
                  <a:spcPct val="35000"/>
                </a:spcAft>
                <a:defRPr/>
              </a:pPr>
              <a:endParaRPr lang="sv-SE" sz="1350" dirty="0">
                <a:solidFill>
                  <a:srgbClr val="363636">
                    <a:hueOff val="0"/>
                    <a:satOff val="0"/>
                    <a:lumOff val="0"/>
                    <a:alphaOff val="0"/>
                  </a:srgbClr>
                </a:solidFill>
                <a:latin typeface="Calibri Light" panose="020F0302020204030204"/>
              </a:endParaRPr>
            </a:p>
            <a:p>
              <a:pPr defTabSz="533400">
                <a:lnSpc>
                  <a:spcPct val="90000"/>
                </a:lnSpc>
                <a:spcBef>
                  <a:spcPct val="0"/>
                </a:spcBef>
                <a:spcAft>
                  <a:spcPct val="35000"/>
                </a:spcAft>
                <a:defRPr/>
              </a:pPr>
              <a:endParaRPr lang="sv-SE" sz="1350" dirty="0">
                <a:solidFill>
                  <a:srgbClr val="363636">
                    <a:hueOff val="0"/>
                    <a:satOff val="0"/>
                    <a:lumOff val="0"/>
                    <a:alphaOff val="0"/>
                  </a:srgbClr>
                </a:solidFill>
                <a:latin typeface="Calibri Light" panose="020F0302020204030204"/>
              </a:endParaRPr>
            </a:p>
            <a:p>
              <a:pPr defTabSz="533400">
                <a:lnSpc>
                  <a:spcPct val="90000"/>
                </a:lnSpc>
                <a:spcBef>
                  <a:spcPct val="0"/>
                </a:spcBef>
                <a:spcAft>
                  <a:spcPct val="35000"/>
                </a:spcAft>
                <a:defRPr/>
              </a:pPr>
              <a:r>
                <a:rPr lang="sv-SE" sz="1350" dirty="0">
                  <a:solidFill>
                    <a:srgbClr val="363636">
                      <a:hueOff val="0"/>
                      <a:satOff val="0"/>
                      <a:lumOff val="0"/>
                      <a:alphaOff val="0"/>
                    </a:srgbClr>
                  </a:solidFill>
                  <a:latin typeface="Calibri Light" panose="020F0302020204030204"/>
                </a:rPr>
                <a:t>-</a:t>
              </a:r>
            </a:p>
          </p:txBody>
        </p:sp>
      </p:grpSp>
      <p:sp>
        <p:nvSpPr>
          <p:cNvPr id="28" name="L-form 27"/>
          <p:cNvSpPr/>
          <p:nvPr/>
        </p:nvSpPr>
        <p:spPr>
          <a:xfrm rot="5400000">
            <a:off x="6830605" y="944798"/>
            <a:ext cx="861178" cy="1725894"/>
          </a:xfrm>
          <a:prstGeom prst="corner">
            <a:avLst>
              <a:gd name="adj1" fmla="val 16120"/>
              <a:gd name="adj2" fmla="val 1611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defTabSz="685800">
              <a:defRPr/>
            </a:pPr>
            <a:endParaRPr lang="sv-SE" sz="1350">
              <a:solidFill>
                <a:srgbClr val="FFFFFF"/>
              </a:solidFill>
              <a:latin typeface="Times New Roman"/>
            </a:endParaRPr>
          </a:p>
        </p:txBody>
      </p:sp>
      <p:pic>
        <p:nvPicPr>
          <p:cNvPr id="26" name="Bildobjekt 25"/>
          <p:cNvPicPr/>
          <p:nvPr/>
        </p:nvPicPr>
        <p:blipFill>
          <a:blip r:embed="rId3"/>
          <a:stretch>
            <a:fillRect/>
          </a:stretch>
        </p:blipFill>
        <p:spPr>
          <a:xfrm>
            <a:off x="76016" y="2603971"/>
            <a:ext cx="2571061" cy="912217"/>
          </a:xfrm>
          <a:prstGeom prst="rect">
            <a:avLst/>
          </a:prstGeom>
        </p:spPr>
      </p:pic>
      <p:sp>
        <p:nvSpPr>
          <p:cNvPr id="27" name="Rektangel med rundade hörn 26"/>
          <p:cNvSpPr/>
          <p:nvPr/>
        </p:nvSpPr>
        <p:spPr>
          <a:xfrm>
            <a:off x="3009284" y="1938242"/>
            <a:ext cx="1336656" cy="1603231"/>
          </a:xfrm>
          <a:prstGeom prst="roundRect">
            <a:avLst/>
          </a:prstGeom>
          <a:solidFill>
            <a:srgbClr val="CE11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sv-SE" sz="900" dirty="0">
                <a:solidFill>
                  <a:srgbClr val="FFFFFF"/>
                </a:solidFill>
                <a:latin typeface="Arial"/>
              </a:rPr>
              <a:t>OLIKA KONCEPT FÖR ATT STÖDJA HÄLSA</a:t>
            </a:r>
          </a:p>
          <a:p>
            <a:pPr defTabSz="685800">
              <a:defRPr/>
            </a:pPr>
            <a:endParaRPr lang="sv-SE" sz="900" dirty="0">
              <a:solidFill>
                <a:srgbClr val="FFFFFF"/>
              </a:solidFill>
              <a:latin typeface="Times New Roman"/>
            </a:endParaRPr>
          </a:p>
          <a:p>
            <a:pPr marL="128588" indent="-128588" defTabSz="685800">
              <a:buFont typeface="Arial" panose="020B0604020202020204" pitchFamily="34" charset="0"/>
              <a:buChar char="•"/>
              <a:defRPr/>
            </a:pPr>
            <a:r>
              <a:rPr lang="sv-SE" sz="750" dirty="0">
                <a:solidFill>
                  <a:srgbClr val="FFFFFF"/>
                </a:solidFill>
                <a:latin typeface="Arial"/>
              </a:rPr>
              <a:t>Lära på egen hand</a:t>
            </a:r>
          </a:p>
          <a:p>
            <a:pPr marL="128588" indent="-128588" defTabSz="685800">
              <a:buFont typeface="Arial" panose="020B0604020202020204" pitchFamily="34" charset="0"/>
              <a:buChar char="•"/>
              <a:defRPr/>
            </a:pPr>
            <a:r>
              <a:rPr lang="sv-SE" sz="750" dirty="0">
                <a:solidFill>
                  <a:srgbClr val="FFFFFF"/>
                </a:solidFill>
                <a:latin typeface="Arial"/>
              </a:rPr>
              <a:t>Lära med digitalt stöd via stöd-och-behandlings-plattformen</a:t>
            </a:r>
          </a:p>
          <a:p>
            <a:pPr marL="128588" indent="-128588" defTabSz="685800">
              <a:buFont typeface="Arial" panose="020B0604020202020204" pitchFamily="34" charset="0"/>
              <a:buChar char="•"/>
              <a:defRPr/>
            </a:pPr>
            <a:r>
              <a:rPr lang="sv-SE" sz="750" dirty="0">
                <a:solidFill>
                  <a:srgbClr val="FFFFFF"/>
                </a:solidFill>
                <a:latin typeface="Arial"/>
              </a:rPr>
              <a:t>Gruppbaserat lärande, </a:t>
            </a:r>
            <a:r>
              <a:rPr lang="sv-SE" sz="750" dirty="0" err="1">
                <a:solidFill>
                  <a:srgbClr val="FFFFFF"/>
                </a:solidFill>
                <a:latin typeface="Arial"/>
              </a:rPr>
              <a:t>peer</a:t>
            </a:r>
            <a:r>
              <a:rPr lang="sv-SE" sz="750" dirty="0">
                <a:solidFill>
                  <a:srgbClr val="FFFFFF"/>
                </a:solidFill>
                <a:latin typeface="Arial"/>
              </a:rPr>
              <a:t> to </a:t>
            </a:r>
            <a:r>
              <a:rPr lang="sv-SE" sz="750" dirty="0" err="1">
                <a:solidFill>
                  <a:srgbClr val="FFFFFF"/>
                </a:solidFill>
                <a:latin typeface="Arial"/>
              </a:rPr>
              <a:t>peer</a:t>
            </a:r>
            <a:endParaRPr lang="sv-SE" sz="750" dirty="0">
              <a:solidFill>
                <a:srgbClr val="FFFFFF"/>
              </a:solidFill>
              <a:latin typeface="Arial"/>
            </a:endParaRPr>
          </a:p>
        </p:txBody>
      </p:sp>
      <p:sp>
        <p:nvSpPr>
          <p:cNvPr id="29" name="Rektangel med rundade hörn 28"/>
          <p:cNvSpPr/>
          <p:nvPr/>
        </p:nvSpPr>
        <p:spPr>
          <a:xfrm>
            <a:off x="4791523" y="1919118"/>
            <a:ext cx="1335829" cy="1603231"/>
          </a:xfrm>
          <a:prstGeom prst="roundRect">
            <a:avLst/>
          </a:prstGeom>
          <a:solidFill>
            <a:srgbClr val="CE11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sv-SE" sz="900" dirty="0">
              <a:solidFill>
                <a:srgbClr val="FFFFFF"/>
              </a:solidFill>
              <a:latin typeface="Times New Roman"/>
            </a:endParaRPr>
          </a:p>
          <a:p>
            <a:pPr algn="ctr" defTabSz="685800">
              <a:defRPr/>
            </a:pPr>
            <a:r>
              <a:rPr lang="sv-SE" sz="900" dirty="0">
                <a:solidFill>
                  <a:srgbClr val="FFFFFF"/>
                </a:solidFill>
                <a:latin typeface="Arial"/>
              </a:rPr>
              <a:t>VÅRDINITIERAD EGENMONI-TORERING</a:t>
            </a:r>
          </a:p>
          <a:p>
            <a:pPr algn="ctr" defTabSz="685800">
              <a:defRPr/>
            </a:pPr>
            <a:endParaRPr lang="sv-SE" sz="900" dirty="0">
              <a:solidFill>
                <a:srgbClr val="FFFFFF"/>
              </a:solidFill>
              <a:latin typeface="Times New Roman"/>
            </a:endParaRPr>
          </a:p>
          <a:p>
            <a:pPr marL="128588" indent="-128588" defTabSz="685800">
              <a:buFont typeface="Arial" panose="020B0604020202020204" pitchFamily="34" charset="0"/>
              <a:buChar char="•"/>
              <a:defRPr/>
            </a:pPr>
            <a:r>
              <a:rPr lang="sv-SE" sz="750" dirty="0">
                <a:solidFill>
                  <a:srgbClr val="FFFFFF"/>
                </a:solidFill>
                <a:latin typeface="Arial"/>
              </a:rPr>
              <a:t>Med stöd av digital eller analog teknik</a:t>
            </a:r>
          </a:p>
          <a:p>
            <a:pPr marL="128588" indent="-128588" defTabSz="685800">
              <a:buFont typeface="Arial" panose="020B0604020202020204" pitchFamily="34" charset="0"/>
              <a:buChar char="•"/>
              <a:defRPr/>
            </a:pPr>
            <a:r>
              <a:rPr lang="sv-SE" sz="750" dirty="0">
                <a:solidFill>
                  <a:srgbClr val="FFFFFF"/>
                </a:solidFill>
                <a:latin typeface="Arial"/>
              </a:rPr>
              <a:t>Stöd för personal och patienter</a:t>
            </a:r>
          </a:p>
          <a:p>
            <a:pPr algn="ctr" defTabSz="685800">
              <a:defRPr/>
            </a:pPr>
            <a:endParaRPr lang="sv-SE" sz="750" dirty="0">
              <a:solidFill>
                <a:srgbClr val="FFFFFF"/>
              </a:solidFill>
              <a:latin typeface="Arial"/>
            </a:endParaRPr>
          </a:p>
          <a:p>
            <a:pPr defTabSz="685800">
              <a:defRPr/>
            </a:pPr>
            <a:endParaRPr lang="sv-SE" sz="750" dirty="0">
              <a:solidFill>
                <a:srgbClr val="FFFFFF"/>
              </a:solidFill>
              <a:latin typeface="Times New Roman"/>
            </a:endParaRPr>
          </a:p>
          <a:p>
            <a:pPr defTabSz="685800">
              <a:defRPr/>
            </a:pPr>
            <a:endParaRPr lang="sv-SE" sz="675" dirty="0">
              <a:solidFill>
                <a:srgbClr val="FFFFFF"/>
              </a:solidFill>
              <a:latin typeface="Times New Roman"/>
            </a:endParaRPr>
          </a:p>
        </p:txBody>
      </p:sp>
      <p:sp>
        <p:nvSpPr>
          <p:cNvPr id="30" name="Rektangel med rundade hörn 29"/>
          <p:cNvSpPr/>
          <p:nvPr/>
        </p:nvSpPr>
        <p:spPr>
          <a:xfrm>
            <a:off x="6730781" y="1920488"/>
            <a:ext cx="1328026" cy="1603231"/>
          </a:xfrm>
          <a:prstGeom prst="roundRect">
            <a:avLst/>
          </a:prstGeom>
          <a:solidFill>
            <a:srgbClr val="CE11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sv-SE" sz="900" dirty="0">
                <a:solidFill>
                  <a:srgbClr val="FFFFFF"/>
                </a:solidFill>
                <a:latin typeface="Arial"/>
              </a:rPr>
              <a:t>STÖD </a:t>
            </a:r>
          </a:p>
          <a:p>
            <a:pPr defTabSz="685800">
              <a:defRPr/>
            </a:pPr>
            <a:r>
              <a:rPr lang="sv-SE" sz="750" dirty="0">
                <a:solidFill>
                  <a:srgbClr val="FFFFFF"/>
                </a:solidFill>
                <a:latin typeface="Arial"/>
              </a:rPr>
              <a:t>Ex.</a:t>
            </a:r>
          </a:p>
          <a:p>
            <a:pPr marL="128588" indent="-128588" defTabSz="685800">
              <a:buFont typeface="Arial" panose="020B0604020202020204" pitchFamily="34" charset="0"/>
              <a:buChar char="•"/>
              <a:defRPr/>
            </a:pPr>
            <a:r>
              <a:rPr lang="sv-SE" sz="750" dirty="0">
                <a:solidFill>
                  <a:srgbClr val="FFFFFF"/>
                </a:solidFill>
                <a:latin typeface="Arial"/>
              </a:rPr>
              <a:t>Källkritisk artikelsökning</a:t>
            </a:r>
          </a:p>
          <a:p>
            <a:pPr marL="128588" indent="-128588" defTabSz="685800">
              <a:buFont typeface="Arial" panose="020B0604020202020204" pitchFamily="34" charset="0"/>
              <a:buChar char="•"/>
              <a:defRPr/>
            </a:pPr>
            <a:r>
              <a:rPr lang="sv-SE" sz="750" dirty="0">
                <a:solidFill>
                  <a:srgbClr val="FFFFFF"/>
                </a:solidFill>
                <a:latin typeface="Arial"/>
              </a:rPr>
              <a:t>Litteraturtips om sjukdom/hälsa</a:t>
            </a:r>
          </a:p>
          <a:p>
            <a:pPr marL="128588" indent="-128588" defTabSz="685800">
              <a:buFont typeface="Arial" panose="020B0604020202020204" pitchFamily="34" charset="0"/>
              <a:buChar char="•"/>
              <a:defRPr/>
            </a:pPr>
            <a:endParaRPr lang="sv-SE" sz="750" dirty="0">
              <a:solidFill>
                <a:srgbClr val="FFFFFF"/>
              </a:solidFill>
              <a:latin typeface="Arial"/>
            </a:endParaRPr>
          </a:p>
          <a:p>
            <a:pPr algn="ctr" defTabSz="685800">
              <a:defRPr/>
            </a:pPr>
            <a:endParaRPr lang="sv-SE" sz="750" dirty="0">
              <a:solidFill>
                <a:srgbClr val="FFFFFF"/>
              </a:solidFill>
              <a:latin typeface="Arial"/>
            </a:endParaRPr>
          </a:p>
          <a:p>
            <a:pPr defTabSz="685800">
              <a:defRPr/>
            </a:pPr>
            <a:endParaRPr lang="sv-SE" sz="900" dirty="0">
              <a:solidFill>
                <a:srgbClr val="FFFFFF"/>
              </a:solidFill>
              <a:latin typeface="Times New Roman"/>
            </a:endParaRPr>
          </a:p>
          <a:p>
            <a:pPr defTabSz="685800">
              <a:defRPr/>
            </a:pPr>
            <a:endParaRPr lang="sv-SE" sz="675" dirty="0">
              <a:solidFill>
                <a:srgbClr val="FFFFFF"/>
              </a:solidFill>
              <a:latin typeface="Times New Roman"/>
            </a:endParaRPr>
          </a:p>
        </p:txBody>
      </p:sp>
      <p:sp>
        <p:nvSpPr>
          <p:cNvPr id="3" name="Rektangel 2"/>
          <p:cNvSpPr/>
          <p:nvPr/>
        </p:nvSpPr>
        <p:spPr>
          <a:xfrm>
            <a:off x="250882" y="210613"/>
            <a:ext cx="8190117" cy="1338828"/>
          </a:xfrm>
          <a:prstGeom prst="rect">
            <a:avLst/>
          </a:prstGeom>
        </p:spPr>
        <p:txBody>
          <a:bodyPr wrap="square">
            <a:spAutoFit/>
          </a:bodyPr>
          <a:lstStyle/>
          <a:p>
            <a:pPr defTabSz="685800">
              <a:defRPr/>
            </a:pPr>
            <a:r>
              <a:rPr lang="sv-SE" sz="3300" dirty="0">
                <a:solidFill>
                  <a:srgbClr val="363636"/>
                </a:solidFill>
                <a:latin typeface="Arial"/>
              </a:rPr>
              <a:t>Standardiserade utbud – personcentrering </a:t>
            </a:r>
          </a:p>
          <a:p>
            <a:pPr defTabSz="685800">
              <a:defRPr/>
            </a:pPr>
            <a:r>
              <a:rPr lang="sv-SE" sz="2400" dirty="0">
                <a:solidFill>
                  <a:srgbClr val="363636"/>
                </a:solidFill>
                <a:latin typeface="Arial"/>
              </a:rPr>
              <a:t>– för att kunna ta hand som sin egenvård och medverka i samspelet med vården</a:t>
            </a:r>
          </a:p>
        </p:txBody>
      </p:sp>
      <p:sp>
        <p:nvSpPr>
          <p:cNvPr id="32" name="Rektangel med rundade hörn 31"/>
          <p:cNvSpPr/>
          <p:nvPr/>
        </p:nvSpPr>
        <p:spPr>
          <a:xfrm>
            <a:off x="4545556" y="1310975"/>
            <a:ext cx="1373884" cy="38628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sv-SE" sz="825" dirty="0">
                <a:solidFill>
                  <a:srgbClr val="FFFFFF"/>
                </a:solidFill>
                <a:latin typeface="Arial"/>
              </a:rPr>
              <a:t>Gemensam kartläggning i SÖSR </a:t>
            </a:r>
          </a:p>
        </p:txBody>
      </p:sp>
      <p:sp>
        <p:nvSpPr>
          <p:cNvPr id="33" name="Rektangel med rundade hörn 32"/>
          <p:cNvSpPr/>
          <p:nvPr/>
        </p:nvSpPr>
        <p:spPr>
          <a:xfrm>
            <a:off x="2752212" y="4296863"/>
            <a:ext cx="1968271" cy="49810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sv-SE" sz="825" dirty="0">
                <a:solidFill>
                  <a:srgbClr val="FFFFFF"/>
                </a:solidFill>
                <a:latin typeface="Arial"/>
              </a:rPr>
              <a:t>Egengranskning av dokumenterade överenskommelser för att säkerställa att de motsvarar syftet</a:t>
            </a:r>
          </a:p>
        </p:txBody>
      </p:sp>
    </p:spTree>
    <p:extLst>
      <p:ext uri="{BB962C8B-B14F-4D97-AF65-F5344CB8AC3E}">
        <p14:creationId xmlns:p14="http://schemas.microsoft.com/office/powerpoint/2010/main" val="10532451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1" nodeType="afterEffect">
                                  <p:stCondLst>
                                    <p:cond delay="0"/>
                                  </p:stCondLst>
                                  <p:childTnLst>
                                    <p:set>
                                      <p:cBhvr>
                                        <p:cTn id="13" dur="1" fill="hold">
                                          <p:stCondLst>
                                            <p:cond delay="0"/>
                                          </p:stCondLst>
                                        </p:cTn>
                                        <p:tgtEl>
                                          <p:spTgt spid="2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9"/>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1" nodeType="after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1" nodeType="afterEffect">
                                  <p:stCondLst>
                                    <p:cond delay="0"/>
                                  </p:stCondLst>
                                  <p:childTnLst>
                                    <p:set>
                                      <p:cBhvr>
                                        <p:cTn id="29" dur="1" fill="hold">
                                          <p:stCondLst>
                                            <p:cond delay="0"/>
                                          </p:stCondLst>
                                        </p:cTn>
                                        <p:tgtEl>
                                          <p:spTgt spid="30"/>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7" grpId="1" animBg="1"/>
      <p:bldP spid="29" grpId="0" animBg="1"/>
      <p:bldP spid="29" grpId="1" animBg="1"/>
      <p:bldP spid="30" grpId="0" animBg="1"/>
      <p:bldP spid="30" grpId="1" animBg="1"/>
      <p:bldP spid="32" grpId="0" animBg="1"/>
      <p:bldP spid="33"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12961" y="285586"/>
            <a:ext cx="8229600" cy="857250"/>
          </a:xfrm>
        </p:spPr>
        <p:txBody>
          <a:bodyPr>
            <a:noAutofit/>
          </a:bodyPr>
          <a:lstStyle/>
          <a:p>
            <a:r>
              <a:rPr lang="sv-SE" sz="3300" dirty="0"/>
              <a:t>Lärande sker när vi gör tillsammans</a:t>
            </a:r>
          </a:p>
        </p:txBody>
      </p:sp>
      <p:pic>
        <p:nvPicPr>
          <p:cNvPr id="4" name="Bildobjekt 3"/>
          <p:cNvPicPr>
            <a:picLocks noChangeAspect="1"/>
          </p:cNvPicPr>
          <p:nvPr/>
        </p:nvPicPr>
        <p:blipFill>
          <a:blip r:embed="rId3"/>
          <a:stretch>
            <a:fillRect/>
          </a:stretch>
        </p:blipFill>
        <p:spPr>
          <a:xfrm>
            <a:off x="622915" y="1700229"/>
            <a:ext cx="5335824" cy="3024794"/>
          </a:xfrm>
          <a:prstGeom prst="rect">
            <a:avLst/>
          </a:prstGeom>
        </p:spPr>
      </p:pic>
      <p:sp>
        <p:nvSpPr>
          <p:cNvPr id="5" name="Rektangel 4"/>
          <p:cNvSpPr/>
          <p:nvPr/>
        </p:nvSpPr>
        <p:spPr>
          <a:xfrm>
            <a:off x="681259" y="1223636"/>
            <a:ext cx="4809683" cy="461665"/>
          </a:xfrm>
          <a:prstGeom prst="rect">
            <a:avLst/>
          </a:prstGeom>
        </p:spPr>
        <p:txBody>
          <a:bodyPr wrap="square">
            <a:spAutoFit/>
          </a:bodyPr>
          <a:lstStyle/>
          <a:p>
            <a:pPr defTabSz="685800">
              <a:defRPr/>
            </a:pPr>
            <a:r>
              <a:rPr lang="sv-SE" sz="1200" dirty="0">
                <a:solidFill>
                  <a:srgbClr val="363636"/>
                </a:solidFill>
                <a:latin typeface="Arial"/>
                <a:hlinkClick r:id="rId4"/>
              </a:rPr>
              <a:t>Reumatologmottagningen erbjuder fler tjänster för att möta patienters behov-Utveckling i Jönköpings län (rjl.se)</a:t>
            </a:r>
            <a:endParaRPr lang="sv-SE" sz="1200" dirty="0">
              <a:solidFill>
                <a:srgbClr val="363636"/>
              </a:solidFill>
              <a:latin typeface="Arial"/>
            </a:endParaRPr>
          </a:p>
        </p:txBody>
      </p:sp>
    </p:spTree>
    <p:extLst>
      <p:ext uri="{BB962C8B-B14F-4D97-AF65-F5344CB8AC3E}">
        <p14:creationId xmlns:p14="http://schemas.microsoft.com/office/powerpoint/2010/main" val="147316796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87955" y="326596"/>
            <a:ext cx="8229600" cy="857250"/>
          </a:xfrm>
        </p:spPr>
        <p:txBody>
          <a:bodyPr>
            <a:normAutofit/>
          </a:bodyPr>
          <a:lstStyle/>
          <a:p>
            <a:r>
              <a:rPr lang="sv-SE" sz="3300" dirty="0"/>
              <a:t>Detta lärde vi oss</a:t>
            </a:r>
          </a:p>
        </p:txBody>
      </p:sp>
      <p:sp>
        <p:nvSpPr>
          <p:cNvPr id="3" name="Platshållare för innehåll 2"/>
          <p:cNvSpPr>
            <a:spLocks noGrp="1"/>
          </p:cNvSpPr>
          <p:nvPr>
            <p:ph idx="1"/>
          </p:nvPr>
        </p:nvSpPr>
        <p:spPr>
          <a:xfrm>
            <a:off x="430813" y="1183846"/>
            <a:ext cx="8229600" cy="2808311"/>
          </a:xfrm>
        </p:spPr>
        <p:txBody>
          <a:bodyPr>
            <a:noAutofit/>
          </a:bodyPr>
          <a:lstStyle/>
          <a:p>
            <a:pPr marL="428625" indent="-428625">
              <a:buFont typeface="Arial" panose="020B0604020202020204" pitchFamily="34" charset="0"/>
              <a:buChar char="•"/>
            </a:pPr>
            <a:r>
              <a:rPr lang="sv-SE" sz="1500" dirty="0"/>
              <a:t>Stuprörsstrukturer behöver ersättas med sammanhängande stödprocesser kring patientens behov/utmaningar/upplevelser, ex kunskapsstyrning, e-hälsa, kommunikation, dokumenterad överenskommelse</a:t>
            </a:r>
          </a:p>
          <a:p>
            <a:pPr marL="428625" indent="-428625">
              <a:buFont typeface="Arial" panose="020B0604020202020204" pitchFamily="34" charset="0"/>
              <a:buChar char="•"/>
            </a:pPr>
            <a:r>
              <a:rPr lang="sv-SE" sz="1500" dirty="0"/>
              <a:t>Viktigt att harmonisera kunskapsstöd för invånare och vårdpersonal på 1177.se </a:t>
            </a:r>
          </a:p>
          <a:p>
            <a:pPr marL="428625" indent="-428625">
              <a:buFont typeface="Arial" panose="020B0604020202020204" pitchFamily="34" charset="0"/>
              <a:buChar char="•"/>
            </a:pPr>
            <a:r>
              <a:rPr lang="sv-SE" sz="1500" dirty="0"/>
              <a:t>Viktigt att skapa standardiserat utbud av tjänster som kan anpassas efter person, behov och situation</a:t>
            </a:r>
          </a:p>
          <a:p>
            <a:pPr marL="428625" indent="-428625">
              <a:buFont typeface="Arial" panose="020B0604020202020204" pitchFamily="34" charset="0"/>
              <a:buChar char="•"/>
            </a:pPr>
            <a:r>
              <a:rPr lang="sv-SE" sz="1500" dirty="0"/>
              <a:t>Engagemang från verksamhetschef och verksamhetsutvecklare helt avgörande</a:t>
            </a:r>
          </a:p>
          <a:p>
            <a:pPr marL="428625" indent="-428625">
              <a:buFont typeface="Arial" panose="020B0604020202020204" pitchFamily="34" charset="0"/>
              <a:buChar char="•"/>
            </a:pPr>
            <a:r>
              <a:rPr lang="sv-SE" sz="1500" dirty="0"/>
              <a:t>Framgångsfaktor att utgå från ett vårdförlopp/vårdprocess och koppla på digital info och e-tjänster i de olika stegen</a:t>
            </a:r>
          </a:p>
          <a:p>
            <a:pPr marL="428625" indent="-428625">
              <a:buFont typeface="Arial" panose="020B0604020202020204" pitchFamily="34" charset="0"/>
              <a:buChar char="•"/>
            </a:pPr>
            <a:endParaRPr lang="sv-SE" sz="1500" dirty="0"/>
          </a:p>
          <a:p>
            <a:r>
              <a:rPr lang="sv-SE" sz="1500" dirty="0"/>
              <a:t>Vi behöver fortsätta utveckla vår förmåga att utgå från de behov och den levda erfarenhet som personer med kroniska sjukdomar har, både vid användning och utveckling av vårdens tjänster, samt anpassa våra arbetssätt för att möta dessa behov på ett bättre sätt.</a:t>
            </a:r>
            <a:endParaRPr lang="sv-SE" sz="1800" dirty="0"/>
          </a:p>
        </p:txBody>
      </p:sp>
    </p:spTree>
    <p:extLst>
      <p:ext uri="{BB962C8B-B14F-4D97-AF65-F5344CB8AC3E}">
        <p14:creationId xmlns:p14="http://schemas.microsoft.com/office/powerpoint/2010/main" val="150192815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3600" dirty="0"/>
              <a:t>Så!</a:t>
            </a:r>
          </a:p>
        </p:txBody>
      </p:sp>
      <p:sp>
        <p:nvSpPr>
          <p:cNvPr id="3" name="Platshållare för innehåll 2"/>
          <p:cNvSpPr>
            <a:spLocks noGrp="1"/>
          </p:cNvSpPr>
          <p:nvPr>
            <p:ph idx="1"/>
          </p:nvPr>
        </p:nvSpPr>
        <p:spPr/>
        <p:txBody>
          <a:bodyPr>
            <a:normAutofit/>
          </a:bodyPr>
          <a:lstStyle/>
          <a:p>
            <a:pPr marL="428625" indent="-428625">
              <a:buFont typeface="Arial" panose="020B0604020202020204" pitchFamily="34" charset="0"/>
              <a:buChar char="•"/>
            </a:pPr>
            <a:r>
              <a:rPr lang="sv-SE" sz="1800" dirty="0"/>
              <a:t>Använd befintliga lösningar: e-tjänster, digital kommunikation, digitalisera patientinformation</a:t>
            </a:r>
          </a:p>
          <a:p>
            <a:pPr marL="428625" indent="-428625">
              <a:buFont typeface="Arial" panose="020B0604020202020204" pitchFamily="34" charset="0"/>
              <a:buChar char="•"/>
            </a:pPr>
            <a:r>
              <a:rPr lang="sv-SE" sz="1800" dirty="0"/>
              <a:t>Utgå från patientens utmaningar/behov/upplevelser, </a:t>
            </a:r>
            <a:r>
              <a:rPr lang="sv-SE" sz="1800" dirty="0" err="1"/>
              <a:t>samskapa</a:t>
            </a:r>
            <a:endParaRPr lang="sv-SE" sz="1800" dirty="0"/>
          </a:p>
          <a:p>
            <a:pPr marL="428625" indent="-428625">
              <a:buFont typeface="Arial" panose="020B0604020202020204" pitchFamily="34" charset="0"/>
              <a:buChar char="•"/>
            </a:pPr>
            <a:r>
              <a:rPr lang="sv-SE" sz="1800" dirty="0"/>
              <a:t>Knyt ihop med vårdförlopp</a:t>
            </a:r>
          </a:p>
          <a:p>
            <a:pPr marL="428625" indent="-428625">
              <a:buFont typeface="Arial" panose="020B0604020202020204" pitchFamily="34" charset="0"/>
              <a:buChar char="•"/>
            </a:pPr>
            <a:r>
              <a:rPr lang="sv-SE" sz="1800" dirty="0"/>
              <a:t>Standardisera utbud av tjänster för att kunna arbeta </a:t>
            </a:r>
            <a:r>
              <a:rPr lang="sv-SE" sz="1800" dirty="0" err="1"/>
              <a:t>personanpassat</a:t>
            </a:r>
            <a:endParaRPr lang="sv-SE" sz="1800" dirty="0"/>
          </a:p>
          <a:p>
            <a:pPr marL="428625" indent="-428625">
              <a:buFont typeface="Arial" panose="020B0604020202020204" pitchFamily="34" charset="0"/>
              <a:buChar char="•"/>
            </a:pPr>
            <a:r>
              <a:rPr lang="sv-SE" sz="1800" dirty="0"/>
              <a:t>Samordna stöd</a:t>
            </a:r>
          </a:p>
          <a:p>
            <a:endParaRPr lang="sv-SE" sz="2400" dirty="0"/>
          </a:p>
        </p:txBody>
      </p:sp>
    </p:spTree>
    <p:extLst>
      <p:ext uri="{BB962C8B-B14F-4D97-AF65-F5344CB8AC3E}">
        <p14:creationId xmlns:p14="http://schemas.microsoft.com/office/powerpoint/2010/main" val="411567880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Mer information </a:t>
            </a:r>
            <a:endParaRPr lang="sv-SE" dirty="0"/>
          </a:p>
        </p:txBody>
      </p:sp>
      <p:sp>
        <p:nvSpPr>
          <p:cNvPr id="3" name="Platshållare för innehåll 2"/>
          <p:cNvSpPr>
            <a:spLocks noGrp="1"/>
          </p:cNvSpPr>
          <p:nvPr>
            <p:ph idx="1"/>
          </p:nvPr>
        </p:nvSpPr>
        <p:spPr/>
        <p:txBody>
          <a:bodyPr>
            <a:normAutofit lnSpcReduction="10000"/>
          </a:bodyPr>
          <a:lstStyle/>
          <a:p>
            <a:pPr marL="257175" indent="-257175">
              <a:buFont typeface="Arial" panose="020B0604020202020204" pitchFamily="34" charset="0"/>
              <a:buChar char="•"/>
            </a:pPr>
            <a:r>
              <a:rPr lang="sv-SE" sz="1800" dirty="0">
                <a:hlinkClick r:id="rId2"/>
              </a:rPr>
              <a:t>Patientens kunskapsstöd - Sydöstra sjukvårdsregionen</a:t>
            </a:r>
            <a:endParaRPr lang="sv-SE" sz="1800" u="sng" dirty="0">
              <a:hlinkClick r:id=""/>
            </a:endParaRPr>
          </a:p>
          <a:p>
            <a:pPr marL="257175" indent="-257175">
              <a:buFont typeface="Arial" panose="020B0604020202020204" pitchFamily="34" charset="0"/>
              <a:buChar char="•"/>
            </a:pPr>
            <a:r>
              <a:rPr lang="sv-SE" sz="1800" u="sng" dirty="0">
                <a:hlinkClick r:id=""/>
              </a:rPr>
              <a:t>Film om varför det är viktigt att utveckla patientens kunskapsstöd, Sveriges Kommuner och Regioner</a:t>
            </a:r>
            <a:endParaRPr lang="sv-SE" sz="1800" u="sng" dirty="0"/>
          </a:p>
          <a:p>
            <a:pPr marL="257175" indent="-257175">
              <a:buFont typeface="Arial" panose="020B0604020202020204" pitchFamily="34" charset="0"/>
              <a:buChar char="•"/>
            </a:pPr>
            <a:r>
              <a:rPr lang="sv-SE" sz="1800" dirty="0">
                <a:hlinkClick r:id="rId3"/>
              </a:rPr>
              <a:t>”Vården måste kraftsamla kring personcentrerat arbetssätt” - Dagens Medicin</a:t>
            </a:r>
            <a:endParaRPr lang="sv-SE" sz="1800" u="sng" dirty="0"/>
          </a:p>
          <a:p>
            <a:pPr marL="257175" indent="-257175">
              <a:buFont typeface="Arial" panose="020B0604020202020204" pitchFamily="34" charset="0"/>
              <a:buChar char="•"/>
            </a:pPr>
            <a:r>
              <a:rPr lang="sv-SE" sz="1800" dirty="0">
                <a:hlinkClick r:id="rId4"/>
              </a:rPr>
              <a:t>Så stärks patientens egenkraft med hjälp av </a:t>
            </a:r>
            <a:r>
              <a:rPr lang="sv-SE" sz="1800" dirty="0" err="1">
                <a:hlinkClick r:id="rId4"/>
              </a:rPr>
              <a:t>personanpassat</a:t>
            </a:r>
            <a:r>
              <a:rPr lang="sv-SE" sz="1800" dirty="0">
                <a:hlinkClick r:id="rId4"/>
              </a:rPr>
              <a:t> kunskapsstöd – </a:t>
            </a:r>
            <a:r>
              <a:rPr lang="sv-SE" sz="1800" dirty="0" err="1">
                <a:hlinkClick r:id="rId4"/>
              </a:rPr>
              <a:t>Inera</a:t>
            </a:r>
            <a:endParaRPr lang="sv-SE" sz="1800" dirty="0"/>
          </a:p>
          <a:p>
            <a:pPr marL="257175" indent="-257175">
              <a:buFont typeface="Arial" panose="020B0604020202020204" pitchFamily="34" charset="0"/>
              <a:buChar char="•"/>
            </a:pPr>
            <a:r>
              <a:rPr lang="sv-SE" sz="1800" dirty="0">
                <a:hlinkClick r:id="rId5"/>
              </a:rPr>
              <a:t>https://kunskapsstyrningvard.se/kunskapsstyrningvard/omkunskapsstyrning/nyheter/nyheter/digitaliseringochsamskapandeargrundenipatientenskunskapsstod.86607.html</a:t>
            </a:r>
            <a:endParaRPr lang="sv-SE" sz="1800" dirty="0"/>
          </a:p>
        </p:txBody>
      </p:sp>
    </p:spTree>
    <p:extLst>
      <p:ext uri="{BB962C8B-B14F-4D97-AF65-F5344CB8AC3E}">
        <p14:creationId xmlns:p14="http://schemas.microsoft.com/office/powerpoint/2010/main" val="479180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C5A7224-E763-D7FD-20B0-A55936C939A5}"/>
              </a:ext>
            </a:extLst>
          </p:cNvPr>
          <p:cNvSpPr>
            <a:spLocks noGrp="1" noRot="1" noMove="1" noResize="1" noEditPoints="1" noAdjustHandles="1" noChangeArrowheads="1" noChangeShapeType="1"/>
          </p:cNvSpPr>
          <p:nvPr/>
        </p:nvSpPr>
        <p:spPr>
          <a:xfrm>
            <a:off x="6063096" y="0"/>
            <a:ext cx="3080905" cy="5143500"/>
          </a:xfrm>
          <a:prstGeom prst="rect">
            <a:avLst/>
          </a:prstGeom>
          <a:solidFill>
            <a:srgbClr val="FDE7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endParaRPr lang="sv-SE" sz="1350">
              <a:solidFill>
                <a:prstClr val="white"/>
              </a:solidFill>
              <a:latin typeface="Arial"/>
            </a:endParaRPr>
          </a:p>
        </p:txBody>
      </p:sp>
      <p:sp>
        <p:nvSpPr>
          <p:cNvPr id="7" name="Rubrik 6">
            <a:extLst>
              <a:ext uri="{FF2B5EF4-FFF2-40B4-BE49-F238E27FC236}">
                <a16:creationId xmlns:a16="http://schemas.microsoft.com/office/drawing/2014/main" id="{01FDD776-FECF-1947-D390-8B3740D649E6}"/>
              </a:ext>
            </a:extLst>
          </p:cNvPr>
          <p:cNvSpPr>
            <a:spLocks noGrp="1"/>
          </p:cNvSpPr>
          <p:nvPr>
            <p:ph type="title"/>
          </p:nvPr>
        </p:nvSpPr>
        <p:spPr>
          <a:xfrm>
            <a:off x="684000" y="0"/>
            <a:ext cx="3888000" cy="1296000"/>
          </a:xfrm>
        </p:spPr>
        <p:txBody>
          <a:bodyPr/>
          <a:lstStyle/>
          <a:p>
            <a:r>
              <a:rPr lang="sv-SE" dirty="0"/>
              <a:t>Utvecklingskraft 2025</a:t>
            </a:r>
            <a:br>
              <a:rPr lang="sv-SE" dirty="0"/>
            </a:br>
            <a:r>
              <a:rPr lang="sv-SE" sz="1050" dirty="0">
                <a:solidFill>
                  <a:schemeClr val="tx1"/>
                </a:solidFill>
              </a:rPr>
              <a:t>Tema: </a:t>
            </a:r>
            <a:r>
              <a:rPr lang="sv-SE" sz="1050" b="0" dirty="0">
                <a:solidFill>
                  <a:schemeClr val="tx1"/>
                </a:solidFill>
              </a:rPr>
              <a:t>Invånarkraft - kompass för hållbarhet och hälsa</a:t>
            </a:r>
          </a:p>
        </p:txBody>
      </p:sp>
      <p:sp>
        <p:nvSpPr>
          <p:cNvPr id="9" name="Platshållare för text 8">
            <a:extLst>
              <a:ext uri="{FF2B5EF4-FFF2-40B4-BE49-F238E27FC236}">
                <a16:creationId xmlns:a16="http://schemas.microsoft.com/office/drawing/2014/main" id="{870FAADA-7647-1E14-5F17-5D99BB707917}"/>
              </a:ext>
            </a:extLst>
          </p:cNvPr>
          <p:cNvSpPr>
            <a:spLocks noGrp="1"/>
          </p:cNvSpPr>
          <p:nvPr>
            <p:ph type="body" sz="quarter" idx="14"/>
          </p:nvPr>
        </p:nvSpPr>
        <p:spPr>
          <a:xfrm>
            <a:off x="684000" y="1296000"/>
            <a:ext cx="4816301" cy="2916000"/>
          </a:xfrm>
        </p:spPr>
        <p:txBody>
          <a:bodyPr/>
          <a:lstStyle/>
          <a:p>
            <a:r>
              <a:rPr lang="sv-SE" sz="1350" b="1" dirty="0"/>
              <a:t>7 maj: Primärvårdsdagen</a:t>
            </a:r>
          </a:p>
          <a:p>
            <a:pPr marL="128588" indent="-128588">
              <a:buFont typeface="Arial" panose="020B0604020202020204" pitchFamily="34" charset="0"/>
              <a:buChar char="•"/>
            </a:pPr>
            <a:r>
              <a:rPr lang="sv-SE" sz="900" dirty="0"/>
              <a:t>Region Jönköpings läns vårdcentraler presenterar 2024 års förbättringsarbeten.</a:t>
            </a:r>
          </a:p>
          <a:p>
            <a:pPr marL="128588" indent="-128588">
              <a:buFont typeface="Arial" panose="020B0604020202020204" pitchFamily="34" charset="0"/>
              <a:buChar char="•"/>
            </a:pPr>
            <a:r>
              <a:rPr lang="sv-SE" sz="900" dirty="0"/>
              <a:t>Hur kan våra invånare vara delaktiga i sin egen hälsa? Ta del av Region Jönköpings läns breda utbud av hälsofrämjande stöd.</a:t>
            </a:r>
          </a:p>
          <a:p>
            <a:pPr marL="128588" indent="-128588">
              <a:buFont typeface="Arial" panose="020B0604020202020204" pitchFamily="34" charset="0"/>
              <a:buChar char="•"/>
            </a:pPr>
            <a:r>
              <a:rPr lang="sv-SE" sz="900" dirty="0"/>
              <a:t>"Snacka om sjukt! – Hur mår du? På riktigt.” En inspirerande  och interaktiv föreläsning med Efraim </a:t>
            </a:r>
            <a:r>
              <a:rPr lang="sv-SE" sz="900" dirty="0" err="1"/>
              <a:t>Jovlunden</a:t>
            </a:r>
            <a:r>
              <a:rPr lang="sv-SE" sz="900" dirty="0"/>
              <a:t>, specialistläkare, Region Östergötland.</a:t>
            </a:r>
          </a:p>
          <a:p>
            <a:pPr marL="128588" indent="-128588">
              <a:buFont typeface="Arial" panose="020B0604020202020204" pitchFamily="34" charset="0"/>
              <a:buChar char="•"/>
            </a:pPr>
            <a:r>
              <a:rPr lang="sv-SE" sz="900" dirty="0"/>
              <a:t>Dagen avslutar vi med att utse årets primärvårdsstjärna!</a:t>
            </a:r>
          </a:p>
          <a:p>
            <a:endParaRPr lang="sv-SE" sz="1200" b="1" dirty="0"/>
          </a:p>
          <a:p>
            <a:r>
              <a:rPr lang="sv-SE" sz="1350" b="1" dirty="0"/>
              <a:t>8 maj: Invånarkraft – kompass för hållbarhet och hälsa</a:t>
            </a:r>
          </a:p>
          <a:p>
            <a:pPr marL="128588" indent="-128588">
              <a:buFont typeface="Arial" panose="020B0604020202020204" pitchFamily="34" charset="0"/>
              <a:buChar char="•"/>
            </a:pPr>
            <a:r>
              <a:rPr lang="sv-SE" sz="900" dirty="0"/>
              <a:t>Fokus på att stärka invånarnas roll i vården och skapa en mer hållbar vård genom samskapande.</a:t>
            </a:r>
          </a:p>
          <a:p>
            <a:pPr marL="128588" indent="-128588">
              <a:buFont typeface="Arial" panose="020B0604020202020204" pitchFamily="34" charset="0"/>
              <a:buChar char="•"/>
            </a:pPr>
            <a:r>
              <a:rPr lang="sv-SE" sz="900" dirty="0"/>
              <a:t>Presentationer om tillgänglig hälsokommunikation och patientinvolvering i utformningen av vårdmiljöer.</a:t>
            </a:r>
          </a:p>
          <a:p>
            <a:pPr marL="128588" indent="-128588">
              <a:buFont typeface="Arial" panose="020B0604020202020204" pitchFamily="34" charset="0"/>
              <a:buChar char="•"/>
            </a:pPr>
            <a:r>
              <a:rPr lang="sv-SE" sz="900" dirty="0"/>
              <a:t>Region Östergötland och Region Kalmar län delger sina bästa förbättringsarbeten.</a:t>
            </a:r>
          </a:p>
          <a:p>
            <a:pPr marL="128588" indent="-128588">
              <a:buFont typeface="Arial" panose="020B0604020202020204" pitchFamily="34" charset="0"/>
              <a:buChar char="•"/>
            </a:pPr>
            <a:r>
              <a:rPr lang="sv-SE" sz="900" dirty="0"/>
              <a:t>Utvecklande workshops och studiebesök, både digitalt och fysiskt.</a:t>
            </a:r>
          </a:p>
        </p:txBody>
      </p:sp>
      <p:pic>
        <p:nvPicPr>
          <p:cNvPr id="16" name="Bildobjekt 15">
            <a:extLst>
              <a:ext uri="{FF2B5EF4-FFF2-40B4-BE49-F238E27FC236}">
                <a16:creationId xmlns:a16="http://schemas.microsoft.com/office/drawing/2014/main" id="{CBFFBAEB-41AB-46D4-5E9A-42CD6553B7FE}"/>
              </a:ext>
            </a:extLst>
          </p:cNvPr>
          <p:cNvPicPr>
            <a:picLocks noGrp="1" noRot="1" noChangeAspect="1" noMove="1" noResize="1" noEditPoints="1" noAdjustHandles="1" noChangeArrowheads="1" noChangeShapeType="1" noCrop="1"/>
          </p:cNvPicPr>
          <p:nvPr/>
        </p:nvPicPr>
        <p:blipFill>
          <a:blip r:embed="rId2"/>
          <a:srcRect/>
          <a:stretch/>
        </p:blipFill>
        <p:spPr>
          <a:xfrm>
            <a:off x="7830000" y="4671001"/>
            <a:ext cx="1031400" cy="254111"/>
          </a:xfrm>
          <a:prstGeom prst="rect">
            <a:avLst/>
          </a:prstGeom>
        </p:spPr>
      </p:pic>
      <p:sp>
        <p:nvSpPr>
          <p:cNvPr id="22" name="textruta 21">
            <a:extLst>
              <a:ext uri="{FF2B5EF4-FFF2-40B4-BE49-F238E27FC236}">
                <a16:creationId xmlns:a16="http://schemas.microsoft.com/office/drawing/2014/main" id="{4868B199-71E2-EC54-A87A-253791E25D6B}"/>
              </a:ext>
            </a:extLst>
          </p:cNvPr>
          <p:cNvSpPr txBox="1"/>
          <p:nvPr/>
        </p:nvSpPr>
        <p:spPr>
          <a:xfrm>
            <a:off x="6266769" y="337459"/>
            <a:ext cx="2673557" cy="2631490"/>
          </a:xfrm>
          <a:prstGeom prst="rect">
            <a:avLst/>
          </a:prstGeom>
          <a:noFill/>
        </p:spPr>
        <p:txBody>
          <a:bodyPr wrap="square">
            <a:spAutoFit/>
          </a:bodyPr>
          <a:lstStyle/>
          <a:p>
            <a:pPr defTabSz="685800"/>
            <a:r>
              <a:rPr lang="sv-SE" sz="2100" b="1" dirty="0">
                <a:solidFill>
                  <a:srgbClr val="B1063A"/>
                </a:solidFill>
                <a:latin typeface="Arial"/>
              </a:rPr>
              <a:t>Anmäl dig idag!</a:t>
            </a:r>
          </a:p>
          <a:p>
            <a:pPr defTabSz="685800"/>
            <a:endParaRPr lang="sv-SE" sz="900" dirty="0">
              <a:solidFill>
                <a:prstClr val="black"/>
              </a:solidFill>
              <a:latin typeface="Arial"/>
            </a:endParaRPr>
          </a:p>
          <a:p>
            <a:pPr defTabSz="685800"/>
            <a:r>
              <a:rPr lang="sv-SE" sz="900" b="1" dirty="0">
                <a:solidFill>
                  <a:prstClr val="black"/>
                </a:solidFill>
                <a:latin typeface="Arial"/>
              </a:rPr>
              <a:t>Vi välkomnar dig som drivs av och är engagerad i förbättringsarbeten </a:t>
            </a:r>
            <a:r>
              <a:rPr lang="sv-SE" sz="900" dirty="0">
                <a:solidFill>
                  <a:prstClr val="black"/>
                </a:solidFill>
                <a:latin typeface="Arial"/>
              </a:rPr>
              <a:t>inom hälso- och sjukvård, omsorg och tandvård, oavsett roll eller nivå. Tillsammans med invånarkraft stakar vi ut en ny riktning för hållbarhet och hälsa.</a:t>
            </a:r>
          </a:p>
          <a:p>
            <a:pPr defTabSz="685800"/>
            <a:endParaRPr lang="sv-SE" sz="900" dirty="0">
              <a:solidFill>
                <a:prstClr val="black"/>
              </a:solidFill>
              <a:latin typeface="Arial"/>
            </a:endParaRPr>
          </a:p>
          <a:p>
            <a:pPr defTabSz="685800"/>
            <a:r>
              <a:rPr lang="sv-SE" sz="900" dirty="0">
                <a:solidFill>
                  <a:prstClr val="black"/>
                </a:solidFill>
                <a:latin typeface="Arial"/>
              </a:rPr>
              <a:t>Båda dagarna erbjuds både fysiskt på plats på Qulturum och digitalt via webben.</a:t>
            </a:r>
          </a:p>
          <a:p>
            <a:pPr defTabSz="685800"/>
            <a:endParaRPr lang="sv-SE" sz="900" dirty="0">
              <a:solidFill>
                <a:prstClr val="black"/>
              </a:solidFill>
              <a:latin typeface="Arial"/>
            </a:endParaRPr>
          </a:p>
          <a:p>
            <a:pPr defTabSz="685800"/>
            <a:r>
              <a:rPr lang="sv-SE" sz="900" b="1" dirty="0">
                <a:solidFill>
                  <a:prstClr val="black"/>
                </a:solidFill>
                <a:latin typeface="Arial"/>
              </a:rPr>
              <a:t>Sista anmälningsdag för deltagande på plats är tisdag 22 april</a:t>
            </a:r>
            <a:r>
              <a:rPr lang="sv-SE" sz="900" dirty="0">
                <a:solidFill>
                  <a:prstClr val="black"/>
                </a:solidFill>
                <a:latin typeface="Arial"/>
              </a:rPr>
              <a:t>. För digitalt deltagande är anmälan öppen fram till och under konferensen.</a:t>
            </a:r>
          </a:p>
          <a:p>
            <a:pPr defTabSz="685800"/>
            <a:endParaRPr lang="sv-SE" sz="900" dirty="0">
              <a:solidFill>
                <a:prstClr val="black"/>
              </a:solidFill>
              <a:latin typeface="Arial"/>
            </a:endParaRPr>
          </a:p>
          <a:p>
            <a:pPr defTabSz="685800"/>
            <a:r>
              <a:rPr lang="sv-SE" sz="900" b="1" dirty="0">
                <a:solidFill>
                  <a:prstClr val="black"/>
                </a:solidFill>
                <a:latin typeface="Arial"/>
              </a:rPr>
              <a:t>Mer information, program och anmälan:</a:t>
            </a:r>
          </a:p>
          <a:p>
            <a:pPr defTabSz="685800"/>
            <a:r>
              <a:rPr lang="sv-SE" sz="900" dirty="0">
                <a:solidFill>
                  <a:prstClr val="black"/>
                </a:solidFill>
                <a:latin typeface="Arial"/>
              </a:rPr>
              <a:t>www.utvecklingskraft.se</a:t>
            </a:r>
          </a:p>
        </p:txBody>
      </p:sp>
      <p:pic>
        <p:nvPicPr>
          <p:cNvPr id="24" name="Bildobjekt 23" descr="En bild som visar klädsel, person, Människoansikte, kvinna&#10;&#10;AI-genererat innehåll kan vara felaktigt.">
            <a:extLst>
              <a:ext uri="{FF2B5EF4-FFF2-40B4-BE49-F238E27FC236}">
                <a16:creationId xmlns:a16="http://schemas.microsoft.com/office/drawing/2014/main" id="{F282E12C-24B2-90F0-F964-BBFA5C763653}"/>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rcRect t="2532"/>
          <a:stretch/>
        </p:blipFill>
        <p:spPr>
          <a:xfrm>
            <a:off x="6063096" y="3141569"/>
            <a:ext cx="3080905" cy="2001931"/>
          </a:xfrm>
          <a:prstGeom prst="rect">
            <a:avLst/>
          </a:prstGeom>
        </p:spPr>
      </p:pic>
      <p:pic>
        <p:nvPicPr>
          <p:cNvPr id="26" name="Bildobjekt 25" descr="En bild som visar Teckensnitt, text, Grafik, symbol&#10;&#10;AI-genererat innehåll kan vara felaktigt.">
            <a:extLst>
              <a:ext uri="{FF2B5EF4-FFF2-40B4-BE49-F238E27FC236}">
                <a16:creationId xmlns:a16="http://schemas.microsoft.com/office/drawing/2014/main" id="{2E3A6256-0AD1-08EF-FE81-A0363481D87E}"/>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7830000" y="4670072"/>
            <a:ext cx="1031400" cy="256548"/>
          </a:xfrm>
          <a:prstGeom prst="rect">
            <a:avLst/>
          </a:prstGeom>
        </p:spPr>
      </p:pic>
      <p:sp>
        <p:nvSpPr>
          <p:cNvPr id="27" name="Rektangel 26">
            <a:extLst>
              <a:ext uri="{FF2B5EF4-FFF2-40B4-BE49-F238E27FC236}">
                <a16:creationId xmlns:a16="http://schemas.microsoft.com/office/drawing/2014/main" id="{9B8DDDF7-E6A6-7B16-A972-9A30F8C49C20}"/>
              </a:ext>
            </a:extLst>
          </p:cNvPr>
          <p:cNvSpPr>
            <a:spLocks noGrp="1" noRot="1" noMove="1" noResize="1" noEditPoints="1" noAdjustHandles="1" noChangeArrowheads="1" noChangeShapeType="1"/>
          </p:cNvSpPr>
          <p:nvPr/>
        </p:nvSpPr>
        <p:spPr>
          <a:xfrm>
            <a:off x="6063096" y="3140012"/>
            <a:ext cx="3080905" cy="828552"/>
          </a:xfrm>
          <a:prstGeom prst="rect">
            <a:avLst/>
          </a:prstGeom>
          <a:gradFill>
            <a:gsLst>
              <a:gs pos="12000">
                <a:srgbClr val="FDE7E8"/>
              </a:gs>
              <a:gs pos="100000">
                <a:srgbClr val="FDE7E8">
                  <a:alpha val="0"/>
                </a:srgb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endParaRPr lang="sv-SE" sz="1350">
              <a:solidFill>
                <a:prstClr val="white"/>
              </a:solidFill>
              <a:latin typeface="Arial"/>
            </a:endParaRPr>
          </a:p>
        </p:txBody>
      </p:sp>
    </p:spTree>
    <p:extLst>
      <p:ext uri="{BB962C8B-B14F-4D97-AF65-F5344CB8AC3E}">
        <p14:creationId xmlns:p14="http://schemas.microsoft.com/office/powerpoint/2010/main" val="2502255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3. Kloka kliniska val</a:t>
            </a:r>
            <a:endParaRPr lang="sv-SE" dirty="0"/>
          </a:p>
        </p:txBody>
      </p:sp>
      <p:sp>
        <p:nvSpPr>
          <p:cNvPr id="3" name="Platshållare för innehåll 2"/>
          <p:cNvSpPr>
            <a:spLocks noGrp="1"/>
          </p:cNvSpPr>
          <p:nvPr>
            <p:ph idx="1"/>
          </p:nvPr>
        </p:nvSpPr>
        <p:spPr/>
        <p:txBody>
          <a:bodyPr>
            <a:normAutofit/>
          </a:bodyPr>
          <a:lstStyle/>
          <a:p>
            <a:r>
              <a:rPr lang="sv-SE" sz="2000" dirty="0" smtClean="0"/>
              <a:t>Exempel på arbetssätt och resultat inom respektive RPO </a:t>
            </a:r>
          </a:p>
          <a:p>
            <a:r>
              <a:rPr lang="sv-SE" sz="2000" dirty="0" smtClean="0"/>
              <a:t>Socialstyrelsen </a:t>
            </a:r>
            <a:r>
              <a:rPr lang="sv-SE" sz="2000" dirty="0" smtClean="0"/>
              <a:t>har fått </a:t>
            </a:r>
            <a:r>
              <a:rPr lang="sv-SE" sz="2000" dirty="0"/>
              <a:t>i uppdrag att ge regeringen ett </a:t>
            </a:r>
            <a:r>
              <a:rPr lang="sv-SE" sz="2000" dirty="0" smtClean="0"/>
              <a:t>bättre </a:t>
            </a:r>
            <a:r>
              <a:rPr lang="sv-SE" sz="2000" dirty="0"/>
              <a:t>kunskapsläge </a:t>
            </a:r>
            <a:r>
              <a:rPr lang="sv-SE" sz="2000" dirty="0" smtClean="0"/>
              <a:t>genom</a:t>
            </a:r>
            <a:r>
              <a:rPr lang="sv-SE" sz="2000" dirty="0" smtClean="0"/>
              <a:t> exempel där </a:t>
            </a:r>
            <a:r>
              <a:rPr lang="sv-SE" sz="2000" dirty="0"/>
              <a:t>utmönstrad vård </a:t>
            </a:r>
            <a:r>
              <a:rPr lang="sv-SE" sz="2000" dirty="0" smtClean="0"/>
              <a:t>genomförts</a:t>
            </a:r>
            <a:endParaRPr lang="sv-SE" sz="2000" dirty="0"/>
          </a:p>
          <a:p>
            <a:r>
              <a:rPr lang="sv-SE" sz="2000" dirty="0"/>
              <a:t>Socialstyrelsen </a:t>
            </a:r>
            <a:r>
              <a:rPr lang="sv-SE" sz="2000" dirty="0" smtClean="0"/>
              <a:t>sammanställer </a:t>
            </a:r>
            <a:r>
              <a:rPr lang="sv-SE" sz="2000" dirty="0"/>
              <a:t>de konkreta exempel som kommer in från samtliga sjukvårdsregioner, regioner och </a:t>
            </a:r>
            <a:r>
              <a:rPr lang="sv-SE" sz="2000" dirty="0" smtClean="0"/>
              <a:t>nationella programområden</a:t>
            </a:r>
          </a:p>
        </p:txBody>
      </p:sp>
    </p:spTree>
    <p:extLst>
      <p:ext uri="{BB962C8B-B14F-4D97-AF65-F5344CB8AC3E}">
        <p14:creationId xmlns:p14="http://schemas.microsoft.com/office/powerpoint/2010/main" val="319346393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smtClean="0"/>
              <a:t>7. Primärvårdsjouren </a:t>
            </a:r>
            <a:r>
              <a:rPr lang="sv-SE" dirty="0"/>
              <a:t>i Region Kalmar</a:t>
            </a:r>
          </a:p>
        </p:txBody>
      </p:sp>
      <p:sp>
        <p:nvSpPr>
          <p:cNvPr id="3" name="Platshållare för innehåll 2"/>
          <p:cNvSpPr>
            <a:spLocks noGrp="1"/>
          </p:cNvSpPr>
          <p:nvPr>
            <p:ph idx="1"/>
          </p:nvPr>
        </p:nvSpPr>
        <p:spPr/>
        <p:txBody>
          <a:bodyPr>
            <a:normAutofit/>
          </a:bodyPr>
          <a:lstStyle/>
          <a:p>
            <a:r>
              <a:rPr lang="sv-SE" sz="1400" dirty="0" smtClean="0"/>
              <a:t>Niklas </a:t>
            </a:r>
            <a:r>
              <a:rPr lang="sv-SE" sz="1400" dirty="0" err="1" smtClean="0"/>
              <a:t>Föghner</a:t>
            </a:r>
            <a:r>
              <a:rPr lang="sv-SE" sz="1400" dirty="0" smtClean="0"/>
              <a:t>. </a:t>
            </a:r>
            <a:endParaRPr lang="sv-SE" sz="1400" dirty="0"/>
          </a:p>
        </p:txBody>
      </p:sp>
    </p:spTree>
    <p:extLst>
      <p:ext uri="{BB962C8B-B14F-4D97-AF65-F5344CB8AC3E}">
        <p14:creationId xmlns:p14="http://schemas.microsoft.com/office/powerpoint/2010/main" val="387694756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8. Avslutning</a:t>
            </a:r>
            <a:r>
              <a:rPr lang="sv-SE" dirty="0"/>
              <a:t>, summering av dagen</a:t>
            </a:r>
          </a:p>
        </p:txBody>
      </p:sp>
      <p:sp>
        <p:nvSpPr>
          <p:cNvPr id="3" name="Platshållare för innehåll 2"/>
          <p:cNvSpPr>
            <a:spLocks noGrp="1"/>
          </p:cNvSpPr>
          <p:nvPr>
            <p:ph idx="1"/>
          </p:nvPr>
        </p:nvSpPr>
        <p:spPr/>
        <p:txBody>
          <a:bodyPr/>
          <a:lstStyle/>
          <a:p>
            <a:endParaRPr lang="sv-SE" dirty="0" smtClean="0"/>
          </a:p>
          <a:p>
            <a:r>
              <a:rPr lang="sv-SE" dirty="0" smtClean="0"/>
              <a:t>Nästa </a:t>
            </a:r>
            <a:r>
              <a:rPr lang="sv-SE" dirty="0" smtClean="0"/>
              <a:t>möte</a:t>
            </a:r>
            <a:r>
              <a:rPr lang="sv-SE" dirty="0"/>
              <a:t>: 6 maj </a:t>
            </a:r>
            <a:r>
              <a:rPr lang="sv-SE" dirty="0" smtClean="0"/>
              <a:t>13.00-16.00, digitalt</a:t>
            </a:r>
            <a:endParaRPr lang="sv-SE" dirty="0"/>
          </a:p>
        </p:txBody>
      </p:sp>
    </p:spTree>
    <p:extLst>
      <p:ext uri="{BB962C8B-B14F-4D97-AF65-F5344CB8AC3E}">
        <p14:creationId xmlns:p14="http://schemas.microsoft.com/office/powerpoint/2010/main" val="937111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Anpassat 7">
      <a:dk1>
        <a:srgbClr val="363636"/>
      </a:dk1>
      <a:lt1>
        <a:srgbClr val="FFFFFF"/>
      </a:lt1>
      <a:dk2>
        <a:srgbClr val="0066B3"/>
      </a:dk2>
      <a:lt2>
        <a:srgbClr val="EF4044"/>
      </a:lt2>
      <a:accent1>
        <a:srgbClr val="0066B3"/>
      </a:accent1>
      <a:accent2>
        <a:srgbClr val="BC151C"/>
      </a:accent2>
      <a:accent3>
        <a:srgbClr val="EF4044"/>
      </a:accent3>
      <a:accent4>
        <a:srgbClr val="F2CF68"/>
      </a:accent4>
      <a:accent5>
        <a:srgbClr val="F2CD13"/>
      </a:accent5>
      <a:accent6>
        <a:srgbClr val="BFBFBF"/>
      </a:accent6>
      <a:hlink>
        <a:srgbClr val="0066B3"/>
      </a:hlink>
      <a:folHlink>
        <a:srgbClr val="0066B3"/>
      </a:folHlink>
    </a:clrScheme>
    <a:fontScheme name="Office - klassiskt">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tema">
  <a:themeElements>
    <a:clrScheme name="Anpassat 7">
      <a:dk1>
        <a:srgbClr val="363636"/>
      </a:dk1>
      <a:lt1>
        <a:srgbClr val="FFFFFF"/>
      </a:lt1>
      <a:dk2>
        <a:srgbClr val="0066B3"/>
      </a:dk2>
      <a:lt2>
        <a:srgbClr val="EF4044"/>
      </a:lt2>
      <a:accent1>
        <a:srgbClr val="0066B3"/>
      </a:accent1>
      <a:accent2>
        <a:srgbClr val="BC151C"/>
      </a:accent2>
      <a:accent3>
        <a:srgbClr val="EF4044"/>
      </a:accent3>
      <a:accent4>
        <a:srgbClr val="F2CF68"/>
      </a:accent4>
      <a:accent5>
        <a:srgbClr val="F2CD13"/>
      </a:accent5>
      <a:accent6>
        <a:srgbClr val="BFBFBF"/>
      </a:accent6>
      <a:hlink>
        <a:srgbClr val="0066B3"/>
      </a:hlink>
      <a:folHlink>
        <a:srgbClr val="0066B3"/>
      </a:folHlink>
    </a:clrScheme>
    <a:fontScheme name="Office - klassiskt">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tema">
  <a:themeElements>
    <a:clrScheme name="Anpassat 7">
      <a:dk1>
        <a:srgbClr val="363636"/>
      </a:dk1>
      <a:lt1>
        <a:srgbClr val="FFFFFF"/>
      </a:lt1>
      <a:dk2>
        <a:srgbClr val="0066B3"/>
      </a:dk2>
      <a:lt2>
        <a:srgbClr val="EF4044"/>
      </a:lt2>
      <a:accent1>
        <a:srgbClr val="0066B3"/>
      </a:accent1>
      <a:accent2>
        <a:srgbClr val="BC151C"/>
      </a:accent2>
      <a:accent3>
        <a:srgbClr val="EF4044"/>
      </a:accent3>
      <a:accent4>
        <a:srgbClr val="F2CF68"/>
      </a:accent4>
      <a:accent5>
        <a:srgbClr val="F2CD13"/>
      </a:accent5>
      <a:accent6>
        <a:srgbClr val="BFBFBF"/>
      </a:accent6>
      <a:hlink>
        <a:srgbClr val="0066B3"/>
      </a:hlink>
      <a:folHlink>
        <a:srgbClr val="0066B3"/>
      </a:folHlink>
    </a:clrScheme>
    <a:fontScheme name="Office - klassiskt">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tema">
  <a:themeElements>
    <a:clrScheme name="Region Jönköpings län">
      <a:dk1>
        <a:sysClr val="windowText" lastClr="000000"/>
      </a:dk1>
      <a:lt1>
        <a:sysClr val="window" lastClr="FFFFFF"/>
      </a:lt1>
      <a:dk2>
        <a:srgbClr val="579835"/>
      </a:dk2>
      <a:lt2>
        <a:srgbClr val="FBCFD0"/>
      </a:lt2>
      <a:accent1>
        <a:srgbClr val="790721"/>
      </a:accent1>
      <a:accent2>
        <a:srgbClr val="CE1141"/>
      </a:accent2>
      <a:accent3>
        <a:srgbClr val="EF4044"/>
      </a:accent3>
      <a:accent4>
        <a:srgbClr val="FF9DA2"/>
      </a:accent4>
      <a:accent5>
        <a:srgbClr val="C57813"/>
      </a:accent5>
      <a:accent6>
        <a:srgbClr val="FDB913"/>
      </a:accent6>
      <a:hlink>
        <a:srgbClr val="0563C1"/>
      </a:hlink>
      <a:folHlink>
        <a:srgbClr val="954F72"/>
      </a:folHlink>
    </a:clrScheme>
    <a:fontScheme name="RJL typs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gion Jönköping PPT mall.potx" id="{13E4399E-5F9B-40E6-94C3-C1F83C5BD43C}" vid="{82077F98-F605-4446-9AB5-D7AFC221889B}"/>
    </a:ext>
  </a:extLst>
</a:theme>
</file>

<file path=ppt/theme/theme5.xml><?xml version="1.0" encoding="utf-8"?>
<a:theme xmlns:a="http://schemas.openxmlformats.org/drawingml/2006/main" name="4_Office-tema">
  <a:themeElements>
    <a:clrScheme name="Anpassat 7">
      <a:dk1>
        <a:srgbClr val="363636"/>
      </a:dk1>
      <a:lt1>
        <a:srgbClr val="FFFFFF"/>
      </a:lt1>
      <a:dk2>
        <a:srgbClr val="0066B3"/>
      </a:dk2>
      <a:lt2>
        <a:srgbClr val="EF4044"/>
      </a:lt2>
      <a:accent1>
        <a:srgbClr val="0066B3"/>
      </a:accent1>
      <a:accent2>
        <a:srgbClr val="BC151C"/>
      </a:accent2>
      <a:accent3>
        <a:srgbClr val="EF4044"/>
      </a:accent3>
      <a:accent4>
        <a:srgbClr val="F2CF68"/>
      </a:accent4>
      <a:accent5>
        <a:srgbClr val="F2CD13"/>
      </a:accent5>
      <a:accent6>
        <a:srgbClr val="BFBFBF"/>
      </a:accent6>
      <a:hlink>
        <a:srgbClr val="0066B3"/>
      </a:hlink>
      <a:folHlink>
        <a:srgbClr val="0066B3"/>
      </a:folHlink>
    </a:clrScheme>
    <a:fontScheme name="Office - klassiskt">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tema">
  <a:themeElements>
    <a:clrScheme name="Region Jönköpings län">
      <a:dk1>
        <a:sysClr val="windowText" lastClr="000000"/>
      </a:dk1>
      <a:lt1>
        <a:sysClr val="window" lastClr="FFFFFF"/>
      </a:lt1>
      <a:dk2>
        <a:srgbClr val="579835"/>
      </a:dk2>
      <a:lt2>
        <a:srgbClr val="FBCFD0"/>
      </a:lt2>
      <a:accent1>
        <a:srgbClr val="790721"/>
      </a:accent1>
      <a:accent2>
        <a:srgbClr val="CE1141"/>
      </a:accent2>
      <a:accent3>
        <a:srgbClr val="EF4044"/>
      </a:accent3>
      <a:accent4>
        <a:srgbClr val="FF9DA2"/>
      </a:accent4>
      <a:accent5>
        <a:srgbClr val="C57813"/>
      </a:accent5>
      <a:accent6>
        <a:srgbClr val="FDB913"/>
      </a:accent6>
      <a:hlink>
        <a:srgbClr val="0563C1"/>
      </a:hlink>
      <a:folHlink>
        <a:srgbClr val="954F72"/>
      </a:folHlink>
    </a:clrScheme>
    <a:fontScheme name="RJL typs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gion Jönköping PPT mall.potx" id="{13E4399E-5F9B-40E6-94C3-C1F83C5BD43C}" vid="{82077F98-F605-4446-9AB5-D7AFC221889B}"/>
    </a:ext>
  </a:extLst>
</a:theme>
</file>

<file path=ppt/theme/theme7.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2605</TotalTime>
  <Words>6856</Words>
  <Application>Microsoft Office PowerPoint</Application>
  <PresentationFormat>Bildspel på skärmen (16:9)</PresentationFormat>
  <Paragraphs>884</Paragraphs>
  <Slides>91</Slides>
  <Notes>13</Notes>
  <HiddenSlides>0</HiddenSlides>
  <MMClips>0</MMClips>
  <ScaleCrop>false</ScaleCrop>
  <HeadingPairs>
    <vt:vector size="6" baseType="variant">
      <vt:variant>
        <vt:lpstr>Använt teckensnitt</vt:lpstr>
      </vt:variant>
      <vt:variant>
        <vt:i4>7</vt:i4>
      </vt:variant>
      <vt:variant>
        <vt:lpstr>Tema</vt:lpstr>
      </vt:variant>
      <vt:variant>
        <vt:i4>6</vt:i4>
      </vt:variant>
      <vt:variant>
        <vt:lpstr>Bildrubriker</vt:lpstr>
      </vt:variant>
      <vt:variant>
        <vt:i4>91</vt:i4>
      </vt:variant>
    </vt:vector>
  </HeadingPairs>
  <TitlesOfParts>
    <vt:vector size="104" baseType="lpstr">
      <vt:lpstr>Arial</vt:lpstr>
      <vt:lpstr>Bryant Regular</vt:lpstr>
      <vt:lpstr>Calibri</vt:lpstr>
      <vt:lpstr>Calibri Light</vt:lpstr>
      <vt:lpstr>Graphik</vt:lpstr>
      <vt:lpstr>Times New Roman</vt:lpstr>
      <vt:lpstr>Wingdings</vt:lpstr>
      <vt:lpstr>Office-tema</vt:lpstr>
      <vt:lpstr>1_Office-tema</vt:lpstr>
      <vt:lpstr>2_Office-tema</vt:lpstr>
      <vt:lpstr>3_Office-tema</vt:lpstr>
      <vt:lpstr>4_Office-tema</vt:lpstr>
      <vt:lpstr>5_Office-tema</vt:lpstr>
      <vt:lpstr>  Kunskapsråd medicin och akut vård   13 mars 2025</vt:lpstr>
      <vt:lpstr>Dagordning</vt:lpstr>
      <vt:lpstr>Föregående möte 2024-11-25</vt:lpstr>
      <vt:lpstr>Vem är Esther?</vt:lpstr>
      <vt:lpstr>2. Information från RSL 2025-02-12</vt:lpstr>
      <vt:lpstr>Nomineringar </vt:lpstr>
      <vt:lpstr>Namnbyte för donationsverksamheten</vt:lpstr>
      <vt:lpstr>PowerPoint-presentation</vt:lpstr>
      <vt:lpstr>3. Kloka kliniska val</vt:lpstr>
      <vt:lpstr>Infektionssjukdomar</vt:lpstr>
      <vt:lpstr>PIVOT</vt:lpstr>
      <vt:lpstr>Hjärt- och kärlsjukdomar</vt:lpstr>
      <vt:lpstr>Lung- och allergisjukdomar</vt:lpstr>
      <vt:lpstr>På gång inom lung- och allergisjukdomar </vt:lpstr>
      <vt:lpstr>Radiologi i samverkan med lungmedicin för att identifiera ickegöra, lågvärdesåtgärder/-vård och onödiga insatser</vt:lpstr>
      <vt:lpstr>Exempel från medicinkliniker och lungkliniker</vt:lpstr>
      <vt:lpstr>98 deltagare vid regiondag 7 november 2024 i Nässjö med fokus på akut och kronisk lungsjukdom</vt:lpstr>
      <vt:lpstr>Endokrina sjukdomar</vt:lpstr>
      <vt:lpstr>Nervsystemets sjukdomar</vt:lpstr>
      <vt:lpstr>Akut vård</vt:lpstr>
      <vt:lpstr>Reumatiska sjukdomar</vt:lpstr>
      <vt:lpstr>Reumatiska sjukdomar</vt:lpstr>
      <vt:lpstr>4. Nytt i handlingsplanen inklusive forskning</vt:lpstr>
      <vt:lpstr>Infektionssjukdomar</vt:lpstr>
      <vt:lpstr>PIVOT</vt:lpstr>
      <vt:lpstr>Hjärt- och kärlsjukdomar</vt:lpstr>
      <vt:lpstr>Resultat – exempel från SwedeHeart Andel patienter under 80 år som når målvärde LDL-kolesterol &lt; 1,4 mmol/l ett år efter hjärtinfarkt (SEPHIA). Fram till  2020-12-31 var målvärdet &lt; 1,8 mmol/l </vt:lpstr>
      <vt:lpstr>Resultat – ablation av förmaksflimmer</vt:lpstr>
      <vt:lpstr>Hjärt- och kärlsjukdomar</vt:lpstr>
      <vt:lpstr>Lung- och allergisjukdomar</vt:lpstr>
      <vt:lpstr>PowerPoint-presentation</vt:lpstr>
      <vt:lpstr>PowerPoint-presentation</vt:lpstr>
      <vt:lpstr>PowerPoint-presentation</vt:lpstr>
      <vt:lpstr>PowerPoint-presentation</vt:lpstr>
      <vt:lpstr>Endokrina sjukdomar</vt:lpstr>
      <vt:lpstr>PowerPoint-presentation</vt:lpstr>
      <vt:lpstr>Endokrina sjukdomar</vt:lpstr>
      <vt:lpstr>Nervsystemets sjukdomar</vt:lpstr>
      <vt:lpstr>Rädda hjärnan-larm</vt:lpstr>
      <vt:lpstr>Nuläge trombektomi</vt:lpstr>
      <vt:lpstr>PowerPoint-presentation</vt:lpstr>
      <vt:lpstr>PowerPoint-presentation</vt:lpstr>
      <vt:lpstr>PowerPoint-presentation</vt:lpstr>
      <vt:lpstr>Trombektomiflödet Målbild och övergripande åtgärder </vt:lpstr>
      <vt:lpstr>Nervsystemets sjukdomar</vt:lpstr>
      <vt:lpstr>Akut vård</vt:lpstr>
      <vt:lpstr>Reumatiska sjukdomar</vt:lpstr>
      <vt:lpstr>5. Hur möter vi framtidens behov av hälso-och sjukvård? </vt:lpstr>
      <vt:lpstr>Infektionssjukdomar</vt:lpstr>
      <vt:lpstr>PIVOT</vt:lpstr>
      <vt:lpstr>PIVOT</vt:lpstr>
      <vt:lpstr>PIVOT</vt:lpstr>
      <vt:lpstr>PIVOT</vt:lpstr>
      <vt:lpstr>Hjärt- och kärlsjukdomar</vt:lpstr>
      <vt:lpstr>Lung- och allergisjukdomar</vt:lpstr>
      <vt:lpstr>Lung- och allergisjukdomar</vt:lpstr>
      <vt:lpstr>Lung- och allergisjukdomar</vt:lpstr>
      <vt:lpstr>Lung- och allergisjukdomar</vt:lpstr>
      <vt:lpstr>Lung- och allergisjukdomar</vt:lpstr>
      <vt:lpstr>Endokrina sjukdomar </vt:lpstr>
      <vt:lpstr>Endokrina sjukdomar </vt:lpstr>
      <vt:lpstr>Nervsystemets sjukdomar</vt:lpstr>
      <vt:lpstr>Akut vård</vt:lpstr>
      <vt:lpstr>Akut vård</vt:lpstr>
      <vt:lpstr>Reumatiska sjukdomar</vt:lpstr>
      <vt:lpstr>6. Patientens kunskapsstöd</vt:lpstr>
      <vt:lpstr>PowerPoint-presentation</vt:lpstr>
      <vt:lpstr>Syftet med patientens kunskapsstöd</vt:lpstr>
      <vt:lpstr>PowerPoint-presentation</vt:lpstr>
      <vt:lpstr>Kunskapsstöd för invånare och vårdpersonal</vt:lpstr>
      <vt:lpstr>Projektmål</vt:lpstr>
      <vt:lpstr>Ett utforskande uppdrag</vt:lpstr>
      <vt:lpstr>Generisk modell för patientens kunskapsstöd  - del i dokumenterad överenskommelse</vt:lpstr>
      <vt:lpstr>Utgångspunkt och drivkraft - patientens behov, utmaningar, upplevelser </vt:lpstr>
      <vt:lpstr>PowerPoint-presentation</vt:lpstr>
      <vt:lpstr>Mina önskemål och det behöver inte vara svårt, allt finns ju redan</vt:lpstr>
      <vt:lpstr>Digitala kallelser</vt:lpstr>
      <vt:lpstr>PowerPoint-presentation</vt:lpstr>
      <vt:lpstr>PowerPoint-presentation</vt:lpstr>
      <vt:lpstr>PowerPoint-presentation</vt:lpstr>
      <vt:lpstr>PowerPoint-presentation</vt:lpstr>
      <vt:lpstr>Pilot på Reumatologmottagningen, RJL Trappsteg 1</vt:lpstr>
      <vt:lpstr>Standardiserat utbud av patientinformation och e-tjänster, trappsteg 1</vt:lpstr>
      <vt:lpstr>PowerPoint-presentation</vt:lpstr>
      <vt:lpstr>Lärande sker när vi gör tillsammans</vt:lpstr>
      <vt:lpstr>Detta lärde vi oss</vt:lpstr>
      <vt:lpstr>Så!</vt:lpstr>
      <vt:lpstr>Mer information </vt:lpstr>
      <vt:lpstr>Utvecklingskraft 2025 Tema: Invånarkraft - kompass för hållbarhet och hälsa</vt:lpstr>
      <vt:lpstr>7. Primärvårdsjouren i Region Kalmar</vt:lpstr>
      <vt:lpstr>8. Avslutning, summering av dagen</vt:lpstr>
    </vt:vector>
  </TitlesOfParts>
  <Company>Region Jönköpings län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Thålin Conny</dc:creator>
  <cp:lastModifiedBy>Thålin Conny</cp:lastModifiedBy>
  <cp:revision>112</cp:revision>
  <cp:lastPrinted>2025-03-12T06:20:49Z</cp:lastPrinted>
  <dcterms:created xsi:type="dcterms:W3CDTF">2018-10-12T09:18:07Z</dcterms:created>
  <dcterms:modified xsi:type="dcterms:W3CDTF">2025-03-27T09:13:53Z</dcterms:modified>
</cp:coreProperties>
</file>