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328" r:id="rId2"/>
    <p:sldId id="340" r:id="rId3"/>
    <p:sldId id="339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Ljust format 2 - Dekorfärg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664" autoAdjust="0"/>
    <p:restoredTop sz="95017" autoAdjust="0"/>
  </p:normalViewPr>
  <p:slideViewPr>
    <p:cSldViewPr snapToGrid="0">
      <p:cViewPr varScale="1">
        <p:scale>
          <a:sx n="88" d="100"/>
          <a:sy n="88" d="100"/>
        </p:scale>
        <p:origin x="98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8EA18D-0120-4422-A1F3-FD346E576CD9}" type="datetimeFigureOut">
              <a:rPr lang="sv-SE" smtClean="0"/>
              <a:t>2025-01-07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82B77-8D35-43CB-A246-DEDF706A76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5115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3291F-9DCB-46ED-BF32-F247FD2AAAAB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7013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1" dirty="0"/>
              <a:t>INSTRUKTIONER</a:t>
            </a:r>
          </a:p>
          <a:p>
            <a:r>
              <a:rPr lang="sv-SE" sz="1200" dirty="0"/>
              <a:t>Den översiktliga handlingsplanen är en levande lägesbild som används i dialog för kontinuerlig planering, uppföljning och rapportering.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b="1" dirty="0"/>
              <a:t>Nationellt insatsområde: </a:t>
            </a:r>
            <a:r>
              <a:rPr lang="sv-SE" sz="1200" dirty="0"/>
              <a:t>insatsområden från NPO verksamhetsplan. Lämnas tom i de fall RPO/RSG:s prioriterade område inte utgår från nationellt insatsområde</a:t>
            </a:r>
            <a:endParaRPr lang="sv-SE" sz="1050" b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b="1" dirty="0"/>
              <a:t>Prioriterat område och patientlöfte:</a:t>
            </a:r>
            <a:r>
              <a:rPr lang="sv-SE" sz="1200" dirty="0"/>
              <a:t> RPO/RSG:s prioriterade områden kopplade till sjukvårdsregionens patientlöften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b="1" dirty="0"/>
              <a:t>Aktiviteter:</a:t>
            </a:r>
            <a:r>
              <a:rPr lang="sv-SE" sz="1200" dirty="0"/>
              <a:t> ange hur det sjukvårdsregionala arbetet bedrivs, tidplan och samverkan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b="1" dirty="0"/>
              <a:t>Uppföljning:</a:t>
            </a:r>
            <a:r>
              <a:rPr lang="sv-SE" sz="1200" dirty="0"/>
              <a:t> ange metod, kvalitetsindikatorer, </a:t>
            </a:r>
            <a:r>
              <a:rPr lang="sv-SE" sz="1200" dirty="0" err="1"/>
              <a:t>målvärden</a:t>
            </a:r>
            <a:r>
              <a:rPr lang="sv-SE" sz="1200" dirty="0"/>
              <a:t> och resultat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b="1" dirty="0"/>
              <a:t>Status:</a:t>
            </a:r>
            <a:r>
              <a:rPr lang="sv-SE" sz="1200" dirty="0"/>
              <a:t> ange om arbetet går enligt plan (grön), pågår med mindre problem (gul), har allvarliga problem (röd) eller är avslutat (kryssruta)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D82B77-8D35-43CB-A246-DEDF706A7613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1387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1" dirty="0"/>
              <a:t>INSTRUKTIONER</a:t>
            </a:r>
          </a:p>
          <a:p>
            <a:r>
              <a:rPr lang="sv-SE" sz="1200" dirty="0"/>
              <a:t>Den översiktliga handlingsplanen är en levande lägesbild som används i dialog för kontinuerlig planering, uppföljning och rapportering.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b="1" dirty="0"/>
              <a:t>Nationellt insatsområde: </a:t>
            </a:r>
            <a:r>
              <a:rPr lang="sv-SE" sz="1200" dirty="0"/>
              <a:t>insatsområden från NPO verksamhetsplan. Lämnas tom i de fall RPO/RSG:s prioriterade område inte utgår från nationellt insatsområde</a:t>
            </a:r>
            <a:endParaRPr lang="sv-SE" sz="1050" b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b="1" dirty="0"/>
              <a:t>Prioriterat område och patientlöfte:</a:t>
            </a:r>
            <a:r>
              <a:rPr lang="sv-SE" sz="1200" dirty="0"/>
              <a:t> RPO/RSG:s prioriterade områden kopplade till sjukvårdsregionens patientlöften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b="1" dirty="0"/>
              <a:t>Aktiviteter:</a:t>
            </a:r>
            <a:r>
              <a:rPr lang="sv-SE" sz="1200" dirty="0"/>
              <a:t> ange hur det sjukvårdsregionala arbetet bedrivs, tidplan och samverkan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b="1" dirty="0"/>
              <a:t>Uppföljning:</a:t>
            </a:r>
            <a:r>
              <a:rPr lang="sv-SE" sz="1200" dirty="0"/>
              <a:t> ange metod, kvalitetsindikatorer, </a:t>
            </a:r>
            <a:r>
              <a:rPr lang="sv-SE" sz="1200" dirty="0" err="1"/>
              <a:t>målvärden</a:t>
            </a:r>
            <a:r>
              <a:rPr lang="sv-SE" sz="1200" dirty="0"/>
              <a:t> och resultat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b="1" dirty="0"/>
              <a:t>Status:</a:t>
            </a:r>
            <a:r>
              <a:rPr lang="sv-SE" sz="1200" dirty="0"/>
              <a:t> ange om arbetet går enligt plan (grön), pågår med mindre problem (gul), har allvarliga problem (röd) eller är avslutat (kryssruta)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D82B77-8D35-43CB-A246-DEDF706A7613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3651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7" Type="http://schemas.openxmlformats.org/officeDocument/2006/relationships/image" Target="../media/image5.emf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dirty="0"/>
              <a:t>Klicka här för att fylla i rubrik</a:t>
            </a:r>
          </a:p>
        </p:txBody>
      </p:sp>
    </p:spTree>
    <p:extLst>
      <p:ext uri="{BB962C8B-B14F-4D97-AF65-F5344CB8AC3E}">
        <p14:creationId xmlns:p14="http://schemas.microsoft.com/office/powerpoint/2010/main" val="2639727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Grund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63" y="1623"/>
          <a:ext cx="215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6" name="think-cell Slide" r:id="rId6" imgW="360" imgH="360" progId="TCLayout.ActiveDocument.1">
                  <p:embed/>
                </p:oleObj>
              </mc:Choice>
              <mc:Fallback>
                <p:oleObj name="think-cell Slide" r:id="rId6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163" y="1623"/>
                        <a:ext cx="215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00979" y="419359"/>
            <a:ext cx="11393620" cy="325159"/>
          </a:xfrm>
        </p:spPr>
        <p:txBody>
          <a:bodyPr/>
          <a:lstStyle>
            <a:lvl1pPr>
              <a:lnSpc>
                <a:spcPts val="2449"/>
              </a:lnSpc>
              <a:defRPr sz="2245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1"/>
          </p:nvPr>
        </p:nvSpPr>
        <p:spPr>
          <a:xfrm>
            <a:off x="400979" y="1169457"/>
            <a:ext cx="11393620" cy="1593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9"/>
            <p:custDataLst>
              <p:tags r:id="rId3"/>
            </p:custDataLst>
          </p:nvPr>
        </p:nvSpPr>
        <p:spPr>
          <a:xfrm>
            <a:off x="399119" y="799153"/>
            <a:ext cx="9641736" cy="28272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en-US" sz="1837" i="0" dirty="0" smtClean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2" hasCustomPrompt="1"/>
            <p:custDataLst>
              <p:tags r:id="rId4"/>
            </p:custDataLst>
          </p:nvPr>
        </p:nvSpPr>
        <p:spPr>
          <a:xfrm>
            <a:off x="399563" y="5902245"/>
            <a:ext cx="11577916" cy="510219"/>
          </a:xfrm>
        </p:spPr>
        <p:txBody>
          <a:bodyPr anchor="b" anchorCtr="0"/>
          <a:lstStyle>
            <a:lvl1pPr marL="0" indent="0" defTabSz="639708">
              <a:lnSpc>
                <a:spcPts val="919"/>
              </a:lnSpc>
              <a:spcAft>
                <a:spcPts val="0"/>
              </a:spcAft>
              <a:buNone/>
              <a:tabLst>
                <a:tab pos="479376" algn="r"/>
                <a:tab pos="639708" algn="l"/>
              </a:tabLst>
              <a:defRPr sz="102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628371" lvl="0" indent="-628371" defTabSz="639708">
              <a:lnSpc>
                <a:spcPts val="1020"/>
              </a:lnSpc>
              <a:spcAft>
                <a:spcPts val="0"/>
              </a:spcAft>
              <a:tabLst>
                <a:tab pos="479376" algn="r"/>
                <a:tab pos="639708" algn="l"/>
              </a:tabLst>
            </a:pPr>
            <a:r>
              <a:rPr lang="sv-SE" sz="1020" dirty="0">
                <a:ea typeface="Verdana" pitchFamily="34" charset="0"/>
                <a:cs typeface="Verdana" pitchFamily="34" charset="0"/>
              </a:rPr>
              <a:t>	Not:	xxxxxx</a:t>
            </a:r>
          </a:p>
          <a:p>
            <a:pPr marL="628371" lvl="0" indent="-628371" defTabSz="639708">
              <a:lnSpc>
                <a:spcPts val="1020"/>
              </a:lnSpc>
              <a:spcAft>
                <a:spcPts val="0"/>
              </a:spcAft>
              <a:tabLst>
                <a:tab pos="479376" algn="r"/>
                <a:tab pos="639708" algn="l"/>
              </a:tabLst>
            </a:pPr>
            <a:r>
              <a:rPr lang="sv-SE" sz="1020" dirty="0">
                <a:ea typeface="Verdana" pitchFamily="34" charset="0"/>
                <a:cs typeface="Verdana" pitchFamily="34" charset="0"/>
              </a:rPr>
              <a:t>	*	xxx</a:t>
            </a:r>
          </a:p>
          <a:p>
            <a:pPr marL="628371" lvl="0" indent="-628371" defTabSz="639708">
              <a:lnSpc>
                <a:spcPts val="1020"/>
              </a:lnSpc>
              <a:spcAft>
                <a:spcPts val="0"/>
              </a:spcAft>
              <a:tabLst>
                <a:tab pos="479376" algn="r"/>
                <a:tab pos="639708" algn="l"/>
              </a:tabLst>
            </a:pPr>
            <a:r>
              <a:rPr lang="sv-SE" sz="1020" dirty="0">
                <a:ea typeface="Verdana" pitchFamily="34" charset="0"/>
                <a:cs typeface="Verdana" pitchFamily="34" charset="0"/>
              </a:rPr>
              <a:t>	Källa:	</a:t>
            </a:r>
            <a:r>
              <a:rPr lang="sv-SE" sz="1020" dirty="0" err="1">
                <a:ea typeface="Verdana" pitchFamily="34" charset="0"/>
                <a:cs typeface="Verdana" pitchFamily="34" charset="0"/>
              </a:rPr>
              <a:t>xxxx</a:t>
            </a:r>
            <a:endParaRPr lang="sv-SE" sz="1020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Platshållare för bildnummer 5"/>
          <p:cNvSpPr txBox="1">
            <a:spLocks/>
          </p:cNvSpPr>
          <p:nvPr userDrawn="1"/>
        </p:nvSpPr>
        <p:spPr>
          <a:xfrm>
            <a:off x="11136641" y="6533748"/>
            <a:ext cx="720000" cy="108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sv-SE"/>
            </a:defPPr>
            <a:lvl1pPr marL="0" algn="r" defTabSz="914400" rtl="0" eaLnBrk="1" latinLnBrk="0" hangingPunct="1">
              <a:defRPr sz="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96C602A-63EE-46CF-AAA0-57BFED8B59D2}" type="slidenum">
              <a:rPr lang="en-GB" sz="800" smtClean="0">
                <a:solidFill>
                  <a:srgbClr val="FFFFFF"/>
                </a:solidFill>
              </a:rPr>
              <a:pPr/>
              <a:t>‹#›</a:t>
            </a:fld>
            <a:endParaRPr lang="en-GB" sz="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94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609600" y="6308726"/>
            <a:ext cx="2844800" cy="4127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3636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614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foto ba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r>
              <a:rPr lang="sv-SE" dirty="0"/>
              <a:t>Klicka här för att lägg till en </a:t>
            </a:r>
            <a:r>
              <a:rPr lang="sv-SE" dirty="0" err="1"/>
              <a:t>helsidebild</a:t>
            </a:r>
            <a:endParaRPr lang="sv-SE" dirty="0"/>
          </a:p>
        </p:txBody>
      </p:sp>
      <p:sp>
        <p:nvSpPr>
          <p:cNvPr id="3" name="Rubrik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dirty="0"/>
              <a:t>Klicka här för att fylla i rubrik ovanpå bild</a:t>
            </a:r>
          </a:p>
        </p:txBody>
      </p:sp>
    </p:spTree>
    <p:extLst>
      <p:ext uri="{BB962C8B-B14F-4D97-AF65-F5344CB8AC3E}">
        <p14:creationId xmlns:p14="http://schemas.microsoft.com/office/powerpoint/2010/main" val="391615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blå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6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>
              <a:solidFill>
                <a:srgbClr val="FFFFFF"/>
              </a:solidFill>
            </a:endParaRPr>
          </a:p>
        </p:txBody>
      </p:sp>
      <p:sp>
        <p:nvSpPr>
          <p:cNvPr id="3" name="Rubrik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 algn="ct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fylla i rubrik ovanpå bild</a:t>
            </a:r>
          </a:p>
        </p:txBody>
      </p:sp>
    </p:spTree>
    <p:extLst>
      <p:ext uri="{BB962C8B-B14F-4D97-AF65-F5344CB8AC3E}">
        <p14:creationId xmlns:p14="http://schemas.microsoft.com/office/powerpoint/2010/main" val="1876459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röd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>
              <a:solidFill>
                <a:srgbClr val="FFFFFF"/>
              </a:solidFill>
            </a:endParaRPr>
          </a:p>
        </p:txBody>
      </p:sp>
      <p:sp>
        <p:nvSpPr>
          <p:cNvPr id="3" name="Rubrik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 algn="ct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fylla i rubrik ovanpå bild</a:t>
            </a:r>
          </a:p>
        </p:txBody>
      </p:sp>
    </p:spTree>
    <p:extLst>
      <p:ext uri="{BB962C8B-B14F-4D97-AF65-F5344CB8AC3E}">
        <p14:creationId xmlns:p14="http://schemas.microsoft.com/office/powerpoint/2010/main" val="129912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side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2"/>
          <p:cNvSpPr>
            <a:spLocks noGrp="1"/>
          </p:cNvSpPr>
          <p:nvPr>
            <p:ph idx="1"/>
          </p:nvPr>
        </p:nvSpPr>
        <p:spPr>
          <a:xfrm>
            <a:off x="0" y="3432"/>
            <a:ext cx="12192000" cy="6858000"/>
          </a:xfr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07365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fylla i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609600" y="2276874"/>
            <a:ext cx="10972800" cy="3744415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1755362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09600" y="2276871"/>
            <a:ext cx="5384800" cy="364840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6197600" y="2276871"/>
            <a:ext cx="5384800" cy="364840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1923424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3392" y="1028733"/>
            <a:ext cx="537659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ändra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09600" y="2276871"/>
            <a:ext cx="5384800" cy="364840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6197600" y="548682"/>
            <a:ext cx="5384800" cy="537659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3536413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/>
          <p:cNvSpPr>
            <a:spLocks noGrp="1"/>
          </p:cNvSpPr>
          <p:nvPr>
            <p:ph type="pic" sz="quarter" idx="13" hasCustomPrompt="1"/>
          </p:nvPr>
        </p:nvSpPr>
        <p:spPr>
          <a:xfrm>
            <a:off x="1" y="-1500"/>
            <a:ext cx="12192599" cy="6859499"/>
          </a:xfrm>
          <a:custGeom>
            <a:avLst/>
            <a:gdLst>
              <a:gd name="connsiteX0" fmla="*/ 0 w 12191999"/>
              <a:gd name="connsiteY0" fmla="*/ 0 h 6858000"/>
              <a:gd name="connsiteX1" fmla="*/ 12191999 w 12191999"/>
              <a:gd name="connsiteY1" fmla="*/ 0 h 6858000"/>
              <a:gd name="connsiteX2" fmla="*/ 12191999 w 12191999"/>
              <a:gd name="connsiteY2" fmla="*/ 6858000 h 6858000"/>
              <a:gd name="connsiteX3" fmla="*/ 0 w 12191999"/>
              <a:gd name="connsiteY3" fmla="*/ 6858000 h 6858000"/>
              <a:gd name="connsiteX4" fmla="*/ 0 w 12191999"/>
              <a:gd name="connsiteY4" fmla="*/ 0 h 6858000"/>
              <a:gd name="connsiteX0" fmla="*/ 0 w 12201525"/>
              <a:gd name="connsiteY0" fmla="*/ 0 h 6858000"/>
              <a:gd name="connsiteX1" fmla="*/ 12191999 w 12201525"/>
              <a:gd name="connsiteY1" fmla="*/ 0 h 6858000"/>
              <a:gd name="connsiteX2" fmla="*/ 12201525 w 12201525"/>
              <a:gd name="connsiteY2" fmla="*/ 3552825 h 6858000"/>
              <a:gd name="connsiteX3" fmla="*/ 12191999 w 12201525"/>
              <a:gd name="connsiteY3" fmla="*/ 6858000 h 6858000"/>
              <a:gd name="connsiteX4" fmla="*/ 0 w 12201525"/>
              <a:gd name="connsiteY4" fmla="*/ 6858000 h 6858000"/>
              <a:gd name="connsiteX5" fmla="*/ 0 w 12201525"/>
              <a:gd name="connsiteY5" fmla="*/ 0 h 6858000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6876 h 6864876"/>
              <a:gd name="connsiteX1" fmla="*/ 9098615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098615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27742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1498 h 6859498"/>
              <a:gd name="connsiteX1" fmla="*/ 9133121 w 12201525"/>
              <a:gd name="connsiteY1" fmla="*/ 0 h 6859498"/>
              <a:gd name="connsiteX2" fmla="*/ 12201525 w 12201525"/>
              <a:gd name="connsiteY2" fmla="*/ 3554323 h 6859498"/>
              <a:gd name="connsiteX3" fmla="*/ 12191999 w 12201525"/>
              <a:gd name="connsiteY3" fmla="*/ 6859498 h 6859498"/>
              <a:gd name="connsiteX4" fmla="*/ 0 w 12201525"/>
              <a:gd name="connsiteY4" fmla="*/ 6859498 h 6859498"/>
              <a:gd name="connsiteX5" fmla="*/ 0 w 12201525"/>
              <a:gd name="connsiteY5" fmla="*/ 1498 h 6859498"/>
              <a:gd name="connsiteX0" fmla="*/ 0 w 12196930"/>
              <a:gd name="connsiteY0" fmla="*/ 1498 h 6859498"/>
              <a:gd name="connsiteX1" fmla="*/ 9133121 w 12196930"/>
              <a:gd name="connsiteY1" fmla="*/ 0 h 6859498"/>
              <a:gd name="connsiteX2" fmla="*/ 12196930 w 12196930"/>
              <a:gd name="connsiteY2" fmla="*/ 3549728 h 6859498"/>
              <a:gd name="connsiteX3" fmla="*/ 12191999 w 12196930"/>
              <a:gd name="connsiteY3" fmla="*/ 6859498 h 6859498"/>
              <a:gd name="connsiteX4" fmla="*/ 0 w 12196930"/>
              <a:gd name="connsiteY4" fmla="*/ 6859498 h 6859498"/>
              <a:gd name="connsiteX5" fmla="*/ 0 w 12196930"/>
              <a:gd name="connsiteY5" fmla="*/ 1498 h 6859498"/>
              <a:gd name="connsiteX0" fmla="*/ 0 w 12192599"/>
              <a:gd name="connsiteY0" fmla="*/ 1498 h 6859498"/>
              <a:gd name="connsiteX1" fmla="*/ 9133121 w 12192599"/>
              <a:gd name="connsiteY1" fmla="*/ 0 h 6859498"/>
              <a:gd name="connsiteX2" fmla="*/ 12187740 w 12192599"/>
              <a:gd name="connsiteY2" fmla="*/ 3549728 h 6859498"/>
              <a:gd name="connsiteX3" fmla="*/ 12191999 w 12192599"/>
              <a:gd name="connsiteY3" fmla="*/ 6859498 h 6859498"/>
              <a:gd name="connsiteX4" fmla="*/ 0 w 12192599"/>
              <a:gd name="connsiteY4" fmla="*/ 6859498 h 6859498"/>
              <a:gd name="connsiteX5" fmla="*/ 0 w 12192599"/>
              <a:gd name="connsiteY5" fmla="*/ 1498 h 6859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599" h="6859498">
                <a:moveTo>
                  <a:pt x="0" y="1498"/>
                </a:moveTo>
                <a:lnTo>
                  <a:pt x="9133121" y="0"/>
                </a:lnTo>
                <a:cubicBezTo>
                  <a:pt x="10941201" y="1093691"/>
                  <a:pt x="11816297" y="2559984"/>
                  <a:pt x="12187740" y="3549728"/>
                </a:cubicBezTo>
                <a:cubicBezTo>
                  <a:pt x="12184565" y="4651453"/>
                  <a:pt x="12195174" y="5757773"/>
                  <a:pt x="12191999" y="6859498"/>
                </a:cubicBezTo>
                <a:lnTo>
                  <a:pt x="0" y="6859498"/>
                </a:lnTo>
                <a:lnTo>
                  <a:pt x="0" y="1498"/>
                </a:lnTo>
                <a:close/>
              </a:path>
            </a:pathLst>
          </a:custGeom>
        </p:spPr>
        <p:txBody>
          <a:bodyPr/>
          <a:lstStyle>
            <a:lvl1pPr marL="30162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66000" y="1889549"/>
            <a:ext cx="9608400" cy="1310851"/>
          </a:xfrm>
        </p:spPr>
        <p:txBody>
          <a:bodyPr anchor="t">
            <a:noAutofit/>
          </a:bodyPr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defTabSz="914377">
              <a:defRPr/>
            </a:pPr>
            <a:fld id="{4B42D259-ACB8-4FD1-AC0F-9CAC8F5E07E0}" type="datetimeFigureOut">
              <a:rPr lang="sv-SE" sz="1200" smtClean="0">
                <a:solidFill>
                  <a:prstClr val="black"/>
                </a:solidFill>
                <a:latin typeface="Arial"/>
              </a:rPr>
              <a:pPr defTabSz="914377">
                <a:defRPr/>
              </a:pPr>
              <a:t>2025-01-07</a:t>
            </a:fld>
            <a:endParaRPr lang="sv-SE" sz="12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algn="ctr" defTabSz="914377">
              <a:defRPr/>
            </a:pPr>
            <a:endParaRPr lang="sv-SE" sz="12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algn="r" defTabSz="914377">
              <a:defRPr/>
            </a:pPr>
            <a:fld id="{34C9B0E5-37D7-412E-A162-6A236BADC197}" type="slidenum">
              <a:rPr lang="sv-SE" sz="1200" smtClean="0">
                <a:solidFill>
                  <a:prstClr val="black"/>
                </a:solidFill>
                <a:latin typeface="Arial"/>
              </a:rPr>
              <a:pPr algn="r" defTabSz="914377">
                <a:defRPr/>
              </a:pPr>
              <a:t>‹#›</a:t>
            </a:fld>
            <a:endParaRPr lang="sv-SE" sz="1200" dirty="0">
              <a:solidFill>
                <a:prstClr val="black"/>
              </a:solidFill>
              <a:latin typeface="Arial"/>
            </a:endParaRP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79" y="-9524"/>
            <a:ext cx="3096000" cy="359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590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3392" y="1028733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fylla i rubrik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2276874"/>
            <a:ext cx="10972800" cy="3744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189" marR="0" lvl="0" indent="-457189" algn="l" defTabSz="1219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dirty="0"/>
              <a:t>Klicka här för att ändra texten</a:t>
            </a:r>
          </a:p>
          <a:p>
            <a:pPr marL="457189" marR="0" lvl="0" indent="-457189" algn="l" defTabSz="1219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sv-SE" dirty="0"/>
          </a:p>
        </p:txBody>
      </p:sp>
      <p:pic>
        <p:nvPicPr>
          <p:cNvPr id="1027" name="Bildobjekt 5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128" y="6269121"/>
            <a:ext cx="1376603" cy="3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Bildobjekt 6" descr="Logotyp_Region_Kalmar_län_fär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0310" y="6173100"/>
            <a:ext cx="1035791" cy="4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Bildobjekt 7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0352" y="6269121"/>
            <a:ext cx="1514267" cy="3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4"/>
          <p:cNvSpPr>
            <a:spLocks noChangeArrowheads="1"/>
          </p:cNvSpPr>
          <p:nvPr userDrawn="1"/>
        </p:nvSpPr>
        <p:spPr bwMode="auto">
          <a:xfrm>
            <a:off x="1" y="58580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sz="2400">
              <a:solidFill>
                <a:srgbClr val="363636"/>
              </a:solidFill>
            </a:endParaRPr>
          </a:p>
        </p:txBody>
      </p:sp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5269924" y="1118585"/>
            <a:ext cx="1169551" cy="328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v-SE" altLang="sv-SE" sz="1333">
                <a:solidFill>
                  <a:srgbClr val="7F7F7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lang="sv-SE" altLang="sv-SE" sz="2400">
              <a:solidFill>
                <a:srgbClr val="36363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 userDrawn="1"/>
        </p:nvSpPr>
        <p:spPr bwMode="auto">
          <a:xfrm>
            <a:off x="5269924" y="1842484"/>
            <a:ext cx="1169551" cy="328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v-SE" altLang="sv-SE" sz="1333">
                <a:solidFill>
                  <a:srgbClr val="7F7F7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lang="sv-SE" altLang="sv-SE" sz="2400">
              <a:solidFill>
                <a:srgbClr val="36363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ktangel 17"/>
          <p:cNvSpPr/>
          <p:nvPr userDrawn="1"/>
        </p:nvSpPr>
        <p:spPr>
          <a:xfrm>
            <a:off x="638239" y="6365068"/>
            <a:ext cx="2289409" cy="2974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sv-SE" sz="1333" dirty="0">
                <a:solidFill>
                  <a:srgbClr val="363636"/>
                </a:solidFill>
                <a:latin typeface="Arial"/>
              </a:rPr>
              <a:t>Sydöstra sjukvårdsregionen</a:t>
            </a:r>
            <a:endParaRPr lang="sv-SE" sz="1467" dirty="0">
              <a:solidFill>
                <a:srgbClr val="363636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7676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19170" rtl="0" eaLnBrk="1" latinLnBrk="0" hangingPunct="1">
        <a:spcBef>
          <a:spcPct val="0"/>
        </a:spcBef>
        <a:buNone/>
        <a:defRPr sz="5333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marR="0" indent="0" algn="l" defTabSz="121917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Tx/>
        <a:buNone/>
        <a:tabLst/>
        <a:defRPr sz="373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jpg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jpg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0" y="0"/>
            <a:ext cx="12192000" cy="595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7" name="Rubrik 6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2030511"/>
          </a:xfrm>
        </p:spPr>
        <p:txBody>
          <a:bodyPr>
            <a:noAutofit/>
          </a:bodyPr>
          <a:lstStyle/>
          <a:p>
            <a:pPr lvl="0" algn="l"/>
            <a:r>
              <a:rPr lang="sv-SE" sz="4800" dirty="0" smtClean="0">
                <a:solidFill>
                  <a:schemeClr val="bg1"/>
                </a:solidFill>
              </a:rPr>
              <a:t>RSG patientsäkerhet</a:t>
            </a:r>
            <a:r>
              <a:rPr lang="sv-SE" sz="3200" dirty="0">
                <a:solidFill>
                  <a:schemeClr val="bg1"/>
                </a:solidFill>
              </a:rPr>
              <a:t/>
            </a:r>
            <a:br>
              <a:rPr lang="sv-SE" sz="3200" dirty="0">
                <a:solidFill>
                  <a:schemeClr val="bg1"/>
                </a:solidFill>
              </a:rPr>
            </a:br>
            <a:r>
              <a:rPr lang="sv-SE" sz="3200" dirty="0">
                <a:solidFill>
                  <a:schemeClr val="bg1"/>
                </a:solidFill>
              </a:rPr>
              <a:t/>
            </a:r>
            <a:br>
              <a:rPr lang="sv-SE" sz="3200" dirty="0">
                <a:solidFill>
                  <a:schemeClr val="bg1"/>
                </a:solidFill>
              </a:rPr>
            </a:br>
            <a:r>
              <a:rPr lang="sv-SE" sz="3200" dirty="0">
                <a:solidFill>
                  <a:schemeClr val="bg1"/>
                </a:solidFill>
              </a:rPr>
              <a:t>Översiktlig </a:t>
            </a:r>
            <a:r>
              <a:rPr lang="sv-SE" sz="3200" dirty="0" smtClean="0">
                <a:solidFill>
                  <a:schemeClr val="bg1"/>
                </a:solidFill>
              </a:rPr>
              <a:t>handlingsplan 2025</a:t>
            </a:r>
            <a:endParaRPr lang="sv-SE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642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l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083206"/>
              </p:ext>
            </p:extLst>
          </p:nvPr>
        </p:nvGraphicFramePr>
        <p:xfrm>
          <a:off x="0" y="-250034"/>
          <a:ext cx="12191999" cy="5397069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844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44990">
                  <a:extLst>
                    <a:ext uri="{9D8B030D-6E8A-4147-A177-3AD203B41FA5}">
                      <a16:colId xmlns:a16="http://schemas.microsoft.com/office/drawing/2014/main" val="1830092349"/>
                    </a:ext>
                  </a:extLst>
                </a:gridCol>
                <a:gridCol w="2801161">
                  <a:extLst>
                    <a:ext uri="{9D8B030D-6E8A-4147-A177-3AD203B41FA5}">
                      <a16:colId xmlns:a16="http://schemas.microsoft.com/office/drawing/2014/main" val="2606121942"/>
                    </a:ext>
                  </a:extLst>
                </a:gridCol>
                <a:gridCol w="898688">
                  <a:extLst>
                    <a:ext uri="{9D8B030D-6E8A-4147-A177-3AD203B41FA5}">
                      <a16:colId xmlns:a16="http://schemas.microsoft.com/office/drawing/2014/main" val="3795709679"/>
                    </a:ext>
                  </a:extLst>
                </a:gridCol>
              </a:tblGrid>
              <a:tr h="6426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Nationellt insatsområde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Prioriterat område </a:t>
                      </a:r>
                      <a:br>
                        <a:rPr lang="sv-SE" sz="1600" dirty="0"/>
                      </a:br>
                      <a:r>
                        <a:rPr lang="sv-SE" sz="1600" dirty="0"/>
                        <a:t>och patientlöften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Aktiviteter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Uppföljning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Status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08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endParaRPr lang="sv-SE" sz="1400" b="1" i="0" baseline="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kern="1200" dirty="0" smtClean="0">
                          <a:solidFill>
                            <a:schemeClr val="dk1"/>
                          </a:solidFill>
                          <a:latin typeface="+mj-lt"/>
                          <a:ea typeface="Bryant Regular"/>
                          <a:cs typeface="Bryant Regular"/>
                        </a:rPr>
                        <a:t>Kunskap </a:t>
                      </a:r>
                      <a:r>
                        <a:rPr lang="sv-SE" sz="1400" b="0" kern="1200" dirty="0">
                          <a:solidFill>
                            <a:schemeClr val="dk1"/>
                          </a:solidFill>
                          <a:latin typeface="+mj-lt"/>
                          <a:ea typeface="Bryant Regular"/>
                          <a:cs typeface="Bryant Regular"/>
                        </a:rPr>
                        <a:t>och lärande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b="0" baseline="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Stående </a:t>
                      </a:r>
                      <a:r>
                        <a:rPr lang="sv-SE" sz="14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punkter på mötesagendan: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Feedback och information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Lära av varandra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Nationell </a:t>
                      </a:r>
                      <a:r>
                        <a:rPr lang="sv-SE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handlingsplan</a:t>
                      </a:r>
                      <a:endParaRPr lang="sv-SE" sz="14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i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Kontinuerligt</a:t>
                      </a:r>
                      <a:endParaRPr lang="sv-SE" sz="1400" i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sv-SE" sz="1400" i="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30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71831">
                <a:tc>
                  <a:txBody>
                    <a:bodyPr/>
                    <a:lstStyle/>
                    <a:p>
                      <a:endParaRPr lang="sv-SE" sz="1400" b="1" i="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Erfarenhetsutbyte</a:t>
                      </a:r>
                      <a:endParaRPr lang="sv-SE" sz="14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Bjuda in expertfunktioner </a:t>
                      </a:r>
                      <a:r>
                        <a:rPr lang="sv-SE" sz="14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från respektive region och dela erfarenheter inom utvalda fokusområden. 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Genomförda </a:t>
                      </a:r>
                      <a:r>
                        <a:rPr lang="sv-SE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områden: </a:t>
                      </a:r>
                      <a:r>
                        <a:rPr lang="sv-SE" sz="14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trycksår, fall, suicid, läkemedel, vårdskador, vårdrelaterade </a:t>
                      </a:r>
                      <a:r>
                        <a:rPr lang="sv-SE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infektioner,</a:t>
                      </a:r>
                      <a:r>
                        <a:rPr lang="sv-SE" sz="1400" kern="120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patient- </a:t>
                      </a:r>
                      <a:r>
                        <a:rPr lang="sv-SE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och </a:t>
                      </a:r>
                      <a:r>
                        <a:rPr lang="sv-SE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närstående</a:t>
                      </a:r>
                      <a:r>
                        <a:rPr lang="sv-SE" sz="14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medverkan</a:t>
                      </a:r>
                      <a:endParaRPr lang="sv-SE" sz="14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sv-SE" sz="1400" b="0" i="0" strike="noStrike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Under 2024 </a:t>
                      </a:r>
                      <a:r>
                        <a:rPr lang="sv-SE" sz="1400" b="0" i="0" strike="noStrike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genomfördes</a:t>
                      </a:r>
                      <a:r>
                        <a:rPr lang="sv-SE" sz="1400" b="0" i="0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erfarenhetsutbyten vid behov.</a:t>
                      </a:r>
                      <a:endParaRPr lang="sv-SE" sz="1400" b="0" i="0" strike="noStrike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v-SE" sz="14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Kontinuerligt</a:t>
                      </a:r>
                    </a:p>
                    <a:p>
                      <a:pPr algn="l">
                        <a:buFont typeface="Arial" panose="020B0604020202020204" pitchFamily="34" charset="0"/>
                        <a:buNone/>
                      </a:pPr>
                      <a:endParaRPr lang="sv-SE" sz="1400" b="0" i="0" dirty="0">
                        <a:solidFill>
                          <a:srgbClr val="393939"/>
                        </a:solidFill>
                        <a:effectLst/>
                        <a:latin typeface="+mj-lt"/>
                      </a:endParaRPr>
                    </a:p>
                    <a:p>
                      <a:pPr algn="l">
                        <a:buFont typeface="Arial" panose="020B0604020202020204" pitchFamily="34" charset="0"/>
                        <a:buNone/>
                      </a:pPr>
                      <a:r>
                        <a:rPr lang="sv-SE" sz="1400" b="0" i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2020-2023</a:t>
                      </a:r>
                      <a:endParaRPr lang="sv-SE" sz="1400" b="0" i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l">
                        <a:buFont typeface="Arial" panose="020B0604020202020204" pitchFamily="34" charset="0"/>
                        <a:buNone/>
                      </a:pPr>
                      <a:endParaRPr lang="sv-SE" sz="1400" b="0" i="0" dirty="0" smtClean="0">
                        <a:solidFill>
                          <a:srgbClr val="393939"/>
                        </a:solidFill>
                        <a:effectLst/>
                        <a:latin typeface="+mj-lt"/>
                      </a:endParaRPr>
                    </a:p>
                    <a:p>
                      <a:pPr algn="l">
                        <a:buFont typeface="Arial" panose="020B0604020202020204" pitchFamily="34" charset="0"/>
                        <a:buNone/>
                      </a:pPr>
                      <a:endParaRPr lang="sv-SE" sz="1400" b="0" i="0" dirty="0" smtClean="0">
                        <a:solidFill>
                          <a:srgbClr val="393939"/>
                        </a:solidFill>
                        <a:effectLst/>
                        <a:latin typeface="+mj-lt"/>
                      </a:endParaRPr>
                    </a:p>
                    <a:p>
                      <a:pPr algn="l">
                        <a:buFont typeface="Arial" panose="020B0604020202020204" pitchFamily="34" charset="0"/>
                        <a:buNone/>
                      </a:pPr>
                      <a:r>
                        <a:rPr lang="sv-SE" sz="1400" b="0" i="0" dirty="0" smtClean="0">
                          <a:solidFill>
                            <a:srgbClr val="393939"/>
                          </a:solidFill>
                          <a:effectLst/>
                          <a:latin typeface="+mj-lt"/>
                        </a:rPr>
                        <a:t>2024</a:t>
                      </a:r>
                      <a:endParaRPr lang="sv-SE" sz="1400" b="0" i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4809">
                <a:tc>
                  <a:txBody>
                    <a:bodyPr/>
                    <a:lstStyle/>
                    <a:p>
                      <a:r>
                        <a:rPr lang="sv-SE" sz="1400" b="1" i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NSG patientsäkerhet</a:t>
                      </a:r>
                    </a:p>
                    <a:p>
                      <a:endParaRPr lang="sv-SE" sz="1400" b="1" i="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sv-SE" sz="1400" b="0" baseline="0" dirty="0">
                          <a:latin typeface="+mj-lt"/>
                        </a:rPr>
                        <a:t>Gemensamma mått </a:t>
                      </a:r>
                      <a:r>
                        <a:rPr lang="sv-SE" sz="1400" b="0" baseline="0" dirty="0" smtClean="0">
                          <a:latin typeface="+mj-lt"/>
                        </a:rPr>
                        <a:t>för </a:t>
                      </a:r>
                      <a:r>
                        <a:rPr lang="sv-SE" sz="1400" b="0" baseline="0" dirty="0">
                          <a:latin typeface="+mj-lt"/>
                        </a:rPr>
                        <a:t>patientsäkerhet</a:t>
                      </a:r>
                    </a:p>
                    <a:p>
                      <a:pPr lvl="0"/>
                      <a:endParaRPr lang="sv-SE" sz="1400" b="0" baseline="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Det n</a:t>
                      </a:r>
                      <a:r>
                        <a:rPr lang="sv-SE" sz="1400" b="0" i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ationella utvecklingsarbetet följs genom sjukvårdsregionens representant i NSG. </a:t>
                      </a:r>
                      <a:br>
                        <a:rPr lang="sv-SE" sz="1400" b="0" i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sv-SE" sz="1400" b="0" i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Samverkan </a:t>
                      </a:r>
                      <a:r>
                        <a:rPr lang="sv-SE" sz="1400" b="0" i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kring </a:t>
                      </a:r>
                      <a:r>
                        <a:rPr lang="sv-SE" sz="1400" b="0" i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indikatorer </a:t>
                      </a:r>
                      <a:r>
                        <a:rPr lang="sv-SE" sz="1400" b="0" i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inom respektive </a:t>
                      </a:r>
                      <a:r>
                        <a:rPr lang="sv-SE" sz="1400" b="0" i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region.</a:t>
                      </a:r>
                      <a:endParaRPr lang="sv-SE" sz="1400" b="0" i="0" kern="1200" baseline="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i="0" kern="120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RAG realtidsuppföljning</a:t>
                      </a:r>
                      <a:r>
                        <a:rPr lang="sv-SE" sz="1400" b="0" i="0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400" b="0" i="0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+mn-cs"/>
                        </a:rPr>
                        <a:t>patientsäkerhet 2025</a:t>
                      </a:r>
                      <a:endParaRPr lang="sv-SE" sz="1400" b="0" i="1" kern="1200" dirty="0" smtClean="0">
                        <a:solidFill>
                          <a:srgbClr val="FF0000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Kontinuerligt</a:t>
                      </a:r>
                    </a:p>
                    <a:p>
                      <a:endParaRPr lang="sv-SE" sz="14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36948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v-SE" sz="1400" b="1" i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NSG patientsäkerhet  NSG metoder </a:t>
                      </a:r>
                      <a:r>
                        <a:rPr lang="sv-SE" sz="1400" b="1" i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förkunskapsstöd</a:t>
                      </a:r>
                      <a:endParaRPr lang="sv-SE" sz="1400" b="1" i="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Samordnade remissvar</a:t>
                      </a:r>
                    </a:p>
                    <a:p>
                      <a:endParaRPr lang="sv-SE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endParaRPr lang="sv-SE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None/>
                      </a:pPr>
                      <a:r>
                        <a:rPr lang="sv-SE" sz="1400" b="0" i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Fortsatt arbete enligt tidigare.</a:t>
                      </a:r>
                      <a:r>
                        <a:rPr lang="sv-SE" sz="1400" b="0" i="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Följa effekten av vägledningen </a:t>
                      </a:r>
                      <a:r>
                        <a:rPr lang="sv-SE" sz="1400" b="0" i="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”Introduktion </a:t>
                      </a:r>
                      <a:r>
                        <a:rPr lang="sv-SE" sz="1400" b="0" i="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till arbete med </a:t>
                      </a:r>
                      <a:r>
                        <a:rPr lang="sv-SE" sz="1400" b="0" i="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patientsäkerhet” </a:t>
                      </a:r>
                      <a:endParaRPr lang="sv-SE" sz="1400" b="0" i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v-SE" sz="14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Kontinuerligt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1400" b="0" i="0" dirty="0">
                        <a:solidFill>
                          <a:srgbClr val="393939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None/>
                      </a:pPr>
                      <a:endParaRPr lang="sv-SE" sz="1200" b="0" i="1" dirty="0">
                        <a:solidFill>
                          <a:srgbClr val="393939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2" name="Grupp 1"/>
          <p:cNvGrpSpPr/>
          <p:nvPr/>
        </p:nvGrpSpPr>
        <p:grpSpPr>
          <a:xfrm>
            <a:off x="78379" y="5673944"/>
            <a:ext cx="5807208" cy="1123096"/>
            <a:chOff x="0" y="5586856"/>
            <a:chExt cx="5807208" cy="1123096"/>
          </a:xfrm>
        </p:grpSpPr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A8EC0EBE-403F-46CC-9787-EA1721C58CE1}"/>
                </a:ext>
              </a:extLst>
            </p:cNvPr>
            <p:cNvSpPr/>
            <p:nvPr/>
          </p:nvSpPr>
          <p:spPr>
            <a:xfrm>
              <a:off x="579120" y="6133915"/>
              <a:ext cx="2378959" cy="5207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pic>
          <p:nvPicPr>
            <p:cNvPr id="10" name="Bildobjekt 9">
              <a:extLst>
                <a:ext uri="{FF2B5EF4-FFF2-40B4-BE49-F238E27FC236}">
                  <a16:creationId xmlns:a16="http://schemas.microsoft.com/office/drawing/2014/main" id="{411726DB-5D52-4B97-A9D1-C09F3DEE6F9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6061436"/>
              <a:ext cx="285750" cy="285750"/>
            </a:xfrm>
            <a:prstGeom prst="rect">
              <a:avLst/>
            </a:prstGeom>
          </p:spPr>
        </p:pic>
        <p:pic>
          <p:nvPicPr>
            <p:cNvPr id="11" name="Bildobjekt 10">
              <a:extLst>
                <a:ext uri="{FF2B5EF4-FFF2-40B4-BE49-F238E27FC236}">
                  <a16:creationId xmlns:a16="http://schemas.microsoft.com/office/drawing/2014/main" id="{0222F658-D831-4506-816C-4FBA098042F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6333488"/>
              <a:ext cx="285750" cy="285750"/>
            </a:xfrm>
            <a:prstGeom prst="rect">
              <a:avLst/>
            </a:prstGeom>
          </p:spPr>
        </p:pic>
        <p:sp>
          <p:nvSpPr>
            <p:cNvPr id="12" name="textruta 11">
              <a:extLst>
                <a:ext uri="{FF2B5EF4-FFF2-40B4-BE49-F238E27FC236}">
                  <a16:creationId xmlns:a16="http://schemas.microsoft.com/office/drawing/2014/main" id="{692FFC81-7BC9-42A6-B7EB-6775FB7C6AD4}"/>
                </a:ext>
              </a:extLst>
            </p:cNvPr>
            <p:cNvSpPr txBox="1"/>
            <p:nvPr/>
          </p:nvSpPr>
          <p:spPr>
            <a:xfrm>
              <a:off x="0" y="5586856"/>
              <a:ext cx="7129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Status</a:t>
              </a:r>
              <a:endParaRPr lang="sv-SE" sz="16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4" name="textruta 13">
              <a:extLst>
                <a:ext uri="{FF2B5EF4-FFF2-40B4-BE49-F238E27FC236}">
                  <a16:creationId xmlns:a16="http://schemas.microsoft.com/office/drawing/2014/main" id="{03698A35-B615-4D0D-A014-C735DA9A004F}"/>
                </a:ext>
              </a:extLst>
            </p:cNvPr>
            <p:cNvSpPr txBox="1"/>
            <p:nvPr/>
          </p:nvSpPr>
          <p:spPr>
            <a:xfrm>
              <a:off x="349060" y="6047104"/>
              <a:ext cx="2783519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sv-SE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Arbetet går enligt plan</a:t>
              </a:r>
            </a:p>
            <a:p>
              <a:r>
                <a:rPr lang="sv-SE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Arbetet pågår med mindre problem</a:t>
              </a:r>
            </a:p>
          </p:txBody>
        </p:sp>
        <p:pic>
          <p:nvPicPr>
            <p:cNvPr id="15" name="Bildobjekt 14">
              <a:extLst>
                <a:ext uri="{FF2B5EF4-FFF2-40B4-BE49-F238E27FC236}">
                  <a16:creationId xmlns:a16="http://schemas.microsoft.com/office/drawing/2014/main" id="{11737950-01C8-446E-BCC5-367EBA2D116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62690" y="6061436"/>
              <a:ext cx="285750" cy="285750"/>
            </a:xfrm>
            <a:prstGeom prst="rect">
              <a:avLst/>
            </a:prstGeom>
          </p:spPr>
        </p:pic>
        <p:pic>
          <p:nvPicPr>
            <p:cNvPr id="16" name="Bildobjekt 15">
              <a:extLst>
                <a:ext uri="{FF2B5EF4-FFF2-40B4-BE49-F238E27FC236}">
                  <a16:creationId xmlns:a16="http://schemas.microsoft.com/office/drawing/2014/main" id="{4B5E9575-85E7-4D79-902F-15037D4EC4E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74305" y="6352538"/>
              <a:ext cx="254000" cy="266700"/>
            </a:xfrm>
            <a:prstGeom prst="rect">
              <a:avLst/>
            </a:prstGeom>
          </p:spPr>
        </p:pic>
        <p:sp>
          <p:nvSpPr>
            <p:cNvPr id="19" name="textruta 18">
              <a:extLst>
                <a:ext uri="{FF2B5EF4-FFF2-40B4-BE49-F238E27FC236}">
                  <a16:creationId xmlns:a16="http://schemas.microsoft.com/office/drawing/2014/main" id="{31DCBAB1-A6B3-4A41-889B-4143456D9E93}"/>
                </a:ext>
              </a:extLst>
            </p:cNvPr>
            <p:cNvSpPr txBox="1"/>
            <p:nvPr/>
          </p:nvSpPr>
          <p:spPr>
            <a:xfrm>
              <a:off x="3307079" y="6054501"/>
              <a:ext cx="2500129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sv-SE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Arbetet har allvarliga problem</a:t>
              </a:r>
            </a:p>
            <a:p>
              <a:r>
                <a:rPr lang="sv-SE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Arbetet är avslutat</a:t>
              </a:r>
            </a:p>
          </p:txBody>
        </p:sp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E7C0332B-15CF-44B9-A6C6-213D57F9676D}"/>
                </a:ext>
              </a:extLst>
            </p:cNvPr>
            <p:cNvSpPr/>
            <p:nvPr/>
          </p:nvSpPr>
          <p:spPr>
            <a:xfrm>
              <a:off x="5667" y="5933557"/>
              <a:ext cx="5654040" cy="776395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pic>
        <p:nvPicPr>
          <p:cNvPr id="20" name="Bildobjekt 19">
            <a:extLst>
              <a:ext uri="{FF2B5EF4-FFF2-40B4-BE49-F238E27FC236}">
                <a16:creationId xmlns:a16="http://schemas.microsoft.com/office/drawing/2014/main" id="{2B215E47-CF22-453F-BED6-E5B9EBFA4D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3497" y="491685"/>
            <a:ext cx="285750" cy="285750"/>
          </a:xfrm>
          <a:prstGeom prst="rect">
            <a:avLst/>
          </a:prstGeom>
        </p:spPr>
      </p:pic>
      <p:pic>
        <p:nvPicPr>
          <p:cNvPr id="21" name="Bildobjekt 20">
            <a:extLst>
              <a:ext uri="{FF2B5EF4-FFF2-40B4-BE49-F238E27FC236}">
                <a16:creationId xmlns:a16="http://schemas.microsoft.com/office/drawing/2014/main" id="{92F0B978-0A0B-47EF-AA90-412EBAFB4C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1521" y="1486488"/>
            <a:ext cx="285750" cy="285750"/>
          </a:xfrm>
          <a:prstGeom prst="rect">
            <a:avLst/>
          </a:prstGeom>
        </p:spPr>
      </p:pic>
      <p:pic>
        <p:nvPicPr>
          <p:cNvPr id="25" name="Bildobjekt 24">
            <a:extLst>
              <a:ext uri="{FF2B5EF4-FFF2-40B4-BE49-F238E27FC236}">
                <a16:creationId xmlns:a16="http://schemas.microsoft.com/office/drawing/2014/main" id="{55A311A1-38D5-4118-A196-FEB685A2F05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7795" y="1932822"/>
            <a:ext cx="254000" cy="266700"/>
          </a:xfrm>
          <a:prstGeom prst="rect">
            <a:avLst/>
          </a:prstGeom>
        </p:spPr>
      </p:pic>
      <p:pic>
        <p:nvPicPr>
          <p:cNvPr id="17" name="Bildobjekt 16">
            <a:extLst>
              <a:ext uri="{FF2B5EF4-FFF2-40B4-BE49-F238E27FC236}">
                <a16:creationId xmlns:a16="http://schemas.microsoft.com/office/drawing/2014/main" id="{92F0B978-0A0B-47EF-AA90-412EBAFB4C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7795" y="2522891"/>
            <a:ext cx="285750" cy="285750"/>
          </a:xfrm>
          <a:prstGeom prst="rect">
            <a:avLst/>
          </a:prstGeom>
          <a:solidFill>
            <a:srgbClr val="FFC000"/>
          </a:solidFill>
        </p:spPr>
      </p:pic>
      <p:pic>
        <p:nvPicPr>
          <p:cNvPr id="22" name="Bildobjekt 21">
            <a:extLst>
              <a:ext uri="{FF2B5EF4-FFF2-40B4-BE49-F238E27FC236}">
                <a16:creationId xmlns:a16="http://schemas.microsoft.com/office/drawing/2014/main" id="{02502211-954A-4426-95A9-2EA0ECEF6E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7795" y="4212027"/>
            <a:ext cx="285750" cy="285750"/>
          </a:xfrm>
          <a:prstGeom prst="rect">
            <a:avLst/>
          </a:prstGeom>
        </p:spPr>
      </p:pic>
      <p:pic>
        <p:nvPicPr>
          <p:cNvPr id="23" name="Bildobjekt 22">
            <a:extLst>
              <a:ext uri="{FF2B5EF4-FFF2-40B4-BE49-F238E27FC236}">
                <a16:creationId xmlns:a16="http://schemas.microsoft.com/office/drawing/2014/main" id="{92F0B978-0A0B-47EF-AA90-412EBAFB4C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7795" y="3168025"/>
            <a:ext cx="285750" cy="285750"/>
          </a:xfrm>
          <a:prstGeom prst="rect">
            <a:avLst/>
          </a:prstGeom>
          <a:solidFill>
            <a:srgbClr val="FFC000"/>
          </a:solidFill>
        </p:spPr>
      </p:pic>
    </p:spTree>
    <p:extLst>
      <p:ext uri="{BB962C8B-B14F-4D97-AF65-F5344CB8AC3E}">
        <p14:creationId xmlns:p14="http://schemas.microsoft.com/office/powerpoint/2010/main" val="665196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l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887261"/>
              </p:ext>
            </p:extLst>
          </p:nvPr>
        </p:nvGraphicFramePr>
        <p:xfrm>
          <a:off x="0" y="-41996"/>
          <a:ext cx="12191999" cy="5616141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444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526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5049">
                  <a:extLst>
                    <a:ext uri="{9D8B030D-6E8A-4147-A177-3AD203B41FA5}">
                      <a16:colId xmlns:a16="http://schemas.microsoft.com/office/drawing/2014/main" val="1830092349"/>
                    </a:ext>
                  </a:extLst>
                </a:gridCol>
                <a:gridCol w="2801161">
                  <a:extLst>
                    <a:ext uri="{9D8B030D-6E8A-4147-A177-3AD203B41FA5}">
                      <a16:colId xmlns:a16="http://schemas.microsoft.com/office/drawing/2014/main" val="2606121942"/>
                    </a:ext>
                  </a:extLst>
                </a:gridCol>
                <a:gridCol w="898688">
                  <a:extLst>
                    <a:ext uri="{9D8B030D-6E8A-4147-A177-3AD203B41FA5}">
                      <a16:colId xmlns:a16="http://schemas.microsoft.com/office/drawing/2014/main" val="3795709679"/>
                    </a:ext>
                  </a:extLst>
                </a:gridCol>
              </a:tblGrid>
              <a:tr h="6416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Nationellt insatsområde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Prioriterat område </a:t>
                      </a:r>
                      <a:br>
                        <a:rPr lang="sv-SE" sz="1600" dirty="0"/>
                      </a:br>
                      <a:r>
                        <a:rPr lang="sv-SE" sz="1600" dirty="0"/>
                        <a:t>och patientlöften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Aktiviteter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Uppföljning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Status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89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endParaRPr lang="sv-SE" sz="1400" b="1" i="0" baseline="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aseline="0" dirty="0">
                          <a:latin typeface="+mj-lt"/>
                        </a:rPr>
                        <a:t>Samverkan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Planerade samverkansområden: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‒"/>
                        <a:tabLst/>
                        <a:defRPr/>
                      </a:pPr>
                      <a:r>
                        <a:rPr lang="sv-SE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Kartlägga</a:t>
                      </a:r>
                      <a:r>
                        <a:rPr lang="sv-SE" sz="14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4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möjligheter </a:t>
                      </a:r>
                      <a:r>
                        <a:rPr lang="sv-SE" sz="14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till </a:t>
                      </a:r>
                      <a:r>
                        <a:rPr lang="sv-SE" sz="14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samverkan </a:t>
                      </a:r>
                      <a:r>
                        <a:rPr lang="sv-SE" sz="14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om mätningar av o</a:t>
                      </a:r>
                      <a:r>
                        <a:rPr lang="sv-SE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mvårdnadskvalitet</a:t>
                      </a:r>
                      <a:endParaRPr lang="sv-SE" sz="14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 smtClean="0">
                          <a:latin typeface="+mj-lt"/>
                        </a:rPr>
                        <a:t>2022-</a:t>
                      </a:r>
                      <a:r>
                        <a:rPr lang="sv-SE" sz="1400" strike="noStrike" dirty="0" smtClean="0">
                          <a:latin typeface="+mj-lt"/>
                        </a:rPr>
                        <a:t>2024</a:t>
                      </a:r>
                      <a:r>
                        <a:rPr lang="sv-SE" sz="1400" strike="sngStrike" dirty="0" smtClean="0">
                          <a:latin typeface="+mj-lt"/>
                        </a:rPr>
                        <a:t> </a:t>
                      </a:r>
                      <a:endParaRPr lang="sv-SE" sz="1400" strike="sngStrike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30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3563">
                <a:tc>
                  <a:txBody>
                    <a:bodyPr/>
                    <a:lstStyle/>
                    <a:p>
                      <a:endParaRPr lang="sv-SE" sz="1400" b="1" i="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latin typeface="+mj-lt"/>
                          <a:cs typeface="Arial" panose="020B0604020202020204" pitchFamily="34" charset="0"/>
                        </a:rPr>
                        <a:t>Patientsäkerhetsberättelse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Lära av varandra, samverka kring identifierade områden och gemensamma </a:t>
                      </a:r>
                      <a:r>
                        <a:rPr lang="sv-SE" sz="14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utmaningar</a:t>
                      </a:r>
                      <a:endParaRPr lang="sv-SE" sz="1400" b="0" i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strike="noStrike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2024</a:t>
                      </a:r>
                    </a:p>
                    <a:p>
                      <a:endParaRPr lang="sv-SE" sz="1400" b="0" i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1127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1" i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NAG</a:t>
                      </a:r>
                      <a:r>
                        <a:rPr lang="sv-SE" sz="1400" b="1" i="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sv-SE" sz="1400" b="1" i="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verktyg </a:t>
                      </a:r>
                      <a:r>
                        <a:rPr lang="sv-SE" sz="1400" b="1" i="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för stärkt </a:t>
                      </a:r>
                      <a:r>
                        <a:rPr lang="sv-SE" sz="1400" b="1" i="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patientsäkerhetsarbete</a:t>
                      </a:r>
                      <a:endParaRPr lang="sv-SE" sz="1400" b="1" i="0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sv-SE" sz="1400" b="0" baseline="0" dirty="0">
                          <a:latin typeface="+mj-lt"/>
                        </a:rPr>
                        <a:t>Nationellt verktyg för stärkt patientsäkerhet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b="0" i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Erfarenhetsutbyte, kompetens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strike="noStrike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2024</a:t>
                      </a:r>
                    </a:p>
                    <a:p>
                      <a:endParaRPr lang="sv-SE" sz="1400" b="0" i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7957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sv-SE" sz="1400" b="1" i="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solidFill>
                            <a:schemeClr val="tx1"/>
                          </a:solidFill>
                          <a:latin typeface="+mj-lt"/>
                        </a:rPr>
                        <a:t>Medverkan i RSG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None/>
                      </a:pPr>
                      <a:r>
                        <a:rPr lang="sv-SE" sz="1400" b="0" i="0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Utse </a:t>
                      </a:r>
                      <a:r>
                        <a:rPr lang="sv-SE" sz="1400" b="0" i="0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kommunrepresentant i RSG. </a:t>
                      </a:r>
                      <a:r>
                        <a:rPr lang="sv-SE" sz="1400" b="0" i="0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Patient-/närståenderepresentant </a:t>
                      </a:r>
                      <a:r>
                        <a:rPr lang="sv-SE" sz="1400" b="0" i="0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planeras som efterföljande aktivitet.</a:t>
                      </a:r>
                      <a:endParaRPr lang="sv-SE" sz="1400" b="0" i="0" strike="sng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strike="noStrike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2024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strike="noStrike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2025</a:t>
                      </a:r>
                      <a:endParaRPr lang="sv-SE" sz="1400" strike="noStrike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None/>
                      </a:pPr>
                      <a:endParaRPr lang="sv-SE" sz="1200" b="0" i="1" dirty="0">
                        <a:solidFill>
                          <a:srgbClr val="393939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0126">
                <a:tc>
                  <a:txBody>
                    <a:bodyPr/>
                    <a:lstStyle/>
                    <a:p>
                      <a:endParaRPr lang="sv-SE" sz="1400" b="1" i="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Utbildningar</a:t>
                      </a:r>
                      <a:endParaRPr lang="sv-SE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Gemensam utbildning </a:t>
                      </a:r>
                      <a:r>
                        <a:rPr lang="sv-SE" sz="14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”Ledning </a:t>
                      </a:r>
                      <a:r>
                        <a:rPr lang="sv-SE" sz="14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och ledarskap för </a:t>
                      </a:r>
                      <a:r>
                        <a:rPr lang="sv-SE" sz="14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patientsäkerhet”. </a:t>
                      </a:r>
                      <a:r>
                        <a:rPr lang="sv-SE" sz="1400" b="0" i="0" kern="120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En ny utbildningsomgång under 2025</a:t>
                      </a:r>
                      <a:r>
                        <a:rPr lang="sv-SE" sz="1400" b="0" i="0" kern="120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b="0" i="0" kern="1200" dirty="0" smtClean="0">
                        <a:solidFill>
                          <a:srgbClr val="FF0000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i="0" kern="120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Inventera</a:t>
                      </a:r>
                      <a:r>
                        <a:rPr lang="sv-SE" sz="1400" b="0" i="0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 och </a:t>
                      </a:r>
                      <a:r>
                        <a:rPr lang="sv-SE" sz="1400" b="0" i="0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vid behov ta initiativ till </a:t>
                      </a:r>
                      <a:r>
                        <a:rPr lang="sv-SE" sz="1400" b="0" i="0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sjukvårdsregionala utbildningar </a:t>
                      </a:r>
                      <a:r>
                        <a:rPr lang="sv-SE" sz="1400" b="0" i="0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inom patientsäkerhet utifrån </a:t>
                      </a:r>
                      <a:r>
                        <a:rPr lang="sv-SE" sz="1400" b="0" i="0" kern="1200" baseline="0" dirty="0" smtClean="0">
                          <a:solidFill>
                            <a:srgbClr val="FF0000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Socialstyrelsens kunskapsmål.</a:t>
                      </a:r>
                      <a:endParaRPr lang="sv-SE" sz="1400" b="0" i="0" kern="1200" dirty="0">
                        <a:solidFill>
                          <a:srgbClr val="FF0000"/>
                        </a:solidFill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strike="noStrike" dirty="0" smtClean="0">
                          <a:latin typeface="+mj-lt"/>
                        </a:rPr>
                        <a:t>2024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strike="noStrike" dirty="0" smtClean="0">
                          <a:latin typeface="+mj-lt"/>
                        </a:rPr>
                        <a:t>2025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strike="noStrike" dirty="0" smtClean="0">
                        <a:latin typeface="+mj-lt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strike="noStrike" dirty="0" smtClean="0">
                        <a:latin typeface="+mj-lt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strike="noStrike" dirty="0" smtClean="0">
                          <a:latin typeface="+mj-lt"/>
                        </a:rPr>
                        <a:t>2025</a:t>
                      </a:r>
                      <a:endParaRPr lang="sv-SE" sz="1400" strike="noStrike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2" name="Grupp 1"/>
          <p:cNvGrpSpPr/>
          <p:nvPr/>
        </p:nvGrpSpPr>
        <p:grpSpPr>
          <a:xfrm>
            <a:off x="8509" y="5807398"/>
            <a:ext cx="5747255" cy="935936"/>
            <a:chOff x="8509" y="5877070"/>
            <a:chExt cx="5747255" cy="935936"/>
          </a:xfrm>
        </p:grpSpPr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A8EC0EBE-403F-46CC-9787-EA1721C58CE1}"/>
                </a:ext>
              </a:extLst>
            </p:cNvPr>
            <p:cNvSpPr/>
            <p:nvPr/>
          </p:nvSpPr>
          <p:spPr>
            <a:xfrm>
              <a:off x="579120" y="6281964"/>
              <a:ext cx="2378959" cy="4236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pic>
          <p:nvPicPr>
            <p:cNvPr id="10" name="Bildobjekt 9">
              <a:extLst>
                <a:ext uri="{FF2B5EF4-FFF2-40B4-BE49-F238E27FC236}">
                  <a16:creationId xmlns:a16="http://schemas.microsoft.com/office/drawing/2014/main" id="{411726DB-5D52-4B97-A9D1-C09F3DEE6F9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6209484"/>
              <a:ext cx="285750" cy="285750"/>
            </a:xfrm>
            <a:prstGeom prst="rect">
              <a:avLst/>
            </a:prstGeom>
          </p:spPr>
        </p:pic>
        <p:pic>
          <p:nvPicPr>
            <p:cNvPr id="11" name="Bildobjekt 10">
              <a:extLst>
                <a:ext uri="{FF2B5EF4-FFF2-40B4-BE49-F238E27FC236}">
                  <a16:creationId xmlns:a16="http://schemas.microsoft.com/office/drawing/2014/main" id="{0222F658-D831-4506-816C-4FBA098042F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" y="6481536"/>
              <a:ext cx="285750" cy="285750"/>
            </a:xfrm>
            <a:prstGeom prst="rect">
              <a:avLst/>
            </a:prstGeom>
          </p:spPr>
        </p:pic>
        <p:sp>
          <p:nvSpPr>
            <p:cNvPr id="12" name="textruta 11">
              <a:extLst>
                <a:ext uri="{FF2B5EF4-FFF2-40B4-BE49-F238E27FC236}">
                  <a16:creationId xmlns:a16="http://schemas.microsoft.com/office/drawing/2014/main" id="{692FFC81-7BC9-42A6-B7EB-6775FB7C6AD4}"/>
                </a:ext>
              </a:extLst>
            </p:cNvPr>
            <p:cNvSpPr txBox="1"/>
            <p:nvPr/>
          </p:nvSpPr>
          <p:spPr>
            <a:xfrm>
              <a:off x="8509" y="5877070"/>
              <a:ext cx="7129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Status</a:t>
              </a:r>
              <a:endParaRPr lang="sv-SE" sz="16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4" name="textruta 13">
              <a:extLst>
                <a:ext uri="{FF2B5EF4-FFF2-40B4-BE49-F238E27FC236}">
                  <a16:creationId xmlns:a16="http://schemas.microsoft.com/office/drawing/2014/main" id="{03698A35-B615-4D0D-A014-C735DA9A004F}"/>
                </a:ext>
              </a:extLst>
            </p:cNvPr>
            <p:cNvSpPr txBox="1"/>
            <p:nvPr/>
          </p:nvSpPr>
          <p:spPr>
            <a:xfrm>
              <a:off x="311335" y="6202549"/>
              <a:ext cx="2783519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sv-SE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Arbetet går enligt plan</a:t>
              </a:r>
            </a:p>
            <a:p>
              <a:r>
                <a:rPr lang="sv-SE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Arbetet pågår med mindre problem</a:t>
              </a:r>
            </a:p>
          </p:txBody>
        </p:sp>
        <p:pic>
          <p:nvPicPr>
            <p:cNvPr id="15" name="Bildobjekt 14">
              <a:extLst>
                <a:ext uri="{FF2B5EF4-FFF2-40B4-BE49-F238E27FC236}">
                  <a16:creationId xmlns:a16="http://schemas.microsoft.com/office/drawing/2014/main" id="{11737950-01C8-446E-BCC5-367EBA2D116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62690" y="6209484"/>
              <a:ext cx="285750" cy="285750"/>
            </a:xfrm>
            <a:prstGeom prst="rect">
              <a:avLst/>
            </a:prstGeom>
          </p:spPr>
        </p:pic>
        <p:pic>
          <p:nvPicPr>
            <p:cNvPr id="16" name="Bildobjekt 15">
              <a:extLst>
                <a:ext uri="{FF2B5EF4-FFF2-40B4-BE49-F238E27FC236}">
                  <a16:creationId xmlns:a16="http://schemas.microsoft.com/office/drawing/2014/main" id="{4B5E9575-85E7-4D79-902F-15037D4EC4E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74305" y="6500586"/>
              <a:ext cx="254000" cy="266700"/>
            </a:xfrm>
            <a:prstGeom prst="rect">
              <a:avLst/>
            </a:prstGeom>
          </p:spPr>
        </p:pic>
        <p:sp>
          <p:nvSpPr>
            <p:cNvPr id="19" name="textruta 18">
              <a:extLst>
                <a:ext uri="{FF2B5EF4-FFF2-40B4-BE49-F238E27FC236}">
                  <a16:creationId xmlns:a16="http://schemas.microsoft.com/office/drawing/2014/main" id="{31DCBAB1-A6B3-4A41-889B-4143456D9E93}"/>
                </a:ext>
              </a:extLst>
            </p:cNvPr>
            <p:cNvSpPr txBox="1"/>
            <p:nvPr/>
          </p:nvSpPr>
          <p:spPr>
            <a:xfrm>
              <a:off x="3307080" y="6202549"/>
              <a:ext cx="2448684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sv-SE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Arbetet har allvarliga problem</a:t>
              </a:r>
            </a:p>
            <a:p>
              <a:r>
                <a:rPr lang="sv-SE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Arbetet är avslutat</a:t>
              </a:r>
            </a:p>
          </p:txBody>
        </p:sp>
        <p:sp>
          <p:nvSpPr>
            <p:cNvPr id="13" name="Rektangel 12">
              <a:extLst>
                <a:ext uri="{FF2B5EF4-FFF2-40B4-BE49-F238E27FC236}">
                  <a16:creationId xmlns:a16="http://schemas.microsoft.com/office/drawing/2014/main" id="{E7C0332B-15CF-44B9-A6C6-213D57F9676D}"/>
                </a:ext>
              </a:extLst>
            </p:cNvPr>
            <p:cNvSpPr/>
            <p:nvPr/>
          </p:nvSpPr>
          <p:spPr>
            <a:xfrm>
              <a:off x="30480" y="6209484"/>
              <a:ext cx="5684520" cy="603522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pic>
        <p:nvPicPr>
          <p:cNvPr id="21" name="Bildobjekt 20">
            <a:extLst>
              <a:ext uri="{FF2B5EF4-FFF2-40B4-BE49-F238E27FC236}">
                <a16:creationId xmlns:a16="http://schemas.microsoft.com/office/drawing/2014/main" id="{E411D817-13E6-448C-B44F-E8E480A9C3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7707" y="733350"/>
            <a:ext cx="285750" cy="285750"/>
          </a:xfrm>
          <a:prstGeom prst="rect">
            <a:avLst/>
          </a:prstGeom>
        </p:spPr>
      </p:pic>
      <p:pic>
        <p:nvPicPr>
          <p:cNvPr id="22" name="Bildobjekt 21">
            <a:extLst>
              <a:ext uri="{FF2B5EF4-FFF2-40B4-BE49-F238E27FC236}">
                <a16:creationId xmlns:a16="http://schemas.microsoft.com/office/drawing/2014/main" id="{4145F341-007A-4E32-A384-B798FCC2B0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7812" y="1651571"/>
            <a:ext cx="285750" cy="285750"/>
          </a:xfrm>
          <a:prstGeom prst="rect">
            <a:avLst/>
          </a:prstGeom>
        </p:spPr>
      </p:pic>
      <p:pic>
        <p:nvPicPr>
          <p:cNvPr id="23" name="Bildobjekt 22">
            <a:extLst>
              <a:ext uri="{FF2B5EF4-FFF2-40B4-BE49-F238E27FC236}">
                <a16:creationId xmlns:a16="http://schemas.microsoft.com/office/drawing/2014/main" id="{4145F341-007A-4E32-A384-B798FCC2B0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7812" y="3868760"/>
            <a:ext cx="285750" cy="285750"/>
          </a:xfrm>
          <a:prstGeom prst="rect">
            <a:avLst/>
          </a:prstGeom>
        </p:spPr>
      </p:pic>
      <p:pic>
        <p:nvPicPr>
          <p:cNvPr id="24" name="Bildobjekt 23">
            <a:extLst>
              <a:ext uri="{FF2B5EF4-FFF2-40B4-BE49-F238E27FC236}">
                <a16:creationId xmlns:a16="http://schemas.microsoft.com/office/drawing/2014/main" id="{4145F341-007A-4E32-A384-B798FCC2B0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7707" y="2443930"/>
            <a:ext cx="285750" cy="285750"/>
          </a:xfrm>
          <a:prstGeom prst="rect">
            <a:avLst/>
          </a:prstGeom>
        </p:spPr>
      </p:pic>
      <p:pic>
        <p:nvPicPr>
          <p:cNvPr id="25" name="Bildobjekt 24">
            <a:extLst>
              <a:ext uri="{FF2B5EF4-FFF2-40B4-BE49-F238E27FC236}">
                <a16:creationId xmlns:a16="http://schemas.microsoft.com/office/drawing/2014/main" id="{0222F658-D831-4506-816C-4FBA098042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7707" y="3076401"/>
            <a:ext cx="285750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24886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.4T0CfePk2DeL4EzvGUD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sw4oRVLjkeb33J03BQTYg"/>
</p:tagLst>
</file>

<file path=ppt/theme/theme1.xml><?xml version="1.0" encoding="utf-8"?>
<a:theme xmlns:a="http://schemas.openxmlformats.org/drawingml/2006/main" name="1_Office-tema">
  <a:themeElements>
    <a:clrScheme name="Anpassat 7">
      <a:dk1>
        <a:srgbClr val="363636"/>
      </a:dk1>
      <a:lt1>
        <a:srgbClr val="FFFFFF"/>
      </a:lt1>
      <a:dk2>
        <a:srgbClr val="0066B3"/>
      </a:dk2>
      <a:lt2>
        <a:srgbClr val="EF4044"/>
      </a:lt2>
      <a:accent1>
        <a:srgbClr val="0066B3"/>
      </a:accent1>
      <a:accent2>
        <a:srgbClr val="BC151C"/>
      </a:accent2>
      <a:accent3>
        <a:srgbClr val="EF4044"/>
      </a:accent3>
      <a:accent4>
        <a:srgbClr val="F2CF68"/>
      </a:accent4>
      <a:accent5>
        <a:srgbClr val="F2CD13"/>
      </a:accent5>
      <a:accent6>
        <a:srgbClr val="BFBFBF"/>
      </a:accent6>
      <a:hlink>
        <a:srgbClr val="0066B3"/>
      </a:hlink>
      <a:folHlink>
        <a:srgbClr val="0066B3"/>
      </a:folHlink>
    </a:clrScheme>
    <a:fontScheme name="Office - klassiskt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2909</TotalTime>
  <Words>479</Words>
  <Application>Microsoft Office PowerPoint</Application>
  <PresentationFormat>Bredbild</PresentationFormat>
  <Paragraphs>87</Paragraphs>
  <Slides>3</Slides>
  <Notes>3</Notes>
  <HiddenSlides>0</HiddenSlides>
  <MMClips>0</MMClips>
  <ScaleCrop>false</ScaleCrop>
  <HeadingPairs>
    <vt:vector size="8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10" baseType="lpstr">
      <vt:lpstr>Arial</vt:lpstr>
      <vt:lpstr>Bryant Regular</vt:lpstr>
      <vt:lpstr>Calibri</vt:lpstr>
      <vt:lpstr>Times New Roman</vt:lpstr>
      <vt:lpstr>Verdana</vt:lpstr>
      <vt:lpstr>1_Office-tema</vt:lpstr>
      <vt:lpstr>think-cell Slide</vt:lpstr>
      <vt:lpstr>RSG patientsäkerhet  Översiktlig handlingsplan 2025</vt:lpstr>
      <vt:lpstr>PowerPoint-presentation</vt:lpstr>
      <vt:lpstr>PowerPoint-presentation</vt:lpstr>
    </vt:vector>
  </TitlesOfParts>
  <Company>Landstinget i Kalmar län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Maria Minich Karlsson</dc:creator>
  <cp:lastModifiedBy>Thålin Conny</cp:lastModifiedBy>
  <cp:revision>141</cp:revision>
  <dcterms:created xsi:type="dcterms:W3CDTF">2020-10-30T06:43:58Z</dcterms:created>
  <dcterms:modified xsi:type="dcterms:W3CDTF">2025-01-07T10:20:36Z</dcterms:modified>
</cp:coreProperties>
</file>