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8" r:id="rId2"/>
    <p:sldId id="340" r:id="rId3"/>
    <p:sldId id="33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64" autoAdjust="0"/>
    <p:restoredTop sz="95017" autoAdjust="0"/>
  </p:normalViewPr>
  <p:slideViewPr>
    <p:cSldViewPr snapToGrid="0">
      <p:cViewPr varScale="1">
        <p:scale>
          <a:sx n="88" d="100"/>
          <a:sy n="88" d="100"/>
        </p:scale>
        <p:origin x="98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dirty="0"/>
              <a:t>INSTRUKTIONER</a:t>
            </a:r>
          </a:p>
          <a:p>
            <a:r>
              <a:rPr lang="sv-SE" sz="1200" dirty="0"/>
              <a:t>Den översiktliga handlingsplanen är en levande lägesbild som används i dialog för kontinuerlig planering, uppföljning och rapportering.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Nationellt insatsområde: </a:t>
            </a:r>
            <a:r>
              <a:rPr lang="sv-SE" sz="1200" dirty="0"/>
              <a:t>insatsområden från NPO verksamhetsplan. Lämnas tom i de fall RPO/RSG:s prioriterade område inte utgår från nationellt insatsområde</a:t>
            </a:r>
            <a:endParaRPr lang="sv-SE" sz="105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Prioriterat område och patientlöfte:</a:t>
            </a:r>
            <a:r>
              <a:rPr lang="sv-SE" sz="1200" dirty="0"/>
              <a:t> RPO/RSG:s prioriterade områden kopplade till sjukvårdsregionens patientlöften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Aktiviteter:</a:t>
            </a:r>
            <a:r>
              <a:rPr lang="sv-SE" sz="1200" dirty="0"/>
              <a:t> ange hur det sjukvårdsregionala arbetet bedrivs, tidplan och samverkan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Uppföljning:</a:t>
            </a:r>
            <a:r>
              <a:rPr lang="sv-SE" sz="1200" dirty="0"/>
              <a:t> ange metod, kvalitetsindikatorer, </a:t>
            </a:r>
            <a:r>
              <a:rPr lang="sv-SE" sz="1200" dirty="0" err="1"/>
              <a:t>målvärden</a:t>
            </a:r>
            <a:r>
              <a:rPr lang="sv-SE" sz="1200" dirty="0"/>
              <a:t> och resultat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Status:</a:t>
            </a:r>
            <a:r>
              <a:rPr lang="sv-SE" sz="1200" dirty="0"/>
              <a:t> ange om arbetet går enligt plan (grön), pågår med mindre problem (gul), har allvarliga problem (röd) eller är avslutat (kryssruta)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D82B77-8D35-43CB-A246-DEDF706A761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138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dirty="0"/>
              <a:t>INSTRUKTIONER</a:t>
            </a:r>
          </a:p>
          <a:p>
            <a:r>
              <a:rPr lang="sv-SE" sz="1200" dirty="0"/>
              <a:t>Den översiktliga handlingsplanen är en levande lägesbild som används i dialog för kontinuerlig planering, uppföljning och rapportering.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Nationellt insatsområde: </a:t>
            </a:r>
            <a:r>
              <a:rPr lang="sv-SE" sz="1200" dirty="0"/>
              <a:t>insatsområden från NPO verksamhetsplan. Lämnas tom i de fall RPO/RSG:s prioriterade område inte utgår från nationellt insatsområde</a:t>
            </a:r>
            <a:endParaRPr lang="sv-SE" sz="105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Prioriterat område och patientlöfte:</a:t>
            </a:r>
            <a:r>
              <a:rPr lang="sv-SE" sz="1200" dirty="0"/>
              <a:t> RPO/RSG:s prioriterade områden kopplade till sjukvårdsregionens patientlöften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Aktiviteter:</a:t>
            </a:r>
            <a:r>
              <a:rPr lang="sv-SE" sz="1200" dirty="0"/>
              <a:t> ange hur det sjukvårdsregionala arbetet bedrivs, tidplan och samverkan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Uppföljning:</a:t>
            </a:r>
            <a:r>
              <a:rPr lang="sv-SE" sz="1200" dirty="0"/>
              <a:t> ange metod, kvalitetsindikatorer, </a:t>
            </a:r>
            <a:r>
              <a:rPr lang="sv-SE" sz="1200" dirty="0" err="1"/>
              <a:t>målvärden</a:t>
            </a:r>
            <a:r>
              <a:rPr lang="sv-SE" sz="1200" dirty="0"/>
              <a:t> och resultat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/>
              <a:t>Status:</a:t>
            </a:r>
            <a:r>
              <a:rPr lang="sv-SE" sz="1200" dirty="0"/>
              <a:t> ange om arbetet går enligt plan (grön), pågår med mindre problem (gul), har allvarliga problem (röd) eller är avslutat (kryssruta)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D82B77-8D35-43CB-A246-DEDF706A761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65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2025-01-07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RSG patientsäkerhet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</a:t>
            </a:r>
            <a:r>
              <a:rPr lang="sv-SE" sz="3200" dirty="0" smtClean="0">
                <a:solidFill>
                  <a:schemeClr val="bg1"/>
                </a:solidFill>
              </a:rPr>
              <a:t>handlingsplan 2025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83206"/>
              </p:ext>
            </p:extLst>
          </p:nvPr>
        </p:nvGraphicFramePr>
        <p:xfrm>
          <a:off x="0" y="-250034"/>
          <a:ext cx="12191999" cy="53970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4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4990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42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400" b="1" i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Kunskap </a:t>
                      </a:r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och lärande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Stående </a:t>
                      </a: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punkter på mötesagendan: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Feedback och information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Lära av varandra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Nationell 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handlingsplan</a:t>
                      </a:r>
                      <a:endParaRPr lang="sv-SE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Kontinuerligt</a:t>
                      </a:r>
                      <a:endParaRPr lang="sv-SE" sz="14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400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831">
                <a:tc>
                  <a:txBody>
                    <a:bodyPr/>
                    <a:lstStyle/>
                    <a:p>
                      <a:endParaRPr lang="sv-SE" sz="14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Erfarenhetsutbyte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Bjuda in expertfunktioner </a:t>
                      </a: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från respektive region och dela erfarenheter inom utvalda fokusområden.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Genomförda 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områden: </a:t>
                      </a: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trycksår, fall, suicid, läkemedel, vårdskador, vårdrelaterade 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infektioner,</a:t>
                      </a: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patient- 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och 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närstående</a:t>
                      </a: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medverkan</a:t>
                      </a:r>
                      <a:endParaRPr lang="sv-SE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400" b="0" i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Under 2024 </a:t>
                      </a:r>
                      <a:r>
                        <a:rPr lang="sv-SE" sz="1400" b="0" i="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genomfördes</a:t>
                      </a:r>
                      <a:r>
                        <a:rPr lang="sv-SE" sz="1400" b="0" i="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erfarenhetsutbyten vid behov.</a:t>
                      </a:r>
                      <a:endParaRPr lang="sv-SE" sz="1400" b="0" i="0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Kontinuerligt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400" b="0" i="0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4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2020-2023</a:t>
                      </a:r>
                      <a:endParaRPr lang="sv-SE" sz="14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400" b="0" i="0" dirty="0" smtClean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400" b="0" i="0" dirty="0" smtClean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400" b="0" i="0" dirty="0" smtClean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2024</a:t>
                      </a:r>
                      <a:endParaRPr lang="sv-SE" sz="14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809">
                <a:tc>
                  <a:txBody>
                    <a:bodyPr/>
                    <a:lstStyle/>
                    <a:p>
                      <a:r>
                        <a:rPr lang="sv-SE" sz="14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NSG patientsäkerhet</a:t>
                      </a:r>
                    </a:p>
                    <a:p>
                      <a:endParaRPr lang="sv-SE" sz="1400" b="1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400" b="0" baseline="0" dirty="0">
                          <a:latin typeface="+mj-lt"/>
                        </a:rPr>
                        <a:t>Gemensamma mått </a:t>
                      </a:r>
                      <a:r>
                        <a:rPr lang="sv-SE" sz="1400" b="0" baseline="0" dirty="0" smtClean="0">
                          <a:latin typeface="+mj-lt"/>
                        </a:rPr>
                        <a:t>för </a:t>
                      </a:r>
                      <a:r>
                        <a:rPr lang="sv-SE" sz="1400" b="0" baseline="0" dirty="0">
                          <a:latin typeface="+mj-lt"/>
                        </a:rPr>
                        <a:t>patientsäkerhet</a:t>
                      </a:r>
                    </a:p>
                    <a:p>
                      <a:pPr lvl="0"/>
                      <a:endParaRPr lang="sv-SE" sz="14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Det n</a:t>
                      </a:r>
                      <a: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ationella utvecklingsarbetet följs genom sjukvårdsregionens representant i NSG. </a:t>
                      </a:r>
                      <a:b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Samverkan </a:t>
                      </a:r>
                      <a: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kring </a:t>
                      </a:r>
                      <a: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indikatorer </a:t>
                      </a:r>
                      <a: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inom respektive </a:t>
                      </a:r>
                      <a:r>
                        <a:rPr lang="sv-SE" sz="1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region.</a:t>
                      </a:r>
                      <a:endParaRPr lang="sv-SE" sz="1400" b="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RAG realtidsuppföljning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patientsäkerhet 2025</a:t>
                      </a:r>
                      <a:endParaRPr lang="sv-SE" sz="1400" b="0" i="1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Kontinuerligt</a:t>
                      </a:r>
                    </a:p>
                    <a:p>
                      <a:endParaRPr lang="sv-SE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6948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4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NSG patientsäkerhet  NSG metoder </a:t>
                      </a:r>
                      <a:r>
                        <a:rPr lang="sv-SE" sz="14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förkunskapsstöd</a:t>
                      </a:r>
                      <a:endParaRPr lang="sv-SE" sz="1400" b="1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Samordnade remissvar</a:t>
                      </a:r>
                    </a:p>
                    <a:p>
                      <a:endParaRPr lang="sv-SE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v-SE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4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Fortsatt arbete enligt tidigare.</a:t>
                      </a: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Följa effekten av vägledningen </a:t>
                      </a: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”Introduktion </a:t>
                      </a: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till arbete med </a:t>
                      </a: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patientsäkerhet” </a:t>
                      </a:r>
                      <a:endParaRPr lang="sv-SE" sz="14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Kontinuerligt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upp 1"/>
          <p:cNvGrpSpPr/>
          <p:nvPr/>
        </p:nvGrpSpPr>
        <p:grpSpPr>
          <a:xfrm>
            <a:off x="78379" y="5673944"/>
            <a:ext cx="5807208" cy="1123096"/>
            <a:chOff x="0" y="5586856"/>
            <a:chExt cx="5807208" cy="1123096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A8EC0EBE-403F-46CC-9787-EA1721C58CE1}"/>
                </a:ext>
              </a:extLst>
            </p:cNvPr>
            <p:cNvSpPr/>
            <p:nvPr/>
          </p:nvSpPr>
          <p:spPr>
            <a:xfrm>
              <a:off x="579120" y="6133915"/>
              <a:ext cx="2378959" cy="520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411726DB-5D52-4B97-A9D1-C09F3DEE6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061436"/>
              <a:ext cx="285750" cy="285750"/>
            </a:xfrm>
            <a:prstGeom prst="rect">
              <a:avLst/>
            </a:prstGeom>
          </p:spPr>
        </p:pic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0222F658-D831-4506-816C-4FBA09804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333488"/>
              <a:ext cx="285750" cy="285750"/>
            </a:xfrm>
            <a:prstGeom prst="rect">
              <a:avLst/>
            </a:prstGeom>
          </p:spPr>
        </p:pic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692FFC81-7BC9-42A6-B7EB-6775FB7C6AD4}"/>
                </a:ext>
              </a:extLst>
            </p:cNvPr>
            <p:cNvSpPr txBox="1"/>
            <p:nvPr/>
          </p:nvSpPr>
          <p:spPr>
            <a:xfrm>
              <a:off x="0" y="5586856"/>
              <a:ext cx="7129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Status</a:t>
              </a:r>
              <a:endParaRPr lang="sv-SE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03698A35-B615-4D0D-A014-C735DA9A004F}"/>
                </a:ext>
              </a:extLst>
            </p:cNvPr>
            <p:cNvSpPr txBox="1"/>
            <p:nvPr/>
          </p:nvSpPr>
          <p:spPr>
            <a:xfrm>
              <a:off x="349060" y="6047104"/>
              <a:ext cx="278351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går enligt plan</a:t>
              </a:r>
            </a:p>
            <a:p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pågår med mindre problem</a:t>
              </a:r>
            </a:p>
          </p:txBody>
        </p:sp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11737950-01C8-446E-BCC5-367EBA2D1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2690" y="6061436"/>
              <a:ext cx="285750" cy="285750"/>
            </a:xfrm>
            <a:prstGeom prst="rect">
              <a:avLst/>
            </a:prstGeom>
          </p:spPr>
        </p:pic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4B5E9575-85E7-4D79-902F-15037D4EC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305" y="6352538"/>
              <a:ext cx="254000" cy="266700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31DCBAB1-A6B3-4A41-889B-4143456D9E93}"/>
                </a:ext>
              </a:extLst>
            </p:cNvPr>
            <p:cNvSpPr txBox="1"/>
            <p:nvPr/>
          </p:nvSpPr>
          <p:spPr>
            <a:xfrm>
              <a:off x="3307079" y="6054501"/>
              <a:ext cx="250012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har allvarliga problem</a:t>
              </a:r>
            </a:p>
            <a:p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är avslutat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7C0332B-15CF-44B9-A6C6-213D57F9676D}"/>
                </a:ext>
              </a:extLst>
            </p:cNvPr>
            <p:cNvSpPr/>
            <p:nvPr/>
          </p:nvSpPr>
          <p:spPr>
            <a:xfrm>
              <a:off x="5667" y="5933557"/>
              <a:ext cx="5654040" cy="77639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2B215E47-CF22-453F-BED6-E5B9EBFA4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497" y="491685"/>
            <a:ext cx="285750" cy="285750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92F0B978-0A0B-47EF-AA90-412EBAFB4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1521" y="1486488"/>
            <a:ext cx="285750" cy="285750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55A311A1-38D5-4118-A196-FEB685A2F0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795" y="1932822"/>
            <a:ext cx="254000" cy="26670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92F0B978-0A0B-47EF-AA90-412EBAFB4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795" y="2522891"/>
            <a:ext cx="285750" cy="285750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02502211-954A-4426-95A9-2EA0ECEF6E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795" y="4212027"/>
            <a:ext cx="285750" cy="285750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92F0B978-0A0B-47EF-AA90-412EBAFB4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795" y="3168025"/>
            <a:ext cx="285750" cy="285750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66519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87261"/>
              </p:ext>
            </p:extLst>
          </p:nvPr>
        </p:nvGraphicFramePr>
        <p:xfrm>
          <a:off x="0" y="-41996"/>
          <a:ext cx="12191999" cy="56161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416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9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400" b="1" i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aseline="0" dirty="0">
                          <a:latin typeface="+mj-lt"/>
                        </a:rPr>
                        <a:t>Samverkan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Planerade samverkansområden: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‒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Kartlägga</a:t>
                      </a: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möjligheter </a:t>
                      </a: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till </a:t>
                      </a: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samverkan </a:t>
                      </a: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om mätningar av o</a:t>
                      </a: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mvårdnadskvalitet</a:t>
                      </a:r>
                      <a:endParaRPr lang="sv-SE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latin typeface="+mj-lt"/>
                        </a:rPr>
                        <a:t>2022-</a:t>
                      </a:r>
                      <a:r>
                        <a:rPr lang="sv-SE" sz="1400" strike="noStrike" dirty="0" smtClean="0">
                          <a:latin typeface="+mj-lt"/>
                        </a:rPr>
                        <a:t>2024</a:t>
                      </a:r>
                      <a:r>
                        <a:rPr lang="sv-SE" sz="1400" strike="sngStrike" dirty="0" smtClean="0">
                          <a:latin typeface="+mj-lt"/>
                        </a:rPr>
                        <a:t> </a:t>
                      </a:r>
                      <a:endParaRPr lang="sv-SE" sz="1400" strike="sngStrike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563">
                <a:tc>
                  <a:txBody>
                    <a:bodyPr/>
                    <a:lstStyle/>
                    <a:p>
                      <a:endParaRPr lang="sv-SE" sz="14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+mj-lt"/>
                          <a:cs typeface="Arial" panose="020B0604020202020204" pitchFamily="34" charset="0"/>
                        </a:rPr>
                        <a:t>Patientsäkerhetsberättelse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Lära av varandra, samverka kring identifierade områden och gemensamma </a:t>
                      </a: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utmaningar</a:t>
                      </a:r>
                      <a:endParaRPr lang="sv-SE" sz="14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endParaRPr lang="sv-SE" sz="14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NAG</a:t>
                      </a:r>
                      <a:r>
                        <a:rPr lang="sv-SE" sz="1400" b="1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400" b="1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verktyg </a:t>
                      </a:r>
                      <a:r>
                        <a:rPr lang="sv-SE" sz="1400" b="1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 stärkt </a:t>
                      </a:r>
                      <a:r>
                        <a:rPr lang="sv-SE" sz="1400" b="1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patientsäkerhetsarbete</a:t>
                      </a:r>
                      <a:endParaRPr lang="sv-SE" sz="1400" b="1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400" b="0" baseline="0" dirty="0">
                          <a:latin typeface="+mj-lt"/>
                        </a:rPr>
                        <a:t>Nationellt verktyg för stärkt patientsäkerhet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Erfarenhetsutbyte, kompetens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endParaRPr lang="sv-SE" sz="14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95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4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+mj-lt"/>
                        </a:rPr>
                        <a:t>Medverkan i RSG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4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Utse </a:t>
                      </a:r>
                      <a:r>
                        <a:rPr lang="sv-SE" sz="14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kommunrepresentant i RSG. </a:t>
                      </a:r>
                      <a:r>
                        <a:rPr lang="sv-SE" sz="1400" b="0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Patient-/närståenderepresentant </a:t>
                      </a:r>
                      <a:r>
                        <a:rPr lang="sv-SE" sz="1400" b="0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planeras som efterföljande aktivitet.</a:t>
                      </a:r>
                      <a:endParaRPr lang="sv-SE" sz="1400" b="0" i="0" strike="sng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2025</a:t>
                      </a:r>
                      <a:endParaRPr lang="sv-SE" sz="1400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126">
                <a:tc>
                  <a:txBody>
                    <a:bodyPr/>
                    <a:lstStyle/>
                    <a:p>
                      <a:endParaRPr lang="sv-SE" sz="14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Utbildningar</a:t>
                      </a:r>
                      <a:endParaRPr lang="sv-SE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Gemensam utbildning </a:t>
                      </a: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”Ledning </a:t>
                      </a: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och ledarskap för </a:t>
                      </a:r>
                      <a:r>
                        <a:rPr lang="sv-SE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patientsäkerhet”. </a:t>
                      </a:r>
                      <a:r>
                        <a:rPr lang="sv-SE" sz="1400" b="0" i="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En ny utbildningsomgång under 2025</a:t>
                      </a:r>
                      <a:r>
                        <a:rPr lang="sv-SE" sz="1400" b="0" i="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Inventera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och 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vid behov ta initiativ till 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sjukvårdsregionala utbildningar 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inom patientsäkerhet utifrån </a:t>
                      </a:r>
                      <a:r>
                        <a:rPr lang="sv-SE" sz="1400" b="0" i="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Socialstyrelsens kunskapsmål.</a:t>
                      </a:r>
                      <a:endParaRPr lang="sv-SE" sz="1400" b="0" i="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dirty="0" smtClean="0">
                          <a:latin typeface="+mj-lt"/>
                        </a:rPr>
                        <a:t>2024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dirty="0" smtClean="0">
                          <a:latin typeface="+mj-lt"/>
                        </a:rPr>
                        <a:t>2025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strike="noStrike" dirty="0" smtClean="0">
                        <a:latin typeface="+mj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strike="noStrike" dirty="0" smtClean="0">
                        <a:latin typeface="+mj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noStrike" dirty="0" smtClean="0">
                          <a:latin typeface="+mj-lt"/>
                        </a:rPr>
                        <a:t>2025</a:t>
                      </a:r>
                      <a:endParaRPr lang="sv-SE" sz="1400" strike="noStrike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upp 1"/>
          <p:cNvGrpSpPr/>
          <p:nvPr/>
        </p:nvGrpSpPr>
        <p:grpSpPr>
          <a:xfrm>
            <a:off x="8509" y="5807398"/>
            <a:ext cx="5747255" cy="935936"/>
            <a:chOff x="8509" y="5877070"/>
            <a:chExt cx="5747255" cy="935936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A8EC0EBE-403F-46CC-9787-EA1721C58CE1}"/>
                </a:ext>
              </a:extLst>
            </p:cNvPr>
            <p:cNvSpPr/>
            <p:nvPr/>
          </p:nvSpPr>
          <p:spPr>
            <a:xfrm>
              <a:off x="579120" y="6281964"/>
              <a:ext cx="2378959" cy="423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411726DB-5D52-4B97-A9D1-C09F3DEE6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09484"/>
              <a:ext cx="285750" cy="285750"/>
            </a:xfrm>
            <a:prstGeom prst="rect">
              <a:avLst/>
            </a:prstGeom>
          </p:spPr>
        </p:pic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0222F658-D831-4506-816C-4FBA09804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481536"/>
              <a:ext cx="285750" cy="285750"/>
            </a:xfrm>
            <a:prstGeom prst="rect">
              <a:avLst/>
            </a:prstGeom>
          </p:spPr>
        </p:pic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692FFC81-7BC9-42A6-B7EB-6775FB7C6AD4}"/>
                </a:ext>
              </a:extLst>
            </p:cNvPr>
            <p:cNvSpPr txBox="1"/>
            <p:nvPr/>
          </p:nvSpPr>
          <p:spPr>
            <a:xfrm>
              <a:off x="8509" y="5877070"/>
              <a:ext cx="7129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Status</a:t>
              </a:r>
              <a:endParaRPr lang="sv-SE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03698A35-B615-4D0D-A014-C735DA9A004F}"/>
                </a:ext>
              </a:extLst>
            </p:cNvPr>
            <p:cNvSpPr txBox="1"/>
            <p:nvPr/>
          </p:nvSpPr>
          <p:spPr>
            <a:xfrm>
              <a:off x="311335" y="6202549"/>
              <a:ext cx="278351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går enligt plan</a:t>
              </a:r>
            </a:p>
            <a:p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pågår med mindre problem</a:t>
              </a:r>
            </a:p>
          </p:txBody>
        </p:sp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11737950-01C8-446E-BCC5-367EBA2D1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2690" y="6209484"/>
              <a:ext cx="285750" cy="285750"/>
            </a:xfrm>
            <a:prstGeom prst="rect">
              <a:avLst/>
            </a:prstGeom>
          </p:spPr>
        </p:pic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4B5E9575-85E7-4D79-902F-15037D4EC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305" y="6500586"/>
              <a:ext cx="254000" cy="266700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31DCBAB1-A6B3-4A41-889B-4143456D9E93}"/>
                </a:ext>
              </a:extLst>
            </p:cNvPr>
            <p:cNvSpPr txBox="1"/>
            <p:nvPr/>
          </p:nvSpPr>
          <p:spPr>
            <a:xfrm>
              <a:off x="3307080" y="6202549"/>
              <a:ext cx="244868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har allvarliga problem</a:t>
              </a:r>
            </a:p>
            <a:p>
              <a:r>
                <a:rPr lang="sv-SE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Arbetet är avslutat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7C0332B-15CF-44B9-A6C6-213D57F9676D}"/>
                </a:ext>
              </a:extLst>
            </p:cNvPr>
            <p:cNvSpPr/>
            <p:nvPr/>
          </p:nvSpPr>
          <p:spPr>
            <a:xfrm>
              <a:off x="30480" y="6209484"/>
              <a:ext cx="5684520" cy="60352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E411D817-13E6-448C-B44F-E8E480A9C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707" y="733350"/>
            <a:ext cx="285750" cy="285750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4145F341-007A-4E32-A384-B798FCC2B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12" y="1651571"/>
            <a:ext cx="285750" cy="285750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4145F341-007A-4E32-A384-B798FCC2B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12" y="3868760"/>
            <a:ext cx="285750" cy="285750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4145F341-007A-4E32-A384-B798FCC2B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707" y="2443930"/>
            <a:ext cx="285750" cy="285750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0222F658-D831-4506-816C-4FBA098042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707" y="3076401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48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479</Words>
  <Application>Microsoft Office PowerPoint</Application>
  <PresentationFormat>Bredbild</PresentationFormat>
  <Paragraphs>87</Paragraphs>
  <Slides>3</Slides>
  <Notes>3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RSG patientsäkerhet  Översiktlig handlingsplan 2025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141</cp:revision>
  <dcterms:created xsi:type="dcterms:W3CDTF">2020-10-30T06:43:58Z</dcterms:created>
  <dcterms:modified xsi:type="dcterms:W3CDTF">2025-01-07T10:20:36Z</dcterms:modified>
</cp:coreProperties>
</file>