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4" r:id="rId2"/>
    <p:sldId id="463" r:id="rId3"/>
    <p:sldId id="478" r:id="rId4"/>
    <p:sldId id="475" r:id="rId5"/>
    <p:sldId id="473" r:id="rId6"/>
    <p:sldId id="408" r:id="rId7"/>
    <p:sldId id="474" r:id="rId8"/>
    <p:sldId id="468" r:id="rId9"/>
    <p:sldId id="469" r:id="rId10"/>
    <p:sldId id="479" r:id="rId11"/>
    <p:sldId id="494" r:id="rId12"/>
    <p:sldId id="259" r:id="rId13"/>
    <p:sldId id="488" r:id="rId14"/>
    <p:sldId id="472" r:id="rId15"/>
    <p:sldId id="495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born Erik" initials="HE" lastIdx="1" clrIdx="0">
    <p:extLst>
      <p:ext uri="{19B8F6BF-5375-455C-9EA6-DF929625EA0E}">
        <p15:presenceInfo xmlns:p15="http://schemas.microsoft.com/office/powerpoint/2012/main" userId="S-1-5-21-3333221951-3734500458-1540040394-88327" providerId="AD"/>
      </p:ext>
    </p:extLst>
  </p:cmAuthor>
  <p:cmAuthor id="2" name="Helmer Johanna" initials="HJ" lastIdx="46" clrIdx="1">
    <p:extLst>
      <p:ext uri="{19B8F6BF-5375-455C-9EA6-DF929625EA0E}">
        <p15:presenceInfo xmlns:p15="http://schemas.microsoft.com/office/powerpoint/2012/main" userId="S-1-5-21-3333221951-3734500458-1540040394-2725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800"/>
    <a:srgbClr val="EBECF0"/>
    <a:srgbClr val="859BA9"/>
    <a:srgbClr val="829EAA"/>
    <a:srgbClr val="7E93A8"/>
    <a:srgbClr val="90A3B2"/>
    <a:srgbClr val="92A9C4"/>
    <a:srgbClr val="6F122E"/>
    <a:srgbClr val="9D1E52"/>
    <a:srgbClr val="FB5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E6E00-EFA3-4630-AD3B-20F8A254DB93}" v="6" dt="2024-11-24T07:24:2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0" autoAdjust="0"/>
    <p:restoredTop sz="91895" autoAdjust="0"/>
  </p:normalViewPr>
  <p:slideViewPr>
    <p:cSldViewPr snapToGrid="0">
      <p:cViewPr varScale="1">
        <p:scale>
          <a:sx n="76" d="100"/>
          <a:sy n="76" d="100"/>
        </p:scale>
        <p:origin x="523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Sandström" userId="7c6aa622-e56e-4d6d-a1d0-af5dc47ee507" providerId="ADAL" clId="{3A1E6E00-EFA3-4630-AD3B-20F8A254DB93}"/>
    <pc:docChg chg="custSel addSld delSld modSld sldOrd">
      <pc:chgData name="Per Sandström" userId="7c6aa622-e56e-4d6d-a1d0-af5dc47ee507" providerId="ADAL" clId="{3A1E6E00-EFA3-4630-AD3B-20F8A254DB93}" dt="2024-11-24T17:34:26.037" v="2068"/>
      <pc:docMkLst>
        <pc:docMk/>
      </pc:docMkLst>
      <pc:sldChg chg="add">
        <pc:chgData name="Per Sandström" userId="7c6aa622-e56e-4d6d-a1d0-af5dc47ee507" providerId="ADAL" clId="{3A1E6E00-EFA3-4630-AD3B-20F8A254DB93}" dt="2024-11-20T07:35:12.130" v="1027"/>
        <pc:sldMkLst>
          <pc:docMk/>
          <pc:sldMk cId="643947724" sldId="259"/>
        </pc:sldMkLst>
      </pc:sldChg>
      <pc:sldChg chg="ord">
        <pc:chgData name="Per Sandström" userId="7c6aa622-e56e-4d6d-a1d0-af5dc47ee507" providerId="ADAL" clId="{3A1E6E00-EFA3-4630-AD3B-20F8A254DB93}" dt="2024-11-24T17:34:26.037" v="2068"/>
        <pc:sldMkLst>
          <pc:docMk/>
          <pc:sldMk cId="1149442517" sldId="314"/>
        </pc:sldMkLst>
      </pc:sldChg>
      <pc:sldChg chg="add">
        <pc:chgData name="Per Sandström" userId="7c6aa622-e56e-4d6d-a1d0-af5dc47ee507" providerId="ADAL" clId="{3A1E6E00-EFA3-4630-AD3B-20F8A254DB93}" dt="2024-11-24T07:24:27.129" v="1040"/>
        <pc:sldMkLst>
          <pc:docMk/>
          <pc:sldMk cId="1596943142" sldId="408"/>
        </pc:sldMkLst>
      </pc:sldChg>
      <pc:sldChg chg="modSp mod">
        <pc:chgData name="Per Sandström" userId="7c6aa622-e56e-4d6d-a1d0-af5dc47ee507" providerId="ADAL" clId="{3A1E6E00-EFA3-4630-AD3B-20F8A254DB93}" dt="2024-11-20T07:15:05.661" v="210" actId="20577"/>
        <pc:sldMkLst>
          <pc:docMk/>
          <pc:sldMk cId="3405459662" sldId="463"/>
        </pc:sldMkLst>
        <pc:spChg chg="mod">
          <ac:chgData name="Per Sandström" userId="7c6aa622-e56e-4d6d-a1d0-af5dc47ee507" providerId="ADAL" clId="{3A1E6E00-EFA3-4630-AD3B-20F8A254DB93}" dt="2024-11-20T07:15:05.661" v="210" actId="20577"/>
          <ac:spMkLst>
            <pc:docMk/>
            <pc:sldMk cId="3405459662" sldId="463"/>
            <ac:spMk id="3" creationId="{030E0A10-0338-50AF-75BB-5AC55CFA45CC}"/>
          </ac:spMkLst>
        </pc:spChg>
      </pc:sldChg>
      <pc:sldChg chg="modSp mod">
        <pc:chgData name="Per Sandström" userId="7c6aa622-e56e-4d6d-a1d0-af5dc47ee507" providerId="ADAL" clId="{3A1E6E00-EFA3-4630-AD3B-20F8A254DB93}" dt="2024-11-24T07:36:47.101" v="1573" actId="12"/>
        <pc:sldMkLst>
          <pc:docMk/>
          <pc:sldMk cId="111042490" sldId="468"/>
        </pc:sldMkLst>
        <pc:spChg chg="mod">
          <ac:chgData name="Per Sandström" userId="7c6aa622-e56e-4d6d-a1d0-af5dc47ee507" providerId="ADAL" clId="{3A1E6E00-EFA3-4630-AD3B-20F8A254DB93}" dt="2024-11-24T07:36:47.101" v="1573" actId="12"/>
          <ac:spMkLst>
            <pc:docMk/>
            <pc:sldMk cId="111042490" sldId="468"/>
            <ac:spMk id="3" creationId="{00000000-0000-0000-0000-000000000000}"/>
          </ac:spMkLst>
        </pc:spChg>
      </pc:sldChg>
      <pc:sldChg chg="modSp mod">
        <pc:chgData name="Per Sandström" userId="7c6aa622-e56e-4d6d-a1d0-af5dc47ee507" providerId="ADAL" clId="{3A1E6E00-EFA3-4630-AD3B-20F8A254DB93}" dt="2024-11-24T07:28:04.934" v="1141" actId="20577"/>
        <pc:sldMkLst>
          <pc:docMk/>
          <pc:sldMk cId="3447261307" sldId="475"/>
        </pc:sldMkLst>
        <pc:spChg chg="mod">
          <ac:chgData name="Per Sandström" userId="7c6aa622-e56e-4d6d-a1d0-af5dc47ee507" providerId="ADAL" clId="{3A1E6E00-EFA3-4630-AD3B-20F8A254DB93}" dt="2024-11-24T07:27:46.495" v="1125" actId="1076"/>
          <ac:spMkLst>
            <pc:docMk/>
            <pc:sldMk cId="3447261307" sldId="475"/>
            <ac:spMk id="2" creationId="{00000000-0000-0000-0000-000000000000}"/>
          </ac:spMkLst>
        </pc:spChg>
        <pc:spChg chg="mod">
          <ac:chgData name="Per Sandström" userId="7c6aa622-e56e-4d6d-a1d0-af5dc47ee507" providerId="ADAL" clId="{3A1E6E00-EFA3-4630-AD3B-20F8A254DB93}" dt="2024-11-24T07:28:04.934" v="1141" actId="20577"/>
          <ac:spMkLst>
            <pc:docMk/>
            <pc:sldMk cId="3447261307" sldId="475"/>
            <ac:spMk id="8" creationId="{00000000-0000-0000-0000-000000000000}"/>
          </ac:spMkLst>
        </pc:spChg>
      </pc:sldChg>
      <pc:sldChg chg="del">
        <pc:chgData name="Per Sandström" userId="7c6aa622-e56e-4d6d-a1d0-af5dc47ee507" providerId="ADAL" clId="{3A1E6E00-EFA3-4630-AD3B-20F8A254DB93}" dt="2024-11-20T07:31:58.948" v="789" actId="47"/>
        <pc:sldMkLst>
          <pc:docMk/>
          <pc:sldMk cId="1431705590" sldId="476"/>
        </pc:sldMkLst>
      </pc:sldChg>
      <pc:sldChg chg="del">
        <pc:chgData name="Per Sandström" userId="7c6aa622-e56e-4d6d-a1d0-af5dc47ee507" providerId="ADAL" clId="{3A1E6E00-EFA3-4630-AD3B-20F8A254DB93}" dt="2024-11-20T07:22:09.752" v="532" actId="47"/>
        <pc:sldMkLst>
          <pc:docMk/>
          <pc:sldMk cId="1923008195" sldId="477"/>
        </pc:sldMkLst>
      </pc:sldChg>
      <pc:sldChg chg="del">
        <pc:chgData name="Per Sandström" userId="7c6aa622-e56e-4d6d-a1d0-af5dc47ee507" providerId="ADAL" clId="{3A1E6E00-EFA3-4630-AD3B-20F8A254DB93}" dt="2024-11-20T07:12:45.223" v="0" actId="47"/>
        <pc:sldMkLst>
          <pc:docMk/>
          <pc:sldMk cId="532398906" sldId="478"/>
        </pc:sldMkLst>
      </pc:sldChg>
      <pc:sldChg chg="new del">
        <pc:chgData name="Per Sandström" userId="7c6aa622-e56e-4d6d-a1d0-af5dc47ee507" providerId="ADAL" clId="{3A1E6E00-EFA3-4630-AD3B-20F8A254DB93}" dt="2024-11-20T07:13:26.337" v="2" actId="47"/>
        <pc:sldMkLst>
          <pc:docMk/>
          <pc:sldMk cId="2004718664" sldId="478"/>
        </pc:sldMkLst>
      </pc:sldChg>
      <pc:sldChg chg="addSp delSp modSp new mod ord">
        <pc:chgData name="Per Sandström" userId="7c6aa622-e56e-4d6d-a1d0-af5dc47ee507" providerId="ADAL" clId="{3A1E6E00-EFA3-4630-AD3B-20F8A254DB93}" dt="2024-11-24T07:48:17.009" v="2066" actId="20577"/>
        <pc:sldMkLst>
          <pc:docMk/>
          <pc:sldMk cId="4218199854" sldId="478"/>
        </pc:sldMkLst>
        <pc:spChg chg="del">
          <ac:chgData name="Per Sandström" userId="7c6aa622-e56e-4d6d-a1d0-af5dc47ee507" providerId="ADAL" clId="{3A1E6E00-EFA3-4630-AD3B-20F8A254DB93}" dt="2024-11-20T07:23:01.103" v="535" actId="478"/>
          <ac:spMkLst>
            <pc:docMk/>
            <pc:sldMk cId="4218199854" sldId="478"/>
            <ac:spMk id="2" creationId="{591A66AF-C069-E6DA-5E5F-C9689B8E41AD}"/>
          </ac:spMkLst>
        </pc:spChg>
        <pc:spChg chg="mod">
          <ac:chgData name="Per Sandström" userId="7c6aa622-e56e-4d6d-a1d0-af5dc47ee507" providerId="ADAL" clId="{3A1E6E00-EFA3-4630-AD3B-20F8A254DB93}" dt="2024-11-20T07:15:35.478" v="214" actId="14100"/>
          <ac:spMkLst>
            <pc:docMk/>
            <pc:sldMk cId="4218199854" sldId="478"/>
            <ac:spMk id="3" creationId="{7604CE52-0DC2-7FE9-D62E-9AC501D547CF}"/>
          </ac:spMkLst>
        </pc:spChg>
        <pc:spChg chg="mod">
          <ac:chgData name="Per Sandström" userId="7c6aa622-e56e-4d6d-a1d0-af5dc47ee507" providerId="ADAL" clId="{3A1E6E00-EFA3-4630-AD3B-20F8A254DB93}" dt="2024-11-24T07:48:17.009" v="2066" actId="20577"/>
          <ac:spMkLst>
            <pc:docMk/>
            <pc:sldMk cId="4218199854" sldId="478"/>
            <ac:spMk id="4" creationId="{92986A7F-D7F4-88FD-F85B-02F55CB369F2}"/>
          </ac:spMkLst>
        </pc:spChg>
        <pc:spChg chg="add del mod">
          <ac:chgData name="Per Sandström" userId="7c6aa622-e56e-4d6d-a1d0-af5dc47ee507" providerId="ADAL" clId="{3A1E6E00-EFA3-4630-AD3B-20F8A254DB93}" dt="2024-11-20T07:22:53.626" v="534" actId="478"/>
          <ac:spMkLst>
            <pc:docMk/>
            <pc:sldMk cId="4218199854" sldId="478"/>
            <ac:spMk id="6" creationId="{E7FE1349-BA90-4204-1C58-E338320A954E}"/>
          </ac:spMkLst>
        </pc:spChg>
        <pc:spChg chg="add mod">
          <ac:chgData name="Per Sandström" userId="7c6aa622-e56e-4d6d-a1d0-af5dc47ee507" providerId="ADAL" clId="{3A1E6E00-EFA3-4630-AD3B-20F8A254DB93}" dt="2024-11-24T07:42:18.093" v="1686" actId="5793"/>
          <ac:spMkLst>
            <pc:docMk/>
            <pc:sldMk cId="4218199854" sldId="478"/>
            <ac:spMk id="7" creationId="{7D8A1F35-D4EA-B9AB-D54A-C7F04A20593E}"/>
          </ac:spMkLst>
        </pc:spChg>
      </pc:sldChg>
      <pc:sldChg chg="addSp delSp modSp new mod modClrScheme chgLayout">
        <pc:chgData name="Per Sandström" userId="7c6aa622-e56e-4d6d-a1d0-af5dc47ee507" providerId="ADAL" clId="{3A1E6E00-EFA3-4630-AD3B-20F8A254DB93}" dt="2024-11-20T07:38:59.369" v="1028" actId="20577"/>
        <pc:sldMkLst>
          <pc:docMk/>
          <pc:sldMk cId="2307446797" sldId="479"/>
        </pc:sldMkLst>
        <pc:spChg chg="del mod ord">
          <ac:chgData name="Per Sandström" userId="7c6aa622-e56e-4d6d-a1d0-af5dc47ee507" providerId="ADAL" clId="{3A1E6E00-EFA3-4630-AD3B-20F8A254DB93}" dt="2024-11-20T07:32:24.500" v="791" actId="700"/>
          <ac:spMkLst>
            <pc:docMk/>
            <pc:sldMk cId="2307446797" sldId="479"/>
            <ac:spMk id="2" creationId="{1587DB71-8872-B487-492E-0DE957F8E3B5}"/>
          </ac:spMkLst>
        </pc:spChg>
        <pc:spChg chg="del mod ord">
          <ac:chgData name="Per Sandström" userId="7c6aa622-e56e-4d6d-a1d0-af5dc47ee507" providerId="ADAL" clId="{3A1E6E00-EFA3-4630-AD3B-20F8A254DB93}" dt="2024-11-20T07:32:24.500" v="791" actId="700"/>
          <ac:spMkLst>
            <pc:docMk/>
            <pc:sldMk cId="2307446797" sldId="479"/>
            <ac:spMk id="3" creationId="{530194C1-71A8-CE47-461B-B6CDD97CFE6C}"/>
          </ac:spMkLst>
        </pc:spChg>
        <pc:spChg chg="mod ord">
          <ac:chgData name="Per Sandström" userId="7c6aa622-e56e-4d6d-a1d0-af5dc47ee507" providerId="ADAL" clId="{3A1E6E00-EFA3-4630-AD3B-20F8A254DB93}" dt="2024-11-20T07:32:24.500" v="791" actId="700"/>
          <ac:spMkLst>
            <pc:docMk/>
            <pc:sldMk cId="2307446797" sldId="479"/>
            <ac:spMk id="4" creationId="{B5C7AC3A-FA85-DA17-1497-3E3CDE87C351}"/>
          </ac:spMkLst>
        </pc:spChg>
        <pc:spChg chg="del">
          <ac:chgData name="Per Sandström" userId="7c6aa622-e56e-4d6d-a1d0-af5dc47ee507" providerId="ADAL" clId="{3A1E6E00-EFA3-4630-AD3B-20F8A254DB93}" dt="2024-11-20T07:32:24.500" v="791" actId="700"/>
          <ac:spMkLst>
            <pc:docMk/>
            <pc:sldMk cId="2307446797" sldId="479"/>
            <ac:spMk id="5" creationId="{BB3787B4-0B65-43A6-81C6-1F430D7226AB}"/>
          </ac:spMkLst>
        </pc:spChg>
        <pc:spChg chg="del">
          <ac:chgData name="Per Sandström" userId="7c6aa622-e56e-4d6d-a1d0-af5dc47ee507" providerId="ADAL" clId="{3A1E6E00-EFA3-4630-AD3B-20F8A254DB93}" dt="2024-11-20T07:32:24.500" v="791" actId="700"/>
          <ac:spMkLst>
            <pc:docMk/>
            <pc:sldMk cId="2307446797" sldId="479"/>
            <ac:spMk id="6" creationId="{A4C89D0F-1934-C2E5-5CC1-89C1EFDDE034}"/>
          </ac:spMkLst>
        </pc:spChg>
        <pc:spChg chg="add mod ord">
          <ac:chgData name="Per Sandström" userId="7c6aa622-e56e-4d6d-a1d0-af5dc47ee507" providerId="ADAL" clId="{3A1E6E00-EFA3-4630-AD3B-20F8A254DB93}" dt="2024-11-20T07:32:34.922" v="808" actId="20577"/>
          <ac:spMkLst>
            <pc:docMk/>
            <pc:sldMk cId="2307446797" sldId="479"/>
            <ac:spMk id="7" creationId="{D541CD76-C1BA-1C50-17C6-6F8680BE71F4}"/>
          </ac:spMkLst>
        </pc:spChg>
        <pc:spChg chg="add mod ord">
          <ac:chgData name="Per Sandström" userId="7c6aa622-e56e-4d6d-a1d0-af5dc47ee507" providerId="ADAL" clId="{3A1E6E00-EFA3-4630-AD3B-20F8A254DB93}" dt="2024-11-20T07:38:59.369" v="1028" actId="20577"/>
          <ac:spMkLst>
            <pc:docMk/>
            <pc:sldMk cId="2307446797" sldId="479"/>
            <ac:spMk id="8" creationId="{DED5F579-EDD2-3AB7-84D3-1ABEBD1E29A5}"/>
          </ac:spMkLst>
        </pc:spChg>
      </pc:sldChg>
      <pc:sldChg chg="modSp add mod">
        <pc:chgData name="Per Sandström" userId="7c6aa622-e56e-4d6d-a1d0-af5dc47ee507" providerId="ADAL" clId="{3A1E6E00-EFA3-4630-AD3B-20F8A254DB93}" dt="2024-11-24T07:32:15.295" v="1311" actId="20577"/>
        <pc:sldMkLst>
          <pc:docMk/>
          <pc:sldMk cId="1840493857" sldId="488"/>
        </pc:sldMkLst>
        <pc:spChg chg="mod">
          <ac:chgData name="Per Sandström" userId="7c6aa622-e56e-4d6d-a1d0-af5dc47ee507" providerId="ADAL" clId="{3A1E6E00-EFA3-4630-AD3B-20F8A254DB93}" dt="2024-11-24T07:32:15.295" v="1311" actId="20577"/>
          <ac:spMkLst>
            <pc:docMk/>
            <pc:sldMk cId="1840493857" sldId="488"/>
            <ac:spMk id="4" creationId="{88354D8D-8CD8-B458-1F55-E21CD03924A9}"/>
          </ac:spMkLst>
        </pc:spChg>
      </pc:sldChg>
      <pc:sldChg chg="add">
        <pc:chgData name="Per Sandström" userId="7c6aa622-e56e-4d6d-a1d0-af5dc47ee507" providerId="ADAL" clId="{3A1E6E00-EFA3-4630-AD3B-20F8A254DB93}" dt="2024-11-20T07:35:12.130" v="1027"/>
        <pc:sldMkLst>
          <pc:docMk/>
          <pc:sldMk cId="18868170" sldId="494"/>
        </pc:sldMkLst>
      </pc:sldChg>
      <pc:sldChg chg="modSp new mod">
        <pc:chgData name="Per Sandström" userId="7c6aa622-e56e-4d6d-a1d0-af5dc47ee507" providerId="ADAL" clId="{3A1E6E00-EFA3-4630-AD3B-20F8A254DB93}" dt="2024-11-24T07:46:49.824" v="2016" actId="20577"/>
        <pc:sldMkLst>
          <pc:docMk/>
          <pc:sldMk cId="2337988722" sldId="495"/>
        </pc:sldMkLst>
        <pc:spChg chg="mod">
          <ac:chgData name="Per Sandström" userId="7c6aa622-e56e-4d6d-a1d0-af5dc47ee507" providerId="ADAL" clId="{3A1E6E00-EFA3-4630-AD3B-20F8A254DB93}" dt="2024-11-24T07:30:44.399" v="1156" actId="20577"/>
          <ac:spMkLst>
            <pc:docMk/>
            <pc:sldMk cId="2337988722" sldId="495"/>
            <ac:spMk id="2" creationId="{E749F8A4-A7D9-9838-213F-7CFEF8BF1EC5}"/>
          </ac:spMkLst>
        </pc:spChg>
        <pc:spChg chg="mod">
          <ac:chgData name="Per Sandström" userId="7c6aa622-e56e-4d6d-a1d0-af5dc47ee507" providerId="ADAL" clId="{3A1E6E00-EFA3-4630-AD3B-20F8A254DB93}" dt="2024-11-24T07:46:49.824" v="2016" actId="20577"/>
          <ac:spMkLst>
            <pc:docMk/>
            <pc:sldMk cId="2337988722" sldId="495"/>
            <ac:spMk id="3" creationId="{23A99093-1100-1EF3-12EA-5439B59729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FEBF1-3B22-431C-A51F-1241765B2DFC}" type="datetimeFigureOut">
              <a:rPr lang="sv-SE" smtClean="0"/>
              <a:t>2024-11-24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6CC70-3DA8-4059-A855-B4A87D1C90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20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70-3DA8-4059-A855-B4A87D1C906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74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CC70-3DA8-4059-A855-B4A87D1C906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41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63D97-B5B0-454D-8C1E-CF439DE2D6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0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7920-1A0B-4F37-AB46-851A801E8F7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21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7920-1A0B-4F37-AB46-851A801E8F7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68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523" y="924887"/>
            <a:ext cx="6216697" cy="949877"/>
          </a:xfrm>
        </p:spPr>
        <p:txBody>
          <a:bodyPr anchor="t" anchorCtr="0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521" y="2183284"/>
            <a:ext cx="6216697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4723274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4723273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7714268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69EF6F-1D18-6337-CDA9-CAC92062A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05391A-CDEE-110F-C735-B71E4283A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D65944-C3E4-E04E-04DE-C46B1CCC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3DCD-D5CB-4E60-A602-9131D0C1B4C6}" type="datetimeFigureOut">
              <a:rPr lang="sv-SE" smtClean="0"/>
              <a:t>2024-11-24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6463E0-E2C0-DDA7-18C3-14B0C4DF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63AFAB-4E70-4ABF-EF0C-7083D669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D82B-3365-43A7-AECC-30A526DF19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50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705" r:id="rId14"/>
    <p:sldLayoutId id="2147483687" r:id="rId15"/>
    <p:sldLayoutId id="2147483688" r:id="rId16"/>
    <p:sldLayoutId id="2147483695" r:id="rId17"/>
    <p:sldLayoutId id="2147483700" r:id="rId18"/>
    <p:sldLayoutId id="2147483696" r:id="rId19"/>
    <p:sldLayoutId id="2147483702" r:id="rId20"/>
    <p:sldLayoutId id="2147483692" r:id="rId21"/>
    <p:sldLayoutId id="2147483693" r:id="rId22"/>
    <p:sldLayoutId id="2147483701" r:id="rId23"/>
    <p:sldLayoutId id="2147483655" r:id="rId24"/>
    <p:sldLayoutId id="2147483706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Linköping Comprehensive Cancer Center</a:t>
            </a:r>
          </a:p>
        </p:txBody>
      </p:sp>
      <p:sp>
        <p:nvSpPr>
          <p:cNvPr id="10" name="Underrubrik 9">
            <a:extLst>
              <a:ext uri="{FF2B5EF4-FFF2-40B4-BE49-F238E27FC236}">
                <a16:creationId xmlns:a16="http://schemas.microsoft.com/office/drawing/2014/main" id="{B8401B96-EE8C-34B3-76ED-0024B977FE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En sammanhållen cancervård och forskning och utbildning inom cancer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60363" cy="252413"/>
          </a:xfrm>
        </p:spPr>
        <p:txBody>
          <a:bodyPr/>
          <a:lstStyle/>
          <a:p>
            <a:fld id="{5204B58B-0420-4827-A2A8-7A3D043AFDDE}" type="slidenum">
              <a:rPr lang="sv-SE" smtClean="0"/>
              <a:t>1</a:t>
            </a:fld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648000" y="5924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400"/>
              </a:spcBef>
            </a:pPr>
            <a:br>
              <a:rPr lang="sv-SE" dirty="0"/>
            </a:br>
            <a:endParaRPr lang="sv-SE" dirty="0"/>
          </a:p>
        </p:txBody>
      </p:sp>
      <p:pic>
        <p:nvPicPr>
          <p:cNvPr id="17" name="Platshållare för bild 12">
            <a:extLst>
              <a:ext uri="{FF2B5EF4-FFF2-40B4-BE49-F238E27FC236}">
                <a16:creationId xmlns:a16="http://schemas.microsoft.com/office/drawing/2014/main" id="{EF080518-10B2-AE4E-2A39-D0624785E7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r="20059"/>
          <a:stretch/>
        </p:blipFill>
        <p:spPr>
          <a:xfrm>
            <a:off x="0" y="0"/>
            <a:ext cx="7300913" cy="685800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B47439FD-C8BE-6BFA-1FE2-CD7140C753CA}"/>
              </a:ext>
            </a:extLst>
          </p:cNvPr>
          <p:cNvGrpSpPr/>
          <p:nvPr/>
        </p:nvGrpSpPr>
        <p:grpSpPr>
          <a:xfrm>
            <a:off x="9180529" y="6212843"/>
            <a:ext cx="1168514" cy="432000"/>
            <a:chOff x="2268874" y="453115"/>
            <a:chExt cx="1168514" cy="432000"/>
          </a:xfrm>
        </p:grpSpPr>
        <p:sp>
          <p:nvSpPr>
            <p:cNvPr id="8" name="Rektangel: rundade hörn 28">
              <a:extLst>
                <a:ext uri="{FF2B5EF4-FFF2-40B4-BE49-F238E27FC236}">
                  <a16:creationId xmlns:a16="http://schemas.microsoft.com/office/drawing/2014/main" id="{9BB42DDC-881A-DEF1-99F1-9344ECC6341C}"/>
                </a:ext>
              </a:extLst>
            </p:cNvPr>
            <p:cNvSpPr/>
            <p:nvPr/>
          </p:nvSpPr>
          <p:spPr>
            <a:xfrm>
              <a:off x="2268874" y="453115"/>
              <a:ext cx="1168514" cy="432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dirty="0"/>
            </a:p>
          </p:txBody>
        </p:sp>
        <p:pic>
          <p:nvPicPr>
            <p:cNvPr id="9" name="Bild 29">
              <a:extLst>
                <a:ext uri="{FF2B5EF4-FFF2-40B4-BE49-F238E27FC236}">
                  <a16:creationId xmlns:a16="http://schemas.microsoft.com/office/drawing/2014/main" id="{D947A9D3-9F4B-9E2A-65B5-CE41D167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1100" y="544928"/>
              <a:ext cx="924062" cy="242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24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541CD76-C1BA-1C50-17C6-6F8680BE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LCCCs</a:t>
            </a:r>
            <a:r>
              <a:rPr lang="sv-SE" dirty="0"/>
              <a:t> roll i SÖSR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5C7AC3A-FA85-DA17-1497-3E3CDE87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ED5F579-EDD2-3AB7-84D3-1ABEBD1E29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LCCC ansvarar för alla SÖSR patienter som är med på MDK </a:t>
            </a:r>
          </a:p>
          <a:p>
            <a:r>
              <a:rPr lang="sv-SE" dirty="0"/>
              <a:t>LCCC arbetar för att hela SÖSR skall ackrediteras som ett </a:t>
            </a:r>
            <a:r>
              <a:rPr lang="sv-SE" dirty="0" err="1"/>
              <a:t>CCCn</a:t>
            </a:r>
            <a:endParaRPr lang="sv-SE" dirty="0"/>
          </a:p>
          <a:p>
            <a:r>
              <a:rPr lang="sv-SE" dirty="0"/>
              <a:t>LCCC arbetar för att operationsresursen skall bli tillräcklig </a:t>
            </a:r>
            <a:r>
              <a:rPr lang="sv-SE"/>
              <a:t>för cancerpatienterna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744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454C-F9E4-2026-CE89-BDFCA0BE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203" y="164637"/>
            <a:ext cx="3983765" cy="1143000"/>
          </a:xfrm>
        </p:spPr>
        <p:txBody>
          <a:bodyPr>
            <a:normAutofit/>
          </a:bodyPr>
          <a:lstStyle/>
          <a:p>
            <a:r>
              <a:rPr lang="sv-SE" sz="3733" dirty="0"/>
              <a:t>Antal väntande på </a:t>
            </a:r>
            <a:r>
              <a:rPr lang="sv-SE" sz="3733" dirty="0" err="1"/>
              <a:t>op</a:t>
            </a:r>
            <a:r>
              <a:rPr lang="sv-SE" sz="3733" dirty="0"/>
              <a:t> per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9C45B-0E30-D21F-B35A-4E449C2C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02" y="356659"/>
            <a:ext cx="7316356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1ABF0FF-6BBA-5475-1CC9-A2371642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86" y="714796"/>
            <a:ext cx="6178985" cy="595830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121D81A-F16E-2EF4-0A15-F7E53517FDFA}"/>
              </a:ext>
            </a:extLst>
          </p:cNvPr>
          <p:cNvSpPr txBox="1"/>
          <p:nvPr/>
        </p:nvSpPr>
        <p:spPr>
          <a:xfrm>
            <a:off x="8373979" y="2243889"/>
            <a:ext cx="31462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600" dirty="0"/>
              <a:t>Vi behöver er hjälp att operera patienter så vi får plats med den </a:t>
            </a:r>
            <a:r>
              <a:rPr lang="sv-SE" sz="1600"/>
              <a:t>högspecialiserade kirurgin</a:t>
            </a:r>
          </a:p>
        </p:txBody>
      </p:sp>
    </p:spTree>
    <p:extLst>
      <p:ext uri="{BB962C8B-B14F-4D97-AF65-F5344CB8AC3E}">
        <p14:creationId xmlns:p14="http://schemas.microsoft.com/office/powerpoint/2010/main" val="64394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7923C73-DCB2-E599-1413-351D4F2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-121651"/>
            <a:ext cx="5151600" cy="949877"/>
          </a:xfrm>
        </p:spPr>
        <p:txBody>
          <a:bodyPr/>
          <a:lstStyle/>
          <a:p>
            <a:r>
              <a:rPr lang="sv-SE" dirty="0"/>
              <a:t>Ska SÖSR bilda ett </a:t>
            </a:r>
            <a:r>
              <a:rPr lang="sv-SE" dirty="0" err="1"/>
              <a:t>CCCn</a:t>
            </a:r>
            <a:r>
              <a:rPr lang="sv-SE" dirty="0"/>
              <a:t>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354D8D-8CD8-B458-1F55-E21CD0392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906742"/>
            <a:ext cx="5151600" cy="4548222"/>
          </a:xfrm>
        </p:spPr>
        <p:txBody>
          <a:bodyPr/>
          <a:lstStyle/>
          <a:p>
            <a:r>
              <a:rPr lang="sv-SE" b="1" u="sng" dirty="0"/>
              <a:t>Argument för:</a:t>
            </a:r>
          </a:p>
          <a:p>
            <a:r>
              <a:rPr lang="sv-SE" dirty="0"/>
              <a:t>Ja minst 90% av befolkningen skall ha CCC tillgång</a:t>
            </a:r>
          </a:p>
          <a:p>
            <a:r>
              <a:rPr lang="sv-SE" dirty="0"/>
              <a:t>Ja, det är ju så vi arbetar i stora delar redan idag</a:t>
            </a:r>
          </a:p>
          <a:p>
            <a:r>
              <a:rPr lang="sv-SE" dirty="0"/>
              <a:t>Ja det skulle ytterligare stärka vår cancervård, forskning och utbildning</a:t>
            </a:r>
          </a:p>
          <a:p>
            <a:r>
              <a:rPr lang="sv-SE" dirty="0"/>
              <a:t>Det skulle göra det tryggare för våra patienter</a:t>
            </a:r>
          </a:p>
          <a:p>
            <a:r>
              <a:rPr lang="sv-SE" dirty="0"/>
              <a:t>Vi skulle gemensamt arbeta tydligare mot samma mål</a:t>
            </a:r>
          </a:p>
          <a:p>
            <a:r>
              <a:rPr lang="sv-SE" dirty="0"/>
              <a:t>Vi skulle stärka vår position i relation till övriga CCC</a:t>
            </a:r>
          </a:p>
          <a:p>
            <a:r>
              <a:rPr lang="sv-SE" dirty="0"/>
              <a:t>Sannolikt positivt för ekonomin</a:t>
            </a:r>
          </a:p>
          <a:p>
            <a:r>
              <a:rPr lang="sv-SE" b="1" u="sng" dirty="0"/>
              <a:t>Argument emot:</a:t>
            </a:r>
          </a:p>
          <a:p>
            <a:r>
              <a:rPr lang="sv-SE" dirty="0"/>
              <a:t>Nej det är för jobbigt, arbetet är större än vinsten</a:t>
            </a:r>
          </a:p>
          <a:p>
            <a:r>
              <a:rPr lang="sv-SE" dirty="0"/>
              <a:t>Vi vill få arbeta självständigt och inte behöva komma överens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BCAF8C-F093-70D4-CBB0-9C0BADE7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EBECF0"/>
          </a:solidFill>
        </p:spPr>
        <p:txBody>
          <a:bodyPr/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/>
          <a:srcRect r="37934"/>
          <a:stretch/>
        </p:blipFill>
        <p:spPr>
          <a:xfrm>
            <a:off x="6481821" y="168893"/>
            <a:ext cx="5072869" cy="58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LCCCs</a:t>
            </a:r>
            <a:r>
              <a:rPr lang="sv-SE" dirty="0"/>
              <a:t> ansvar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40000" y="1561760"/>
            <a:ext cx="5151600" cy="4060212"/>
          </a:xfrm>
        </p:spPr>
        <p:txBody>
          <a:bodyPr/>
          <a:lstStyle/>
          <a:p>
            <a:r>
              <a:rPr lang="sv-SE" dirty="0"/>
              <a:t>Ledning av regionens processteam</a:t>
            </a:r>
          </a:p>
          <a:p>
            <a:pPr lvl="1"/>
            <a:r>
              <a:rPr lang="sv-SE" dirty="0"/>
              <a:t>Detaljgranska och följa varje cancerprocess</a:t>
            </a:r>
          </a:p>
          <a:p>
            <a:pPr lvl="1"/>
            <a:r>
              <a:rPr lang="sv-SE" dirty="0"/>
              <a:t>Tillgång till medicinska data</a:t>
            </a:r>
          </a:p>
          <a:p>
            <a:r>
              <a:rPr lang="sv-SE" dirty="0"/>
              <a:t>Forskning</a:t>
            </a:r>
          </a:p>
          <a:p>
            <a:pPr lvl="1"/>
            <a:r>
              <a:rPr lang="sv-SE" dirty="0"/>
              <a:t>Akademiskt forskningsråd</a:t>
            </a:r>
          </a:p>
          <a:p>
            <a:r>
              <a:rPr lang="sv-SE" dirty="0"/>
              <a:t>Utveckling av cancerverksamheterna i RÖ enligt LCCC strategiska plan</a:t>
            </a:r>
          </a:p>
          <a:p>
            <a:r>
              <a:rPr lang="sv-SE" dirty="0"/>
              <a:t>Säkerställande av ackreditering av cancervård, utbildning och forskning</a:t>
            </a:r>
          </a:p>
          <a:p>
            <a:r>
              <a:rPr lang="sv-SE" dirty="0"/>
              <a:t>Nationella nätverk mellan </a:t>
            </a:r>
            <a:r>
              <a:rPr lang="sv-SE" dirty="0" err="1"/>
              <a:t>CCCs</a:t>
            </a:r>
            <a:endParaRPr lang="sv-SE" dirty="0"/>
          </a:p>
          <a:p>
            <a:r>
              <a:rPr lang="sv-SE" dirty="0"/>
              <a:t>Dashboard – Verktyg för att leda enligt kvalitét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1000" y="1561759"/>
            <a:ext cx="5151600" cy="4060213"/>
          </a:xfrm>
        </p:spPr>
        <p:txBody>
          <a:bodyPr/>
          <a:lstStyle/>
          <a:p>
            <a:r>
              <a:rPr lang="sv-SE" dirty="0"/>
              <a:t>Sjukvårdsregionalt övergripande processledararbete för hela SÖSR </a:t>
            </a:r>
          </a:p>
          <a:p>
            <a:r>
              <a:rPr lang="sv-SE" dirty="0"/>
              <a:t>SVF samordning inom hela sjukvårdsregionen</a:t>
            </a:r>
          </a:p>
          <a:p>
            <a:r>
              <a:rPr lang="sv-SE" dirty="0"/>
              <a:t>Nationell samverkan kring kunskapsstyrning </a:t>
            </a:r>
          </a:p>
          <a:p>
            <a:pPr lvl="1"/>
            <a:r>
              <a:rPr lang="sv-SE" dirty="0"/>
              <a:t>Nationellt ansvar för tre kvalitetsregister</a:t>
            </a:r>
          </a:p>
          <a:p>
            <a:pPr lvl="1"/>
            <a:r>
              <a:rPr lang="sv-SE" dirty="0"/>
              <a:t>Insamling och bearbetning av data till cancer och kvalitetsregister i SÖSR</a:t>
            </a:r>
          </a:p>
          <a:p>
            <a:pPr lvl="1"/>
            <a:r>
              <a:rPr lang="sv-SE" dirty="0"/>
              <a:t>Nationellt ansvar för nio vårdprogram och Min vårdplan</a:t>
            </a:r>
          </a:p>
          <a:p>
            <a:r>
              <a:rPr lang="sv-SE" dirty="0"/>
              <a:t> Regionalt programområde cancersjukdomar</a:t>
            </a:r>
            <a:br>
              <a:rPr lang="sv-SE" dirty="0"/>
            </a:br>
            <a:r>
              <a:rPr lang="sv-SE" dirty="0"/>
              <a:t>=RCC Sydösts styrgrupp</a:t>
            </a:r>
            <a:br>
              <a:rPr lang="sv-SE" dirty="0"/>
            </a:br>
            <a:r>
              <a:rPr lang="sv-SE" dirty="0"/>
              <a:t>-</a:t>
            </a:r>
            <a:r>
              <a:rPr lang="sv-SE" sz="1400" dirty="0"/>
              <a:t>samverkan inom </a:t>
            </a:r>
            <a:r>
              <a:rPr lang="sv-SE" sz="1400" dirty="0" err="1"/>
              <a:t>kunskapsstyrningssytemet</a:t>
            </a:r>
            <a:r>
              <a:rPr lang="sv-SE" sz="1400" dirty="0"/>
              <a:t> i SÖSR</a:t>
            </a:r>
            <a:br>
              <a:rPr lang="sv-SE" sz="1400" dirty="0"/>
            </a:br>
            <a:r>
              <a:rPr lang="sv-SE" sz="1400" dirty="0"/>
              <a:t>-remisshantering</a:t>
            </a:r>
          </a:p>
          <a:p>
            <a:r>
              <a:rPr lang="sv-SE" sz="1400" dirty="0"/>
              <a:t> Nationellt  arbetsgrupper och  arbete i SÖSR; Prevention, </a:t>
            </a:r>
            <a:r>
              <a:rPr lang="sv-SE" sz="1400" dirty="0" err="1"/>
              <a:t>screeening</a:t>
            </a:r>
            <a:r>
              <a:rPr lang="sv-SE" sz="1400" dirty="0"/>
              <a:t>, </a:t>
            </a:r>
            <a:r>
              <a:rPr lang="sv-SE" sz="1400" dirty="0" err="1"/>
              <a:t>Pallitiv</a:t>
            </a:r>
            <a:r>
              <a:rPr lang="sv-SE" sz="1400" dirty="0"/>
              <a:t> vård, </a:t>
            </a:r>
            <a:r>
              <a:rPr lang="sv-SE" sz="1400" dirty="0" err="1"/>
              <a:t>cancerrehab</a:t>
            </a:r>
            <a:r>
              <a:rPr lang="sv-SE" sz="1400" dirty="0"/>
              <a:t> mm</a:t>
            </a:r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14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RCCs ansvar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12B49E8-7F5F-6FF4-D374-A1B4EEDAD9FB}"/>
              </a:ext>
            </a:extLst>
          </p:cNvPr>
          <p:cNvGrpSpPr/>
          <p:nvPr/>
        </p:nvGrpSpPr>
        <p:grpSpPr>
          <a:xfrm>
            <a:off x="9180529" y="6223476"/>
            <a:ext cx="1168514" cy="432000"/>
            <a:chOff x="2268874" y="453115"/>
            <a:chExt cx="1168514" cy="432000"/>
          </a:xfrm>
        </p:grpSpPr>
        <p:sp>
          <p:nvSpPr>
            <p:cNvPr id="8" name="Rektangel: rundade hörn 28">
              <a:extLst>
                <a:ext uri="{FF2B5EF4-FFF2-40B4-BE49-F238E27FC236}">
                  <a16:creationId xmlns:a16="http://schemas.microsoft.com/office/drawing/2014/main" id="{4B557082-2FA7-EBA6-98D1-80D85E9B0186}"/>
                </a:ext>
              </a:extLst>
            </p:cNvPr>
            <p:cNvSpPr/>
            <p:nvPr/>
          </p:nvSpPr>
          <p:spPr>
            <a:xfrm>
              <a:off x="2268874" y="453115"/>
              <a:ext cx="1168514" cy="432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dirty="0"/>
            </a:p>
          </p:txBody>
        </p:sp>
        <p:pic>
          <p:nvPicPr>
            <p:cNvPr id="9" name="Bild 29">
              <a:extLst>
                <a:ext uri="{FF2B5EF4-FFF2-40B4-BE49-F238E27FC236}">
                  <a16:creationId xmlns:a16="http://schemas.microsoft.com/office/drawing/2014/main" id="{DEFAB55F-AFE6-098D-C530-D86AB763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91100" y="544928"/>
              <a:ext cx="924062" cy="242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52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9F8A4-A7D9-9838-213F-7CFEF8BF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A99093-1100-1EF3-12EA-5439B5972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Cancervården i RÖ har nu blivit ackrediterad i enlighet med EU krav</a:t>
            </a:r>
          </a:p>
          <a:p>
            <a:r>
              <a:rPr lang="sv-SE" dirty="0"/>
              <a:t>Linjeledning för cancer inom RÖ/LiU/RCC är nu samlad, leds av  Vårddirektör</a:t>
            </a:r>
          </a:p>
          <a:p>
            <a:r>
              <a:rPr lang="sv-SE" dirty="0"/>
              <a:t>Möjligheter att övervaka och ta beslut finns</a:t>
            </a:r>
          </a:p>
          <a:p>
            <a:r>
              <a:rPr lang="sv-SE" dirty="0"/>
              <a:t>Ökat behov av kliniskt och forskningssamarbete inom hela SÖSR finns</a:t>
            </a:r>
          </a:p>
          <a:p>
            <a:r>
              <a:rPr lang="sv-SE" dirty="0"/>
              <a:t>Här behövs krafter inom vården för att det skall bli verkstad</a:t>
            </a:r>
          </a:p>
          <a:p>
            <a:r>
              <a:rPr lang="sv-SE" dirty="0"/>
              <a:t>LCCC vill helst att detta utvidgas till hela SÖSR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BC6270-BC6C-EA0E-BBA7-C8D86CA0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D82B-3365-43A7-AECC-30A526DF19F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98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/>
              <a:t>Styrkor inom Linköping Comprehensive Cancer Center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D82B-3365-43A7-AECC-30A526DF19F5}" type="slidenum">
              <a:rPr lang="sv-SE" smtClean="0"/>
              <a:t>16</a:t>
            </a:fld>
            <a:endParaRPr lang="sv-SE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324FB0F0-5276-445F-873F-26C76C274668}"/>
              </a:ext>
            </a:extLst>
          </p:cNvPr>
          <p:cNvGrpSpPr/>
          <p:nvPr/>
        </p:nvGrpSpPr>
        <p:grpSpPr>
          <a:xfrm>
            <a:off x="9180529" y="6244742"/>
            <a:ext cx="1168514" cy="432000"/>
            <a:chOff x="2268874" y="453115"/>
            <a:chExt cx="1168514" cy="432000"/>
          </a:xfrm>
        </p:grpSpPr>
        <p:sp>
          <p:nvSpPr>
            <p:cNvPr id="6" name="Rektangel: rundade hörn 28">
              <a:extLst>
                <a:ext uri="{FF2B5EF4-FFF2-40B4-BE49-F238E27FC236}">
                  <a16:creationId xmlns:a16="http://schemas.microsoft.com/office/drawing/2014/main" id="{3A63A6EF-B6A4-4AD6-A481-E17ADEAAC4F0}"/>
                </a:ext>
              </a:extLst>
            </p:cNvPr>
            <p:cNvSpPr/>
            <p:nvPr/>
          </p:nvSpPr>
          <p:spPr>
            <a:xfrm>
              <a:off x="2268874" y="453115"/>
              <a:ext cx="1168514" cy="432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dirty="0"/>
            </a:p>
          </p:txBody>
        </p:sp>
        <p:pic>
          <p:nvPicPr>
            <p:cNvPr id="7" name="Bild 29">
              <a:extLst>
                <a:ext uri="{FF2B5EF4-FFF2-40B4-BE49-F238E27FC236}">
                  <a16:creationId xmlns:a16="http://schemas.microsoft.com/office/drawing/2014/main" id="{1D67E4EA-AFA4-43DF-8B0F-9C5E4AF83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1100" y="544928"/>
              <a:ext cx="924062" cy="242994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C0895D4A-266B-8D9D-07CD-7B7D37F77C16}"/>
              </a:ext>
            </a:extLst>
          </p:cNvPr>
          <p:cNvGrpSpPr/>
          <p:nvPr/>
        </p:nvGrpSpPr>
        <p:grpSpPr>
          <a:xfrm>
            <a:off x="2938" y="398046"/>
            <a:ext cx="5254862" cy="324000"/>
            <a:chOff x="4902662" y="179388"/>
            <a:chExt cx="3653611" cy="324000"/>
          </a:xfrm>
        </p:grpSpPr>
        <p:sp>
          <p:nvSpPr>
            <p:cNvPr id="9" name="Flödesschema: Uppehåll 8">
              <a:extLst>
                <a:ext uri="{FF2B5EF4-FFF2-40B4-BE49-F238E27FC236}">
                  <a16:creationId xmlns:a16="http://schemas.microsoft.com/office/drawing/2014/main" id="{2C5B2B47-64D9-4A37-038C-7DE24BD46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2273" y="179388"/>
              <a:ext cx="324000" cy="324000"/>
            </a:xfrm>
            <a:prstGeom prst="flowChartDelay">
              <a:avLst/>
            </a:prstGeom>
            <a:solidFill>
              <a:srgbClr val="D47800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/>
            </a:p>
          </p:txBody>
        </p:sp>
        <p:sp>
          <p:nvSpPr>
            <p:cNvPr id="10" name="Rubrik 1">
              <a:extLst>
                <a:ext uri="{FF2B5EF4-FFF2-40B4-BE49-F238E27FC236}">
                  <a16:creationId xmlns:a16="http://schemas.microsoft.com/office/drawing/2014/main" id="{3A234469-F0C3-3ADB-BF6C-A11FBB9E5DC8}"/>
                </a:ext>
              </a:extLst>
            </p:cNvPr>
            <p:cNvSpPr txBox="1">
              <a:spLocks/>
            </p:cNvSpPr>
            <p:nvPr/>
          </p:nvSpPr>
          <p:spPr>
            <a:xfrm>
              <a:off x="4902662" y="179388"/>
              <a:ext cx="3468757" cy="324000"/>
            </a:xfrm>
            <a:prstGeom prst="rect">
              <a:avLst/>
            </a:prstGeom>
            <a:solidFill>
              <a:srgbClr val="D47800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300" b="0" cap="all" spc="200" dirty="0">
                  <a:solidFill>
                    <a:schemeClr val="bg1"/>
                  </a:solidFill>
                </a:rPr>
                <a:t>Linköping Comprehensive cancer center</a:t>
              </a:r>
            </a:p>
          </p:txBody>
        </p:sp>
      </p:grpSp>
      <p:sp>
        <p:nvSpPr>
          <p:cNvPr id="12" name="Platshållare för innehåll 4">
            <a:extLst>
              <a:ext uri="{FF2B5EF4-FFF2-40B4-BE49-F238E27FC236}">
                <a16:creationId xmlns:a16="http://schemas.microsoft.com/office/drawing/2014/main" id="{ED90995E-31E8-B0AE-6CD0-D3103B4F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831" y="1802167"/>
            <a:ext cx="4995186" cy="4058613"/>
          </a:xfrm>
        </p:spPr>
        <p:txBody>
          <a:bodyPr/>
          <a:lstStyle/>
          <a:p>
            <a:r>
              <a:rPr lang="sv-SE" dirty="0"/>
              <a:t>Mycket kunniga och motiverade medarbetare</a:t>
            </a:r>
          </a:p>
          <a:p>
            <a:r>
              <a:rPr lang="sv-SE" dirty="0"/>
              <a:t>Sömlösa övergångar mellan sjukvård, universitet och utbildning</a:t>
            </a:r>
          </a:p>
          <a:p>
            <a:r>
              <a:rPr lang="sv-SE" dirty="0"/>
              <a:t>Mycket bra utbildningsmiljö, struktur och innehåll</a:t>
            </a:r>
          </a:p>
          <a:p>
            <a:r>
              <a:rPr lang="sv-SE" dirty="0"/>
              <a:t>Patientrepresentanter i </a:t>
            </a:r>
            <a:r>
              <a:rPr lang="sv-SE" dirty="0" err="1"/>
              <a:t>LCCCs</a:t>
            </a:r>
            <a:r>
              <a:rPr lang="sv-SE" dirty="0"/>
              <a:t> styrelse</a:t>
            </a:r>
          </a:p>
          <a:p>
            <a:r>
              <a:rPr lang="sv-SE" dirty="0"/>
              <a:t>Välutvecklad struktur inom Apotek, patologi och precisionsmedicin samt Smärt- och </a:t>
            </a:r>
            <a:r>
              <a:rPr lang="sv-SE" dirty="0" err="1"/>
              <a:t>palliationsteam</a:t>
            </a:r>
            <a:endParaRPr lang="sv-SE" dirty="0"/>
          </a:p>
          <a:p>
            <a:r>
              <a:rPr lang="sv-SE" dirty="0"/>
              <a:t>Samarbete kommunal hälso- och sjukvård</a:t>
            </a:r>
          </a:p>
          <a:p>
            <a:r>
              <a:rPr lang="sv-SE" dirty="0"/>
              <a:t>Central roll i nationella vårdprogram</a:t>
            </a:r>
          </a:p>
          <a:p>
            <a:r>
              <a:rPr lang="sv-SE" dirty="0"/>
              <a:t>CMIV-</a:t>
            </a:r>
            <a:r>
              <a:rPr lang="sv-SE" dirty="0" err="1"/>
              <a:t>Sectra</a:t>
            </a:r>
            <a:r>
              <a:rPr lang="sv-SE" dirty="0"/>
              <a:t> samarbetet</a:t>
            </a:r>
          </a:p>
          <a:p>
            <a:r>
              <a:rPr lang="sv-SE" dirty="0"/>
              <a:t>Utmärkt miljö för forskning – stor utvecklingspotential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385F722-9C80-FF43-8EA1-B1F5D53F85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951" t="26279" r="97" b="14563"/>
          <a:stretch/>
        </p:blipFill>
        <p:spPr>
          <a:xfrm>
            <a:off x="5983550" y="1752912"/>
            <a:ext cx="6090081" cy="405709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4341FFF-2C3E-E18D-ADE0-523BAACDA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397" y="5865563"/>
            <a:ext cx="2707689" cy="9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4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sertedImage">
            <a:extLst>
              <a:ext uri="{FF2B5EF4-FFF2-40B4-BE49-F238E27FC236}">
                <a16:creationId xmlns:a16="http://schemas.microsoft.com/office/drawing/2014/main" id="{74F7E04A-2689-6319-3E51-497B61F5BA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8" t="6769" r="19887"/>
          <a:stretch/>
        </p:blipFill>
        <p:spPr>
          <a:xfrm>
            <a:off x="6139038" y="180000"/>
            <a:ext cx="5871000" cy="5871551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4B196BF-2279-665D-03DA-957C777F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Ackreditering enligt OECI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0E0A10-0338-50AF-75BB-5AC55CFA45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Internationell ackrediteringsstandard av vård, utbildning och forskning inom cancer.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b="1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Syfte</a:t>
            </a:r>
            <a:r>
              <a:rPr kumimoji="0" lang="sv-SE" sz="1400" b="1" i="0" u="none" strike="noStrike" kern="1200" cap="all" spc="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En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högkvalitativ och likvärdig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cancervård för patienter i Europa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b="1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EU-mål</a:t>
            </a:r>
            <a:r>
              <a:rPr kumimoji="0" lang="sv-SE" sz="1400" b="1" i="0" u="none" strike="noStrike" kern="1200" cap="all" spc="2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90 % av alla cancerpatienter inom EU ska ha tillgång till ackrediterad cancervård innan 2030.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>
                <a:solidFill>
                  <a:prstClr val="black"/>
                </a:solidFill>
                <a:latin typeface="Roboto"/>
              </a:rPr>
              <a:t>19/6 2024 blev vi ackrediterade som Linköping </a:t>
            </a:r>
            <a:r>
              <a:rPr lang="sv-SE" dirty="0" err="1">
                <a:solidFill>
                  <a:prstClr val="black"/>
                </a:solidFill>
                <a:latin typeface="Roboto"/>
              </a:rPr>
              <a:t>Comprehensive</a:t>
            </a:r>
            <a:r>
              <a:rPr lang="sv-SE" dirty="0">
                <a:solidFill>
                  <a:prstClr val="black"/>
                </a:solidFill>
                <a:latin typeface="Roboto"/>
              </a:rPr>
              <a:t> Cancer Center!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D478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8112105-BF8A-D303-3CE9-A14FC501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DFC9F1A-004F-AC94-A51B-FD0041913CB5}"/>
              </a:ext>
            </a:extLst>
          </p:cNvPr>
          <p:cNvGrpSpPr/>
          <p:nvPr/>
        </p:nvGrpSpPr>
        <p:grpSpPr>
          <a:xfrm>
            <a:off x="6139038" y="180000"/>
            <a:ext cx="5871000" cy="778291"/>
            <a:chOff x="6139038" y="180000"/>
            <a:chExt cx="5871000" cy="778291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B78E9C0-6164-2FF0-5BF9-78304E7D7EA3}"/>
                </a:ext>
              </a:extLst>
            </p:cNvPr>
            <p:cNvSpPr/>
            <p:nvPr/>
          </p:nvSpPr>
          <p:spPr>
            <a:xfrm>
              <a:off x="6139038" y="180000"/>
              <a:ext cx="5871000" cy="778291"/>
            </a:xfrm>
            <a:prstGeom prst="rect">
              <a:avLst/>
            </a:prstGeom>
            <a:gradFill flip="none" rotWithShape="1">
              <a:gsLst>
                <a:gs pos="21000">
                  <a:schemeClr val="bg1">
                    <a:alpha val="0"/>
                  </a:schemeClr>
                </a:gs>
                <a:gs pos="67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/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5F71EF4E-8364-5A4A-328F-89D16C59A5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63" t="9544" r="3994" b="24753"/>
            <a:stretch/>
          </p:blipFill>
          <p:spPr>
            <a:xfrm>
              <a:off x="10547498" y="314545"/>
              <a:ext cx="1232094" cy="491904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B47439FD-C8BE-6BFA-1FE2-CD7140C753CA}"/>
              </a:ext>
            </a:extLst>
          </p:cNvPr>
          <p:cNvGrpSpPr/>
          <p:nvPr/>
        </p:nvGrpSpPr>
        <p:grpSpPr>
          <a:xfrm>
            <a:off x="9180529" y="6212843"/>
            <a:ext cx="1168514" cy="432000"/>
            <a:chOff x="2268874" y="453115"/>
            <a:chExt cx="1168514" cy="432000"/>
          </a:xfrm>
        </p:grpSpPr>
        <p:sp>
          <p:nvSpPr>
            <p:cNvPr id="13" name="Rektangel: rundade hörn 28">
              <a:extLst>
                <a:ext uri="{FF2B5EF4-FFF2-40B4-BE49-F238E27FC236}">
                  <a16:creationId xmlns:a16="http://schemas.microsoft.com/office/drawing/2014/main" id="{9BB42DDC-881A-DEF1-99F1-9344ECC6341C}"/>
                </a:ext>
              </a:extLst>
            </p:cNvPr>
            <p:cNvSpPr/>
            <p:nvPr/>
          </p:nvSpPr>
          <p:spPr>
            <a:xfrm>
              <a:off x="2268874" y="453115"/>
              <a:ext cx="1168514" cy="432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dirty="0"/>
            </a:p>
          </p:txBody>
        </p:sp>
        <p:pic>
          <p:nvPicPr>
            <p:cNvPr id="14" name="Bild 29">
              <a:extLst>
                <a:ext uri="{FF2B5EF4-FFF2-40B4-BE49-F238E27FC236}">
                  <a16:creationId xmlns:a16="http://schemas.microsoft.com/office/drawing/2014/main" id="{D947A9D3-9F4B-9E2A-65B5-CE41D167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1100" y="544928"/>
              <a:ext cx="924062" cy="242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45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604CE52-0DC2-7FE9-D62E-9AC501D5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1"/>
            <a:ext cx="5151600" cy="435568"/>
          </a:xfrm>
        </p:spPr>
        <p:txBody>
          <a:bodyPr/>
          <a:lstStyle/>
          <a:p>
            <a:r>
              <a:rPr lang="sv-SE" dirty="0"/>
              <a:t>Vad är LCCC?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986A7F-D7F4-88FD-F85B-02F55CB36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981634"/>
            <a:ext cx="5780414" cy="4060800"/>
          </a:xfrm>
        </p:spPr>
        <p:txBody>
          <a:bodyPr/>
          <a:lstStyle/>
          <a:p>
            <a:r>
              <a:rPr lang="sv-SE" dirty="0"/>
              <a:t>En samlande organisation inom RÖ/LiU för cancer</a:t>
            </a:r>
          </a:p>
          <a:p>
            <a:r>
              <a:rPr lang="sv-SE" dirty="0"/>
              <a:t>Vård, Forskning och utbildning</a:t>
            </a:r>
          </a:p>
          <a:p>
            <a:r>
              <a:rPr lang="sv-SE" dirty="0"/>
              <a:t>Arbetar efter medicinska resultat/visioner/mål</a:t>
            </a:r>
          </a:p>
          <a:p>
            <a:r>
              <a:rPr lang="sv-SE" dirty="0"/>
              <a:t>Verksamhetsledning-kompetens </a:t>
            </a:r>
            <a:r>
              <a:rPr lang="sv-SE"/>
              <a:t>och strategiskt</a:t>
            </a:r>
            <a:endParaRPr lang="sv-SE" dirty="0"/>
          </a:p>
          <a:p>
            <a:r>
              <a:rPr lang="sv-SE" dirty="0"/>
              <a:t>Ledningsråd-verkställande utskott</a:t>
            </a:r>
          </a:p>
          <a:p>
            <a:r>
              <a:rPr lang="sv-SE" dirty="0"/>
              <a:t>Processteam</a:t>
            </a:r>
          </a:p>
          <a:p>
            <a:r>
              <a:rPr lang="sv-SE" dirty="0"/>
              <a:t>Strategisk plan</a:t>
            </a:r>
          </a:p>
          <a:p>
            <a:r>
              <a:rPr lang="sv-SE" dirty="0"/>
              <a:t>Årsrapport</a:t>
            </a:r>
          </a:p>
          <a:p>
            <a:r>
              <a:rPr lang="sv-SE" dirty="0"/>
              <a:t>LPO ansvar-cancer</a:t>
            </a:r>
          </a:p>
          <a:p>
            <a:r>
              <a:rPr lang="sv-SE" dirty="0"/>
              <a:t>SVF ansvar</a:t>
            </a:r>
          </a:p>
          <a:p>
            <a:r>
              <a:rPr lang="sv-SE" dirty="0"/>
              <a:t>Alla patienter som i någon fas handlägg inom RÖ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F31D7E-CD04-A87D-3BD1-57C09449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8A1F35-D4EA-B9AB-D54A-C7F04A20593E}"/>
              </a:ext>
            </a:extLst>
          </p:cNvPr>
          <p:cNvSpPr txBox="1"/>
          <p:nvPr/>
        </p:nvSpPr>
        <p:spPr>
          <a:xfrm>
            <a:off x="6096000" y="168420"/>
            <a:ext cx="5780414" cy="59093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Arbetar för förbättringar</a:t>
            </a:r>
          </a:p>
          <a:p>
            <a:pPr algn="l"/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Arbetar för mer mandat till golvet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Arbetar för akademiska läkare i ledande positioner</a:t>
            </a:r>
          </a:p>
          <a:p>
            <a:pPr algn="l"/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Övervakar cancervård, forskning och utbildning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Leder cancerutbildning</a:t>
            </a:r>
          </a:p>
          <a:p>
            <a:pPr algn="l"/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OP </a:t>
            </a:r>
            <a:r>
              <a:rPr lang="sv-SE" sz="1600" dirty="0" err="1"/>
              <a:t>ssk</a:t>
            </a:r>
            <a:r>
              <a:rPr lang="sv-SE" sz="1600" dirty="0"/>
              <a:t> resursen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Kloka kliniska val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algn="l"/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algn="l"/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21819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876357" y="1127618"/>
            <a:ext cx="6767444" cy="49880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dirty="0"/>
              <a:t>Tvärsöver befintliga centrum och kliniker byggs nu Linköping Comprehensive Cancer Center upp.</a:t>
            </a:r>
          </a:p>
          <a:p>
            <a:pPr marL="0" indent="0">
              <a:buNone/>
            </a:pPr>
            <a:r>
              <a:rPr lang="sv-SE" sz="1200" b="1" cap="all" spc="200" dirty="0"/>
              <a:t>Koll på arbetsprocesserna</a:t>
            </a:r>
            <a:br>
              <a:rPr lang="sv-SE" dirty="0"/>
            </a:br>
            <a:r>
              <a:rPr lang="sv-SE" dirty="0"/>
              <a:t>Att vi har koll på arbetsprocesserna i hela </a:t>
            </a:r>
            <a:r>
              <a:rPr lang="sv-SE" dirty="0" err="1"/>
              <a:t>vårdflödet</a:t>
            </a:r>
            <a:r>
              <a:rPr lang="sv-SE" dirty="0"/>
              <a:t>, från patientens första besök till det sista. Att vi identifierar svagheter i kedjan och gör upp åtgärdsplaner.</a:t>
            </a:r>
          </a:p>
          <a:p>
            <a:pPr marL="0" indent="0">
              <a:buNone/>
            </a:pPr>
            <a:r>
              <a:rPr lang="sv-SE" dirty="0"/>
              <a:t>Operations </a:t>
            </a:r>
            <a:r>
              <a:rPr lang="sv-SE" dirty="0" err="1"/>
              <a:t>ssk</a:t>
            </a:r>
            <a:r>
              <a:rPr lang="sv-SE" dirty="0"/>
              <a:t> brist/</a:t>
            </a:r>
            <a:r>
              <a:rPr lang="sv-SE" dirty="0" err="1"/>
              <a:t>opsalsbrist</a:t>
            </a:r>
            <a:r>
              <a:rPr lang="sv-SE" dirty="0"/>
              <a:t> US</a:t>
            </a:r>
          </a:p>
          <a:p>
            <a:pPr marL="0" indent="0">
              <a:buNone/>
            </a:pPr>
            <a:r>
              <a:rPr lang="sv-SE" dirty="0"/>
              <a:t>Avsaknad av operationsstrategi US-drabbar cancer</a:t>
            </a:r>
          </a:p>
          <a:p>
            <a:pPr marL="0" indent="0">
              <a:buNone/>
            </a:pPr>
            <a:r>
              <a:rPr lang="sv-SE" sz="1200" b="1" cap="all" spc="200" dirty="0"/>
              <a:t>Medarbetare som leder arbetet</a:t>
            </a:r>
          </a:p>
          <a:p>
            <a:pPr marL="0" indent="0">
              <a:buNone/>
            </a:pPr>
            <a:r>
              <a:rPr lang="sv-SE" dirty="0"/>
              <a:t>Processledaren sitter centralt i processen, en medicinskt kunnig (läkare, </a:t>
            </a:r>
            <a:r>
              <a:rPr lang="sv-SE" dirty="0" err="1"/>
              <a:t>ssk</a:t>
            </a:r>
            <a:r>
              <a:rPr lang="sv-SE" dirty="0"/>
              <a:t> eller annan klinisk yrkesgrupp) och en utveckling och/eller kvalitetsledare tillsammans.</a:t>
            </a:r>
          </a:p>
          <a:p>
            <a:pPr marL="0" indent="0">
              <a:buNone/>
            </a:pPr>
            <a:r>
              <a:rPr lang="sv-SE" dirty="0"/>
              <a:t>Som experter på varje del i processen har man samma upplägg, varje </a:t>
            </a:r>
            <a:r>
              <a:rPr lang="sv-SE" dirty="0" err="1"/>
              <a:t>innevaranade</a:t>
            </a:r>
            <a:r>
              <a:rPr lang="sv-SE" dirty="0"/>
              <a:t> klinik bidrar med motsvarande.</a:t>
            </a:r>
          </a:p>
          <a:p>
            <a:pPr marL="0" indent="0">
              <a:buNone/>
            </a:pPr>
            <a:r>
              <a:rPr lang="sv-SE" dirty="0"/>
              <a:t>Stort medarbetareinflytande över sin vardag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76357" y="-140522"/>
            <a:ext cx="6767444" cy="952354"/>
          </a:xfrm>
        </p:spPr>
        <p:txBody>
          <a:bodyPr anchor="b" anchorCtr="0"/>
          <a:lstStyle/>
          <a:p>
            <a:r>
              <a:rPr lang="sv-SE" dirty="0">
                <a:solidFill>
                  <a:schemeClr val="dk1"/>
                </a:solidFill>
              </a:rPr>
              <a:t>Processfokus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B47439FD-C8BE-6BFA-1FE2-CD7140C753CA}"/>
              </a:ext>
            </a:extLst>
          </p:cNvPr>
          <p:cNvGrpSpPr/>
          <p:nvPr/>
        </p:nvGrpSpPr>
        <p:grpSpPr>
          <a:xfrm>
            <a:off x="9180529" y="6212843"/>
            <a:ext cx="1168514" cy="432000"/>
            <a:chOff x="2268874" y="453115"/>
            <a:chExt cx="1168514" cy="432000"/>
          </a:xfrm>
        </p:grpSpPr>
        <p:sp>
          <p:nvSpPr>
            <p:cNvPr id="10" name="Rektangel: rundade hörn 28">
              <a:extLst>
                <a:ext uri="{FF2B5EF4-FFF2-40B4-BE49-F238E27FC236}">
                  <a16:creationId xmlns:a16="http://schemas.microsoft.com/office/drawing/2014/main" id="{9BB42DDC-881A-DEF1-99F1-9344ECC6341C}"/>
                </a:ext>
              </a:extLst>
            </p:cNvPr>
            <p:cNvSpPr/>
            <p:nvPr/>
          </p:nvSpPr>
          <p:spPr>
            <a:xfrm>
              <a:off x="2268874" y="453115"/>
              <a:ext cx="1168514" cy="432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dirty="0"/>
            </a:p>
          </p:txBody>
        </p:sp>
        <p:pic>
          <p:nvPicPr>
            <p:cNvPr id="11" name="Bild 29">
              <a:extLst>
                <a:ext uri="{FF2B5EF4-FFF2-40B4-BE49-F238E27FC236}">
                  <a16:creationId xmlns:a16="http://schemas.microsoft.com/office/drawing/2014/main" id="{D947A9D3-9F4B-9E2A-65B5-CE41D167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1100" y="544928"/>
              <a:ext cx="924062" cy="242994"/>
            </a:xfrm>
            <a:prstGeom prst="rect">
              <a:avLst/>
            </a:prstGeom>
          </p:spPr>
        </p:pic>
      </p:grpSp>
      <p:pic>
        <p:nvPicPr>
          <p:cNvPr id="12" name="InsertedImage">
            <a:extLst>
              <a:ext uri="{FF2B5EF4-FFF2-40B4-BE49-F238E27FC236}">
                <a16:creationId xmlns:a16="http://schemas.microsoft.com/office/drawing/2014/main" id="{66D76C8A-FE92-7ABE-62C0-E8F3591C2E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r="3397"/>
          <a:stretch/>
        </p:blipFill>
        <p:spPr>
          <a:xfrm rot="16200000">
            <a:off x="-792173" y="1488748"/>
            <a:ext cx="5895709" cy="3552482"/>
          </a:xfrm>
        </p:spPr>
      </p:pic>
    </p:spTree>
    <p:extLst>
      <p:ext uri="{BB962C8B-B14F-4D97-AF65-F5344CB8AC3E}">
        <p14:creationId xmlns:p14="http://schemas.microsoft.com/office/powerpoint/2010/main" val="344726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>
          <a:xfrm>
            <a:off x="4894331" y="1534313"/>
            <a:ext cx="6767444" cy="417345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dirty="0"/>
              <a:t>Tvärsöver befintliga centrum och kliniker byggs nu Linköping Comprehensive Cancer Center upp.</a:t>
            </a:r>
          </a:p>
          <a:p>
            <a:r>
              <a:rPr lang="sv-SE" dirty="0"/>
              <a:t>Linköping Cancer Centers syfte är att </a:t>
            </a:r>
            <a:r>
              <a:rPr lang="sv-SE" b="1" dirty="0"/>
              <a:t>gemensamt styra och hålla ihop cancerprocesserna</a:t>
            </a:r>
            <a:r>
              <a:rPr lang="sv-SE" dirty="0"/>
              <a:t> på övergripande nivå.</a:t>
            </a:r>
          </a:p>
          <a:p>
            <a:pPr marL="0" indent="0">
              <a:buNone/>
            </a:pPr>
            <a:r>
              <a:rPr lang="sv-SE" b="1" dirty="0"/>
              <a:t>Ledning </a:t>
            </a:r>
          </a:p>
          <a:p>
            <a:r>
              <a:rPr lang="sv-SE" dirty="0"/>
              <a:t>Koordinerar cancervård, cancerforskning och utbildning inom cancer i Region Östergötland och Linköpings universitet</a:t>
            </a:r>
          </a:p>
          <a:p>
            <a:r>
              <a:rPr lang="sv-SE" dirty="0"/>
              <a:t>Inkluderar centrumchefer och verksamhetschefer från verksamheter med stor andel cancervård</a:t>
            </a:r>
          </a:p>
          <a:p>
            <a:r>
              <a:rPr lang="sv-SE" dirty="0"/>
              <a:t>Ledamöter från såväl Region Östergötland som Linköpings universitet samt från Jönköping och Kalmar och patientrepresentanter</a:t>
            </a:r>
          </a:p>
          <a:p>
            <a:r>
              <a:rPr lang="sv-SE" dirty="0"/>
              <a:t>Strategisk plan med mål för 2024-2026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16" name="InsertedImage">
            <a:extLst>
              <a:ext uri="{FF2B5EF4-FFF2-40B4-BE49-F238E27FC236}">
                <a16:creationId xmlns:a16="http://schemas.microsoft.com/office/drawing/2014/main" id="{21CEA183-5A5A-4EFB-A19F-AAA19CD947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t="1052" r="32328" b="-14"/>
          <a:stretch/>
        </p:blipFill>
        <p:spPr>
          <a:xfrm>
            <a:off x="179386" y="179388"/>
            <a:ext cx="3989944" cy="5871444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94331" y="368301"/>
            <a:ext cx="6767444" cy="952354"/>
          </a:xfrm>
        </p:spPr>
        <p:txBody>
          <a:bodyPr anchor="b" anchorCtr="0"/>
          <a:lstStyle/>
          <a:p>
            <a:r>
              <a:rPr lang="sv-SE" dirty="0">
                <a:solidFill>
                  <a:schemeClr val="dk1"/>
                </a:solidFill>
              </a:rPr>
              <a:t>En sammanhållen styrning av cancervård, forskning och utbildning inom cancer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B47439FD-C8BE-6BFA-1FE2-CD7140C753CA}"/>
              </a:ext>
            </a:extLst>
          </p:cNvPr>
          <p:cNvGrpSpPr/>
          <p:nvPr/>
        </p:nvGrpSpPr>
        <p:grpSpPr>
          <a:xfrm>
            <a:off x="9180529" y="6212843"/>
            <a:ext cx="1168514" cy="432000"/>
            <a:chOff x="2268874" y="453115"/>
            <a:chExt cx="1168514" cy="432000"/>
          </a:xfrm>
        </p:grpSpPr>
        <p:sp>
          <p:nvSpPr>
            <p:cNvPr id="10" name="Rektangel: rundade hörn 28">
              <a:extLst>
                <a:ext uri="{FF2B5EF4-FFF2-40B4-BE49-F238E27FC236}">
                  <a16:creationId xmlns:a16="http://schemas.microsoft.com/office/drawing/2014/main" id="{9BB42DDC-881A-DEF1-99F1-9344ECC6341C}"/>
                </a:ext>
              </a:extLst>
            </p:cNvPr>
            <p:cNvSpPr/>
            <p:nvPr/>
          </p:nvSpPr>
          <p:spPr>
            <a:xfrm>
              <a:off x="2268874" y="453115"/>
              <a:ext cx="1168514" cy="432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dirty="0"/>
            </a:p>
          </p:txBody>
        </p:sp>
        <p:pic>
          <p:nvPicPr>
            <p:cNvPr id="11" name="Bild 29">
              <a:extLst>
                <a:ext uri="{FF2B5EF4-FFF2-40B4-BE49-F238E27FC236}">
                  <a16:creationId xmlns:a16="http://schemas.microsoft.com/office/drawing/2014/main" id="{D947A9D3-9F4B-9E2A-65B5-CE41D167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1100" y="544928"/>
              <a:ext cx="924062" cy="242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95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ktangel 52">
            <a:extLst>
              <a:ext uri="{FF2B5EF4-FFF2-40B4-BE49-F238E27FC236}">
                <a16:creationId xmlns:a16="http://schemas.microsoft.com/office/drawing/2014/main" id="{B100A181-4C8E-4D67-8F10-4948A678D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0"/>
            <a:ext cx="12192000" cy="2414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, </a:t>
            </a:r>
          </a:p>
        </p:txBody>
      </p: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6766D646-0F2C-45FB-8D7B-935BD9EB657D}"/>
              </a:ext>
            </a:extLst>
          </p:cNvPr>
          <p:cNvCxnSpPr>
            <a:cxnSpLocks/>
            <a:stCxn id="16" idx="0"/>
            <a:endCxn id="33" idx="2"/>
          </p:cNvCxnSpPr>
          <p:nvPr/>
        </p:nvCxnSpPr>
        <p:spPr>
          <a:xfrm flipH="1" flipV="1">
            <a:off x="8488552" y="810425"/>
            <a:ext cx="7279" cy="662256"/>
          </a:xfrm>
          <a:prstGeom prst="line">
            <a:avLst/>
          </a:prstGeom>
          <a:ln w="9525">
            <a:solidFill>
              <a:srgbClr val="182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Koppling: vinklad 2">
            <a:extLst>
              <a:ext uri="{FF2B5EF4-FFF2-40B4-BE49-F238E27FC236}">
                <a16:creationId xmlns:a16="http://schemas.microsoft.com/office/drawing/2014/main" id="{F1D6B050-38B6-4214-BD1C-CA1666162418}"/>
              </a:ext>
            </a:extLst>
          </p:cNvPr>
          <p:cNvCxnSpPr>
            <a:cxnSpLocks/>
          </p:cNvCxnSpPr>
          <p:nvPr/>
        </p:nvCxnSpPr>
        <p:spPr>
          <a:xfrm>
            <a:off x="3717338" y="1598681"/>
            <a:ext cx="2304000" cy="354203"/>
          </a:xfrm>
          <a:prstGeom prst="bentConnector2">
            <a:avLst/>
          </a:prstGeom>
          <a:ln w="9525">
            <a:solidFill>
              <a:srgbClr val="00B9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Koppling: vinklad 26">
            <a:extLst>
              <a:ext uri="{FF2B5EF4-FFF2-40B4-BE49-F238E27FC236}">
                <a16:creationId xmlns:a16="http://schemas.microsoft.com/office/drawing/2014/main" id="{5C6007C3-ED25-4B2A-B89A-3B444E798C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33760" y="1598681"/>
            <a:ext cx="1319831" cy="354203"/>
          </a:xfrm>
          <a:prstGeom prst="bentConnector2">
            <a:avLst/>
          </a:prstGeom>
          <a:ln w="9525">
            <a:solidFill>
              <a:srgbClr val="182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ell 3">
            <a:extLst>
              <a:ext uri="{FF2B5EF4-FFF2-40B4-BE49-F238E27FC236}">
                <a16:creationId xmlns:a16="http://schemas.microsoft.com/office/drawing/2014/main" id="{E8EE6075-51C3-45E1-844F-C0F1318D8BD2}"/>
              </a:ext>
            </a:extLst>
          </p:cNvPr>
          <p:cNvGraphicFramePr>
            <a:graphicFrameLocks noGrp="1"/>
          </p:cNvGraphicFramePr>
          <p:nvPr/>
        </p:nvGraphicFramePr>
        <p:xfrm>
          <a:off x="10460400" y="3547222"/>
          <a:ext cx="1731600" cy="2698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600">
                  <a:extLst>
                    <a:ext uri="{9D8B030D-6E8A-4147-A177-3AD203B41FA5}">
                      <a16:colId xmlns:a16="http://schemas.microsoft.com/office/drawing/2014/main" val="1961300403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Näsjukvården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centrala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Östergötland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 err="1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Niclas</a:t>
                      </a: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00" b="0" i="0" u="none" strike="noStrike" kern="1200" cap="none" spc="40" normalizeH="0" baseline="0" noProof="0" dirty="0" err="1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Hilding</a:t>
                      </a:r>
                      <a:endParaRPr kumimoji="0" lang="en-US" sz="600" b="0" i="0" u="none" strike="noStrike" kern="1200" cap="none" spc="40" normalizeH="0" baseline="0" noProof="0" dirty="0">
                        <a:ln>
                          <a:noFill/>
                        </a:ln>
                        <a:solidFill>
                          <a:srgbClr val="D478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30058"/>
                  </a:ext>
                </a:extLst>
              </a:tr>
              <a:tr h="862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Akutkliniken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Medicinska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geriatriska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Akutkliniken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Närvårdskliniken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Resurs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kompetens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Rörelse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hälsa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167469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Närsjukvården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östra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Östergötland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 </a:t>
                      </a:r>
                      <a:r>
                        <a:rPr kumimoji="0" lang="en-US" sz="600" b="0" i="0" u="none" strike="noStrike" kern="1200" cap="none" spc="40" normalizeH="0" baseline="0" noProof="0" dirty="0" err="1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Törnfeldt</a:t>
                      </a:r>
                      <a:endParaRPr kumimoji="0" lang="en-US" sz="600" b="0" i="0" u="none" strike="noStrike" kern="1200" cap="none" spc="40" normalizeH="0" baseline="0" noProof="0" dirty="0">
                        <a:ln>
                          <a:noFill/>
                        </a:ln>
                        <a:solidFill>
                          <a:srgbClr val="D478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54000" marB="5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47857"/>
                  </a:ext>
                </a:extLst>
              </a:tr>
              <a:tr h="950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Akutklininiekn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Geriatriska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LAH I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Norrköping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Medicinkliniken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Rehab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Öst</a:t>
                      </a:r>
                      <a:endParaRPr kumimoji="0" lang="en-US" sz="650" b="1" i="1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704216"/>
                  </a:ext>
                </a:extLst>
              </a:tr>
            </a:tbl>
          </a:graphicData>
        </a:graphic>
      </p:graphicFrame>
      <p:graphicFrame>
        <p:nvGraphicFramePr>
          <p:cNvPr id="26" name="Tabell 64">
            <a:extLst>
              <a:ext uri="{FF2B5EF4-FFF2-40B4-BE49-F238E27FC236}">
                <a16:creationId xmlns:a16="http://schemas.microsoft.com/office/drawing/2014/main" id="{D9BA0C06-7789-4444-805D-65E809837602}"/>
              </a:ext>
            </a:extLst>
          </p:cNvPr>
          <p:cNvGraphicFramePr>
            <a:graphicFrameLocks noGrp="1"/>
          </p:cNvGraphicFramePr>
          <p:nvPr/>
        </p:nvGraphicFramePr>
        <p:xfrm>
          <a:off x="12446" y="2481353"/>
          <a:ext cx="12192692" cy="363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546">
                  <a:extLst>
                    <a:ext uri="{9D8B030D-6E8A-4147-A177-3AD203B41FA5}">
                      <a16:colId xmlns:a16="http://schemas.microsoft.com/office/drawing/2014/main" val="1853436322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329421931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2552368838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2237142397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807917265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2406227340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3484843399"/>
                    </a:ext>
                  </a:extLst>
                </a:gridCol>
                <a:gridCol w="1307546">
                  <a:extLst>
                    <a:ext uri="{9D8B030D-6E8A-4147-A177-3AD203B41FA5}">
                      <a16:colId xmlns:a16="http://schemas.microsoft.com/office/drawing/2014/main" val="3685369624"/>
                    </a:ext>
                  </a:extLst>
                </a:gridCol>
                <a:gridCol w="1732324">
                  <a:extLst>
                    <a:ext uri="{9D8B030D-6E8A-4147-A177-3AD203B41FA5}">
                      <a16:colId xmlns:a16="http://schemas.microsoft.com/office/drawing/2014/main" val="795625052"/>
                    </a:ext>
                  </a:extLst>
                </a:gridCol>
              </a:tblGrid>
              <a:tr h="538881"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700" b="1" spc="20" dirty="0" err="1">
                          <a:solidFill>
                            <a:srgbClr val="242831"/>
                          </a:solidFill>
                        </a:rPr>
                        <a:t>Diagnostikcentrum</a:t>
                      </a:r>
                      <a:endParaRPr lang="en-US" sz="700" b="1" spc="20" dirty="0">
                        <a:solidFill>
                          <a:srgbClr val="24283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Lena Bergvin Lundqvist</a:t>
                      </a:r>
                    </a:p>
                  </a:txBody>
                  <a:tcPr marL="108000" marR="108000" marT="54000" marB="54000">
                    <a:lnL w="12700" cmpd="sng">
                      <a:noFill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Centrum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för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kirurgi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ortopedi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cancervård</a:t>
                      </a:r>
                      <a:endParaRPr kumimoji="0" lang="en-US" sz="7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Ida Dånmark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Sinnescentrum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Eva-Lena Zetterlund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 Ljunggren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Psykiatricentrum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Therese Johansson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Barn-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kvinnocentrum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Tobias Ekenlie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Hjärtcentrum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Magnus Janzon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Primärvårdscentrum</a:t>
                      </a:r>
                      <a:endParaRPr kumimoji="0" lang="en-US" sz="700" b="1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srgbClr val="24283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Johan Nordén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Närsjukvården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kumimoji="0" lang="en-US" sz="700" b="1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västra</a:t>
                      </a:r>
                      <a:r>
                        <a:rPr kumimoji="0" lang="en-US" sz="700" b="1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srgbClr val="2428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Östergötland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40" normalizeH="0" baseline="0" noProof="0" dirty="0">
                          <a:ln>
                            <a:noFill/>
                          </a:ln>
                          <a:solidFill>
                            <a:srgbClr val="D47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Helén Lövborg</a:t>
                      </a:r>
                    </a:p>
                  </a:txBody>
                  <a:tcPr marL="108000" marR="108000" marT="54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7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40321"/>
                  </a:ext>
                </a:extLst>
              </a:tr>
              <a:tr h="309807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Fysiologiska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, Norrköping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Klinisk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farmakologi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genetik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immunologi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transfusionsmedicin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kemi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mikrobiologi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Klinisk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patologi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Laboratoriemedicin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sjukhus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Medicinsk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strålningsfysik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Patientnära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laobratoriemedicin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Röntgenklinik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Motala</a:t>
                      </a:r>
                      <a:b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Norrköping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Precisionskmedicinskt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laboratorium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12700" cmpd="sng">
                      <a:noFill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Cancer-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lungsjukvårdsenheten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Dagkirurgin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CKOC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Enheten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för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samordnad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cancerutredning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Hematologiska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Kirurgiska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Lungmedicinska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Mag-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tarmmedicinska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Onkologiska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Ortopediska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Urologiska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i="0" spc="20" baseline="0" dirty="0">
                          <a:solidFill>
                            <a:schemeClr val="tx1"/>
                          </a:solidFill>
                        </a:rPr>
                        <a:t>ANOPIVA</a:t>
                      </a:r>
                      <a:br>
                        <a:rPr lang="en-US" sz="650" b="0" i="0" spc="2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  <a:endParaRPr lang="en-US" sz="650" b="0" i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Hand-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och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plastikkirurgiska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Käkkliniken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Neurofysiologiska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Neurokirurgiska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Neurologiska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Rehabiliteringsmedicinska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Smärt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och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rehabiliteringscentrum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Ögonkliniken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Öron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-,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näs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och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halskliniken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Allergicentrum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Arbets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och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miljömedicin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Endokrinmedicinska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Hudkliniken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Infektionskliniken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Njurmedicinska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Rehabenheten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Reumatologiska</a:t>
                      </a:r>
                      <a:r>
                        <a:rPr lang="en-US" sz="650" b="0" spc="2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650" b="0" spc="20" baseline="0" dirty="0" err="1">
                          <a:solidFill>
                            <a:schemeClr val="tx1"/>
                          </a:solidFill>
                        </a:rPr>
                        <a:t>kliniken</a:t>
                      </a:r>
                      <a:endParaRPr lang="en-US" sz="650" b="0" spc="2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ungdomshälsan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ungdomspsykiatriska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Flyktingmedicinskt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centrum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Psykiatriska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Linköping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Motala-Mjölby</a:t>
                      </a:r>
                      <a:b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Norrköping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Rättspsykiatriska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regionkliniken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ungdomskliniken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Norrköping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H.K.H.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Kronprincessan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Viktorias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barn-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ugdomssjukhus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Kvinnokliniken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Linköping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Kvinnokliniken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Norrköping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Fysiologiska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Hjärtverksamhetens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sekretariat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Kardiologiska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Kardiologiska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Thorax-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kärlklliniken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1177 b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Allmänmedicinskt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utbildningscentrum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Barnhälsovården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Vårdcentrum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Finspång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Rehab Finspång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Vaccinationskliniken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Vårdcentralen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650" b="0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650" b="0" kern="1200" spc="2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jourcentraler</a:t>
                      </a:r>
                      <a:endParaRPr lang="en-US" sz="650" b="0" kern="1200" spc="2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Habiliteringen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Medicinska</a:t>
                      </a: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specialistkliniken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50" b="0" i="0" u="none" strike="noStrike" kern="1200" cap="none" spc="2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Rehab </a:t>
                      </a:r>
                      <a:r>
                        <a:rPr kumimoji="0" lang="en-US" sz="650" b="0" i="0" u="none" strike="noStrike" kern="1200" cap="none" spc="2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väst</a:t>
                      </a:r>
                      <a:endParaRPr kumimoji="0" lang="en-US" sz="650" b="0" i="0" u="none" strike="noStrike" kern="12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108000" marT="72000" marB="54000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810806"/>
                  </a:ext>
                </a:extLst>
              </a:tr>
            </a:tbl>
          </a:graphicData>
        </a:graphic>
      </p:graphicFrame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08641D94-1429-43BE-AB04-011F07B6F64C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>
            <a:off x="6096000" y="2287924"/>
            <a:ext cx="0" cy="193429"/>
          </a:xfrm>
          <a:prstGeom prst="line">
            <a:avLst/>
          </a:prstGeom>
          <a:ln w="12700">
            <a:solidFill>
              <a:srgbClr val="D4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 7">
            <a:extLst>
              <a:ext uri="{FF2B5EF4-FFF2-40B4-BE49-F238E27FC236}">
                <a16:creationId xmlns:a16="http://schemas.microsoft.com/office/drawing/2014/main" id="{500B1805-2DA9-4642-9586-DE66F29CB80B}"/>
              </a:ext>
            </a:extLst>
          </p:cNvPr>
          <p:cNvGrpSpPr/>
          <p:nvPr/>
        </p:nvGrpSpPr>
        <p:grpSpPr>
          <a:xfrm>
            <a:off x="66000" y="1891924"/>
            <a:ext cx="12060000" cy="396000"/>
            <a:chOff x="66000" y="1791236"/>
            <a:chExt cx="12060000" cy="396000"/>
          </a:xfrm>
        </p:grpSpPr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513A4A41-2B7F-49C2-812D-DEF647F9454E}"/>
                </a:ext>
              </a:extLst>
            </p:cNvPr>
            <p:cNvSpPr/>
            <p:nvPr/>
          </p:nvSpPr>
          <p:spPr>
            <a:xfrm>
              <a:off x="66000" y="1791236"/>
              <a:ext cx="12060000" cy="396000"/>
            </a:xfrm>
            <a:prstGeom prst="roundRect">
              <a:avLst>
                <a:gd name="adj" fmla="val 50000"/>
              </a:avLst>
            </a:prstGeom>
            <a:solidFill>
              <a:srgbClr val="D4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>
              <a:noAutofit/>
            </a:bodyPr>
            <a:lstStyle/>
            <a:p>
              <a:pPr algn="ctr"/>
              <a:r>
                <a:rPr lang="en-US" sz="1100" b="1" spc="60" dirty="0"/>
                <a:t>LCCC </a:t>
              </a:r>
              <a:r>
                <a:rPr lang="en-US" sz="1100" b="1" spc="60" dirty="0" err="1"/>
                <a:t>Verksamhetsledning</a:t>
              </a:r>
              <a:endParaRPr lang="en-US" sz="1100" b="1" spc="60" dirty="0"/>
            </a:p>
            <a:p>
              <a:pPr algn="ctr">
                <a:spcAft>
                  <a:spcPts val="200"/>
                </a:spcAft>
              </a:pPr>
              <a:r>
                <a:rPr lang="en-US" sz="700" spc="60" dirty="0"/>
                <a:t>Ninnie Borendal Wodlin, </a:t>
              </a:r>
              <a:r>
                <a:rPr lang="en-US" sz="700" spc="60" dirty="0" err="1"/>
                <a:t>Vårddirektör</a:t>
              </a:r>
              <a:endParaRPr lang="en-US" sz="700" spc="60" dirty="0"/>
            </a:p>
          </p:txBody>
        </p:sp>
        <p:sp>
          <p:nvSpPr>
            <p:cNvPr id="12" name="Rektangel: rundade hörn 11">
              <a:extLst>
                <a:ext uri="{FF2B5EF4-FFF2-40B4-BE49-F238E27FC236}">
                  <a16:creationId xmlns:a16="http://schemas.microsoft.com/office/drawing/2014/main" id="{14C0F0E3-BF4D-4583-8A4B-EB1CE1E71C12}"/>
                </a:ext>
              </a:extLst>
            </p:cNvPr>
            <p:cNvSpPr/>
            <p:nvPr/>
          </p:nvSpPr>
          <p:spPr>
            <a:xfrm>
              <a:off x="2220102" y="1848527"/>
              <a:ext cx="1549140" cy="288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900" spc="20" dirty="0" err="1">
                  <a:solidFill>
                    <a:schemeClr val="tx1"/>
                  </a:solidFill>
                </a:rPr>
                <a:t>Ledningsråd</a:t>
              </a:r>
              <a:r>
                <a:rPr lang="en-US" sz="900" spc="20" dirty="0">
                  <a:solidFill>
                    <a:schemeClr val="tx1"/>
                  </a:solidFill>
                </a:rPr>
                <a:t> (Stab)</a:t>
              </a:r>
              <a:endParaRPr lang="en-US" sz="1050" spc="20" dirty="0">
                <a:solidFill>
                  <a:schemeClr val="tx1"/>
                </a:solidFill>
              </a:endParaRPr>
            </a:p>
          </p:txBody>
        </p:sp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493EAC6C-D9A3-4DD3-AC99-E56D54D10F39}"/>
                </a:ext>
              </a:extLst>
            </p:cNvPr>
            <p:cNvSpPr/>
            <p:nvPr/>
          </p:nvSpPr>
          <p:spPr>
            <a:xfrm>
              <a:off x="135051" y="1845236"/>
              <a:ext cx="2016000" cy="288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800" spc="20" dirty="0">
                  <a:solidFill>
                    <a:schemeClr val="tx1"/>
                  </a:solidFill>
                </a:rPr>
                <a:t>RCCC </a:t>
              </a:r>
              <a:r>
                <a:rPr lang="en-US" sz="800" spc="20" dirty="0" err="1">
                  <a:solidFill>
                    <a:schemeClr val="tx1"/>
                  </a:solidFill>
                </a:rPr>
                <a:t>och</a:t>
              </a:r>
              <a:r>
                <a:rPr lang="en-US" sz="800" spc="20" dirty="0">
                  <a:solidFill>
                    <a:schemeClr val="tx1"/>
                  </a:solidFill>
                </a:rPr>
                <a:t> </a:t>
              </a:r>
              <a:r>
                <a:rPr lang="en-US" sz="800" spc="20" dirty="0" err="1">
                  <a:solidFill>
                    <a:schemeClr val="tx1"/>
                  </a:solidFill>
                </a:rPr>
                <a:t>representanter</a:t>
              </a:r>
              <a:r>
                <a:rPr lang="en-US" sz="800" spc="20" dirty="0">
                  <a:solidFill>
                    <a:schemeClr val="tx1"/>
                  </a:solidFill>
                </a:rPr>
                <a:t> </a:t>
              </a:r>
              <a:r>
                <a:rPr lang="en-US" sz="800" spc="20" dirty="0" err="1">
                  <a:solidFill>
                    <a:schemeClr val="tx1"/>
                  </a:solidFill>
                </a:rPr>
                <a:t>från</a:t>
              </a:r>
              <a:r>
                <a:rPr lang="en-US" sz="800" spc="20" dirty="0">
                  <a:solidFill>
                    <a:schemeClr val="tx1"/>
                  </a:solidFill>
                </a:rPr>
                <a:t> SÖSR</a:t>
              </a:r>
            </a:p>
          </p:txBody>
        </p:sp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E072BAD0-CD8D-4AF8-B9DA-89E184D5F1CA}"/>
                </a:ext>
              </a:extLst>
            </p:cNvPr>
            <p:cNvSpPr/>
            <p:nvPr/>
          </p:nvSpPr>
          <p:spPr>
            <a:xfrm>
              <a:off x="9213111" y="1845236"/>
              <a:ext cx="2850187" cy="288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>
              <a:noAutofit/>
            </a:bodyPr>
            <a:lstStyle/>
            <a:p>
              <a:pPr algn="ctr">
                <a:spcAft>
                  <a:spcPts val="200"/>
                </a:spcAft>
              </a:pPr>
              <a:r>
                <a:rPr lang="sv-SE" sz="900" spc="20" dirty="0">
                  <a:solidFill>
                    <a:schemeClr val="tx1"/>
                  </a:solidFill>
                </a:rPr>
                <a:t>Representanter från akademiska forskningsrådet</a:t>
              </a:r>
            </a:p>
          </p:txBody>
        </p:sp>
      </p:grp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200CD82F-D33A-41E1-B58F-0FAC82D662BE}"/>
              </a:ext>
            </a:extLst>
          </p:cNvPr>
          <p:cNvSpPr/>
          <p:nvPr/>
        </p:nvSpPr>
        <p:spPr>
          <a:xfrm>
            <a:off x="7415831" y="1472681"/>
            <a:ext cx="2160000" cy="252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242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800" spc="20" dirty="0" err="1">
                <a:solidFill>
                  <a:srgbClr val="242831"/>
                </a:solidFill>
              </a:rPr>
              <a:t>Hälso</a:t>
            </a:r>
            <a:r>
              <a:rPr lang="en-US" sz="800" spc="20" dirty="0">
                <a:solidFill>
                  <a:srgbClr val="242831"/>
                </a:solidFill>
              </a:rPr>
              <a:t>- </a:t>
            </a:r>
            <a:r>
              <a:rPr lang="en-US" sz="800" spc="20" dirty="0" err="1">
                <a:solidFill>
                  <a:srgbClr val="242831"/>
                </a:solidFill>
              </a:rPr>
              <a:t>och</a:t>
            </a:r>
            <a:r>
              <a:rPr lang="en-US" sz="800" spc="20" dirty="0">
                <a:solidFill>
                  <a:srgbClr val="242831"/>
                </a:solidFill>
              </a:rPr>
              <a:t> </a:t>
            </a:r>
            <a:r>
              <a:rPr lang="en-US" sz="800" spc="20" dirty="0" err="1">
                <a:solidFill>
                  <a:srgbClr val="242831"/>
                </a:solidFill>
              </a:rPr>
              <a:t>sjukvårdens</a:t>
            </a:r>
            <a:r>
              <a:rPr lang="en-US" sz="800" spc="20" dirty="0">
                <a:solidFill>
                  <a:srgbClr val="242831"/>
                </a:solidFill>
              </a:rPr>
              <a:t> </a:t>
            </a:r>
            <a:r>
              <a:rPr lang="en-US" sz="800" spc="20" dirty="0" err="1">
                <a:solidFill>
                  <a:srgbClr val="242831"/>
                </a:solidFill>
              </a:rPr>
              <a:t>ledningsgrupp</a:t>
            </a:r>
            <a:endParaRPr lang="en-US" sz="800" spc="20" dirty="0">
              <a:solidFill>
                <a:srgbClr val="242831"/>
              </a:solidFill>
            </a:endParaRPr>
          </a:p>
        </p:txBody>
      </p:sp>
      <p:sp>
        <p:nvSpPr>
          <p:cNvPr id="24" name="Rektangel: rundade hörn 23">
            <a:extLst>
              <a:ext uri="{FF2B5EF4-FFF2-40B4-BE49-F238E27FC236}">
                <a16:creationId xmlns:a16="http://schemas.microsoft.com/office/drawing/2014/main" id="{5A052520-DD8A-49FB-9BB1-0F642DC329A1}"/>
              </a:ext>
            </a:extLst>
          </p:cNvPr>
          <p:cNvSpPr/>
          <p:nvPr/>
        </p:nvSpPr>
        <p:spPr>
          <a:xfrm>
            <a:off x="1200" y="0"/>
            <a:ext cx="12189600" cy="46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 err="1">
                <a:solidFill>
                  <a:srgbClr val="000000"/>
                </a:solidFill>
              </a:rPr>
              <a:t>Organisation</a:t>
            </a:r>
            <a:r>
              <a:rPr lang="en-US" b="1" dirty="0">
                <a:solidFill>
                  <a:srgbClr val="000000"/>
                </a:solidFill>
              </a:rPr>
              <a:t> Linköping Comprehensive Cancer Center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61B3B41-6002-4471-8F1A-DF3ED31E4AF9}"/>
              </a:ext>
            </a:extLst>
          </p:cNvPr>
          <p:cNvGrpSpPr/>
          <p:nvPr/>
        </p:nvGrpSpPr>
        <p:grpSpPr>
          <a:xfrm>
            <a:off x="6133760" y="468425"/>
            <a:ext cx="5991562" cy="396000"/>
            <a:chOff x="6133760" y="468425"/>
            <a:chExt cx="5991562" cy="396000"/>
          </a:xfrm>
        </p:grpSpPr>
        <p:sp>
          <p:nvSpPr>
            <p:cNvPr id="36" name="Rektangel: rundade hörn 35">
              <a:extLst>
                <a:ext uri="{FF2B5EF4-FFF2-40B4-BE49-F238E27FC236}">
                  <a16:creationId xmlns:a16="http://schemas.microsoft.com/office/drawing/2014/main" id="{BFE6DC49-DB28-4089-8240-0F2D72C39CBE}"/>
                </a:ext>
              </a:extLst>
            </p:cNvPr>
            <p:cNvSpPr/>
            <p:nvPr/>
          </p:nvSpPr>
          <p:spPr>
            <a:xfrm flipH="1">
              <a:off x="6133760" y="468425"/>
              <a:ext cx="5991562" cy="396000"/>
            </a:xfrm>
            <a:prstGeom prst="roundRect">
              <a:avLst>
                <a:gd name="adj" fmla="val 50000"/>
              </a:avLst>
            </a:prstGeom>
            <a:solidFill>
              <a:srgbClr val="182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sz="800" spc="40" dirty="0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1A80A119-FA2C-4DEE-8335-3B1D341E4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8833" y="540946"/>
              <a:ext cx="1052866" cy="250958"/>
            </a:xfrm>
            <a:prstGeom prst="rect">
              <a:avLst/>
            </a:prstGeom>
          </p:spPr>
        </p:pic>
        <p:sp>
          <p:nvSpPr>
            <p:cNvPr id="33" name="Rektangel: rundade hörn 32">
              <a:extLst>
                <a:ext uri="{FF2B5EF4-FFF2-40B4-BE49-F238E27FC236}">
                  <a16:creationId xmlns:a16="http://schemas.microsoft.com/office/drawing/2014/main" id="{26D55110-B528-4BD8-A847-8174D2A16351}"/>
                </a:ext>
              </a:extLst>
            </p:cNvPr>
            <p:cNvSpPr/>
            <p:nvPr/>
          </p:nvSpPr>
          <p:spPr>
            <a:xfrm>
              <a:off x="6184552" y="522425"/>
              <a:ext cx="4608000" cy="28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>
              <a:noAutofit/>
            </a:bodyPr>
            <a:lstStyle/>
            <a:p>
              <a:pPr algn="ctr">
                <a:spcAft>
                  <a:spcPts val="100"/>
                </a:spcAft>
              </a:pPr>
              <a:r>
                <a:rPr lang="sv-SE" sz="1200" b="1" spc="30" dirty="0">
                  <a:solidFill>
                    <a:schemeClr val="tx1"/>
                  </a:solidFill>
                </a:rPr>
                <a:t>Regiondirektör, </a:t>
              </a:r>
              <a:r>
                <a:rPr lang="sv-SE" sz="1200" spc="30" dirty="0">
                  <a:solidFill>
                    <a:schemeClr val="tx1"/>
                  </a:solidFill>
                </a:rPr>
                <a:t>Mikael</a:t>
              </a:r>
              <a:r>
                <a:rPr lang="sv-SE" sz="1200" spc="40" dirty="0">
                  <a:solidFill>
                    <a:schemeClr val="tx1"/>
                  </a:solidFill>
                </a:rPr>
                <a:t> </a:t>
              </a:r>
              <a:r>
                <a:rPr lang="sv-SE" sz="1200" spc="40" dirty="0" err="1">
                  <a:solidFill>
                    <a:schemeClr val="tx1"/>
                  </a:solidFill>
                </a:rPr>
                <a:t>Borin</a:t>
              </a:r>
              <a:endParaRPr lang="sv-SE" sz="1200" spc="4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324FB0F0-5276-445F-873F-26C76C274668}"/>
              </a:ext>
            </a:extLst>
          </p:cNvPr>
          <p:cNvGrpSpPr/>
          <p:nvPr/>
        </p:nvGrpSpPr>
        <p:grpSpPr>
          <a:xfrm>
            <a:off x="66000" y="468425"/>
            <a:ext cx="5991561" cy="396000"/>
            <a:chOff x="66000" y="468425"/>
            <a:chExt cx="5991561" cy="396000"/>
          </a:xfrm>
        </p:grpSpPr>
        <p:sp>
          <p:nvSpPr>
            <p:cNvPr id="29" name="Rektangel: rundade hörn 28">
              <a:extLst>
                <a:ext uri="{FF2B5EF4-FFF2-40B4-BE49-F238E27FC236}">
                  <a16:creationId xmlns:a16="http://schemas.microsoft.com/office/drawing/2014/main" id="{3A63A6EF-B6A4-4AD6-A481-E17ADEAAC4F0}"/>
                </a:ext>
              </a:extLst>
            </p:cNvPr>
            <p:cNvSpPr/>
            <p:nvPr/>
          </p:nvSpPr>
          <p:spPr>
            <a:xfrm>
              <a:off x="66000" y="468425"/>
              <a:ext cx="5991561" cy="396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sz="800" spc="40" dirty="0"/>
            </a:p>
          </p:txBody>
        </p:sp>
        <p:pic>
          <p:nvPicPr>
            <p:cNvPr id="30" name="Bild 29">
              <a:extLst>
                <a:ext uri="{FF2B5EF4-FFF2-40B4-BE49-F238E27FC236}">
                  <a16:creationId xmlns:a16="http://schemas.microsoft.com/office/drawing/2014/main" id="{1D67E4EA-AFA4-43DF-8B0F-9C5E4AF83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50" y="538578"/>
              <a:ext cx="924062" cy="242994"/>
            </a:xfrm>
            <a:prstGeom prst="rect">
              <a:avLst/>
            </a:prstGeom>
          </p:spPr>
        </p:pic>
        <p:sp>
          <p:nvSpPr>
            <p:cNvPr id="34" name="Rektangel: rundade hörn 33">
              <a:extLst>
                <a:ext uri="{FF2B5EF4-FFF2-40B4-BE49-F238E27FC236}">
                  <a16:creationId xmlns:a16="http://schemas.microsoft.com/office/drawing/2014/main" id="{BCD44244-D3EF-42E8-8632-633785142A1E}"/>
                </a:ext>
              </a:extLst>
            </p:cNvPr>
            <p:cNvSpPr/>
            <p:nvPr/>
          </p:nvSpPr>
          <p:spPr>
            <a:xfrm>
              <a:off x="1399447" y="522425"/>
              <a:ext cx="4607701" cy="28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>
              <a:noAutofit/>
            </a:bodyPr>
            <a:lstStyle/>
            <a:p>
              <a:pPr algn="ctr">
                <a:spcAft>
                  <a:spcPts val="100"/>
                </a:spcAft>
              </a:pPr>
              <a:r>
                <a:rPr lang="sv-SE" sz="1200" b="1" spc="30" dirty="0">
                  <a:solidFill>
                    <a:schemeClr val="tx1"/>
                  </a:solidFill>
                </a:rPr>
                <a:t>Rektor, </a:t>
              </a:r>
              <a:r>
                <a:rPr lang="sv-SE" sz="1200" spc="40" dirty="0">
                  <a:solidFill>
                    <a:schemeClr val="tx1"/>
                  </a:solidFill>
                </a:rPr>
                <a:t>Jan-Ingvar Jönsson</a:t>
              </a:r>
            </a:p>
          </p:txBody>
        </p:sp>
      </p:grp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1F374102-9694-4DE5-BB61-DEE3DE3B7F8E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703297" y="810424"/>
            <a:ext cx="1" cy="792000"/>
          </a:xfrm>
          <a:prstGeom prst="line">
            <a:avLst/>
          </a:prstGeom>
          <a:ln w="9525">
            <a:solidFill>
              <a:srgbClr val="00B9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: rundade hörn 11">
            <a:extLst>
              <a:ext uri="{FF2B5EF4-FFF2-40B4-BE49-F238E27FC236}">
                <a16:creationId xmlns:a16="http://schemas.microsoft.com/office/drawing/2014/main" id="{14C0F0E3-BF4D-4583-8A4B-EB1CE1E71C12}"/>
              </a:ext>
            </a:extLst>
          </p:cNvPr>
          <p:cNvSpPr/>
          <p:nvPr/>
        </p:nvSpPr>
        <p:spPr>
          <a:xfrm>
            <a:off x="7780858" y="1945924"/>
            <a:ext cx="1366253" cy="288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900" spc="20" dirty="0" err="1">
                <a:solidFill>
                  <a:schemeClr val="tx1"/>
                </a:solidFill>
              </a:rPr>
              <a:t>Patientrepresentanter</a:t>
            </a:r>
            <a:endParaRPr lang="en-US" sz="1050" spc="2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4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1"/>
          <p:cNvSpPr>
            <a:spLocks noGrp="1"/>
          </p:cNvSpPr>
          <p:nvPr>
            <p:ph type="title"/>
          </p:nvPr>
        </p:nvSpPr>
        <p:spPr>
          <a:xfrm>
            <a:off x="5436523" y="924888"/>
            <a:ext cx="6216697" cy="429127"/>
          </a:xfrm>
        </p:spPr>
        <p:txBody>
          <a:bodyPr/>
          <a:lstStyle/>
          <a:p>
            <a:r>
              <a:rPr lang="sv-SE" dirty="0"/>
              <a:t>Cancerpatienten får en starkare roll</a:t>
            </a:r>
          </a:p>
        </p:txBody>
      </p:sp>
      <p:sp>
        <p:nvSpPr>
          <p:cNvPr id="27" name="Platshållare för innehåll 2"/>
          <p:cNvSpPr>
            <a:spLocks noGrp="1"/>
          </p:cNvSpPr>
          <p:nvPr>
            <p:ph sz="half" idx="4294967295"/>
          </p:nvPr>
        </p:nvSpPr>
        <p:spPr>
          <a:xfrm>
            <a:off x="5436523" y="1556857"/>
            <a:ext cx="5584405" cy="4060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None/>
            </a:pPr>
            <a:r>
              <a:rPr lang="sv-SE" b="1" dirty="0">
                <a:solidFill>
                  <a:schemeClr val="dk1"/>
                </a:solidFill>
              </a:rPr>
              <a:t>Patientcentrerad vård enligt OECI</a:t>
            </a:r>
          </a:p>
          <a:p>
            <a:r>
              <a:rPr lang="sv-SE" dirty="0"/>
              <a:t>Patienten har en starkare roll, med större inblick i vårdens alla delar. Patientföreningarna har också ett starkare inflytande.</a:t>
            </a:r>
          </a:p>
          <a:p>
            <a:r>
              <a:rPr lang="sv-SE" dirty="0"/>
              <a:t>Cancerverksamheterna använder statistik från patientrapporterade mått (PROM- och PREM-enkäter) som en viktig del i cancervårdens utveckling.</a:t>
            </a:r>
          </a:p>
          <a:p>
            <a:r>
              <a:rPr lang="sv-SE" dirty="0"/>
              <a:t>Patientrepresentanter är delaktiga i verksamheternas beslut om satsningar på forskning och utveckling.</a:t>
            </a:r>
          </a:p>
        </p:txBody>
      </p:sp>
      <p:sp>
        <p:nvSpPr>
          <p:cNvPr id="28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288000" y="6356350"/>
            <a:ext cx="360000" cy="252000"/>
          </a:xfrm>
        </p:spPr>
        <p:txBody>
          <a:bodyPr/>
          <a:lstStyle/>
          <a:p>
            <a:fld id="{049CB13E-FC8C-4BD3-AF36-E02CA2C806C7}" type="slidenum">
              <a:rPr lang="sv-SE" smtClean="0"/>
              <a:pPr/>
              <a:t>7</a:t>
            </a:fld>
            <a:endParaRPr lang="sv-SE"/>
          </a:p>
        </p:txBody>
      </p:sp>
      <p:pic>
        <p:nvPicPr>
          <p:cNvPr id="29" name="InsertedIm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8" b="4798"/>
          <a:stretch/>
        </p:blipFill>
        <p:spPr>
          <a:xfrm>
            <a:off x="179388" y="179388"/>
            <a:ext cx="4723274" cy="2846027"/>
          </a:xfrm>
          <a:prstGeom prst="rect">
            <a:avLst/>
          </a:prstGeom>
        </p:spPr>
      </p:pic>
      <p:pic>
        <p:nvPicPr>
          <p:cNvPr id="30" name="InsertedImag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3351"/>
          <a:stretch/>
        </p:blipFill>
        <p:spPr>
          <a:xfrm>
            <a:off x="179386" y="3204804"/>
            <a:ext cx="4723273" cy="2846028"/>
          </a:xfrm>
          <a:prstGeom prst="rect">
            <a:avLst/>
          </a:prstGeom>
        </p:spPr>
      </p:pic>
      <p:grpSp>
        <p:nvGrpSpPr>
          <p:cNvPr id="31" name="Grupp 30">
            <a:extLst>
              <a:ext uri="{FF2B5EF4-FFF2-40B4-BE49-F238E27FC236}">
                <a16:creationId xmlns:a16="http://schemas.microsoft.com/office/drawing/2014/main" id="{D445DD7A-483D-4AD0-B574-B71645F8EF61}"/>
              </a:ext>
            </a:extLst>
          </p:cNvPr>
          <p:cNvGrpSpPr/>
          <p:nvPr/>
        </p:nvGrpSpPr>
        <p:grpSpPr>
          <a:xfrm>
            <a:off x="4902662" y="398046"/>
            <a:ext cx="3653611" cy="324000"/>
            <a:chOff x="4902662" y="179388"/>
            <a:chExt cx="3653611" cy="324000"/>
          </a:xfrm>
        </p:grpSpPr>
        <p:sp>
          <p:nvSpPr>
            <p:cNvPr id="32" name="Flödesschema: Uppehåll 31">
              <a:extLst>
                <a:ext uri="{FF2B5EF4-FFF2-40B4-BE49-F238E27FC236}">
                  <a16:creationId xmlns:a16="http://schemas.microsoft.com/office/drawing/2014/main" id="{97067E27-2417-41D0-8257-3C9A1510E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2273" y="179388"/>
              <a:ext cx="324000" cy="324000"/>
            </a:xfrm>
            <a:prstGeom prst="flowChartDelay">
              <a:avLst/>
            </a:prstGeom>
            <a:solidFill>
              <a:srgbClr val="D47800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/>
            </a:p>
          </p:txBody>
        </p:sp>
        <p:sp>
          <p:nvSpPr>
            <p:cNvPr id="33" name="Rubrik 1">
              <a:extLst>
                <a:ext uri="{FF2B5EF4-FFF2-40B4-BE49-F238E27FC236}">
                  <a16:creationId xmlns:a16="http://schemas.microsoft.com/office/drawing/2014/main" id="{A9D1BF50-A97E-4A93-AF76-8D7C70B5C996}"/>
                </a:ext>
              </a:extLst>
            </p:cNvPr>
            <p:cNvSpPr txBox="1">
              <a:spLocks/>
            </p:cNvSpPr>
            <p:nvPr/>
          </p:nvSpPr>
          <p:spPr>
            <a:xfrm>
              <a:off x="4902662" y="179388"/>
              <a:ext cx="3468757" cy="324000"/>
            </a:xfrm>
            <a:prstGeom prst="rect">
              <a:avLst/>
            </a:prstGeom>
            <a:solidFill>
              <a:srgbClr val="D47800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300" b="0" cap="all" spc="200" dirty="0">
                  <a:solidFill>
                    <a:schemeClr val="bg1"/>
                  </a:solidFill>
                </a:rPr>
                <a:t>Vinster för verksamheterna</a:t>
              </a: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B47439FD-C8BE-6BFA-1FE2-CD7140C753CA}"/>
              </a:ext>
            </a:extLst>
          </p:cNvPr>
          <p:cNvGrpSpPr/>
          <p:nvPr/>
        </p:nvGrpSpPr>
        <p:grpSpPr>
          <a:xfrm>
            <a:off x="9180529" y="6212843"/>
            <a:ext cx="1168514" cy="432000"/>
            <a:chOff x="2268874" y="453115"/>
            <a:chExt cx="1168514" cy="432000"/>
          </a:xfrm>
        </p:grpSpPr>
        <p:sp>
          <p:nvSpPr>
            <p:cNvPr id="35" name="Rektangel: rundade hörn 28">
              <a:extLst>
                <a:ext uri="{FF2B5EF4-FFF2-40B4-BE49-F238E27FC236}">
                  <a16:creationId xmlns:a16="http://schemas.microsoft.com/office/drawing/2014/main" id="{9BB42DDC-881A-DEF1-99F1-9344ECC6341C}"/>
                </a:ext>
              </a:extLst>
            </p:cNvPr>
            <p:cNvSpPr/>
            <p:nvPr/>
          </p:nvSpPr>
          <p:spPr>
            <a:xfrm>
              <a:off x="2268874" y="453115"/>
              <a:ext cx="1168514" cy="432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dirty="0"/>
            </a:p>
          </p:txBody>
        </p:sp>
        <p:pic>
          <p:nvPicPr>
            <p:cNvPr id="36" name="Bild 29">
              <a:extLst>
                <a:ext uri="{FF2B5EF4-FFF2-40B4-BE49-F238E27FC236}">
                  <a16:creationId xmlns:a16="http://schemas.microsoft.com/office/drawing/2014/main" id="{D947A9D3-9F4B-9E2A-65B5-CE41D167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91100" y="544928"/>
              <a:ext cx="924062" cy="242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389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Utvecklingsområden för LCCC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5436522" y="1690914"/>
            <a:ext cx="6216697" cy="4060800"/>
          </a:xfrm>
        </p:spPr>
        <p:txBody>
          <a:bodyPr/>
          <a:lstStyle/>
          <a:p>
            <a:r>
              <a:rPr lang="sv-SE" dirty="0"/>
              <a:t>Leder Cancerprocessteamen i RÖ</a:t>
            </a:r>
          </a:p>
          <a:p>
            <a:pPr lvl="1"/>
            <a:r>
              <a:rPr lang="sv-SE" dirty="0"/>
              <a:t>Ansvar att genomföra GAP-analyser för respektive cancerprocess</a:t>
            </a:r>
          </a:p>
          <a:p>
            <a:pPr lvl="1"/>
            <a:r>
              <a:rPr lang="sv-SE" dirty="0"/>
              <a:t>Sammanhållen och tydlig struktur i arbetet</a:t>
            </a:r>
          </a:p>
          <a:p>
            <a:pPr lvl="1"/>
            <a:r>
              <a:rPr lang="sv-SE" dirty="0"/>
              <a:t>Kvalitetsdriven utveckling</a:t>
            </a:r>
          </a:p>
          <a:p>
            <a:pPr lvl="1"/>
            <a:r>
              <a:rPr lang="sv-SE" dirty="0"/>
              <a:t>Fullt mandat att fatta beslut</a:t>
            </a:r>
          </a:p>
          <a:p>
            <a:r>
              <a:rPr lang="sv-SE" dirty="0"/>
              <a:t>Utveckling av forskning </a:t>
            </a:r>
          </a:p>
          <a:p>
            <a:pPr lvl="1"/>
            <a:r>
              <a:rPr lang="sv-SE" dirty="0"/>
              <a:t>Akademiskt forskningsråd</a:t>
            </a:r>
          </a:p>
          <a:p>
            <a:pPr lvl="1"/>
            <a:r>
              <a:rPr lang="sv-SE" dirty="0" err="1"/>
              <a:t>Scientific</a:t>
            </a:r>
            <a:r>
              <a:rPr lang="sv-SE" dirty="0"/>
              <a:t> </a:t>
            </a:r>
            <a:r>
              <a:rPr lang="sv-SE" dirty="0" err="1"/>
              <a:t>advisory</a:t>
            </a:r>
            <a:r>
              <a:rPr lang="sv-SE" dirty="0"/>
              <a:t> board</a:t>
            </a:r>
          </a:p>
          <a:p>
            <a:pPr lvl="1"/>
            <a:r>
              <a:rPr lang="sv-SE" dirty="0"/>
              <a:t>Startsäkringen</a:t>
            </a:r>
          </a:p>
          <a:p>
            <a:pPr marL="286362" indent="-285750"/>
            <a:r>
              <a:rPr lang="sv-SE" dirty="0"/>
              <a:t>Att skapa förtroende i organisationen</a:t>
            </a:r>
          </a:p>
          <a:p>
            <a:pPr marL="554037" lvl="1" indent="-285750"/>
            <a:r>
              <a:rPr lang="sv-SE" dirty="0"/>
              <a:t>Att alla verksamhetens frågor tas upp och besvaras/löses</a:t>
            </a:r>
          </a:p>
          <a:p>
            <a:pPr marL="554037" lvl="1" indent="-285750"/>
            <a:r>
              <a:rPr lang="sv-SE" dirty="0"/>
              <a:t>Att verksamheten tidigt rapporterar brister, redan innan de skett</a:t>
            </a:r>
          </a:p>
          <a:p>
            <a:pPr marL="554037" lvl="1" indent="-285750"/>
            <a:r>
              <a:rPr lang="sv-SE" dirty="0"/>
              <a:t>Att lägre ledningsnivåer släpper frågor till LCCC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7" name="Platshållare för bild 5">
            <a:extLst>
              <a:ext uri="{FF2B5EF4-FFF2-40B4-BE49-F238E27FC236}">
                <a16:creationId xmlns:a16="http://schemas.microsoft.com/office/drawing/2014/main" id="{168CAAD5-C98F-4C6F-842A-EB71CF7AD1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b="4910"/>
          <a:stretch/>
        </p:blipFill>
        <p:spPr>
          <a:prstGeom prst="rect">
            <a:avLst/>
          </a:prstGeom>
          <a:solidFill>
            <a:schemeClr val="bg1"/>
          </a:solidFill>
        </p:spPr>
      </p:pic>
      <p:pic>
        <p:nvPicPr>
          <p:cNvPr id="8" name="Platshållare för bild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3334"/>
          <a:stretch/>
        </p:blipFill>
        <p:spPr>
          <a:prstGeom prst="rect">
            <a:avLst/>
          </a:prstGeom>
          <a:solidFill>
            <a:schemeClr val="bg1"/>
          </a:solidFill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6B0BE071-CBC1-402E-B926-665EF5341E9D}"/>
              </a:ext>
            </a:extLst>
          </p:cNvPr>
          <p:cNvGrpSpPr/>
          <p:nvPr/>
        </p:nvGrpSpPr>
        <p:grpSpPr>
          <a:xfrm>
            <a:off x="4903165" y="361838"/>
            <a:ext cx="2693397" cy="324000"/>
            <a:chOff x="4902662" y="179388"/>
            <a:chExt cx="3653611" cy="324000"/>
          </a:xfrm>
        </p:grpSpPr>
        <p:sp>
          <p:nvSpPr>
            <p:cNvPr id="13" name="Flödesschema: Uppehåll 12">
              <a:extLst>
                <a:ext uri="{FF2B5EF4-FFF2-40B4-BE49-F238E27FC236}">
                  <a16:creationId xmlns:a16="http://schemas.microsoft.com/office/drawing/2014/main" id="{41D20AE1-907B-4258-B364-8B3324BA9C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2273" y="179388"/>
              <a:ext cx="324000" cy="324000"/>
            </a:xfrm>
            <a:prstGeom prst="flowChartDelay">
              <a:avLst/>
            </a:prstGeom>
            <a:solidFill>
              <a:srgbClr val="D47800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/>
            </a:p>
          </p:txBody>
        </p:sp>
        <p:sp>
          <p:nvSpPr>
            <p:cNvPr id="14" name="Rubrik 1">
              <a:extLst>
                <a:ext uri="{FF2B5EF4-FFF2-40B4-BE49-F238E27FC236}">
                  <a16:creationId xmlns:a16="http://schemas.microsoft.com/office/drawing/2014/main" id="{5736961F-0428-42C2-B86F-1AD995A0A5A7}"/>
                </a:ext>
              </a:extLst>
            </p:cNvPr>
            <p:cNvSpPr txBox="1">
              <a:spLocks/>
            </p:cNvSpPr>
            <p:nvPr/>
          </p:nvSpPr>
          <p:spPr>
            <a:xfrm>
              <a:off x="4902662" y="179388"/>
              <a:ext cx="3468757" cy="324000"/>
            </a:xfrm>
            <a:prstGeom prst="rect">
              <a:avLst/>
            </a:prstGeom>
            <a:solidFill>
              <a:srgbClr val="D47800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300" b="0" cap="all" spc="200" dirty="0">
                  <a:solidFill>
                    <a:schemeClr val="bg1"/>
                  </a:solidFill>
                </a:rPr>
                <a:t>Strategiska mål</a:t>
              </a: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312B49E8-7F5F-6FF4-D374-A1B4EEDAD9FB}"/>
              </a:ext>
            </a:extLst>
          </p:cNvPr>
          <p:cNvGrpSpPr/>
          <p:nvPr/>
        </p:nvGrpSpPr>
        <p:grpSpPr>
          <a:xfrm>
            <a:off x="9180529" y="6223476"/>
            <a:ext cx="1168514" cy="432000"/>
            <a:chOff x="2268874" y="453115"/>
            <a:chExt cx="1168514" cy="432000"/>
          </a:xfrm>
        </p:grpSpPr>
        <p:sp>
          <p:nvSpPr>
            <p:cNvPr id="16" name="Rektangel: rundade hörn 28">
              <a:extLst>
                <a:ext uri="{FF2B5EF4-FFF2-40B4-BE49-F238E27FC236}">
                  <a16:creationId xmlns:a16="http://schemas.microsoft.com/office/drawing/2014/main" id="{4B557082-2FA7-EBA6-98D1-80D85E9B0186}"/>
                </a:ext>
              </a:extLst>
            </p:cNvPr>
            <p:cNvSpPr/>
            <p:nvPr/>
          </p:nvSpPr>
          <p:spPr>
            <a:xfrm>
              <a:off x="2268874" y="453115"/>
              <a:ext cx="1168514" cy="432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dirty="0"/>
            </a:p>
          </p:txBody>
        </p:sp>
        <p:pic>
          <p:nvPicPr>
            <p:cNvPr id="17" name="Bild 29">
              <a:extLst>
                <a:ext uri="{FF2B5EF4-FFF2-40B4-BE49-F238E27FC236}">
                  <a16:creationId xmlns:a16="http://schemas.microsoft.com/office/drawing/2014/main" id="{DEFAB55F-AFE6-098D-C530-D86AB763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1100" y="544928"/>
              <a:ext cx="924062" cy="242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4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Utvecklingsområden för LCCC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11" name="Platshållare för bild 62">
            <a:extLst>
              <a:ext uri="{FF2B5EF4-FFF2-40B4-BE49-F238E27FC236}">
                <a16:creationId xmlns:a16="http://schemas.microsoft.com/office/drawing/2014/main" id="{8BDA24F3-5E49-4317-B4D3-574C2A4827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" b="4685"/>
          <a:stretch/>
        </p:blipFill>
        <p:spPr>
          <a:prstGeom prst="rect">
            <a:avLst/>
          </a:prstGeom>
        </p:spPr>
      </p:pic>
      <p:pic>
        <p:nvPicPr>
          <p:cNvPr id="15" name="Platshållare för bild 6">
            <a:extLst>
              <a:ext uri="{FF2B5EF4-FFF2-40B4-BE49-F238E27FC236}">
                <a16:creationId xmlns:a16="http://schemas.microsoft.com/office/drawing/2014/main" id="{E96F27A5-F77C-436C-B387-86D3E91B61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1" r="14871"/>
          <a:stretch/>
        </p:blipFill>
        <p:spPr>
          <a:prstGeom prst="rect">
            <a:avLst/>
          </a:prstGeom>
          <a:solidFill>
            <a:schemeClr val="bg1"/>
          </a:solidFill>
        </p:spPr>
      </p:pic>
      <p:sp>
        <p:nvSpPr>
          <p:cNvPr id="17" name="Platshållare för innehåll 2"/>
          <p:cNvSpPr txBox="1">
            <a:spLocks/>
          </p:cNvSpPr>
          <p:nvPr/>
        </p:nvSpPr>
        <p:spPr>
          <a:xfrm>
            <a:off x="5436522" y="1690914"/>
            <a:ext cx="6216697" cy="406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Vidareutveckling av precisionsmedicin</a:t>
            </a:r>
          </a:p>
          <a:p>
            <a:pPr lvl="1"/>
            <a:r>
              <a:rPr lang="sv-SE" dirty="0"/>
              <a:t>Utökat samarbete</a:t>
            </a:r>
          </a:p>
          <a:p>
            <a:pPr lvl="1"/>
            <a:r>
              <a:rPr lang="sv-SE" dirty="0" err="1"/>
              <a:t>Molektylärtumörråd</a:t>
            </a:r>
            <a:endParaRPr lang="sv-SE" dirty="0"/>
          </a:p>
          <a:p>
            <a:r>
              <a:rPr lang="sv-SE" dirty="0"/>
              <a:t>Fortsätter LCCC cancerutbildning för all vårdpersonal</a:t>
            </a:r>
          </a:p>
          <a:p>
            <a:pPr lvl="1"/>
            <a:r>
              <a:rPr lang="sv-SE" dirty="0"/>
              <a:t>Grunden för att förstå hela processen</a:t>
            </a:r>
          </a:p>
          <a:p>
            <a:r>
              <a:rPr lang="sv-SE" dirty="0"/>
              <a:t>Nationella nätverket för </a:t>
            </a:r>
            <a:r>
              <a:rPr lang="sv-SE" dirty="0" err="1"/>
              <a:t>CCCs</a:t>
            </a:r>
            <a:endParaRPr lang="sv-SE" dirty="0"/>
          </a:p>
          <a:p>
            <a:pPr lvl="1"/>
            <a:r>
              <a:rPr lang="sv-SE" dirty="0"/>
              <a:t>Omvårdnadsfrågor</a:t>
            </a:r>
          </a:p>
          <a:p>
            <a:pPr lvl="1"/>
            <a:r>
              <a:rPr lang="sv-SE" dirty="0"/>
              <a:t>Utökad samverkan kring patient och närståendes inflytande</a:t>
            </a:r>
          </a:p>
          <a:p>
            <a:r>
              <a:rPr lang="sv-SE" dirty="0"/>
              <a:t>Hålla ihop nationella och internationella projekt</a:t>
            </a:r>
          </a:p>
          <a:p>
            <a:pPr lvl="1"/>
            <a:r>
              <a:rPr lang="sv-SE" dirty="0"/>
              <a:t>Stor ökning i antal senaste åren, kommer bli fler</a:t>
            </a:r>
          </a:p>
          <a:p>
            <a:r>
              <a:rPr lang="sv-SE" dirty="0"/>
              <a:t>Utökad samverkan mellan cancervården och psykiatrin</a:t>
            </a:r>
          </a:p>
          <a:p>
            <a:pPr lvl="1"/>
            <a:r>
              <a:rPr lang="sv-SE" dirty="0"/>
              <a:t>Tydligare rutiner samt fler samverkansytor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12B49E8-7F5F-6FF4-D374-A1B4EEDAD9FB}"/>
              </a:ext>
            </a:extLst>
          </p:cNvPr>
          <p:cNvGrpSpPr/>
          <p:nvPr/>
        </p:nvGrpSpPr>
        <p:grpSpPr>
          <a:xfrm>
            <a:off x="9180529" y="6223476"/>
            <a:ext cx="1168514" cy="432000"/>
            <a:chOff x="2268874" y="453115"/>
            <a:chExt cx="1168514" cy="432000"/>
          </a:xfrm>
        </p:grpSpPr>
        <p:sp>
          <p:nvSpPr>
            <p:cNvPr id="19" name="Rektangel: rundade hörn 28">
              <a:extLst>
                <a:ext uri="{FF2B5EF4-FFF2-40B4-BE49-F238E27FC236}">
                  <a16:creationId xmlns:a16="http://schemas.microsoft.com/office/drawing/2014/main" id="{4B557082-2FA7-EBA6-98D1-80D85E9B0186}"/>
                </a:ext>
              </a:extLst>
            </p:cNvPr>
            <p:cNvSpPr/>
            <p:nvPr/>
          </p:nvSpPr>
          <p:spPr>
            <a:xfrm>
              <a:off x="2268874" y="453115"/>
              <a:ext cx="1168514" cy="432000"/>
            </a:xfrm>
            <a:prstGeom prst="roundRect">
              <a:avLst>
                <a:gd name="adj" fmla="val 50000"/>
              </a:avLst>
            </a:prstGeom>
            <a:solidFill>
              <a:srgbClr val="00B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08000" bIns="108000" rtlCol="0" anchor="b" anchorCtr="0">
              <a:noAutofit/>
            </a:bodyPr>
            <a:lstStyle/>
            <a:p>
              <a:pPr algn="ctr">
                <a:spcAft>
                  <a:spcPts val="200"/>
                </a:spcAft>
              </a:pPr>
              <a:endParaRPr lang="en-US" dirty="0"/>
            </a:p>
          </p:txBody>
        </p:sp>
        <p:pic>
          <p:nvPicPr>
            <p:cNvPr id="20" name="Bild 29">
              <a:extLst>
                <a:ext uri="{FF2B5EF4-FFF2-40B4-BE49-F238E27FC236}">
                  <a16:creationId xmlns:a16="http://schemas.microsoft.com/office/drawing/2014/main" id="{DEFAB55F-AFE6-098D-C530-D86AB763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1100" y="544928"/>
              <a:ext cx="924062" cy="242994"/>
            </a:xfrm>
            <a:prstGeom prst="rect">
              <a:avLst/>
            </a:prstGeom>
          </p:spPr>
        </p:pic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6B0BE071-CBC1-402E-B926-665EF5341E9D}"/>
              </a:ext>
            </a:extLst>
          </p:cNvPr>
          <p:cNvGrpSpPr/>
          <p:nvPr/>
        </p:nvGrpSpPr>
        <p:grpSpPr>
          <a:xfrm>
            <a:off x="4903165" y="361838"/>
            <a:ext cx="2693397" cy="324000"/>
            <a:chOff x="4902662" y="179388"/>
            <a:chExt cx="3653611" cy="324000"/>
          </a:xfrm>
        </p:grpSpPr>
        <p:sp>
          <p:nvSpPr>
            <p:cNvPr id="22" name="Flödesschema: Uppehåll 21">
              <a:extLst>
                <a:ext uri="{FF2B5EF4-FFF2-40B4-BE49-F238E27FC236}">
                  <a16:creationId xmlns:a16="http://schemas.microsoft.com/office/drawing/2014/main" id="{41D20AE1-907B-4258-B364-8B3324BA9C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2273" y="179388"/>
              <a:ext cx="324000" cy="324000"/>
            </a:xfrm>
            <a:prstGeom prst="flowChartDelay">
              <a:avLst/>
            </a:prstGeom>
            <a:solidFill>
              <a:srgbClr val="D47800"/>
            </a:solidFill>
            <a:ln w="28575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FF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sv-SE" sz="1600"/>
            </a:p>
          </p:txBody>
        </p:sp>
        <p:sp>
          <p:nvSpPr>
            <p:cNvPr id="23" name="Rubrik 1">
              <a:extLst>
                <a:ext uri="{FF2B5EF4-FFF2-40B4-BE49-F238E27FC236}">
                  <a16:creationId xmlns:a16="http://schemas.microsoft.com/office/drawing/2014/main" id="{5736961F-0428-42C2-B86F-1AD995A0A5A7}"/>
                </a:ext>
              </a:extLst>
            </p:cNvPr>
            <p:cNvSpPr txBox="1">
              <a:spLocks/>
            </p:cNvSpPr>
            <p:nvPr/>
          </p:nvSpPr>
          <p:spPr>
            <a:xfrm>
              <a:off x="4902662" y="179388"/>
              <a:ext cx="3468757" cy="324000"/>
            </a:xfrm>
            <a:prstGeom prst="rect">
              <a:avLst/>
            </a:prstGeom>
            <a:solidFill>
              <a:srgbClr val="D47800"/>
            </a:solidFill>
          </p:spPr>
          <p:txBody>
            <a:bodyPr vert="horz" lIns="216000" tIns="3600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>
                <a:spcBef>
                  <a:spcPct val="1400000"/>
                </a:spcBef>
              </a:pPr>
              <a:r>
                <a:rPr lang="sv-SE" sz="1300" b="0" cap="all" spc="200" dirty="0">
                  <a:solidFill>
                    <a:schemeClr val="bg1"/>
                  </a:solidFill>
                </a:rPr>
                <a:t>Strategiska mål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586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Egen 1">
      <a:dk1>
        <a:srgbClr val="000000"/>
      </a:dk1>
      <a:lt1>
        <a:srgbClr val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21053</TotalTime>
  <Words>1283</Words>
  <Application>Microsoft Office PowerPoint</Application>
  <PresentationFormat>Bredbild</PresentationFormat>
  <Paragraphs>275</Paragraphs>
  <Slides>16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Roboto</vt:lpstr>
      <vt:lpstr>Region Östergötland</vt:lpstr>
      <vt:lpstr>Linköping Comprehensive Cancer Center</vt:lpstr>
      <vt:lpstr>Ackreditering enligt OECI</vt:lpstr>
      <vt:lpstr>Vad är LCCC?</vt:lpstr>
      <vt:lpstr>Processfokus</vt:lpstr>
      <vt:lpstr>En sammanhållen styrning av cancervård, forskning och utbildning inom cancer</vt:lpstr>
      <vt:lpstr>PowerPoint-presentation</vt:lpstr>
      <vt:lpstr>Cancerpatienten får en starkare roll</vt:lpstr>
      <vt:lpstr>Utvecklingsområden för LCCC</vt:lpstr>
      <vt:lpstr>Utvecklingsområden för LCCC</vt:lpstr>
      <vt:lpstr>LCCCs roll i SÖSR</vt:lpstr>
      <vt:lpstr>Antal väntande på op per region</vt:lpstr>
      <vt:lpstr>PowerPoint-presentation</vt:lpstr>
      <vt:lpstr>Ska SÖSR bilda ett CCCn?</vt:lpstr>
      <vt:lpstr>LCCCs ansvar</vt:lpstr>
      <vt:lpstr>Sammanfattning</vt:lpstr>
      <vt:lpstr>Styrkor inom Linköping Comprehensive Cancer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Hilborn</dc:creator>
  <cp:lastModifiedBy>Per Sandström</cp:lastModifiedBy>
  <cp:revision>393</cp:revision>
  <dcterms:created xsi:type="dcterms:W3CDTF">2022-01-31T12:20:33Z</dcterms:created>
  <dcterms:modified xsi:type="dcterms:W3CDTF">2024-11-24T17:34:34Z</dcterms:modified>
</cp:coreProperties>
</file>