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1197" r:id="rId5"/>
    <p:sldId id="1297" r:id="rId6"/>
    <p:sldId id="341" r:id="rId7"/>
    <p:sldId id="1198" r:id="rId8"/>
    <p:sldId id="1293" r:id="rId9"/>
    <p:sldId id="1213" r:id="rId10"/>
    <p:sldId id="1298" r:id="rId11"/>
    <p:sldId id="1303" r:id="rId12"/>
    <p:sldId id="1304" r:id="rId13"/>
    <p:sldId id="1295" r:id="rId14"/>
  </p:sldIdLst>
  <p:sldSz cx="12192000" cy="6858000"/>
  <p:notesSz cx="6858000" cy="9144000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8A06F6-32A4-6DFF-4A1C-05C47D045CCD}" name="Brändström Helena" initials="HB" userId="S::helena.brandstrom@skr.se::bcacecb5-fb16-41ae-8651-4b069efdb5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F"/>
    <a:srgbClr val="FBD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02AA-598A-43CC-8048-D127FA72C704}" type="datetimeFigureOut">
              <a:rPr lang="sv-SE" smtClean="0"/>
              <a:t>2024-12-11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C79C-4E4F-4E52-A368-120E78DD7E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51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Andelning</a:t>
            </a:r>
            <a:r>
              <a:rPr lang="sv-SE" dirty="0"/>
              <a:t> till bättre ledtider förklaras delvis av förlängd ledtid för bröstcancer.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3C79C-4E4F-4E52-A368-120E78DD7E1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69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C5BB1B69-8D40-E695-4235-90C0AC2E32D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 7" descr="Logotyp för Regionala Cancercentrum i samverkan.">
            <a:extLst>
              <a:ext uri="{FF2B5EF4-FFF2-40B4-BE49-F238E27FC236}">
                <a16:creationId xmlns:a16="http://schemas.microsoft.com/office/drawing/2014/main" id="{C18E324E-C1A7-2570-918E-252C27549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4BBE38B-5F42-4877-3A0C-6A08D842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5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EF87510-8613-35CD-D92B-A175EA872A1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CC3C73-2ECF-463A-3F79-404E7D5A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05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60012F0C-E11E-430C-7F5E-4F6F646B9CF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24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AEFD9214-AB7C-ECFB-41A9-B454A17B43A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BD4896-4320-BE5E-FBD7-8C8514EF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64026" y="3907472"/>
            <a:ext cx="4031974" cy="144627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Slutord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026" y="5417839"/>
            <a:ext cx="4031974" cy="828756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9" name="Bild 8" descr="Logotyp för Regionala Cancercentrum i samverkan.">
            <a:extLst>
              <a:ext uri="{FF2B5EF4-FFF2-40B4-BE49-F238E27FC236}">
                <a16:creationId xmlns:a16="http://schemas.microsoft.com/office/drawing/2014/main" id="{856B5A1D-6073-5A30-4722-FC715FB31D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2539" y="4743090"/>
            <a:ext cx="2525994" cy="73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C4F822-CC3B-1C6B-C1C1-53A59E149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8" b="513"/>
          <a:stretch/>
        </p:blipFill>
        <p:spPr>
          <a:xfrm>
            <a:off x="0" y="-1767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7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1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3EE14FF-BD51-F94F-77C8-0845E4B3B6B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BB744C-39EF-BE35-E6D0-F096E7D1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40233"/>
            <a:ext cx="9144000" cy="1163782"/>
          </a:xfrm>
        </p:spPr>
        <p:txBody>
          <a:bodyPr lIns="0" rIns="0" anchor="b"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31885D-F9C6-93C6-2064-9335C4A2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03520"/>
            <a:ext cx="9144000" cy="10440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1AC7806-D8D8-EC2B-C89E-F9DEC34DE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 tIns="1080000"/>
          <a:lstStyle>
            <a:lvl1pPr marL="0" indent="0" algn="ctr">
              <a:buFontTx/>
              <a:buNone/>
              <a:defRPr sz="1800"/>
            </a:lvl1pPr>
          </a:lstStyle>
          <a:p>
            <a:endParaRPr lang="sv-SE"/>
          </a:p>
        </p:txBody>
      </p:sp>
      <p:pic>
        <p:nvPicPr>
          <p:cNvPr id="4" name="Bild 3" descr="Logotyp för Regionala Cancercentrum i samverkan.">
            <a:extLst>
              <a:ext uri="{FF2B5EF4-FFF2-40B4-BE49-F238E27FC236}">
                <a16:creationId xmlns:a16="http://schemas.microsoft.com/office/drawing/2014/main" id="{79291B18-783D-7C64-81DD-9AF1F9851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801A0-86DB-2518-5DD2-FFF46886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9C088A-3265-D860-E847-24B3CDC4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10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9180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F8694954-1B88-8167-0946-01EFA58EF96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7C1236E-7139-3EC7-E324-4CFA9983B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29"/>
          <a:stretch/>
        </p:blipFill>
        <p:spPr>
          <a:xfrm>
            <a:off x="7803931" y="0"/>
            <a:ext cx="4406460" cy="6858000"/>
          </a:xfrm>
          <a:custGeom>
            <a:avLst/>
            <a:gdLst>
              <a:gd name="connsiteX0" fmla="*/ 0 w 4385079"/>
              <a:gd name="connsiteY0" fmla="*/ 6657975 h 6858000"/>
              <a:gd name="connsiteX1" fmla="*/ 4385079 w 4385079"/>
              <a:gd name="connsiteY1" fmla="*/ 6657975 h 6858000"/>
              <a:gd name="connsiteX2" fmla="*/ 4385079 w 4385079"/>
              <a:gd name="connsiteY2" fmla="*/ 6858000 h 6858000"/>
              <a:gd name="connsiteX3" fmla="*/ 0 w 4385079"/>
              <a:gd name="connsiteY3" fmla="*/ 6858000 h 6858000"/>
              <a:gd name="connsiteX4" fmla="*/ 0 w 4385079"/>
              <a:gd name="connsiteY4" fmla="*/ 0 h 6858000"/>
              <a:gd name="connsiteX5" fmla="*/ 4385079 w 4385079"/>
              <a:gd name="connsiteY5" fmla="*/ 0 h 6858000"/>
              <a:gd name="connsiteX6" fmla="*/ 4385079 w 4385079"/>
              <a:gd name="connsiteY6" fmla="*/ 6109854 h 6858000"/>
              <a:gd name="connsiteX7" fmla="*/ 0 w 4385079"/>
              <a:gd name="connsiteY7" fmla="*/ 61098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5079" h="6858000">
                <a:moveTo>
                  <a:pt x="0" y="6657975"/>
                </a:moveTo>
                <a:lnTo>
                  <a:pt x="4385079" y="6657975"/>
                </a:lnTo>
                <a:lnTo>
                  <a:pt x="438507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385079" y="0"/>
                </a:lnTo>
                <a:lnTo>
                  <a:pt x="4385079" y="6109854"/>
                </a:lnTo>
                <a:lnTo>
                  <a:pt x="0" y="6109854"/>
                </a:lnTo>
                <a:close/>
              </a:path>
            </a:pathLst>
          </a:custGeom>
        </p:spPr>
      </p:pic>
      <p:pic>
        <p:nvPicPr>
          <p:cNvPr id="4" name="Bild 3" descr="Logotyp för Regionala Cancercentrum i samverkan.">
            <a:extLst>
              <a:ext uri="{FF2B5EF4-FFF2-40B4-BE49-F238E27FC236}">
                <a16:creationId xmlns:a16="http://schemas.microsoft.com/office/drawing/2014/main" id="{82E1B808-E26B-6B84-C12D-D69C0959C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6C11-7319-CE7A-FDFE-391454B7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1848"/>
            <a:ext cx="5181599" cy="235250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65ECCA-4244-E828-0026-ECCBBE95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3738563"/>
            <a:ext cx="5181599" cy="11064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 9" descr="Beskriv innehållet i bilden.">
            <a:extLst>
              <a:ext uri="{FF2B5EF4-FFF2-40B4-BE49-F238E27FC236}">
                <a16:creationId xmlns:a16="http://schemas.microsoft.com/office/drawing/2014/main" id="{73032063-D459-B3C5-D191-B841FCB4F5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5651" y="-1"/>
            <a:ext cx="4386349" cy="6859986"/>
          </a:xfrm>
          <a:custGeom>
            <a:avLst/>
            <a:gdLst>
              <a:gd name="connsiteX0" fmla="*/ 0 w 4386349"/>
              <a:gd name="connsiteY0" fmla="*/ 6660996 h 6859986"/>
              <a:gd name="connsiteX1" fmla="*/ 4386349 w 4386349"/>
              <a:gd name="connsiteY1" fmla="*/ 6660996 h 6859986"/>
              <a:gd name="connsiteX2" fmla="*/ 4386349 w 4386349"/>
              <a:gd name="connsiteY2" fmla="*/ 6859986 h 6859986"/>
              <a:gd name="connsiteX3" fmla="*/ 0 w 4386349"/>
              <a:gd name="connsiteY3" fmla="*/ 6859986 h 6859986"/>
              <a:gd name="connsiteX4" fmla="*/ 0 w 4386349"/>
              <a:gd name="connsiteY4" fmla="*/ 0 h 6859986"/>
              <a:gd name="connsiteX5" fmla="*/ 4386349 w 4386349"/>
              <a:gd name="connsiteY5" fmla="*/ 0 h 6859986"/>
              <a:gd name="connsiteX6" fmla="*/ 4386349 w 4386349"/>
              <a:gd name="connsiteY6" fmla="*/ 6110869 h 6859986"/>
              <a:gd name="connsiteX7" fmla="*/ 0 w 4386349"/>
              <a:gd name="connsiteY7" fmla="*/ 6110869 h 68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6349" h="6859986">
                <a:moveTo>
                  <a:pt x="0" y="6660996"/>
                </a:moveTo>
                <a:lnTo>
                  <a:pt x="4386349" y="6660996"/>
                </a:lnTo>
                <a:lnTo>
                  <a:pt x="4386349" y="6859986"/>
                </a:lnTo>
                <a:lnTo>
                  <a:pt x="0" y="6859986"/>
                </a:lnTo>
                <a:close/>
                <a:moveTo>
                  <a:pt x="0" y="0"/>
                </a:moveTo>
                <a:lnTo>
                  <a:pt x="4386349" y="0"/>
                </a:lnTo>
                <a:lnTo>
                  <a:pt x="4386349" y="6110869"/>
                </a:lnTo>
                <a:lnTo>
                  <a:pt x="0" y="6110869"/>
                </a:lnTo>
                <a:close/>
              </a:path>
            </a:pathLst>
          </a:custGeom>
        </p:spPr>
        <p:txBody>
          <a:bodyPr wrap="square" tIns="270000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sv-SE"/>
          </a:p>
        </p:txBody>
      </p:sp>
      <p:pic>
        <p:nvPicPr>
          <p:cNvPr id="5" name="Bild 4" descr="Logotyp för Regionala Cancercentrum i samverkan.">
            <a:extLst>
              <a:ext uri="{FF2B5EF4-FFF2-40B4-BE49-F238E27FC236}">
                <a16:creationId xmlns:a16="http://schemas.microsoft.com/office/drawing/2014/main" id="{B03030A8-1080-D8B3-1397-0476F874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320A7-87AA-B023-5772-52A6607F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D1890-9ECE-2DBB-66D9-7BD4EB905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031410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76982C-C438-1D5C-EF3C-B4950A3D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025" y="1825625"/>
            <a:ext cx="5022576" cy="40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4023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E9188C1-085A-DCB0-75C4-F4308EB5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42B4BB-CB3E-9948-9A25-B99F9F7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709530"/>
            <a:ext cx="5031410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3A01E1-C0CC-691D-FCD3-B4B1403B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31410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336A51-2A9A-7D52-34BC-BE52DE36F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5025" y="1709530"/>
            <a:ext cx="5022576" cy="7509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D2C6FF1-1D30-2129-372B-622D3E407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5024" y="2505075"/>
            <a:ext cx="5040244" cy="334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111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B0EEE2-9D4A-725B-5C59-F79BA3E0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735643"/>
            <a:ext cx="5984487" cy="102646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A49642-FF82-6FCF-66B8-C5989379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1940312"/>
            <a:ext cx="5984488" cy="36278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 5" descr="Beskriv innehållet i bilden.">
            <a:extLst>
              <a:ext uri="{FF2B5EF4-FFF2-40B4-BE49-F238E27FC236}">
                <a16:creationId xmlns:a16="http://schemas.microsoft.com/office/drawing/2014/main" id="{772EBB79-AC16-1497-0B74-D53CD88E3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67239" y="1940312"/>
            <a:ext cx="3196684" cy="4007004"/>
          </a:xfrm>
        </p:spPr>
        <p:txBody>
          <a:bodyPr tIns="1368000"/>
          <a:lstStyle>
            <a:lvl1pPr marL="0" indent="0" algn="ctr">
              <a:buNone/>
              <a:defRPr sz="18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7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11E9267-79FC-E8F7-AB63-77BA58B1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024" y="4777049"/>
            <a:ext cx="7383953" cy="68184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2650B3-489D-7028-3249-D52098746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4023" y="5457694"/>
            <a:ext cx="7383953" cy="74372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 descr="Beskriv innehållet i bilden.">
            <a:extLst>
              <a:ext uri="{FF2B5EF4-FFF2-40B4-BE49-F238E27FC236}">
                <a16:creationId xmlns:a16="http://schemas.microsoft.com/office/drawing/2014/main" id="{5F1D83C1-691A-FA6E-A9B4-4C6EA8A02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04024" y="598140"/>
            <a:ext cx="7383953" cy="4090738"/>
          </a:xfrm>
        </p:spPr>
        <p:txBody>
          <a:bodyPr tIns="1800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2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64D7CDC-7415-95BC-67E6-AAC47456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20790"/>
            <a:ext cx="10380868" cy="93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371212-88E8-427C-63B4-D28D504D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4"/>
            <a:ext cx="10380868" cy="40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FCB151-E9B7-F742-0DEC-A7A342F64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172" y="6388841"/>
            <a:ext cx="995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94935D-6363-526F-37C4-CA04AF182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8068" y="6381407"/>
            <a:ext cx="3672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66FA1-691C-F3EA-D23E-6A7FEDAC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88247" y="6381406"/>
            <a:ext cx="415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FBBAA-0DC8-449E-8C1D-C0EC3DE1A67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CADC74-281C-ED14-70A3-0BC15946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89288"/>
            <a:ext cx="12188583" cy="568712"/>
          </a:xfrm>
          <a:prstGeom prst="rect">
            <a:avLst/>
          </a:prstGeom>
        </p:spPr>
      </p:pic>
      <p:pic>
        <p:nvPicPr>
          <p:cNvPr id="9" name="Bild 8" descr="Logotyp för Regionala Cancercentrum i samverkan.">
            <a:extLst>
              <a:ext uri="{FF2B5EF4-FFF2-40B4-BE49-F238E27FC236}">
                <a16:creationId xmlns:a16="http://schemas.microsoft.com/office/drawing/2014/main" id="{28F43D65-9A2C-4D85-E4A2-9A2CA7E21A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11943" y="6433159"/>
            <a:ext cx="1112400" cy="3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2000"/>
        </a:lnSpc>
        <a:spcBef>
          <a:spcPts val="10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2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www.google.se/url?sa=i&amp;rct=j&amp;q=&amp;esrc=s&amp;frm=1&amp;source=images&amp;cd=&amp;cad=rja&amp;docid=V7ce05RnxdUZ1M&amp;tbnid=988VPcZGmQK8tM:&amp;ved=0CAUQjRw&amp;url=http://www.regionshospitalet-randers.dk/afdelinger/patologisk+institut&amp;ei=d7RzUoyJEs-u4QT67ICQCA&amp;bvm=bv.55819444,d.bGE&amp;psig=AFQjCNEEaFtNXC_GBQU22C5nmaYqKj98og&amp;ust=13834009069687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kr.se/skr/halsasjukvard/patientinflytande/tillganglighetivardenvardgarantin/uppfoljningtillganglighetochvardgaranti/uppfoljningledtiderpatologi.1091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u.se/nyheter/ai-baserad-app-kan-hjalpa-lakare-hitta-hudmelan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8D7EC75-D1B9-AB80-D232-22236AA09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Status SVF och genomlysning av bild- och funktionsmedicin samt patologi</a:t>
            </a:r>
          </a:p>
        </p:txBody>
      </p:sp>
      <p:pic>
        <p:nvPicPr>
          <p:cNvPr id="2" name="Bild 1" descr="Logotyp för Regionala Cancercentrum i samverkan.">
            <a:extLst>
              <a:ext uri="{FF2B5EF4-FFF2-40B4-BE49-F238E27FC236}">
                <a16:creationId xmlns:a16="http://schemas.microsoft.com/office/drawing/2014/main" id="{F91760FA-5A2A-5ECE-36F6-20354D95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0313" y="6189505"/>
            <a:ext cx="1355411" cy="396000"/>
          </a:xfrm>
          <a:prstGeom prst="rect">
            <a:avLst/>
          </a:prstGeom>
        </p:spPr>
      </p:pic>
      <p:sp>
        <p:nvSpPr>
          <p:cNvPr id="5" name="Underrubrik 4">
            <a:extLst>
              <a:ext uri="{FF2B5EF4-FFF2-40B4-BE49-F238E27FC236}">
                <a16:creationId xmlns:a16="http://schemas.microsoft.com/office/drawing/2014/main" id="{9A2606B8-5A4F-AB81-5F91-40EA06C274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29200" y="5416037"/>
            <a:ext cx="6041571" cy="82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Sammanställd 241211 – RPO Medicinsk diagnostik</a:t>
            </a:r>
          </a:p>
          <a:p>
            <a:r>
              <a:rPr lang="sv-SE" sz="1200" i="1" dirty="0"/>
              <a:t>Bilder från Helena Brändström (SKR), Anders Wennerberg (radiolog Nyköping) och Fredrik Enlund (cancergenetiker, Kalmar), </a:t>
            </a:r>
          </a:p>
        </p:txBody>
      </p:sp>
    </p:spTree>
    <p:extLst>
      <p:ext uri="{BB962C8B-B14F-4D97-AF65-F5344CB8AC3E}">
        <p14:creationId xmlns:p14="http://schemas.microsoft.com/office/powerpoint/2010/main" val="84264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754B6-11FA-0D08-DA6A-212F8C7D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Sammanfattningsvis – båda utredningarna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4E76A-6810-B004-77B8-CD4B545A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behöver stöd för att gemensamt kunna arbeta datadrivet:</a:t>
            </a:r>
          </a:p>
          <a:p>
            <a:pPr lvl="1"/>
            <a:r>
              <a:rPr lang="sv-SE" dirty="0"/>
              <a:t>En gemensam databas</a:t>
            </a:r>
          </a:p>
          <a:p>
            <a:pPr lvl="1"/>
            <a:r>
              <a:rPr lang="sv-SE" dirty="0"/>
              <a:t>Ett uppdaterat gemensamt </a:t>
            </a:r>
            <a:r>
              <a:rPr lang="sv-SE" dirty="0" err="1"/>
              <a:t>kodverk</a:t>
            </a:r>
            <a:endParaRPr lang="sv-SE" dirty="0"/>
          </a:p>
          <a:p>
            <a:r>
              <a:rPr lang="sv-SE" dirty="0"/>
              <a:t>Förbättrade remissflöden påverkar hela vården (analysera rätt) – arbeta smartare (tider och arbetssätt) Gäller för bild-och funktionsmedicin såväl som patologin</a:t>
            </a:r>
          </a:p>
          <a:p>
            <a:r>
              <a:rPr lang="sv-SE" dirty="0"/>
              <a:t>Kloka </a:t>
            </a:r>
            <a:r>
              <a:rPr lang="sv-SE" b="1" dirty="0"/>
              <a:t>diagnostiska</a:t>
            </a:r>
            <a:r>
              <a:rPr lang="sv-SE" dirty="0"/>
              <a:t> val – från remiss till diagnostik</a:t>
            </a:r>
          </a:p>
          <a:p>
            <a:r>
              <a:rPr lang="sv-SE" dirty="0"/>
              <a:t>Gå från samarbete till samordna oss – inte valbart</a:t>
            </a:r>
          </a:p>
        </p:txBody>
      </p:sp>
    </p:spTree>
    <p:extLst>
      <p:ext uri="{BB962C8B-B14F-4D97-AF65-F5344CB8AC3E}">
        <p14:creationId xmlns:p14="http://schemas.microsoft.com/office/powerpoint/2010/main" val="358786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0AB67-CB30-3786-CA9A-3DECDBD4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55" y="386875"/>
            <a:ext cx="10380868" cy="931313"/>
          </a:xfrm>
        </p:spPr>
        <p:txBody>
          <a:bodyPr/>
          <a:lstStyle/>
          <a:p>
            <a:pPr algn="ctr"/>
            <a:r>
              <a:rPr lang="sv-SE" dirty="0"/>
              <a:t>Två nationella utredningar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7809DC-9A4F-6382-D53D-9798683E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34" y="1318188"/>
            <a:ext cx="3523823" cy="478030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EB71A80-C4D5-8C82-EB7D-D1C70F8AC3EB}"/>
              </a:ext>
            </a:extLst>
          </p:cNvPr>
          <p:cNvSpPr txBox="1"/>
          <p:nvPr/>
        </p:nvSpPr>
        <p:spPr>
          <a:xfrm>
            <a:off x="7652657" y="1989055"/>
            <a:ext cx="3908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Arbetsgrupp från hela Sverige och med flera yrkesgrupper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Konstruktivt arbetssätt med enkäter, intervjuer, arbetsgruppsmöten och workshops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B60DA2-3847-FD61-3077-230AF723B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9" y="1318187"/>
            <a:ext cx="3422654" cy="47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F33B78CC-57D4-6EAB-1338-C736C0839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6" y="1924405"/>
            <a:ext cx="4406472" cy="3965825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0D7DE2F1-0536-1F75-8D90-D52BBD21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84639"/>
            <a:ext cx="10380868" cy="931313"/>
          </a:xfrm>
        </p:spPr>
        <p:txBody>
          <a:bodyPr anchor="ctr">
            <a:normAutofit fontScale="90000"/>
          </a:bodyPr>
          <a:lstStyle/>
          <a:p>
            <a:r>
              <a:rPr lang="sv-SE" dirty="0"/>
              <a:t>Grunduppdraget – se över SVF-tiderna (ledtider)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210601-F409-43D5-E823-374844B38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31" y="1899511"/>
            <a:ext cx="3965824" cy="396582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CCEBE43-04E1-C4AC-C955-816610FD47B1}"/>
              </a:ext>
            </a:extLst>
          </p:cNvPr>
          <p:cNvSpPr txBox="1"/>
          <p:nvPr/>
        </p:nvSpPr>
        <p:spPr>
          <a:xfrm>
            <a:off x="1676400" y="165210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Inklusionsmål</a:t>
            </a:r>
            <a:r>
              <a:rPr lang="sv-SE" dirty="0"/>
              <a:t> (70%)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A7E67F0-B0A5-E77D-39AA-90EA6767A592}"/>
              </a:ext>
            </a:extLst>
          </p:cNvPr>
          <p:cNvSpPr txBox="1"/>
          <p:nvPr/>
        </p:nvSpPr>
        <p:spPr>
          <a:xfrm>
            <a:off x="6881464" y="159114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Ledtidsmål (80%)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B537673E-AA19-5D29-5D23-ACBBD085839B}"/>
              </a:ext>
            </a:extLst>
          </p:cNvPr>
          <p:cNvCxnSpPr>
            <a:cxnSpLocks/>
          </p:cNvCxnSpPr>
          <p:nvPr/>
        </p:nvCxnSpPr>
        <p:spPr>
          <a:xfrm>
            <a:off x="3298371" y="2021435"/>
            <a:ext cx="0" cy="40320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0FEA6E93-85E0-C0DC-EC75-D0D4DE79F6DC}"/>
              </a:ext>
            </a:extLst>
          </p:cNvPr>
          <p:cNvCxnSpPr/>
          <p:nvPr/>
        </p:nvCxnSpPr>
        <p:spPr>
          <a:xfrm>
            <a:off x="8948056" y="1761177"/>
            <a:ext cx="0" cy="429227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5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E471C10F-A626-81FF-B101-740C615326D3}"/>
              </a:ext>
            </a:extLst>
          </p:cNvPr>
          <p:cNvSpPr/>
          <p:nvPr/>
        </p:nvSpPr>
        <p:spPr>
          <a:xfrm>
            <a:off x="6455959" y="1560787"/>
            <a:ext cx="5349036" cy="2440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8033B0F-E29F-584D-5E66-E38E285D0028}"/>
              </a:ext>
            </a:extLst>
          </p:cNvPr>
          <p:cNvSpPr/>
          <p:nvPr/>
        </p:nvSpPr>
        <p:spPr>
          <a:xfrm>
            <a:off x="723221" y="1578524"/>
            <a:ext cx="5118557" cy="4471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A4FD8C-F8D8-E06F-797D-B030DB96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142"/>
            <a:ext cx="10380868" cy="931313"/>
          </a:xfrm>
        </p:spPr>
        <p:txBody>
          <a:bodyPr/>
          <a:lstStyle/>
          <a:p>
            <a:r>
              <a:rPr lang="sv-SE"/>
              <a:t>Två genomlysningar med liknande resultat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814BB-C66B-D542-04D1-6D5C92F8AA6E}"/>
              </a:ext>
            </a:extLst>
          </p:cNvPr>
          <p:cNvSpPr txBox="1"/>
          <p:nvPr/>
        </p:nvSpPr>
        <p:spPr>
          <a:xfrm>
            <a:off x="723221" y="1214123"/>
            <a:ext cx="511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Teman för utmaningar och förslag på åtgärder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B5F65C-37BC-757B-4811-4D06495692ED}"/>
              </a:ext>
            </a:extLst>
          </p:cNvPr>
          <p:cNvSpPr txBox="1"/>
          <p:nvPr/>
        </p:nvSpPr>
        <p:spPr>
          <a:xfrm>
            <a:off x="1906670" y="1973802"/>
            <a:ext cx="306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Efterfrågan av diagnostik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 ökar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087C1F-05BC-2981-1841-38A2474AD154}"/>
              </a:ext>
            </a:extLst>
          </p:cNvPr>
          <p:cNvSpPr txBox="1"/>
          <p:nvPr/>
        </p:nvSpPr>
        <p:spPr>
          <a:xfrm>
            <a:off x="1906671" y="3648635"/>
            <a:ext cx="3504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Kompetensförsörjning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F3688C-E577-4B33-05D1-B3ED8B69EE16}"/>
              </a:ext>
            </a:extLst>
          </p:cNvPr>
          <p:cNvSpPr txBox="1"/>
          <p:nvPr/>
        </p:nvSpPr>
        <p:spPr>
          <a:xfrm>
            <a:off x="1906670" y="2675709"/>
            <a:ext cx="404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Processen från välgrundad misstanke till behandlingsbeslut med patienten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08EDA-F3AE-9C3A-D8F7-F55111F41BD3}"/>
              </a:ext>
            </a:extLst>
          </p:cNvPr>
          <p:cNvSpPr txBox="1"/>
          <p:nvPr/>
        </p:nvSpPr>
        <p:spPr>
          <a:xfrm>
            <a:off x="1906670" y="5225158"/>
            <a:ext cx="386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Förberedelse och genomförande av MDK (enbart bild och funktion)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099756-91E6-483B-0ACE-AA8ECA29C121}"/>
              </a:ext>
            </a:extLst>
          </p:cNvPr>
          <p:cNvSpPr txBox="1"/>
          <p:nvPr/>
        </p:nvSpPr>
        <p:spPr>
          <a:xfrm>
            <a:off x="1906670" y="4498451"/>
            <a:ext cx="336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för uppföljning och planering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557162-F66D-AD18-2106-327EB0F0346B}"/>
              </a:ext>
            </a:extLst>
          </p:cNvPr>
          <p:cNvGrpSpPr/>
          <p:nvPr/>
        </p:nvGrpSpPr>
        <p:grpSpPr>
          <a:xfrm>
            <a:off x="964955" y="1739805"/>
            <a:ext cx="805780" cy="756951"/>
            <a:chOff x="642643" y="1670940"/>
            <a:chExt cx="805780" cy="75695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AE573D-51F1-643F-FB72-251C1C9E7BF4}"/>
                </a:ext>
              </a:extLst>
            </p:cNvPr>
            <p:cNvSpPr/>
            <p:nvPr/>
          </p:nvSpPr>
          <p:spPr>
            <a:xfrm>
              <a:off x="642643" y="1670940"/>
              <a:ext cx="805780" cy="756951"/>
            </a:xfrm>
            <a:prstGeom prst="ellipse">
              <a:avLst/>
            </a:prstGeom>
            <a:solidFill>
              <a:srgbClr val="1D9B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626CB855-44E4-F4F5-BDEE-0A07A0D0822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3221" y="1747042"/>
              <a:ext cx="644624" cy="60474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A02FA0-C1E1-4F75-33CF-998E0F236C50}"/>
              </a:ext>
            </a:extLst>
          </p:cNvPr>
          <p:cNvGrpSpPr/>
          <p:nvPr/>
        </p:nvGrpSpPr>
        <p:grpSpPr>
          <a:xfrm>
            <a:off x="964955" y="5139070"/>
            <a:ext cx="805780" cy="756951"/>
            <a:chOff x="642643" y="5139070"/>
            <a:chExt cx="805780" cy="756951"/>
          </a:xfrm>
          <a:solidFill>
            <a:srgbClr val="1D9BCD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64624C-D3F8-6BDE-FEB6-66D679464335}"/>
                </a:ext>
              </a:extLst>
            </p:cNvPr>
            <p:cNvSpPr/>
            <p:nvPr/>
          </p:nvSpPr>
          <p:spPr>
            <a:xfrm>
              <a:off x="642643" y="5139070"/>
              <a:ext cx="805780" cy="756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2C5AE7DB-0FAB-4BE7-BFCB-AB546E53FCB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3221" y="5215172"/>
              <a:ext cx="644624" cy="60474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AC8A5A-258C-0F2B-1EAF-8FD51668EA37}"/>
              </a:ext>
            </a:extLst>
          </p:cNvPr>
          <p:cNvGrpSpPr/>
          <p:nvPr/>
        </p:nvGrpSpPr>
        <p:grpSpPr>
          <a:xfrm>
            <a:off x="964955" y="2589621"/>
            <a:ext cx="805780" cy="756951"/>
            <a:chOff x="642643" y="2537972"/>
            <a:chExt cx="805780" cy="756951"/>
          </a:xfrm>
          <a:solidFill>
            <a:srgbClr val="1D9BCD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35D9A60-8341-4501-7D72-2C18128F1A06}"/>
                </a:ext>
              </a:extLst>
            </p:cNvPr>
            <p:cNvSpPr/>
            <p:nvPr/>
          </p:nvSpPr>
          <p:spPr>
            <a:xfrm>
              <a:off x="642643" y="2537972"/>
              <a:ext cx="805780" cy="756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1B947176-FF45-2BE9-0877-505818201830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3221" y="2614074"/>
              <a:ext cx="644624" cy="60474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5D9FD9-C16A-A8EC-615C-C616BE0CA92B}"/>
              </a:ext>
            </a:extLst>
          </p:cNvPr>
          <p:cNvGrpSpPr/>
          <p:nvPr/>
        </p:nvGrpSpPr>
        <p:grpSpPr>
          <a:xfrm>
            <a:off x="964955" y="4289253"/>
            <a:ext cx="805780" cy="756951"/>
            <a:chOff x="642643" y="4272036"/>
            <a:chExt cx="805780" cy="756951"/>
          </a:xfrm>
          <a:solidFill>
            <a:srgbClr val="1D9BCD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0983DEE-87D8-69D6-9180-B48E7BB9F4AE}"/>
                </a:ext>
              </a:extLst>
            </p:cNvPr>
            <p:cNvSpPr/>
            <p:nvPr/>
          </p:nvSpPr>
          <p:spPr>
            <a:xfrm>
              <a:off x="642643" y="4272036"/>
              <a:ext cx="805780" cy="756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26418877-C4AD-55E5-6B75-DFADD5283F7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3221" y="4348138"/>
              <a:ext cx="644624" cy="60474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396420-110E-12C7-92B4-83B963C9E7C7}"/>
              </a:ext>
            </a:extLst>
          </p:cNvPr>
          <p:cNvGrpSpPr/>
          <p:nvPr/>
        </p:nvGrpSpPr>
        <p:grpSpPr>
          <a:xfrm>
            <a:off x="964955" y="3439437"/>
            <a:ext cx="805780" cy="756951"/>
            <a:chOff x="642643" y="3405004"/>
            <a:chExt cx="805780" cy="756951"/>
          </a:xfrm>
          <a:solidFill>
            <a:srgbClr val="1D9BCD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8A6A309-4FE6-E2B4-4B50-718BBE3CD05F}"/>
                </a:ext>
              </a:extLst>
            </p:cNvPr>
            <p:cNvSpPr/>
            <p:nvPr/>
          </p:nvSpPr>
          <p:spPr>
            <a:xfrm>
              <a:off x="642643" y="3405004"/>
              <a:ext cx="805780" cy="756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34F98635-4DB9-93BD-1133-3C1CB2DCBCE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221" y="3481106"/>
              <a:ext cx="644624" cy="604747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62FCAFB-FFD3-B5A9-6337-6EC97D4C2C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6655" y="1719942"/>
            <a:ext cx="1497499" cy="20715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4815EAA-2B9B-4B1D-85E6-94FB7549FF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6727" y="1719942"/>
            <a:ext cx="1493415" cy="20715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3853152-8535-271A-9B03-E82DC43385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00668" y="1719942"/>
            <a:ext cx="1497499" cy="20715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E85C6B9-5E9F-0EDC-5334-804BF2BF1F78}"/>
              </a:ext>
            </a:extLst>
          </p:cNvPr>
          <p:cNvSpPr txBox="1"/>
          <p:nvPr/>
        </p:nvSpPr>
        <p:spPr>
          <a:xfrm>
            <a:off x="6466069" y="1214123"/>
            <a:ext cx="533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Flera lärande exempel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9E416D-6B31-8AF9-E916-F3E81EF69774}"/>
              </a:ext>
            </a:extLst>
          </p:cNvPr>
          <p:cNvSpPr txBox="1"/>
          <p:nvPr/>
        </p:nvSpPr>
        <p:spPr>
          <a:xfrm>
            <a:off x="6466069" y="4229794"/>
            <a:ext cx="524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palett av förslag på åtgärder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9396DB-A15A-AECC-7395-711BB9B0A14D}"/>
              </a:ext>
            </a:extLst>
          </p:cNvPr>
          <p:cNvSpPr/>
          <p:nvPr/>
        </p:nvSpPr>
        <p:spPr>
          <a:xfrm>
            <a:off x="6455959" y="4621060"/>
            <a:ext cx="5349036" cy="1411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F0E704-7B36-BAF0-E7BC-103026477529}"/>
              </a:ext>
            </a:extLst>
          </p:cNvPr>
          <p:cNvSpPr txBox="1"/>
          <p:nvPr/>
        </p:nvSpPr>
        <p:spPr>
          <a:xfrm>
            <a:off x="6466069" y="4872818"/>
            <a:ext cx="524695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Flera berör alla/fler patientflöden än SVF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Flera kräver nationell samordning och/eller stöd av andra aktörer än de lokala verksamheterna</a:t>
            </a:r>
          </a:p>
        </p:txBody>
      </p:sp>
    </p:spTree>
    <p:extLst>
      <p:ext uri="{BB962C8B-B14F-4D97-AF65-F5344CB8AC3E}">
        <p14:creationId xmlns:p14="http://schemas.microsoft.com/office/powerpoint/2010/main" val="245261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2A9A5-B40D-DF89-2ECF-147A1686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92" y="2703374"/>
            <a:ext cx="3744047" cy="2410337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Slutsatser:</a:t>
            </a:r>
            <a:br>
              <a:rPr lang="sv-SE" sz="2800" dirty="0"/>
            </a:br>
            <a:r>
              <a:rPr lang="sv-SE" sz="2800" dirty="0"/>
              <a:t>Efterfrågan ökar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Akutflöde: 40-60 %</a:t>
            </a:r>
            <a:br>
              <a:rPr lang="sv-SE" sz="2800" dirty="0"/>
            </a:br>
            <a:r>
              <a:rPr lang="sv-SE" sz="2800" dirty="0"/>
              <a:t>SVF: mindre än 10 %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1F405BA-D2D4-5D01-F123-BBC819D9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822" y="1384157"/>
            <a:ext cx="6083339" cy="4660866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681B8A04-932F-931C-DFFC-EE1ED93EF0F3}"/>
              </a:ext>
            </a:extLst>
          </p:cNvPr>
          <p:cNvSpPr txBox="1">
            <a:spLocks/>
          </p:cNvSpPr>
          <p:nvPr/>
        </p:nvSpPr>
        <p:spPr>
          <a:xfrm>
            <a:off x="866792" y="347320"/>
            <a:ext cx="10380868" cy="93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dirty="0"/>
              <a:t>RESULTAT RADIOLOGI</a:t>
            </a:r>
          </a:p>
        </p:txBody>
      </p:sp>
    </p:spTree>
    <p:extLst>
      <p:ext uri="{BB962C8B-B14F-4D97-AF65-F5344CB8AC3E}">
        <p14:creationId xmlns:p14="http://schemas.microsoft.com/office/powerpoint/2010/main" val="288800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855622E2-5ABF-8E5B-F495-C9BDA751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2527819"/>
            <a:ext cx="5061856" cy="2207137"/>
          </a:xfrm>
        </p:spPr>
        <p:txBody>
          <a:bodyPr anchor="ctr">
            <a:normAutofit fontScale="90000"/>
          </a:bodyPr>
          <a:lstStyle/>
          <a:p>
            <a:r>
              <a:rPr lang="sv-SE" sz="2800" dirty="0"/>
              <a:t>Många efterfrågar radiologisk diagnostik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Ca 90 % av alla patientflöden passerar bild- och funktionsmedicin</a:t>
            </a:r>
            <a:br>
              <a:rPr lang="sv-SE" sz="2800" dirty="0"/>
            </a:br>
            <a:endParaRPr lang="sv-SE" sz="2800" dirty="0"/>
          </a:p>
        </p:txBody>
      </p:sp>
      <p:pic>
        <p:nvPicPr>
          <p:cNvPr id="7" name="Platshållare för innehåll 6" descr="En bild som visar Färggrann, konst, cirkel, Grafik&#10;&#10;Automatiskt genererad beskrivning">
            <a:extLst>
              <a:ext uri="{FF2B5EF4-FFF2-40B4-BE49-F238E27FC236}">
                <a16:creationId xmlns:a16="http://schemas.microsoft.com/office/drawing/2014/main" id="{14E709FB-FB45-DDC3-D52E-01CE22815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598" y="587829"/>
            <a:ext cx="6933951" cy="5304476"/>
          </a:xfrm>
          <a:noFill/>
        </p:spPr>
      </p:pic>
    </p:spTree>
    <p:extLst>
      <p:ext uri="{BB962C8B-B14F-4D97-AF65-F5344CB8AC3E}">
        <p14:creationId xmlns:p14="http://schemas.microsoft.com/office/powerpoint/2010/main" val="10559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FAA83-8E96-10F9-E5A7-229D7BB2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39" y="812977"/>
            <a:ext cx="10380868" cy="931313"/>
          </a:xfrm>
        </p:spPr>
        <p:txBody>
          <a:bodyPr/>
          <a:lstStyle/>
          <a:p>
            <a:pPr algn="ctr"/>
            <a:r>
              <a:rPr lang="sv-SE" dirty="0"/>
              <a:t>RESULTAT PATOLOGI</a:t>
            </a:r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Diagnostikflöde inom patologi och slutsatser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BFFAB8D8-9D73-D3B2-DEDE-CC47BB58EC89}"/>
              </a:ext>
            </a:extLst>
          </p:cNvPr>
          <p:cNvGrpSpPr/>
          <p:nvPr/>
        </p:nvGrpSpPr>
        <p:grpSpPr>
          <a:xfrm>
            <a:off x="1131886" y="2872779"/>
            <a:ext cx="2326278" cy="2161161"/>
            <a:chOff x="1131886" y="2872779"/>
            <a:chExt cx="2326278" cy="2161161"/>
          </a:xfrm>
        </p:grpSpPr>
        <p:pic>
          <p:nvPicPr>
            <p:cNvPr id="3" name="Picture 22" descr="http://codingnews.inhealthcare.com/files/2009/07/800px-tissue_processing_-_stained_and_mounted_slides_in_the_ubiquitous_20-slide_folder.jpg">
              <a:extLst>
                <a:ext uri="{FF2B5EF4-FFF2-40B4-BE49-F238E27FC236}">
                  <a16:creationId xmlns:a16="http://schemas.microsoft.com/office/drawing/2014/main" id="{9948FB0E-B8D2-5720-0896-3097BDEE4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2" y="2872779"/>
              <a:ext cx="2187575" cy="145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301C035-94D3-F0E3-E846-9DB450AB0232}"/>
                </a:ext>
              </a:extLst>
            </p:cNvPr>
            <p:cNvSpPr txBox="1"/>
            <p:nvPr/>
          </p:nvSpPr>
          <p:spPr>
            <a:xfrm>
              <a:off x="1131886" y="4387609"/>
              <a:ext cx="232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/>
                <a:t>Ökat flöde av prover </a:t>
              </a:r>
            </a:p>
            <a:p>
              <a:pPr algn="ctr"/>
              <a:r>
                <a:rPr lang="sv-SE" dirty="0"/>
                <a:t> 10-30% på 5 år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B062DD6-D7F8-BAD2-8EB5-648A677E1F93}"/>
              </a:ext>
            </a:extLst>
          </p:cNvPr>
          <p:cNvGrpSpPr/>
          <p:nvPr/>
        </p:nvGrpSpPr>
        <p:grpSpPr>
          <a:xfrm>
            <a:off x="3618753" y="2872779"/>
            <a:ext cx="2041525" cy="2161161"/>
            <a:chOff x="3618753" y="2872779"/>
            <a:chExt cx="2041525" cy="2161161"/>
          </a:xfrm>
        </p:grpSpPr>
        <p:pic>
          <p:nvPicPr>
            <p:cNvPr id="4" name="Picture 8" descr="http://www.orebroll.se/Files-sv/USO/Kliniker_enheter/Laboratoriemedicin/Patol/Bilder/snitt1.JPG">
              <a:extLst>
                <a:ext uri="{FF2B5EF4-FFF2-40B4-BE49-F238E27FC236}">
                  <a16:creationId xmlns:a16="http://schemas.microsoft.com/office/drawing/2014/main" id="{C3F00F58-D321-C7A2-5BAC-B26AA6F4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" r="3709"/>
            <a:stretch>
              <a:fillRect/>
            </a:stretch>
          </p:blipFill>
          <p:spPr bwMode="auto">
            <a:xfrm>
              <a:off x="3618753" y="2872779"/>
              <a:ext cx="2041525" cy="15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0DB1208E-A97D-BB53-CA2C-33D015EA46E2}"/>
                </a:ext>
              </a:extLst>
            </p:cNvPr>
            <p:cNvSpPr txBox="1"/>
            <p:nvPr/>
          </p:nvSpPr>
          <p:spPr>
            <a:xfrm>
              <a:off x="3720032" y="4387609"/>
              <a:ext cx="1838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Manuellt arbete </a:t>
              </a:r>
            </a:p>
            <a:p>
              <a:r>
                <a:rPr lang="sv-SE" dirty="0"/>
                <a:t>på laboratoriet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3BA4F761-F875-B53C-DC4B-303A54BF6D42}"/>
              </a:ext>
            </a:extLst>
          </p:cNvPr>
          <p:cNvGrpSpPr/>
          <p:nvPr/>
        </p:nvGrpSpPr>
        <p:grpSpPr>
          <a:xfrm>
            <a:off x="5734516" y="2648456"/>
            <a:ext cx="2428870" cy="2393796"/>
            <a:chOff x="5734516" y="2648456"/>
            <a:chExt cx="2428870" cy="2393796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1CF25328-EB50-861D-0AB6-D299D88A6BC7}"/>
                </a:ext>
              </a:extLst>
            </p:cNvPr>
            <p:cNvGrpSpPr/>
            <p:nvPr/>
          </p:nvGrpSpPr>
          <p:grpSpPr>
            <a:xfrm>
              <a:off x="5886544" y="2648456"/>
              <a:ext cx="2050576" cy="1739154"/>
              <a:chOff x="6046140" y="467380"/>
              <a:chExt cx="2486300" cy="2889612"/>
            </a:xfrm>
          </p:grpSpPr>
          <p:pic>
            <p:nvPicPr>
              <p:cNvPr id="7" name="Picture 2" descr="http://www.regionshospitalet-randers.dk/files/Hospital/Randers/Patologisk_institut/fotografier/proeve-microscop4.jpg">
                <a:hlinkClick r:id="rId4"/>
                <a:extLst>
                  <a:ext uri="{FF2B5EF4-FFF2-40B4-BE49-F238E27FC236}">
                    <a16:creationId xmlns:a16="http://schemas.microsoft.com/office/drawing/2014/main" id="{EEC28D47-BE8F-E1F9-376A-A83841A7F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3" r="11849"/>
              <a:stretch/>
            </p:blipFill>
            <p:spPr bwMode="auto">
              <a:xfrm>
                <a:off x="6046140" y="843538"/>
                <a:ext cx="2486300" cy="2513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97F2858B-FDBC-9DF2-1331-9A758A74EB2B}"/>
                  </a:ext>
                </a:extLst>
              </p:cNvPr>
              <p:cNvSpPr txBox="1"/>
              <p:nvPr/>
            </p:nvSpPr>
            <p:spPr>
              <a:xfrm>
                <a:off x="6084168" y="467380"/>
                <a:ext cx="223984" cy="61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sv-SE" dirty="0"/>
              </a:p>
            </p:txBody>
          </p:sp>
        </p:grp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CE66EC34-93E5-FF47-5EBC-BA34EC456CDB}"/>
                </a:ext>
              </a:extLst>
            </p:cNvPr>
            <p:cNvSpPr txBox="1"/>
            <p:nvPr/>
          </p:nvSpPr>
          <p:spPr>
            <a:xfrm>
              <a:off x="5734516" y="4395921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/>
                <a:t>Kompetensförsörjning</a:t>
              </a:r>
            </a:p>
            <a:p>
              <a:pPr algn="ctr"/>
              <a:r>
                <a:rPr lang="sv-SE" dirty="0"/>
                <a:t>Brist på patologer</a:t>
              </a: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A6FB9DC0-FF7E-A37C-0E89-1B9A4FDF0D09}"/>
              </a:ext>
            </a:extLst>
          </p:cNvPr>
          <p:cNvGrpSpPr/>
          <p:nvPr/>
        </p:nvGrpSpPr>
        <p:grpSpPr>
          <a:xfrm>
            <a:off x="8047970" y="2872778"/>
            <a:ext cx="2557111" cy="2446473"/>
            <a:chOff x="8047970" y="2872778"/>
            <a:chExt cx="2557111" cy="2446473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3B7EC83-AA1E-F948-B3D5-B4172A1A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3386" y="2872778"/>
              <a:ext cx="2125531" cy="1514831"/>
            </a:xfrm>
            <a:prstGeom prst="rect">
              <a:avLst/>
            </a:prstGeom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92A917A3-2F6B-7B10-AB7A-E03661B07B13}"/>
                </a:ext>
              </a:extLst>
            </p:cNvPr>
            <p:cNvSpPr txBox="1"/>
            <p:nvPr/>
          </p:nvSpPr>
          <p:spPr>
            <a:xfrm>
              <a:off x="8047970" y="4395921"/>
              <a:ext cx="25571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/>
                <a:t>Ökat behov av </a:t>
              </a:r>
            </a:p>
            <a:p>
              <a:pPr algn="ctr"/>
              <a:r>
                <a:rPr lang="sv-SE" b="1" dirty="0"/>
                <a:t>precisionsdiagnostik</a:t>
              </a:r>
              <a:r>
                <a:rPr lang="sv-SE" dirty="0"/>
                <a:t> </a:t>
              </a:r>
            </a:p>
            <a:p>
              <a:pPr algn="ctr"/>
              <a:r>
                <a:rPr lang="sv-SE" dirty="0"/>
                <a:t>(DNA/RNA)</a:t>
              </a:r>
            </a:p>
          </p:txBody>
        </p:sp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46BE421F-42EB-DBE0-9336-79D5F69B0FEC}"/>
              </a:ext>
            </a:extLst>
          </p:cNvPr>
          <p:cNvSpPr txBox="1"/>
          <p:nvPr/>
        </p:nvSpPr>
        <p:spPr>
          <a:xfrm>
            <a:off x="1414463" y="5643563"/>
            <a:ext cx="86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Slutsats: Ökad arbetsbelastning på patologen – ca 20% av remisserna är SVF</a:t>
            </a:r>
          </a:p>
        </p:txBody>
      </p:sp>
    </p:spTree>
    <p:extLst>
      <p:ext uri="{BB962C8B-B14F-4D97-AF65-F5344CB8AC3E}">
        <p14:creationId xmlns:p14="http://schemas.microsoft.com/office/powerpoint/2010/main" val="26946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1C19D-8273-CC31-94E6-D93D4FDA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06501"/>
            <a:ext cx="10380868" cy="931313"/>
          </a:xfrm>
        </p:spPr>
        <p:txBody>
          <a:bodyPr/>
          <a:lstStyle/>
          <a:p>
            <a:r>
              <a:rPr lang="sv-SE" dirty="0"/>
              <a:t>Nationella förslag - patologi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BCFFB5-7E4E-0095-41AE-5F9E7E908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1. Datarapportering – mer tvingande – samordna!</a:t>
            </a:r>
          </a:p>
          <a:p>
            <a:pPr marL="0" indent="0">
              <a:buNone/>
            </a:pPr>
            <a:r>
              <a:rPr lang="sv-SE" sz="1800" i="1" dirty="0"/>
              <a:t>     11 av 21 Regioner rapporterar i patologidatabasen …10 av 21 gör det inte.</a:t>
            </a:r>
            <a:endParaRPr lang="sv-SE" dirty="0"/>
          </a:p>
          <a:p>
            <a:r>
              <a:rPr lang="sv-SE" dirty="0"/>
              <a:t>2. Klargöra </a:t>
            </a:r>
            <a:r>
              <a:rPr lang="sv-SE" b="1" dirty="0"/>
              <a:t>juridisktolkning</a:t>
            </a:r>
            <a:r>
              <a:rPr lang="sv-SE" dirty="0"/>
              <a:t> för bilddelning inom Sverige – leder till ökad interaktion</a:t>
            </a:r>
          </a:p>
          <a:p>
            <a:r>
              <a:rPr lang="sv-SE" dirty="0"/>
              <a:t>3. Verka för ökad användning av AI inom patologin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050" name="Picture 2" descr="☘️ Treklöver på Facebook 15.0">
            <a:extLst>
              <a:ext uri="{FF2B5EF4-FFF2-40B4-BE49-F238E27FC236}">
                <a16:creationId xmlns:a16="http://schemas.microsoft.com/office/drawing/2014/main" id="{BF5B512D-ADFB-9018-F965-A32ECD04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1" y="538746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ligatoriska mätpunkter. Initiera frågeställning och provtagning: Provtagning. Laborativ tid: Ankomst registrering. Utlämning av underlag för diagnostik. Diagnostisk tid: Svar skickat.  Vid punkten Leverera och och hantera svar finns obligatoriska mätpunkter om förekomst finns: Svar bekräftat">
            <a:extLst>
              <a:ext uri="{FF2B5EF4-FFF2-40B4-BE49-F238E27FC236}">
                <a16:creationId xmlns:a16="http://schemas.microsoft.com/office/drawing/2014/main" id="{780D8CBA-4B41-F9F6-72FD-83A4B81B51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499099"/>
            <a:ext cx="5022850" cy="26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23B1CED-25FE-90EF-C725-C2BCA6636B86}"/>
              </a:ext>
            </a:extLst>
          </p:cNvPr>
          <p:cNvSpPr txBox="1"/>
          <p:nvPr/>
        </p:nvSpPr>
        <p:spPr>
          <a:xfrm>
            <a:off x="5937251" y="5184401"/>
            <a:ext cx="6222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hlinkClick r:id="rId4"/>
              </a:rPr>
              <a:t>https://skr.se/skr/halsasjukvard/patientinflytande/tillganglighetivardenvardgarantin/uppfoljningtillganglighetochvardgaranti/uppfoljningledtiderpatologi.10912.html</a:t>
            </a:r>
            <a:endParaRPr lang="sv-SE" sz="800" dirty="0"/>
          </a:p>
          <a:p>
            <a:r>
              <a:rPr lang="sv-SE" sz="800" dirty="0"/>
              <a:t>Mars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DA9CC91-E2D1-CF8F-DADA-598659B3C7D0}"/>
              </a:ext>
            </a:extLst>
          </p:cNvPr>
          <p:cNvSpPr txBox="1"/>
          <p:nvPr/>
        </p:nvSpPr>
        <p:spPr>
          <a:xfrm>
            <a:off x="6572250" y="2157413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SKR har redan arbetat fram en modell (2019)</a:t>
            </a:r>
          </a:p>
        </p:txBody>
      </p:sp>
    </p:spTree>
    <p:extLst>
      <p:ext uri="{BB962C8B-B14F-4D97-AF65-F5344CB8AC3E}">
        <p14:creationId xmlns:p14="http://schemas.microsoft.com/office/powerpoint/2010/main" val="20080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1C19D-8273-CC31-94E6-D93D4FDA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06501"/>
            <a:ext cx="10380868" cy="931313"/>
          </a:xfrm>
        </p:spPr>
        <p:txBody>
          <a:bodyPr/>
          <a:lstStyle/>
          <a:p>
            <a:r>
              <a:rPr lang="sv-SE" dirty="0"/>
              <a:t>Regionala förslag (till resp. RCC)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BCFFB5-7E4E-0095-41AE-5F9E7E908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1. Kompetensförsörjning/</a:t>
            </a:r>
            <a:r>
              <a:rPr lang="sv-SE" dirty="0" err="1"/>
              <a:t>workshift</a:t>
            </a:r>
            <a:endParaRPr lang="sv-SE" dirty="0"/>
          </a:p>
          <a:p>
            <a:pPr marL="0" indent="0">
              <a:buNone/>
            </a:pPr>
            <a:r>
              <a:rPr lang="sv-SE" sz="1800" dirty="0"/>
              <a:t>   Rekrytera och bygg kompetens lokalt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2. </a:t>
            </a:r>
            <a:r>
              <a:rPr lang="sv-SE" dirty="0" err="1"/>
              <a:t>Processkartlägga</a:t>
            </a:r>
            <a:r>
              <a:rPr lang="sv-SE" dirty="0"/>
              <a:t> flöden – </a:t>
            </a:r>
          </a:p>
          <a:p>
            <a:pPr marL="0" indent="0">
              <a:buNone/>
            </a:pPr>
            <a:r>
              <a:rPr lang="sv-SE" sz="1800" dirty="0"/>
              <a:t>  Arbeta för jämnare flöden – analysera rätt se över </a:t>
            </a:r>
            <a:r>
              <a:rPr lang="sv-SE" sz="1800" b="1" dirty="0"/>
              <a:t>remisser</a:t>
            </a:r>
            <a:r>
              <a:rPr lang="sv-SE" sz="1800" dirty="0"/>
              <a:t>/schema/bemanning/ arbetssätt</a:t>
            </a:r>
          </a:p>
          <a:p>
            <a:pPr marL="0" indent="0">
              <a:buNone/>
            </a:pPr>
            <a:r>
              <a:rPr lang="sv-SE" sz="1800" dirty="0"/>
              <a:t>”Minus Två 2025”</a:t>
            </a:r>
            <a:endParaRPr lang="sv-SE" dirty="0"/>
          </a:p>
          <a:p>
            <a:r>
              <a:rPr lang="sv-SE" dirty="0"/>
              <a:t>3. Automatisera mer på </a:t>
            </a:r>
            <a:r>
              <a:rPr lang="sv-SE" dirty="0" err="1"/>
              <a:t>lab</a:t>
            </a:r>
            <a:r>
              <a:rPr lang="sv-SE" dirty="0"/>
              <a:t> och använd AI-algoritmer</a:t>
            </a:r>
          </a:p>
        </p:txBody>
      </p:sp>
      <p:pic>
        <p:nvPicPr>
          <p:cNvPr id="2050" name="Picture 2" descr="☘️ Treklöver på Facebook 15.0">
            <a:extLst>
              <a:ext uri="{FF2B5EF4-FFF2-40B4-BE49-F238E27FC236}">
                <a16:creationId xmlns:a16="http://schemas.microsoft.com/office/drawing/2014/main" id="{BF5B512D-ADFB-9018-F965-A32ECD04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1" y="538746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appen tar bild av hud för analys">
            <a:extLst>
              <a:ext uri="{FF2B5EF4-FFF2-40B4-BE49-F238E27FC236}">
                <a16:creationId xmlns:a16="http://schemas.microsoft.com/office/drawing/2014/main" id="{0F336779-7371-3570-00A6-46080FCE04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7312"/>
            <a:ext cx="53657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3079A87-824B-D6E3-74A5-95288E491574}"/>
              </a:ext>
            </a:extLst>
          </p:cNvPr>
          <p:cNvSpPr txBox="1"/>
          <p:nvPr/>
        </p:nvSpPr>
        <p:spPr>
          <a:xfrm>
            <a:off x="7668815" y="4949179"/>
            <a:ext cx="6222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hlinkClick r:id="rId4"/>
              </a:rPr>
              <a:t>https://www.gu.se/nyheter/ai-baserad-app-kan-hjalpa-lakare-hitta-hudmelanom</a:t>
            </a:r>
            <a:endParaRPr lang="sv-SE" sz="800" dirty="0"/>
          </a:p>
          <a:p>
            <a:r>
              <a:rPr lang="sv-SE" sz="800" dirty="0"/>
              <a:t>mars 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65923A9-EC7D-D6B9-011B-AC73CCE1486B}"/>
              </a:ext>
            </a:extLst>
          </p:cNvPr>
          <p:cNvSpPr txBox="1"/>
          <p:nvPr/>
        </p:nvSpPr>
        <p:spPr>
          <a:xfrm>
            <a:off x="7668815" y="225798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/>
              <a:t>Dermatoskop</a:t>
            </a:r>
            <a:r>
              <a:rPr lang="sv-SE" i="1" dirty="0"/>
              <a:t> i sjukvården</a:t>
            </a:r>
          </a:p>
        </p:txBody>
      </p:sp>
    </p:spTree>
    <p:extLst>
      <p:ext uri="{BB962C8B-B14F-4D97-AF65-F5344CB8AC3E}">
        <p14:creationId xmlns:p14="http://schemas.microsoft.com/office/powerpoint/2010/main" val="2924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KR RCC">
  <a:themeElements>
    <a:clrScheme name="SKR 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5092"/>
      </a:accent1>
      <a:accent2>
        <a:srgbClr val="19975D"/>
      </a:accent2>
      <a:accent3>
        <a:srgbClr val="E56284"/>
      </a:accent3>
      <a:accent4>
        <a:srgbClr val="00B3F6"/>
      </a:accent4>
      <a:accent5>
        <a:srgbClr val="DB5524"/>
      </a:accent5>
      <a:accent6>
        <a:srgbClr val="A29B96"/>
      </a:accent6>
      <a:hlink>
        <a:srgbClr val="7C458A"/>
      </a:hlink>
      <a:folHlink>
        <a:srgbClr val="DB5524"/>
      </a:folHlink>
    </a:clrScheme>
    <a:fontScheme name="SKR R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RCC.potx" id="{73E52DD1-9756-43B7-A3A7-07C09D35AAEF}" vid="{ED5A9AE9-93BF-4680-A597-F6F0C889E0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1C63490B64754AA3A591D3AB35FD5F" ma:contentTypeVersion="12" ma:contentTypeDescription="Create a new document." ma:contentTypeScope="" ma:versionID="d061b6a95b67fdd99f04dcaf789f8d12">
  <xsd:schema xmlns:xsd="http://www.w3.org/2001/XMLSchema" xmlns:xs="http://www.w3.org/2001/XMLSchema" xmlns:p="http://schemas.microsoft.com/office/2006/metadata/properties" xmlns:ns2="68fa80c0-e403-4e36-a0c3-8265bff51dde" xmlns:ns3="439ba864-ded6-422b-a021-6ac9d07fd9bd" targetNamespace="http://schemas.microsoft.com/office/2006/metadata/properties" ma:root="true" ma:fieldsID="5a4a1c8d1f098eee853f1ff66d23f543" ns2:_="" ns3:_="">
    <xsd:import namespace="68fa80c0-e403-4e36-a0c3-8265bff51dde"/>
    <xsd:import namespace="439ba864-ded6-422b-a021-6ac9d07fd9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a80c0-e403-4e36-a0c3-8265bff51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d9107d-40ae-46fb-a444-6038a1b11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ba864-ded6-422b-a021-6ac9d07fd9b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8bda4c-1064-43fd-a20e-4c95e1979eaf}" ma:internalName="TaxCatchAll" ma:showField="CatchAllData" ma:web="439ba864-ded6-422b-a021-6ac9d07fd9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9ba864-ded6-422b-a021-6ac9d07fd9bd" xsi:nil="true"/>
    <lcf76f155ced4ddcb4097134ff3c332f xmlns="68fa80c0-e403-4e36-a0c3-8265bff51d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7158E6-AACB-4C5C-8DE9-F9A766071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a80c0-e403-4e36-a0c3-8265bff51dde"/>
    <ds:schemaRef ds:uri="439ba864-ded6-422b-a021-6ac9d07fd9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F6A11B-0D76-439E-B8E9-DC5F42F458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F4928-19EC-415F-B30E-F2E8BF5F3FD7}">
  <ds:schemaRefs>
    <ds:schemaRef ds:uri="http://purl.org/dc/dcmitype/"/>
    <ds:schemaRef ds:uri="http://www.w3.org/XML/1998/namespace"/>
    <ds:schemaRef ds:uri="http://purl.org/dc/terms/"/>
    <ds:schemaRef ds:uri="68fa80c0-e403-4e36-a0c3-8265bff51dd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39ba864-ded6-422b-a021-6ac9d07fd9bd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468</Words>
  <Application>Microsoft Office PowerPoint</Application>
  <PresentationFormat>Bredbild</PresentationFormat>
  <Paragraphs>64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Aptos</vt:lpstr>
      <vt:lpstr>Arial</vt:lpstr>
      <vt:lpstr>SKR RCC</vt:lpstr>
      <vt:lpstr>Status SVF och genomlysning av bild- och funktionsmedicin samt patologi</vt:lpstr>
      <vt:lpstr>Två nationella utredningar</vt:lpstr>
      <vt:lpstr>Grunduppdraget – se över SVF-tiderna (ledtider)</vt:lpstr>
      <vt:lpstr>Två genomlysningar med liknande resultat</vt:lpstr>
      <vt:lpstr>  Slutsatser: Efterfrågan ökar  Akutflöde: 40-60 % SVF: mindre än 10 % </vt:lpstr>
      <vt:lpstr>Många efterfrågar radiologisk diagnostik  Ca 90 % av alla patientflöden passerar bild- och funktionsmedicin </vt:lpstr>
      <vt:lpstr>RESULTAT PATOLOGI   Diagnostikflöde inom patologi och slutsatser</vt:lpstr>
      <vt:lpstr>Nationella förslag - patologi</vt:lpstr>
      <vt:lpstr>Regionala förslag (till resp. RCC)</vt:lpstr>
      <vt:lpstr>Sammanfattningsvis – båda utredningarna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Genomlysning av bild och funktion samt patologi</dc:title>
  <dc:creator>Josefine Olsson</dc:creator>
  <cp:lastModifiedBy>Joelsson Liselotte</cp:lastModifiedBy>
  <cp:revision>71</cp:revision>
  <dcterms:created xsi:type="dcterms:W3CDTF">2024-08-23T12:33:47Z</dcterms:created>
  <dcterms:modified xsi:type="dcterms:W3CDTF">2024-12-11T16:58:02Z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0x010100FC1C63490B64754AA3A591D3AB35FD5F</vt:lpwstr>
  </property>
</Properties>
</file>