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  <p:sldMasterId id="2147483675" r:id="rId2"/>
    <p:sldMasterId id="2147483687" r:id="rId3"/>
    <p:sldMasterId id="2147483699" r:id="rId4"/>
  </p:sldMasterIdLst>
  <p:notesMasterIdLst>
    <p:notesMasterId r:id="rId48"/>
  </p:notesMasterIdLst>
  <p:sldIdLst>
    <p:sldId id="260" r:id="rId5"/>
    <p:sldId id="259" r:id="rId6"/>
    <p:sldId id="262" r:id="rId7"/>
    <p:sldId id="290" r:id="rId8"/>
    <p:sldId id="296" r:id="rId9"/>
    <p:sldId id="297" r:id="rId10"/>
    <p:sldId id="298" r:id="rId11"/>
    <p:sldId id="299" r:id="rId12"/>
    <p:sldId id="257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5" r:id="rId24"/>
    <p:sldId id="286" r:id="rId25"/>
    <p:sldId id="268" r:id="rId26"/>
    <p:sldId id="270" r:id="rId27"/>
    <p:sldId id="271" r:id="rId28"/>
    <p:sldId id="272" r:id="rId29"/>
    <p:sldId id="273" r:id="rId30"/>
    <p:sldId id="267" r:id="rId31"/>
    <p:sldId id="258" r:id="rId32"/>
    <p:sldId id="291" r:id="rId33"/>
    <p:sldId id="292" r:id="rId34"/>
    <p:sldId id="293" r:id="rId35"/>
    <p:sldId id="294" r:id="rId36"/>
    <p:sldId id="295" r:id="rId37"/>
    <p:sldId id="300" r:id="rId38"/>
    <p:sldId id="301" r:id="rId39"/>
    <p:sldId id="302" r:id="rId40"/>
    <p:sldId id="303" r:id="rId41"/>
    <p:sldId id="304" r:id="rId42"/>
    <p:sldId id="305" r:id="rId43"/>
    <p:sldId id="263" r:id="rId44"/>
    <p:sldId id="265" r:id="rId45"/>
    <p:sldId id="266" r:id="rId46"/>
    <p:sldId id="264" r:id="rId4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063A"/>
    <a:srgbClr val="AE172E"/>
    <a:srgbClr val="AE1738"/>
    <a:srgbClr val="82112B"/>
    <a:srgbClr val="790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E57BE-6F8E-41A8-AAB0-3D37B669DA70}" type="datetimeFigureOut">
              <a:rPr lang="sv-SE" smtClean="0"/>
              <a:t>2024-11-26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8704B-E6AF-4C66-88B6-B76772BB74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684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F3291F-9DCB-46ED-BF32-F247FD2AAAA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803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F3291F-9DCB-46ED-BF32-F247FD2AAAA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509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F3291F-9DCB-46ED-BF32-F247FD2AAAA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144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F3291F-9DCB-46ED-BF32-F247FD2AAAA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48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F3291F-9DCB-46ED-BF32-F247FD2AAAA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911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F3291F-9DCB-46ED-BF32-F247FD2AAAA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6986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F3291F-9DCB-46ED-BF32-F247FD2AAAA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6812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F3291F-9DCB-46ED-BF32-F247FD2AAAA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94888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F3291F-9DCB-46ED-BF32-F247FD2AAAA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4825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F3291F-9DCB-46ED-BF32-F247FD2AAAA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054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F3291F-9DCB-46ED-BF32-F247FD2AAAA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178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F3291F-9DCB-46ED-BF32-F247FD2AAAA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842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F3291F-9DCB-46ED-BF32-F247FD2AAAA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307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F3291F-9DCB-46ED-BF32-F247FD2AAAA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31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-180975" y="835025"/>
            <a:ext cx="7402513" cy="41656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F3291F-9DCB-46ED-BF32-F247FD2AAAA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2311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F3291F-9DCB-46ED-BF32-F247FD2AAAA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181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F3291F-9DCB-46ED-BF32-F247FD2AAAA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3697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F3291F-9DCB-46ED-BF32-F247FD2AAAA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3949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5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5.em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7.emf"/><Relationship Id="rId2" Type="http://schemas.openxmlformats.org/officeDocument/2006/relationships/tags" Target="../tags/tag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/>
              <a:t>Klicka här för att fylla i rubrik</a:t>
            </a:r>
          </a:p>
        </p:txBody>
      </p:sp>
    </p:spTree>
    <p:extLst>
      <p:ext uri="{BB962C8B-B14F-4D97-AF65-F5344CB8AC3E}">
        <p14:creationId xmlns:p14="http://schemas.microsoft.com/office/powerpoint/2010/main" val="3623298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ed foto ba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sv-SE" dirty="0"/>
              <a:t>Klicka här för att lägg till en </a:t>
            </a:r>
            <a:r>
              <a:rPr lang="sv-SE" dirty="0" err="1"/>
              <a:t>helsidebild</a:t>
            </a:r>
            <a:endParaRPr lang="sv-SE" dirty="0"/>
          </a:p>
        </p:txBody>
      </p:sp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/>
              <a:t>Klicka här för att fylla i rubrik ovanpå bild</a:t>
            </a:r>
          </a:p>
        </p:txBody>
      </p:sp>
    </p:spTree>
    <p:extLst>
      <p:ext uri="{BB962C8B-B14F-4D97-AF65-F5344CB8AC3E}">
        <p14:creationId xmlns:p14="http://schemas.microsoft.com/office/powerpoint/2010/main" val="2367289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ed blå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>
              <a:solidFill>
                <a:srgbClr val="FFFFFF"/>
              </a:solidFill>
            </a:endParaRPr>
          </a:p>
        </p:txBody>
      </p:sp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 algn="ctr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fylla i rubrik ovanpå bild</a:t>
            </a:r>
          </a:p>
        </p:txBody>
      </p:sp>
    </p:spTree>
    <p:extLst>
      <p:ext uri="{BB962C8B-B14F-4D97-AF65-F5344CB8AC3E}">
        <p14:creationId xmlns:p14="http://schemas.microsoft.com/office/powerpoint/2010/main" val="556549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ed röd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>
              <a:solidFill>
                <a:srgbClr val="FFFFFF"/>
              </a:solidFill>
            </a:endParaRPr>
          </a:p>
        </p:txBody>
      </p:sp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 algn="ctr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fylla i rubrik ovanpå bild</a:t>
            </a:r>
          </a:p>
        </p:txBody>
      </p:sp>
    </p:spTree>
    <p:extLst>
      <p:ext uri="{BB962C8B-B14F-4D97-AF65-F5344CB8AC3E}">
        <p14:creationId xmlns:p14="http://schemas.microsoft.com/office/powerpoint/2010/main" val="5997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0" y="3432"/>
            <a:ext cx="12192000" cy="6858000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80681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fylla i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609600" y="2276874"/>
            <a:ext cx="10972800" cy="374441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Klicka här för att ändra texten</a:t>
            </a:r>
          </a:p>
        </p:txBody>
      </p:sp>
    </p:spTree>
    <p:extLst>
      <p:ext uri="{BB962C8B-B14F-4D97-AF65-F5344CB8AC3E}">
        <p14:creationId xmlns:p14="http://schemas.microsoft.com/office/powerpoint/2010/main" val="3169572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609600" y="2276871"/>
            <a:ext cx="5384800" cy="364840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6197600" y="2276871"/>
            <a:ext cx="5384800" cy="364840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 dirty="0"/>
              <a:t>Klicka här för att ändra texten</a:t>
            </a:r>
          </a:p>
        </p:txBody>
      </p:sp>
    </p:spTree>
    <p:extLst>
      <p:ext uri="{BB962C8B-B14F-4D97-AF65-F5344CB8AC3E}">
        <p14:creationId xmlns:p14="http://schemas.microsoft.com/office/powerpoint/2010/main" val="3369044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392" y="1028733"/>
            <a:ext cx="537659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609600" y="2276871"/>
            <a:ext cx="5384800" cy="364840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6197600" y="548682"/>
            <a:ext cx="5384800" cy="537659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 dirty="0"/>
              <a:t>Klicka här för att ändra texten</a:t>
            </a:r>
          </a:p>
        </p:txBody>
      </p:sp>
    </p:spTree>
    <p:extLst>
      <p:ext uri="{BB962C8B-B14F-4D97-AF65-F5344CB8AC3E}">
        <p14:creationId xmlns:p14="http://schemas.microsoft.com/office/powerpoint/2010/main" val="4196818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-1500"/>
            <a:ext cx="12192599" cy="6859499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0 w 12191999"/>
              <a:gd name="connsiteY3" fmla="*/ 6858000 h 6858000"/>
              <a:gd name="connsiteX4" fmla="*/ 0 w 12191999"/>
              <a:gd name="connsiteY4" fmla="*/ 0 h 6858000"/>
              <a:gd name="connsiteX0" fmla="*/ 0 w 12201525"/>
              <a:gd name="connsiteY0" fmla="*/ 0 h 6858000"/>
              <a:gd name="connsiteX1" fmla="*/ 12191999 w 12201525"/>
              <a:gd name="connsiteY1" fmla="*/ 0 h 6858000"/>
              <a:gd name="connsiteX2" fmla="*/ 12201525 w 12201525"/>
              <a:gd name="connsiteY2" fmla="*/ 3552825 h 6858000"/>
              <a:gd name="connsiteX3" fmla="*/ 12191999 w 12201525"/>
              <a:gd name="connsiteY3" fmla="*/ 6858000 h 6858000"/>
              <a:gd name="connsiteX4" fmla="*/ 0 w 12201525"/>
              <a:gd name="connsiteY4" fmla="*/ 6858000 h 6858000"/>
              <a:gd name="connsiteX5" fmla="*/ 0 w 12201525"/>
              <a:gd name="connsiteY5" fmla="*/ 0 h 6858000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6876 h 6864876"/>
              <a:gd name="connsiteX1" fmla="*/ 9098615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098615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27742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1498 h 6859498"/>
              <a:gd name="connsiteX1" fmla="*/ 9133121 w 12201525"/>
              <a:gd name="connsiteY1" fmla="*/ 0 h 6859498"/>
              <a:gd name="connsiteX2" fmla="*/ 12201525 w 12201525"/>
              <a:gd name="connsiteY2" fmla="*/ 3554323 h 6859498"/>
              <a:gd name="connsiteX3" fmla="*/ 12191999 w 12201525"/>
              <a:gd name="connsiteY3" fmla="*/ 6859498 h 6859498"/>
              <a:gd name="connsiteX4" fmla="*/ 0 w 12201525"/>
              <a:gd name="connsiteY4" fmla="*/ 6859498 h 6859498"/>
              <a:gd name="connsiteX5" fmla="*/ 0 w 12201525"/>
              <a:gd name="connsiteY5" fmla="*/ 1498 h 6859498"/>
              <a:gd name="connsiteX0" fmla="*/ 0 w 12196930"/>
              <a:gd name="connsiteY0" fmla="*/ 1498 h 6859498"/>
              <a:gd name="connsiteX1" fmla="*/ 9133121 w 12196930"/>
              <a:gd name="connsiteY1" fmla="*/ 0 h 6859498"/>
              <a:gd name="connsiteX2" fmla="*/ 12196930 w 12196930"/>
              <a:gd name="connsiteY2" fmla="*/ 3549728 h 6859498"/>
              <a:gd name="connsiteX3" fmla="*/ 12191999 w 12196930"/>
              <a:gd name="connsiteY3" fmla="*/ 6859498 h 6859498"/>
              <a:gd name="connsiteX4" fmla="*/ 0 w 12196930"/>
              <a:gd name="connsiteY4" fmla="*/ 6859498 h 6859498"/>
              <a:gd name="connsiteX5" fmla="*/ 0 w 12196930"/>
              <a:gd name="connsiteY5" fmla="*/ 1498 h 6859498"/>
              <a:gd name="connsiteX0" fmla="*/ 0 w 12192599"/>
              <a:gd name="connsiteY0" fmla="*/ 1498 h 6859498"/>
              <a:gd name="connsiteX1" fmla="*/ 9133121 w 12192599"/>
              <a:gd name="connsiteY1" fmla="*/ 0 h 6859498"/>
              <a:gd name="connsiteX2" fmla="*/ 12187740 w 12192599"/>
              <a:gd name="connsiteY2" fmla="*/ 3549728 h 6859498"/>
              <a:gd name="connsiteX3" fmla="*/ 12191999 w 12192599"/>
              <a:gd name="connsiteY3" fmla="*/ 6859498 h 6859498"/>
              <a:gd name="connsiteX4" fmla="*/ 0 w 12192599"/>
              <a:gd name="connsiteY4" fmla="*/ 6859498 h 6859498"/>
              <a:gd name="connsiteX5" fmla="*/ 0 w 12192599"/>
              <a:gd name="connsiteY5" fmla="*/ 1498 h 685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599" h="6859498">
                <a:moveTo>
                  <a:pt x="0" y="1498"/>
                </a:moveTo>
                <a:lnTo>
                  <a:pt x="9133121" y="0"/>
                </a:lnTo>
                <a:cubicBezTo>
                  <a:pt x="10941201" y="1093691"/>
                  <a:pt x="11816297" y="2559984"/>
                  <a:pt x="12187740" y="3549728"/>
                </a:cubicBezTo>
                <a:cubicBezTo>
                  <a:pt x="12184565" y="4651453"/>
                  <a:pt x="12195174" y="5757773"/>
                  <a:pt x="12191999" y="6859498"/>
                </a:cubicBezTo>
                <a:lnTo>
                  <a:pt x="0" y="6859498"/>
                </a:lnTo>
                <a:lnTo>
                  <a:pt x="0" y="1498"/>
                </a:lnTo>
                <a:close/>
              </a:path>
            </a:pathLst>
          </a:custGeom>
        </p:spPr>
        <p:txBody>
          <a:bodyPr/>
          <a:lstStyle>
            <a:lvl1pPr marL="30162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1889549"/>
            <a:ext cx="9608400" cy="1310851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914377">
              <a:defRPr/>
            </a:pPr>
            <a:fld id="{4B42D259-ACB8-4FD1-AC0F-9CAC8F5E07E0}" type="datetimeFigureOut">
              <a:rPr lang="sv-SE" sz="1200" smtClean="0">
                <a:solidFill>
                  <a:prstClr val="black"/>
                </a:solidFill>
                <a:latin typeface="Arial"/>
              </a:rPr>
              <a:pPr defTabSz="914377">
                <a:defRPr/>
              </a:pPr>
              <a:t>2024-11-26</a:t>
            </a:fld>
            <a:endParaRPr lang="sv-SE" sz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 defTabSz="914377">
              <a:defRPr/>
            </a:pPr>
            <a:endParaRPr lang="sv-SE" sz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 defTabSz="914377">
              <a:defRPr/>
            </a:pPr>
            <a:fld id="{34C9B0E5-37D7-412E-A162-6A236BADC197}" type="slidenum">
              <a:rPr lang="sv-SE" sz="1200" smtClean="0">
                <a:solidFill>
                  <a:prstClr val="black"/>
                </a:solidFill>
                <a:latin typeface="Arial"/>
              </a:rPr>
              <a:pPr algn="r" defTabSz="914377">
                <a:defRPr/>
              </a:pPr>
              <a:t>‹#›</a:t>
            </a:fld>
            <a:endParaRPr lang="sv-SE" sz="12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9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03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Grun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63" y="1623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63" y="1623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00979" y="419359"/>
            <a:ext cx="11393620" cy="325159"/>
          </a:xfrm>
        </p:spPr>
        <p:txBody>
          <a:bodyPr/>
          <a:lstStyle>
            <a:lvl1pPr>
              <a:lnSpc>
                <a:spcPts val="2449"/>
              </a:lnSpc>
              <a:defRPr sz="2245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1"/>
          </p:nvPr>
        </p:nvSpPr>
        <p:spPr>
          <a:xfrm>
            <a:off x="400979" y="1169457"/>
            <a:ext cx="11393620" cy="1593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9"/>
            <p:custDataLst>
              <p:tags r:id="rId3"/>
            </p:custDataLst>
          </p:nvPr>
        </p:nvSpPr>
        <p:spPr>
          <a:xfrm>
            <a:off x="399119" y="799153"/>
            <a:ext cx="9641736" cy="28272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1837" i="0" dirty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  <p:custDataLst>
              <p:tags r:id="rId4"/>
            </p:custDataLst>
          </p:nvPr>
        </p:nvSpPr>
        <p:spPr>
          <a:xfrm>
            <a:off x="399563" y="5902245"/>
            <a:ext cx="11577916" cy="510219"/>
          </a:xfrm>
        </p:spPr>
        <p:txBody>
          <a:bodyPr anchor="b" anchorCtr="0"/>
          <a:lstStyle>
            <a:lvl1pPr marL="0" indent="0" defTabSz="639708">
              <a:lnSpc>
                <a:spcPts val="919"/>
              </a:lnSpc>
              <a:spcAft>
                <a:spcPts val="0"/>
              </a:spcAft>
              <a:buNone/>
              <a:tabLst>
                <a:tab pos="479376" algn="r"/>
                <a:tab pos="639708" algn="l"/>
              </a:tabLst>
              <a:defRPr sz="102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628371" lvl="0" indent="-628371" defTabSz="639708">
              <a:lnSpc>
                <a:spcPts val="1020"/>
              </a:lnSpc>
              <a:spcAft>
                <a:spcPts val="0"/>
              </a:spcAft>
              <a:tabLst>
                <a:tab pos="479376" algn="r"/>
                <a:tab pos="639708" algn="l"/>
              </a:tabLst>
            </a:pPr>
            <a:r>
              <a:rPr lang="sv-SE" sz="1020" dirty="0">
                <a:ea typeface="Verdana" pitchFamily="34" charset="0"/>
                <a:cs typeface="Verdana" pitchFamily="34" charset="0"/>
              </a:rPr>
              <a:t>	Not:	xxxxxx</a:t>
            </a:r>
          </a:p>
          <a:p>
            <a:pPr marL="628371" lvl="0" indent="-628371" defTabSz="639708">
              <a:lnSpc>
                <a:spcPts val="1020"/>
              </a:lnSpc>
              <a:spcAft>
                <a:spcPts val="0"/>
              </a:spcAft>
              <a:tabLst>
                <a:tab pos="479376" algn="r"/>
                <a:tab pos="639708" algn="l"/>
              </a:tabLst>
            </a:pPr>
            <a:r>
              <a:rPr lang="sv-SE" sz="1020" dirty="0">
                <a:ea typeface="Verdana" pitchFamily="34" charset="0"/>
                <a:cs typeface="Verdana" pitchFamily="34" charset="0"/>
              </a:rPr>
              <a:t>	*	xxx</a:t>
            </a:r>
          </a:p>
          <a:p>
            <a:pPr marL="628371" lvl="0" indent="-628371" defTabSz="639708">
              <a:lnSpc>
                <a:spcPts val="1020"/>
              </a:lnSpc>
              <a:spcAft>
                <a:spcPts val="0"/>
              </a:spcAft>
              <a:tabLst>
                <a:tab pos="479376" algn="r"/>
                <a:tab pos="639708" algn="l"/>
              </a:tabLst>
            </a:pPr>
            <a:r>
              <a:rPr lang="sv-SE" sz="1020" dirty="0">
                <a:ea typeface="Verdana" pitchFamily="34" charset="0"/>
                <a:cs typeface="Verdana" pitchFamily="34" charset="0"/>
              </a:rPr>
              <a:t>	Källa:	</a:t>
            </a:r>
            <a:r>
              <a:rPr lang="sv-SE" sz="1020" dirty="0" err="1">
                <a:ea typeface="Verdana" pitchFamily="34" charset="0"/>
                <a:cs typeface="Verdana" pitchFamily="34" charset="0"/>
              </a:rPr>
              <a:t>xxxx</a:t>
            </a:r>
            <a:endParaRPr lang="sv-SE" sz="102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Platshållare för bildnummer 5"/>
          <p:cNvSpPr txBox="1">
            <a:spLocks/>
          </p:cNvSpPr>
          <p:nvPr userDrawn="1"/>
        </p:nvSpPr>
        <p:spPr>
          <a:xfrm>
            <a:off x="11136641" y="6533748"/>
            <a:ext cx="720000" cy="108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sv-SE"/>
            </a:defPPr>
            <a:lvl1pPr marL="0" algn="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6C602A-63EE-46CF-AAA0-57BFED8B59D2}" type="slidenum">
              <a:rPr lang="en-GB" sz="800" smtClean="0">
                <a:solidFill>
                  <a:srgbClr val="FFFFFF"/>
                </a:solidFill>
              </a:rPr>
              <a:pPr/>
              <a:t>‹#›</a:t>
            </a:fld>
            <a:endParaRPr lang="en-GB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1392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609600" y="6308726"/>
            <a:ext cx="2844800" cy="4127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363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313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ed foto ba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sv-SE" dirty="0"/>
              <a:t>Klicka här för att lägg till en </a:t>
            </a:r>
            <a:r>
              <a:rPr lang="sv-SE" dirty="0" err="1"/>
              <a:t>helsidebild</a:t>
            </a:r>
            <a:endParaRPr lang="sv-SE" dirty="0"/>
          </a:p>
        </p:txBody>
      </p:sp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/>
              <a:t>Klicka här för att fylla i rubrik ovanpå bild</a:t>
            </a:r>
          </a:p>
        </p:txBody>
      </p:sp>
    </p:spTree>
    <p:extLst>
      <p:ext uri="{BB962C8B-B14F-4D97-AF65-F5344CB8AC3E}">
        <p14:creationId xmlns:p14="http://schemas.microsoft.com/office/powerpoint/2010/main" val="27229211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/>
              <a:t>Klicka här för att fylla i rubrik</a:t>
            </a:r>
          </a:p>
        </p:txBody>
      </p:sp>
    </p:spTree>
    <p:extLst>
      <p:ext uri="{BB962C8B-B14F-4D97-AF65-F5344CB8AC3E}">
        <p14:creationId xmlns:p14="http://schemas.microsoft.com/office/powerpoint/2010/main" val="1133250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ed foto ba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sv-SE" dirty="0"/>
              <a:t>Klicka här för att lägg till en </a:t>
            </a:r>
            <a:r>
              <a:rPr lang="sv-SE" dirty="0" err="1"/>
              <a:t>helsidebild</a:t>
            </a:r>
            <a:endParaRPr lang="sv-SE" dirty="0"/>
          </a:p>
        </p:txBody>
      </p:sp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/>
              <a:t>Klicka här för att fylla i rubrik ovanpå bild</a:t>
            </a:r>
          </a:p>
        </p:txBody>
      </p:sp>
    </p:spTree>
    <p:extLst>
      <p:ext uri="{BB962C8B-B14F-4D97-AF65-F5344CB8AC3E}">
        <p14:creationId xmlns:p14="http://schemas.microsoft.com/office/powerpoint/2010/main" val="987156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ed blå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>
              <a:solidFill>
                <a:srgbClr val="FFFFFF"/>
              </a:solidFill>
            </a:endParaRPr>
          </a:p>
        </p:txBody>
      </p:sp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 algn="ctr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fylla i rubrik ovanpå bild</a:t>
            </a:r>
          </a:p>
        </p:txBody>
      </p:sp>
    </p:spTree>
    <p:extLst>
      <p:ext uri="{BB962C8B-B14F-4D97-AF65-F5344CB8AC3E}">
        <p14:creationId xmlns:p14="http://schemas.microsoft.com/office/powerpoint/2010/main" val="41055114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ed röd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>
              <a:solidFill>
                <a:srgbClr val="FFFFFF"/>
              </a:solidFill>
            </a:endParaRPr>
          </a:p>
        </p:txBody>
      </p:sp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 algn="ctr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fylla i rubrik ovanpå bild</a:t>
            </a:r>
          </a:p>
        </p:txBody>
      </p:sp>
    </p:spTree>
    <p:extLst>
      <p:ext uri="{BB962C8B-B14F-4D97-AF65-F5344CB8AC3E}">
        <p14:creationId xmlns:p14="http://schemas.microsoft.com/office/powerpoint/2010/main" val="22428640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0" y="3432"/>
            <a:ext cx="12192000" cy="6858000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999847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fylla i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609600" y="2276874"/>
            <a:ext cx="10972800" cy="374441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Klicka här för att ändra texten</a:t>
            </a:r>
          </a:p>
        </p:txBody>
      </p:sp>
    </p:spTree>
    <p:extLst>
      <p:ext uri="{BB962C8B-B14F-4D97-AF65-F5344CB8AC3E}">
        <p14:creationId xmlns:p14="http://schemas.microsoft.com/office/powerpoint/2010/main" val="16843299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609600" y="2276871"/>
            <a:ext cx="5384800" cy="364840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6197600" y="2276871"/>
            <a:ext cx="5384800" cy="364840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 dirty="0"/>
              <a:t>Klicka här för att ändra texten</a:t>
            </a:r>
          </a:p>
        </p:txBody>
      </p:sp>
    </p:spTree>
    <p:extLst>
      <p:ext uri="{BB962C8B-B14F-4D97-AF65-F5344CB8AC3E}">
        <p14:creationId xmlns:p14="http://schemas.microsoft.com/office/powerpoint/2010/main" val="814618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vå innehållsdel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392" y="1028733"/>
            <a:ext cx="537659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609600" y="2276871"/>
            <a:ext cx="5384800" cy="364840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6197600" y="548682"/>
            <a:ext cx="5384800" cy="537659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 dirty="0"/>
              <a:t>Klicka här för att ändra texten</a:t>
            </a:r>
          </a:p>
        </p:txBody>
      </p:sp>
    </p:spTree>
    <p:extLst>
      <p:ext uri="{BB962C8B-B14F-4D97-AF65-F5344CB8AC3E}">
        <p14:creationId xmlns:p14="http://schemas.microsoft.com/office/powerpoint/2010/main" val="33671814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-1500"/>
            <a:ext cx="12192599" cy="6859499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0 w 12191999"/>
              <a:gd name="connsiteY3" fmla="*/ 6858000 h 6858000"/>
              <a:gd name="connsiteX4" fmla="*/ 0 w 12191999"/>
              <a:gd name="connsiteY4" fmla="*/ 0 h 6858000"/>
              <a:gd name="connsiteX0" fmla="*/ 0 w 12201525"/>
              <a:gd name="connsiteY0" fmla="*/ 0 h 6858000"/>
              <a:gd name="connsiteX1" fmla="*/ 12191999 w 12201525"/>
              <a:gd name="connsiteY1" fmla="*/ 0 h 6858000"/>
              <a:gd name="connsiteX2" fmla="*/ 12201525 w 12201525"/>
              <a:gd name="connsiteY2" fmla="*/ 3552825 h 6858000"/>
              <a:gd name="connsiteX3" fmla="*/ 12191999 w 12201525"/>
              <a:gd name="connsiteY3" fmla="*/ 6858000 h 6858000"/>
              <a:gd name="connsiteX4" fmla="*/ 0 w 12201525"/>
              <a:gd name="connsiteY4" fmla="*/ 6858000 h 6858000"/>
              <a:gd name="connsiteX5" fmla="*/ 0 w 12201525"/>
              <a:gd name="connsiteY5" fmla="*/ 0 h 6858000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6876 h 6864876"/>
              <a:gd name="connsiteX1" fmla="*/ 9098615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098615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27742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1498 h 6859498"/>
              <a:gd name="connsiteX1" fmla="*/ 9133121 w 12201525"/>
              <a:gd name="connsiteY1" fmla="*/ 0 h 6859498"/>
              <a:gd name="connsiteX2" fmla="*/ 12201525 w 12201525"/>
              <a:gd name="connsiteY2" fmla="*/ 3554323 h 6859498"/>
              <a:gd name="connsiteX3" fmla="*/ 12191999 w 12201525"/>
              <a:gd name="connsiteY3" fmla="*/ 6859498 h 6859498"/>
              <a:gd name="connsiteX4" fmla="*/ 0 w 12201525"/>
              <a:gd name="connsiteY4" fmla="*/ 6859498 h 6859498"/>
              <a:gd name="connsiteX5" fmla="*/ 0 w 12201525"/>
              <a:gd name="connsiteY5" fmla="*/ 1498 h 6859498"/>
              <a:gd name="connsiteX0" fmla="*/ 0 w 12196930"/>
              <a:gd name="connsiteY0" fmla="*/ 1498 h 6859498"/>
              <a:gd name="connsiteX1" fmla="*/ 9133121 w 12196930"/>
              <a:gd name="connsiteY1" fmla="*/ 0 h 6859498"/>
              <a:gd name="connsiteX2" fmla="*/ 12196930 w 12196930"/>
              <a:gd name="connsiteY2" fmla="*/ 3549728 h 6859498"/>
              <a:gd name="connsiteX3" fmla="*/ 12191999 w 12196930"/>
              <a:gd name="connsiteY3" fmla="*/ 6859498 h 6859498"/>
              <a:gd name="connsiteX4" fmla="*/ 0 w 12196930"/>
              <a:gd name="connsiteY4" fmla="*/ 6859498 h 6859498"/>
              <a:gd name="connsiteX5" fmla="*/ 0 w 12196930"/>
              <a:gd name="connsiteY5" fmla="*/ 1498 h 6859498"/>
              <a:gd name="connsiteX0" fmla="*/ 0 w 12192599"/>
              <a:gd name="connsiteY0" fmla="*/ 1498 h 6859498"/>
              <a:gd name="connsiteX1" fmla="*/ 9133121 w 12192599"/>
              <a:gd name="connsiteY1" fmla="*/ 0 h 6859498"/>
              <a:gd name="connsiteX2" fmla="*/ 12187740 w 12192599"/>
              <a:gd name="connsiteY2" fmla="*/ 3549728 h 6859498"/>
              <a:gd name="connsiteX3" fmla="*/ 12191999 w 12192599"/>
              <a:gd name="connsiteY3" fmla="*/ 6859498 h 6859498"/>
              <a:gd name="connsiteX4" fmla="*/ 0 w 12192599"/>
              <a:gd name="connsiteY4" fmla="*/ 6859498 h 6859498"/>
              <a:gd name="connsiteX5" fmla="*/ 0 w 12192599"/>
              <a:gd name="connsiteY5" fmla="*/ 1498 h 685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599" h="6859498">
                <a:moveTo>
                  <a:pt x="0" y="1498"/>
                </a:moveTo>
                <a:lnTo>
                  <a:pt x="9133121" y="0"/>
                </a:lnTo>
                <a:cubicBezTo>
                  <a:pt x="10941201" y="1093691"/>
                  <a:pt x="11816297" y="2559984"/>
                  <a:pt x="12187740" y="3549728"/>
                </a:cubicBezTo>
                <a:cubicBezTo>
                  <a:pt x="12184565" y="4651453"/>
                  <a:pt x="12195174" y="5757773"/>
                  <a:pt x="12191999" y="6859498"/>
                </a:cubicBezTo>
                <a:lnTo>
                  <a:pt x="0" y="6859498"/>
                </a:lnTo>
                <a:lnTo>
                  <a:pt x="0" y="1498"/>
                </a:lnTo>
                <a:close/>
              </a:path>
            </a:pathLst>
          </a:custGeom>
        </p:spPr>
        <p:txBody>
          <a:bodyPr/>
          <a:lstStyle>
            <a:lvl1pPr marL="30162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1889549"/>
            <a:ext cx="9608400" cy="1310851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914377">
              <a:defRPr/>
            </a:pPr>
            <a:endParaRPr lang="sv-SE" sz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 defTabSz="914377">
              <a:defRPr/>
            </a:pPr>
            <a:r>
              <a:rPr lang="sv-SE" sz="1200" smtClean="0">
                <a:solidFill>
                  <a:prstClr val="black"/>
                </a:solidFill>
                <a:latin typeface="Arial"/>
              </a:rPr>
              <a:t>Processforum 241003</a:t>
            </a:r>
            <a:endParaRPr lang="sv-SE" sz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 defTabSz="914377">
              <a:defRPr/>
            </a:pPr>
            <a:fld id="{34C9B0E5-37D7-412E-A162-6A236BADC197}" type="slidenum">
              <a:rPr lang="sv-SE" sz="1200" smtClean="0">
                <a:solidFill>
                  <a:prstClr val="black"/>
                </a:solidFill>
                <a:latin typeface="Arial"/>
              </a:rPr>
              <a:pPr algn="r" defTabSz="914377">
                <a:defRPr/>
              </a:pPr>
              <a:t>‹#›</a:t>
            </a:fld>
            <a:endParaRPr lang="sv-SE" sz="12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9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39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Grun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63" y="1623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63" y="1623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00979" y="419359"/>
            <a:ext cx="11393620" cy="325159"/>
          </a:xfrm>
        </p:spPr>
        <p:txBody>
          <a:bodyPr/>
          <a:lstStyle>
            <a:lvl1pPr>
              <a:lnSpc>
                <a:spcPts val="2449"/>
              </a:lnSpc>
              <a:defRPr sz="2245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1"/>
          </p:nvPr>
        </p:nvSpPr>
        <p:spPr>
          <a:xfrm>
            <a:off x="400979" y="1169457"/>
            <a:ext cx="11393620" cy="1593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9"/>
            <p:custDataLst>
              <p:tags r:id="rId3"/>
            </p:custDataLst>
          </p:nvPr>
        </p:nvSpPr>
        <p:spPr>
          <a:xfrm>
            <a:off x="399119" y="799153"/>
            <a:ext cx="9641736" cy="28272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1837" i="0" dirty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  <p:custDataLst>
              <p:tags r:id="rId4"/>
            </p:custDataLst>
          </p:nvPr>
        </p:nvSpPr>
        <p:spPr>
          <a:xfrm>
            <a:off x="399563" y="5902245"/>
            <a:ext cx="11577916" cy="510219"/>
          </a:xfrm>
        </p:spPr>
        <p:txBody>
          <a:bodyPr anchor="b" anchorCtr="0"/>
          <a:lstStyle>
            <a:lvl1pPr marL="0" indent="0" defTabSz="639708">
              <a:lnSpc>
                <a:spcPts val="919"/>
              </a:lnSpc>
              <a:spcAft>
                <a:spcPts val="0"/>
              </a:spcAft>
              <a:buNone/>
              <a:tabLst>
                <a:tab pos="479376" algn="r"/>
                <a:tab pos="639708" algn="l"/>
              </a:tabLst>
              <a:defRPr sz="102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628371" lvl="0" indent="-628371" defTabSz="639708">
              <a:lnSpc>
                <a:spcPts val="1020"/>
              </a:lnSpc>
              <a:spcAft>
                <a:spcPts val="0"/>
              </a:spcAft>
              <a:tabLst>
                <a:tab pos="479376" algn="r"/>
                <a:tab pos="639708" algn="l"/>
              </a:tabLst>
            </a:pPr>
            <a:r>
              <a:rPr lang="sv-SE" sz="1020" dirty="0">
                <a:ea typeface="Verdana" pitchFamily="34" charset="0"/>
                <a:cs typeface="Verdana" pitchFamily="34" charset="0"/>
              </a:rPr>
              <a:t>	Not:	xxxxxx</a:t>
            </a:r>
          </a:p>
          <a:p>
            <a:pPr marL="628371" lvl="0" indent="-628371" defTabSz="639708">
              <a:lnSpc>
                <a:spcPts val="1020"/>
              </a:lnSpc>
              <a:spcAft>
                <a:spcPts val="0"/>
              </a:spcAft>
              <a:tabLst>
                <a:tab pos="479376" algn="r"/>
                <a:tab pos="639708" algn="l"/>
              </a:tabLst>
            </a:pPr>
            <a:r>
              <a:rPr lang="sv-SE" sz="1020" dirty="0">
                <a:ea typeface="Verdana" pitchFamily="34" charset="0"/>
                <a:cs typeface="Verdana" pitchFamily="34" charset="0"/>
              </a:rPr>
              <a:t>	*	xxx</a:t>
            </a:r>
          </a:p>
          <a:p>
            <a:pPr marL="628371" lvl="0" indent="-628371" defTabSz="639708">
              <a:lnSpc>
                <a:spcPts val="1020"/>
              </a:lnSpc>
              <a:spcAft>
                <a:spcPts val="0"/>
              </a:spcAft>
              <a:tabLst>
                <a:tab pos="479376" algn="r"/>
                <a:tab pos="639708" algn="l"/>
              </a:tabLst>
            </a:pPr>
            <a:r>
              <a:rPr lang="sv-SE" sz="1020" dirty="0">
                <a:ea typeface="Verdana" pitchFamily="34" charset="0"/>
                <a:cs typeface="Verdana" pitchFamily="34" charset="0"/>
              </a:rPr>
              <a:t>	Källa:	</a:t>
            </a:r>
            <a:r>
              <a:rPr lang="sv-SE" sz="1020" dirty="0" err="1">
                <a:ea typeface="Verdana" pitchFamily="34" charset="0"/>
                <a:cs typeface="Verdana" pitchFamily="34" charset="0"/>
              </a:rPr>
              <a:t>xxxx</a:t>
            </a:r>
            <a:endParaRPr lang="sv-SE" sz="102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Platshållare för bildnummer 5"/>
          <p:cNvSpPr txBox="1">
            <a:spLocks/>
          </p:cNvSpPr>
          <p:nvPr userDrawn="1"/>
        </p:nvSpPr>
        <p:spPr>
          <a:xfrm>
            <a:off x="11136641" y="6533748"/>
            <a:ext cx="720000" cy="108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sv-SE"/>
            </a:defPPr>
            <a:lvl1pPr marL="0" algn="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6C602A-63EE-46CF-AAA0-57BFED8B59D2}" type="slidenum">
              <a:rPr lang="en-GB" sz="800" smtClean="0">
                <a:solidFill>
                  <a:srgbClr val="FFFFFF"/>
                </a:solidFill>
              </a:rPr>
              <a:pPr/>
              <a:t>‹#›</a:t>
            </a:fld>
            <a:endParaRPr lang="en-GB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752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ed blå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 algn="ctr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fylla i rubrik ovanpå bild</a:t>
            </a:r>
          </a:p>
        </p:txBody>
      </p:sp>
    </p:spTree>
    <p:extLst>
      <p:ext uri="{BB962C8B-B14F-4D97-AF65-F5344CB8AC3E}">
        <p14:creationId xmlns:p14="http://schemas.microsoft.com/office/powerpoint/2010/main" val="23789128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609600" y="6308726"/>
            <a:ext cx="2844800" cy="4127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363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0639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/>
              <a:t>Klicka här för att fylla i rubrik</a:t>
            </a:r>
          </a:p>
        </p:txBody>
      </p:sp>
    </p:spTree>
    <p:extLst>
      <p:ext uri="{BB962C8B-B14F-4D97-AF65-F5344CB8AC3E}">
        <p14:creationId xmlns:p14="http://schemas.microsoft.com/office/powerpoint/2010/main" val="13358160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ed foto ba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sv-SE" dirty="0"/>
              <a:t>Klicka här för att lägg till en </a:t>
            </a:r>
            <a:r>
              <a:rPr lang="sv-SE" dirty="0" err="1"/>
              <a:t>helsidebild</a:t>
            </a:r>
            <a:endParaRPr lang="sv-SE" dirty="0"/>
          </a:p>
        </p:txBody>
      </p:sp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/>
              <a:t>Klicka här för att fylla i rubrik ovanpå bild</a:t>
            </a:r>
          </a:p>
        </p:txBody>
      </p:sp>
    </p:spTree>
    <p:extLst>
      <p:ext uri="{BB962C8B-B14F-4D97-AF65-F5344CB8AC3E}">
        <p14:creationId xmlns:p14="http://schemas.microsoft.com/office/powerpoint/2010/main" val="34628108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ed blå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 algn="ctr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fylla i rubrik ovanpå bild</a:t>
            </a:r>
          </a:p>
        </p:txBody>
      </p:sp>
    </p:spTree>
    <p:extLst>
      <p:ext uri="{BB962C8B-B14F-4D97-AF65-F5344CB8AC3E}">
        <p14:creationId xmlns:p14="http://schemas.microsoft.com/office/powerpoint/2010/main" val="24953180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ed röd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 algn="ctr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fylla i rubrik ovanpå bild</a:t>
            </a:r>
          </a:p>
        </p:txBody>
      </p:sp>
    </p:spTree>
    <p:extLst>
      <p:ext uri="{BB962C8B-B14F-4D97-AF65-F5344CB8AC3E}">
        <p14:creationId xmlns:p14="http://schemas.microsoft.com/office/powerpoint/2010/main" val="21357281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0" y="3432"/>
            <a:ext cx="12192000" cy="6858000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387292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fylla i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609600" y="2276874"/>
            <a:ext cx="10972800" cy="374441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Klicka här för att ändra texten</a:t>
            </a:r>
          </a:p>
        </p:txBody>
      </p:sp>
    </p:spTree>
    <p:extLst>
      <p:ext uri="{BB962C8B-B14F-4D97-AF65-F5344CB8AC3E}">
        <p14:creationId xmlns:p14="http://schemas.microsoft.com/office/powerpoint/2010/main" val="15175332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609600" y="2276871"/>
            <a:ext cx="5384800" cy="364840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6197600" y="2276871"/>
            <a:ext cx="5384800" cy="364840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 dirty="0"/>
              <a:t>Klicka här för att ändra texten</a:t>
            </a:r>
          </a:p>
        </p:txBody>
      </p:sp>
    </p:spTree>
    <p:extLst>
      <p:ext uri="{BB962C8B-B14F-4D97-AF65-F5344CB8AC3E}">
        <p14:creationId xmlns:p14="http://schemas.microsoft.com/office/powerpoint/2010/main" val="29070163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392" y="1028733"/>
            <a:ext cx="537659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609600" y="2276871"/>
            <a:ext cx="5384800" cy="364840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6197600" y="548682"/>
            <a:ext cx="5384800" cy="537659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 dirty="0"/>
              <a:t>Klicka här för att ändra texten</a:t>
            </a:r>
          </a:p>
        </p:txBody>
      </p:sp>
    </p:spTree>
    <p:extLst>
      <p:ext uri="{BB962C8B-B14F-4D97-AF65-F5344CB8AC3E}">
        <p14:creationId xmlns:p14="http://schemas.microsoft.com/office/powerpoint/2010/main" val="17130021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 not remove" hidden="1">
            <a:extLst>
              <a:ext uri="{FF2B5EF4-FFF2-40B4-BE49-F238E27FC236}">
                <a16:creationId xmlns:a16="http://schemas.microsoft.com/office/drawing/2014/main" id="{7F19F6FA-C315-406B-A333-7795FFDFF6E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63CC2EB-9A0C-4B5D-82FB-32351F22A61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63CC2EB-9A0C-4B5D-82FB-32351F22A6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CA2FBE6-CCDF-4281-881A-D421423FBB5C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36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9795F843-3CE1-ED4D-A4D1-B27B6DB64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3" y="616842"/>
            <a:ext cx="9144000" cy="60979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title</a:t>
            </a:r>
            <a:r>
              <a:rPr lang="sv-SE" dirty="0"/>
              <a:t> style</a:t>
            </a:r>
          </a:p>
        </p:txBody>
      </p: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CF58C1CC-ECA4-5141-95FE-2805C6A2DC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3" y="1422401"/>
            <a:ext cx="9144000" cy="4186239"/>
          </a:xfrm>
        </p:spPr>
        <p:txBody>
          <a:bodyPr/>
          <a:lstStyle/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75206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ed röd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 algn="ctr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fylla i rubrik ovanpå bild</a:t>
            </a:r>
          </a:p>
        </p:txBody>
      </p:sp>
    </p:spTree>
    <p:extLst>
      <p:ext uri="{BB962C8B-B14F-4D97-AF65-F5344CB8AC3E}">
        <p14:creationId xmlns:p14="http://schemas.microsoft.com/office/powerpoint/2010/main" val="2729290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0" y="3432"/>
            <a:ext cx="12192000" cy="6858000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916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fylla i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609600" y="2276874"/>
            <a:ext cx="10972800" cy="374441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Klicka här för att ändra texten</a:t>
            </a:r>
          </a:p>
        </p:txBody>
      </p:sp>
    </p:spTree>
    <p:extLst>
      <p:ext uri="{BB962C8B-B14F-4D97-AF65-F5344CB8AC3E}">
        <p14:creationId xmlns:p14="http://schemas.microsoft.com/office/powerpoint/2010/main" val="1306564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609600" y="2276871"/>
            <a:ext cx="5384800" cy="364840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6197600" y="2276871"/>
            <a:ext cx="5384800" cy="364840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 dirty="0"/>
              <a:t>Klicka här för att ändra texten</a:t>
            </a:r>
          </a:p>
        </p:txBody>
      </p:sp>
    </p:spTree>
    <p:extLst>
      <p:ext uri="{BB962C8B-B14F-4D97-AF65-F5344CB8AC3E}">
        <p14:creationId xmlns:p14="http://schemas.microsoft.com/office/powerpoint/2010/main" val="3867049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392" y="1028733"/>
            <a:ext cx="537659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609600" y="2276871"/>
            <a:ext cx="5384800" cy="364840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6197600" y="548682"/>
            <a:ext cx="5384800" cy="537659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 dirty="0"/>
              <a:t>Klicka här för att ändra texten</a:t>
            </a:r>
          </a:p>
        </p:txBody>
      </p:sp>
    </p:spTree>
    <p:extLst>
      <p:ext uri="{BB962C8B-B14F-4D97-AF65-F5344CB8AC3E}">
        <p14:creationId xmlns:p14="http://schemas.microsoft.com/office/powerpoint/2010/main" val="367448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/>
              <a:t>Klicka här för att fylla i rubrik</a:t>
            </a:r>
          </a:p>
        </p:txBody>
      </p:sp>
    </p:spTree>
    <p:extLst>
      <p:ext uri="{BB962C8B-B14F-4D97-AF65-F5344CB8AC3E}">
        <p14:creationId xmlns:p14="http://schemas.microsoft.com/office/powerpoint/2010/main" val="997411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3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3392" y="1028733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fylla i 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2276874"/>
            <a:ext cx="10972800" cy="3744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texten</a:t>
            </a: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</p:txBody>
      </p:sp>
      <p:pic>
        <p:nvPicPr>
          <p:cNvPr id="1027" name="Bildobjekt 5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6269121"/>
            <a:ext cx="1376603" cy="3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Bildobjekt 6" descr="Logotyp_Region_Kalmar_län_fär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310" y="6173100"/>
            <a:ext cx="1035791" cy="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Bildobjekt 7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352" y="6269121"/>
            <a:ext cx="1514267" cy="3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1" y="5858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sz="2400"/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5116036" y="1118585"/>
            <a:ext cx="1477328" cy="32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333" b="0" i="0" u="none" strike="noStrike" cap="none" normalizeH="0" baseline="0">
                <a:ln>
                  <a:noFill/>
                </a:ln>
                <a:solidFill>
                  <a:srgbClr val="7F7F7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sv-SE" alt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5116036" y="1842484"/>
            <a:ext cx="1477328" cy="32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333" b="0" i="0" u="none" strike="noStrike" cap="none" normalizeH="0" baseline="0">
                <a:ln>
                  <a:noFill/>
                </a:ln>
                <a:solidFill>
                  <a:srgbClr val="7F7F7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sv-SE" alt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ktangel 17"/>
          <p:cNvSpPr/>
          <p:nvPr userDrawn="1"/>
        </p:nvSpPr>
        <p:spPr>
          <a:xfrm>
            <a:off x="638239" y="6365068"/>
            <a:ext cx="2289409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v-SE" sz="1333" dirty="0">
                <a:solidFill>
                  <a:schemeClr val="tx1"/>
                </a:solidFill>
                <a:latin typeface="+mj-lt"/>
              </a:rPr>
              <a:t>Sydöstra sjukvårdsregionen</a:t>
            </a:r>
            <a:endParaRPr lang="sv-SE" sz="1467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062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</p:sldLayoutIdLst>
  <p:txStyles>
    <p:titleStyle>
      <a:lvl1pPr algn="l" defTabSz="1219170" rtl="0" eaLnBrk="1" latinLnBrk="0" hangingPunct="1">
        <a:spcBef>
          <a:spcPct val="0"/>
        </a:spcBef>
        <a:buNone/>
        <a:defRPr sz="5333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121917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Tx/>
        <a:buNone/>
        <a:tabLst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3392" y="1028733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fylla i 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2276874"/>
            <a:ext cx="10972800" cy="3744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texten</a:t>
            </a: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</p:txBody>
      </p:sp>
      <p:pic>
        <p:nvPicPr>
          <p:cNvPr id="1027" name="Bildobjekt 5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6269121"/>
            <a:ext cx="1376603" cy="3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Bildobjekt 6" descr="Logotyp_Region_Kalmar_län_fär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310" y="6173100"/>
            <a:ext cx="1035791" cy="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Bildobjekt 7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352" y="6269121"/>
            <a:ext cx="1514267" cy="3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1" y="5858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sz="2400">
              <a:solidFill>
                <a:srgbClr val="363636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5269924" y="1118585"/>
            <a:ext cx="1169551" cy="32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v-SE" altLang="sv-SE" sz="1333">
                <a:solidFill>
                  <a:srgbClr val="7F7F7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lang="sv-SE" altLang="sv-SE" sz="2400">
              <a:solidFill>
                <a:srgbClr val="36363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5269924" y="1842484"/>
            <a:ext cx="1169551" cy="32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v-SE" altLang="sv-SE" sz="1333">
                <a:solidFill>
                  <a:srgbClr val="7F7F7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lang="sv-SE" altLang="sv-SE" sz="2400">
              <a:solidFill>
                <a:srgbClr val="36363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ktangel 17"/>
          <p:cNvSpPr/>
          <p:nvPr userDrawn="1"/>
        </p:nvSpPr>
        <p:spPr>
          <a:xfrm>
            <a:off x="638239" y="6365068"/>
            <a:ext cx="2289409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v-SE" sz="1333" dirty="0">
                <a:solidFill>
                  <a:srgbClr val="363636"/>
                </a:solidFill>
                <a:latin typeface="Arial"/>
              </a:rPr>
              <a:t>Sydöstra sjukvårdsregionen</a:t>
            </a:r>
            <a:endParaRPr lang="sv-SE" sz="1467" dirty="0">
              <a:solidFill>
                <a:srgbClr val="36363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145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1219170" rtl="0" eaLnBrk="1" latinLnBrk="0" hangingPunct="1">
        <a:spcBef>
          <a:spcPct val="0"/>
        </a:spcBef>
        <a:buNone/>
        <a:defRPr sz="5333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121917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Tx/>
        <a:buNone/>
        <a:tabLst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3392" y="1028733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fylla i 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2276874"/>
            <a:ext cx="10972800" cy="3744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texten</a:t>
            </a: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</p:txBody>
      </p:sp>
      <p:pic>
        <p:nvPicPr>
          <p:cNvPr id="1027" name="Bildobjekt 5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6269121"/>
            <a:ext cx="1376603" cy="3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Bildobjekt 6" descr="Logotyp_Region_Kalmar_län_fär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310" y="6173100"/>
            <a:ext cx="1035791" cy="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Bildobjekt 7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352" y="6269121"/>
            <a:ext cx="1514267" cy="3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1" y="5858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sz="2400">
              <a:solidFill>
                <a:srgbClr val="363636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5269924" y="1118585"/>
            <a:ext cx="1169551" cy="32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v-SE" altLang="sv-SE" sz="1333">
                <a:solidFill>
                  <a:srgbClr val="7F7F7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lang="sv-SE" altLang="sv-SE" sz="2400">
              <a:solidFill>
                <a:srgbClr val="36363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5269924" y="1842484"/>
            <a:ext cx="1169551" cy="32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v-SE" altLang="sv-SE" sz="1333">
                <a:solidFill>
                  <a:srgbClr val="7F7F7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lang="sv-SE" altLang="sv-SE" sz="2400">
              <a:solidFill>
                <a:srgbClr val="36363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ktangel 17"/>
          <p:cNvSpPr/>
          <p:nvPr userDrawn="1"/>
        </p:nvSpPr>
        <p:spPr>
          <a:xfrm>
            <a:off x="638239" y="6365068"/>
            <a:ext cx="2289409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v-SE" sz="1333" dirty="0">
                <a:solidFill>
                  <a:srgbClr val="363636"/>
                </a:solidFill>
                <a:latin typeface="Arial"/>
              </a:rPr>
              <a:t>Sydöstra sjukvårdsregionen</a:t>
            </a:r>
            <a:endParaRPr lang="sv-SE" sz="1467" dirty="0">
              <a:solidFill>
                <a:srgbClr val="36363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18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sldNum="0" hdr="0" dt="0"/>
  <p:txStyles>
    <p:titleStyle>
      <a:lvl1pPr algn="l" defTabSz="1219170" rtl="0" eaLnBrk="1" latinLnBrk="0" hangingPunct="1">
        <a:spcBef>
          <a:spcPct val="0"/>
        </a:spcBef>
        <a:buNone/>
        <a:defRPr sz="5333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121917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Tx/>
        <a:buNone/>
        <a:tabLst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3392" y="1028733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fylla i 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2276874"/>
            <a:ext cx="10972800" cy="3744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texten</a:t>
            </a: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</p:txBody>
      </p:sp>
      <p:pic>
        <p:nvPicPr>
          <p:cNvPr id="1027" name="Bildobjekt 5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6269121"/>
            <a:ext cx="1376603" cy="3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Bildobjekt 6" descr="Logotyp_Region_Kalmar_län_fär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310" y="6173100"/>
            <a:ext cx="1035791" cy="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Bildobjekt 7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352" y="6269121"/>
            <a:ext cx="1514267" cy="3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1" y="5858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sz="2400"/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5116036" y="1118585"/>
            <a:ext cx="1477328" cy="32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333" b="0" i="0" u="none" strike="noStrike" cap="none" normalizeH="0" baseline="0">
                <a:ln>
                  <a:noFill/>
                </a:ln>
                <a:solidFill>
                  <a:srgbClr val="7F7F7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sv-SE" alt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5116036" y="1842484"/>
            <a:ext cx="1477328" cy="32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333" b="0" i="0" u="none" strike="noStrike" cap="none" normalizeH="0" baseline="0">
                <a:ln>
                  <a:noFill/>
                </a:ln>
                <a:solidFill>
                  <a:srgbClr val="7F7F7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sv-SE" alt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ktangel 17"/>
          <p:cNvSpPr/>
          <p:nvPr userDrawn="1"/>
        </p:nvSpPr>
        <p:spPr>
          <a:xfrm>
            <a:off x="638239" y="6365068"/>
            <a:ext cx="2289409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v-SE" sz="1333" dirty="0">
                <a:solidFill>
                  <a:schemeClr val="tx1"/>
                </a:solidFill>
                <a:latin typeface="+mj-lt"/>
              </a:rPr>
              <a:t>Sydöstra sjukvårdsregionen</a:t>
            </a:r>
            <a:endParaRPr lang="sv-SE" sz="1467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798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</p:sldLayoutIdLst>
  <p:txStyles>
    <p:titleStyle>
      <a:lvl1pPr algn="l" defTabSz="1219170" rtl="0" eaLnBrk="1" latinLnBrk="0" hangingPunct="1">
        <a:spcBef>
          <a:spcPct val="0"/>
        </a:spcBef>
        <a:buNone/>
        <a:defRPr sz="5333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121917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Tx/>
        <a:buNone/>
        <a:tabLst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D4348B8-6313-E751-4444-108726460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667" dirty="0">
                <a:latin typeface="+mj-lt"/>
                <a:ea typeface="Times New Roman" panose="02020603050405020304" pitchFamily="18" charset="0"/>
              </a:rPr>
              <a:t>	</a:t>
            </a:r>
          </a:p>
          <a:p>
            <a:endParaRPr lang="sv-SE" sz="2400" dirty="0">
              <a:latin typeface="+mj-lt"/>
              <a:ea typeface="Times New Roman" panose="02020603050405020304" pitchFamily="18" charset="0"/>
            </a:endParaRPr>
          </a:p>
          <a:p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SE" dirty="0" smtClean="0"/>
              <a:t>Kunskapsråd</a:t>
            </a:r>
            <a:br>
              <a:rPr lang="sv-SE" dirty="0" smtClean="0"/>
            </a:br>
            <a:r>
              <a:rPr lang="sv-SE" dirty="0" smtClean="0"/>
              <a:t>Medicin- och akutvård</a:t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sz="4400" dirty="0" smtClean="0"/>
              <a:t>25 november 2024</a:t>
            </a:r>
            <a:endParaRPr lang="sv-SE" sz="4400" dirty="0"/>
          </a:p>
        </p:txBody>
      </p:sp>
    </p:spTree>
    <p:extLst>
      <p:ext uri="{BB962C8B-B14F-4D97-AF65-F5344CB8AC3E}">
        <p14:creationId xmlns:p14="http://schemas.microsoft.com/office/powerpoint/2010/main" val="341328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-104775" y="0"/>
            <a:ext cx="12192000" cy="59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ubrik 6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2030511"/>
          </a:xfrm>
        </p:spPr>
        <p:txBody>
          <a:bodyPr>
            <a:noAutofit/>
          </a:bodyPr>
          <a:lstStyle/>
          <a:p>
            <a:pPr lvl="0" algn="l"/>
            <a:r>
              <a:rPr lang="sv-SE" sz="4800" dirty="0">
                <a:solidFill>
                  <a:schemeClr val="bg1"/>
                </a:solidFill>
              </a:rPr>
              <a:t>RPO Lung- och allergisjukdomar</a:t>
            </a:r>
            <a:r>
              <a:rPr lang="sv-SE" sz="3200" dirty="0">
                <a:solidFill>
                  <a:schemeClr val="bg1"/>
                </a:solidFill>
              </a:rPr>
              <a:t/>
            </a:r>
            <a:br>
              <a:rPr lang="sv-SE" sz="3200" dirty="0">
                <a:solidFill>
                  <a:schemeClr val="bg1"/>
                </a:solidFill>
              </a:rPr>
            </a:br>
            <a:r>
              <a:rPr lang="sv-SE" sz="3200" dirty="0">
                <a:solidFill>
                  <a:schemeClr val="bg1"/>
                </a:solidFill>
              </a:rPr>
              <a:t/>
            </a:r>
            <a:br>
              <a:rPr lang="sv-SE" sz="3200" dirty="0">
                <a:solidFill>
                  <a:schemeClr val="bg1"/>
                </a:solidFill>
              </a:rPr>
            </a:br>
            <a:r>
              <a:rPr lang="sv-SE" sz="3200" dirty="0">
                <a:solidFill>
                  <a:schemeClr val="bg1"/>
                </a:solidFill>
              </a:rPr>
              <a:t>Översiktlig handlingsplan för 2024</a:t>
            </a:r>
            <a:br>
              <a:rPr lang="sv-SE" sz="3200" dirty="0">
                <a:solidFill>
                  <a:schemeClr val="bg1"/>
                </a:solidFill>
              </a:rPr>
            </a:br>
            <a:r>
              <a:rPr lang="sv-SE" sz="3200" dirty="0">
                <a:solidFill>
                  <a:schemeClr val="bg1"/>
                </a:solidFill>
              </a:rPr>
              <a:t/>
            </a:r>
            <a:br>
              <a:rPr lang="sv-SE" sz="3200" dirty="0">
                <a:solidFill>
                  <a:schemeClr val="bg1"/>
                </a:solidFill>
              </a:rPr>
            </a:br>
            <a:r>
              <a:rPr lang="sv-SE" sz="1400" dirty="0" smtClean="0">
                <a:solidFill>
                  <a:schemeClr val="bg1"/>
                </a:solidFill>
              </a:rPr>
              <a:t>Uppdaterad inför KR 241125</a:t>
            </a:r>
            <a:r>
              <a:rPr lang="sv-SE" sz="1400" dirty="0">
                <a:solidFill>
                  <a:schemeClr val="bg1"/>
                </a:solidFill>
              </a:rPr>
              <a:t/>
            </a:r>
            <a:br>
              <a:rPr lang="sv-SE" sz="1400" dirty="0">
                <a:solidFill>
                  <a:schemeClr val="bg1"/>
                </a:solidFill>
              </a:rPr>
            </a:br>
            <a:r>
              <a:rPr lang="sv-SE" sz="1400" dirty="0">
                <a:solidFill>
                  <a:schemeClr val="bg1"/>
                </a:solidFill>
              </a:rPr>
              <a:t/>
            </a:r>
            <a:br>
              <a:rPr lang="sv-SE" sz="1400" dirty="0">
                <a:solidFill>
                  <a:schemeClr val="bg1"/>
                </a:solidFill>
              </a:rPr>
            </a:br>
            <a:endParaRPr lang="sv-S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2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623392" y="1028732"/>
            <a:ext cx="10972800" cy="1189927"/>
          </a:xfrm>
        </p:spPr>
        <p:txBody>
          <a:bodyPr>
            <a:normAutofit fontScale="90000"/>
          </a:bodyPr>
          <a:lstStyle/>
          <a:p>
            <a:r>
              <a:rPr lang="sv-SE" sz="2200" dirty="0" smtClean="0"/>
              <a:t>Regiondag i </a:t>
            </a:r>
            <a:r>
              <a:rPr lang="sv-SE" sz="2200" dirty="0" err="1" smtClean="0"/>
              <a:t>lung</a:t>
            </a:r>
            <a:r>
              <a:rPr lang="sv-SE" sz="2200" dirty="0" smtClean="0"/>
              <a:t> allergi med fokus på</a:t>
            </a:r>
            <a:br>
              <a:rPr lang="sv-SE" sz="2200" dirty="0" smtClean="0"/>
            </a:br>
            <a:r>
              <a:rPr lang="sv-SE" sz="2700" b="1" dirty="0" smtClean="0"/>
              <a:t>Akut </a:t>
            </a:r>
            <a:r>
              <a:rPr lang="sv-SE" sz="2700" b="1" dirty="0"/>
              <a:t>och kronisk </a:t>
            </a:r>
            <a:r>
              <a:rPr lang="sv-SE" sz="2700" b="1" dirty="0" smtClean="0"/>
              <a:t>lungsjukdom</a:t>
            </a:r>
            <a:r>
              <a:rPr lang="sv-SE" sz="2700" dirty="0" smtClean="0"/>
              <a:t> </a:t>
            </a:r>
            <a:r>
              <a:rPr lang="sv-SE" sz="2700" b="1" dirty="0" smtClean="0"/>
              <a:t>med </a:t>
            </a:r>
            <a:r>
              <a:rPr lang="sv-SE" sz="2700" b="1" dirty="0"/>
              <a:t>kloka kliniska </a:t>
            </a:r>
            <a:r>
              <a:rPr lang="sv-SE" sz="2700" b="1" dirty="0" smtClean="0"/>
              <a:t>val</a:t>
            </a:r>
            <a:br>
              <a:rPr lang="sv-SE" sz="2700" b="1" dirty="0" smtClean="0"/>
            </a:br>
            <a:r>
              <a:rPr lang="sv-SE" sz="2700" b="1" dirty="0"/>
              <a:t/>
            </a:r>
            <a:br>
              <a:rPr lang="sv-SE" sz="2700" b="1" dirty="0"/>
            </a:br>
            <a:r>
              <a:rPr lang="sv-SE" sz="2000" b="1" dirty="0" smtClean="0"/>
              <a:t>7 nov 2024 Nässjö</a:t>
            </a:r>
            <a:br>
              <a:rPr lang="sv-SE" sz="2000" b="1" dirty="0" smtClean="0"/>
            </a:br>
            <a:r>
              <a:rPr lang="sv-SE" sz="2000" b="1" dirty="0" smtClean="0"/>
              <a:t>98 deltagare </a:t>
            </a:r>
            <a:r>
              <a:rPr lang="sv-SE" sz="4400" dirty="0"/>
              <a:t/>
            </a:r>
            <a:br>
              <a:rPr lang="sv-SE" sz="4400" dirty="0"/>
            </a:br>
            <a:r>
              <a:rPr lang="sv-SE" sz="5400" b="1" dirty="0" smtClean="0"/>
              <a:t> </a:t>
            </a:r>
            <a:r>
              <a:rPr lang="sv-SE" sz="5400" dirty="0"/>
              <a:t/>
            </a:r>
            <a:br>
              <a:rPr lang="sv-SE" sz="5400" dirty="0"/>
            </a:b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730102" y="1745246"/>
            <a:ext cx="10972800" cy="3744415"/>
          </a:xfrm>
        </p:spPr>
        <p:txBody>
          <a:bodyPr>
            <a:normAutofit fontScale="25000" lnSpcReduction="20000"/>
          </a:bodyPr>
          <a:lstStyle/>
          <a:p>
            <a:r>
              <a:rPr lang="sv-SE" sz="3200" b="1" dirty="0"/>
              <a:t> </a:t>
            </a:r>
            <a:endParaRPr lang="sv-SE" sz="3200" dirty="0"/>
          </a:p>
          <a:p>
            <a:r>
              <a:rPr lang="sv-SE" sz="3600" dirty="0"/>
              <a:t>09:00 	</a:t>
            </a:r>
            <a:r>
              <a:rPr lang="sv-SE" sz="3600" dirty="0" smtClean="0"/>
              <a:t>Kaffe</a:t>
            </a:r>
            <a:endParaRPr lang="sv-SE" sz="3600" dirty="0"/>
          </a:p>
          <a:p>
            <a:r>
              <a:rPr lang="sv-SE" sz="3600" dirty="0"/>
              <a:t> </a:t>
            </a:r>
          </a:p>
          <a:p>
            <a:r>
              <a:rPr lang="sv-SE" sz="3600" dirty="0"/>
              <a:t>09:30	</a:t>
            </a:r>
            <a:r>
              <a:rPr lang="sv-SE" sz="3600" b="1" dirty="0"/>
              <a:t>RPO lungmedicin</a:t>
            </a:r>
            <a:r>
              <a:rPr lang="sv-SE" sz="3600" dirty="0"/>
              <a:t>    Välkomna och presentation av dagen   </a:t>
            </a:r>
          </a:p>
          <a:p>
            <a:r>
              <a:rPr lang="sv-SE" sz="3600" dirty="0"/>
              <a:t> </a:t>
            </a:r>
            <a:r>
              <a:rPr lang="sv-SE" sz="3600" i="1" dirty="0"/>
              <a:t>			 </a:t>
            </a:r>
            <a:endParaRPr lang="sv-SE" sz="3600" dirty="0"/>
          </a:p>
          <a:p>
            <a:r>
              <a:rPr lang="sv-SE" sz="3600" dirty="0"/>
              <a:t>09:40	</a:t>
            </a:r>
            <a:r>
              <a:rPr lang="sv-SE" sz="3600" b="1" dirty="0" smtClean="0"/>
              <a:t>Kloka </a:t>
            </a:r>
            <a:r>
              <a:rPr lang="sv-SE" sz="3600" b="1" dirty="0"/>
              <a:t>kliniska val  </a:t>
            </a:r>
            <a:r>
              <a:rPr lang="sv-SE" sz="3600" dirty="0"/>
              <a:t>inom lungmedicin och radiologi  </a:t>
            </a:r>
            <a:r>
              <a:rPr lang="sv-SE" sz="3600" dirty="0" smtClean="0"/>
              <a:t>Henriette </a:t>
            </a:r>
            <a:r>
              <a:rPr lang="sv-SE" sz="3600" dirty="0" err="1"/>
              <a:t>Ståhlbrandt</a:t>
            </a:r>
            <a:r>
              <a:rPr lang="sv-SE" sz="3600" dirty="0"/>
              <a:t>,  överläkare,  </a:t>
            </a:r>
            <a:r>
              <a:rPr lang="sv-SE" sz="3600" b="1" dirty="0"/>
              <a:t>biträdande verksamhetschef på röntgenkliniken i Region Jönköpings län</a:t>
            </a:r>
            <a:endParaRPr lang="sv-SE" sz="3600" dirty="0"/>
          </a:p>
          <a:p>
            <a:r>
              <a:rPr lang="sv-SE" sz="3600" dirty="0"/>
              <a:t> </a:t>
            </a:r>
            <a:r>
              <a:rPr lang="sv-SE" sz="3600" dirty="0" smtClean="0"/>
              <a:t>10:30</a:t>
            </a:r>
            <a:r>
              <a:rPr lang="sv-SE" sz="3600" dirty="0"/>
              <a:t>	Bensträckare </a:t>
            </a:r>
          </a:p>
          <a:p>
            <a:r>
              <a:rPr lang="sv-SE" sz="3600" dirty="0"/>
              <a:t> </a:t>
            </a:r>
          </a:p>
          <a:p>
            <a:r>
              <a:rPr lang="sv-SE" sz="3600" dirty="0"/>
              <a:t>10:40	</a:t>
            </a:r>
            <a:r>
              <a:rPr lang="sv-SE" sz="3600" b="1" dirty="0"/>
              <a:t>Lungfibros </a:t>
            </a:r>
            <a:r>
              <a:rPr lang="sv-SE" sz="3600" dirty="0"/>
              <a:t>Presentation av Vårdförlopp lungfibros  </a:t>
            </a:r>
            <a:r>
              <a:rPr lang="sv-SE" sz="3600" dirty="0" smtClean="0"/>
              <a:t>Marietta </a:t>
            </a:r>
            <a:r>
              <a:rPr lang="sv-SE" sz="3600" dirty="0" err="1"/>
              <a:t>Kokkala</a:t>
            </a:r>
            <a:r>
              <a:rPr lang="sv-SE" sz="3600" dirty="0"/>
              <a:t>, överläkare US Linköping med fibrosteam</a:t>
            </a:r>
          </a:p>
          <a:p>
            <a:r>
              <a:rPr lang="sv-SE" sz="3600" dirty="0"/>
              <a:t>		    </a:t>
            </a:r>
          </a:p>
          <a:p>
            <a:r>
              <a:rPr lang="sv-SE" sz="3600" dirty="0"/>
              <a:t> 11:30	</a:t>
            </a:r>
            <a:r>
              <a:rPr lang="sv-SE" sz="3600" b="1" dirty="0" smtClean="0"/>
              <a:t>Astma </a:t>
            </a:r>
            <a:r>
              <a:rPr lang="sv-SE" sz="3600" b="1" dirty="0"/>
              <a:t>allergi</a:t>
            </a:r>
            <a:r>
              <a:rPr lang="sv-SE" sz="3600" dirty="0"/>
              <a:t>.  När är det läge för biologiska läkemedel? Fallpresentationer med mentometer.   </a:t>
            </a:r>
            <a:r>
              <a:rPr lang="sv-SE" sz="3600" dirty="0" smtClean="0"/>
              <a:t>Patrik </a:t>
            </a:r>
            <a:r>
              <a:rPr lang="sv-SE" sz="3600" dirty="0" err="1"/>
              <a:t>Nordenfelt</a:t>
            </a:r>
            <a:r>
              <a:rPr lang="sv-SE" sz="3600" dirty="0"/>
              <a:t> överläkare, Länssjukhuset Ryhov och Karolina Forssén överläkare, Länssjukhuset Kalmar </a:t>
            </a:r>
          </a:p>
          <a:p>
            <a:r>
              <a:rPr lang="sv-SE" sz="3600" dirty="0"/>
              <a:t>	</a:t>
            </a:r>
          </a:p>
          <a:p>
            <a:r>
              <a:rPr lang="sv-SE" sz="3600" dirty="0"/>
              <a:t>12:15	</a:t>
            </a:r>
            <a:r>
              <a:rPr lang="sv-SE" sz="3600" b="1" dirty="0" smtClean="0"/>
              <a:t>Lunch </a:t>
            </a:r>
            <a:endParaRPr lang="sv-SE" sz="3600" dirty="0"/>
          </a:p>
          <a:p>
            <a:r>
              <a:rPr lang="sv-SE" sz="3600" dirty="0"/>
              <a:t> </a:t>
            </a:r>
          </a:p>
          <a:p>
            <a:r>
              <a:rPr lang="sv-SE" sz="3600" dirty="0"/>
              <a:t>13:00	</a:t>
            </a:r>
            <a:r>
              <a:rPr lang="sv-SE" sz="3600" b="1" dirty="0" smtClean="0"/>
              <a:t>Syrgas</a:t>
            </a:r>
            <a:r>
              <a:rPr lang="sv-SE" sz="3600" dirty="0" smtClean="0"/>
              <a:t>  </a:t>
            </a:r>
            <a:r>
              <a:rPr lang="sv-SE" sz="3600" dirty="0"/>
              <a:t>Vad är optimal syrgasduration?  Presentation av REDOX studien. Ska vi ge syrgas under träning? Kort från AMBOX studien   </a:t>
            </a:r>
            <a:r>
              <a:rPr lang="sv-SE" sz="3600" dirty="0" smtClean="0"/>
              <a:t>LTOT </a:t>
            </a:r>
            <a:r>
              <a:rPr lang="sv-SE" sz="3600" dirty="0"/>
              <a:t>hos rökare -  vad står vi idag?  </a:t>
            </a:r>
          </a:p>
          <a:p>
            <a:r>
              <a:rPr lang="sv-SE" sz="3600" dirty="0"/>
              <a:t>		Josefin Sundh överläkare, docent  Lungkliniken Örebro </a:t>
            </a:r>
          </a:p>
          <a:p>
            <a:r>
              <a:rPr lang="sv-SE" sz="3600" dirty="0"/>
              <a:t>14:00</a:t>
            </a:r>
            <a:r>
              <a:rPr lang="sv-SE" sz="3600" b="1" dirty="0"/>
              <a:t>	Forskning lungmedicin – allergi</a:t>
            </a:r>
            <a:r>
              <a:rPr lang="sv-SE" sz="3600" dirty="0"/>
              <a:t> </a:t>
            </a:r>
            <a:r>
              <a:rPr lang="sv-SE" sz="3600" b="1" dirty="0"/>
              <a:t>sydöstra  </a:t>
            </a:r>
            <a:endParaRPr lang="sv-SE" sz="3600" dirty="0"/>
          </a:p>
          <a:p>
            <a:r>
              <a:rPr lang="sv-SE" sz="3600" dirty="0"/>
              <a:t>		Preoperativ rehabilitering.   Ann Engkvist fysioterapeut Länssjukhuset  Ryhov</a:t>
            </a:r>
          </a:p>
          <a:p>
            <a:r>
              <a:rPr lang="sv-SE" sz="3600" dirty="0"/>
              <a:t>		</a:t>
            </a:r>
            <a:r>
              <a:rPr lang="sv-SE" sz="3600" dirty="0" err="1"/>
              <a:t>Imagine</a:t>
            </a:r>
            <a:r>
              <a:rPr lang="sv-SE" sz="3600" dirty="0"/>
              <a:t> Care.  Petra Jakobsson sjuksköterska, doktorand US Linköping  </a:t>
            </a:r>
          </a:p>
          <a:p>
            <a:r>
              <a:rPr lang="sv-SE" sz="3600" dirty="0"/>
              <a:t>		KOL/ILD forskning.  Hur gör man en FOU plan? David  Olander ST läkare, doktorand US Linköping  </a:t>
            </a:r>
          </a:p>
          <a:p>
            <a:r>
              <a:rPr lang="sv-SE" sz="3600" dirty="0" smtClean="0"/>
              <a:t>		Presentation </a:t>
            </a:r>
            <a:r>
              <a:rPr lang="sv-SE" sz="3600" dirty="0"/>
              <a:t>av ST förbättringsprojekt.  Handledning av </a:t>
            </a:r>
            <a:r>
              <a:rPr lang="sv-SE" sz="3600" dirty="0" err="1"/>
              <a:t>St</a:t>
            </a:r>
            <a:r>
              <a:rPr lang="sv-SE" sz="3600" dirty="0"/>
              <a:t> läkare på lungmottagning Johanna </a:t>
            </a:r>
            <a:r>
              <a:rPr lang="sv-SE" sz="3600" dirty="0" err="1"/>
              <a:t>Lorin</a:t>
            </a:r>
            <a:r>
              <a:rPr lang="sv-SE" sz="3600" dirty="0"/>
              <a:t> ST läkare, Länssjukhuset Ryhov</a:t>
            </a:r>
            <a:r>
              <a:rPr lang="sv-SE" sz="3600" i="1" dirty="0"/>
              <a:t>	 </a:t>
            </a:r>
            <a:endParaRPr lang="sv-SE" sz="3600" dirty="0"/>
          </a:p>
          <a:p>
            <a:r>
              <a:rPr lang="sv-SE" sz="3600" dirty="0" smtClean="0"/>
              <a:t>	</a:t>
            </a:r>
            <a:r>
              <a:rPr lang="sv-SE" sz="3600" dirty="0"/>
              <a:t> </a:t>
            </a:r>
          </a:p>
          <a:p>
            <a:r>
              <a:rPr lang="sv-SE" sz="3600" dirty="0"/>
              <a:t>14:55	</a:t>
            </a:r>
            <a:r>
              <a:rPr lang="sv-SE" sz="3600" dirty="0" smtClean="0"/>
              <a:t>Presentation </a:t>
            </a:r>
            <a:r>
              <a:rPr lang="sv-SE" sz="3600" dirty="0"/>
              <a:t>av sista timmen på dagen… se nedan</a:t>
            </a:r>
          </a:p>
          <a:p>
            <a:r>
              <a:rPr lang="sv-SE" sz="3600" dirty="0"/>
              <a:t>   </a:t>
            </a:r>
          </a:p>
          <a:p>
            <a:r>
              <a:rPr lang="sv-SE" sz="3600" dirty="0"/>
              <a:t>15:00 	</a:t>
            </a:r>
            <a:r>
              <a:rPr lang="sv-SE" sz="3600" b="1" dirty="0"/>
              <a:t>Fika</a:t>
            </a:r>
            <a:r>
              <a:rPr lang="sv-SE" sz="3600" dirty="0"/>
              <a:t> </a:t>
            </a:r>
          </a:p>
          <a:p>
            <a:r>
              <a:rPr lang="sv-SE" sz="3600" dirty="0"/>
              <a:t>		</a:t>
            </a:r>
          </a:p>
          <a:p>
            <a:r>
              <a:rPr lang="sv-SE" sz="3600" dirty="0"/>
              <a:t>15:30	</a:t>
            </a:r>
            <a:r>
              <a:rPr lang="sv-SE" sz="3600" b="1" dirty="0"/>
              <a:t>Samarbetsfrågor/kort workshop med fokus på 5-6 intresseområden   </a:t>
            </a:r>
            <a:endParaRPr lang="sv-SE" sz="3600" dirty="0"/>
          </a:p>
          <a:p>
            <a:r>
              <a:rPr lang="sv-SE" sz="3600" dirty="0"/>
              <a:t>		</a:t>
            </a:r>
          </a:p>
          <a:p>
            <a:r>
              <a:rPr lang="sv-SE" sz="3600" dirty="0"/>
              <a:t>16.00</a:t>
            </a:r>
            <a:r>
              <a:rPr lang="sv-SE" sz="3600" b="1" dirty="0"/>
              <a:t>		Avslutning och hemresa</a:t>
            </a:r>
            <a:endParaRPr lang="sv-SE" sz="4000" dirty="0"/>
          </a:p>
          <a:p>
            <a:r>
              <a:rPr lang="sv-SE" sz="4000" b="1" dirty="0"/>
              <a:t> </a:t>
            </a:r>
            <a:endParaRPr lang="sv-SE" sz="4000" dirty="0"/>
          </a:p>
          <a:p>
            <a:r>
              <a:rPr lang="sv-SE" b="1" i="1" dirty="0"/>
              <a:t> </a:t>
            </a:r>
            <a:endParaRPr lang="sv-SE" dirty="0"/>
          </a:p>
          <a:p>
            <a:r>
              <a:rPr lang="sv-SE" b="1" dirty="0"/>
              <a:t> 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5502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623392" y="330233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/>
            </a:r>
            <a:br>
              <a:rPr lang="sv-SE" dirty="0" smtClean="0"/>
            </a:br>
            <a:r>
              <a:rPr lang="sv-SE" sz="4000" dirty="0" smtClean="0"/>
              <a:t>Lungprocessen i sydöstra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sz="2700" dirty="0" smtClean="0"/>
              <a:t>arbetssätt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7704" y="1700631"/>
            <a:ext cx="5384800" cy="3707243"/>
          </a:xfrm>
          <a:prstGeom prst="rect">
            <a:avLst/>
          </a:prstGeom>
        </p:spPr>
      </p:pic>
      <p:sp>
        <p:nvSpPr>
          <p:cNvPr id="6" name="Platshållare för innehåll 5"/>
          <p:cNvSpPr>
            <a:spLocks noGrp="1"/>
          </p:cNvSpPr>
          <p:nvPr>
            <p:ph sz="half" idx="2"/>
          </p:nvPr>
        </p:nvSpPr>
        <p:spPr>
          <a:xfrm>
            <a:off x="6109792" y="1808123"/>
            <a:ext cx="7198581" cy="3599751"/>
          </a:xfrm>
        </p:spPr>
        <p:txBody>
          <a:bodyPr>
            <a:normAutofit/>
          </a:bodyPr>
          <a:lstStyle/>
          <a:p>
            <a:r>
              <a:rPr lang="sv-SE" sz="2400" dirty="0" smtClean="0"/>
              <a:t>Patient</a:t>
            </a:r>
          </a:p>
          <a:p>
            <a:endParaRPr lang="sv-SE" sz="2400" dirty="0" smtClean="0"/>
          </a:p>
          <a:p>
            <a:r>
              <a:rPr lang="sv-SE" sz="2400" dirty="0" smtClean="0"/>
              <a:t>Lungprocess/LPO</a:t>
            </a:r>
          </a:p>
          <a:p>
            <a:endParaRPr lang="sv-SE" sz="2400" dirty="0"/>
          </a:p>
          <a:p>
            <a:r>
              <a:rPr lang="sv-SE" sz="2400" dirty="0" smtClean="0"/>
              <a:t>RPO lungmedicin sydöstra</a:t>
            </a:r>
          </a:p>
          <a:p>
            <a:endParaRPr lang="sv-SE" sz="2400" dirty="0" smtClean="0"/>
          </a:p>
          <a:p>
            <a:r>
              <a:rPr lang="sv-SE" sz="2400" dirty="0" smtClean="0"/>
              <a:t>NPO/Svenska </a:t>
            </a:r>
            <a:r>
              <a:rPr lang="sv-SE" sz="2400" dirty="0"/>
              <a:t>Planeringsgruppen för </a:t>
            </a:r>
            <a:r>
              <a:rPr lang="sv-SE" sz="2400" dirty="0" smtClean="0"/>
              <a:t>Lungcancer/</a:t>
            </a:r>
            <a:r>
              <a:rPr lang="sv-SE" sz="2400" dirty="0" err="1" smtClean="0"/>
              <a:t>Swedevox</a:t>
            </a:r>
            <a:endParaRPr lang="sv-SE" sz="2400" dirty="0"/>
          </a:p>
          <a:p>
            <a:endParaRPr lang="sv-SE" dirty="0"/>
          </a:p>
        </p:txBody>
      </p:sp>
      <p:cxnSp>
        <p:nvCxnSpPr>
          <p:cNvPr id="3" name="Rak pilkoppling 2"/>
          <p:cNvCxnSpPr/>
          <p:nvPr/>
        </p:nvCxnSpPr>
        <p:spPr>
          <a:xfrm flipV="1">
            <a:off x="6641432" y="3962400"/>
            <a:ext cx="0" cy="51334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pilkoppling 7"/>
          <p:cNvCxnSpPr/>
          <p:nvPr/>
        </p:nvCxnSpPr>
        <p:spPr>
          <a:xfrm flipV="1">
            <a:off x="6609347" y="3088105"/>
            <a:ext cx="0" cy="4652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pilkoppling 10"/>
          <p:cNvCxnSpPr/>
          <p:nvPr/>
        </p:nvCxnSpPr>
        <p:spPr>
          <a:xfrm flipV="1">
            <a:off x="6609347" y="2237874"/>
            <a:ext cx="0" cy="4812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60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521792" y="345242"/>
            <a:ext cx="10972800" cy="1143000"/>
          </a:xfrm>
        </p:spPr>
        <p:txBody>
          <a:bodyPr>
            <a:normAutofit/>
          </a:bodyPr>
          <a:lstStyle/>
          <a:p>
            <a:r>
              <a:rPr lang="sv-SE" sz="4000" dirty="0"/>
              <a:t>T</a:t>
            </a:r>
            <a:r>
              <a:rPr lang="sv-SE" sz="4000" dirty="0" smtClean="0"/>
              <a:t>re insatsområden  </a:t>
            </a:r>
            <a:endParaRPr lang="sv-SE" sz="4000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602285" y="1801386"/>
            <a:ext cx="10972800" cy="3744415"/>
          </a:xfrm>
        </p:spPr>
        <p:txBody>
          <a:bodyPr>
            <a:normAutofit/>
          </a:bodyPr>
          <a:lstStyle/>
          <a:p>
            <a:r>
              <a:rPr lang="sv-SE" sz="3200" dirty="0" smtClean="0"/>
              <a:t>Lungcancer </a:t>
            </a:r>
          </a:p>
          <a:p>
            <a:r>
              <a:rPr lang="sv-SE" sz="3200" dirty="0" smtClean="0"/>
              <a:t>ILD</a:t>
            </a:r>
          </a:p>
          <a:p>
            <a:r>
              <a:rPr lang="sv-SE" sz="3200" dirty="0" smtClean="0"/>
              <a:t>Astma allergi</a:t>
            </a:r>
          </a:p>
          <a:p>
            <a:r>
              <a:rPr lang="sv-SE" sz="3200" dirty="0" smtClean="0"/>
              <a:t> </a:t>
            </a:r>
          </a:p>
          <a:p>
            <a:endParaRPr lang="sv-SE" sz="3200" dirty="0"/>
          </a:p>
          <a:p>
            <a:r>
              <a:rPr lang="sv-SE" sz="3200" dirty="0" smtClean="0"/>
              <a:t>På vänt…. KOL</a:t>
            </a:r>
            <a:endParaRPr lang="sv-SE" sz="3200" dirty="0"/>
          </a:p>
        </p:txBody>
      </p:sp>
      <p:sp>
        <p:nvSpPr>
          <p:cNvPr id="2" name="Höger klammerparentes 1"/>
          <p:cNvSpPr/>
          <p:nvPr/>
        </p:nvSpPr>
        <p:spPr>
          <a:xfrm>
            <a:off x="3657600" y="1906859"/>
            <a:ext cx="758283" cy="15388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363636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4549698" y="2509024"/>
            <a:ext cx="1594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RPO</a:t>
            </a: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363636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87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ell 17"/>
          <p:cNvGraphicFramePr>
            <a:graphicFrameLocks noGrp="1"/>
          </p:cNvGraphicFramePr>
          <p:nvPr>
            <p:extLst/>
          </p:nvPr>
        </p:nvGraphicFramePr>
        <p:xfrm>
          <a:off x="12831" y="0"/>
          <a:ext cx="12185585" cy="820485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577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8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6759">
                  <a:extLst>
                    <a:ext uri="{9D8B030D-6E8A-4147-A177-3AD203B41FA5}">
                      <a16:colId xmlns:a16="http://schemas.microsoft.com/office/drawing/2014/main" val="1830092349"/>
                    </a:ext>
                  </a:extLst>
                </a:gridCol>
                <a:gridCol w="2958790">
                  <a:extLst>
                    <a:ext uri="{9D8B030D-6E8A-4147-A177-3AD203B41FA5}">
                      <a16:colId xmlns:a16="http://schemas.microsoft.com/office/drawing/2014/main" val="2606121942"/>
                    </a:ext>
                  </a:extLst>
                </a:gridCol>
                <a:gridCol w="1233050">
                  <a:extLst>
                    <a:ext uri="{9D8B030D-6E8A-4147-A177-3AD203B41FA5}">
                      <a16:colId xmlns:a16="http://schemas.microsoft.com/office/drawing/2014/main" val="3795709679"/>
                    </a:ext>
                  </a:extLst>
                </a:gridCol>
              </a:tblGrid>
              <a:tr h="10418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/>
                        <a:t>Nationellt </a:t>
                      </a:r>
                      <a:r>
                        <a:rPr lang="sv-SE" sz="1600" dirty="0" smtClean="0"/>
                        <a:t>insatsområde (NPO)</a:t>
                      </a:r>
                      <a:endParaRPr lang="sv-SE" sz="1600" dirty="0">
                        <a:latin typeface="+mj-lt"/>
                      </a:endParaRPr>
                    </a:p>
                  </a:txBody>
                  <a:tcPr marL="121920" marR="121920" marT="60960" marB="6096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/>
                        <a:t>Prioriterat område </a:t>
                      </a:r>
                      <a:br>
                        <a:rPr lang="sv-SE" sz="1600" dirty="0"/>
                      </a:br>
                      <a:r>
                        <a:rPr lang="sv-SE" sz="1600" dirty="0"/>
                        <a:t>och patientlöften</a:t>
                      </a:r>
                      <a:endParaRPr lang="sv-SE" sz="1600" dirty="0">
                        <a:latin typeface="+mj-lt"/>
                      </a:endParaRPr>
                    </a:p>
                  </a:txBody>
                  <a:tcPr marL="121920" marR="121920" marT="60960" marB="6096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="1" kern="1200" dirty="0">
                          <a:solidFill>
                            <a:schemeClr val="bg2"/>
                          </a:solidFill>
                          <a:latin typeface="Arial"/>
                          <a:ea typeface="Bryant Regular"/>
                          <a:cs typeface="Bryant Regular"/>
                        </a:rPr>
                        <a:t>Aktiviteter</a:t>
                      </a:r>
                    </a:p>
                  </a:txBody>
                  <a:tcPr marL="121920" marR="121920" marT="60960" marB="6096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="1" kern="1200" dirty="0" smtClean="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rPr>
                        <a:t>Uppföljning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Uppföljning:</a:t>
                      </a:r>
                      <a:r>
                        <a:rPr kumimoji="0" lang="sv-S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ange metod, kvalitetsindikatorer, </a:t>
                      </a:r>
                      <a:r>
                        <a:rPr kumimoji="0" lang="sv-SE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målvärden</a:t>
                      </a:r>
                      <a:r>
                        <a:rPr kumimoji="0" lang="sv-S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och resultat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600" b="1" kern="1200" dirty="0">
                        <a:solidFill>
                          <a:schemeClr val="lt1"/>
                        </a:solidFill>
                        <a:latin typeface="Arial"/>
                        <a:ea typeface="Bryant Regular"/>
                        <a:cs typeface="Bryant Regular"/>
                      </a:endParaRPr>
                    </a:p>
                  </a:txBody>
                  <a:tcPr marL="121920" marR="121920" marT="60960" marB="6096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600" b="1" kern="1200" dirty="0">
                        <a:solidFill>
                          <a:schemeClr val="lt1"/>
                        </a:solidFill>
                        <a:latin typeface="Arial"/>
                        <a:ea typeface="Bryant Regular"/>
                        <a:cs typeface="Bryant Regular"/>
                      </a:endParaRPr>
                    </a:p>
                  </a:txBody>
                  <a:tcPr marL="121920" marR="121920" marT="60960" marB="6096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82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1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Lungcancer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b="1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RCC/nationella vårdprogramsgruppen</a:t>
                      </a:r>
                      <a:endParaRPr lang="sv-SE" sz="105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l">
                        <a:buFont typeface="Arial" panose="020B0604020202020204" pitchFamily="34" charset="0"/>
                        <a:buNone/>
                      </a:pPr>
                      <a:endParaRPr lang="sv-SE" sz="800" i="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sv-SE" sz="1000" b="1" i="0" dirty="0" smtClean="0">
                          <a:solidFill>
                            <a:schemeClr val="accent1"/>
                          </a:solidFill>
                          <a:latin typeface="+mn-lt"/>
                        </a:rPr>
                        <a:t>RCC 6</a:t>
                      </a:r>
                      <a:r>
                        <a:rPr lang="sv-SE" sz="1000" b="1" i="0" baseline="0" dirty="0" smtClean="0">
                          <a:solidFill>
                            <a:schemeClr val="accent1"/>
                          </a:solidFill>
                          <a:latin typeface="+mn-lt"/>
                        </a:rPr>
                        <a:t> löften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sv-SE" sz="1000" b="0" i="0" baseline="0" dirty="0" smtClean="0">
                        <a:solidFill>
                          <a:schemeClr val="accent1"/>
                        </a:solidFill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sv-SE" sz="1000" b="0" i="0" dirty="0" smtClean="0">
                          <a:solidFill>
                            <a:schemeClr val="accent1"/>
                          </a:solidFill>
                          <a:latin typeface="+mn-lt"/>
                        </a:rPr>
                        <a:t>-</a:t>
                      </a:r>
                      <a:r>
                        <a:rPr lang="sv-SE" sz="1000" b="1" i="0" dirty="0" smtClean="0">
                          <a:solidFill>
                            <a:schemeClr val="accent1"/>
                          </a:solidFill>
                          <a:latin typeface="+mn-lt"/>
                        </a:rPr>
                        <a:t>Få </a:t>
                      </a:r>
                      <a:r>
                        <a:rPr lang="sv-SE" sz="1000" b="1" i="0" dirty="0">
                          <a:solidFill>
                            <a:schemeClr val="accent1"/>
                          </a:solidFill>
                          <a:latin typeface="+mn-lt"/>
                        </a:rPr>
                        <a:t>behandling inom tid som anges i standardiserade vårdförlopp</a:t>
                      </a:r>
                      <a:r>
                        <a:rPr lang="sv-SE" sz="1000" b="1" i="0" baseline="0" dirty="0">
                          <a:solidFill>
                            <a:schemeClr val="accent1"/>
                          </a:solidFill>
                          <a:latin typeface="+mn-lt"/>
                        </a:rPr>
                        <a:t> lungcancer</a:t>
                      </a:r>
                      <a:r>
                        <a:rPr lang="sv-SE" sz="1000" b="1" i="0" dirty="0">
                          <a:solidFill>
                            <a:schemeClr val="accent1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000" b="0" i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Bryant Regular"/>
                          <a:cs typeface="Bryant Regular"/>
                        </a:rPr>
                        <a:t>-</a:t>
                      </a:r>
                      <a:r>
                        <a:rPr lang="sv-SE" sz="7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Bryant Regular"/>
                          <a:cs typeface="Bryant Regular"/>
                        </a:rPr>
                        <a:t>Alla cancerpatienter ska erbjudas diagnostik </a:t>
                      </a:r>
                      <a:r>
                        <a:rPr lang="sv-SE" sz="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Bryant Regular"/>
                          <a:cs typeface="Bryant Regular"/>
                        </a:rPr>
                        <a:t>och behandling enligt Best </a:t>
                      </a:r>
                      <a:r>
                        <a:rPr lang="sv-SE" sz="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Bryant Regular"/>
                          <a:cs typeface="Bryant Regular"/>
                        </a:rPr>
                        <a:t>practice</a:t>
                      </a:r>
                      <a:r>
                        <a:rPr lang="sv-SE" sz="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Bryant Regular"/>
                          <a:cs typeface="Bryant Regular"/>
                        </a:rPr>
                        <a:t>.</a:t>
                      </a:r>
                    </a:p>
                    <a:p>
                      <a:endParaRPr lang="sv-SE" sz="8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Bryant Regular"/>
                        <a:cs typeface="Bryant Regular"/>
                      </a:endParaRPr>
                    </a:p>
                    <a:p>
                      <a:r>
                        <a:rPr lang="sv-SE" sz="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Bryant Regular"/>
                          <a:cs typeface="Bryant Regular"/>
                        </a:rPr>
                        <a:t>-Alla cancerpatienter ska vara välinformerade och delaktiga genom hela vårdkedjan.</a:t>
                      </a:r>
                    </a:p>
                    <a:p>
                      <a:endParaRPr lang="sv-SE" sz="8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Bryant Regular"/>
                        <a:cs typeface="Bryant Regular"/>
                      </a:endParaRPr>
                    </a:p>
                    <a:p>
                      <a:r>
                        <a:rPr lang="sv-SE" sz="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Bryant Regular"/>
                          <a:cs typeface="Bryant Regular"/>
                        </a:rPr>
                        <a:t>-Alla cancerpatienter i livets slutskede ska få lika god palliativ vård oavsett bostadsort.</a:t>
                      </a:r>
                    </a:p>
                    <a:p>
                      <a:endParaRPr lang="sv-SE" sz="8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Bryant Regular"/>
                        <a:cs typeface="Bryant Regular"/>
                      </a:endParaRPr>
                    </a:p>
                    <a:p>
                      <a:r>
                        <a:rPr lang="sv-SE" sz="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Bryant Regular"/>
                          <a:cs typeface="Bryant Regular"/>
                        </a:rPr>
                        <a:t>-Alla ska erbjudas bästa möjliga hälsofrämjande insatser och välfungerande screeningprogram.</a:t>
                      </a:r>
                    </a:p>
                    <a:p>
                      <a:endParaRPr lang="sv-SE" sz="8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Bryant Regular"/>
                        <a:cs typeface="Bryant Regular"/>
                      </a:endParaRPr>
                    </a:p>
                    <a:p>
                      <a:r>
                        <a:rPr lang="sv-SE" sz="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Bryant Regular"/>
                          <a:cs typeface="Bryant Regular"/>
                        </a:rPr>
                        <a:t>-RCC Sydöst ska prioritera patientnära forskning inom cancerområde</a:t>
                      </a:r>
                      <a:endParaRPr lang="sv-SE" sz="10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sv-SE" sz="10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RPO </a:t>
                      </a:r>
                      <a:r>
                        <a:rPr lang="sv-SE" sz="10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ska arbeta </a:t>
                      </a:r>
                      <a:r>
                        <a:rPr lang="sv-SE" sz="10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med tillgängligheten till </a:t>
                      </a:r>
                      <a:endParaRPr lang="sv-SE" sz="100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PET/CT</a:t>
                      </a:r>
                      <a:r>
                        <a:rPr lang="sv-SE" sz="10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 PET/CT </a:t>
                      </a:r>
                      <a:r>
                        <a:rPr lang="sv-SE" sz="10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kapaciteten är undermålig i vissa delar inom sydöstra regionen (Östergötland</a:t>
                      </a:r>
                      <a:r>
                        <a:rPr lang="sv-SE" sz="1000" i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och Kalmar</a:t>
                      </a:r>
                      <a:r>
                        <a:rPr lang="sv-SE" sz="10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b="1" i="0" dirty="0" smtClean="0">
                          <a:solidFill>
                            <a:schemeClr val="bg2"/>
                          </a:solidFill>
                          <a:latin typeface="+mn-lt"/>
                        </a:rPr>
                        <a:t>PET/CT</a:t>
                      </a:r>
                      <a:r>
                        <a:rPr lang="sv-SE" sz="1000" i="0" dirty="0" smtClean="0">
                          <a:solidFill>
                            <a:schemeClr val="bg2"/>
                          </a:solidFill>
                          <a:latin typeface="+mn-lt"/>
                        </a:rPr>
                        <a:t> kommer att vara i bruk i Kalmar 2026.</a:t>
                      </a:r>
                      <a:r>
                        <a:rPr lang="sv-SE" sz="1000" i="0" baseline="0" dirty="0" smtClean="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lang="sv-SE" sz="1000" i="0" kern="1200" baseline="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000" i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v-SE" sz="10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RPO </a:t>
                      </a:r>
                      <a:r>
                        <a:rPr lang="sv-SE" sz="1000" b="1" i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ska arbeta </a:t>
                      </a:r>
                      <a:r>
                        <a:rPr lang="sv-SE" sz="1000" i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med att </a:t>
                      </a:r>
                      <a:r>
                        <a:rPr lang="sv-SE" sz="1000" b="1" i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förkorta ledtiden </a:t>
                      </a:r>
                      <a:r>
                        <a:rPr lang="sv-SE" sz="10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för molekylärpatologi </a:t>
                      </a:r>
                      <a:r>
                        <a:rPr lang="sv-SE" sz="10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som i dag är för lång gentemot angiven tid i vårdförloppet. </a:t>
                      </a:r>
                      <a:endParaRPr lang="sv-SE" sz="100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Detsamma </a:t>
                      </a:r>
                      <a:r>
                        <a:rPr lang="sv-SE" sz="10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gäller tiden för</a:t>
                      </a:r>
                      <a:r>
                        <a:rPr lang="sv-SE" sz="10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vanliga </a:t>
                      </a:r>
                      <a:r>
                        <a:rPr lang="sv-SE" sz="10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svar från patologi</a:t>
                      </a:r>
                      <a:r>
                        <a:rPr lang="sv-SE" sz="10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Följa utvecklingen av Kalmars arbete med NGS-analys för DNA/RNA (</a:t>
                      </a:r>
                      <a:r>
                        <a:rPr lang="sv-SE" sz="1000" i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parallellt istället för sekventiellt.).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i="0" kern="1200" baseline="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NGS införs 2024. tidigt 2025Region Jönköping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i="0" kern="1200" baseline="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Projekt Region Jönköping start mars 2024 med fokus förkortad ledtid på patologen. ”</a:t>
                      </a:r>
                      <a:r>
                        <a:rPr lang="sv-SE" sz="1000" b="1" i="0" kern="1200" baseline="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Tid i handen”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i="0" strike="noStrike" baseline="0" dirty="0" smtClean="0">
                          <a:solidFill>
                            <a:schemeClr val="bg2"/>
                          </a:solidFill>
                          <a:latin typeface="+mn-lt"/>
                        </a:rPr>
                        <a:t>Följa delledtider i specifikt projekt i JKPG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i="0" strike="noStrike" baseline="0" dirty="0" smtClean="0">
                          <a:solidFill>
                            <a:schemeClr val="bg2"/>
                          </a:solidFill>
                          <a:latin typeface="+mn-lt"/>
                        </a:rPr>
                        <a:t>Följa delledtider i sydöstra inom patologi och mol patologi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000" i="0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RPO ser även över arbetssätt och </a:t>
                      </a:r>
                      <a:r>
                        <a:rPr lang="sv-SE" sz="10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interna processer </a:t>
                      </a:r>
                      <a:r>
                        <a:rPr lang="sv-SE" sz="10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för att ge stöd till förkortade tider.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000" i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i="0" kern="1200" baseline="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Öka EBUS tillgänglighet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EBUS Finns i Jönköping och Linköping. </a:t>
                      </a:r>
                      <a:r>
                        <a:rPr lang="sv-SE" sz="1000" i="0" kern="1200" baseline="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EBUS start v 38 2024 Kalmar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i="0" kern="1200" baseline="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Staging</a:t>
                      </a:r>
                      <a:r>
                        <a:rPr lang="sv-SE" sz="1000" i="0" kern="1200" baseline="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EBUS uppstartad ht 2024 Ryhov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000" i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000" i="0" kern="1200" baseline="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000" b="1" i="0" dirty="0" smtClean="0">
                          <a:latin typeface="+mn-lt"/>
                        </a:rPr>
                        <a:t>Metod:</a:t>
                      </a:r>
                      <a:r>
                        <a:rPr lang="sv-SE" sz="1000" b="1" i="0" baseline="0" dirty="0" smtClean="0">
                          <a:latin typeface="+mn-lt"/>
                        </a:rPr>
                        <a:t> </a:t>
                      </a:r>
                      <a:r>
                        <a:rPr lang="sv-SE" sz="10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Mått </a:t>
                      </a:r>
                      <a:r>
                        <a:rPr lang="sv-SE" sz="1000" i="0" dirty="0">
                          <a:solidFill>
                            <a:schemeClr val="tx1"/>
                          </a:solidFill>
                          <a:latin typeface="+mn-lt"/>
                        </a:rPr>
                        <a:t>för </a:t>
                      </a:r>
                      <a:r>
                        <a:rPr lang="sv-SE" sz="10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ledtider finns </a:t>
                      </a:r>
                      <a:r>
                        <a:rPr lang="sv-SE" sz="1000" i="0" dirty="0">
                          <a:solidFill>
                            <a:schemeClr val="tx1"/>
                          </a:solidFill>
                          <a:latin typeface="+mn-lt"/>
                        </a:rPr>
                        <a:t>att hämta i </a:t>
                      </a:r>
                      <a:r>
                        <a:rPr lang="sv-SE" sz="10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INCA</a:t>
                      </a:r>
                      <a:r>
                        <a:rPr lang="sv-SE" sz="1000" i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o</a:t>
                      </a:r>
                      <a:r>
                        <a:rPr lang="sv-SE" sz="10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ch SVF. Saknas delledtider till specifika </a:t>
                      </a:r>
                      <a:r>
                        <a:rPr lang="sv-SE" sz="1000" i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us</a:t>
                      </a:r>
                      <a:r>
                        <a:rPr lang="sv-SE" sz="10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</a:p>
                    <a:p>
                      <a:endParaRPr lang="sv-SE" sz="100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r>
                        <a:rPr lang="sv-SE" sz="1000" b="1" i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Målvärde: </a:t>
                      </a:r>
                      <a:r>
                        <a:rPr lang="sv-SE" sz="1000" b="1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Nå rikssnitt för ledtider med bibehållen kvalitet</a:t>
                      </a:r>
                      <a:r>
                        <a:rPr lang="sv-SE" sz="100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endParaRPr lang="sv-SE" sz="10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endParaRPr lang="sv-SE" sz="1000" i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E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IE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IE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sv-SE" sz="1000" i="0" strike="noStrike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000" b="1" i="0" strike="noStrike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80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0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b="1" i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Bryant Regular"/>
                          <a:cs typeface="Bryant Regular"/>
                        </a:rPr>
                        <a:t>Alla cancerpatienter ska erbjudas diagnostik och behandling enligt Best </a:t>
                      </a:r>
                      <a:r>
                        <a:rPr lang="sv-SE" sz="1000" b="1" i="0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Bryant Regular"/>
                          <a:cs typeface="Bryant Regular"/>
                        </a:rPr>
                        <a:t>practice</a:t>
                      </a:r>
                      <a:r>
                        <a:rPr lang="sv-SE" sz="1000" b="1" i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Bryant Regular"/>
                          <a:cs typeface="Bryant Regular"/>
                        </a:rPr>
                        <a:t>.</a:t>
                      </a:r>
                    </a:p>
                    <a:p>
                      <a:endParaRPr lang="sv-SE" sz="6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Bryant Regular"/>
                        <a:cs typeface="Bryant Regular"/>
                      </a:endParaRPr>
                    </a:p>
                    <a:p>
                      <a:endParaRPr lang="sv-SE" sz="6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Bryant Regular"/>
                        <a:cs typeface="Bryant Regular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0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Bryant Regular"/>
                        <a:cs typeface="Bryant Regular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0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Bryant Regular"/>
                        <a:cs typeface="Bryant Regular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sv-SE" sz="105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sv-SE" sz="105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sv-SE" sz="1050" b="1" i="0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Vara välinformerade och delaktiga genom hela vårdkedjan </a:t>
                      </a:r>
                      <a:endParaRPr lang="sv-SE" sz="1050" b="1" i="0" dirty="0" smtClean="0">
                        <a:solidFill>
                          <a:schemeClr val="accent1"/>
                        </a:solidFill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sv-SE" sz="1050" b="1" i="0" kern="1200" dirty="0" smtClean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sv-SE" sz="105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sv-SE" sz="105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sv-SE" sz="90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0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Varje </a:t>
                      </a:r>
                      <a:r>
                        <a:rPr lang="sv-SE" sz="105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region arbetar med att förbättra registrering av </a:t>
                      </a:r>
                      <a:r>
                        <a:rPr lang="sv-SE" sz="105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vpg</a:t>
                      </a:r>
                      <a:r>
                        <a:rPr lang="sv-SE" sz="105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givna parametrar/kvalitetsindikatorer </a:t>
                      </a:r>
                      <a:r>
                        <a:rPr lang="sv-SE" sz="105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</a:t>
                      </a:r>
                      <a:r>
                        <a:rPr lang="sv-SE" sz="105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sv-SE" sz="105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Sjukvårdsregional </a:t>
                      </a:r>
                      <a:r>
                        <a:rPr lang="sv-SE" sz="105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anpassning av </a:t>
                      </a:r>
                      <a:r>
                        <a:rPr lang="sv-SE" sz="1050" i="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vpg</a:t>
                      </a:r>
                      <a:r>
                        <a:rPr lang="sv-SE" sz="1050" i="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1050" i="0" kern="1200" baseline="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planeras </a:t>
                      </a:r>
                      <a:r>
                        <a:rPr lang="sv-SE" sz="1050" i="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2024. </a:t>
                      </a:r>
                      <a:r>
                        <a:rPr lang="sv-SE" sz="105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Nytt vårdprogram </a:t>
                      </a:r>
                      <a:r>
                        <a:rPr lang="sv-SE" sz="105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nat</a:t>
                      </a:r>
                      <a:r>
                        <a:rPr lang="sv-SE" sz="105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sommaren 2024</a:t>
                      </a:r>
                    </a:p>
                    <a:p>
                      <a:pPr marL="0" indent="0">
                        <a:buNone/>
                      </a:pPr>
                      <a:r>
                        <a:rPr lang="sv-SE" sz="1050" i="0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Läkemedelsfrågor , </a:t>
                      </a:r>
                      <a:r>
                        <a:rPr lang="sv-SE" sz="1050" i="0" strike="noStrik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specfika</a:t>
                      </a:r>
                      <a:r>
                        <a:rPr lang="sv-SE" sz="1050" i="0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läkemedel samt </a:t>
                      </a:r>
                      <a:r>
                        <a:rPr lang="sv-SE" sz="1050" i="0" strike="noStrike" baseline="0" dirty="0" smtClean="0">
                          <a:solidFill>
                            <a:schemeClr val="bg2"/>
                          </a:solidFill>
                          <a:latin typeface="+mn-lt"/>
                        </a:rPr>
                        <a:t>viktbaserad dosering  genomförd </a:t>
                      </a:r>
                      <a:r>
                        <a:rPr lang="sv-SE" sz="1050" i="0" strike="noStrike" baseline="0" dirty="0" err="1" smtClean="0">
                          <a:solidFill>
                            <a:schemeClr val="bg2"/>
                          </a:solidFill>
                          <a:latin typeface="+mn-lt"/>
                        </a:rPr>
                        <a:t>vt</a:t>
                      </a:r>
                      <a:r>
                        <a:rPr lang="sv-SE" sz="1050" i="0" strike="noStrike" baseline="0" dirty="0" smtClean="0">
                          <a:solidFill>
                            <a:schemeClr val="bg2"/>
                          </a:solidFill>
                          <a:latin typeface="+mn-lt"/>
                        </a:rPr>
                        <a:t> 2024 KKV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05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Använda </a:t>
                      </a:r>
                      <a:r>
                        <a:rPr lang="sv-SE" sz="11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Min vårdplan </a:t>
                      </a:r>
                      <a:r>
                        <a:rPr lang="sv-SE" sz="11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cancer vid varje möte.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00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000" b="1" i="0" dirty="0" smtClean="0">
                          <a:latin typeface="+mn-lt"/>
                        </a:rPr>
                        <a:t>Metod </a:t>
                      </a:r>
                      <a:r>
                        <a:rPr lang="sv-SE" sz="10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INCA </a:t>
                      </a:r>
                      <a:r>
                        <a:rPr lang="sv-SE" sz="1000" i="0" dirty="0">
                          <a:solidFill>
                            <a:schemeClr val="tx1"/>
                          </a:solidFill>
                          <a:latin typeface="+mn-lt"/>
                        </a:rPr>
                        <a:t>data inkl. IPÖ.</a:t>
                      </a:r>
                      <a:r>
                        <a:rPr lang="sv-SE" sz="100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sv-SE" sz="1000" i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endParaRPr lang="sv-SE" sz="100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r>
                        <a:rPr lang="sv-SE" sz="10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Vi </a:t>
                      </a:r>
                      <a:r>
                        <a:rPr lang="sv-SE" sz="1000" i="0" dirty="0">
                          <a:solidFill>
                            <a:schemeClr val="tx1"/>
                          </a:solidFill>
                          <a:latin typeface="+mn-lt"/>
                        </a:rPr>
                        <a:t>följer</a:t>
                      </a:r>
                      <a:r>
                        <a:rPr lang="sv-SE" sz="100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sv-SE" sz="1000" b="1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kvalitetsindikatorer</a:t>
                      </a:r>
                      <a:r>
                        <a:rPr lang="sv-SE" sz="100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sv-SE" sz="1000" i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(9 </a:t>
                      </a:r>
                      <a:r>
                        <a:rPr lang="sv-SE" sz="1000" i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st</a:t>
                      </a:r>
                      <a:r>
                        <a:rPr lang="sv-SE" sz="1000" i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) och </a:t>
                      </a:r>
                      <a:r>
                        <a:rPr lang="sv-SE" sz="100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överlevnad kontinuerligt</a:t>
                      </a:r>
                      <a:r>
                        <a:rPr lang="sv-SE" sz="1000" i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</a:p>
                    <a:p>
                      <a:r>
                        <a:rPr lang="sv-SE" sz="1000" i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Inrapporteringstakt </a:t>
                      </a:r>
                      <a:r>
                        <a:rPr lang="sv-SE" sz="100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är sen vilket försvårar översikt i </a:t>
                      </a:r>
                      <a:r>
                        <a:rPr lang="sv-SE" sz="1000" i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realtid. </a:t>
                      </a:r>
                    </a:p>
                    <a:p>
                      <a:r>
                        <a:rPr lang="sv-SE" sz="1000" b="1" i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Målvärde</a:t>
                      </a:r>
                      <a:r>
                        <a:rPr lang="sv-SE" sz="1000" i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? </a:t>
                      </a:r>
                    </a:p>
                    <a:p>
                      <a:r>
                        <a:rPr lang="sv-SE" sz="1000" i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Kval indikatorer  över rikssnitt</a:t>
                      </a:r>
                    </a:p>
                    <a:p>
                      <a:r>
                        <a:rPr lang="sv-SE" sz="1000" i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Bättre överlevnad i sydöstra än rikssnittet </a:t>
                      </a:r>
                      <a:endParaRPr lang="sv-SE" sz="1000" i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000" i="0" strike="noStrike" kern="1200" baseline="0" dirty="0" smtClean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RPO kommer under 2024 att följa upp i vilken omfattning Min vårdplan har använts.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 arbetet tar RPO stöd av den SVF-data som finns tillgänglig.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1" i="0" dirty="0" smtClean="0">
                          <a:latin typeface="+mn-lt"/>
                        </a:rPr>
                        <a:t> </a:t>
                      </a:r>
                      <a:endParaRPr lang="sv-SE" sz="110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sv-SE" sz="1600" dirty="0" smtClean="0">
                        <a:latin typeface="+mj-lt"/>
                      </a:endParaRPr>
                    </a:p>
                    <a:p>
                      <a:endParaRPr lang="sv-SE" sz="1600" dirty="0" smtClean="0">
                        <a:latin typeface="+mj-lt"/>
                      </a:endParaRPr>
                    </a:p>
                    <a:p>
                      <a:endParaRPr lang="sv-SE" sz="1600" dirty="0" smtClean="0">
                        <a:latin typeface="+mj-lt"/>
                      </a:endParaRPr>
                    </a:p>
                    <a:p>
                      <a:endParaRPr lang="sv-SE" sz="1600" dirty="0" smtClean="0">
                        <a:latin typeface="+mj-lt"/>
                      </a:endParaRPr>
                    </a:p>
                    <a:p>
                      <a:endParaRPr lang="sv-SE" sz="1600" dirty="0" smtClean="0">
                        <a:latin typeface="+mj-lt"/>
                      </a:endParaRPr>
                    </a:p>
                    <a:p>
                      <a:endParaRPr lang="sv-SE" sz="1600" dirty="0" smtClean="0">
                        <a:latin typeface="+mj-lt"/>
                      </a:endParaRPr>
                    </a:p>
                    <a:p>
                      <a:endParaRPr lang="sv-SE" sz="1600" dirty="0">
                        <a:latin typeface="+mj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7746604"/>
                  </a:ext>
                </a:extLst>
              </a:tr>
            </a:tbl>
          </a:graphicData>
        </a:graphic>
      </p:graphicFrame>
      <p:cxnSp>
        <p:nvCxnSpPr>
          <p:cNvPr id="3" name="Rak koppling 2"/>
          <p:cNvCxnSpPr/>
          <p:nvPr/>
        </p:nvCxnSpPr>
        <p:spPr>
          <a:xfrm>
            <a:off x="6416" y="6204818"/>
            <a:ext cx="12192000" cy="212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61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ell 17"/>
          <p:cNvGraphicFramePr>
            <a:graphicFrameLocks noGrp="1"/>
          </p:cNvGraphicFramePr>
          <p:nvPr>
            <p:extLst/>
          </p:nvPr>
        </p:nvGraphicFramePr>
        <p:xfrm>
          <a:off x="1" y="0"/>
          <a:ext cx="12191999" cy="7037741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576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1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75234">
                  <a:extLst>
                    <a:ext uri="{9D8B030D-6E8A-4147-A177-3AD203B41FA5}">
                      <a16:colId xmlns:a16="http://schemas.microsoft.com/office/drawing/2014/main" val="1830092349"/>
                    </a:ext>
                  </a:extLst>
                </a:gridCol>
                <a:gridCol w="2059806">
                  <a:extLst>
                    <a:ext uri="{9D8B030D-6E8A-4147-A177-3AD203B41FA5}">
                      <a16:colId xmlns:a16="http://schemas.microsoft.com/office/drawing/2014/main" val="2606121942"/>
                    </a:ext>
                  </a:extLst>
                </a:gridCol>
                <a:gridCol w="1989221">
                  <a:extLst>
                    <a:ext uri="{9D8B030D-6E8A-4147-A177-3AD203B41FA5}">
                      <a16:colId xmlns:a16="http://schemas.microsoft.com/office/drawing/2014/main" val="3795709679"/>
                    </a:ext>
                  </a:extLst>
                </a:gridCol>
              </a:tblGrid>
              <a:tr h="1035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/>
                        <a:t>Nationellt insatsområde</a:t>
                      </a:r>
                      <a:endParaRPr lang="sv-SE" sz="1600" dirty="0">
                        <a:latin typeface="+mj-lt"/>
                      </a:endParaRPr>
                    </a:p>
                  </a:txBody>
                  <a:tcPr marL="121920" marR="121920" marT="60960" marB="6096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/>
                        <a:t>Prioriterat område </a:t>
                      </a:r>
                      <a:br>
                        <a:rPr lang="sv-SE" sz="1600" dirty="0"/>
                      </a:br>
                      <a:r>
                        <a:rPr lang="sv-SE" sz="1600" dirty="0"/>
                        <a:t>och patientlöften</a:t>
                      </a:r>
                      <a:endParaRPr lang="sv-SE" sz="1600" dirty="0">
                        <a:latin typeface="+mj-lt"/>
                      </a:endParaRPr>
                    </a:p>
                  </a:txBody>
                  <a:tcPr marL="121920" marR="121920" marT="60960" marB="6096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="1" kern="1200" dirty="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rPr>
                        <a:t>Aktiviteter</a:t>
                      </a:r>
                    </a:p>
                  </a:txBody>
                  <a:tcPr marL="121920" marR="121920" marT="60960" marB="6096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="1" kern="1200" dirty="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rPr>
                        <a:t>Uppföljning</a:t>
                      </a:r>
                    </a:p>
                  </a:txBody>
                  <a:tcPr marL="121920" marR="121920" marT="60960" marB="6096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b="1" kern="1200" dirty="0" smtClean="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rPr>
                        <a:t>Region JKPG </a:t>
                      </a:r>
                      <a:r>
                        <a:rPr lang="sv-SE" sz="1600" b="1" kern="1200" dirty="0" err="1" smtClean="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rPr>
                        <a:t>resp</a:t>
                      </a:r>
                      <a:r>
                        <a:rPr lang="sv-SE" sz="1600" b="1" kern="1200" dirty="0" smtClean="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rPr>
                        <a:t> LPO</a:t>
                      </a:r>
                      <a:endParaRPr lang="sv-SE" sz="1600" b="1" kern="1200" dirty="0">
                        <a:solidFill>
                          <a:schemeClr val="lt1"/>
                        </a:solidFill>
                        <a:latin typeface="Arial"/>
                        <a:ea typeface="Bryant Regular"/>
                        <a:cs typeface="Bryant Regular"/>
                      </a:endParaRPr>
                    </a:p>
                  </a:txBody>
                  <a:tcPr marL="121920" marR="121920" marT="60960" marB="6096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99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200" i="0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1" i="0" dirty="0">
                          <a:solidFill>
                            <a:schemeClr val="tx1"/>
                          </a:solidFill>
                        </a:rPr>
                        <a:t>Lungcancer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1" i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v-SE" sz="1200" b="0" i="0" dirty="0">
                          <a:solidFill>
                            <a:schemeClr val="tx1"/>
                          </a:solidFill>
                        </a:rPr>
                        <a:t>(sid 2)</a:t>
                      </a:r>
                    </a:p>
                    <a:p>
                      <a:endParaRPr lang="sv-SE" sz="1200" b="1" i="0" baseline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  <a:p>
                      <a:pPr algn="l">
                        <a:buFont typeface="Arial" panose="020B0604020202020204" pitchFamily="34" charset="0"/>
                        <a:buNone/>
                      </a:pPr>
                      <a:endParaRPr lang="sv-SE" sz="700" i="1" dirty="0">
                        <a:solidFill>
                          <a:schemeClr val="accent1"/>
                        </a:solidFill>
                        <a:latin typeface="Graphik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sv-SE" sz="1100" b="1" i="0" dirty="0">
                        <a:solidFill>
                          <a:schemeClr val="bg2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sv-SE" sz="1100" b="1" i="0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Få </a:t>
                      </a:r>
                      <a:r>
                        <a:rPr lang="sv-SE" sz="1100" b="1" i="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tillgång till jämlik vård</a:t>
                      </a:r>
                      <a:endParaRPr lang="sv-SE" sz="1100" b="1" i="0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sv-SE" sz="1100" b="1" i="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00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i="0" kern="1200" dirty="0" smtClean="0">
                          <a:solidFill>
                            <a:schemeClr val="tx1"/>
                          </a:solidFill>
                          <a:latin typeface="+mn-lt"/>
                          <a:ea typeface="Bryant Regular"/>
                          <a:cs typeface="Bryant Regular"/>
                        </a:rPr>
                        <a:t>Ojämlik</a:t>
                      </a:r>
                      <a:r>
                        <a:rPr lang="sv-SE" sz="10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Bryant Regular"/>
                          <a:cs typeface="Bryant Regular"/>
                        </a:rPr>
                        <a:t> tillgång och i kvalitet till </a:t>
                      </a:r>
                      <a:r>
                        <a:rPr lang="sv-SE" sz="1000" b="1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Bryant Regular"/>
                          <a:cs typeface="Bryant Regular"/>
                        </a:rPr>
                        <a:t>palliativ vård </a:t>
                      </a:r>
                      <a:r>
                        <a:rPr lang="sv-SE" sz="10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Bryant Regular"/>
                          <a:cs typeface="Bryant Regular"/>
                        </a:rPr>
                        <a:t>har identifierats. Lokal variation beroende på bostadsort.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00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00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RPO </a:t>
                      </a:r>
                      <a:r>
                        <a:rPr lang="sv-SE" sz="10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ska vaddå ? för att arbeta med denna variation.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i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Vilken tillgänglig data finns som stöd?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i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Har andra RPO identifierat samma</a:t>
                      </a:r>
                      <a:r>
                        <a:rPr lang="sv-SE" sz="10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sv-SE" sz="1000" i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000" b="1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b="1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Uppföljning</a:t>
                      </a:r>
                      <a:r>
                        <a:rPr lang="sv-SE" sz="1000" b="1" i="0" dirty="0">
                          <a:solidFill>
                            <a:schemeClr val="tx1"/>
                          </a:solidFill>
                          <a:latin typeface="+mn-lt"/>
                        </a:rPr>
                        <a:t>:</a:t>
                      </a:r>
                      <a:r>
                        <a:rPr lang="sv-SE" sz="1000" i="0" dirty="0">
                          <a:solidFill>
                            <a:schemeClr val="tx1"/>
                          </a:solidFill>
                          <a:latin typeface="+mn-lt"/>
                        </a:rPr>
                        <a:t> ange metod, kvalitetsindikatorer, </a:t>
                      </a:r>
                      <a:r>
                        <a:rPr lang="sv-SE" sz="1000" i="0" dirty="0" err="1">
                          <a:solidFill>
                            <a:schemeClr val="tx1"/>
                          </a:solidFill>
                          <a:latin typeface="+mn-lt"/>
                        </a:rPr>
                        <a:t>målvärden</a:t>
                      </a:r>
                      <a:r>
                        <a:rPr lang="sv-SE" sz="1000" i="0" dirty="0">
                          <a:solidFill>
                            <a:schemeClr val="tx1"/>
                          </a:solidFill>
                          <a:latin typeface="+mn-lt"/>
                        </a:rPr>
                        <a:t> och resultat</a:t>
                      </a:r>
                    </a:p>
                    <a:p>
                      <a:r>
                        <a:rPr lang="sv-SE" sz="1000" i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  <a:p>
                      <a:r>
                        <a:rPr lang="sv-SE" sz="1000" i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Metod?</a:t>
                      </a:r>
                    </a:p>
                    <a:p>
                      <a:endParaRPr lang="sv-SE" sz="1000" i="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r>
                        <a:rPr lang="sv-SE" sz="1000" i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Hur </a:t>
                      </a:r>
                      <a:r>
                        <a:rPr lang="sv-SE" sz="100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ska vi följa </a:t>
                      </a:r>
                      <a:r>
                        <a:rPr lang="sv-SE" sz="1000" i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detta???</a:t>
                      </a:r>
                    </a:p>
                    <a:p>
                      <a:endParaRPr lang="sv-SE" sz="1000" i="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r>
                        <a:rPr lang="sv-SE" sz="1000" i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Utdrag från IPÖ?</a:t>
                      </a:r>
                      <a:endParaRPr lang="sv-SE" sz="1000" i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300" dirty="0" smtClean="0">
                          <a:latin typeface="+mj-lt"/>
                        </a:rPr>
                        <a:t> </a:t>
                      </a:r>
                      <a:endParaRPr lang="sv-SE" sz="1300" dirty="0">
                        <a:latin typeface="+mj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0179">
                <a:tc>
                  <a:txBody>
                    <a:bodyPr/>
                    <a:lstStyle/>
                    <a:p>
                      <a:pPr algn="l"/>
                      <a:endParaRPr lang="sv-SE" sz="600" b="0" i="1" dirty="0">
                        <a:solidFill>
                          <a:schemeClr val="accent1"/>
                        </a:solidFill>
                        <a:effectLst/>
                        <a:latin typeface="Graphik"/>
                      </a:endParaRP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endParaRPr lang="sv-SE" sz="700" i="1" dirty="0">
                        <a:solidFill>
                          <a:schemeClr val="accent1"/>
                        </a:solidFill>
                        <a:latin typeface="Graphik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sv-SE" sz="1100" b="1" i="0" dirty="0">
                        <a:solidFill>
                          <a:schemeClr val="bg2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sv-SE" sz="1100" b="1" i="0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Erbjudas bästa möjliga hälsofrämjande insatser och välfungerande screeningprogram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sv-SE" sz="1100" b="1" i="0" kern="1200" dirty="0" smtClean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sv-SE" sz="1100" b="1" i="0" kern="1200" dirty="0" smtClean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sv-SE" sz="1100" b="1" i="0" dirty="0">
                        <a:solidFill>
                          <a:schemeClr val="bg2"/>
                        </a:solidFill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sv-SE" sz="1100" b="1" i="0" baseline="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sv-SE" sz="1000" i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sv-SE" sz="10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RPO har implementerat </a:t>
                      </a:r>
                      <a:r>
                        <a:rPr lang="sv-SE" sz="1000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checklista vid cancerrehabilitering</a:t>
                      </a:r>
                      <a:r>
                        <a:rPr lang="sv-SE" sz="10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vilken används i hög grad. Kan RPO använda motsvarande som stöd för planering inför operation, så kallad prehabilitering?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sv-SE" sz="10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Kan </a:t>
                      </a:r>
                      <a:r>
                        <a:rPr lang="sv-SE" sz="1000" i="0" dirty="0">
                          <a:solidFill>
                            <a:schemeClr val="tx1"/>
                          </a:solidFill>
                          <a:latin typeface="+mn-lt"/>
                        </a:rPr>
                        <a:t>RPO använda checklista för cancerrehabilitering som stöd för planering inför operation, så kallad prehabilitering? Ska annat RPO involveras</a:t>
                      </a:r>
                      <a:r>
                        <a:rPr lang="sv-SE" sz="10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?</a:t>
                      </a:r>
                    </a:p>
                    <a:p>
                      <a:r>
                        <a:rPr lang="sv-SE" sz="1000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Preop</a:t>
                      </a:r>
                      <a:r>
                        <a:rPr lang="sv-SE" sz="10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habilitering</a:t>
                      </a:r>
                      <a:r>
                        <a:rPr lang="sv-SE" sz="100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</a:p>
                    <a:p>
                      <a:r>
                        <a:rPr lang="sv-SE" sz="100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Projekt start  ht 2024  sydöstra</a:t>
                      </a:r>
                    </a:p>
                    <a:p>
                      <a:r>
                        <a:rPr lang="sv-SE" sz="100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Cancermedel beviljade från RCC 300000 kr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sv-SE" sz="1000" i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000" i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 </a:t>
                      </a:r>
                      <a:r>
                        <a:rPr lang="sv-SE" sz="1000" i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Följa arbetet av </a:t>
                      </a:r>
                      <a:r>
                        <a:rPr lang="sv-SE" sz="10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Lungcancerscreening pilotprojekt </a:t>
                      </a:r>
                      <a:r>
                        <a:rPr lang="sv-SE" sz="10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som pågår nationellt. Följa arbetet som sjukvårdsregionalt som hanteras av RCC.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i="0" baseline="0" dirty="0">
                          <a:latin typeface="+mn-lt"/>
                        </a:rPr>
                        <a:t>RAG lungcancer tillsammans med RCC påbörjar förberedande arbete kring screening </a:t>
                      </a:r>
                      <a:r>
                        <a:rPr lang="sv-SE" sz="1000" i="0" baseline="0" dirty="0" smtClean="0">
                          <a:latin typeface="+mn-lt"/>
                        </a:rPr>
                        <a:t>Möte </a:t>
                      </a:r>
                      <a:r>
                        <a:rPr lang="sv-SE" sz="1000" i="0" baseline="0" dirty="0">
                          <a:latin typeface="+mn-lt"/>
                        </a:rPr>
                        <a:t>planerat vintern 2023/24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Även följa resultatet av studierna som pågår i Stockholm, Västra Götaland och Norrbotten</a:t>
                      </a:r>
                      <a:r>
                        <a:rPr lang="sv-SE" sz="10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sv-SE" sz="100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Deltagande i screening projekt 2025 inom RCC  sydöstra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00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sv-SE" sz="1000" i="0" baseline="0" dirty="0" smtClean="0">
                        <a:latin typeface="+mj-lt"/>
                      </a:endParaRPr>
                    </a:p>
                    <a:p>
                      <a:pPr marL="0" indent="0">
                        <a:buNone/>
                      </a:pPr>
                      <a:r>
                        <a:rPr lang="sv-SE" sz="1000" i="0" baseline="0" dirty="0" smtClean="0">
                          <a:latin typeface="+mj-lt"/>
                        </a:rPr>
                        <a:t>A  </a:t>
                      </a:r>
                      <a:r>
                        <a:rPr lang="sv-SE" sz="1000" i="0" baseline="0" dirty="0">
                          <a:latin typeface="+mj-lt"/>
                        </a:rPr>
                        <a:t>Vilken data ska användas? </a:t>
                      </a:r>
                      <a:endParaRPr lang="sv-SE" sz="1000" i="0" baseline="0" dirty="0" smtClean="0">
                        <a:latin typeface="+mj-lt"/>
                      </a:endParaRPr>
                    </a:p>
                    <a:p>
                      <a:pPr marL="0" indent="0">
                        <a:buNone/>
                      </a:pPr>
                      <a:endParaRPr lang="sv-SE" sz="1000" i="0" baseline="0" dirty="0" smtClean="0">
                        <a:latin typeface="+mj-lt"/>
                      </a:endParaRPr>
                    </a:p>
                    <a:p>
                      <a:pPr marL="0" indent="0">
                        <a:buNone/>
                      </a:pPr>
                      <a:endParaRPr lang="sv-SE" sz="1000" i="0" baseline="0" dirty="0" smtClean="0">
                        <a:latin typeface="+mj-lt"/>
                      </a:endParaRPr>
                    </a:p>
                    <a:p>
                      <a:pPr marL="0" indent="0">
                        <a:buNone/>
                      </a:pPr>
                      <a:endParaRPr lang="sv-SE" sz="1000" i="0" baseline="0" dirty="0" smtClean="0">
                        <a:latin typeface="+mj-lt"/>
                      </a:endParaRPr>
                    </a:p>
                    <a:p>
                      <a:pPr marL="0" indent="0">
                        <a:buNone/>
                      </a:pPr>
                      <a:endParaRPr lang="sv-SE" sz="1000" i="0" baseline="0" dirty="0" smtClean="0">
                        <a:latin typeface="+mj-lt"/>
                      </a:endParaRPr>
                    </a:p>
                    <a:p>
                      <a:pPr marL="0" indent="0">
                        <a:buNone/>
                      </a:pPr>
                      <a:endParaRPr lang="sv-SE" sz="1000" i="0" baseline="0" dirty="0" smtClean="0">
                        <a:latin typeface="+mj-lt"/>
                      </a:endParaRPr>
                    </a:p>
                    <a:p>
                      <a:pPr marL="0" indent="0">
                        <a:buNone/>
                      </a:pPr>
                      <a:endParaRPr lang="sv-SE" sz="1000" i="0" baseline="0" dirty="0" smtClean="0">
                        <a:latin typeface="+mj-lt"/>
                      </a:endParaRPr>
                    </a:p>
                    <a:p>
                      <a:pPr marL="0" indent="0">
                        <a:buNone/>
                      </a:pPr>
                      <a:endParaRPr lang="sv-SE" sz="1000" i="0" baseline="0" dirty="0" smtClean="0">
                        <a:latin typeface="+mj-lt"/>
                      </a:endParaRPr>
                    </a:p>
                    <a:p>
                      <a:pPr marL="0" indent="0">
                        <a:buNone/>
                      </a:pPr>
                      <a:endParaRPr lang="sv-SE" sz="1000" i="0" baseline="0" dirty="0" smtClean="0">
                        <a:latin typeface="+mj-lt"/>
                      </a:endParaRPr>
                    </a:p>
                    <a:p>
                      <a:pPr marL="0" indent="0">
                        <a:buNone/>
                      </a:pPr>
                      <a:endParaRPr lang="sv-SE" sz="1000" i="0" baseline="0" dirty="0" smtClean="0">
                        <a:latin typeface="+mj-lt"/>
                      </a:endParaRPr>
                    </a:p>
                    <a:p>
                      <a:pPr marL="0" indent="0">
                        <a:buNone/>
                      </a:pPr>
                      <a:endParaRPr lang="sv-SE" sz="1000" i="0" baseline="0" dirty="0" smtClean="0">
                        <a:latin typeface="+mj-lt"/>
                      </a:endParaRPr>
                    </a:p>
                    <a:p>
                      <a:pPr marL="0" indent="0">
                        <a:buNone/>
                      </a:pPr>
                      <a:r>
                        <a:rPr lang="sv-SE" sz="1000" i="0" baseline="0" dirty="0" smtClean="0">
                          <a:latin typeface="+mj-lt"/>
                        </a:rPr>
                        <a:t>B  klartecken att arbeta med </a:t>
                      </a:r>
                      <a:r>
                        <a:rPr lang="sv-SE" sz="1000" i="0" baseline="0" dirty="0" err="1" smtClean="0">
                          <a:latin typeface="+mj-lt"/>
                        </a:rPr>
                        <a:t>impl</a:t>
                      </a:r>
                      <a:r>
                        <a:rPr lang="sv-SE" sz="1000" i="0" baseline="0" dirty="0" smtClean="0">
                          <a:latin typeface="+mj-lt"/>
                        </a:rPr>
                        <a:t> studie ?</a:t>
                      </a:r>
                    </a:p>
                    <a:p>
                      <a:pPr marL="0" indent="0">
                        <a:buNone/>
                      </a:pPr>
                      <a:r>
                        <a:rPr lang="sv-SE" sz="1000" i="0" baseline="0" dirty="0" smtClean="0">
                          <a:latin typeface="+mj-lt"/>
                        </a:rPr>
                        <a:t>Flera screeningmöten genomförda under senvåren 2024</a:t>
                      </a:r>
                      <a:endParaRPr lang="sv-SE" sz="1000" i="0" baseline="0" dirty="0">
                        <a:latin typeface="+mj-lt"/>
                      </a:endParaRPr>
                    </a:p>
                    <a:p>
                      <a:pPr marL="0" indent="0">
                        <a:buNone/>
                      </a:pPr>
                      <a:endParaRPr lang="sv-SE" sz="1000" i="0" baseline="0" dirty="0">
                        <a:latin typeface="+mn-lt"/>
                      </a:endParaRPr>
                    </a:p>
                    <a:p>
                      <a:pPr marL="0" indent="0">
                        <a:buNone/>
                      </a:pPr>
                      <a:r>
                        <a:rPr lang="sv-SE" sz="1000" i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Kostnadseffektivitet ?</a:t>
                      </a:r>
                      <a:endParaRPr lang="sv-SE" sz="1000" i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050" dirty="0" smtClean="0">
                        <a:latin typeface="+mn-lt"/>
                      </a:endParaRPr>
                    </a:p>
                    <a:p>
                      <a:endParaRPr lang="sv-SE" sz="1050" baseline="0" dirty="0" smtClean="0">
                        <a:latin typeface="+mn-lt"/>
                      </a:endParaRPr>
                    </a:p>
                    <a:p>
                      <a:endParaRPr lang="sv-SE" sz="1050" baseline="0" dirty="0" smtClean="0">
                        <a:latin typeface="+mn-lt"/>
                      </a:endParaRPr>
                    </a:p>
                    <a:p>
                      <a:endParaRPr lang="sv-SE" sz="1050" baseline="0" dirty="0" smtClean="0">
                        <a:latin typeface="+mn-lt"/>
                      </a:endParaRPr>
                    </a:p>
                    <a:p>
                      <a:endParaRPr lang="sv-SE" sz="1050" baseline="0" dirty="0" smtClean="0">
                        <a:latin typeface="+mn-lt"/>
                      </a:endParaRPr>
                    </a:p>
                    <a:p>
                      <a:endParaRPr lang="sv-SE" sz="1050" baseline="0" dirty="0" smtClean="0">
                        <a:latin typeface="+mn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921720"/>
                  </a:ext>
                </a:extLst>
              </a:tr>
              <a:tr h="1142276"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endParaRPr lang="sv-SE" sz="700" b="1" i="1" dirty="0">
                        <a:solidFill>
                          <a:schemeClr val="accent1"/>
                        </a:solidFill>
                        <a:latin typeface="Graphik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sv-SE" sz="1000" b="1" i="0" kern="1200" dirty="0" smtClean="0">
                          <a:solidFill>
                            <a:schemeClr val="accent1"/>
                          </a:solidFill>
                          <a:effectLst/>
                          <a:latin typeface="Graphik"/>
                          <a:ea typeface="+mn-ea"/>
                          <a:cs typeface="+mn-cs"/>
                        </a:rPr>
                        <a:t>Regionalt cancercentrum sydöst ska prioritera patientnära forskning inom cancerområdet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RPO har identifierat att flera</a:t>
                      </a:r>
                      <a:r>
                        <a:rPr lang="sv-SE" sz="10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läkemedelsstudier bedrivs, men att fler patienter utanför Linköping bör erbjudas deltagande </a:t>
                      </a:r>
                      <a:r>
                        <a:rPr lang="sv-SE" sz="10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Vid </a:t>
                      </a:r>
                      <a:r>
                        <a:rPr lang="sv-SE" sz="1000" i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ett </a:t>
                      </a:r>
                      <a:r>
                        <a:rPr lang="sv-SE" sz="1000" i="0" baseline="0" dirty="0">
                          <a:latin typeface="+mn-lt"/>
                        </a:rPr>
                        <a:t>regionalt lungcancermöte med RCC framhölls att studier inom </a:t>
                      </a:r>
                      <a:r>
                        <a:rPr lang="sv-SE" sz="1000" i="0" strike="noStrike" baseline="0" dirty="0">
                          <a:solidFill>
                            <a:schemeClr val="bg2"/>
                          </a:solidFill>
                          <a:latin typeface="+mn-lt"/>
                        </a:rPr>
                        <a:t>lungcancer för såväl akademiska studier  som vid läkemedelsforskning </a:t>
                      </a:r>
                      <a:endParaRPr lang="sv-SE" sz="1000" i="0" strike="noStrike" baseline="0" dirty="0" smtClean="0">
                        <a:solidFill>
                          <a:schemeClr val="bg2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i="0" strike="noStrike" baseline="0" dirty="0" smtClean="0">
                          <a:solidFill>
                            <a:schemeClr val="bg2"/>
                          </a:solidFill>
                          <a:latin typeface="+mn-lt"/>
                        </a:rPr>
                        <a:t>Linköping och </a:t>
                      </a:r>
                      <a:r>
                        <a:rPr lang="sv-SE" sz="1000" i="0" strike="noStrike" baseline="0" dirty="0" err="1" smtClean="0">
                          <a:solidFill>
                            <a:schemeClr val="bg2"/>
                          </a:solidFill>
                          <a:latin typeface="+mn-lt"/>
                        </a:rPr>
                        <a:t>jönköping</a:t>
                      </a:r>
                      <a:r>
                        <a:rPr lang="sv-SE" sz="1000" i="0" strike="noStrike" baseline="0" dirty="0" smtClean="0">
                          <a:solidFill>
                            <a:schemeClr val="bg2"/>
                          </a:solidFill>
                          <a:latin typeface="+mn-lt"/>
                        </a:rPr>
                        <a:t> deltar i flera studier </a:t>
                      </a:r>
                      <a:endParaRPr lang="sv-SE" sz="1000" i="0" strike="noStrike" baseline="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sv-SE" sz="1000" i="0" baseline="0" dirty="0" smtClean="0">
                          <a:latin typeface="+mj-lt"/>
                        </a:rPr>
                        <a:t>Hur </a:t>
                      </a:r>
                      <a:r>
                        <a:rPr lang="sv-SE" sz="1000" i="0" baseline="0" dirty="0">
                          <a:latin typeface="+mj-lt"/>
                        </a:rPr>
                        <a:t>ska vi följa detta</a:t>
                      </a:r>
                      <a:r>
                        <a:rPr lang="sv-SE" sz="1000" i="0" baseline="0" dirty="0" smtClean="0">
                          <a:latin typeface="+mj-lt"/>
                        </a:rPr>
                        <a:t>?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050" dirty="0" smtClean="0">
                          <a:latin typeface="+mn-lt"/>
                        </a:rPr>
                        <a:t> </a:t>
                      </a:r>
                      <a:endParaRPr lang="sv-SE" sz="105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2273928"/>
                  </a:ext>
                </a:extLst>
              </a:tr>
            </a:tbl>
          </a:graphicData>
        </a:graphic>
      </p:graphicFrame>
      <p:pic>
        <p:nvPicPr>
          <p:cNvPr id="27" name="Bildobjekt 26">
            <a:extLst>
              <a:ext uri="{FF2B5EF4-FFF2-40B4-BE49-F238E27FC236}">
                <a16:creationId xmlns:a16="http://schemas.microsoft.com/office/drawing/2014/main" id="{DCAA1C31-8265-4838-A937-BC56BDB88C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245" y="7418899"/>
            <a:ext cx="2540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4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ell 17"/>
          <p:cNvGraphicFramePr>
            <a:graphicFrameLocks noGrp="1"/>
          </p:cNvGraphicFramePr>
          <p:nvPr>
            <p:extLst/>
          </p:nvPr>
        </p:nvGraphicFramePr>
        <p:xfrm>
          <a:off x="-8541" y="58723"/>
          <a:ext cx="12200541" cy="709227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165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8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9902">
                  <a:extLst>
                    <a:ext uri="{9D8B030D-6E8A-4147-A177-3AD203B41FA5}">
                      <a16:colId xmlns:a16="http://schemas.microsoft.com/office/drawing/2014/main" val="1830092349"/>
                    </a:ext>
                  </a:extLst>
                </a:gridCol>
                <a:gridCol w="3764875">
                  <a:extLst>
                    <a:ext uri="{9D8B030D-6E8A-4147-A177-3AD203B41FA5}">
                      <a16:colId xmlns:a16="http://schemas.microsoft.com/office/drawing/2014/main" val="2606121942"/>
                    </a:ext>
                  </a:extLst>
                </a:gridCol>
                <a:gridCol w="1301496">
                  <a:extLst>
                    <a:ext uri="{9D8B030D-6E8A-4147-A177-3AD203B41FA5}">
                      <a16:colId xmlns:a16="http://schemas.microsoft.com/office/drawing/2014/main" val="3795709679"/>
                    </a:ext>
                  </a:extLst>
                </a:gridCol>
              </a:tblGrid>
              <a:tr h="10481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/>
                        <a:t>Nationellt insatsområde</a:t>
                      </a:r>
                      <a:endParaRPr lang="sv-SE" sz="1600" dirty="0">
                        <a:latin typeface="+mj-lt"/>
                      </a:endParaRPr>
                    </a:p>
                  </a:txBody>
                  <a:tcPr marL="121920" marR="121920" marT="60960" marB="6096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/>
                        <a:t>Prioriterat område </a:t>
                      </a:r>
                      <a:br>
                        <a:rPr lang="sv-SE" sz="1600" dirty="0"/>
                      </a:br>
                      <a:r>
                        <a:rPr lang="sv-SE" sz="1600" dirty="0"/>
                        <a:t>och patientlöften</a:t>
                      </a:r>
                      <a:endParaRPr lang="sv-SE" sz="1600" dirty="0">
                        <a:latin typeface="+mj-lt"/>
                      </a:endParaRPr>
                    </a:p>
                  </a:txBody>
                  <a:tcPr marL="121920" marR="121920" marT="60960" marB="6096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="1" kern="1200" dirty="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rPr>
                        <a:t>Aktiviteter</a:t>
                      </a:r>
                    </a:p>
                  </a:txBody>
                  <a:tcPr marL="121920" marR="121920" marT="60960" marB="6096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="1" kern="1200" dirty="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rPr>
                        <a:t>Uppföljning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i="0" dirty="0">
                          <a:solidFill>
                            <a:schemeClr val="bg1"/>
                          </a:solidFill>
                          <a:latin typeface="+mn-lt"/>
                        </a:rPr>
                        <a:t>ange metod, kvalitetsindikatorer, </a:t>
                      </a:r>
                      <a:r>
                        <a:rPr lang="sv-SE" sz="1050" i="0" dirty="0" err="1">
                          <a:solidFill>
                            <a:schemeClr val="bg1"/>
                          </a:solidFill>
                          <a:latin typeface="+mn-lt"/>
                        </a:rPr>
                        <a:t>målvärden</a:t>
                      </a:r>
                      <a:r>
                        <a:rPr lang="sv-SE" sz="1050" i="0" dirty="0">
                          <a:solidFill>
                            <a:schemeClr val="bg1"/>
                          </a:solidFill>
                          <a:latin typeface="+mn-lt"/>
                        </a:rPr>
                        <a:t> och resultat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600" b="1" kern="1200" dirty="0">
                        <a:solidFill>
                          <a:schemeClr val="lt1"/>
                        </a:solidFill>
                        <a:latin typeface="Arial"/>
                        <a:ea typeface="Bryant Regular"/>
                        <a:cs typeface="Bryant Regular"/>
                      </a:endParaRPr>
                    </a:p>
                  </a:txBody>
                  <a:tcPr marL="121920" marR="121920" marT="60960" marB="6096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b="1" kern="1200" dirty="0" smtClean="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rPr>
                        <a:t> </a:t>
                      </a:r>
                      <a:endParaRPr lang="sv-SE" sz="1600" b="1" kern="1200" dirty="0">
                        <a:solidFill>
                          <a:schemeClr val="lt1"/>
                        </a:solidFill>
                        <a:latin typeface="Arial"/>
                        <a:ea typeface="Bryant Regular"/>
                        <a:cs typeface="Bryant Regular"/>
                      </a:endParaRPr>
                    </a:p>
                  </a:txBody>
                  <a:tcPr marL="121920" marR="121920" marT="60960" marB="6096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8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1" i="0" strike="noStrike" kern="1200" dirty="0">
                          <a:solidFill>
                            <a:schemeClr val="tx1"/>
                          </a:solidFill>
                          <a:latin typeface="Arial"/>
                          <a:ea typeface="Bryant Regular"/>
                          <a:cs typeface="Bryant Regular"/>
                        </a:rPr>
                        <a:t>KOL</a:t>
                      </a:r>
                    </a:p>
                    <a:p>
                      <a:pPr algn="l"/>
                      <a:r>
                        <a:rPr lang="sv-SE" sz="800" b="0" i="1" strike="sngStrike" dirty="0">
                          <a:solidFill>
                            <a:srgbClr val="393939"/>
                          </a:solidFill>
                          <a:effectLst/>
                          <a:latin typeface="Graphik"/>
                        </a:rPr>
                        <a:t> </a:t>
                      </a:r>
                      <a:endParaRPr lang="sv-SE" sz="800" strike="sngStrike" dirty="0">
                        <a:solidFill>
                          <a:srgbClr val="393939"/>
                        </a:solidFill>
                        <a:latin typeface="Graphik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0" i="0" strike="sng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Bryant Regular"/>
                          <a:cs typeface="Bryant Regular"/>
                        </a:rPr>
                        <a:t> </a:t>
                      </a:r>
                      <a:endParaRPr lang="sv-SE" sz="1300" strike="sngStrike" baseline="0" dirty="0">
                        <a:latin typeface="+mj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strike="sng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strike="sng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0" i="0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RAG KOL vilande /ej uppstartad 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0" i="0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Frågan bordlagd 230921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 smtClean="0">
                          <a:latin typeface="+mj-lt"/>
                        </a:rPr>
                        <a:t> </a:t>
                      </a:r>
                      <a:endParaRPr lang="sv-SE" sz="1200" dirty="0">
                        <a:latin typeface="+mj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1327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1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Lungfibros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200" b="1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050" b="0" i="1" kern="1200" dirty="0" smtClean="0">
                          <a:solidFill>
                            <a:schemeClr val="accent1"/>
                          </a:solidFill>
                          <a:effectLst/>
                          <a:latin typeface="Graphik"/>
                          <a:ea typeface="+mn-ea"/>
                          <a:cs typeface="+mn-cs"/>
                        </a:rPr>
                        <a:t>erbjudas </a:t>
                      </a:r>
                      <a:r>
                        <a:rPr lang="sv-SE" sz="1050" b="0" i="1" kern="1200" dirty="0">
                          <a:solidFill>
                            <a:schemeClr val="accent1"/>
                          </a:solidFill>
                          <a:effectLst/>
                          <a:latin typeface="Graphik"/>
                          <a:ea typeface="+mn-ea"/>
                          <a:cs typeface="+mn-cs"/>
                        </a:rPr>
                        <a:t>vård som är lätt tillgänglig för kontakt, bedömning och </a:t>
                      </a:r>
                      <a:r>
                        <a:rPr lang="sv-SE" sz="1050" b="0" i="1" kern="1200" dirty="0" smtClean="0">
                          <a:solidFill>
                            <a:schemeClr val="accent1"/>
                          </a:solidFill>
                          <a:effectLst/>
                          <a:latin typeface="Graphik"/>
                          <a:ea typeface="+mn-ea"/>
                          <a:cs typeface="+mn-cs"/>
                        </a:rPr>
                        <a:t>besök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sv-SE" sz="1050" b="0" i="1" kern="1200" dirty="0">
                        <a:solidFill>
                          <a:schemeClr val="accent1"/>
                        </a:solidFill>
                        <a:effectLst/>
                        <a:latin typeface="Graphik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050" b="0" i="1" kern="1200" dirty="0">
                          <a:solidFill>
                            <a:schemeClr val="accent1"/>
                          </a:solidFill>
                          <a:effectLst/>
                          <a:latin typeface="Graphik"/>
                          <a:ea typeface="+mn-ea"/>
                          <a:cs typeface="+mn-cs"/>
                        </a:rPr>
                        <a:t>erbjudas diagnostik och behandling och uppföljning enligt bästa kunskap i varje </a:t>
                      </a:r>
                      <a:r>
                        <a:rPr lang="sv-SE" sz="1050" b="0" i="1" kern="1200" dirty="0" smtClean="0">
                          <a:solidFill>
                            <a:schemeClr val="accent1"/>
                          </a:solidFill>
                          <a:effectLst/>
                          <a:latin typeface="Graphik"/>
                          <a:ea typeface="+mn-ea"/>
                          <a:cs typeface="+mn-cs"/>
                        </a:rPr>
                        <a:t>möte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sv-SE" sz="1050" b="0" i="1" kern="1200" dirty="0">
                        <a:solidFill>
                          <a:schemeClr val="accent1"/>
                        </a:solidFill>
                        <a:effectLst/>
                        <a:latin typeface="Graphik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050" b="0" i="1" kern="1200" dirty="0">
                          <a:solidFill>
                            <a:schemeClr val="accent1"/>
                          </a:solidFill>
                          <a:effectLst/>
                          <a:latin typeface="Graphik"/>
                          <a:ea typeface="+mn-ea"/>
                          <a:cs typeface="+mn-cs"/>
                        </a:rPr>
                        <a:t>vara delaktig och välinformerad genom hela </a:t>
                      </a:r>
                      <a:r>
                        <a:rPr lang="sv-SE" sz="1050" b="0" i="1" kern="1200" dirty="0" smtClean="0">
                          <a:solidFill>
                            <a:schemeClr val="accent1"/>
                          </a:solidFill>
                          <a:effectLst/>
                          <a:latin typeface="Graphik"/>
                          <a:ea typeface="+mn-ea"/>
                          <a:cs typeface="+mn-cs"/>
                        </a:rPr>
                        <a:t>vårdkedjan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sv-SE" sz="1050" b="0" i="1" kern="1200" dirty="0">
                        <a:solidFill>
                          <a:schemeClr val="accent1"/>
                        </a:solidFill>
                        <a:effectLst/>
                        <a:latin typeface="Graphik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050" b="0" i="1" kern="1200" dirty="0">
                          <a:solidFill>
                            <a:schemeClr val="accent1"/>
                          </a:solidFill>
                          <a:effectLst/>
                          <a:latin typeface="Graphik"/>
                          <a:ea typeface="+mn-ea"/>
                          <a:cs typeface="+mn-cs"/>
                        </a:rPr>
                        <a:t>få tillgång till jämlik </a:t>
                      </a:r>
                      <a:r>
                        <a:rPr lang="sv-SE" sz="1050" b="0" i="1" kern="1200" dirty="0" smtClean="0">
                          <a:solidFill>
                            <a:schemeClr val="accent1"/>
                          </a:solidFill>
                          <a:effectLst/>
                          <a:latin typeface="Graphik"/>
                          <a:ea typeface="+mn-ea"/>
                          <a:cs typeface="+mn-cs"/>
                        </a:rPr>
                        <a:t>vård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sv-SE" sz="1050" b="0" i="1" kern="1200" dirty="0">
                        <a:solidFill>
                          <a:schemeClr val="accent1"/>
                        </a:solidFill>
                        <a:effectLst/>
                        <a:latin typeface="Graphik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050" b="0" i="1" kern="1200" dirty="0">
                          <a:solidFill>
                            <a:schemeClr val="accent1"/>
                          </a:solidFill>
                          <a:effectLst/>
                          <a:latin typeface="Graphik"/>
                          <a:ea typeface="+mn-ea"/>
                          <a:cs typeface="+mn-cs"/>
                        </a:rPr>
                        <a:t>erbjudas bästa möjliga hälsofrämjande insatser och välfungerande </a:t>
                      </a:r>
                      <a:r>
                        <a:rPr lang="sv-SE" sz="1050" b="0" i="1" kern="1200" dirty="0" smtClean="0">
                          <a:solidFill>
                            <a:schemeClr val="accent1"/>
                          </a:solidFill>
                          <a:effectLst/>
                          <a:latin typeface="Graphik"/>
                          <a:ea typeface="+mn-ea"/>
                          <a:cs typeface="+mn-cs"/>
                        </a:rPr>
                        <a:t>screeningprogram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sv-SE" sz="1050" b="0" i="1" kern="1200" dirty="0">
                        <a:solidFill>
                          <a:schemeClr val="accent1"/>
                        </a:solidFill>
                        <a:effectLst/>
                        <a:latin typeface="Graphik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050" b="0" i="1" kern="1200" dirty="0">
                          <a:solidFill>
                            <a:schemeClr val="accent1"/>
                          </a:solidFill>
                          <a:effectLst/>
                          <a:latin typeface="Graphik"/>
                          <a:ea typeface="+mn-ea"/>
                          <a:cs typeface="+mn-cs"/>
                        </a:rPr>
                        <a:t>få tillgång till patientsäker </a:t>
                      </a:r>
                      <a:r>
                        <a:rPr lang="sv-SE" sz="1050" b="0" i="1" kern="1200" dirty="0" smtClean="0">
                          <a:solidFill>
                            <a:schemeClr val="accent1"/>
                          </a:solidFill>
                          <a:effectLst/>
                          <a:latin typeface="Graphik"/>
                          <a:ea typeface="+mn-ea"/>
                          <a:cs typeface="+mn-cs"/>
                        </a:rPr>
                        <a:t>vård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sv-SE" sz="1050" b="0" i="1" kern="1200" dirty="0">
                        <a:solidFill>
                          <a:schemeClr val="accent1"/>
                        </a:solidFill>
                        <a:effectLst/>
                        <a:latin typeface="Graphik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050" b="1" i="1" kern="1200" dirty="0">
                          <a:solidFill>
                            <a:schemeClr val="accent1"/>
                          </a:solidFill>
                          <a:effectLst/>
                          <a:latin typeface="Graphik"/>
                          <a:ea typeface="+mn-ea"/>
                          <a:cs typeface="+mn-cs"/>
                        </a:rPr>
                        <a:t>erbjudas kostnadseffektiv </a:t>
                      </a:r>
                      <a:r>
                        <a:rPr lang="sv-SE" sz="1050" b="1" i="1" kern="1200" dirty="0" smtClean="0">
                          <a:solidFill>
                            <a:schemeClr val="accent1"/>
                          </a:solidFill>
                          <a:effectLst/>
                          <a:latin typeface="Graphik"/>
                          <a:ea typeface="+mn-ea"/>
                          <a:cs typeface="+mn-cs"/>
                        </a:rPr>
                        <a:t>vård</a:t>
                      </a:r>
                      <a:endParaRPr lang="sv-SE" sz="1050" b="1" i="1" kern="1200" dirty="0">
                        <a:solidFill>
                          <a:schemeClr val="accent1"/>
                        </a:solidFill>
                        <a:effectLst/>
                        <a:latin typeface="Graphik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sv-SE" sz="12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Nytt vårdförlopp </a:t>
                      </a:r>
                      <a:r>
                        <a:rPr lang="sv-SE" sz="1200" dirty="0" smtClean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lungfibros</a:t>
                      </a:r>
                      <a:r>
                        <a:rPr lang="sv-SE" sz="12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sv-SE" sz="1200" strike="sngStrike" dirty="0" smtClean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endParaRPr lang="sv-SE" sz="1200" strike="sngStrike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i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NAG </a:t>
                      </a:r>
                      <a:r>
                        <a:rPr lang="sv-SE" sz="1200" i="0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lungfibros </a:t>
                      </a:r>
                      <a:r>
                        <a:rPr lang="sv-SE" sz="1200" i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arbete  </a:t>
                      </a:r>
                      <a:r>
                        <a:rPr lang="sv-SE" sz="1200" i="0" kern="1200" baseline="0" dirty="0" smtClean="0">
                          <a:solidFill>
                            <a:schemeClr val="bg2"/>
                          </a:solidFill>
                          <a:latin typeface="+mj-lt"/>
                          <a:ea typeface="+mn-ea"/>
                          <a:cs typeface="+mn-cs"/>
                        </a:rPr>
                        <a:t>NYTT vårdförlopp ht 2024 </a:t>
                      </a:r>
                      <a:endParaRPr lang="sv-SE" sz="1200" i="0" kern="1200" baseline="0" dirty="0">
                        <a:solidFill>
                          <a:schemeClr val="bg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i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 </a:t>
                      </a:r>
                      <a:r>
                        <a:rPr lang="sv-SE" sz="1200" i="0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vårdförloppet ingår utredning, diagnos, behandling och uppföljning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200" i="0" kern="1200" baseline="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i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 </a:t>
                      </a:r>
                      <a:r>
                        <a:rPr lang="sv-SE" sz="1200" i="0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avvaktan på NAG lungfibros resultat upprätta </a:t>
                      </a:r>
                      <a:r>
                        <a:rPr lang="sv-SE" sz="1200" i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strukturerade mottagningar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200" b="1" i="0" kern="1200" baseline="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1" i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ILD </a:t>
                      </a:r>
                      <a:r>
                        <a:rPr lang="sv-SE" sz="1200" b="1" i="0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mottagning inom alla län i regionen</a:t>
                      </a:r>
                      <a:r>
                        <a:rPr lang="sv-SE" sz="1200" b="1" i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i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Ht 2024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200" i="0" kern="1200" baseline="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1" i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Provtagningsmall </a:t>
                      </a:r>
                      <a:r>
                        <a:rPr lang="sv-SE" sz="1200" b="1" i="0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och gemensam  mall för checklistor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200" i="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1" i="0" kern="1200" baseline="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Sjukvårdsegional</a:t>
                      </a:r>
                      <a:r>
                        <a:rPr lang="sv-SE" sz="1200" b="1" i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1200" b="1" i="0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ILD rond ht </a:t>
                      </a:r>
                      <a:r>
                        <a:rPr lang="sv-SE" sz="1200" b="1" i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2023-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200" i="0" kern="1200" baseline="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i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Införa KBILD för </a:t>
                      </a:r>
                      <a:r>
                        <a:rPr lang="sv-SE" sz="1200" i="0" kern="1200" baseline="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monitoreing</a:t>
                      </a:r>
                      <a:endParaRPr lang="sv-SE" sz="1200" i="0" kern="1200" baseline="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200" i="0" kern="1200" baseline="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i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Registerdeltagande 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200" i="0" kern="1200" baseline="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i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Läkemedelsval  samordning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i="0" kern="1200" baseline="0" dirty="0" smtClean="0">
                          <a:solidFill>
                            <a:schemeClr val="bg2"/>
                          </a:solidFill>
                          <a:latin typeface="+mj-lt"/>
                          <a:ea typeface="+mn-ea"/>
                          <a:cs typeface="+mn-cs"/>
                        </a:rPr>
                        <a:t>Tre </a:t>
                      </a:r>
                      <a:r>
                        <a:rPr lang="sv-SE" sz="1200" i="0" kern="1200" baseline="0" dirty="0" err="1" smtClean="0">
                          <a:solidFill>
                            <a:schemeClr val="bg2"/>
                          </a:solidFill>
                          <a:latin typeface="+mj-lt"/>
                          <a:ea typeface="+mn-ea"/>
                          <a:cs typeface="+mn-cs"/>
                        </a:rPr>
                        <a:t>infromationtillfällen</a:t>
                      </a:r>
                      <a:r>
                        <a:rPr lang="sv-SE" sz="1200" i="0" kern="1200" baseline="0" dirty="0" smtClean="0">
                          <a:solidFill>
                            <a:schemeClr val="bg2"/>
                          </a:solidFill>
                          <a:latin typeface="+mj-lt"/>
                          <a:ea typeface="+mn-ea"/>
                          <a:cs typeface="+mn-cs"/>
                        </a:rPr>
                        <a:t> under ht 2024  Zoom 21 okt regional möte 7 nov  LMO 28 nov)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200" i="0" kern="1200" baseline="0" dirty="0" smtClean="0">
                        <a:solidFill>
                          <a:schemeClr val="bg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200" i="0" kern="1200" baseline="0" dirty="0">
                        <a:solidFill>
                          <a:schemeClr val="bg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NAG lungfibros blir klart under 2024. </a:t>
                      </a:r>
                      <a:r>
                        <a:rPr lang="sv-SE" sz="1200" b="0" i="0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Hur ska vi implementera detta?</a:t>
                      </a:r>
                    </a:p>
                    <a:p>
                      <a:endParaRPr lang="sv-SE" sz="1200" b="0" i="0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sv-SE" sz="12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MDK regional startat</a:t>
                      </a:r>
                      <a:r>
                        <a:rPr lang="sv-SE" sz="1200" b="0" i="0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21 okt </a:t>
                      </a:r>
                      <a:r>
                        <a:rPr lang="sv-SE" sz="1200" b="0" i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2023  Utvärdering maj 2024 utförd.</a:t>
                      </a:r>
                      <a:endParaRPr lang="sv-SE" sz="12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sv-SE" sz="12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Hur mäter vi? </a:t>
                      </a:r>
                      <a:endParaRPr lang="sv-SE" sz="1200" b="0" i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endParaRPr lang="sv-SE" sz="1200" b="0" i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sv-SE" sz="1200" b="0" i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Registerdeltagande </a:t>
                      </a:r>
                      <a:r>
                        <a:rPr lang="sv-SE" sz="12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 regionen?  </a:t>
                      </a:r>
                      <a:endParaRPr lang="sv-SE" sz="1200" b="0" i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endParaRPr lang="sv-SE" sz="1200" b="0" i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sv-SE" sz="1200" b="0" i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sv-SE" sz="12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endParaRPr lang="sv-SE" sz="1200" b="0" i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sv-SE" sz="1200" b="0" i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Gemensamma </a:t>
                      </a:r>
                      <a:r>
                        <a:rPr lang="sv-SE" sz="1200" b="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mallar för</a:t>
                      </a:r>
                      <a:r>
                        <a:rPr lang="sv-SE" sz="1200" b="0" i="0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provtagnings pågår</a:t>
                      </a:r>
                      <a:r>
                        <a:rPr lang="sv-SE" sz="1200" b="0" i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. Igång?</a:t>
                      </a:r>
                      <a:endParaRPr lang="sv-SE" sz="1200" b="0" i="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endParaRPr lang="sv-SE" sz="1200" b="0" i="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sv-SE" sz="1200" b="0" i="0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Hur följer vi </a:t>
                      </a:r>
                      <a:r>
                        <a:rPr lang="sv-SE" sz="1200" b="0" i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upp ILD   </a:t>
                      </a:r>
                      <a:r>
                        <a:rPr lang="sv-SE" sz="1200" b="0" i="0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Öka registerdeltagande </a:t>
                      </a:r>
                      <a:endParaRPr lang="sv-SE" sz="1200" b="0" i="0" kern="1200" baseline="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endParaRPr lang="sv-SE" sz="1200" b="0" i="0" kern="1200" baseline="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en-IE" sz="1200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sv-SE" sz="1200" b="0" i="0" kern="1200" dirty="0">
                        <a:solidFill>
                          <a:schemeClr val="bg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b="0" i="0" kern="1200" baseline="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sv-SE" sz="1200" b="0" i="0" kern="1200" dirty="0" smtClean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sv-SE" sz="1200" b="0" i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Bildobjekt 6">
            <a:extLst>
              <a:ext uri="{FF2B5EF4-FFF2-40B4-BE49-F238E27FC236}">
                <a16:creationId xmlns:a16="http://schemas.microsoft.com/office/drawing/2014/main" id="{A492375A-F7CC-44DE-8990-FEA8FB40A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766" y="7905578"/>
            <a:ext cx="292633" cy="292633"/>
          </a:xfrm>
          <a:prstGeom prst="rect">
            <a:avLst/>
          </a:prstGeom>
        </p:spPr>
      </p:pic>
      <p:sp>
        <p:nvSpPr>
          <p:cNvPr id="8" name="Ellips 7">
            <a:extLst>
              <a:ext uri="{FF2B5EF4-FFF2-40B4-BE49-F238E27FC236}">
                <a16:creationId xmlns:a16="http://schemas.microsoft.com/office/drawing/2014/main" id="{33C64BD0-C55F-4285-B52F-0FAD14A3712C}"/>
              </a:ext>
            </a:extLst>
          </p:cNvPr>
          <p:cNvSpPr/>
          <p:nvPr/>
        </p:nvSpPr>
        <p:spPr>
          <a:xfrm>
            <a:off x="3662894" y="7841161"/>
            <a:ext cx="294593" cy="28803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D9A2BDCF-FF04-4EBF-BEC9-5EE18F88CD69}"/>
              </a:ext>
            </a:extLst>
          </p:cNvPr>
          <p:cNvSpPr/>
          <p:nvPr/>
        </p:nvSpPr>
        <p:spPr>
          <a:xfrm>
            <a:off x="6446981" y="7841161"/>
            <a:ext cx="294593" cy="288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8B9AE9FC-8B9A-43A9-AA21-5968E7F3E2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866" y="7785194"/>
            <a:ext cx="2540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ell 17"/>
          <p:cNvGraphicFramePr>
            <a:graphicFrameLocks noGrp="1"/>
          </p:cNvGraphicFramePr>
          <p:nvPr>
            <p:extLst/>
          </p:nvPr>
        </p:nvGraphicFramePr>
        <p:xfrm>
          <a:off x="8389" y="133498"/>
          <a:ext cx="12183610" cy="657531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436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4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2076">
                  <a:extLst>
                    <a:ext uri="{9D8B030D-6E8A-4147-A177-3AD203B41FA5}">
                      <a16:colId xmlns:a16="http://schemas.microsoft.com/office/drawing/2014/main" val="1830092349"/>
                    </a:ext>
                  </a:extLst>
                </a:gridCol>
                <a:gridCol w="2319688">
                  <a:extLst>
                    <a:ext uri="{9D8B030D-6E8A-4147-A177-3AD203B41FA5}">
                      <a16:colId xmlns:a16="http://schemas.microsoft.com/office/drawing/2014/main" val="2606121942"/>
                    </a:ext>
                  </a:extLst>
                </a:gridCol>
                <a:gridCol w="2200976">
                  <a:extLst>
                    <a:ext uri="{9D8B030D-6E8A-4147-A177-3AD203B41FA5}">
                      <a16:colId xmlns:a16="http://schemas.microsoft.com/office/drawing/2014/main" val="3795709679"/>
                    </a:ext>
                  </a:extLst>
                </a:gridCol>
              </a:tblGrid>
              <a:tr h="14223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/>
                        <a:t>Nationellt insatsområde</a:t>
                      </a:r>
                      <a:endParaRPr lang="sv-SE" sz="1600" dirty="0">
                        <a:latin typeface="+mj-lt"/>
                      </a:endParaRPr>
                    </a:p>
                  </a:txBody>
                  <a:tcPr marL="121920" marR="121920" marT="60960" marB="6096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/>
                        <a:t>Prioriterat område </a:t>
                      </a:r>
                      <a:br>
                        <a:rPr lang="sv-SE" sz="1600" dirty="0"/>
                      </a:br>
                      <a:r>
                        <a:rPr lang="sv-SE" sz="1600" dirty="0"/>
                        <a:t>och patientlöften</a:t>
                      </a:r>
                      <a:endParaRPr lang="sv-SE" sz="1600" dirty="0">
                        <a:latin typeface="+mj-lt"/>
                      </a:endParaRPr>
                    </a:p>
                  </a:txBody>
                  <a:tcPr marL="121920" marR="121920" marT="60960" marB="6096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="1" kern="1200" dirty="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rPr>
                        <a:t>Aktiviteter</a:t>
                      </a:r>
                    </a:p>
                  </a:txBody>
                  <a:tcPr marL="121920" marR="121920" marT="60960" marB="6096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="1" kern="1200" dirty="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rPr>
                        <a:t>Uppföljning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i="0" dirty="0">
                          <a:solidFill>
                            <a:schemeClr val="bg1"/>
                          </a:solidFill>
                          <a:latin typeface="+mn-lt"/>
                        </a:rPr>
                        <a:t>ange metod, kvalitetsindikatorer, </a:t>
                      </a:r>
                      <a:r>
                        <a:rPr lang="sv-SE" sz="1050" i="0" dirty="0" err="1">
                          <a:solidFill>
                            <a:schemeClr val="bg1"/>
                          </a:solidFill>
                          <a:latin typeface="+mn-lt"/>
                        </a:rPr>
                        <a:t>målvärden</a:t>
                      </a:r>
                      <a:r>
                        <a:rPr lang="sv-SE" sz="1050" i="0" dirty="0">
                          <a:solidFill>
                            <a:schemeClr val="bg1"/>
                          </a:solidFill>
                          <a:latin typeface="+mn-lt"/>
                        </a:rPr>
                        <a:t> och resultat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600" b="1" kern="1200" dirty="0">
                        <a:solidFill>
                          <a:schemeClr val="lt1"/>
                        </a:solidFill>
                        <a:latin typeface="Arial"/>
                        <a:ea typeface="Bryant Regular"/>
                        <a:cs typeface="Bryant Regular"/>
                      </a:endParaRPr>
                    </a:p>
                  </a:txBody>
                  <a:tcPr marL="121920" marR="121920" marT="60960" marB="6096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b="1" kern="1200" dirty="0" smtClean="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rPr>
                        <a:t>Region Jönköping </a:t>
                      </a:r>
                      <a:endParaRPr lang="sv-SE" sz="1600" b="1" kern="1200" dirty="0">
                        <a:solidFill>
                          <a:schemeClr val="lt1"/>
                        </a:solidFill>
                        <a:latin typeface="Arial"/>
                        <a:ea typeface="Bryant Regular"/>
                        <a:cs typeface="Bryant Regular"/>
                      </a:endParaRPr>
                    </a:p>
                  </a:txBody>
                  <a:tcPr marL="121920" marR="121920" marT="60960" marB="6096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6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800" strike="sngStrike" dirty="0">
                        <a:solidFill>
                          <a:srgbClr val="393939"/>
                        </a:solidFill>
                        <a:latin typeface="Graphik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300" strike="sngStrike" baseline="0" dirty="0">
                        <a:latin typeface="+mj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strike="sng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200" b="0" i="0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200" dirty="0">
                        <a:latin typeface="+mj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3340">
                <a:tc>
                  <a:txBody>
                    <a:bodyPr/>
                    <a:lstStyle/>
                    <a:p>
                      <a:r>
                        <a:rPr lang="sv-SE" sz="12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Allergi</a:t>
                      </a:r>
                    </a:p>
                    <a:p>
                      <a:pPr algn="l"/>
                      <a:r>
                        <a:rPr lang="sv-SE" sz="900" b="0" i="0" dirty="0">
                          <a:solidFill>
                            <a:srgbClr val="393939"/>
                          </a:solidFill>
                          <a:effectLst/>
                          <a:latin typeface="+mn-lt"/>
                        </a:rPr>
                        <a:t>Som patient i Sydöstra sjukvårdsregionen ska du;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sv-SE" sz="1050" b="0" i="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erbjudas vård som är lätt tillgänglig för kontakt, bedömning och besök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sv-SE" sz="1050" b="0" i="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vara delaktig och välinformerad genom hela vårdkedjan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sv-SE" sz="1050" b="0" i="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få tillgång till jämlik vård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sv-SE" sz="1050" b="0" i="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erbjudas bästa möjliga hälsofrämjande insatser och välfungerande screeningprogram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sv-SE" sz="1050" b="0" i="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få tillgång till patientsäker vård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sv-SE" sz="1050" b="0" i="0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erbjudas kostnadseffektiv vård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endParaRPr lang="sv-SE" sz="700" i="0" dirty="0">
                        <a:solidFill>
                          <a:srgbClr val="393939"/>
                        </a:solidFill>
                        <a:latin typeface="+mn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1200" i="0" dirty="0">
                          <a:solidFill>
                            <a:schemeClr val="tx1"/>
                          </a:solidFill>
                          <a:latin typeface="+mn-lt"/>
                        </a:rPr>
                        <a:t>Svår astma (best </a:t>
                      </a:r>
                      <a:r>
                        <a:rPr lang="sv-SE" sz="1200" i="0" dirty="0" err="1">
                          <a:solidFill>
                            <a:schemeClr val="tx1"/>
                          </a:solidFill>
                          <a:latin typeface="+mn-lt"/>
                        </a:rPr>
                        <a:t>practice</a:t>
                      </a:r>
                      <a:r>
                        <a:rPr lang="sv-SE" sz="12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sv-SE" sz="120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sv-SE" sz="120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sv-SE" sz="120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sv-SE" sz="120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sv-SE" sz="120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sv-SE" sz="12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1200" i="0" dirty="0">
                          <a:solidFill>
                            <a:schemeClr val="tx1"/>
                          </a:solidFill>
                          <a:latin typeface="+mn-lt"/>
                        </a:rPr>
                        <a:t>Tillgänglighet till </a:t>
                      </a:r>
                      <a:r>
                        <a:rPr lang="sv-SE" sz="12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SLIT</a:t>
                      </a:r>
                      <a:r>
                        <a:rPr lang="sv-SE" sz="8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sv-SE" sz="8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sv-SE" sz="120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sv-SE" sz="12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sv-SE" sz="120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12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NPO </a:t>
                      </a:r>
                      <a:r>
                        <a:rPr lang="sv-SE" sz="1200" i="0" dirty="0">
                          <a:solidFill>
                            <a:schemeClr val="tx1"/>
                          </a:solidFill>
                          <a:latin typeface="+mn-lt"/>
                        </a:rPr>
                        <a:t>Matallergi </a:t>
                      </a:r>
                    </a:p>
                    <a:p>
                      <a:pPr marL="285750" marR="0" lvl="0" indent="-28575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v-SE" sz="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Vad vill vi med detta?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sv-SE" sz="120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sv-SE" sz="120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sv-SE" sz="12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1200" i="0" dirty="0">
                          <a:solidFill>
                            <a:schemeClr val="tx1"/>
                          </a:solidFill>
                          <a:latin typeface="+mn-lt"/>
                        </a:rPr>
                        <a:t>Läkemedelsallergi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800" i="0" dirty="0">
                          <a:solidFill>
                            <a:schemeClr val="tx1"/>
                          </a:solidFill>
                          <a:latin typeface="+mn-lt"/>
                        </a:rPr>
                        <a:t>Saknar </a:t>
                      </a:r>
                      <a:r>
                        <a:rPr lang="sv-SE" sz="8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standardiserade </a:t>
                      </a:r>
                      <a:r>
                        <a:rPr lang="sv-SE" sz="800" i="0" dirty="0">
                          <a:solidFill>
                            <a:schemeClr val="tx1"/>
                          </a:solidFill>
                          <a:latin typeface="+mn-lt"/>
                        </a:rPr>
                        <a:t>remissrutiner för att kunna </a:t>
                      </a:r>
                      <a:r>
                        <a:rPr lang="sv-SE" sz="800" i="0" dirty="0" err="1">
                          <a:solidFill>
                            <a:schemeClr val="tx1"/>
                          </a:solidFill>
                          <a:latin typeface="+mn-lt"/>
                        </a:rPr>
                        <a:t>triagera</a:t>
                      </a:r>
                      <a:r>
                        <a:rPr lang="sv-SE" sz="800" i="0" dirty="0">
                          <a:solidFill>
                            <a:schemeClr val="tx1"/>
                          </a:solidFill>
                          <a:latin typeface="+mn-lt"/>
                        </a:rPr>
                        <a:t> och bedöma behov. Nuläget </a:t>
                      </a:r>
                      <a:r>
                        <a:rPr lang="sv-SE" sz="800" i="0" dirty="0" err="1">
                          <a:solidFill>
                            <a:schemeClr val="tx1"/>
                          </a:solidFill>
                          <a:latin typeface="+mn-lt"/>
                        </a:rPr>
                        <a:t>påvekar</a:t>
                      </a:r>
                      <a:r>
                        <a:rPr lang="sv-SE" sz="800" i="0" dirty="0">
                          <a:solidFill>
                            <a:schemeClr val="tx1"/>
                          </a:solidFill>
                          <a:latin typeface="+mn-lt"/>
                        </a:rPr>
                        <a:t> tillgängligheten till allergologer.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Ta fram och implementera riktlinjer för biologisk läkemedelsbehandling vid svår astma.</a:t>
                      </a:r>
                      <a:r>
                        <a:rPr lang="sv-SE" sz="12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sv-SE" sz="12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Komplettera befintligt dokument som får annat namn (biologiska läkemedel vid svår astma)</a:t>
                      </a:r>
                      <a:endParaRPr lang="sv-SE" sz="12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sv-SE" sz="12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sv-SE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Efterforska möjlighet till SLIT inom primärvården. Avvakta?</a:t>
                      </a:r>
                    </a:p>
                    <a:p>
                      <a:endParaRPr lang="sv-SE" sz="12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sv-SE" sz="12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sv-SE" sz="12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sv-SE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NPO matallergi</a:t>
                      </a:r>
                      <a:r>
                        <a:rPr lang="sv-SE" sz="12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sv-SE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Avvaktas </a:t>
                      </a:r>
                      <a:r>
                        <a:rPr lang="sv-SE" sz="12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pga</a:t>
                      </a:r>
                      <a:r>
                        <a:rPr lang="sv-SE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svårt att införa</a:t>
                      </a:r>
                    </a:p>
                    <a:p>
                      <a:endParaRPr lang="sv-SE" sz="12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sv-SE" sz="12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sv-SE" sz="12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sv-SE" sz="12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sv-SE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Mall och information till primärvården </a:t>
                      </a:r>
                      <a:r>
                        <a:rPr lang="sv-SE" sz="12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ang</a:t>
                      </a:r>
                      <a:r>
                        <a:rPr lang="sv-SE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lm allergi(Kalmar)</a:t>
                      </a:r>
                      <a:r>
                        <a:rPr lang="sv-SE" sz="12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s</a:t>
                      </a:r>
                      <a:r>
                        <a:rPr lang="sv-SE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amt avvakta framtagande riktlinjer Linköping</a:t>
                      </a:r>
                      <a:endParaRPr lang="sv-SE" sz="12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sv-SE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Dokument framtaget.</a:t>
                      </a:r>
                      <a:r>
                        <a:rPr lang="sv-SE" sz="1200" b="0" i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v-SE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Implementering</a:t>
                      </a:r>
                      <a:r>
                        <a:rPr lang="sv-SE" sz="1200" b="0" i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pågår. </a:t>
                      </a:r>
                      <a:r>
                        <a:rPr lang="sv-SE" sz="1200" b="0" i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Reviderat maj 2024</a:t>
                      </a:r>
                      <a:endParaRPr lang="sv-SE" sz="1200" b="0" i="0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sv-SE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Införande</a:t>
                      </a:r>
                      <a:r>
                        <a:rPr lang="sv-SE" sz="1200" b="0" i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av luftvägsregister på alla sjukhus där behandling sker med biologiska läkemedel.</a:t>
                      </a:r>
                    </a:p>
                    <a:p>
                      <a:pPr algn="l">
                        <a:buFont typeface="Arial" panose="020B0604020202020204" pitchFamily="34" charset="0"/>
                        <a:buNone/>
                      </a:pPr>
                      <a:endParaRPr lang="sv-SE" sz="1200" b="0" i="0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sv-SE" sz="1200" b="0" i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Pågår. Återkoppling via RAG allergi till RPO lungmedicin-allergi.</a:t>
                      </a:r>
                    </a:p>
                    <a:p>
                      <a:pPr algn="l">
                        <a:buFont typeface="Arial" panose="020B0604020202020204" pitchFamily="34" charset="0"/>
                        <a:buNone/>
                      </a:pPr>
                      <a:endParaRPr lang="sv-SE" sz="1200" b="0" i="0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sv-SE" sz="1200" b="0" i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Avvaktas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sv-SE" sz="1200" b="0" i="0" kern="12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sv-SE" sz="1200" b="0" i="0" kern="12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sv-SE" sz="1200" b="0" i="0" kern="12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sv-SE" sz="1200" b="0" i="0" kern="12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sv-SE" sz="1200" b="0" i="0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Kostnadseffektiv vård  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sv-SE" sz="1200" b="0" i="0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Följa </a:t>
                      </a:r>
                      <a:r>
                        <a:rPr lang="sv-SE" sz="1200" b="0" i="0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pm</a:t>
                      </a:r>
                      <a:r>
                        <a:rPr lang="sv-SE" sz="1200" b="0" i="0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för biologiska läkemedel. </a:t>
                      </a:r>
                      <a:endParaRPr lang="sv-SE" sz="12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endParaRPr lang="sv-SE" sz="12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sv-SE" sz="12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Gemensam rutin för insättning monitorering</a:t>
                      </a:r>
                      <a:r>
                        <a:rPr lang="sv-SE" sz="12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sv-SE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av biologiska läkemedel vid astma implementerats och fungerande </a:t>
                      </a:r>
                    </a:p>
                    <a:p>
                      <a:endParaRPr lang="sv-SE" sz="12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sv-SE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Lv register????</a:t>
                      </a:r>
                    </a:p>
                    <a:p>
                      <a:endParaRPr lang="sv-SE" sz="12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sv-SE" sz="12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sv-SE" sz="12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sv-SE" sz="12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Bildobjekt 6">
            <a:extLst>
              <a:ext uri="{FF2B5EF4-FFF2-40B4-BE49-F238E27FC236}">
                <a16:creationId xmlns:a16="http://schemas.microsoft.com/office/drawing/2014/main" id="{A492375A-F7CC-44DE-8990-FEA8FB40A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766" y="7905578"/>
            <a:ext cx="292633" cy="292633"/>
          </a:xfrm>
          <a:prstGeom prst="rect">
            <a:avLst/>
          </a:prstGeom>
        </p:spPr>
      </p:pic>
      <p:sp>
        <p:nvSpPr>
          <p:cNvPr id="8" name="Ellips 7">
            <a:extLst>
              <a:ext uri="{FF2B5EF4-FFF2-40B4-BE49-F238E27FC236}">
                <a16:creationId xmlns:a16="http://schemas.microsoft.com/office/drawing/2014/main" id="{33C64BD0-C55F-4285-B52F-0FAD14A3712C}"/>
              </a:ext>
            </a:extLst>
          </p:cNvPr>
          <p:cNvSpPr/>
          <p:nvPr/>
        </p:nvSpPr>
        <p:spPr>
          <a:xfrm>
            <a:off x="3662894" y="7841161"/>
            <a:ext cx="294593" cy="28803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D9A2BDCF-FF04-4EBF-BEC9-5EE18F88CD69}"/>
              </a:ext>
            </a:extLst>
          </p:cNvPr>
          <p:cNvSpPr/>
          <p:nvPr/>
        </p:nvSpPr>
        <p:spPr>
          <a:xfrm>
            <a:off x="6446981" y="7841161"/>
            <a:ext cx="294593" cy="288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8B9AE9FC-8B9A-43A9-AA21-5968E7F3E2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866" y="7785194"/>
            <a:ext cx="2540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5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308284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Kloka kliniska val lungmedicin</a:t>
            </a:r>
            <a:br>
              <a:rPr lang="sv-SE" dirty="0" smtClean="0"/>
            </a:br>
            <a:r>
              <a:rPr lang="sv-SE" sz="2700" dirty="0" smtClean="0"/>
              <a:t>saker på gång  </a:t>
            </a:r>
            <a:endParaRPr lang="sv-SE" sz="27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4000" dirty="0" smtClean="0"/>
              <a:t> </a:t>
            </a:r>
            <a:r>
              <a:rPr lang="sv-SE" sz="4000" dirty="0"/>
              <a:t>	</a:t>
            </a:r>
            <a:endParaRPr lang="sv-SE" dirty="0"/>
          </a:p>
        </p:txBody>
      </p:sp>
      <p:sp>
        <p:nvSpPr>
          <p:cNvPr id="4" name="Flödesschema: Eller 3"/>
          <p:cNvSpPr/>
          <p:nvPr/>
        </p:nvSpPr>
        <p:spPr>
          <a:xfrm>
            <a:off x="1159727" y="1553650"/>
            <a:ext cx="8106937" cy="5025569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2711605" y="2198616"/>
            <a:ext cx="18511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Kloka kliniska val (KKV) radiologi samverkan </a:t>
            </a: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med lungmedicin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5694555" y="2198616"/>
            <a:ext cx="1929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Inom medicinklinikerna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5631365" y="3973745"/>
            <a:ext cx="22190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363636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		-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Arbetsgrupp KKV RPO </a:t>
            </a: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lungmedicin- allergi 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2531326" y="3968489"/>
            <a:ext cx="22116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363636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		-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Utbildningsdag nov 2024 med </a:t>
            </a: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fokus kloka 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kliniska val lung- </a:t>
            </a: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allergi  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20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335714"/>
            <a:ext cx="10972800" cy="1143000"/>
          </a:xfrm>
        </p:spPr>
        <p:txBody>
          <a:bodyPr/>
          <a:lstStyle/>
          <a:p>
            <a:r>
              <a:rPr lang="sv-SE" dirty="0" err="1" smtClean="0"/>
              <a:t>Take</a:t>
            </a:r>
            <a:r>
              <a:rPr lang="sv-SE" dirty="0" smtClean="0"/>
              <a:t> </a:t>
            </a:r>
            <a:r>
              <a:rPr lang="sv-SE" dirty="0" err="1" smtClean="0"/>
              <a:t>home</a:t>
            </a:r>
            <a:r>
              <a:rPr lang="sv-SE" dirty="0" smtClean="0"/>
              <a:t> </a:t>
            </a:r>
            <a:r>
              <a:rPr lang="sv-SE" dirty="0" err="1" smtClean="0"/>
              <a:t>message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98088" y="1574347"/>
            <a:ext cx="10972800" cy="5082931"/>
          </a:xfrm>
        </p:spPr>
        <p:txBody>
          <a:bodyPr>
            <a:normAutofit fontScale="85000" lnSpcReduction="10000"/>
          </a:bodyPr>
          <a:lstStyle/>
          <a:p>
            <a:r>
              <a:rPr lang="sv-SE" sz="1050" dirty="0" smtClean="0"/>
              <a:t>Lungcancer   		Utmaningar </a:t>
            </a:r>
          </a:p>
          <a:p>
            <a:r>
              <a:rPr lang="sv-SE" sz="1050" dirty="0"/>
              <a:t>	</a:t>
            </a:r>
            <a:r>
              <a:rPr lang="sv-SE" sz="1050" dirty="0" smtClean="0"/>
              <a:t>		-ledtider ej bra men kanske viss förbättring  </a:t>
            </a:r>
          </a:p>
          <a:p>
            <a:r>
              <a:rPr lang="sv-SE" sz="1050" dirty="0"/>
              <a:t>	</a:t>
            </a:r>
            <a:r>
              <a:rPr lang="sv-SE" sz="1050" dirty="0" smtClean="0"/>
              <a:t>		-analyser visar långa ledtider gällande molekylärpatologi och när vi behöver remitterar för avancerad EBUS(</a:t>
            </a:r>
            <a:r>
              <a:rPr lang="sv-SE" sz="1050" dirty="0" err="1" smtClean="0"/>
              <a:t>staging</a:t>
            </a:r>
            <a:r>
              <a:rPr lang="sv-SE" sz="1050" dirty="0" smtClean="0"/>
              <a:t> undersökning</a:t>
            </a:r>
          </a:p>
          <a:p>
            <a:r>
              <a:rPr lang="sv-SE" sz="1050" dirty="0"/>
              <a:t>	</a:t>
            </a:r>
            <a:r>
              <a:rPr lang="sv-SE" sz="1050" dirty="0" smtClean="0"/>
              <a:t>	-</a:t>
            </a:r>
          </a:p>
          <a:p>
            <a:r>
              <a:rPr lang="sv-SE" sz="1050" dirty="0"/>
              <a:t>	</a:t>
            </a:r>
            <a:r>
              <a:rPr lang="sv-SE" sz="1050" dirty="0" smtClean="0"/>
              <a:t>	NGS molekylärpatologi förhoppningsvis igång lokalt på Ryhov under 2024  Tiden i hand projekt pågår Ryhov</a:t>
            </a:r>
          </a:p>
          <a:p>
            <a:r>
              <a:rPr lang="sv-SE" sz="1050" dirty="0"/>
              <a:t>	</a:t>
            </a:r>
            <a:r>
              <a:rPr lang="sv-SE" sz="1050" dirty="0" smtClean="0"/>
              <a:t>	Vi blir allt bättre på avancerad EBUS  Ökad tillgänglighet förutses </a:t>
            </a:r>
            <a:r>
              <a:rPr lang="sv-SE" sz="1050" dirty="0" err="1" smtClean="0"/>
              <a:t>pga</a:t>
            </a:r>
            <a:r>
              <a:rPr lang="sv-SE" sz="1050" dirty="0" smtClean="0"/>
              <a:t> EBUS nu i Kalmar</a:t>
            </a:r>
          </a:p>
          <a:p>
            <a:r>
              <a:rPr lang="sv-SE" sz="1050" dirty="0"/>
              <a:t>	</a:t>
            </a:r>
            <a:r>
              <a:rPr lang="sv-SE" sz="1050" dirty="0" smtClean="0"/>
              <a:t>	</a:t>
            </a:r>
          </a:p>
          <a:p>
            <a:r>
              <a:rPr lang="sv-SE" sz="1050" dirty="0"/>
              <a:t>	</a:t>
            </a:r>
            <a:r>
              <a:rPr lang="sv-SE" sz="1050" dirty="0" smtClean="0"/>
              <a:t>	Kvalitet god med bra överlevnadsdata</a:t>
            </a:r>
          </a:p>
          <a:p>
            <a:endParaRPr lang="sv-SE" sz="1050" dirty="0" smtClean="0"/>
          </a:p>
          <a:p>
            <a:endParaRPr lang="sv-SE" sz="1050" dirty="0"/>
          </a:p>
          <a:p>
            <a:endParaRPr lang="sv-SE" sz="1050" dirty="0" smtClean="0"/>
          </a:p>
          <a:p>
            <a:endParaRPr lang="sv-SE" sz="1050" dirty="0"/>
          </a:p>
          <a:p>
            <a:r>
              <a:rPr lang="sv-SE" sz="1050" dirty="0" smtClean="0"/>
              <a:t>Lungfibros		</a:t>
            </a:r>
            <a:r>
              <a:rPr lang="sv-SE" sz="1050" dirty="0"/>
              <a:t>Utmaningar </a:t>
            </a:r>
          </a:p>
          <a:p>
            <a:r>
              <a:rPr lang="sv-SE" sz="1050" dirty="0" smtClean="0"/>
              <a:t>			mer avancerad kombinationer av läkemedel, få en mer Sammanhållen vård av patientgruppen </a:t>
            </a:r>
          </a:p>
          <a:p>
            <a:r>
              <a:rPr lang="sv-SE" sz="1050" dirty="0"/>
              <a:t>	</a:t>
            </a:r>
            <a:r>
              <a:rPr lang="sv-SE" sz="1050" dirty="0" smtClean="0"/>
              <a:t>		hur följer vid kvalitet?</a:t>
            </a:r>
          </a:p>
          <a:p>
            <a:r>
              <a:rPr lang="sv-SE" sz="1050" dirty="0"/>
              <a:t>	</a:t>
            </a:r>
            <a:r>
              <a:rPr lang="sv-SE" sz="1050" dirty="0" smtClean="0"/>
              <a:t>		</a:t>
            </a:r>
          </a:p>
          <a:p>
            <a:r>
              <a:rPr lang="sv-SE" sz="1050" dirty="0"/>
              <a:t>	</a:t>
            </a:r>
            <a:r>
              <a:rPr lang="sv-SE" sz="1050" dirty="0" smtClean="0"/>
              <a:t>	Strukturerad </a:t>
            </a:r>
            <a:r>
              <a:rPr lang="sv-SE" sz="1050" dirty="0"/>
              <a:t>ILD mottagning på tre sjukhus (</a:t>
            </a:r>
            <a:r>
              <a:rPr lang="sv-SE" sz="1050" b="1" dirty="0"/>
              <a:t>Linköping</a:t>
            </a:r>
            <a:r>
              <a:rPr lang="sv-SE" sz="1050" dirty="0"/>
              <a:t>, Jönköping, Kalmar) </a:t>
            </a:r>
            <a:r>
              <a:rPr lang="sv-SE" sz="1050" dirty="0" smtClean="0"/>
              <a:t>Gemensamma </a:t>
            </a:r>
            <a:r>
              <a:rPr lang="sv-SE" sz="1050" dirty="0"/>
              <a:t>rutiner, provtagningsmallar, checklistor för läkemedel </a:t>
            </a:r>
            <a:r>
              <a:rPr lang="sv-SE" sz="1050" dirty="0" smtClean="0"/>
              <a:t>framtagna </a:t>
            </a:r>
            <a:endParaRPr lang="sv-SE" sz="1050" dirty="0"/>
          </a:p>
          <a:p>
            <a:pPr defTabSz="914400">
              <a:lnSpc>
                <a:spcPct val="120000"/>
              </a:lnSpc>
              <a:spcBef>
                <a:spcPts val="0"/>
              </a:spcBef>
              <a:defRPr/>
            </a:pPr>
            <a:endParaRPr lang="sv-SE" sz="1050" dirty="0" smtClean="0"/>
          </a:p>
          <a:p>
            <a:pPr>
              <a:lnSpc>
                <a:spcPct val="120000"/>
              </a:lnSpc>
            </a:pPr>
            <a:r>
              <a:rPr lang="sv-SE" sz="1050" dirty="0" smtClean="0"/>
              <a:t>		Registerdeltagande </a:t>
            </a:r>
            <a:r>
              <a:rPr lang="sv-SE" sz="1050" dirty="0"/>
              <a:t>i regionen?  </a:t>
            </a:r>
          </a:p>
          <a:p>
            <a:pPr>
              <a:lnSpc>
                <a:spcPct val="120000"/>
              </a:lnSpc>
            </a:pPr>
            <a:endParaRPr lang="sv-SE" sz="1050" dirty="0"/>
          </a:p>
          <a:p>
            <a:pPr lvl="0">
              <a:lnSpc>
                <a:spcPct val="120000"/>
              </a:lnSpc>
              <a:spcBef>
                <a:spcPts val="0"/>
              </a:spcBef>
              <a:defRPr/>
            </a:pPr>
            <a:r>
              <a:rPr lang="sv-SE" sz="1050" dirty="0" smtClean="0"/>
              <a:t>		Gemensam </a:t>
            </a:r>
            <a:r>
              <a:rPr lang="sv-SE" sz="1050" dirty="0"/>
              <a:t>reuma/</a:t>
            </a:r>
            <a:r>
              <a:rPr lang="sv-SE" sz="1050" dirty="0" err="1"/>
              <a:t>lung</a:t>
            </a:r>
            <a:r>
              <a:rPr lang="sv-SE" sz="1050" dirty="0"/>
              <a:t> rond </a:t>
            </a:r>
            <a:r>
              <a:rPr lang="sv-SE" sz="1050" dirty="0" smtClean="0"/>
              <a:t>JKPG nyhet 2023 </a:t>
            </a:r>
            <a:endParaRPr lang="sv-SE" sz="1050" dirty="0"/>
          </a:p>
          <a:p>
            <a:pPr lvl="0">
              <a:lnSpc>
                <a:spcPct val="120000"/>
              </a:lnSpc>
              <a:spcBef>
                <a:spcPts val="0"/>
              </a:spcBef>
              <a:defRPr/>
            </a:pPr>
            <a:endParaRPr lang="sv-SE" sz="1050" dirty="0"/>
          </a:p>
          <a:p>
            <a:pPr lvl="0">
              <a:lnSpc>
                <a:spcPct val="120000"/>
              </a:lnSpc>
              <a:spcBef>
                <a:spcPts val="0"/>
              </a:spcBef>
              <a:defRPr/>
            </a:pPr>
            <a:r>
              <a:rPr lang="sv-SE" sz="1050" dirty="0" smtClean="0"/>
              <a:t>		Regional </a:t>
            </a:r>
            <a:r>
              <a:rPr lang="sv-SE" sz="1050" dirty="0"/>
              <a:t>rond sydöstra var 5 </a:t>
            </a:r>
            <a:r>
              <a:rPr lang="sv-SE" sz="1050" dirty="0" smtClean="0"/>
              <a:t>vecka nyhet 2023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defRPr/>
            </a:pPr>
            <a:endParaRPr lang="sv-SE" sz="1050" dirty="0"/>
          </a:p>
          <a:p>
            <a:pPr lvl="0">
              <a:lnSpc>
                <a:spcPct val="120000"/>
              </a:lnSpc>
              <a:spcBef>
                <a:spcPts val="0"/>
              </a:spcBef>
              <a:defRPr/>
            </a:pPr>
            <a:endParaRPr lang="sv-SE" sz="1050" dirty="0" smtClean="0"/>
          </a:p>
          <a:p>
            <a:endParaRPr lang="sv-SE" sz="1050" dirty="0"/>
          </a:p>
          <a:p>
            <a:r>
              <a:rPr lang="sv-SE" sz="1050" dirty="0" smtClean="0"/>
              <a:t>Allergi 		</a:t>
            </a:r>
            <a:r>
              <a:rPr lang="sv-SE" sz="1050" dirty="0"/>
              <a:t>Utmaningar </a:t>
            </a:r>
          </a:p>
          <a:p>
            <a:r>
              <a:rPr lang="sv-SE" sz="1050" dirty="0" smtClean="0"/>
              <a:t>			Väntetider /tillgänglighet </a:t>
            </a:r>
            <a:endParaRPr lang="sv-SE" sz="1050" dirty="0"/>
          </a:p>
          <a:p>
            <a:r>
              <a:rPr lang="sv-SE" sz="1050" dirty="0" smtClean="0"/>
              <a:t>		</a:t>
            </a:r>
            <a:r>
              <a:rPr lang="sv-SE" sz="1050" dirty="0"/>
              <a:t>	Läkemedelsallergi </a:t>
            </a:r>
          </a:p>
          <a:p>
            <a:r>
              <a:rPr lang="sv-SE" sz="1050" dirty="0"/>
              <a:t>	</a:t>
            </a:r>
            <a:r>
              <a:rPr lang="sv-SE" sz="1050" dirty="0" smtClean="0"/>
              <a:t>		Hur </a:t>
            </a:r>
            <a:r>
              <a:rPr lang="sv-SE" sz="1050" dirty="0"/>
              <a:t>mäter vi kvalitet vid användning av biologiska lm? Lv register????</a:t>
            </a:r>
          </a:p>
          <a:p>
            <a:r>
              <a:rPr lang="sv-SE" sz="105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4829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A858EB-61EF-CDCC-C4BC-E14F79E27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3" y="356659"/>
            <a:ext cx="10972800" cy="1143000"/>
          </a:xfrm>
        </p:spPr>
        <p:txBody>
          <a:bodyPr/>
          <a:lstStyle/>
          <a:p>
            <a:r>
              <a:rPr lang="sv-SE" dirty="0" smtClean="0"/>
              <a:t>Dagordning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D4348B8-6313-E751-4444-108726460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381" y="1604797"/>
            <a:ext cx="11329259" cy="446349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sv-SE" sz="3300" dirty="0"/>
              <a:t>1. Inledning och uppföljning föregående mötesanteckningar (Agneta Ståhl)</a:t>
            </a:r>
          </a:p>
          <a:p>
            <a:pPr lvl="0"/>
            <a:r>
              <a:rPr lang="sv-SE" sz="3300" dirty="0" smtClean="0"/>
              <a:t>2</a:t>
            </a:r>
            <a:r>
              <a:rPr lang="sv-SE" sz="3300" dirty="0"/>
              <a:t>. SÖSR-information från RSL (Jan-Erik Karlsson)</a:t>
            </a:r>
          </a:p>
          <a:p>
            <a:pPr lvl="0"/>
            <a:r>
              <a:rPr lang="sv-SE" sz="3300" dirty="0"/>
              <a:t>3. Reviderad uppdragsbeskrivning RPO (Agneta Ståhl)</a:t>
            </a:r>
          </a:p>
          <a:p>
            <a:pPr lvl="0"/>
            <a:r>
              <a:rPr lang="sv-SE" sz="3300" dirty="0"/>
              <a:t>4. Handlingsplan – aktuell information från respektive RPO. </a:t>
            </a:r>
            <a:r>
              <a:rPr lang="sv-SE" sz="3300" dirty="0" smtClean="0"/>
              <a:t>(</a:t>
            </a:r>
            <a:r>
              <a:rPr lang="sv-SE" sz="3300" dirty="0"/>
              <a:t>RPO-</a:t>
            </a:r>
            <a:r>
              <a:rPr lang="sv-SE" sz="3300" dirty="0" err="1"/>
              <a:t>ordf</a:t>
            </a:r>
            <a:r>
              <a:rPr lang="sv-SE" sz="3300" dirty="0"/>
              <a:t> alt ersättare)</a:t>
            </a:r>
          </a:p>
          <a:p>
            <a:pPr lvl="0"/>
            <a:r>
              <a:rPr lang="sv-SE" sz="3300" dirty="0"/>
              <a:t>5. Uppföljning från gemensamt kunskapsråd 13/9 (Alla)</a:t>
            </a:r>
          </a:p>
          <a:p>
            <a:r>
              <a:rPr lang="sv-SE" sz="3300" dirty="0" smtClean="0"/>
              <a:t>6</a:t>
            </a:r>
            <a:r>
              <a:rPr lang="sv-SE" sz="3300" dirty="0"/>
              <a:t>. Forskning (Joakim Alfredsson)</a:t>
            </a:r>
          </a:p>
          <a:p>
            <a:pPr lvl="0"/>
            <a:r>
              <a:rPr lang="sv-SE" sz="3300" dirty="0"/>
              <a:t>7. Mötestider för 2025</a:t>
            </a:r>
          </a:p>
          <a:p>
            <a:r>
              <a:rPr lang="sv-SE" sz="3300" dirty="0" smtClean="0"/>
              <a:t>8</a:t>
            </a:r>
            <a:r>
              <a:rPr lang="sv-SE" sz="3300" dirty="0"/>
              <a:t>. Övriga frågor</a:t>
            </a:r>
          </a:p>
          <a:p>
            <a:r>
              <a:rPr lang="sv-SE" sz="2667" dirty="0">
                <a:latin typeface="+mj-lt"/>
                <a:ea typeface="Times New Roman" panose="02020603050405020304" pitchFamily="18" charset="0"/>
              </a:rPr>
              <a:t>	</a:t>
            </a:r>
          </a:p>
          <a:p>
            <a:endParaRPr lang="sv-SE" sz="2400" dirty="0">
              <a:latin typeface="+mj-lt"/>
              <a:ea typeface="Times New Roman" panose="02020603050405020304" pitchFamily="18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5588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422341"/>
            <a:ext cx="10972800" cy="1143000"/>
          </a:xfrm>
        </p:spPr>
        <p:txBody>
          <a:bodyPr/>
          <a:lstStyle/>
          <a:p>
            <a:r>
              <a:rPr lang="sv-SE" dirty="0" smtClean="0"/>
              <a:t>ILD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1832970"/>
            <a:ext cx="11768255" cy="3744415"/>
          </a:xfrm>
        </p:spPr>
        <p:txBody>
          <a:bodyPr>
            <a:normAutofit fontScale="55000" lnSpcReduction="20000"/>
          </a:bodyPr>
          <a:lstStyle/>
          <a:p>
            <a:r>
              <a:rPr lang="sv-SE" sz="4000" dirty="0" smtClean="0"/>
              <a:t>Strukturerad </a:t>
            </a:r>
            <a:r>
              <a:rPr lang="sv-SE" sz="4000" dirty="0"/>
              <a:t>ILD </a:t>
            </a:r>
            <a:r>
              <a:rPr lang="sv-SE" sz="4000" dirty="0" smtClean="0"/>
              <a:t>mottagning på tre sjukhus (Linköping, Jönköping, Kalmar) </a:t>
            </a:r>
            <a:endParaRPr lang="sv-SE" sz="4000" dirty="0"/>
          </a:p>
          <a:p>
            <a:endParaRPr lang="sv-SE" sz="4000" dirty="0"/>
          </a:p>
          <a:p>
            <a:pPr defTabSz="914400">
              <a:spcBef>
                <a:spcPts val="0"/>
              </a:spcBef>
              <a:defRPr/>
            </a:pPr>
            <a:r>
              <a:rPr lang="sv-SE" sz="4000" dirty="0" smtClean="0"/>
              <a:t>Gemensamma rutiner, provtagningsmallar, checklistor för läkemedel  </a:t>
            </a:r>
            <a:endParaRPr lang="sv-SE" sz="4000" dirty="0"/>
          </a:p>
          <a:p>
            <a:pPr defTabSz="914400">
              <a:spcBef>
                <a:spcPts val="0"/>
              </a:spcBef>
              <a:defRPr/>
            </a:pPr>
            <a:endParaRPr lang="sv-SE" sz="4000" dirty="0"/>
          </a:p>
          <a:p>
            <a:r>
              <a:rPr lang="sv-SE" sz="4000" dirty="0"/>
              <a:t>Registerdeltagande i </a:t>
            </a:r>
            <a:r>
              <a:rPr lang="sv-SE" sz="4000" dirty="0" smtClean="0"/>
              <a:t>regionen?  </a:t>
            </a:r>
            <a:endParaRPr lang="sv-SE" sz="4000" dirty="0"/>
          </a:p>
          <a:p>
            <a:endParaRPr lang="sv-SE" sz="4000" dirty="0"/>
          </a:p>
          <a:p>
            <a:pPr lvl="0">
              <a:spcBef>
                <a:spcPts val="0"/>
              </a:spcBef>
              <a:defRPr/>
            </a:pPr>
            <a:r>
              <a:rPr lang="sv-SE" sz="4000" dirty="0"/>
              <a:t>Gemensam reuma/</a:t>
            </a:r>
            <a:r>
              <a:rPr lang="sv-SE" sz="4000" dirty="0" err="1"/>
              <a:t>lung</a:t>
            </a:r>
            <a:r>
              <a:rPr lang="sv-SE" sz="4000" dirty="0"/>
              <a:t> rond </a:t>
            </a:r>
            <a:r>
              <a:rPr lang="sv-SE" sz="4000" dirty="0" smtClean="0"/>
              <a:t>JKPG</a:t>
            </a:r>
          </a:p>
          <a:p>
            <a:pPr lvl="0">
              <a:spcBef>
                <a:spcPts val="0"/>
              </a:spcBef>
              <a:defRPr/>
            </a:pPr>
            <a:endParaRPr lang="sv-SE" sz="4000" dirty="0"/>
          </a:p>
          <a:p>
            <a:pPr lvl="0">
              <a:spcBef>
                <a:spcPts val="0"/>
              </a:spcBef>
              <a:defRPr/>
            </a:pPr>
            <a:r>
              <a:rPr lang="sv-SE" sz="4000" dirty="0" smtClean="0"/>
              <a:t>Regional rond sydöstra var 5 vecka  - aktivt deltagande</a:t>
            </a:r>
          </a:p>
          <a:p>
            <a:pPr lvl="0">
              <a:spcBef>
                <a:spcPts val="0"/>
              </a:spcBef>
              <a:defRPr/>
            </a:pPr>
            <a:endParaRPr lang="sv-SE" sz="4000" dirty="0"/>
          </a:p>
          <a:p>
            <a:pPr lvl="0">
              <a:spcBef>
                <a:spcPts val="0"/>
              </a:spcBef>
              <a:defRPr/>
            </a:pPr>
            <a:r>
              <a:rPr lang="sv-SE" sz="4000" dirty="0" smtClean="0"/>
              <a:t> Sprida </a:t>
            </a:r>
            <a:r>
              <a:rPr lang="sv-SE" sz="4000" dirty="0"/>
              <a:t>info om </a:t>
            </a:r>
            <a:r>
              <a:rPr lang="sv-SE" sz="4000" dirty="0" smtClean="0"/>
              <a:t>vårdförlopp lungfibros  </a:t>
            </a:r>
            <a:r>
              <a:rPr lang="sv-SE" sz="4000" dirty="0"/>
              <a:t>vid tre möten under hit 2024 </a:t>
            </a:r>
            <a:r>
              <a:rPr lang="sv-SE" sz="4000" dirty="0" smtClean="0"/>
              <a:t>(</a:t>
            </a:r>
            <a:r>
              <a:rPr lang="sv-SE" sz="2900" dirty="0" smtClean="0"/>
              <a:t>digitalt möte 21 okt , regionmöte 7 nov , LMO 29 nov) </a:t>
            </a:r>
            <a:endParaRPr lang="sv-SE" sz="2900" dirty="0"/>
          </a:p>
          <a:p>
            <a:pPr fontAlgn="t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573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545616"/>
            <a:ext cx="10972800" cy="1143000"/>
          </a:xfrm>
        </p:spPr>
        <p:txBody>
          <a:bodyPr/>
          <a:lstStyle/>
          <a:p>
            <a:r>
              <a:rPr lang="sv-SE" dirty="0" smtClean="0"/>
              <a:t>Allergi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2276874"/>
            <a:ext cx="8222166" cy="3744415"/>
          </a:xfrm>
        </p:spPr>
        <p:txBody>
          <a:bodyPr>
            <a:normAutofit/>
          </a:bodyPr>
          <a:lstStyle/>
          <a:p>
            <a:r>
              <a:rPr lang="sv-SE" sz="1800" dirty="0"/>
              <a:t>Gemensam rutin för insättning monitorering  av biologiska läkemedel vid </a:t>
            </a:r>
            <a:endParaRPr lang="sv-SE" sz="1800" dirty="0" smtClean="0"/>
          </a:p>
          <a:p>
            <a:r>
              <a:rPr lang="sv-SE" sz="1800" dirty="0" smtClean="0"/>
              <a:t>astma </a:t>
            </a:r>
            <a:r>
              <a:rPr lang="sv-SE" sz="1800" dirty="0"/>
              <a:t>implementerats och fungerande </a:t>
            </a:r>
            <a:endParaRPr lang="sv-SE" sz="1800" dirty="0" smtClean="0"/>
          </a:p>
          <a:p>
            <a:r>
              <a:rPr lang="sv-SE" sz="1800" dirty="0"/>
              <a:t>	</a:t>
            </a:r>
            <a:r>
              <a:rPr lang="sv-SE" sz="1800" dirty="0" smtClean="0"/>
              <a:t> </a:t>
            </a:r>
          </a:p>
          <a:p>
            <a:r>
              <a:rPr lang="sv-SE" sz="1800" dirty="0" smtClean="0"/>
              <a:t>Sprida info rutiner vid regionmöte 7 nov </a:t>
            </a:r>
          </a:p>
          <a:p>
            <a:r>
              <a:rPr lang="sv-SE" sz="1800" dirty="0" smtClean="0"/>
              <a:t>Utmaningar </a:t>
            </a:r>
          </a:p>
          <a:p>
            <a:r>
              <a:rPr lang="sv-SE" sz="1800" dirty="0"/>
              <a:t>	</a:t>
            </a:r>
            <a:r>
              <a:rPr lang="sv-SE" sz="1700" dirty="0" smtClean="0"/>
              <a:t>Läkemedelsallergi </a:t>
            </a:r>
          </a:p>
          <a:p>
            <a:r>
              <a:rPr lang="sv-SE" sz="1700" dirty="0"/>
              <a:t>	</a:t>
            </a:r>
            <a:r>
              <a:rPr lang="sv-SE" sz="1700" dirty="0" smtClean="0"/>
              <a:t>Hur mäter vi kvalitet vid användning av biologiska lm? Lv </a:t>
            </a:r>
            <a:r>
              <a:rPr lang="sv-SE" sz="1700" dirty="0"/>
              <a:t>register????</a:t>
            </a:r>
          </a:p>
          <a:p>
            <a:r>
              <a:rPr lang="sv-SE" sz="1700" dirty="0" smtClean="0"/>
              <a:t>	Väntetider </a:t>
            </a:r>
            <a:endParaRPr lang="sv-SE" sz="17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1618" y="1315050"/>
            <a:ext cx="3462210" cy="259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55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12192000" cy="59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ubrik 6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2030511"/>
          </a:xfrm>
        </p:spPr>
        <p:txBody>
          <a:bodyPr>
            <a:noAutofit/>
          </a:bodyPr>
          <a:lstStyle/>
          <a:p>
            <a:pPr lvl="0" algn="l"/>
            <a:r>
              <a:rPr lang="sv-SE" sz="4800" dirty="0" smtClean="0">
                <a:solidFill>
                  <a:schemeClr val="bg1"/>
                </a:solidFill>
              </a:rPr>
              <a:t>RPO Reumatiska sjukdomar</a:t>
            </a:r>
            <a:r>
              <a:rPr lang="sv-SE" sz="3200" dirty="0">
                <a:solidFill>
                  <a:schemeClr val="bg1"/>
                </a:solidFill>
              </a:rPr>
              <a:t/>
            </a:r>
            <a:br>
              <a:rPr lang="sv-SE" sz="3200" dirty="0">
                <a:solidFill>
                  <a:schemeClr val="bg1"/>
                </a:solidFill>
              </a:rPr>
            </a:br>
            <a:r>
              <a:rPr lang="sv-SE" sz="3200" dirty="0">
                <a:solidFill>
                  <a:schemeClr val="bg1"/>
                </a:solidFill>
              </a:rPr>
              <a:t/>
            </a:r>
            <a:br>
              <a:rPr lang="sv-SE" sz="3200" dirty="0">
                <a:solidFill>
                  <a:schemeClr val="bg1"/>
                </a:solidFill>
              </a:rPr>
            </a:br>
            <a:r>
              <a:rPr lang="sv-SE" sz="3200" dirty="0" smtClean="0">
                <a:solidFill>
                  <a:schemeClr val="bg1"/>
                </a:solidFill>
              </a:rPr>
              <a:t>Översiktlig </a:t>
            </a:r>
            <a:r>
              <a:rPr lang="sv-SE" sz="3200" dirty="0">
                <a:solidFill>
                  <a:schemeClr val="bg1"/>
                </a:solidFill>
              </a:rPr>
              <a:t>handlingsplan </a:t>
            </a:r>
            <a:r>
              <a:rPr lang="sv-SE" sz="3200" dirty="0" smtClean="0">
                <a:solidFill>
                  <a:schemeClr val="bg1"/>
                </a:solidFill>
              </a:rPr>
              <a:t>för 2024</a:t>
            </a:r>
            <a:br>
              <a:rPr lang="sv-SE" sz="3200" dirty="0" smtClean="0">
                <a:solidFill>
                  <a:schemeClr val="bg1"/>
                </a:solidFill>
              </a:rPr>
            </a:br>
            <a:r>
              <a:rPr lang="sv-SE" sz="3200" dirty="0" smtClean="0">
                <a:solidFill>
                  <a:schemeClr val="bg1"/>
                </a:solidFill>
              </a:rPr>
              <a:t/>
            </a:r>
            <a:br>
              <a:rPr lang="sv-SE" sz="3200" dirty="0" smtClean="0">
                <a:solidFill>
                  <a:schemeClr val="bg1"/>
                </a:solidFill>
              </a:rPr>
            </a:br>
            <a:r>
              <a:rPr lang="sv-SE" sz="1400" dirty="0" smtClean="0">
                <a:solidFill>
                  <a:schemeClr val="bg1"/>
                </a:solidFill>
              </a:rPr>
              <a:t>Uppdaterad: 2023-11-13</a:t>
            </a:r>
            <a:endParaRPr lang="sv-S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73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ell 17"/>
          <p:cNvGraphicFramePr>
            <a:graphicFrameLocks noGrp="1"/>
          </p:cNvGraphicFramePr>
          <p:nvPr>
            <p:extLst/>
          </p:nvPr>
        </p:nvGraphicFramePr>
        <p:xfrm>
          <a:off x="0" y="0"/>
          <a:ext cx="12191999" cy="55778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444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2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5049">
                  <a:extLst>
                    <a:ext uri="{9D8B030D-6E8A-4147-A177-3AD203B41FA5}">
                      <a16:colId xmlns:a16="http://schemas.microsoft.com/office/drawing/2014/main" val="1830092349"/>
                    </a:ext>
                  </a:extLst>
                </a:gridCol>
                <a:gridCol w="2801161">
                  <a:extLst>
                    <a:ext uri="{9D8B030D-6E8A-4147-A177-3AD203B41FA5}">
                      <a16:colId xmlns:a16="http://schemas.microsoft.com/office/drawing/2014/main" val="2606121942"/>
                    </a:ext>
                  </a:extLst>
                </a:gridCol>
                <a:gridCol w="898688">
                  <a:extLst>
                    <a:ext uri="{9D8B030D-6E8A-4147-A177-3AD203B41FA5}">
                      <a16:colId xmlns:a16="http://schemas.microsoft.com/office/drawing/2014/main" val="3795709679"/>
                    </a:ext>
                  </a:extLst>
                </a:gridCol>
              </a:tblGrid>
              <a:tr h="5341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 smtClean="0"/>
                        <a:t>Nationellt insatsområde</a:t>
                      </a:r>
                      <a:endParaRPr lang="sv-SE" sz="1600" dirty="0">
                        <a:latin typeface="+mj-lt"/>
                      </a:endParaRPr>
                    </a:p>
                  </a:txBody>
                  <a:tcPr marL="121920" marR="121920" marT="60960" marB="6096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 smtClean="0"/>
                        <a:t>Prioriterat område </a:t>
                      </a:r>
                      <a:br>
                        <a:rPr lang="sv-SE" sz="1600" dirty="0" smtClean="0"/>
                      </a:br>
                      <a:r>
                        <a:rPr lang="sv-SE" sz="1600" dirty="0" smtClean="0"/>
                        <a:t>och patientlöften</a:t>
                      </a:r>
                      <a:endParaRPr lang="sv-SE" sz="1600" dirty="0">
                        <a:latin typeface="+mj-lt"/>
                      </a:endParaRPr>
                    </a:p>
                  </a:txBody>
                  <a:tcPr marL="121920" marR="121920" marT="60960" marB="6096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="1" kern="1200" dirty="0" smtClean="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rPr>
                        <a:t>Aktiviteter</a:t>
                      </a:r>
                      <a:endParaRPr lang="sv-SE" sz="1600" b="1" kern="1200" dirty="0">
                        <a:solidFill>
                          <a:schemeClr val="lt1"/>
                        </a:solidFill>
                        <a:latin typeface="Arial"/>
                        <a:ea typeface="Bryant Regular"/>
                        <a:cs typeface="Bryant Regular"/>
                      </a:endParaRPr>
                    </a:p>
                  </a:txBody>
                  <a:tcPr marL="121920" marR="121920" marT="60960" marB="6096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="1" kern="1200" dirty="0" smtClean="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rPr>
                        <a:t>Uppföljning</a:t>
                      </a:r>
                      <a:endParaRPr lang="sv-SE" sz="1600" b="1" kern="1200" dirty="0">
                        <a:solidFill>
                          <a:schemeClr val="lt1"/>
                        </a:solidFill>
                        <a:latin typeface="Arial"/>
                        <a:ea typeface="Bryant Regular"/>
                        <a:cs typeface="Bryant Regular"/>
                      </a:endParaRPr>
                    </a:p>
                  </a:txBody>
                  <a:tcPr marL="121920" marR="121920" marT="60960" marB="6096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b="1" kern="1200" dirty="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rPr>
                        <a:t>Status</a:t>
                      </a:r>
                    </a:p>
                  </a:txBody>
                  <a:tcPr marL="121920" marR="121920" marT="60960" marB="6096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84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9pPr>
                    </a:lstStyle>
                    <a:p>
                      <a:r>
                        <a:rPr lang="sv-SE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Bryant Regular"/>
                          <a:cs typeface="Bryant Regular"/>
                        </a:rPr>
                        <a:t>RA</a:t>
                      </a:r>
                    </a:p>
                    <a:p>
                      <a:r>
                        <a:rPr lang="sv-SE" sz="12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Bryant Regular"/>
                          <a:cs typeface="Bryant Regular"/>
                        </a:rPr>
                        <a:t>Jättecellsarterit</a:t>
                      </a:r>
                      <a:r>
                        <a:rPr lang="sv-SE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Bryant Regular"/>
                          <a:cs typeface="Bryant Regular"/>
                        </a:rPr>
                        <a:t> (GCA)</a:t>
                      </a:r>
                    </a:p>
                    <a:p>
                      <a:r>
                        <a:rPr lang="sv-SE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Bryant Regular"/>
                          <a:cs typeface="Bryant Regular"/>
                        </a:rPr>
                        <a:t>Systemisk skleros</a:t>
                      </a:r>
                      <a:endParaRPr lang="sv-SE" sz="1200" b="0" baseline="0" dirty="0">
                        <a:latin typeface="+mn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Bryant Regular"/>
                          <a:cs typeface="Bryant Regular"/>
                        </a:rPr>
                        <a:t>Erbjudas vård som är lätt tillgänglig för kontakt, bedömning och besök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300" baseline="0" dirty="0">
                        <a:latin typeface="+mj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Vårdförlopp RA och RA etablerad. Implementering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sv-SE" sz="11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Vårdförlopp GCA</a:t>
                      </a:r>
                      <a:r>
                        <a:rPr lang="sv-SE" sz="11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sv-SE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Implementering.</a:t>
                      </a:r>
                      <a:endParaRPr lang="sv-SE" sz="11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sv-SE" sz="11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Riktlinje systemisk skleros. Genomgång i läkargrupperna. </a:t>
                      </a:r>
                      <a:r>
                        <a:rPr lang="sv-SE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Implementering.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100" dirty="0" smtClean="0">
                          <a:latin typeface="+mj-lt"/>
                        </a:rPr>
                        <a:t>Uppföljning i SRQ.</a:t>
                      </a:r>
                    </a:p>
                    <a:p>
                      <a:endParaRPr lang="sv-SE" sz="1100" dirty="0" smtClean="0">
                        <a:latin typeface="+mj-lt"/>
                      </a:endParaRP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dirty="0" smtClean="0">
                          <a:latin typeface="+mj-lt"/>
                        </a:rPr>
                        <a:t>Regiondag GCA genomförd 19/10-23. </a:t>
                      </a:r>
                      <a:endParaRPr lang="sv-SE" sz="1100" baseline="0" dirty="0" smtClean="0">
                        <a:latin typeface="+mj-lt"/>
                      </a:endParaRPr>
                    </a:p>
                    <a:p>
                      <a:endParaRPr lang="sv-SE" sz="1100" baseline="0" dirty="0" smtClean="0">
                        <a:latin typeface="+mj-lt"/>
                      </a:endParaRPr>
                    </a:p>
                    <a:p>
                      <a:r>
                        <a:rPr lang="sv-SE" sz="1100" baseline="0" dirty="0" smtClean="0">
                          <a:latin typeface="+mj-lt"/>
                        </a:rPr>
                        <a:t>Workshop uppföljning vårdförlopp RA med sjukvårdsregionala samverkansgrupper, standardiserad vårdinformation, digital utveckling, stöd för utveckling samt kvalitetsregister, patientens kunskapsstöd 1/12-23</a:t>
                      </a:r>
                      <a:endParaRPr lang="sv-SE" sz="1100" dirty="0">
                        <a:latin typeface="+mj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300" dirty="0">
                        <a:latin typeface="+mj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9490">
                <a:tc>
                  <a:txBody>
                    <a:bodyPr/>
                    <a:lstStyle/>
                    <a:p>
                      <a:r>
                        <a:rPr lang="sv-SE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Bryant Regular"/>
                          <a:cs typeface="Bryant Regular"/>
                        </a:rPr>
                        <a:t>RA</a:t>
                      </a:r>
                    </a:p>
                    <a:p>
                      <a:r>
                        <a:rPr lang="sv-SE" sz="12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Bryant Regular"/>
                          <a:cs typeface="Bryant Regular"/>
                        </a:rPr>
                        <a:t>Jättecellsarterit</a:t>
                      </a:r>
                      <a:r>
                        <a:rPr lang="sv-SE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Bryant Regular"/>
                          <a:cs typeface="Bryant Regular"/>
                        </a:rPr>
                        <a:t> (GCA)</a:t>
                      </a:r>
                    </a:p>
                    <a:p>
                      <a:r>
                        <a:rPr lang="sv-SE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Bryant Regular"/>
                          <a:cs typeface="Bryant Regular"/>
                        </a:rPr>
                        <a:t>Systemisk skleros</a:t>
                      </a:r>
                      <a:endParaRPr lang="sv-SE" sz="1200" b="0" baseline="0" dirty="0" smtClean="0">
                        <a:latin typeface="+mn-lt"/>
                      </a:endParaRPr>
                    </a:p>
                    <a:p>
                      <a:endParaRPr lang="sv-SE" sz="1200" b="0" dirty="0">
                        <a:latin typeface="+mn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Erbjudas diagnostik och behandling och uppföljning enligt bästa kunskap i varje möte </a:t>
                      </a:r>
                    </a:p>
                    <a:p>
                      <a:endParaRPr lang="sv-SE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v-S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Registrera i SRQ, SSK hjälpa med registrering, </a:t>
                      </a:r>
                      <a:r>
                        <a:rPr lang="sv-SE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pat</a:t>
                      </a:r>
                      <a:r>
                        <a:rPr lang="sv-S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egen registrering.</a:t>
                      </a:r>
                    </a:p>
                    <a:p>
                      <a:r>
                        <a:rPr lang="sv-SE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Internutbildning, Regionmöte</a:t>
                      </a:r>
                    </a:p>
                    <a:p>
                      <a:endParaRPr lang="sv-SE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v-SE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SRQ, följa implementerade vårdförlopp och behandlingsriktlinjer enligt SRF.</a:t>
                      </a:r>
                    </a:p>
                    <a:p>
                      <a:endParaRPr lang="sv-SE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v-SE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Utbildning ST läkare, gemensam för regionens ST</a:t>
                      </a:r>
                      <a:endParaRPr lang="sv-S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sv-SE" sz="12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200" b="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v-SE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Uppföljning</a:t>
                      </a:r>
                      <a:r>
                        <a:rPr lang="sv-SE" sz="12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 SRQ</a:t>
                      </a:r>
                    </a:p>
                    <a:p>
                      <a:r>
                        <a:rPr lang="sv-SE" sz="12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Cosmic journal-mallar, förbereda koppling till SRQ</a:t>
                      </a:r>
                    </a:p>
                    <a:p>
                      <a:r>
                        <a:rPr lang="sv-SE" sz="12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Diskutera uppföljning i RPO</a:t>
                      </a:r>
                    </a:p>
                    <a:p>
                      <a:r>
                        <a:rPr lang="sv-SE" sz="12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Diskutera ST läkarutbildning i RPO, samordna. </a:t>
                      </a:r>
                      <a:endParaRPr lang="sv-SE" sz="12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2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7653">
                <a:tc>
                  <a:txBody>
                    <a:bodyPr/>
                    <a:lstStyle/>
                    <a:p>
                      <a:r>
                        <a:rPr lang="sv-SE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Bryant Regular"/>
                          <a:cs typeface="Bryant Regular"/>
                        </a:rPr>
                        <a:t>RA</a:t>
                      </a:r>
                    </a:p>
                    <a:p>
                      <a:r>
                        <a:rPr lang="sv-SE" sz="12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Bryant Regular"/>
                          <a:cs typeface="Bryant Regular"/>
                        </a:rPr>
                        <a:t>Jättecellsarterit</a:t>
                      </a:r>
                      <a:r>
                        <a:rPr lang="sv-SE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Bryant Regular"/>
                          <a:cs typeface="Bryant Regular"/>
                        </a:rPr>
                        <a:t> (GCA)</a:t>
                      </a:r>
                    </a:p>
                    <a:p>
                      <a:r>
                        <a:rPr lang="sv-SE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Bryant Regular"/>
                          <a:cs typeface="Bryant Regular"/>
                        </a:rPr>
                        <a:t>Systemisk skleros</a:t>
                      </a:r>
                      <a:endParaRPr lang="sv-SE" sz="12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sv-SE" sz="1200" b="0" i="1" dirty="0" smtClean="0">
                        <a:latin typeface="+mn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Få tillgång till jämlik vård 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0" i="0" dirty="0" smtClean="0">
                          <a:solidFill>
                            <a:srgbClr val="393939"/>
                          </a:solidFill>
                          <a:effectLst/>
                          <a:latin typeface="+mn-lt"/>
                        </a:rPr>
                        <a:t>Samverkan i SÖSR, följa vårdförlopp</a:t>
                      </a:r>
                      <a:r>
                        <a:rPr lang="sv-SE" sz="1200" b="0" i="0" baseline="0" dirty="0" smtClean="0">
                          <a:solidFill>
                            <a:srgbClr val="393939"/>
                          </a:solidFill>
                          <a:effectLst/>
                          <a:latin typeface="+mn-lt"/>
                        </a:rPr>
                        <a:t> och riktlinjer vid </a:t>
                      </a:r>
                      <a:r>
                        <a:rPr lang="sv-SE" sz="1200" b="0" i="0" dirty="0" smtClean="0">
                          <a:solidFill>
                            <a:srgbClr val="393939"/>
                          </a:solidFill>
                          <a:effectLst/>
                          <a:latin typeface="+mn-lt"/>
                        </a:rPr>
                        <a:t>regelbundna</a:t>
                      </a:r>
                      <a:r>
                        <a:rPr lang="sv-SE" sz="1200" b="0" i="0" baseline="0" dirty="0" smtClean="0">
                          <a:solidFill>
                            <a:srgbClr val="393939"/>
                          </a:solidFill>
                          <a:effectLst/>
                          <a:latin typeface="+mn-lt"/>
                        </a:rPr>
                        <a:t> möten i RPO. 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200" b="0" i="0" baseline="0" dirty="0" smtClean="0">
                        <a:solidFill>
                          <a:srgbClr val="393939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0" i="0" baseline="0" dirty="0" smtClean="0">
                          <a:solidFill>
                            <a:srgbClr val="393939"/>
                          </a:solidFill>
                          <a:effectLst/>
                          <a:latin typeface="+mn-lt"/>
                        </a:rPr>
                        <a:t>Se över möjligheter till samverkan gällande besök och tillgänglighet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200" b="0" i="0" baseline="0" dirty="0" smtClean="0">
                        <a:solidFill>
                          <a:srgbClr val="393939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Följa upp tillgängligheten i regionen och fortsatt samarbete kring detta i RPO</a:t>
                      </a:r>
                    </a:p>
                    <a:p>
                      <a:endParaRPr lang="sv-SE" sz="12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sv-SE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Har inte funnit möjligheter till samverkan avseende tillgänglighet</a:t>
                      </a:r>
                      <a:endParaRPr lang="sv-SE" sz="12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2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858" y="1510715"/>
            <a:ext cx="285750" cy="285750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858" y="3412667"/>
            <a:ext cx="285750" cy="28575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858" y="4853304"/>
            <a:ext cx="28575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4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ell 17"/>
          <p:cNvGraphicFramePr>
            <a:graphicFrameLocks noGrp="1"/>
          </p:cNvGraphicFramePr>
          <p:nvPr>
            <p:extLst/>
          </p:nvPr>
        </p:nvGraphicFramePr>
        <p:xfrm>
          <a:off x="0" y="0"/>
          <a:ext cx="12191999" cy="586374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444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2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5049">
                  <a:extLst>
                    <a:ext uri="{9D8B030D-6E8A-4147-A177-3AD203B41FA5}">
                      <a16:colId xmlns:a16="http://schemas.microsoft.com/office/drawing/2014/main" val="1830092349"/>
                    </a:ext>
                  </a:extLst>
                </a:gridCol>
                <a:gridCol w="2801161">
                  <a:extLst>
                    <a:ext uri="{9D8B030D-6E8A-4147-A177-3AD203B41FA5}">
                      <a16:colId xmlns:a16="http://schemas.microsoft.com/office/drawing/2014/main" val="2606121942"/>
                    </a:ext>
                  </a:extLst>
                </a:gridCol>
                <a:gridCol w="898688">
                  <a:extLst>
                    <a:ext uri="{9D8B030D-6E8A-4147-A177-3AD203B41FA5}">
                      <a16:colId xmlns:a16="http://schemas.microsoft.com/office/drawing/2014/main" val="3795709679"/>
                    </a:ext>
                  </a:extLst>
                </a:gridCol>
              </a:tblGrid>
              <a:tr h="6364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 smtClean="0"/>
                        <a:t>Nationellt insatsområde</a:t>
                      </a:r>
                      <a:endParaRPr lang="sv-SE" sz="1600" dirty="0">
                        <a:latin typeface="+mj-lt"/>
                      </a:endParaRPr>
                    </a:p>
                  </a:txBody>
                  <a:tcPr marL="121920" marR="121920" marT="60960" marB="6096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 smtClean="0"/>
                        <a:t>Prioriterat område </a:t>
                      </a:r>
                      <a:br>
                        <a:rPr lang="sv-SE" sz="1600" dirty="0" smtClean="0"/>
                      </a:br>
                      <a:r>
                        <a:rPr lang="sv-SE" sz="1600" dirty="0" smtClean="0"/>
                        <a:t>och patientlöften</a:t>
                      </a:r>
                      <a:endParaRPr lang="sv-SE" sz="1600" dirty="0">
                        <a:latin typeface="+mj-lt"/>
                      </a:endParaRPr>
                    </a:p>
                  </a:txBody>
                  <a:tcPr marL="121920" marR="121920" marT="60960" marB="6096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="1" kern="1200" dirty="0" smtClean="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rPr>
                        <a:t>Aktiviteter</a:t>
                      </a:r>
                      <a:endParaRPr lang="sv-SE" sz="1600" b="1" kern="1200" dirty="0">
                        <a:solidFill>
                          <a:schemeClr val="lt1"/>
                        </a:solidFill>
                        <a:latin typeface="Arial"/>
                        <a:ea typeface="Bryant Regular"/>
                        <a:cs typeface="Bryant Regular"/>
                      </a:endParaRPr>
                    </a:p>
                  </a:txBody>
                  <a:tcPr marL="121920" marR="121920" marT="60960" marB="6096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="1" kern="1200" dirty="0" smtClean="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rPr>
                        <a:t>Uppföljning</a:t>
                      </a:r>
                      <a:endParaRPr lang="sv-SE" sz="1600" b="1" kern="1200" dirty="0">
                        <a:solidFill>
                          <a:schemeClr val="lt1"/>
                        </a:solidFill>
                        <a:latin typeface="Arial"/>
                        <a:ea typeface="Bryant Regular"/>
                        <a:cs typeface="Bryant Regular"/>
                      </a:endParaRPr>
                    </a:p>
                  </a:txBody>
                  <a:tcPr marL="121920" marR="121920" marT="60960" marB="6096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b="1" kern="1200" dirty="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rPr>
                        <a:t>Status</a:t>
                      </a:r>
                    </a:p>
                  </a:txBody>
                  <a:tcPr marL="121920" marR="121920" marT="60960" marB="6096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84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9pPr>
                    </a:lstStyle>
                    <a:p>
                      <a:endParaRPr lang="sv-SE" sz="1200" b="1" baseline="0" dirty="0">
                        <a:latin typeface="+mj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Erbjudas bästa möjliga hälsofrämjande insatser och välfungerande screeningprogram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Rehab</a:t>
                      </a:r>
                      <a:r>
                        <a:rPr lang="sv-SE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har påbörjat samarbete i SÖSR</a:t>
                      </a:r>
                    </a:p>
                    <a:p>
                      <a:endParaRPr lang="sv-SE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v-SE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Levnadsvanor tas upp av SSK inom vårdförlopp RA samt på läkarbesök</a:t>
                      </a:r>
                    </a:p>
                    <a:p>
                      <a:endParaRPr lang="sv-SE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sv-S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100" dirty="0" smtClean="0">
                          <a:latin typeface="+mj-lt"/>
                        </a:rPr>
                        <a:t>Stämma av med Rehab, resultat av möte på APT (Jönköping)</a:t>
                      </a:r>
                    </a:p>
                    <a:p>
                      <a:endParaRPr lang="sv-SE" sz="1100" dirty="0" smtClean="0">
                        <a:latin typeface="+mj-lt"/>
                      </a:endParaRPr>
                    </a:p>
                    <a:p>
                      <a:r>
                        <a:rPr lang="sv-SE" sz="1100" dirty="0" smtClean="0">
                          <a:latin typeface="+mj-lt"/>
                        </a:rPr>
                        <a:t>Följa upp levnadsvanor vid årskontroll RA</a:t>
                      </a:r>
                      <a:endParaRPr lang="sv-SE" sz="1100" dirty="0">
                        <a:latin typeface="+mj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300" dirty="0">
                        <a:latin typeface="+mj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949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dirty="0" smtClean="0">
                          <a:latin typeface="+mn-lt"/>
                        </a:rPr>
                        <a:t>Revidering av befintliga kunskapsstöd, primärvårdsrekommendation för GCA och systemisk skleros</a:t>
                      </a:r>
                    </a:p>
                    <a:p>
                      <a:endParaRPr lang="sv-SE" sz="1300" b="1" dirty="0">
                        <a:latin typeface="+mj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Få tillgång till patientsäker vård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Implementera: </a:t>
                      </a:r>
                    </a:p>
                    <a:p>
                      <a:r>
                        <a:rPr lang="sv-S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Standardiserade vårdförlopp,</a:t>
                      </a:r>
                      <a:r>
                        <a:rPr lang="sv-SE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uppdaterade kunskapsstöd. Samarbete i NPO och RPO gällande remissbedömningar från NAG.</a:t>
                      </a:r>
                    </a:p>
                    <a:p>
                      <a:r>
                        <a:rPr lang="sv-SE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Samarbete med tex primärvård, klinisk fysiologi, akutmottagning. </a:t>
                      </a:r>
                      <a:endParaRPr lang="sv-S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Följa </a:t>
                      </a:r>
                      <a:r>
                        <a:rPr lang="sv-SE" sz="1200" b="0" i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upp vårdförlopp</a:t>
                      </a:r>
                      <a:endParaRPr lang="sv-SE" sz="12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2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771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Utveckling av interaktivt patientstöd för hantering av dagligt liv och optimerad hälsa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sv-SE" sz="14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Vara delaktig och välinformerad genom hela vårdkedjan </a:t>
                      </a:r>
                    </a:p>
                    <a:p>
                      <a:endParaRPr lang="sv-SE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NAG patientundervisning</a:t>
                      </a:r>
                      <a:endParaRPr lang="sv-S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v-SE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Samarbete i RPO gällande remissbedömning.  </a:t>
                      </a:r>
                    </a:p>
                    <a:p>
                      <a:r>
                        <a:rPr lang="sv-SE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Utveckling av patientstöd. </a:t>
                      </a:r>
                    </a:p>
                    <a:p>
                      <a:r>
                        <a:rPr lang="sv-SE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Pilottestning och implementering Q4 2024.</a:t>
                      </a:r>
                    </a:p>
                    <a:p>
                      <a:r>
                        <a:rPr lang="sv-SE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Patientens kunskapsstöd RA</a:t>
                      </a:r>
                      <a:endParaRPr lang="sv-S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sv-S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sv-SE" sz="1200" b="0" i="0" dirty="0" smtClean="0">
                          <a:solidFill>
                            <a:srgbClr val="393939"/>
                          </a:solidFill>
                          <a:effectLst/>
                          <a:latin typeface="+mn-lt"/>
                        </a:rPr>
                        <a:t>Deltagande av NAG patientundervisning vid RPO möte.</a:t>
                      </a:r>
                    </a:p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sv-SE" sz="1200" b="0" i="0" dirty="0" smtClean="0">
                          <a:solidFill>
                            <a:srgbClr val="393939"/>
                          </a:solidFill>
                          <a:effectLst/>
                          <a:latin typeface="+mn-lt"/>
                        </a:rPr>
                        <a:t>Möte med grupp ”patientens kunskapsstöd”</a:t>
                      </a:r>
                      <a:endParaRPr lang="sv-SE" sz="1200" b="0" i="0" dirty="0">
                        <a:solidFill>
                          <a:srgbClr val="393939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None/>
                      </a:pPr>
                      <a:endParaRPr lang="sv-SE" sz="1200" b="0" i="1" dirty="0">
                        <a:solidFill>
                          <a:srgbClr val="393939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771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sv-SE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Vara delaktig och välinformerad genom hela vårdkedjan </a:t>
                      </a:r>
                    </a:p>
                    <a:p>
                      <a:endParaRPr lang="sv-SE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Samverkan</a:t>
                      </a:r>
                      <a:r>
                        <a:rPr lang="sv-SE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med patientföreningar</a:t>
                      </a:r>
                    </a:p>
                    <a:p>
                      <a:endParaRPr lang="sv-SE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v-SE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Patientmedverkan</a:t>
                      </a:r>
                    </a:p>
                    <a:p>
                      <a:r>
                        <a:rPr lang="sv-SE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Strukturerad information i samband med diagnos.</a:t>
                      </a:r>
                    </a:p>
                    <a:p>
                      <a:r>
                        <a:rPr lang="sv-SE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Digitaliserad patientinformation, samordnad information i SÖSR (patientens kunskapsstöd)</a:t>
                      </a:r>
                    </a:p>
                    <a:p>
                      <a:endParaRPr lang="sv-SE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sv-SE" sz="1200" b="0" i="0" dirty="0" smtClean="0">
                          <a:solidFill>
                            <a:srgbClr val="393939"/>
                          </a:solidFill>
                          <a:effectLst/>
                          <a:latin typeface="+mn-lt"/>
                        </a:rPr>
                        <a:t>Fortsatt kontakt NAG patientundervisning</a:t>
                      </a:r>
                    </a:p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sv-SE" sz="1200" b="0" i="0" dirty="0" smtClean="0">
                          <a:solidFill>
                            <a:srgbClr val="393939"/>
                          </a:solidFill>
                          <a:effectLst/>
                          <a:latin typeface="+mn-lt"/>
                        </a:rPr>
                        <a:t>Fortsatt kontakt med grupp ”patientens kunskapsstöd”</a:t>
                      </a:r>
                    </a:p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sv-SE" sz="1200" b="0" i="0" dirty="0" smtClean="0">
                          <a:solidFill>
                            <a:srgbClr val="393939"/>
                          </a:solidFill>
                          <a:effectLst/>
                          <a:latin typeface="+mn-lt"/>
                        </a:rPr>
                        <a:t>PER</a:t>
                      </a:r>
                    </a:p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sv-SE" sz="1200" b="0" i="0" smtClean="0">
                          <a:solidFill>
                            <a:srgbClr val="393939"/>
                          </a:solidFill>
                          <a:effectLst/>
                          <a:latin typeface="+mn-lt"/>
                        </a:rPr>
                        <a:t>Patientinformation 1177</a:t>
                      </a:r>
                      <a:endParaRPr lang="sv-SE" sz="1200" b="0" i="0" dirty="0">
                        <a:solidFill>
                          <a:srgbClr val="393939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None/>
                      </a:pPr>
                      <a:endParaRPr lang="sv-SE" sz="1200" b="0" i="1" dirty="0">
                        <a:solidFill>
                          <a:srgbClr val="393939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6108347"/>
                  </a:ext>
                </a:extLst>
              </a:tr>
            </a:tbl>
          </a:graphicData>
        </a:graphic>
      </p:graphicFrame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858" y="1093749"/>
            <a:ext cx="285750" cy="285750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010" y="2330373"/>
            <a:ext cx="285750" cy="28575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858" y="4751349"/>
            <a:ext cx="285750" cy="28575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858" y="3619603"/>
            <a:ext cx="28575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1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A61D39-FADC-483C-B869-69E42A55D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Utmaningar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8134DDE-3533-4A29-A7E1-ED8912169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1800" dirty="0" smtClean="0"/>
              <a:t>Att hitta värdefulla arbetssätt och aktiviteter i RPO som är värdeskapande för patienten.</a:t>
            </a:r>
          </a:p>
          <a:p>
            <a:r>
              <a:rPr lang="sv-SE" sz="1800" dirty="0" smtClean="0"/>
              <a:t>Det är utmanande att få utdata och följa upp ex vårdförloppet.</a:t>
            </a:r>
          </a:p>
          <a:p>
            <a:r>
              <a:rPr lang="sv-SE" sz="1800" dirty="0" smtClean="0"/>
              <a:t>Tillgänglighet, undanträngningseffekt, resurser</a:t>
            </a:r>
          </a:p>
          <a:p>
            <a:endParaRPr lang="sv-SE" sz="1800" dirty="0" smtClean="0"/>
          </a:p>
          <a:p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232398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252DD8-E15D-4AD1-AE43-ED1B51508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Resultat</a:t>
            </a:r>
            <a:r>
              <a:rPr lang="sv-SE" sz="4000" dirty="0"/>
              <a:t>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9EF301C-865D-4165-8232-E2BCDA809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1800" dirty="0" smtClean="0"/>
              <a:t>PSVF-RA implementerad</a:t>
            </a:r>
          </a:p>
          <a:p>
            <a:r>
              <a:rPr lang="sv-SE" sz="1800" dirty="0" smtClean="0"/>
              <a:t>Regionmöten återstartade</a:t>
            </a:r>
          </a:p>
          <a:p>
            <a:r>
              <a:rPr lang="sv-SE" sz="1800" dirty="0" smtClean="0"/>
              <a:t>Gemensam digital ST-utbildning påbörjad</a:t>
            </a:r>
          </a:p>
          <a:p>
            <a:r>
              <a:rPr lang="sv-SE" sz="1800" dirty="0" smtClean="0"/>
              <a:t>Samverkan </a:t>
            </a:r>
            <a:r>
              <a:rPr lang="sv-SE" sz="1800" smtClean="0"/>
              <a:t>kring läkarstudenter</a:t>
            </a: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226909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A858EB-61EF-CDCC-C4BC-E14F79E27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3" y="356659"/>
            <a:ext cx="10972800" cy="1143000"/>
          </a:xfrm>
        </p:spPr>
        <p:txBody>
          <a:bodyPr/>
          <a:lstStyle/>
          <a:p>
            <a:r>
              <a:rPr lang="sv-SE" dirty="0" smtClean="0"/>
              <a:t>RPO Reumatologi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D4348B8-6313-E751-4444-108726460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381" y="1604797"/>
            <a:ext cx="11329259" cy="4128459"/>
          </a:xfrm>
        </p:spPr>
        <p:txBody>
          <a:bodyPr>
            <a:normAutofit lnSpcReduction="10000"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endParaRPr lang="sv-SE" sz="2667" dirty="0">
              <a:latin typeface="+mj-lt"/>
              <a:ea typeface="Times New Roman" panose="02020603050405020304" pitchFamily="18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sv-SE" sz="2667" dirty="0">
                <a:latin typeface="+mj-lt"/>
                <a:ea typeface="Times New Roman" panose="02020603050405020304" pitchFamily="18" charset="0"/>
              </a:rPr>
              <a:t>Patientens kunskapsstöd. Nationellt kunskapsstöd på uppdrag från NPO. Nu klart och ute som pilot i några regioner för att nästa år införas nationellt.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sv-SE" sz="2667" dirty="0">
              <a:latin typeface="+mj-lt"/>
              <a:ea typeface="Times New Roman" panose="02020603050405020304" pitchFamily="18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sv-SE" sz="2667" dirty="0">
                <a:latin typeface="+mj-lt"/>
                <a:ea typeface="Times New Roman" panose="02020603050405020304" pitchFamily="18" charset="0"/>
              </a:rPr>
              <a:t>Ökad digitalisering för ökad information och tillgänglighet via 1177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sv-SE" sz="2667" dirty="0">
              <a:latin typeface="+mj-lt"/>
              <a:ea typeface="Times New Roman" panose="02020603050405020304" pitchFamily="18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sv-SE" sz="2667" dirty="0">
                <a:latin typeface="+mj-lt"/>
                <a:ea typeface="Times New Roman" panose="02020603050405020304" pitchFamily="18" charset="0"/>
              </a:rPr>
              <a:t>Ordförandeskapet RPO går över till Kalmar, Christian Dahl 2025</a:t>
            </a:r>
          </a:p>
          <a:p>
            <a:r>
              <a:rPr lang="sv-SE" sz="2667" dirty="0">
                <a:latin typeface="+mj-lt"/>
                <a:ea typeface="Times New Roman" panose="02020603050405020304" pitchFamily="18" charset="0"/>
              </a:rPr>
              <a:t>	</a:t>
            </a:r>
          </a:p>
          <a:p>
            <a:endParaRPr lang="sv-SE" sz="2400" dirty="0">
              <a:latin typeface="+mj-lt"/>
              <a:ea typeface="Times New Roman" panose="02020603050405020304" pitchFamily="18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6884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A858EB-61EF-CDCC-C4BC-E14F79E27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3" y="356659"/>
            <a:ext cx="10972800" cy="1143000"/>
          </a:xfrm>
        </p:spPr>
        <p:txBody>
          <a:bodyPr/>
          <a:lstStyle/>
          <a:p>
            <a:r>
              <a:rPr lang="sv-SE" dirty="0" smtClean="0"/>
              <a:t>RPO Akut vård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D4348B8-6313-E751-4444-108726460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381" y="1604797"/>
            <a:ext cx="11329259" cy="4128459"/>
          </a:xfrm>
        </p:spPr>
        <p:txBody>
          <a:bodyPr>
            <a:norm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sv-SE" sz="2667" dirty="0">
                <a:latin typeface="+mj-lt"/>
                <a:ea typeface="Times New Roman" panose="02020603050405020304" pitchFamily="18" charset="0"/>
              </a:rPr>
              <a:t>T</a:t>
            </a:r>
            <a:r>
              <a:rPr lang="sv-SE" sz="2667" dirty="0" smtClean="0">
                <a:latin typeface="+mj-lt"/>
                <a:ea typeface="Times New Roman" panose="02020603050405020304" pitchFamily="18" charset="0"/>
              </a:rPr>
              <a:t>re insatsområden:</a:t>
            </a:r>
          </a:p>
          <a:p>
            <a:r>
              <a:rPr lang="sv-SE" sz="2667" dirty="0" smtClean="0">
                <a:latin typeface="+mj-lt"/>
                <a:ea typeface="Times New Roman" panose="02020603050405020304" pitchFamily="18" charset="0"/>
              </a:rPr>
              <a:t>Akutmottagning</a:t>
            </a:r>
          </a:p>
          <a:p>
            <a:r>
              <a:rPr lang="sv-SE" sz="2667" dirty="0" smtClean="0">
                <a:latin typeface="+mj-lt"/>
                <a:ea typeface="Times New Roman" panose="02020603050405020304" pitchFamily="18" charset="0"/>
              </a:rPr>
              <a:t>Prehospital vård</a:t>
            </a:r>
          </a:p>
          <a:p>
            <a:r>
              <a:rPr lang="sv-SE" sz="2667" dirty="0" smtClean="0">
                <a:latin typeface="+mj-lt"/>
                <a:ea typeface="Times New Roman" panose="02020603050405020304" pitchFamily="18" charset="0"/>
              </a:rPr>
              <a:t>Trauma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sv-SE" sz="2667" dirty="0">
              <a:latin typeface="+mj-lt"/>
              <a:ea typeface="Times New Roman" panose="02020603050405020304" pitchFamily="18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sv-SE" sz="2667" dirty="0" smtClean="0">
                <a:latin typeface="+mj-lt"/>
                <a:ea typeface="Times New Roman" panose="02020603050405020304" pitchFamily="18" charset="0"/>
              </a:rPr>
              <a:t>Möte med ordförande i RAG 9/12 för att uppdatera handlingsplan</a:t>
            </a:r>
          </a:p>
          <a:p>
            <a:r>
              <a:rPr lang="sv-SE" sz="2667" dirty="0">
                <a:latin typeface="+mj-lt"/>
                <a:ea typeface="Times New Roman" panose="02020603050405020304" pitchFamily="18" charset="0"/>
              </a:rPr>
              <a:t>	</a:t>
            </a:r>
          </a:p>
          <a:p>
            <a:endParaRPr lang="sv-SE" sz="2400" dirty="0">
              <a:latin typeface="+mj-lt"/>
              <a:ea typeface="Times New Roman" panose="02020603050405020304" pitchFamily="18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263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A858EB-61EF-CDCC-C4BC-E14F79E27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3" y="356659"/>
            <a:ext cx="10972800" cy="1143000"/>
          </a:xfrm>
        </p:spPr>
        <p:txBody>
          <a:bodyPr/>
          <a:lstStyle/>
          <a:p>
            <a:r>
              <a:rPr lang="sv-SE" dirty="0" smtClean="0"/>
              <a:t>RPO Nervsystemets sjukdomar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D4348B8-6313-E751-4444-108726460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381" y="1604797"/>
            <a:ext cx="11329259" cy="4320480"/>
          </a:xfrm>
        </p:spPr>
        <p:txBody>
          <a:bodyPr>
            <a:noAutofit/>
          </a:bodyPr>
          <a:lstStyle/>
          <a:p>
            <a:endParaRPr lang="sv-SE" sz="1867" b="1" dirty="0">
              <a:latin typeface="+mj-lt"/>
              <a:ea typeface="Times New Roman" panose="02020603050405020304" pitchFamily="18" charset="0"/>
            </a:endParaRPr>
          </a:p>
          <a:p>
            <a:r>
              <a:rPr lang="sv-SE" sz="1867" b="1" dirty="0">
                <a:latin typeface="+mj-lt"/>
                <a:ea typeface="Times New Roman" panose="02020603050405020304" pitchFamily="18" charset="0"/>
              </a:rPr>
              <a:t>Digitala möten 2 ggr/termin + årlig regiondag. Svenska Neurologiveckan i Linköping maj 2025.</a:t>
            </a:r>
          </a:p>
          <a:p>
            <a:endParaRPr lang="sv-SE" sz="1867" b="1" dirty="0">
              <a:latin typeface="+mj-lt"/>
              <a:ea typeface="Times New Roman" panose="02020603050405020304" pitchFamily="18" charset="0"/>
            </a:endParaRPr>
          </a:p>
          <a:p>
            <a:endParaRPr lang="sv-SE" sz="1867" b="1" dirty="0">
              <a:latin typeface="+mj-lt"/>
              <a:ea typeface="Times New Roman" panose="02020603050405020304" pitchFamily="18" charset="0"/>
            </a:endParaRPr>
          </a:p>
          <a:p>
            <a:r>
              <a:rPr lang="sv-SE" sz="1867" b="1" dirty="0">
                <a:latin typeface="+mj-lt"/>
                <a:ea typeface="Times New Roman" panose="02020603050405020304" pitchFamily="18" charset="0"/>
              </a:rPr>
              <a:t>Insatsområde Läkemedel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sv-SE" sz="1867" dirty="0">
              <a:latin typeface="+mj-lt"/>
              <a:ea typeface="Times New Roman" panose="02020603050405020304" pitchFamily="18" charset="0"/>
            </a:endParaRPr>
          </a:p>
          <a:p>
            <a:r>
              <a:rPr lang="sv-SE" sz="1867" dirty="0">
                <a:latin typeface="+mj-lt"/>
                <a:ea typeface="Times New Roman" panose="02020603050405020304" pitchFamily="18" charset="0"/>
              </a:rPr>
              <a:t>Diskussion om samordnings- och samsynsfrågor kring avancerad </a:t>
            </a:r>
            <a:r>
              <a:rPr lang="sv-SE" sz="1867" b="1" dirty="0">
                <a:latin typeface="+mj-lt"/>
                <a:ea typeface="Times New Roman" panose="02020603050405020304" pitchFamily="18" charset="0"/>
              </a:rPr>
              <a:t>behandling för Parkinsons sjukdom </a:t>
            </a:r>
            <a:r>
              <a:rPr lang="sv-SE" sz="1867" dirty="0">
                <a:latin typeface="+mj-lt"/>
                <a:ea typeface="Times New Roman" panose="02020603050405020304" pitchFamily="18" charset="0"/>
              </a:rPr>
              <a:t>(</a:t>
            </a:r>
            <a:r>
              <a:rPr lang="sv-SE" sz="1867" dirty="0" err="1">
                <a:latin typeface="+mj-lt"/>
                <a:ea typeface="Times New Roman" panose="02020603050405020304" pitchFamily="18" charset="0"/>
              </a:rPr>
              <a:t>Duodopa</a:t>
            </a:r>
            <a:r>
              <a:rPr lang="sv-SE" sz="1867" dirty="0">
                <a:latin typeface="+mj-lt"/>
                <a:ea typeface="Times New Roman" panose="02020603050405020304" pitchFamily="18" charset="0"/>
              </a:rPr>
              <a:t>) i SÖSR.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sv-SE" sz="1867" dirty="0">
              <a:latin typeface="+mj-lt"/>
              <a:ea typeface="Times New Roman" panose="02020603050405020304" pitchFamily="18" charset="0"/>
            </a:endParaRPr>
          </a:p>
          <a:p>
            <a:r>
              <a:rPr lang="sv-SE" sz="1867" dirty="0">
                <a:latin typeface="+mj-lt"/>
                <a:ea typeface="Times New Roman" panose="02020603050405020304" pitchFamily="18" charset="0"/>
              </a:rPr>
              <a:t>Påbörjad diskussion/information om </a:t>
            </a:r>
            <a:r>
              <a:rPr lang="sv-SE" sz="1867" b="1" dirty="0">
                <a:latin typeface="+mj-lt"/>
                <a:ea typeface="Times New Roman" panose="02020603050405020304" pitchFamily="18" charset="0"/>
              </a:rPr>
              <a:t>Kloka kliniska val </a:t>
            </a:r>
            <a:r>
              <a:rPr lang="sv-SE" sz="1867" dirty="0">
                <a:latin typeface="+mj-lt"/>
                <a:ea typeface="Times New Roman" panose="02020603050405020304" pitchFamily="18" charset="0"/>
              </a:rPr>
              <a:t>(ex läkemedelsgenomgångar antiepileptika enligt modell från Linköping).</a:t>
            </a:r>
          </a:p>
          <a:p>
            <a:endParaRPr lang="sv-SE" sz="1867" dirty="0">
              <a:latin typeface="+mj-lt"/>
              <a:ea typeface="Times New Roman" panose="02020603050405020304" pitchFamily="18" charset="0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endParaRPr lang="sv-SE" sz="1867" dirty="0">
              <a:latin typeface="+mj-lt"/>
              <a:ea typeface="Times New Roman" panose="02020603050405020304" pitchFamily="18" charset="0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endParaRPr lang="sv-SE" sz="933" dirty="0">
              <a:latin typeface="+mj-lt"/>
              <a:ea typeface="Times New Roman" panose="02020603050405020304" pitchFamily="18" charset="0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endParaRPr lang="sv-SE" sz="933" dirty="0">
              <a:latin typeface="+mj-lt"/>
              <a:ea typeface="Times New Roman" panose="02020603050405020304" pitchFamily="18" charset="0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endParaRPr lang="sv-SE" sz="933" dirty="0">
              <a:latin typeface="+mj-lt"/>
              <a:ea typeface="Times New Roman" panose="02020603050405020304" pitchFamily="18" charset="0"/>
            </a:endParaRPr>
          </a:p>
          <a:p>
            <a:r>
              <a:rPr lang="sv-SE" sz="933" dirty="0">
                <a:latin typeface="+mj-lt"/>
                <a:ea typeface="Times New Roman" panose="02020603050405020304" pitchFamily="18" charset="0"/>
              </a:rPr>
              <a:t>	</a:t>
            </a:r>
          </a:p>
          <a:p>
            <a:endParaRPr lang="sv-SE" sz="933" dirty="0">
              <a:latin typeface="+mj-lt"/>
              <a:ea typeface="Times New Roman" panose="02020603050405020304" pitchFamily="18" charset="0"/>
            </a:endParaRPr>
          </a:p>
          <a:p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396194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A858EB-61EF-CDCC-C4BC-E14F79E27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3" y="356659"/>
            <a:ext cx="10972800" cy="1143000"/>
          </a:xfrm>
        </p:spPr>
        <p:txBody>
          <a:bodyPr>
            <a:normAutofit/>
          </a:bodyPr>
          <a:lstStyle/>
          <a:p>
            <a:r>
              <a:rPr lang="sv-SE" dirty="0" smtClean="0"/>
              <a:t>SÖSR information från RSL 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D4348B8-6313-E751-4444-108726460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381" y="1604797"/>
            <a:ext cx="11329259" cy="4463494"/>
          </a:xfrm>
        </p:spPr>
        <p:txBody>
          <a:bodyPr>
            <a:normAutofit/>
          </a:bodyPr>
          <a:lstStyle/>
          <a:p>
            <a:r>
              <a:rPr lang="sv-SE" sz="2667" dirty="0" smtClean="0">
                <a:latin typeface="+mj-lt"/>
                <a:ea typeface="Times New Roman" panose="02020603050405020304" pitchFamily="18" charset="0"/>
              </a:rPr>
              <a:t>Jan-Erik Karlsson. </a:t>
            </a:r>
            <a:r>
              <a:rPr lang="sv-SE" sz="2667" dirty="0">
                <a:latin typeface="+mj-lt"/>
                <a:ea typeface="Times New Roman" panose="02020603050405020304" pitchFamily="18" charset="0"/>
              </a:rPr>
              <a:t>	</a:t>
            </a:r>
          </a:p>
          <a:p>
            <a:endParaRPr lang="sv-SE" sz="2400" dirty="0">
              <a:latin typeface="+mj-lt"/>
              <a:ea typeface="Times New Roman" panose="02020603050405020304" pitchFamily="18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3369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A858EB-61EF-CDCC-C4BC-E14F79E27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3" y="356659"/>
            <a:ext cx="10972800" cy="1143000"/>
          </a:xfrm>
        </p:spPr>
        <p:txBody>
          <a:bodyPr/>
          <a:lstStyle/>
          <a:p>
            <a:r>
              <a:rPr lang="sv-SE" dirty="0" smtClean="0"/>
              <a:t>RPO Nervsystemets sjukdomar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D4348B8-6313-E751-4444-108726460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173" y="1499659"/>
            <a:ext cx="11329259" cy="4320480"/>
          </a:xfrm>
        </p:spPr>
        <p:txBody>
          <a:bodyPr>
            <a:noAutofit/>
          </a:bodyPr>
          <a:lstStyle/>
          <a:p>
            <a:r>
              <a:rPr lang="sv-SE" sz="1600" b="1" dirty="0">
                <a:latin typeface="+mj-lt"/>
                <a:ea typeface="Times New Roman" panose="02020603050405020304" pitchFamily="18" charset="0"/>
              </a:rPr>
              <a:t>Insatsområde Stroke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sv-SE" sz="1600" dirty="0">
              <a:latin typeface="+mj-lt"/>
              <a:ea typeface="Times New Roman" panose="02020603050405020304" pitchFamily="18" charset="0"/>
            </a:endParaRPr>
          </a:p>
          <a:p>
            <a:r>
              <a:rPr lang="sv-SE" sz="1600" dirty="0">
                <a:latin typeface="+mj-lt"/>
                <a:ea typeface="Times New Roman" panose="02020603050405020304" pitchFamily="18" charset="0"/>
              </a:rPr>
              <a:t>Arbete kring </a:t>
            </a:r>
            <a:r>
              <a:rPr lang="sv-SE" sz="1600" b="1" dirty="0">
                <a:latin typeface="+mj-lt"/>
                <a:ea typeface="Times New Roman" panose="02020603050405020304" pitchFamily="18" charset="0"/>
              </a:rPr>
              <a:t>strokeprocessen</a:t>
            </a:r>
            <a:r>
              <a:rPr lang="sv-SE" sz="1600" dirty="0">
                <a:latin typeface="+mj-lt"/>
                <a:ea typeface="Times New Roman" panose="02020603050405020304" pitchFamily="18" charset="0"/>
              </a:rPr>
              <a:t> i SÖSR med avseende på det akuta </a:t>
            </a:r>
            <a:r>
              <a:rPr lang="sv-SE" sz="1600" dirty="0" err="1">
                <a:latin typeface="+mj-lt"/>
                <a:ea typeface="Times New Roman" panose="02020603050405020304" pitchFamily="18" charset="0"/>
              </a:rPr>
              <a:t>vårdflödet</a:t>
            </a:r>
            <a:r>
              <a:rPr lang="sv-SE" sz="1600" dirty="0">
                <a:latin typeface="+mj-lt"/>
                <a:ea typeface="Times New Roman" panose="02020603050405020304" pitchFamily="18" charset="0"/>
              </a:rPr>
              <a:t>. Implementering av DT-</a:t>
            </a:r>
            <a:r>
              <a:rPr lang="sv-SE" sz="1600" dirty="0" err="1">
                <a:latin typeface="+mj-lt"/>
                <a:ea typeface="Times New Roman" panose="02020603050405020304" pitchFamily="18" charset="0"/>
              </a:rPr>
              <a:t>perfusion</a:t>
            </a:r>
            <a:r>
              <a:rPr lang="sv-SE" sz="1600" dirty="0">
                <a:latin typeface="+mj-lt"/>
                <a:ea typeface="Times New Roman" panose="02020603050405020304" pitchFamily="18" charset="0"/>
              </a:rPr>
              <a:t> på alla sjukhus. Nödvändigt med utökad </a:t>
            </a:r>
            <a:r>
              <a:rPr lang="sv-SE" sz="1600" dirty="0" err="1">
                <a:latin typeface="+mj-lt"/>
                <a:ea typeface="Times New Roman" panose="02020603050405020304" pitchFamily="18" charset="0"/>
              </a:rPr>
              <a:t>trombektomikapacitet</a:t>
            </a:r>
            <a:r>
              <a:rPr lang="sv-SE" sz="1600" dirty="0">
                <a:latin typeface="+mj-lt"/>
                <a:ea typeface="Times New Roman" panose="02020603050405020304" pitchFamily="18" charset="0"/>
              </a:rPr>
              <a:t> (särskilt uppdrag från centrumledning delegerat till NL + NK) för att öka antalet </a:t>
            </a:r>
            <a:r>
              <a:rPr lang="sv-SE" sz="1600" dirty="0" err="1">
                <a:latin typeface="+mj-lt"/>
                <a:ea typeface="Times New Roman" panose="02020603050405020304" pitchFamily="18" charset="0"/>
              </a:rPr>
              <a:t>reperfusionsbehandlingar</a:t>
            </a:r>
            <a:r>
              <a:rPr lang="sv-SE" sz="1600" dirty="0">
                <a:latin typeface="+mj-lt"/>
                <a:ea typeface="Times New Roman" panose="02020603050405020304" pitchFamily="18" charset="0"/>
              </a:rPr>
              <a:t> (mål 20%). 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sv-SE" sz="1600" dirty="0">
              <a:latin typeface="+mj-lt"/>
              <a:ea typeface="Times New Roman" panose="02020603050405020304" pitchFamily="18" charset="0"/>
            </a:endParaRPr>
          </a:p>
          <a:p>
            <a:r>
              <a:rPr lang="sv-SE" sz="1600" b="1" dirty="0">
                <a:latin typeface="+mj-lt"/>
                <a:ea typeface="Times New Roman" panose="02020603050405020304" pitchFamily="18" charset="0"/>
              </a:rPr>
              <a:t>Insatsområde Epilepsi</a:t>
            </a:r>
          </a:p>
          <a:p>
            <a:endParaRPr lang="sv-SE" sz="1600" b="1" dirty="0">
              <a:latin typeface="+mj-lt"/>
              <a:ea typeface="Times New Roman" panose="02020603050405020304" pitchFamily="18" charset="0"/>
            </a:endParaRPr>
          </a:p>
          <a:p>
            <a:r>
              <a:rPr lang="sv-SE" sz="1600" dirty="0">
                <a:latin typeface="+mj-lt"/>
                <a:ea typeface="Times New Roman" panose="02020603050405020304" pitchFamily="18" charset="0"/>
              </a:rPr>
              <a:t>Diskussion om ändrat arbetssätt med anledningar av de förändringar som blir följden av förlust av NHV-uppdrag för </a:t>
            </a:r>
            <a:r>
              <a:rPr lang="sv-SE" sz="1600" b="1" dirty="0">
                <a:latin typeface="+mj-lt"/>
                <a:ea typeface="Times New Roman" panose="02020603050405020304" pitchFamily="18" charset="0"/>
              </a:rPr>
              <a:t>epilepsikirurgi</a:t>
            </a:r>
            <a:r>
              <a:rPr lang="sv-SE" sz="1600" dirty="0">
                <a:latin typeface="+mj-lt"/>
                <a:ea typeface="Times New Roman" panose="02020603050405020304" pitchFamily="18" charset="0"/>
              </a:rPr>
              <a:t> i RÖ.</a:t>
            </a:r>
          </a:p>
          <a:p>
            <a:endParaRPr lang="sv-SE" sz="1600" dirty="0">
              <a:latin typeface="+mj-lt"/>
              <a:ea typeface="Times New Roman" panose="02020603050405020304" pitchFamily="18" charset="0"/>
            </a:endParaRPr>
          </a:p>
          <a:p>
            <a:r>
              <a:rPr lang="sv-SE" sz="1600" b="1" dirty="0">
                <a:latin typeface="+mj-lt"/>
                <a:ea typeface="Times New Roman" panose="02020603050405020304" pitchFamily="18" charset="0"/>
              </a:rPr>
              <a:t>Övriga aktuella frågor</a:t>
            </a:r>
          </a:p>
          <a:p>
            <a:pPr marL="914377" indent="-914377">
              <a:buFont typeface="Arial" panose="020B0604020202020204" pitchFamily="34" charset="0"/>
              <a:buChar char="•"/>
            </a:pPr>
            <a:r>
              <a:rPr lang="sv-SE" sz="1600" dirty="0">
                <a:latin typeface="+mj-lt"/>
                <a:ea typeface="Times New Roman" panose="02020603050405020304" pitchFamily="18" charset="0"/>
              </a:rPr>
              <a:t>Fluktuerande </a:t>
            </a:r>
            <a:r>
              <a:rPr lang="sv-SE" sz="1600" b="1" dirty="0">
                <a:latin typeface="+mj-lt"/>
                <a:ea typeface="Times New Roman" panose="02020603050405020304" pitchFamily="18" charset="0"/>
              </a:rPr>
              <a:t>operationskapacitet</a:t>
            </a:r>
            <a:r>
              <a:rPr lang="sv-SE" sz="1600" dirty="0">
                <a:latin typeface="+mj-lt"/>
                <a:ea typeface="Times New Roman" panose="02020603050405020304" pitchFamily="18" charset="0"/>
              </a:rPr>
              <a:t> NK.</a:t>
            </a:r>
          </a:p>
          <a:p>
            <a:pPr marL="914377" indent="-914377">
              <a:buFont typeface="Arial" panose="020B0604020202020204" pitchFamily="34" charset="0"/>
              <a:buChar char="•"/>
            </a:pPr>
            <a:r>
              <a:rPr lang="sv-SE" sz="1600" dirty="0" err="1">
                <a:latin typeface="+mj-lt"/>
                <a:ea typeface="Times New Roman" panose="02020603050405020304" pitchFamily="18" charset="0"/>
              </a:rPr>
              <a:t>Elektivt</a:t>
            </a:r>
            <a:r>
              <a:rPr lang="sv-SE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sv-SE" sz="1600" dirty="0" err="1">
                <a:latin typeface="+mj-lt"/>
                <a:ea typeface="Times New Roman" panose="02020603050405020304" pitchFamily="18" charset="0"/>
              </a:rPr>
              <a:t>vårdflöde</a:t>
            </a:r>
            <a:r>
              <a:rPr lang="sv-SE" sz="1600" dirty="0">
                <a:latin typeface="+mj-lt"/>
                <a:ea typeface="Times New Roman" panose="02020603050405020304" pitchFamily="18" charset="0"/>
              </a:rPr>
              <a:t> påverkas av vårdplatsbrist vilket </a:t>
            </a:r>
            <a:r>
              <a:rPr lang="sv-SE" sz="1600" b="1" dirty="0">
                <a:latin typeface="+mj-lt"/>
                <a:ea typeface="Times New Roman" panose="02020603050405020304" pitchFamily="18" charset="0"/>
              </a:rPr>
              <a:t>begränsar möjlighet att erbjuda högspecialiserad utredning/vård</a:t>
            </a:r>
            <a:r>
              <a:rPr lang="sv-SE" sz="1600" dirty="0">
                <a:latin typeface="+mj-lt"/>
                <a:ea typeface="Times New Roman" panose="02020603050405020304" pitchFamily="18" charset="0"/>
              </a:rPr>
              <a:t> ex för </a:t>
            </a:r>
            <a:r>
              <a:rPr lang="sv-SE" sz="1600" dirty="0" err="1">
                <a:latin typeface="+mj-lt"/>
                <a:ea typeface="Times New Roman" panose="02020603050405020304" pitchFamily="18" charset="0"/>
              </a:rPr>
              <a:t>normaltryckshydrocefalus</a:t>
            </a:r>
            <a:r>
              <a:rPr lang="sv-SE" sz="1600" dirty="0">
                <a:latin typeface="+mj-lt"/>
                <a:ea typeface="Times New Roman" panose="02020603050405020304" pitchFamily="18" charset="0"/>
              </a:rPr>
              <a:t>.</a:t>
            </a:r>
          </a:p>
          <a:p>
            <a:pPr marL="914377" indent="-914377">
              <a:buFont typeface="Arial" panose="020B0604020202020204" pitchFamily="34" charset="0"/>
              <a:buChar char="•"/>
            </a:pPr>
            <a:r>
              <a:rPr lang="sv-SE" sz="1600" dirty="0">
                <a:latin typeface="+mj-lt"/>
                <a:ea typeface="Times New Roman" panose="02020603050405020304" pitchFamily="18" charset="0"/>
              </a:rPr>
              <a:t>Utveckling av den </a:t>
            </a:r>
            <a:r>
              <a:rPr lang="sv-SE" sz="1600" b="1" dirty="0">
                <a:latin typeface="+mj-lt"/>
                <a:ea typeface="Times New Roman" panose="02020603050405020304" pitchFamily="18" charset="0"/>
              </a:rPr>
              <a:t>neuromuskulära enheten </a:t>
            </a:r>
            <a:r>
              <a:rPr lang="sv-SE" sz="1600" dirty="0">
                <a:latin typeface="+mj-lt"/>
                <a:ea typeface="Times New Roman" panose="02020603050405020304" pitchFamily="18" charset="0"/>
              </a:rPr>
              <a:t>utifrån givet NHV-uppdrag till RÖ.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sv-SE" sz="1467" dirty="0">
              <a:latin typeface="+mj-lt"/>
              <a:ea typeface="Times New Roman" panose="02020603050405020304" pitchFamily="18" charset="0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endParaRPr lang="sv-SE" sz="667" dirty="0">
              <a:latin typeface="+mj-lt"/>
              <a:ea typeface="Times New Roman" panose="02020603050405020304" pitchFamily="18" charset="0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endParaRPr lang="sv-SE" sz="667" dirty="0">
              <a:latin typeface="+mj-lt"/>
              <a:ea typeface="Times New Roman" panose="02020603050405020304" pitchFamily="18" charset="0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endParaRPr lang="sv-SE" sz="667" dirty="0">
              <a:latin typeface="+mj-lt"/>
              <a:ea typeface="Times New Roman" panose="02020603050405020304" pitchFamily="18" charset="0"/>
            </a:endParaRPr>
          </a:p>
          <a:p>
            <a:r>
              <a:rPr lang="sv-SE" sz="667" dirty="0">
                <a:latin typeface="+mj-lt"/>
                <a:ea typeface="Times New Roman" panose="02020603050405020304" pitchFamily="18" charset="0"/>
              </a:rPr>
              <a:t>	</a:t>
            </a:r>
          </a:p>
          <a:p>
            <a:endParaRPr lang="sv-SE" sz="667" dirty="0">
              <a:latin typeface="+mj-lt"/>
              <a:ea typeface="Times New Roman" panose="02020603050405020304" pitchFamily="18" charset="0"/>
            </a:endParaRPr>
          </a:p>
          <a:p>
            <a:endParaRPr lang="sv-SE" sz="933" dirty="0"/>
          </a:p>
        </p:txBody>
      </p:sp>
    </p:spTree>
    <p:extLst>
      <p:ext uri="{BB962C8B-B14F-4D97-AF65-F5344CB8AC3E}">
        <p14:creationId xmlns:p14="http://schemas.microsoft.com/office/powerpoint/2010/main" val="18049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A858EB-61EF-CDCC-C4BC-E14F79E27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3" y="356659"/>
            <a:ext cx="10972800" cy="1143000"/>
          </a:xfrm>
        </p:spPr>
        <p:txBody>
          <a:bodyPr/>
          <a:lstStyle/>
          <a:p>
            <a:r>
              <a:rPr lang="sv-SE" dirty="0" smtClean="0"/>
              <a:t>RPO Infektionssjukdomar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D4348B8-6313-E751-4444-108726460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381" y="1604797"/>
            <a:ext cx="11329259" cy="4128459"/>
          </a:xfrm>
        </p:spPr>
        <p:txBody>
          <a:bodyPr>
            <a:norm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sv-SE" sz="2667" dirty="0">
                <a:latin typeface="+mj-lt"/>
                <a:ea typeface="Times New Roman" panose="02020603050405020304" pitchFamily="18" charset="0"/>
              </a:rPr>
              <a:t>Handlingsplan 2024: </a:t>
            </a:r>
            <a:r>
              <a:rPr lang="sv-SE" sz="2667" dirty="0"/>
              <a:t>Generellt fortsatt fokus på att bygga nätverk inom Sydöstra sjukvårdsregionen efter start av RPO Infektionssjukdomar för 4 år sedan. Uppstart av olika RAG.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sv-SE" sz="2667" dirty="0">
              <a:latin typeface="+mj-lt"/>
              <a:ea typeface="Times New Roman" panose="02020603050405020304" pitchFamily="18" charset="0"/>
            </a:endParaRPr>
          </a:p>
          <a:p>
            <a:r>
              <a:rPr lang="sv-SE" sz="2667" dirty="0">
                <a:latin typeface="+mj-lt"/>
                <a:ea typeface="Times New Roman" panose="02020603050405020304" pitchFamily="18" charset="0"/>
              </a:rPr>
              <a:t>	</a:t>
            </a:r>
          </a:p>
          <a:p>
            <a:endParaRPr lang="sv-SE" sz="2400" dirty="0">
              <a:latin typeface="+mj-lt"/>
              <a:ea typeface="Times New Roman" panose="02020603050405020304" pitchFamily="18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7697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0836" y="164637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Handlingsplan 2024 – RAG exempel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1220756"/>
            <a:ext cx="10972800" cy="4800533"/>
          </a:xfrm>
        </p:spPr>
        <p:txBody>
          <a:bodyPr>
            <a:normAutofit/>
          </a:bodyPr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sv-SE" sz="2400" dirty="0"/>
              <a:t>Hepatit – arbete med elimineringsplan Hepatit samt samverkan kring Sprututbytesmottagningar. Gemensamma kvalitetsindikatorer att följa (utgå från nationellt arbete).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sv-SE" sz="2400" dirty="0" err="1"/>
              <a:t>Endokardit</a:t>
            </a:r>
            <a:r>
              <a:rPr lang="sv-SE" sz="2400" dirty="0"/>
              <a:t> – skapande av nätverk inom Sydöstra sjukvårdsregionen i syfte att lära av varandra och enas om kvalitetsindikatorer.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sv-SE" sz="2400" dirty="0" err="1"/>
              <a:t>Spesis</a:t>
            </a:r>
            <a:r>
              <a:rPr lang="sv-SE" sz="2400" dirty="0"/>
              <a:t> – lära av varandra avseende e-utbildningar och uttag av kvalitetsmått (kommit olika långt i regionerna).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sv-SE" sz="2400" dirty="0"/>
              <a:t>S </a:t>
            </a:r>
            <a:r>
              <a:rPr lang="sv-SE" sz="2400" dirty="0" err="1"/>
              <a:t>Aureus</a:t>
            </a:r>
            <a:r>
              <a:rPr lang="sv-SE" sz="2400" dirty="0"/>
              <a:t> </a:t>
            </a:r>
            <a:r>
              <a:rPr lang="sv-SE" sz="2400" dirty="0" err="1"/>
              <a:t>bakteremier</a:t>
            </a:r>
            <a:r>
              <a:rPr lang="sv-SE" sz="2400" dirty="0"/>
              <a:t> – framtagande av gemensamma kvalitetsmått. Enkät om fakta kring våra olika arbetssätt.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sv-SE" sz="2400" dirty="0"/>
              <a:t>Tuberkulos och Strama – inväntar nationellt arbete i NAG.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2611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0836" y="164637"/>
            <a:ext cx="10972800" cy="1143000"/>
          </a:xfrm>
        </p:spPr>
        <p:txBody>
          <a:bodyPr/>
          <a:lstStyle/>
          <a:p>
            <a:r>
              <a:rPr lang="sv-SE" dirty="0" smtClean="0"/>
              <a:t>Handlingsplan 2024 - Forskning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1220756"/>
            <a:ext cx="10972800" cy="4800533"/>
          </a:xfrm>
        </p:spPr>
        <p:txBody>
          <a:bodyPr>
            <a:normAutofit/>
          </a:bodyPr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sv-SE" sz="3200" dirty="0"/>
              <a:t>Samarbete sker inom olika forskningsprojekt.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sv-SE" sz="3200" dirty="0"/>
              <a:t>Gemensamt nätverk för forskningssjuksköterskor pågår för erfarenhetsutbyte.</a:t>
            </a:r>
          </a:p>
        </p:txBody>
      </p:sp>
    </p:spTree>
    <p:extLst>
      <p:ext uri="{BB962C8B-B14F-4D97-AF65-F5344CB8AC3E}">
        <p14:creationId xmlns:p14="http://schemas.microsoft.com/office/powerpoint/2010/main" val="292607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A858EB-61EF-CDCC-C4BC-E14F79E27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3" y="356659"/>
            <a:ext cx="10972800" cy="1143000"/>
          </a:xfrm>
        </p:spPr>
        <p:txBody>
          <a:bodyPr/>
          <a:lstStyle/>
          <a:p>
            <a:r>
              <a:rPr lang="sv-SE" dirty="0" smtClean="0"/>
              <a:t>Endokrina Sjukdomar 2025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D4348B8-6313-E751-4444-108726460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381" y="1604797"/>
            <a:ext cx="11329259" cy="4128459"/>
          </a:xfrm>
        </p:spPr>
        <p:txBody>
          <a:bodyPr>
            <a:normAutofit fontScale="92500" lnSpcReduction="10000"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sv-SE" sz="2667" dirty="0">
                <a:latin typeface="+mj-lt"/>
                <a:ea typeface="Times New Roman" panose="02020603050405020304" pitchFamily="18" charset="0"/>
              </a:rPr>
              <a:t>Per Forslund Per (nytt processtöd)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sv-SE" sz="2667" dirty="0">
                <a:latin typeface="+mj-lt"/>
                <a:ea typeface="Times New Roman" panose="02020603050405020304" pitchFamily="18" charset="0"/>
              </a:rPr>
              <a:t>Bertil Ekman, Norrköping/Linköping (NPO)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sv-SE" sz="2667" dirty="0">
                <a:latin typeface="+mj-lt"/>
                <a:ea typeface="Times New Roman" panose="02020603050405020304" pitchFamily="18" charset="0"/>
              </a:rPr>
              <a:t>Christina Hedman, Linköping (ny ordförande)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sv-SE" sz="2667" dirty="0">
                <a:ea typeface="Times New Roman" panose="02020603050405020304" pitchFamily="18" charset="0"/>
              </a:rPr>
              <a:t>Gustav Barkman, Jönköping</a:t>
            </a:r>
            <a:endParaRPr lang="sv-SE" sz="2667" dirty="0">
              <a:latin typeface="+mj-lt"/>
              <a:ea typeface="Times New Roman" panose="02020603050405020304" pitchFamily="18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sv-SE" sz="2667" dirty="0">
                <a:latin typeface="+mj-lt"/>
                <a:ea typeface="Times New Roman" panose="02020603050405020304" pitchFamily="18" charset="0"/>
              </a:rPr>
              <a:t>Herbert </a:t>
            </a:r>
            <a:r>
              <a:rPr lang="sv-SE" sz="2667" dirty="0" err="1">
                <a:latin typeface="+mj-lt"/>
                <a:ea typeface="Times New Roman" panose="02020603050405020304" pitchFamily="18" charset="0"/>
              </a:rPr>
              <a:t>Krol</a:t>
            </a:r>
            <a:r>
              <a:rPr lang="sv-SE" sz="2667" dirty="0">
                <a:latin typeface="+mj-lt"/>
                <a:ea typeface="Times New Roman" panose="02020603050405020304" pitchFamily="18" charset="0"/>
              </a:rPr>
              <a:t>, Kalmar (NAG diabetes)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sv-SE" sz="2667" dirty="0">
                <a:latin typeface="+mj-lt"/>
                <a:ea typeface="Times New Roman" panose="02020603050405020304" pitchFamily="18" charset="0"/>
              </a:rPr>
              <a:t>Oskar Lindholm, Jönköping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sv-SE" sz="2667" dirty="0">
                <a:latin typeface="+mj-lt"/>
                <a:ea typeface="Times New Roman" panose="02020603050405020304" pitchFamily="18" charset="0"/>
              </a:rPr>
              <a:t>Åsa Bratt, Kalmar (Svenska </a:t>
            </a:r>
            <a:r>
              <a:rPr lang="sv-SE" sz="2667" dirty="0" err="1">
                <a:latin typeface="+mj-lt"/>
                <a:ea typeface="Times New Roman" panose="02020603050405020304" pitchFamily="18" charset="0"/>
              </a:rPr>
              <a:t>endokrinologförenngen</a:t>
            </a:r>
            <a:r>
              <a:rPr lang="sv-SE" sz="2667" dirty="0">
                <a:latin typeface="+mj-lt"/>
                <a:ea typeface="Times New Roman" panose="02020603050405020304" pitchFamily="18" charset="0"/>
              </a:rPr>
              <a:t>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sv-SE" sz="2667" dirty="0" err="1">
                <a:latin typeface="+mj-lt"/>
                <a:ea typeface="Times New Roman" panose="02020603050405020304" pitchFamily="18" charset="0"/>
              </a:rPr>
              <a:t>Panagiota</a:t>
            </a:r>
            <a:r>
              <a:rPr lang="sv-SE" sz="2667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sv-SE" sz="2667" dirty="0" err="1">
                <a:latin typeface="+mj-lt"/>
                <a:ea typeface="Times New Roman" panose="02020603050405020304" pitchFamily="18" charset="0"/>
              </a:rPr>
              <a:t>Michalakoudi</a:t>
            </a:r>
            <a:r>
              <a:rPr lang="sv-SE" sz="2667" dirty="0">
                <a:latin typeface="+mj-lt"/>
                <a:ea typeface="Times New Roman" panose="02020603050405020304" pitchFamily="18" charset="0"/>
              </a:rPr>
              <a:t>, Linköping</a:t>
            </a:r>
          </a:p>
          <a:p>
            <a:r>
              <a:rPr lang="sv-SE" sz="2667" dirty="0">
                <a:latin typeface="+mj-lt"/>
                <a:ea typeface="Times New Roman" panose="02020603050405020304" pitchFamily="18" charset="0"/>
              </a:rPr>
              <a:t>	</a:t>
            </a:r>
          </a:p>
          <a:p>
            <a:endParaRPr lang="sv-SE" sz="2400" dirty="0">
              <a:latin typeface="+mj-lt"/>
              <a:ea typeface="Times New Roman" panose="02020603050405020304" pitchFamily="18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614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ell 17"/>
          <p:cNvGraphicFramePr>
            <a:graphicFrameLocks noGrp="1"/>
          </p:cNvGraphicFramePr>
          <p:nvPr>
            <p:extLst/>
          </p:nvPr>
        </p:nvGraphicFramePr>
        <p:xfrm>
          <a:off x="358935" y="324027"/>
          <a:ext cx="11568727" cy="49371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308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5391">
                  <a:extLst>
                    <a:ext uri="{9D8B030D-6E8A-4147-A177-3AD203B41FA5}">
                      <a16:colId xmlns:a16="http://schemas.microsoft.com/office/drawing/2014/main" val="1830092349"/>
                    </a:ext>
                  </a:extLst>
                </a:gridCol>
                <a:gridCol w="2661181">
                  <a:extLst>
                    <a:ext uri="{9D8B030D-6E8A-4147-A177-3AD203B41FA5}">
                      <a16:colId xmlns:a16="http://schemas.microsoft.com/office/drawing/2014/main" val="2606121942"/>
                    </a:ext>
                  </a:extLst>
                </a:gridCol>
                <a:gridCol w="853779">
                  <a:extLst>
                    <a:ext uri="{9D8B030D-6E8A-4147-A177-3AD203B41FA5}">
                      <a16:colId xmlns:a16="http://schemas.microsoft.com/office/drawing/2014/main" val="3795709679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/>
                        <a:t>Nationellt insatsområde</a:t>
                      </a:r>
                      <a:endParaRPr lang="sv-SE" sz="1600" dirty="0">
                        <a:latin typeface="+mj-lt"/>
                      </a:endParaRPr>
                    </a:p>
                  </a:txBody>
                  <a:tcPr marL="121920" marR="121920" marT="60960" marB="6096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/>
                        <a:t>Prioriterat område </a:t>
                      </a:r>
                      <a:br>
                        <a:rPr lang="sv-SE" sz="1600" dirty="0"/>
                      </a:br>
                      <a:r>
                        <a:rPr lang="sv-SE" sz="1600" dirty="0"/>
                        <a:t>och patientlöften</a:t>
                      </a:r>
                      <a:endParaRPr lang="sv-SE" sz="1600" dirty="0">
                        <a:latin typeface="+mj-lt"/>
                      </a:endParaRPr>
                    </a:p>
                  </a:txBody>
                  <a:tcPr marL="121920" marR="121920" marT="60960" marB="6096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="1" kern="1200" dirty="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rPr>
                        <a:t>Aktiviteter</a:t>
                      </a:r>
                    </a:p>
                  </a:txBody>
                  <a:tcPr marL="121920" marR="121920" marT="60960" marB="6096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="1" kern="1200" dirty="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rPr>
                        <a:t>Uppföljning</a:t>
                      </a:r>
                    </a:p>
                  </a:txBody>
                  <a:tcPr marL="121920" marR="121920" marT="60960" marB="6096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b="1" kern="1200" dirty="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rPr>
                        <a:t>Status</a:t>
                      </a:r>
                    </a:p>
                  </a:txBody>
                  <a:tcPr marL="121920" marR="121920" marT="60960" marB="6096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85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9pPr>
                    </a:lstStyle>
                    <a:p>
                      <a:r>
                        <a:rPr lang="sv-SE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Bryant Regular"/>
                          <a:cs typeface="Bryant Regular"/>
                        </a:rPr>
                        <a:t>Diabetes, glukossänkande läkemedel typ 2-diabetes</a:t>
                      </a:r>
                    </a:p>
                    <a:p>
                      <a:r>
                        <a:rPr lang="sv-SE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Bryant Regular"/>
                          <a:cs typeface="Bryant Regular"/>
                        </a:rPr>
                        <a:t> </a:t>
                      </a:r>
                      <a:r>
                        <a:rPr lang="sv-SE" sz="12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Bryant Regular"/>
                          <a:cs typeface="Bryant Regular"/>
                        </a:rPr>
                        <a:t>(Kunskapsstöd) </a:t>
                      </a:r>
                      <a:endParaRPr lang="sv-SE" sz="1200" b="1" i="0" baseline="0" dirty="0">
                        <a:latin typeface="+mn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Bryant Regular"/>
                          <a:cs typeface="Bryant Regular"/>
                        </a:rPr>
                        <a:t>Löfte – jämlik vård oavsett bostadsort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200" i="0" baseline="0" dirty="0">
                        <a:latin typeface="+mn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RAG Diabetes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0" i="0" dirty="0" smtClean="0">
                          <a:solidFill>
                            <a:srgbClr val="393939"/>
                          </a:solidFill>
                          <a:effectLst/>
                          <a:latin typeface="+mn-lt"/>
                        </a:rPr>
                        <a:t>Införande under 2024</a:t>
                      </a:r>
                      <a:endParaRPr lang="sv-SE" sz="1200" b="0" i="0" dirty="0">
                        <a:solidFill>
                          <a:srgbClr val="393939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0" i="0" dirty="0">
                          <a:solidFill>
                            <a:srgbClr val="393939"/>
                          </a:solidFill>
                          <a:effectLst/>
                          <a:latin typeface="+mn-lt"/>
                        </a:rPr>
                        <a:t>Redovisning på RAG </a:t>
                      </a:r>
                      <a:r>
                        <a:rPr lang="sv-SE" sz="1200" b="0" i="0" dirty="0" smtClean="0">
                          <a:solidFill>
                            <a:srgbClr val="393939"/>
                          </a:solidFill>
                          <a:effectLst/>
                          <a:latin typeface="+mn-lt"/>
                        </a:rPr>
                        <a:t>möte och regionalt möte</a:t>
                      </a:r>
                      <a:r>
                        <a:rPr lang="sv-SE" sz="1200" b="0" i="0" baseline="0" dirty="0" smtClean="0">
                          <a:solidFill>
                            <a:srgbClr val="393939"/>
                          </a:solidFill>
                          <a:effectLst/>
                          <a:latin typeface="+mn-lt"/>
                        </a:rPr>
                        <a:t> nov 2024.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0" i="0" baseline="0" dirty="0" smtClean="0">
                          <a:solidFill>
                            <a:srgbClr val="393939"/>
                          </a:solidFill>
                          <a:effectLst/>
                          <a:latin typeface="+mn-lt"/>
                        </a:rPr>
                        <a:t>Implementering och förvaltning 2025</a:t>
                      </a:r>
                      <a:endParaRPr lang="sv-SE" sz="1200" b="0" i="0" dirty="0" smtClean="0">
                        <a:solidFill>
                          <a:srgbClr val="393939"/>
                        </a:solidFill>
                        <a:effectLst/>
                        <a:latin typeface="+mn-lt"/>
                      </a:endParaRPr>
                    </a:p>
                    <a:p>
                      <a:endParaRPr lang="sv-SE" sz="1200" i="0" dirty="0">
                        <a:latin typeface="+mn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300" dirty="0">
                        <a:latin typeface="+mj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3793">
                <a:tc>
                  <a:txBody>
                    <a:bodyPr/>
                    <a:lstStyle/>
                    <a:p>
                      <a:r>
                        <a:rPr lang="sv-SE" sz="12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Diabetes med högrisk för </a:t>
                      </a:r>
                      <a:r>
                        <a:rPr lang="sv-SE" sz="12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fotsår</a:t>
                      </a:r>
                      <a:r>
                        <a:rPr lang="sv-SE" sz="12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sv-SE" sz="12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(Kunskapsstöd) </a:t>
                      </a:r>
                      <a:endParaRPr lang="sv-SE" sz="1200" b="1" i="0" dirty="0">
                        <a:latin typeface="+mn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Löfte – jämlik vård oavsett bostadsort </a:t>
                      </a:r>
                    </a:p>
                    <a:p>
                      <a:endParaRPr lang="sv-SE" sz="1200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RAG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0" i="0" dirty="0">
                          <a:solidFill>
                            <a:srgbClr val="393939"/>
                          </a:solidFill>
                          <a:effectLst/>
                          <a:latin typeface="+mn-lt"/>
                        </a:rPr>
                        <a:t>Redovisning på RAG </a:t>
                      </a:r>
                      <a:r>
                        <a:rPr lang="sv-SE" sz="1200" b="0" i="0" dirty="0" smtClean="0">
                          <a:solidFill>
                            <a:srgbClr val="393939"/>
                          </a:solidFill>
                          <a:effectLst/>
                          <a:latin typeface="+mn-lt"/>
                        </a:rPr>
                        <a:t>möte och regiondagar</a:t>
                      </a:r>
                      <a:r>
                        <a:rPr lang="sv-SE" sz="1200" b="0" i="0" baseline="0" dirty="0" smtClean="0">
                          <a:solidFill>
                            <a:srgbClr val="393939"/>
                          </a:solidFill>
                          <a:effectLst/>
                          <a:latin typeface="+mn-lt"/>
                        </a:rPr>
                        <a:t> 10/11-23 och nov 2024.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0" i="0" baseline="0" dirty="0" smtClean="0">
                          <a:solidFill>
                            <a:srgbClr val="393939"/>
                          </a:solidFill>
                          <a:effectLst/>
                          <a:latin typeface="+mn-lt"/>
                        </a:rPr>
                        <a:t>Fortsatt implementering 2025</a:t>
                      </a:r>
                      <a:endParaRPr lang="sv-SE" sz="1200" b="0" i="0" dirty="0">
                        <a:solidFill>
                          <a:srgbClr val="393939"/>
                        </a:solidFill>
                        <a:effectLst/>
                        <a:latin typeface="+mn-lt"/>
                      </a:endParaRPr>
                    </a:p>
                    <a:p>
                      <a:endParaRPr lang="sv-SE" sz="12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2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Hypertyreos</a:t>
                      </a:r>
                      <a:r>
                        <a:rPr lang="sv-SE" sz="12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(Kunskapsstöd) </a:t>
                      </a:r>
                    </a:p>
                    <a:p>
                      <a:endParaRPr lang="sv-SE" sz="12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Löfte – jämlik vård oavsett bostadsort </a:t>
                      </a:r>
                    </a:p>
                    <a:p>
                      <a:pPr lvl="0"/>
                      <a:endParaRPr lang="sv-SE" sz="1200" b="0" i="0" baseline="0" dirty="0">
                        <a:latin typeface="+mn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RAG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0" i="0" dirty="0">
                          <a:solidFill>
                            <a:srgbClr val="393939"/>
                          </a:solidFill>
                          <a:effectLst/>
                          <a:latin typeface="+mn-lt"/>
                        </a:rPr>
                        <a:t>Redovisning på RAG </a:t>
                      </a:r>
                      <a:r>
                        <a:rPr lang="sv-SE" sz="1200" b="0" i="0" dirty="0" smtClean="0">
                          <a:solidFill>
                            <a:srgbClr val="393939"/>
                          </a:solidFill>
                          <a:effectLst/>
                          <a:latin typeface="+mn-lt"/>
                        </a:rPr>
                        <a:t>möte och regiondag 10/11-23 och nov 2024.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0" i="0" dirty="0" smtClean="0">
                          <a:solidFill>
                            <a:srgbClr val="393939"/>
                          </a:solidFill>
                          <a:effectLst/>
                          <a:latin typeface="+mn-lt"/>
                        </a:rPr>
                        <a:t>Förvaltning 2025</a:t>
                      </a:r>
                      <a:endParaRPr lang="sv-SE" sz="1200" b="0" i="0" dirty="0">
                        <a:solidFill>
                          <a:srgbClr val="393939"/>
                        </a:solidFill>
                        <a:effectLst/>
                        <a:latin typeface="+mn-lt"/>
                      </a:endParaRPr>
                    </a:p>
                    <a:p>
                      <a:endParaRPr lang="sv-SE" sz="12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2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0799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sv-SE" sz="12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Osteoporos </a:t>
                      </a:r>
                      <a:r>
                        <a:rPr lang="sv-SE" sz="12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SVF</a:t>
                      </a:r>
                      <a:endParaRPr lang="sv-SE" sz="120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sv-SE" sz="1200" b="0" i="0" dirty="0">
                        <a:latin typeface="+mn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Löfte – jämlik vård oavsett bostadsort </a:t>
                      </a:r>
                    </a:p>
                    <a:p>
                      <a:endParaRPr lang="sv-SE" sz="12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sv-SE" sz="1200" b="0" i="0" dirty="0">
                          <a:solidFill>
                            <a:srgbClr val="393939"/>
                          </a:solidFill>
                          <a:effectLst/>
                          <a:latin typeface="+mn-lt"/>
                        </a:rPr>
                        <a:t>Bevakning implementering PSVF osteoporos</a:t>
                      </a:r>
                    </a:p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sv-SE" sz="1200" b="0" i="0" dirty="0" smtClean="0">
                          <a:solidFill>
                            <a:srgbClr val="393939"/>
                          </a:solidFill>
                          <a:effectLst/>
                          <a:latin typeface="+mn-lt"/>
                        </a:rPr>
                        <a:t>Lokala arbetsgrupper igång.</a:t>
                      </a:r>
                    </a:p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sv-SE" sz="1200" b="0" i="0" dirty="0" smtClean="0">
                          <a:solidFill>
                            <a:srgbClr val="393939"/>
                          </a:solidFill>
                          <a:effectLst/>
                          <a:latin typeface="+mn-lt"/>
                        </a:rPr>
                        <a:t>Önskemål om RAG med flera RPO</a:t>
                      </a:r>
                      <a:endParaRPr lang="sv-SE" sz="1200" b="0" i="0" dirty="0">
                        <a:solidFill>
                          <a:srgbClr val="393939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sv-SE" sz="1200" b="0" i="0" dirty="0" smtClean="0">
                          <a:solidFill>
                            <a:srgbClr val="393939"/>
                          </a:solidFill>
                          <a:effectLst/>
                          <a:latin typeface="+mn-lt"/>
                        </a:rPr>
                        <a:t>Uppstart av RAG 2025</a:t>
                      </a:r>
                    </a:p>
                    <a:p>
                      <a:pPr algn="l">
                        <a:buFont typeface="Arial" panose="020B0604020202020204" pitchFamily="34" charset="0"/>
                        <a:buNone/>
                      </a:pPr>
                      <a:endParaRPr lang="sv-SE" sz="1200" b="0" i="0" dirty="0" smtClean="0">
                        <a:solidFill>
                          <a:srgbClr val="393939"/>
                        </a:solidFill>
                        <a:effectLst/>
                        <a:latin typeface="+mn-lt"/>
                      </a:endParaRPr>
                    </a:p>
                    <a:p>
                      <a:pPr algn="l">
                        <a:buFont typeface="Arial" panose="020B0604020202020204" pitchFamily="34" charset="0"/>
                        <a:buNone/>
                      </a:pPr>
                      <a:endParaRPr lang="sv-SE" sz="1200" b="0" i="0" dirty="0" smtClean="0">
                        <a:solidFill>
                          <a:srgbClr val="393939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None/>
                      </a:pPr>
                      <a:endParaRPr lang="sv-SE" sz="1200" b="0" i="1" dirty="0">
                        <a:solidFill>
                          <a:srgbClr val="393939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1027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Obesitas </a:t>
                      </a:r>
                      <a:r>
                        <a:rPr lang="sv-SE" sz="12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sv-SE" sz="12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Kunskapsstöd) </a:t>
                      </a:r>
                    </a:p>
                    <a:p>
                      <a:endParaRPr lang="sv-SE" sz="1200" b="1" i="0" dirty="0">
                        <a:latin typeface="+mn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Löfte – jämlik vård oavsett bostadsort 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2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Bevakning. Remissvar 2025</a:t>
                      </a:r>
                      <a:endParaRPr lang="sv-SE" sz="12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0" i="0" dirty="0">
                          <a:solidFill>
                            <a:srgbClr val="393939"/>
                          </a:solidFill>
                          <a:effectLst/>
                          <a:latin typeface="+mn-lt"/>
                        </a:rPr>
                        <a:t>Redovisning på RAG </a:t>
                      </a:r>
                      <a:r>
                        <a:rPr lang="sv-SE" sz="1200" b="0" i="0" dirty="0" smtClean="0">
                          <a:solidFill>
                            <a:srgbClr val="393939"/>
                          </a:solidFill>
                          <a:effectLst/>
                          <a:latin typeface="+mn-lt"/>
                        </a:rPr>
                        <a:t>möte</a:t>
                      </a:r>
                      <a:r>
                        <a:rPr lang="sv-SE" sz="1200" b="0" i="0" baseline="0" dirty="0" smtClean="0">
                          <a:solidFill>
                            <a:srgbClr val="393939"/>
                          </a:solidFill>
                          <a:effectLst/>
                          <a:latin typeface="+mn-lt"/>
                        </a:rPr>
                        <a:t> och Regiondagar nov 2024.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2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2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Bildobjekt 8">
            <a:extLst>
              <a:ext uri="{FF2B5EF4-FFF2-40B4-BE49-F238E27FC236}">
                <a16:creationId xmlns:a16="http://schemas.microsoft.com/office/drawing/2014/main" id="{989F293B-8784-463B-89C4-E6709184D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1746" y="2130783"/>
            <a:ext cx="428879" cy="466208"/>
          </a:xfrm>
          <a:prstGeom prst="rect">
            <a:avLst/>
          </a:prstGeom>
        </p:spPr>
      </p:pic>
      <p:sp>
        <p:nvSpPr>
          <p:cNvPr id="11" name="Ellips 10">
            <a:extLst>
              <a:ext uri="{FF2B5EF4-FFF2-40B4-BE49-F238E27FC236}">
                <a16:creationId xmlns:a16="http://schemas.microsoft.com/office/drawing/2014/main" id="{490E6260-AEE6-4373-A476-189928E04104}"/>
              </a:ext>
            </a:extLst>
          </p:cNvPr>
          <p:cNvSpPr/>
          <p:nvPr/>
        </p:nvSpPr>
        <p:spPr>
          <a:xfrm>
            <a:off x="11231744" y="3794803"/>
            <a:ext cx="476696" cy="46620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sv-S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6" name="Ellips 15">
            <a:extLst>
              <a:ext uri="{FF2B5EF4-FFF2-40B4-BE49-F238E27FC236}">
                <a16:creationId xmlns:a16="http://schemas.microsoft.com/office/drawing/2014/main" id="{490E6260-AEE6-4373-A476-189928E04104}"/>
              </a:ext>
            </a:extLst>
          </p:cNvPr>
          <p:cNvSpPr/>
          <p:nvPr/>
        </p:nvSpPr>
        <p:spPr>
          <a:xfrm>
            <a:off x="11270311" y="4505588"/>
            <a:ext cx="476696" cy="46620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sv-SE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9C3695A2-6039-4D1B-AC0C-8DB375BC5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3712" y="2956311"/>
            <a:ext cx="444945" cy="479171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9C3695A2-6039-4D1B-AC0C-8DB375BC5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9606" y="1224851"/>
            <a:ext cx="444945" cy="47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56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ell 17"/>
          <p:cNvGraphicFramePr>
            <a:graphicFrameLocks noGrp="1"/>
          </p:cNvGraphicFramePr>
          <p:nvPr>
            <p:extLst/>
          </p:nvPr>
        </p:nvGraphicFramePr>
        <p:xfrm>
          <a:off x="89014" y="-209674"/>
          <a:ext cx="12102991" cy="633839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42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3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70263">
                  <a:extLst>
                    <a:ext uri="{9D8B030D-6E8A-4147-A177-3AD203B41FA5}">
                      <a16:colId xmlns:a16="http://schemas.microsoft.com/office/drawing/2014/main" val="1830092349"/>
                    </a:ext>
                  </a:extLst>
                </a:gridCol>
                <a:gridCol w="2780711">
                  <a:extLst>
                    <a:ext uri="{9D8B030D-6E8A-4147-A177-3AD203B41FA5}">
                      <a16:colId xmlns:a16="http://schemas.microsoft.com/office/drawing/2014/main" val="2606121942"/>
                    </a:ext>
                  </a:extLst>
                </a:gridCol>
                <a:gridCol w="892127">
                  <a:extLst>
                    <a:ext uri="{9D8B030D-6E8A-4147-A177-3AD203B41FA5}">
                      <a16:colId xmlns:a16="http://schemas.microsoft.com/office/drawing/2014/main" val="3795709679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/>
                        <a:t>Nationellt insatsområde</a:t>
                      </a:r>
                      <a:endParaRPr lang="sv-SE" sz="1600" dirty="0">
                        <a:latin typeface="+mj-lt"/>
                      </a:endParaRPr>
                    </a:p>
                  </a:txBody>
                  <a:tcPr marL="121920" marR="121920" marT="60960" marB="6096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/>
                        <a:t>Prioriterat område </a:t>
                      </a:r>
                      <a:br>
                        <a:rPr lang="sv-SE" sz="1600" dirty="0"/>
                      </a:br>
                      <a:r>
                        <a:rPr lang="sv-SE" sz="1600" dirty="0"/>
                        <a:t>och patientlöften</a:t>
                      </a:r>
                      <a:endParaRPr lang="sv-SE" sz="1600" dirty="0">
                        <a:latin typeface="+mj-lt"/>
                      </a:endParaRPr>
                    </a:p>
                  </a:txBody>
                  <a:tcPr marL="121920" marR="121920" marT="60960" marB="6096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="1" kern="1200" dirty="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rPr>
                        <a:t>Aktiviteter</a:t>
                      </a:r>
                    </a:p>
                  </a:txBody>
                  <a:tcPr marL="121920" marR="121920" marT="60960" marB="6096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="1" kern="1200" dirty="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rPr>
                        <a:t>Uppföljning</a:t>
                      </a:r>
                    </a:p>
                  </a:txBody>
                  <a:tcPr marL="121920" marR="121920" marT="60960" marB="6096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b="1" kern="1200" dirty="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rPr>
                        <a:t>Status</a:t>
                      </a:r>
                    </a:p>
                  </a:txBody>
                  <a:tcPr marL="121920" marR="121920" marT="60960" marB="6096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34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9pPr>
                    </a:lstStyle>
                    <a:p>
                      <a:r>
                        <a:rPr lang="sv-SE" sz="1200" b="0" i="0" baseline="0" dirty="0" smtClean="0">
                          <a:latin typeface="+mn-lt"/>
                        </a:rPr>
                        <a:t>Socialstyrelsens riktlinjer för </a:t>
                      </a:r>
                      <a:r>
                        <a:rPr lang="sv-SE" sz="1200" b="0" i="0" baseline="0" dirty="0" err="1" smtClean="0">
                          <a:latin typeface="+mn-lt"/>
                        </a:rPr>
                        <a:t>NHVe</a:t>
                      </a:r>
                      <a:endParaRPr lang="sv-SE" sz="1200" b="0" i="0" baseline="0" dirty="0">
                        <a:latin typeface="+mn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9pPr>
                    </a:lstStyle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v-SE" sz="1200" i="0" baseline="0" dirty="0" smtClean="0">
                          <a:latin typeface="+mn-lt"/>
                        </a:rPr>
                        <a:t>Högspecialiserad </a:t>
                      </a:r>
                      <a:r>
                        <a:rPr lang="sv-SE" sz="1200" i="0" baseline="0" dirty="0">
                          <a:latin typeface="+mn-lt"/>
                        </a:rPr>
                        <a:t>vård: </a:t>
                      </a:r>
                      <a:r>
                        <a:rPr lang="sv-SE" sz="1200" i="0" baseline="0" dirty="0" smtClean="0">
                          <a:latin typeface="+mn-lt"/>
                        </a:rPr>
                        <a:t>Könsdysfori, NET </a:t>
                      </a:r>
                      <a:r>
                        <a:rPr lang="sv-SE" sz="1200" i="0" baseline="0" dirty="0">
                          <a:latin typeface="+mn-lt"/>
                        </a:rPr>
                        <a:t>tumörer och OI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bevakning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i="0" dirty="0">
                          <a:latin typeface="+mn-lt"/>
                        </a:rPr>
                        <a:t>löpande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300" dirty="0">
                        <a:latin typeface="+mj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9475">
                <a:tc>
                  <a:txBody>
                    <a:bodyPr/>
                    <a:lstStyle/>
                    <a:p>
                      <a:r>
                        <a:rPr lang="sv-SE" sz="1300" b="0" i="0" dirty="0" smtClean="0">
                          <a:latin typeface="+mn-lt"/>
                        </a:rPr>
                        <a:t>Regionmöten</a:t>
                      </a:r>
                    </a:p>
                    <a:p>
                      <a:r>
                        <a:rPr lang="sv-SE" sz="1300" b="0" i="0" dirty="0" smtClean="0">
                          <a:latin typeface="+mn-lt"/>
                        </a:rPr>
                        <a:t>Läkarutbildningen 6 år</a:t>
                      </a:r>
                      <a:endParaRPr lang="sv-SE" sz="1300" b="0" i="0" dirty="0">
                        <a:latin typeface="+mn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i="0" dirty="0">
                          <a:latin typeface="+mn-lt"/>
                        </a:rPr>
                        <a:t>Samverkan och kompetensutveckling inom SÖSR</a:t>
                      </a:r>
                      <a:endParaRPr lang="sv-SE" sz="1200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i="0" dirty="0">
                          <a:latin typeface="+mn-lt"/>
                        </a:rPr>
                        <a:t>Sjukvårdsregionala möten, sedan hösten 2021 har dessutom olika TEMA stått i </a:t>
                      </a:r>
                      <a:r>
                        <a:rPr lang="sv-SE" sz="1200" i="0" dirty="0" smtClean="0">
                          <a:latin typeface="+mn-lt"/>
                        </a:rPr>
                        <a:t>fokus.</a:t>
                      </a:r>
                      <a:r>
                        <a:rPr lang="sv-SE" sz="1200" i="0" baseline="0" dirty="0" smtClean="0">
                          <a:latin typeface="+mn-lt"/>
                        </a:rPr>
                        <a:t> </a:t>
                      </a:r>
                      <a:r>
                        <a:rPr lang="sv-SE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Regiondagar</a:t>
                      </a:r>
                      <a:endParaRPr lang="sv-SE" sz="12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i="0" dirty="0">
                          <a:latin typeface="+mn-lt"/>
                        </a:rPr>
                        <a:t>Ansvarsfördelning mellan de tre regionerna samt lära av varandra ökar alltmer och i takt med att Kunskapsstyrningens struktur vänder sig till RPO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i="0" dirty="0" smtClean="0">
                          <a:latin typeface="+mn-lt"/>
                        </a:rPr>
                        <a:t>Läkarprogrammet utbyggt till 6 års utbildning</a:t>
                      </a:r>
                      <a:endParaRPr lang="sv-SE" sz="12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Löpande</a:t>
                      </a:r>
                    </a:p>
                    <a:p>
                      <a:r>
                        <a:rPr lang="sv-SE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Senast 14-15/11-2024</a:t>
                      </a:r>
                      <a:r>
                        <a:rPr lang="sv-SE" sz="12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 Norrköping.</a:t>
                      </a:r>
                      <a:endParaRPr lang="sv-SE" sz="12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2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6320">
                <a:tc>
                  <a:txBody>
                    <a:bodyPr/>
                    <a:lstStyle/>
                    <a:p>
                      <a:r>
                        <a:rPr lang="sv-SE" sz="12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Socialstyrelsens riktlinjer för graviditetsdiabetes</a:t>
                      </a:r>
                      <a:endParaRPr lang="sv-SE" sz="12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i="0" dirty="0">
                          <a:latin typeface="+mn-lt"/>
                        </a:rPr>
                        <a:t>Kvalitetsutveckla flöden och processer: GDM – mål förbättrad process och införande av nationella riktlinjer</a:t>
                      </a:r>
                      <a:endParaRPr lang="sv-SE" sz="1200" i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sv-SE" sz="1200" b="0" i="0" baseline="0" dirty="0">
                        <a:latin typeface="+mn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sv-SE" sz="12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evakning</a:t>
                      </a:r>
                      <a:endParaRPr lang="sv-SE" sz="120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sv-SE" sz="12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Regional genomgång på regiondagar nov 2024.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Bevakning av ny svensk studie 2025.</a:t>
                      </a:r>
                      <a:endParaRPr lang="sv-SE" sz="120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sv-SE" sz="12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2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0825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sv-SE" sz="1200" b="0" i="0" dirty="0" smtClean="0">
                          <a:latin typeface="+mn-lt"/>
                        </a:rPr>
                        <a:t>RAG grupper</a:t>
                      </a:r>
                      <a:endParaRPr lang="sv-SE" sz="1200" b="0" i="0" dirty="0">
                        <a:latin typeface="+mn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i="0" dirty="0">
                          <a:latin typeface="+mn-lt"/>
                        </a:rPr>
                        <a:t>RAG grupper</a:t>
                      </a:r>
                      <a:r>
                        <a:rPr lang="sv-SE" sz="1200" i="0" dirty="0" smtClean="0">
                          <a:latin typeface="+mn-lt"/>
                        </a:rPr>
                        <a:t>: hypofys, binjurar, Kalcium</a:t>
                      </a:r>
                      <a:r>
                        <a:rPr lang="sv-SE" sz="1200" i="0" baseline="0" dirty="0" smtClean="0">
                          <a:latin typeface="+mn-lt"/>
                        </a:rPr>
                        <a:t>, </a:t>
                      </a:r>
                      <a:r>
                        <a:rPr lang="sv-SE" sz="1200" i="0" baseline="0" dirty="0" err="1" smtClean="0">
                          <a:latin typeface="+mn-lt"/>
                        </a:rPr>
                        <a:t>tyreoidea</a:t>
                      </a:r>
                      <a:r>
                        <a:rPr lang="sv-SE" sz="1200" i="0" baseline="0" dirty="0" smtClean="0">
                          <a:latin typeface="+mn-lt"/>
                        </a:rPr>
                        <a:t>, diabetes</a:t>
                      </a:r>
                      <a:endParaRPr lang="sv-SE" sz="12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sv-SE" sz="1200" i="0" dirty="0">
                          <a:latin typeface="+mn-lt"/>
                        </a:rPr>
                        <a:t>Fem pågående </a:t>
                      </a:r>
                      <a:r>
                        <a:rPr lang="sv-SE" sz="1200" i="0" dirty="0" smtClean="0">
                          <a:latin typeface="+mn-lt"/>
                        </a:rPr>
                        <a:t>grupper,.</a:t>
                      </a:r>
                      <a:r>
                        <a:rPr lang="sv-SE" sz="1200" i="0" baseline="0" dirty="0" smtClean="0">
                          <a:latin typeface="+mn-lt"/>
                        </a:rPr>
                        <a:t> Återstarta osteoporos 2025. </a:t>
                      </a:r>
                      <a:r>
                        <a:rPr lang="sv-SE" sz="1200" b="0" i="0" dirty="0" smtClean="0">
                          <a:solidFill>
                            <a:srgbClr val="393939"/>
                          </a:solidFill>
                          <a:effectLst/>
                          <a:latin typeface="+mn-lt"/>
                        </a:rPr>
                        <a:t>Att </a:t>
                      </a:r>
                      <a:r>
                        <a:rPr lang="sv-SE" sz="1200" b="0" i="0" dirty="0">
                          <a:solidFill>
                            <a:srgbClr val="393939"/>
                          </a:solidFill>
                          <a:effectLst/>
                          <a:latin typeface="+mn-lt"/>
                        </a:rPr>
                        <a:t>bygga metabolteamet och team för sällsynta </a:t>
                      </a:r>
                      <a:r>
                        <a:rPr lang="sv-SE" sz="1200" b="0" i="0" dirty="0" smtClean="0">
                          <a:solidFill>
                            <a:srgbClr val="393939"/>
                          </a:solidFill>
                          <a:effectLst/>
                          <a:latin typeface="+mn-lt"/>
                        </a:rPr>
                        <a:t>sjukdomar. </a:t>
                      </a:r>
                      <a:r>
                        <a:rPr lang="sv-SE" sz="12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</a:t>
                      </a:r>
                      <a:r>
                        <a:rPr lang="sv-SE" sz="12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enetiska ronder.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sv-SE" sz="1200" b="0" i="0" dirty="0">
                        <a:solidFill>
                          <a:srgbClr val="393939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sv-SE" sz="1200" b="0" i="0" dirty="0" smtClean="0">
                          <a:solidFill>
                            <a:srgbClr val="393939"/>
                          </a:solidFill>
                          <a:effectLst/>
                          <a:latin typeface="+mn-lt"/>
                        </a:rPr>
                        <a:t>Löpande</a:t>
                      </a:r>
                    </a:p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sv-SE" sz="1200" i="0" baseline="0" dirty="0" smtClean="0">
                          <a:latin typeface="+mn-lt"/>
                        </a:rPr>
                        <a:t>Starta ny RAG osteoporos 2025. </a:t>
                      </a:r>
                    </a:p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sv-SE" sz="1200" b="0" i="0" baseline="0" dirty="0" smtClean="0">
                          <a:solidFill>
                            <a:srgbClr val="393939"/>
                          </a:solidFill>
                          <a:effectLst/>
                          <a:latin typeface="+mn-lt"/>
                        </a:rPr>
                        <a:t>Sällsynta diagnoser informerade på Endokrindagar nov 2024.</a:t>
                      </a:r>
                      <a:endParaRPr lang="sv-SE" sz="1200" b="0" i="0" dirty="0">
                        <a:solidFill>
                          <a:srgbClr val="393939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None/>
                      </a:pPr>
                      <a:endParaRPr lang="sv-SE" sz="1200" b="0" i="1" dirty="0">
                        <a:solidFill>
                          <a:srgbClr val="393939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8720">
                <a:tc>
                  <a:txBody>
                    <a:bodyPr/>
                    <a:lstStyle/>
                    <a:p>
                      <a:r>
                        <a:rPr lang="sv-SE" sz="1300" b="0" i="0" dirty="0" smtClean="0">
                          <a:latin typeface="+mn-lt"/>
                        </a:rPr>
                        <a:t>Vårdprogram</a:t>
                      </a:r>
                      <a:r>
                        <a:rPr lang="sv-SE" sz="1300" b="0" i="0" baseline="0" dirty="0" smtClean="0">
                          <a:latin typeface="+mn-lt"/>
                        </a:rPr>
                        <a:t> Hypofys</a:t>
                      </a:r>
                      <a:endParaRPr lang="sv-SE" sz="1300" b="0" i="0" dirty="0">
                        <a:latin typeface="+mn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i="0" dirty="0">
                          <a:latin typeface="+mn-lt"/>
                        </a:rPr>
                        <a:t>Utveckla MDK: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i="0" dirty="0">
                          <a:solidFill>
                            <a:schemeClr val="tx1"/>
                          </a:solidFill>
                          <a:latin typeface="+mn-lt"/>
                        </a:rPr>
                        <a:t>Hypofys, endokrin, 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i="0" dirty="0">
                          <a:latin typeface="+mn-lt"/>
                        </a:rPr>
                        <a:t>Mål förbättrad struktur och kvalitet</a:t>
                      </a:r>
                      <a:endParaRPr lang="sv-SE" sz="12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Slutredovisning</a:t>
                      </a:r>
                      <a:r>
                        <a:rPr lang="sv-SE" sz="12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på regionmöte 10/11-23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Uppföljning regionmöte nov 2024.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Löpande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200" b="0" i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2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2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Ellips 7">
            <a:extLst>
              <a:ext uri="{FF2B5EF4-FFF2-40B4-BE49-F238E27FC236}">
                <a16:creationId xmlns:a16="http://schemas.microsoft.com/office/drawing/2014/main" id="{500E179E-4916-481A-AE3F-20D20C0496C9}"/>
              </a:ext>
            </a:extLst>
          </p:cNvPr>
          <p:cNvSpPr/>
          <p:nvPr/>
        </p:nvSpPr>
        <p:spPr>
          <a:xfrm>
            <a:off x="11460830" y="788393"/>
            <a:ext cx="444945" cy="47917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sv-SE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89F6E465-F0A5-494F-A8A0-D6574ABC3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4624" y="2122559"/>
            <a:ext cx="463539" cy="499196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9C3695A2-6039-4D1B-AC0C-8DB375BC5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3709" y="3716336"/>
            <a:ext cx="444945" cy="479171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5EECDE05-E404-41A4-A720-603844D98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7037" y="4554699"/>
            <a:ext cx="472531" cy="508879"/>
          </a:xfrm>
          <a:prstGeom prst="rect">
            <a:avLst/>
          </a:prstGeom>
        </p:spPr>
      </p:pic>
      <p:sp>
        <p:nvSpPr>
          <p:cNvPr id="14" name="Ellips 13">
            <a:extLst>
              <a:ext uri="{FF2B5EF4-FFF2-40B4-BE49-F238E27FC236}">
                <a16:creationId xmlns:a16="http://schemas.microsoft.com/office/drawing/2014/main" id="{895B3CE7-DD0F-4347-8CD0-625CBE2CD6FB}"/>
              </a:ext>
            </a:extLst>
          </p:cNvPr>
          <p:cNvSpPr/>
          <p:nvPr/>
        </p:nvSpPr>
        <p:spPr>
          <a:xfrm>
            <a:off x="11433244" y="5377537"/>
            <a:ext cx="472531" cy="437219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sv-SE" dirty="0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9980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4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Områden för omvärldsbevakning och identifiering av behov 2025 (NPO-RPO)</a:t>
            </a:r>
            <a:r>
              <a:rPr lang="sv-SE" sz="5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sv-SE" sz="5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defTabSz="914377">
              <a:spcBef>
                <a:spcPts val="0"/>
              </a:spcBef>
              <a:defRPr/>
            </a:pPr>
            <a:endParaRPr lang="sv-SE" sz="4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defTabSz="914377">
              <a:spcBef>
                <a:spcPts val="0"/>
              </a:spcBef>
              <a:defRPr/>
            </a:pPr>
            <a:r>
              <a:rPr lang="sv-SE" sz="4000" b="1" dirty="0">
                <a:solidFill>
                  <a:srgbClr val="000000"/>
                </a:solidFill>
              </a:rPr>
              <a:t>Omvärldsbevakning av utveckling i sjukvårdsregionen/regioner</a:t>
            </a:r>
          </a:p>
          <a:p>
            <a:pPr marL="182558" indent="-182558" defTabSz="914377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sv-SE" sz="4000" dirty="0">
                <a:solidFill>
                  <a:srgbClr val="000000"/>
                </a:solidFill>
              </a:rPr>
              <a:t>NHV Könsdysfori</a:t>
            </a:r>
          </a:p>
          <a:p>
            <a:pPr marL="182558" indent="-182558" defTabSz="914377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sv-SE" sz="4000" dirty="0">
                <a:ea typeface="Calibri" panose="020F0502020204030204" pitchFamily="34" charset="0"/>
                <a:cs typeface="Times New Roman" panose="02020603050405020304" pitchFamily="18" charset="0"/>
              </a:rPr>
              <a:t>NHV </a:t>
            </a:r>
            <a:r>
              <a:rPr lang="sv-SE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Osteogenesis</a:t>
            </a:r>
            <a:r>
              <a:rPr lang="sv-SE" sz="4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imperfecta</a:t>
            </a:r>
            <a:endParaRPr lang="sv-SE" sz="4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377">
              <a:spcBef>
                <a:spcPts val="0"/>
              </a:spcBef>
              <a:defRPr/>
            </a:pPr>
            <a:endParaRPr lang="sv-SE" sz="4000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defTabSz="914377">
              <a:spcBef>
                <a:spcPts val="0"/>
              </a:spcBef>
              <a:defRPr/>
            </a:pPr>
            <a:r>
              <a:rPr lang="sv-SE" sz="4000" dirty="0">
                <a:ea typeface="Times New Roman" panose="02020603050405020304" pitchFamily="18" charset="0"/>
                <a:cs typeface="Calibri" panose="020F0502020204030204" pitchFamily="34" charset="0"/>
              </a:rPr>
              <a:t>Primär aldosteronism </a:t>
            </a:r>
          </a:p>
          <a:p>
            <a:pPr marL="182558" indent="-182558" defTabSz="914377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sv-SE" sz="4000" dirty="0">
                <a:solidFill>
                  <a:srgbClr val="000000"/>
                </a:solidFill>
              </a:rPr>
              <a:t>Behov</a:t>
            </a:r>
          </a:p>
          <a:p>
            <a:pPr defTabSz="914377">
              <a:spcBef>
                <a:spcPts val="0"/>
              </a:spcBef>
              <a:defRPr/>
            </a:pPr>
            <a:endParaRPr lang="sv-SE" sz="4000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defTabSz="914377">
              <a:spcBef>
                <a:spcPts val="0"/>
              </a:spcBef>
              <a:defRPr/>
            </a:pPr>
            <a:r>
              <a:rPr lang="sv-SE" sz="4000" dirty="0">
                <a:ea typeface="Times New Roman" panose="02020603050405020304" pitchFamily="18" charset="0"/>
                <a:cs typeface="Times New Roman" panose="02020603050405020304" pitchFamily="18" charset="0"/>
              </a:rPr>
              <a:t>Manlig </a:t>
            </a:r>
            <a:r>
              <a:rPr lang="sv-SE" sz="4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hypogonadism</a:t>
            </a:r>
            <a:endParaRPr lang="sv-SE" sz="4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58" indent="-182558" defTabSz="914377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sv-SE" sz="4000" dirty="0">
                <a:solidFill>
                  <a:srgbClr val="000000"/>
                </a:solidFill>
              </a:rPr>
              <a:t>Behov</a:t>
            </a:r>
          </a:p>
          <a:p>
            <a:pPr defTabSz="914377">
              <a:spcBef>
                <a:spcPts val="0"/>
              </a:spcBef>
              <a:defRPr/>
            </a:pPr>
            <a:endParaRPr lang="sv-SE" sz="4000" dirty="0">
              <a:solidFill>
                <a:srgbClr val="000000"/>
              </a:solidFill>
            </a:endParaRPr>
          </a:p>
          <a:p>
            <a:pPr defTabSz="914377">
              <a:spcBef>
                <a:spcPts val="0"/>
              </a:spcBef>
              <a:defRPr/>
            </a:pPr>
            <a:r>
              <a:rPr lang="sv-SE" sz="4000" dirty="0">
                <a:ea typeface="Times New Roman" panose="02020603050405020304" pitchFamily="18" charset="0"/>
                <a:cs typeface="Times New Roman" panose="02020603050405020304" pitchFamily="18" charset="0"/>
              </a:rPr>
              <a:t>Ovanliga endokrina sjukdomar, bland annat kongenital binjurebarks hyperplasi (CAH)</a:t>
            </a:r>
          </a:p>
          <a:p>
            <a:pPr marL="182558" indent="-182558" defTabSz="914377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sv-SE" sz="4000" dirty="0">
                <a:solidFill>
                  <a:srgbClr val="000000"/>
                </a:solidFill>
              </a:rPr>
              <a:t>Behov</a:t>
            </a:r>
          </a:p>
          <a:p>
            <a:pPr defTabSz="914377">
              <a:spcBef>
                <a:spcPts val="0"/>
              </a:spcBef>
              <a:defRPr/>
            </a:pPr>
            <a:endParaRPr lang="sv-SE" sz="4000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defTabSz="914377">
              <a:spcBef>
                <a:spcPts val="0"/>
              </a:spcBef>
              <a:defRPr/>
            </a:pPr>
            <a:r>
              <a:rPr lang="sv-SE" sz="4000" dirty="0">
                <a:ea typeface="Times New Roman" panose="02020603050405020304" pitchFamily="18" charset="0"/>
                <a:cs typeface="Calibri" panose="020F0502020204030204" pitchFamily="34" charset="0"/>
              </a:rPr>
              <a:t>Utredning av knölar i </a:t>
            </a:r>
            <a:r>
              <a:rPr lang="sv-SE" sz="4000" dirty="0" err="1">
                <a:ea typeface="Times New Roman" panose="02020603050405020304" pitchFamily="18" charset="0"/>
                <a:cs typeface="Calibri" panose="020F0502020204030204" pitchFamily="34" charset="0"/>
              </a:rPr>
              <a:t>tyreoidea</a:t>
            </a:r>
            <a:r>
              <a:rPr lang="sv-SE" sz="4000" dirty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marL="182558" indent="-182558" defTabSz="914377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sv-SE" sz="4000" dirty="0">
                <a:solidFill>
                  <a:srgbClr val="000000"/>
                </a:solidFill>
              </a:rPr>
              <a:t>Behov</a:t>
            </a:r>
          </a:p>
          <a:p>
            <a:pPr marL="182558" indent="-182558" defTabSz="914377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sv-SE" sz="4000" dirty="0">
              <a:solidFill>
                <a:srgbClr val="000000"/>
              </a:solidFill>
            </a:endParaRPr>
          </a:p>
          <a:p>
            <a:pPr marL="182558" indent="-182558" defTabSz="914377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sv-SE" sz="4000" dirty="0"/>
              <a:t>Initiering kunskapsstöd</a:t>
            </a:r>
          </a:p>
          <a:p>
            <a:pPr marL="639747" lvl="1" indent="-182558" defTabSz="914377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sv-SE" sz="4000" dirty="0"/>
              <a:t>unga personer med typ 2-diabetes</a:t>
            </a:r>
          </a:p>
          <a:p>
            <a:pPr marL="182558" indent="-182558" defTabSz="914377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sv-SE" sz="4000" dirty="0">
              <a:solidFill>
                <a:srgbClr val="000000"/>
              </a:solidFill>
            </a:endParaRPr>
          </a:p>
          <a:p>
            <a:pPr defTabSz="914377">
              <a:spcBef>
                <a:spcPts val="0"/>
              </a:spcBef>
              <a:defRPr/>
            </a:pPr>
            <a:endParaRPr lang="sv-SE" sz="44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9175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A61D39-FADC-483C-B869-69E42A55D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2187"/>
            <a:ext cx="10972800" cy="1143000"/>
          </a:xfrm>
        </p:spPr>
        <p:txBody>
          <a:bodyPr>
            <a:normAutofit/>
          </a:bodyPr>
          <a:lstStyle/>
          <a:p>
            <a:r>
              <a:rPr lang="sv-SE" sz="3200" dirty="0"/>
              <a:t>Utmaningar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8134DDE-3533-4A29-A7E1-ED8912169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4219"/>
            <a:ext cx="10972800" cy="3744415"/>
          </a:xfrm>
        </p:spPr>
        <p:txBody>
          <a:bodyPr>
            <a:normAutofit lnSpcReduction="10000"/>
          </a:bodyPr>
          <a:lstStyle/>
          <a:p>
            <a:r>
              <a:rPr lang="sv-SE" sz="1800" dirty="0"/>
              <a:t>SVF osteoporos. Implementering ej klar. Olika rutiner i Sydöstra. Underkapacitet på DEXA finns. Frakturkoordinatorer ej utsedda. Ny RAG.</a:t>
            </a:r>
          </a:p>
          <a:p>
            <a:endParaRPr lang="sv-SE" sz="1800" dirty="0"/>
          </a:p>
          <a:p>
            <a:r>
              <a:rPr lang="sv-SE" sz="1800" dirty="0"/>
              <a:t>Högspecialiserad vård. </a:t>
            </a:r>
          </a:p>
          <a:p>
            <a:r>
              <a:rPr lang="sv-SE" sz="1800" dirty="0"/>
              <a:t>Könsdysfori klart. </a:t>
            </a:r>
            <a:r>
              <a:rPr lang="sv-SE" sz="1800" dirty="0" err="1"/>
              <a:t>Osteogenesis</a:t>
            </a:r>
            <a:r>
              <a:rPr lang="sv-SE" sz="1800" dirty="0"/>
              <a:t> </a:t>
            </a:r>
            <a:r>
              <a:rPr lang="sv-SE" sz="1800" dirty="0" err="1"/>
              <a:t>imperfecta</a:t>
            </a:r>
            <a:r>
              <a:rPr lang="sv-SE" sz="1800" dirty="0"/>
              <a:t> klart.</a:t>
            </a:r>
          </a:p>
          <a:p>
            <a:endParaRPr lang="sv-SE" sz="1800" dirty="0"/>
          </a:p>
          <a:p>
            <a:r>
              <a:rPr lang="sv-SE" sz="1800" dirty="0"/>
              <a:t>Neuroendokrina buktumörer och stora </a:t>
            </a:r>
            <a:r>
              <a:rPr lang="sv-SE" sz="1800" dirty="0" err="1"/>
              <a:t>feokromocytom</a:t>
            </a:r>
            <a:r>
              <a:rPr lang="sv-SE" sz="1800" dirty="0"/>
              <a:t>/</a:t>
            </a:r>
            <a:r>
              <a:rPr lang="sv-SE" sz="1800" dirty="0" err="1"/>
              <a:t>paragangliom</a:t>
            </a:r>
            <a:r>
              <a:rPr lang="sv-SE" sz="1800" dirty="0"/>
              <a:t> samt binjurecancer, multipel endokrin </a:t>
            </a:r>
            <a:r>
              <a:rPr lang="sv-SE" sz="1800" dirty="0" err="1"/>
              <a:t>neoplasi</a:t>
            </a:r>
            <a:r>
              <a:rPr lang="sv-SE" sz="1800" dirty="0"/>
              <a:t> skall tillhöra </a:t>
            </a:r>
            <a:r>
              <a:rPr lang="sv-SE" sz="1800" dirty="0" err="1"/>
              <a:t>högspecvård</a:t>
            </a:r>
            <a:r>
              <a:rPr lang="sv-SE" sz="1800" dirty="0"/>
              <a:t> där Linköping inte har tillstånd. Konsekvenser från april 2023 då </a:t>
            </a:r>
            <a:r>
              <a:rPr lang="sv-SE" sz="1800" dirty="0" err="1"/>
              <a:t>NHVe</a:t>
            </a:r>
            <a:r>
              <a:rPr lang="sv-SE" sz="1800" dirty="0"/>
              <a:t> började. </a:t>
            </a:r>
            <a:r>
              <a:rPr lang="sv-SE" sz="1800" dirty="0" err="1"/>
              <a:t>Samdiskussion</a:t>
            </a:r>
            <a:r>
              <a:rPr lang="sv-SE" sz="1800" dirty="0"/>
              <a:t> med RPO kirurgi, onkologi </a:t>
            </a:r>
            <a:r>
              <a:rPr lang="sv-SE" sz="1800" dirty="0" err="1"/>
              <a:t>mfl</a:t>
            </a:r>
            <a:r>
              <a:rPr lang="sv-SE" sz="1800" dirty="0"/>
              <a:t>.</a:t>
            </a:r>
          </a:p>
          <a:p>
            <a:endParaRPr lang="sv-SE" sz="1800" dirty="0"/>
          </a:p>
          <a:p>
            <a:r>
              <a:rPr lang="sv-SE" sz="1800" dirty="0"/>
              <a:t>Obesitas nytt område. Nationell arbetsgrupp utsedd 2023 och RAG obesitas behöver utvecklas. Kunskapsstöd klart 2025.</a:t>
            </a:r>
          </a:p>
          <a:p>
            <a:endParaRPr lang="sv-SE" sz="1800" dirty="0"/>
          </a:p>
          <a:p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154906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A858EB-61EF-CDCC-C4BC-E14F79E27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3" y="356659"/>
            <a:ext cx="10972800" cy="1143000"/>
          </a:xfrm>
        </p:spPr>
        <p:txBody>
          <a:bodyPr/>
          <a:lstStyle/>
          <a:p>
            <a:r>
              <a:rPr lang="sv-SE" dirty="0" smtClean="0"/>
              <a:t>RPO Hjärt- och Kärlsjukdomar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D4348B8-6313-E751-4444-108726460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381" y="1604798"/>
            <a:ext cx="11329259" cy="4512501"/>
          </a:xfrm>
        </p:spPr>
        <p:txBody>
          <a:bodyPr>
            <a:normAutofit fontScale="40000" lnSpcReduction="20000"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sv-SE" sz="3867" dirty="0">
                <a:latin typeface="+mj-lt"/>
                <a:ea typeface="Times New Roman" panose="02020603050405020304" pitchFamily="18" charset="0"/>
              </a:rPr>
              <a:t>NPO – handlingsplan 2025 – 2026 → RPO/LPO</a:t>
            </a:r>
          </a:p>
          <a:p>
            <a:pPr marL="1371566" lvl="1">
              <a:buFont typeface="Arial" panose="020B0604020202020204" pitchFamily="34" charset="0"/>
              <a:buChar char="•"/>
            </a:pPr>
            <a:r>
              <a:rPr lang="sv-SE" sz="4667" dirty="0">
                <a:latin typeface="+mj-lt"/>
                <a:ea typeface="Times New Roman" panose="02020603050405020304" pitchFamily="18" charset="0"/>
              </a:rPr>
              <a:t>Vårdförlopp Hjärtsvikt I och II</a:t>
            </a:r>
          </a:p>
          <a:p>
            <a:pPr marL="1371566" lvl="1">
              <a:buFont typeface="Arial" panose="020B0604020202020204" pitchFamily="34" charset="0"/>
              <a:buChar char="•"/>
            </a:pPr>
            <a:r>
              <a:rPr lang="sv-SE" sz="4667" dirty="0">
                <a:latin typeface="+mj-lt"/>
                <a:ea typeface="Times New Roman" panose="02020603050405020304" pitchFamily="18" charset="0"/>
              </a:rPr>
              <a:t>Vårdförlopp Kritisk </a:t>
            </a:r>
            <a:r>
              <a:rPr lang="sv-SE" sz="4667" dirty="0" err="1">
                <a:latin typeface="+mj-lt"/>
                <a:ea typeface="Times New Roman" panose="02020603050405020304" pitchFamily="18" charset="0"/>
              </a:rPr>
              <a:t>benischemi</a:t>
            </a:r>
            <a:r>
              <a:rPr lang="sv-SE" sz="4667" dirty="0">
                <a:latin typeface="+mj-lt"/>
                <a:ea typeface="Times New Roman" panose="02020603050405020304" pitchFamily="18" charset="0"/>
              </a:rPr>
              <a:t> → RAG kärlkirurgi</a:t>
            </a:r>
          </a:p>
          <a:p>
            <a:pPr marL="1371566" lvl="1">
              <a:buFont typeface="Arial" panose="020B0604020202020204" pitchFamily="34" charset="0"/>
              <a:buChar char="•"/>
            </a:pPr>
            <a:r>
              <a:rPr lang="sv-SE" sz="4667" dirty="0">
                <a:latin typeface="+mj-lt"/>
                <a:ea typeface="Times New Roman" panose="02020603050405020304" pitchFamily="18" charset="0"/>
              </a:rPr>
              <a:t>Vårdförlopp Venös bensjukdom → RAG kärlkirurgi</a:t>
            </a:r>
          </a:p>
          <a:p>
            <a:pPr marL="1371566" lvl="1">
              <a:buFont typeface="Arial" panose="020B0604020202020204" pitchFamily="34" charset="0"/>
              <a:buChar char="•"/>
            </a:pPr>
            <a:r>
              <a:rPr lang="sv-SE" sz="4667" dirty="0">
                <a:latin typeface="+mj-lt"/>
                <a:ea typeface="Times New Roman" panose="02020603050405020304" pitchFamily="18" charset="0"/>
              </a:rPr>
              <a:t>Vårdriktlinjer sekundärprevention – kranskärl och </a:t>
            </a:r>
            <a:r>
              <a:rPr lang="sv-SE" sz="4667" dirty="0" err="1">
                <a:latin typeface="+mj-lt"/>
                <a:ea typeface="Times New Roman" panose="02020603050405020304" pitchFamily="18" charset="0"/>
              </a:rPr>
              <a:t>benartärsjd</a:t>
            </a:r>
            <a:r>
              <a:rPr lang="sv-SE" sz="4667" dirty="0">
                <a:latin typeface="+mj-lt"/>
                <a:ea typeface="Times New Roman" panose="02020603050405020304" pitchFamily="18" charset="0"/>
              </a:rPr>
              <a:t>.</a:t>
            </a:r>
          </a:p>
          <a:p>
            <a:pPr marL="1371566" lvl="1">
              <a:buFont typeface="Arial" panose="020B0604020202020204" pitchFamily="34" charset="0"/>
              <a:buChar char="•"/>
            </a:pPr>
            <a:r>
              <a:rPr lang="sv-SE" sz="4667" dirty="0">
                <a:latin typeface="+mj-lt"/>
                <a:ea typeface="Times New Roman" panose="02020603050405020304" pitchFamily="18" charset="0"/>
              </a:rPr>
              <a:t>Under 2025 vårdförlopp Hypertoni klart/</a:t>
            </a:r>
            <a:r>
              <a:rPr lang="sv-SE" sz="4667" dirty="0" err="1">
                <a:latin typeface="+mj-lt"/>
                <a:ea typeface="Times New Roman" panose="02020603050405020304" pitchFamily="18" charset="0"/>
              </a:rPr>
              <a:t>ev</a:t>
            </a:r>
            <a:r>
              <a:rPr lang="sv-SE" sz="4667" dirty="0">
                <a:latin typeface="+mj-lt"/>
                <a:ea typeface="Times New Roman" panose="02020603050405020304" pitchFamily="18" charset="0"/>
              </a:rPr>
              <a:t> SoS </a:t>
            </a:r>
            <a:r>
              <a:rPr lang="sv-SE" sz="4667" dirty="0" err="1">
                <a:latin typeface="+mj-lt"/>
                <a:ea typeface="Times New Roman" panose="02020603050405020304" pitchFamily="18" charset="0"/>
              </a:rPr>
              <a:t>prio</a:t>
            </a:r>
            <a:endParaRPr lang="sv-SE" sz="4667" dirty="0">
              <a:latin typeface="+mj-lt"/>
              <a:ea typeface="Times New Roman" panose="02020603050405020304" pitchFamily="18" charset="0"/>
            </a:endParaRPr>
          </a:p>
          <a:p>
            <a:pPr marL="1371566" lvl="1">
              <a:buFont typeface="Arial" panose="020B0604020202020204" pitchFamily="34" charset="0"/>
              <a:buChar char="•"/>
            </a:pPr>
            <a:r>
              <a:rPr lang="sv-SE" sz="4667" dirty="0">
                <a:latin typeface="+mj-lt"/>
                <a:ea typeface="Times New Roman" panose="02020603050405020304" pitchFamily="18" charset="0"/>
              </a:rPr>
              <a:t>Under 2025-26 – förmaksflimmer</a:t>
            </a:r>
          </a:p>
          <a:p>
            <a:pPr marL="1371566" lvl="1">
              <a:buFont typeface="Arial" panose="020B0604020202020204" pitchFamily="34" charset="0"/>
              <a:buChar char="•"/>
            </a:pPr>
            <a:r>
              <a:rPr lang="sv-SE" sz="4667" dirty="0">
                <a:latin typeface="+mj-lt"/>
                <a:ea typeface="Times New Roman" panose="02020603050405020304" pitchFamily="18" charset="0"/>
              </a:rPr>
              <a:t>Bukaortascreening → register? Uppföljning – kan det ske via RCC:s organisation?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sv-SE" sz="4400" dirty="0">
                <a:latin typeface="+mj-lt"/>
                <a:ea typeface="Times New Roman" panose="02020603050405020304" pitchFamily="18" charset="0"/>
              </a:rPr>
              <a:t>RPO – handlingsplan 2025, se ovan</a:t>
            </a:r>
          </a:p>
          <a:p>
            <a:pPr marL="1371566" lvl="1">
              <a:buFont typeface="Arial" panose="020B0604020202020204" pitchFamily="34" charset="0"/>
              <a:buChar char="•"/>
            </a:pPr>
            <a:r>
              <a:rPr lang="sv-SE" sz="4667" dirty="0">
                <a:latin typeface="+mj-lt"/>
                <a:ea typeface="Times New Roman" panose="02020603050405020304" pitchFamily="18" charset="0"/>
              </a:rPr>
              <a:t>Kloka kliniska val/lågvärdesvård → uppdrag: UKG efter klaffprotes</a:t>
            </a:r>
          </a:p>
          <a:p>
            <a:pPr marL="1371566" lvl="1">
              <a:buFont typeface="Arial" panose="020B0604020202020204" pitchFamily="34" charset="0"/>
              <a:buChar char="•"/>
            </a:pPr>
            <a:r>
              <a:rPr lang="sv-SE" sz="4667" dirty="0">
                <a:latin typeface="+mj-lt"/>
                <a:ea typeface="Times New Roman" panose="02020603050405020304" pitchFamily="18" charset="0"/>
              </a:rPr>
              <a:t>Sjukvårdsregionala riktlinjer → rensa bort + nya remiss och uppföljning vid ablationer, lipidsänkande läkemedel, PAH, </a:t>
            </a:r>
            <a:r>
              <a:rPr lang="sv-SE" sz="4667" dirty="0" err="1">
                <a:latin typeface="+mj-lt"/>
                <a:ea typeface="Times New Roman" panose="02020603050405020304" pitchFamily="18" charset="0"/>
              </a:rPr>
              <a:t>amyloidos</a:t>
            </a:r>
            <a:r>
              <a:rPr lang="sv-SE" sz="4667" dirty="0">
                <a:latin typeface="+mj-lt"/>
                <a:ea typeface="Times New Roman" panose="02020603050405020304" pitchFamily="18" charset="0"/>
              </a:rPr>
              <a:t>, aortasjukdomar (uppdrag) → länkar till vårdgivarweb/vårdstöd,</a:t>
            </a:r>
          </a:p>
          <a:p>
            <a:pPr marL="1371566" lvl="1">
              <a:buFont typeface="Arial" panose="020B0604020202020204" pitchFamily="34" charset="0"/>
              <a:buChar char="•"/>
            </a:pPr>
            <a:r>
              <a:rPr lang="sv-SE" sz="4667" dirty="0">
                <a:latin typeface="+mj-lt"/>
                <a:ea typeface="Times New Roman" panose="02020603050405020304" pitchFamily="18" charset="0"/>
              </a:rPr>
              <a:t>EKG överföring – krypterat mail </a:t>
            </a:r>
            <a:r>
              <a:rPr lang="sv-SE" sz="4667" dirty="0" err="1">
                <a:latin typeface="+mj-lt"/>
                <a:ea typeface="Times New Roman" panose="02020603050405020304" pitchFamily="18" charset="0"/>
              </a:rPr>
              <a:t>istf</a:t>
            </a:r>
            <a:r>
              <a:rPr lang="sv-SE" sz="4667" dirty="0">
                <a:latin typeface="+mj-lt"/>
                <a:ea typeface="Times New Roman" panose="02020603050405020304" pitchFamily="18" charset="0"/>
              </a:rPr>
              <a:t> fax/egen mobil</a:t>
            </a:r>
          </a:p>
          <a:p>
            <a:pPr marL="1371566" lvl="1">
              <a:buFont typeface="Arial" panose="020B0604020202020204" pitchFamily="34" charset="0"/>
              <a:buChar char="•"/>
            </a:pPr>
            <a:r>
              <a:rPr lang="sv-SE" sz="4667" dirty="0">
                <a:latin typeface="+mj-lt"/>
                <a:ea typeface="Times New Roman" panose="02020603050405020304" pitchFamily="18" charset="0"/>
              </a:rPr>
              <a:t>Kardiologisk diagnostik; Nuläge? Tillgänglighet? Framtid?</a:t>
            </a:r>
          </a:p>
          <a:p>
            <a:r>
              <a:rPr lang="sv-SE" sz="2667" dirty="0">
                <a:latin typeface="+mj-lt"/>
                <a:ea typeface="Times New Roman" panose="02020603050405020304" pitchFamily="18" charset="0"/>
              </a:rPr>
              <a:t>	</a:t>
            </a:r>
          </a:p>
          <a:p>
            <a:endParaRPr lang="sv-SE" sz="2400" dirty="0">
              <a:latin typeface="+mj-lt"/>
              <a:ea typeface="Times New Roman" panose="02020603050405020304" pitchFamily="18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1096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A858EB-61EF-CDCC-C4BC-E14F79E27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3" y="356659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Reviderad uppdragsbeskrivning RPO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D4348B8-6313-E751-4444-108726460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381" y="1604797"/>
            <a:ext cx="11329259" cy="4463494"/>
          </a:xfrm>
        </p:spPr>
        <p:txBody>
          <a:bodyPr>
            <a:normAutofit/>
          </a:bodyPr>
          <a:lstStyle/>
          <a:p>
            <a:r>
              <a:rPr lang="sv-SE" sz="2667" dirty="0">
                <a:latin typeface="+mj-lt"/>
                <a:ea typeface="Times New Roman" panose="02020603050405020304" pitchFamily="18" charset="0"/>
              </a:rPr>
              <a:t>	</a:t>
            </a:r>
          </a:p>
          <a:p>
            <a:endParaRPr lang="sv-SE" sz="2400" dirty="0">
              <a:latin typeface="+mj-lt"/>
              <a:ea typeface="Times New Roman" panose="02020603050405020304" pitchFamily="18" charset="0"/>
            </a:endParaRPr>
          </a:p>
          <a:p>
            <a:endParaRPr lang="sv-SE" dirty="0"/>
          </a:p>
        </p:txBody>
      </p:sp>
      <p:pic>
        <p:nvPicPr>
          <p:cNvPr id="4" name="Platshållare för innehåll 4">
            <a:extLst>
              <a:ext uri="{FF2B5EF4-FFF2-40B4-BE49-F238E27FC236}">
                <a16:creationId xmlns:a16="http://schemas.microsoft.com/office/drawing/2014/main" id="{5F5AB1C2-32AB-FD76-0465-80BFBB1B4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711" y="1499659"/>
            <a:ext cx="8452242" cy="462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3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A858EB-61EF-CDCC-C4BC-E14F79E27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3" y="356659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Uppföljning-gemensamt kunskapsråd 13/9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D4348B8-6313-E751-4444-108726460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173" y="1900361"/>
            <a:ext cx="11329259" cy="412845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 smtClean="0"/>
              <a:t>Hur </a:t>
            </a:r>
            <a:r>
              <a:rPr lang="sv-SE" sz="2800" dirty="0"/>
              <a:t>gick diskussionerna kring kloka kliniska val?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 smtClean="0"/>
              <a:t>Vad </a:t>
            </a:r>
            <a:r>
              <a:rPr lang="sv-SE" sz="2800" dirty="0"/>
              <a:t>händer nu på hemmaplan inom era respektive RPO?</a:t>
            </a:r>
          </a:p>
          <a:p>
            <a:r>
              <a:rPr lang="sv-SE" sz="2667" dirty="0">
                <a:latin typeface="+mj-lt"/>
                <a:ea typeface="Times New Roman" panose="02020603050405020304" pitchFamily="18" charset="0"/>
              </a:rPr>
              <a:t>	</a:t>
            </a:r>
          </a:p>
          <a:p>
            <a:endParaRPr lang="sv-SE" sz="2400" dirty="0">
              <a:latin typeface="+mj-lt"/>
              <a:ea typeface="Times New Roman" panose="02020603050405020304" pitchFamily="18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6110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A858EB-61EF-CDCC-C4BC-E14F79E27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3" y="356659"/>
            <a:ext cx="10972800" cy="1143000"/>
          </a:xfrm>
        </p:spPr>
        <p:txBody>
          <a:bodyPr>
            <a:normAutofit/>
          </a:bodyPr>
          <a:lstStyle/>
          <a:p>
            <a:r>
              <a:rPr lang="sv-SE" dirty="0" smtClean="0"/>
              <a:t>Forskning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D4348B8-6313-E751-4444-108726460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381" y="1604797"/>
            <a:ext cx="11329259" cy="4128459"/>
          </a:xfrm>
        </p:spPr>
        <p:txBody>
          <a:bodyPr>
            <a:normAutofit/>
          </a:bodyPr>
          <a:lstStyle/>
          <a:p>
            <a:r>
              <a:rPr lang="sv-SE" sz="2667" dirty="0" smtClean="0">
                <a:latin typeface="+mj-lt"/>
                <a:ea typeface="Times New Roman" panose="02020603050405020304" pitchFamily="18" charset="0"/>
              </a:rPr>
              <a:t>Joakim Alfredsson.</a:t>
            </a:r>
            <a:r>
              <a:rPr lang="sv-SE" sz="2667" dirty="0">
                <a:latin typeface="+mj-lt"/>
                <a:ea typeface="Times New Roman" panose="02020603050405020304" pitchFamily="18" charset="0"/>
              </a:rPr>
              <a:t>	</a:t>
            </a:r>
          </a:p>
          <a:p>
            <a:endParaRPr lang="sv-SE" sz="2400" dirty="0">
              <a:latin typeface="+mj-lt"/>
              <a:ea typeface="Times New Roman" panose="02020603050405020304" pitchFamily="18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1108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A858EB-61EF-CDCC-C4BC-E14F79E27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3" y="356659"/>
            <a:ext cx="10972800" cy="1143000"/>
          </a:xfrm>
        </p:spPr>
        <p:txBody>
          <a:bodyPr>
            <a:normAutofit/>
          </a:bodyPr>
          <a:lstStyle/>
          <a:p>
            <a:r>
              <a:rPr lang="sv-SE" dirty="0" smtClean="0"/>
              <a:t>Mötestider 2025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D4348B8-6313-E751-4444-108726460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381" y="1604797"/>
            <a:ext cx="11329259" cy="4582247"/>
          </a:xfrm>
        </p:spPr>
        <p:txBody>
          <a:bodyPr>
            <a:normAutofit/>
          </a:bodyPr>
          <a:lstStyle/>
          <a:p>
            <a:r>
              <a:rPr lang="sv-SE" sz="2400" dirty="0" smtClean="0"/>
              <a:t>Förslag</a:t>
            </a:r>
            <a:r>
              <a:rPr lang="sv-SE" sz="2400" dirty="0"/>
              <a:t>:</a:t>
            </a:r>
          </a:p>
          <a:p>
            <a:r>
              <a:rPr lang="sv-SE" sz="2400" b="1" dirty="0" smtClean="0"/>
              <a:t>Mars</a:t>
            </a:r>
          </a:p>
          <a:p>
            <a:r>
              <a:rPr lang="sv-SE" sz="2400" dirty="0" smtClean="0"/>
              <a:t>13/3 </a:t>
            </a:r>
            <a:r>
              <a:rPr lang="sv-SE" sz="2400" dirty="0"/>
              <a:t>alt 21/3, Fysiskt möte i Nässjö</a:t>
            </a:r>
          </a:p>
          <a:p>
            <a:r>
              <a:rPr lang="sv-SE" sz="2400" b="1" dirty="0" smtClean="0"/>
              <a:t>Maj</a:t>
            </a:r>
          </a:p>
          <a:p>
            <a:r>
              <a:rPr lang="sv-SE" sz="2400" dirty="0" smtClean="0"/>
              <a:t> </a:t>
            </a:r>
            <a:r>
              <a:rPr lang="sv-SE" sz="2400" dirty="0"/>
              <a:t>5/5 </a:t>
            </a:r>
            <a:r>
              <a:rPr lang="sv-SE" sz="2400" dirty="0" err="1"/>
              <a:t>em</a:t>
            </a:r>
            <a:r>
              <a:rPr lang="sv-SE" sz="2400" dirty="0"/>
              <a:t> alt. 6/5 alt.12/5 </a:t>
            </a:r>
            <a:r>
              <a:rPr lang="sv-SE" sz="2400" dirty="0" err="1"/>
              <a:t>em</a:t>
            </a:r>
            <a:endParaRPr lang="sv-SE" sz="2400" dirty="0"/>
          </a:p>
          <a:p>
            <a:r>
              <a:rPr lang="sv-SE" sz="2400" b="1" dirty="0" smtClean="0"/>
              <a:t>September</a:t>
            </a:r>
          </a:p>
          <a:p>
            <a:r>
              <a:rPr lang="sv-SE" sz="2400" dirty="0" smtClean="0"/>
              <a:t>Gemensamt </a:t>
            </a:r>
            <a:r>
              <a:rPr lang="sv-SE" sz="2400" dirty="0"/>
              <a:t>möte med samtliga KR i Nässjö 26/9</a:t>
            </a:r>
          </a:p>
          <a:p>
            <a:r>
              <a:rPr lang="sv-SE" sz="2400" b="1" dirty="0" smtClean="0"/>
              <a:t>November</a:t>
            </a:r>
          </a:p>
          <a:p>
            <a:r>
              <a:rPr lang="sv-SE" sz="2400" dirty="0" smtClean="0"/>
              <a:t> </a:t>
            </a:r>
            <a:r>
              <a:rPr lang="sv-SE" sz="2400" dirty="0"/>
              <a:t>10/11 </a:t>
            </a:r>
            <a:r>
              <a:rPr lang="sv-SE" sz="2400" dirty="0" err="1"/>
              <a:t>em</a:t>
            </a:r>
            <a:r>
              <a:rPr lang="sv-SE" sz="2400" dirty="0"/>
              <a:t> alt. 12/11 alt 17/11 </a:t>
            </a:r>
            <a:r>
              <a:rPr lang="sv-SE" sz="2400" dirty="0" err="1"/>
              <a:t>em</a:t>
            </a:r>
            <a:endParaRPr lang="sv-SE" sz="2400" dirty="0"/>
          </a:p>
          <a:p>
            <a:endParaRPr lang="sv-SE" sz="2400" dirty="0">
              <a:latin typeface="+mj-lt"/>
              <a:ea typeface="Times New Roman" panose="02020603050405020304" pitchFamily="18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506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A858EB-61EF-CDCC-C4BC-E14F79E27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10" y="301241"/>
            <a:ext cx="10972800" cy="1143000"/>
          </a:xfrm>
        </p:spPr>
        <p:txBody>
          <a:bodyPr/>
          <a:lstStyle/>
          <a:p>
            <a:r>
              <a:rPr lang="sv-SE" dirty="0" smtClean="0"/>
              <a:t>Övrigt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D4348B8-6313-E751-4444-108726460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381" y="1604797"/>
            <a:ext cx="11329259" cy="4128459"/>
          </a:xfrm>
        </p:spPr>
        <p:txBody>
          <a:bodyPr>
            <a:normAutofit/>
          </a:bodyPr>
          <a:lstStyle/>
          <a:p>
            <a:r>
              <a:rPr lang="sv-SE" sz="2800" dirty="0">
                <a:latin typeface="+mj-lt"/>
                <a:ea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1897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0E63E8E2-F1AA-779F-50DE-94BCF3FD07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5272" y="836713"/>
            <a:ext cx="9495197" cy="4872643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4457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1FD8933C-7FEC-8109-D0DF-3A4E52F404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392" y="2948948"/>
            <a:ext cx="10972800" cy="3030145"/>
          </a:xfrm>
          <a:ln>
            <a:solidFill>
              <a:schemeClr val="accent1"/>
            </a:solidFill>
          </a:ln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4B41313E-1AD3-4A2C-02FC-4113DF484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3" y="452670"/>
            <a:ext cx="6780612" cy="22082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6358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9686F310-4012-3863-4A68-958A55B43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414" y="644691"/>
            <a:ext cx="10320469" cy="468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40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A0BBBD-1EA6-55F4-0D6F-6674548C5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827" y="548680"/>
            <a:ext cx="11074791" cy="1248139"/>
          </a:xfrm>
        </p:spPr>
        <p:txBody>
          <a:bodyPr>
            <a:normAutofit/>
          </a:bodyPr>
          <a:lstStyle/>
          <a:p>
            <a:r>
              <a:rPr lang="sv-SE" sz="3600" dirty="0"/>
              <a:t>Vara sakkunniga i samverkan med RSG Läkemedel</a:t>
            </a:r>
            <a:endParaRPr lang="sv-SE" i="1" dirty="0">
              <a:solidFill>
                <a:schemeClr val="accent1"/>
              </a:solidFill>
            </a:endParaRP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04206A85-6938-B7DA-4B00-D4D91EB1DF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6835" y="2084851"/>
            <a:ext cx="9458331" cy="3599464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512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4CCB9C-BB7C-41E2-1D1B-5A7B84A76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72883"/>
            <a:ext cx="1097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v-SE" dirty="0" smtClean="0"/>
              <a:t>En översiktlig aktuell information från respektive RPO</a:t>
            </a:r>
            <a:br>
              <a:rPr lang="sv-SE" dirty="0" smtClean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7182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.4T0CfePk2DeL4EzvGUD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w4oRVLjkeb33J03BQTY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.4T0CfePk2DeL4EzvGUD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w4oRVLjkeb33J03BQTY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qTqNSDi2sVuztAOR1etg"/>
</p:tagLst>
</file>

<file path=ppt/theme/theme1.xml><?xml version="1.0" encoding="utf-8"?>
<a:theme xmlns:a="http://schemas.openxmlformats.org/drawingml/2006/main" name="1_Office-tema">
  <a:themeElements>
    <a:clrScheme name="Anpassat 7">
      <a:dk1>
        <a:srgbClr val="363636"/>
      </a:dk1>
      <a:lt1>
        <a:srgbClr val="FFFFFF"/>
      </a:lt1>
      <a:dk2>
        <a:srgbClr val="0066B3"/>
      </a:dk2>
      <a:lt2>
        <a:srgbClr val="EF4044"/>
      </a:lt2>
      <a:accent1>
        <a:srgbClr val="0066B3"/>
      </a:accent1>
      <a:accent2>
        <a:srgbClr val="BC151C"/>
      </a:accent2>
      <a:accent3>
        <a:srgbClr val="EF4044"/>
      </a:accent3>
      <a:accent4>
        <a:srgbClr val="F2CF68"/>
      </a:accent4>
      <a:accent5>
        <a:srgbClr val="F2CD13"/>
      </a:accent5>
      <a:accent6>
        <a:srgbClr val="BFBFBF"/>
      </a:accent6>
      <a:hlink>
        <a:srgbClr val="0066B3"/>
      </a:hlink>
      <a:folHlink>
        <a:srgbClr val="0066B3"/>
      </a:folHlink>
    </a:clrScheme>
    <a:fontScheme name="Office - klassiskt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-tema">
  <a:themeElements>
    <a:clrScheme name="Anpassat 7">
      <a:dk1>
        <a:srgbClr val="363636"/>
      </a:dk1>
      <a:lt1>
        <a:srgbClr val="FFFFFF"/>
      </a:lt1>
      <a:dk2>
        <a:srgbClr val="0066B3"/>
      </a:dk2>
      <a:lt2>
        <a:srgbClr val="EF4044"/>
      </a:lt2>
      <a:accent1>
        <a:srgbClr val="0066B3"/>
      </a:accent1>
      <a:accent2>
        <a:srgbClr val="BC151C"/>
      </a:accent2>
      <a:accent3>
        <a:srgbClr val="EF4044"/>
      </a:accent3>
      <a:accent4>
        <a:srgbClr val="F2CF68"/>
      </a:accent4>
      <a:accent5>
        <a:srgbClr val="F2CD13"/>
      </a:accent5>
      <a:accent6>
        <a:srgbClr val="BFBFBF"/>
      </a:accent6>
      <a:hlink>
        <a:srgbClr val="0066B3"/>
      </a:hlink>
      <a:folHlink>
        <a:srgbClr val="0066B3"/>
      </a:folHlink>
    </a:clrScheme>
    <a:fontScheme name="Office - klassiskt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-tema">
  <a:themeElements>
    <a:clrScheme name="Anpassat 7">
      <a:dk1>
        <a:srgbClr val="363636"/>
      </a:dk1>
      <a:lt1>
        <a:srgbClr val="FFFFFF"/>
      </a:lt1>
      <a:dk2>
        <a:srgbClr val="0066B3"/>
      </a:dk2>
      <a:lt2>
        <a:srgbClr val="EF4044"/>
      </a:lt2>
      <a:accent1>
        <a:srgbClr val="0066B3"/>
      </a:accent1>
      <a:accent2>
        <a:srgbClr val="BC151C"/>
      </a:accent2>
      <a:accent3>
        <a:srgbClr val="EF4044"/>
      </a:accent3>
      <a:accent4>
        <a:srgbClr val="F2CF68"/>
      </a:accent4>
      <a:accent5>
        <a:srgbClr val="F2CD13"/>
      </a:accent5>
      <a:accent6>
        <a:srgbClr val="BFBFBF"/>
      </a:accent6>
      <a:hlink>
        <a:srgbClr val="0066B3"/>
      </a:hlink>
      <a:folHlink>
        <a:srgbClr val="0066B3"/>
      </a:folHlink>
    </a:clrScheme>
    <a:fontScheme name="Office - klassiskt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Anpassat 7">
      <a:dk1>
        <a:srgbClr val="363636"/>
      </a:dk1>
      <a:lt1>
        <a:srgbClr val="FFFFFF"/>
      </a:lt1>
      <a:dk2>
        <a:srgbClr val="0066B3"/>
      </a:dk2>
      <a:lt2>
        <a:srgbClr val="EF4044"/>
      </a:lt2>
      <a:accent1>
        <a:srgbClr val="0066B3"/>
      </a:accent1>
      <a:accent2>
        <a:srgbClr val="BC151C"/>
      </a:accent2>
      <a:accent3>
        <a:srgbClr val="EF4044"/>
      </a:accent3>
      <a:accent4>
        <a:srgbClr val="F2CF68"/>
      </a:accent4>
      <a:accent5>
        <a:srgbClr val="F2CD13"/>
      </a:accent5>
      <a:accent6>
        <a:srgbClr val="BFBFBF"/>
      </a:accent6>
      <a:hlink>
        <a:srgbClr val="0066B3"/>
      </a:hlink>
      <a:folHlink>
        <a:srgbClr val="0066B3"/>
      </a:folHlink>
    </a:clrScheme>
    <a:fontScheme name="Office - klassiskt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Region Jönköpings län</Template>
  <TotalTime>259</TotalTime>
  <Words>3509</Words>
  <Application>Microsoft Office PowerPoint</Application>
  <PresentationFormat>Bredbild</PresentationFormat>
  <Paragraphs>721</Paragraphs>
  <Slides>43</Slides>
  <Notes>18</Notes>
  <HiddenSlides>0</HiddenSlides>
  <MMClips>0</MMClips>
  <ScaleCrop>false</ScaleCrop>
  <HeadingPairs>
    <vt:vector size="8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4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43</vt:i4>
      </vt:variant>
    </vt:vector>
  </HeadingPairs>
  <TitlesOfParts>
    <vt:vector size="55" baseType="lpstr">
      <vt:lpstr>Arial</vt:lpstr>
      <vt:lpstr>Bryant Regular</vt:lpstr>
      <vt:lpstr>Calibri</vt:lpstr>
      <vt:lpstr>Graphik</vt:lpstr>
      <vt:lpstr>Symbol</vt:lpstr>
      <vt:lpstr>Times New Roman</vt:lpstr>
      <vt:lpstr>Verdana</vt:lpstr>
      <vt:lpstr>1_Office-tema</vt:lpstr>
      <vt:lpstr>2_Office-tema</vt:lpstr>
      <vt:lpstr>3_Office-tema</vt:lpstr>
      <vt:lpstr>Office-tema</vt:lpstr>
      <vt:lpstr>think-cell Slide</vt:lpstr>
      <vt:lpstr>Kunskapsråd Medicin- och akutvård  25 november 2024</vt:lpstr>
      <vt:lpstr>Dagordning</vt:lpstr>
      <vt:lpstr>SÖSR information från RSL </vt:lpstr>
      <vt:lpstr>Reviderad uppdragsbeskrivning RPO</vt:lpstr>
      <vt:lpstr>PowerPoint-presentation</vt:lpstr>
      <vt:lpstr>PowerPoint-presentation</vt:lpstr>
      <vt:lpstr>PowerPoint-presentation</vt:lpstr>
      <vt:lpstr>Vara sakkunniga i samverkan med RSG Läkemedel</vt:lpstr>
      <vt:lpstr>En översiktlig aktuell information från respektive RPO </vt:lpstr>
      <vt:lpstr>RPO Lung- och allergisjukdomar  Översiktlig handlingsplan för 2024  Uppdaterad inför KR 241125  </vt:lpstr>
      <vt:lpstr>Regiondag i lung allergi med fokus på Akut och kronisk lungsjukdom med kloka kliniska val  7 nov 2024 Nässjö 98 deltagare     </vt:lpstr>
      <vt:lpstr> Lungprocessen i sydöstra  arbetssätt </vt:lpstr>
      <vt:lpstr>Tre insatsområden  </vt:lpstr>
      <vt:lpstr>PowerPoint-presentation</vt:lpstr>
      <vt:lpstr>PowerPoint-presentation</vt:lpstr>
      <vt:lpstr>PowerPoint-presentation</vt:lpstr>
      <vt:lpstr>PowerPoint-presentation</vt:lpstr>
      <vt:lpstr>Kloka kliniska val lungmedicin saker på gång  </vt:lpstr>
      <vt:lpstr>Take home message</vt:lpstr>
      <vt:lpstr>ILD</vt:lpstr>
      <vt:lpstr>Allergi </vt:lpstr>
      <vt:lpstr>RPO Reumatiska sjukdomar  Översiktlig handlingsplan för 2024  Uppdaterad: 2023-11-13</vt:lpstr>
      <vt:lpstr>PowerPoint-presentation</vt:lpstr>
      <vt:lpstr>PowerPoint-presentation</vt:lpstr>
      <vt:lpstr>Utmaningar</vt:lpstr>
      <vt:lpstr>Resultat </vt:lpstr>
      <vt:lpstr>RPO Reumatologi</vt:lpstr>
      <vt:lpstr>RPO Akut vård</vt:lpstr>
      <vt:lpstr>RPO Nervsystemets sjukdomar</vt:lpstr>
      <vt:lpstr>RPO Nervsystemets sjukdomar</vt:lpstr>
      <vt:lpstr>RPO Infektionssjukdomar</vt:lpstr>
      <vt:lpstr>Handlingsplan 2024 – RAG exempel</vt:lpstr>
      <vt:lpstr>Handlingsplan 2024 - Forskning</vt:lpstr>
      <vt:lpstr>Endokrina Sjukdomar 2025</vt:lpstr>
      <vt:lpstr>PowerPoint-presentation</vt:lpstr>
      <vt:lpstr>PowerPoint-presentation</vt:lpstr>
      <vt:lpstr>Områden för omvärldsbevakning och identifiering av behov 2025 (NPO-RPO) </vt:lpstr>
      <vt:lpstr>Utmaningar</vt:lpstr>
      <vt:lpstr>RPO Hjärt- och Kärlsjukdomar</vt:lpstr>
      <vt:lpstr>Uppföljning-gemensamt kunskapsråd 13/9</vt:lpstr>
      <vt:lpstr>Forskning</vt:lpstr>
      <vt:lpstr>Mötestider 2025</vt:lpstr>
      <vt:lpstr>Övrigt</vt:lpstr>
    </vt:vector>
  </TitlesOfParts>
  <Company>Region Jönköpings län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Kunskapsråd Medicin- och akutvård  25 november 2024</dc:title>
  <dc:creator>Kyhlberg Erica</dc:creator>
  <cp:lastModifiedBy>Kyhlberg Erica</cp:lastModifiedBy>
  <cp:revision>24</cp:revision>
  <dcterms:created xsi:type="dcterms:W3CDTF">2024-11-18T09:55:26Z</dcterms:created>
  <dcterms:modified xsi:type="dcterms:W3CDTF">2024-11-26T07:35:15Z</dcterms:modified>
</cp:coreProperties>
</file>