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7" r:id="rId2"/>
    <p:sldId id="259" r:id="rId3"/>
    <p:sldId id="263" r:id="rId4"/>
    <p:sldId id="273" r:id="rId5"/>
    <p:sldId id="274" r:id="rId6"/>
    <p:sldId id="276" r:id="rId7"/>
    <p:sldId id="279" r:id="rId8"/>
    <p:sldId id="281" r:id="rId9"/>
    <p:sldId id="258" r:id="rId10"/>
    <p:sldId id="260" r:id="rId11"/>
    <p:sldId id="261" r:id="rId12"/>
    <p:sldId id="262" r:id="rId13"/>
    <p:sldId id="267" r:id="rId14"/>
    <p:sldId id="272" r:id="rId15"/>
    <p:sldId id="275" r:id="rId16"/>
    <p:sldId id="280" r:id="rId17"/>
    <p:sldId id="277" r:id="rId18"/>
    <p:sldId id="282" r:id="rId19"/>
    <p:sldId id="278" r:id="rId2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18"/>
    <p:restoredTop sz="82336" autoAdjust="0"/>
  </p:normalViewPr>
  <p:slideViewPr>
    <p:cSldViewPr snapToGrid="0">
      <p:cViewPr varScale="1">
        <p:scale>
          <a:sx n="56" d="100"/>
          <a:sy n="56" d="100"/>
        </p:scale>
        <p:origin x="1272"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8FB04B-51B9-4CEB-BDA5-F3C243ED0F4C}" type="datetimeFigureOut">
              <a:rPr lang="en-GB" smtClean="0"/>
              <a:t>26/11/2024</a:t>
            </a:fld>
            <a:endParaRPr lang="en-GB"/>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EAEB99-7CB3-4243-AB75-828221FBB5DA}" type="slidenum">
              <a:rPr lang="en-GB" smtClean="0"/>
              <a:t>‹#›</a:t>
            </a:fld>
            <a:endParaRPr lang="en-GB"/>
          </a:p>
        </p:txBody>
      </p:sp>
    </p:spTree>
    <p:extLst>
      <p:ext uri="{BB962C8B-B14F-4D97-AF65-F5344CB8AC3E}">
        <p14:creationId xmlns:p14="http://schemas.microsoft.com/office/powerpoint/2010/main" val="2147671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Times New Roman" panose="02020603050405020304" pitchFamily="18" charset="0"/>
              </a:rPr>
              <a:t/>
            </a:r>
            <a:br>
              <a:rPr lang="en-GB" sz="1800" dirty="0">
                <a:effectLst/>
                <a:latin typeface="Calibri" panose="020F0502020204030204" pitchFamily="34" charset="0"/>
                <a:ea typeface="Times New Roman" panose="02020603050405020304" pitchFamily="18" charset="0"/>
              </a:rPr>
            </a:br>
            <a:endParaRPr lang="en-GB" dirty="0"/>
          </a:p>
        </p:txBody>
      </p:sp>
      <p:sp>
        <p:nvSpPr>
          <p:cNvPr id="4" name="Platshållare för bildnummer 3"/>
          <p:cNvSpPr>
            <a:spLocks noGrp="1"/>
          </p:cNvSpPr>
          <p:nvPr>
            <p:ph type="sldNum" sz="quarter" idx="5"/>
          </p:nvPr>
        </p:nvSpPr>
        <p:spPr/>
        <p:txBody>
          <a:bodyPr/>
          <a:lstStyle/>
          <a:p>
            <a:fld id="{DAEAEB99-7CB3-4243-AB75-828221FBB5DA}" type="slidenum">
              <a:rPr lang="en-GB" smtClean="0"/>
              <a:t>9</a:t>
            </a:fld>
            <a:endParaRPr lang="en-GB"/>
          </a:p>
        </p:txBody>
      </p:sp>
    </p:spTree>
    <p:extLst>
      <p:ext uri="{BB962C8B-B14F-4D97-AF65-F5344CB8AC3E}">
        <p14:creationId xmlns:p14="http://schemas.microsoft.com/office/powerpoint/2010/main" val="2738250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None/>
            </a:pPr>
            <a:endParaRPr lang="en-GB" dirty="0"/>
          </a:p>
        </p:txBody>
      </p:sp>
      <p:sp>
        <p:nvSpPr>
          <p:cNvPr id="4" name="Platshållare för bildnummer 3"/>
          <p:cNvSpPr>
            <a:spLocks noGrp="1"/>
          </p:cNvSpPr>
          <p:nvPr>
            <p:ph type="sldNum" sz="quarter" idx="5"/>
          </p:nvPr>
        </p:nvSpPr>
        <p:spPr/>
        <p:txBody>
          <a:bodyPr/>
          <a:lstStyle/>
          <a:p>
            <a:fld id="{DAEAEB99-7CB3-4243-AB75-828221FBB5DA}" type="slidenum">
              <a:rPr lang="en-GB" smtClean="0"/>
              <a:t>10</a:t>
            </a:fld>
            <a:endParaRPr lang="en-GB"/>
          </a:p>
        </p:txBody>
      </p:sp>
    </p:spTree>
    <p:extLst>
      <p:ext uri="{BB962C8B-B14F-4D97-AF65-F5344CB8AC3E}">
        <p14:creationId xmlns:p14="http://schemas.microsoft.com/office/powerpoint/2010/main" val="2302615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GB" dirty="0"/>
          </a:p>
        </p:txBody>
      </p:sp>
      <p:sp>
        <p:nvSpPr>
          <p:cNvPr id="4" name="Platshållare för bildnummer 3"/>
          <p:cNvSpPr>
            <a:spLocks noGrp="1"/>
          </p:cNvSpPr>
          <p:nvPr>
            <p:ph type="sldNum" sz="quarter" idx="5"/>
          </p:nvPr>
        </p:nvSpPr>
        <p:spPr/>
        <p:txBody>
          <a:bodyPr/>
          <a:lstStyle/>
          <a:p>
            <a:fld id="{DAEAEB99-7CB3-4243-AB75-828221FBB5DA}" type="slidenum">
              <a:rPr lang="en-GB" smtClean="0"/>
              <a:t>11</a:t>
            </a:fld>
            <a:endParaRPr lang="en-GB"/>
          </a:p>
        </p:txBody>
      </p:sp>
    </p:spTree>
    <p:extLst>
      <p:ext uri="{BB962C8B-B14F-4D97-AF65-F5344CB8AC3E}">
        <p14:creationId xmlns:p14="http://schemas.microsoft.com/office/powerpoint/2010/main" val="2511450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Lillemor Elfström </a:t>
            </a:r>
            <a:r>
              <a:rPr lang="sv-SE" dirty="0" err="1"/>
              <a:t>Broling</a:t>
            </a:r>
            <a:endParaRPr lang="en-GB" dirty="0"/>
          </a:p>
        </p:txBody>
      </p:sp>
      <p:sp>
        <p:nvSpPr>
          <p:cNvPr id="4" name="Platshållare för bildnummer 3"/>
          <p:cNvSpPr>
            <a:spLocks noGrp="1"/>
          </p:cNvSpPr>
          <p:nvPr>
            <p:ph type="sldNum" sz="quarter" idx="5"/>
          </p:nvPr>
        </p:nvSpPr>
        <p:spPr/>
        <p:txBody>
          <a:bodyPr/>
          <a:lstStyle/>
          <a:p>
            <a:fld id="{DAEAEB99-7CB3-4243-AB75-828221FBB5DA}" type="slidenum">
              <a:rPr lang="en-GB" smtClean="0"/>
              <a:t>18</a:t>
            </a:fld>
            <a:endParaRPr lang="en-GB"/>
          </a:p>
        </p:txBody>
      </p:sp>
    </p:spTree>
    <p:extLst>
      <p:ext uri="{BB962C8B-B14F-4D97-AF65-F5344CB8AC3E}">
        <p14:creationId xmlns:p14="http://schemas.microsoft.com/office/powerpoint/2010/main" val="3334792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E2C7B51-459D-3F90-6572-C5DE35DE28E8}"/>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7EDD6D1C-AC72-6EAA-5424-3398E56A63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B49946B7-AAFA-30EA-AED3-C713907DAA82}"/>
              </a:ext>
            </a:extLst>
          </p:cNvPr>
          <p:cNvSpPr>
            <a:spLocks noGrp="1"/>
          </p:cNvSpPr>
          <p:nvPr>
            <p:ph type="dt" sz="half" idx="10"/>
          </p:nvPr>
        </p:nvSpPr>
        <p:spPr/>
        <p:txBody>
          <a:bodyPr/>
          <a:lstStyle/>
          <a:p>
            <a:fld id="{7939A463-9384-A247-9E8D-977F413A6260}" type="datetimeFigureOut">
              <a:rPr lang="sv-SE" smtClean="0"/>
              <a:t>2024-11-26</a:t>
            </a:fld>
            <a:endParaRPr lang="sv-SE"/>
          </a:p>
        </p:txBody>
      </p:sp>
      <p:sp>
        <p:nvSpPr>
          <p:cNvPr id="5" name="Platshållare för sidfot 4">
            <a:extLst>
              <a:ext uri="{FF2B5EF4-FFF2-40B4-BE49-F238E27FC236}">
                <a16:creationId xmlns:a16="http://schemas.microsoft.com/office/drawing/2014/main" id="{0281EE83-BAB0-8E6F-712F-3C771A301D5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29E8145-8ED1-6601-9C67-25158AB50500}"/>
              </a:ext>
            </a:extLst>
          </p:cNvPr>
          <p:cNvSpPr>
            <a:spLocks noGrp="1"/>
          </p:cNvSpPr>
          <p:nvPr>
            <p:ph type="sldNum" sz="quarter" idx="12"/>
          </p:nvPr>
        </p:nvSpPr>
        <p:spPr/>
        <p:txBody>
          <a:bodyPr/>
          <a:lstStyle/>
          <a:p>
            <a:fld id="{479F8398-6A9E-E54A-A7A4-25DD4F54842A}" type="slidenum">
              <a:rPr lang="sv-SE" smtClean="0"/>
              <a:t>‹#›</a:t>
            </a:fld>
            <a:endParaRPr lang="sv-SE"/>
          </a:p>
        </p:txBody>
      </p:sp>
    </p:spTree>
    <p:extLst>
      <p:ext uri="{BB962C8B-B14F-4D97-AF65-F5344CB8AC3E}">
        <p14:creationId xmlns:p14="http://schemas.microsoft.com/office/powerpoint/2010/main" val="380907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9580D48-F352-9754-BEB1-EC8A73EC5F56}"/>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CCEDA064-1986-0371-57F5-B4958C77B70C}"/>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1BBD964-0D05-6311-4B90-20D49416DD23}"/>
              </a:ext>
            </a:extLst>
          </p:cNvPr>
          <p:cNvSpPr>
            <a:spLocks noGrp="1"/>
          </p:cNvSpPr>
          <p:nvPr>
            <p:ph type="dt" sz="half" idx="10"/>
          </p:nvPr>
        </p:nvSpPr>
        <p:spPr/>
        <p:txBody>
          <a:bodyPr/>
          <a:lstStyle/>
          <a:p>
            <a:fld id="{7939A463-9384-A247-9E8D-977F413A6260}" type="datetimeFigureOut">
              <a:rPr lang="sv-SE" smtClean="0"/>
              <a:t>2024-11-26</a:t>
            </a:fld>
            <a:endParaRPr lang="sv-SE"/>
          </a:p>
        </p:txBody>
      </p:sp>
      <p:sp>
        <p:nvSpPr>
          <p:cNvPr id="5" name="Platshållare för sidfot 4">
            <a:extLst>
              <a:ext uri="{FF2B5EF4-FFF2-40B4-BE49-F238E27FC236}">
                <a16:creationId xmlns:a16="http://schemas.microsoft.com/office/drawing/2014/main" id="{D1ABBB4C-1025-F3B9-BC89-FD0014ACB23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89903F0-4BAA-2779-D69C-F5A562C467A6}"/>
              </a:ext>
            </a:extLst>
          </p:cNvPr>
          <p:cNvSpPr>
            <a:spLocks noGrp="1"/>
          </p:cNvSpPr>
          <p:nvPr>
            <p:ph type="sldNum" sz="quarter" idx="12"/>
          </p:nvPr>
        </p:nvSpPr>
        <p:spPr/>
        <p:txBody>
          <a:bodyPr/>
          <a:lstStyle/>
          <a:p>
            <a:fld id="{479F8398-6A9E-E54A-A7A4-25DD4F54842A}" type="slidenum">
              <a:rPr lang="sv-SE" smtClean="0"/>
              <a:t>‹#›</a:t>
            </a:fld>
            <a:endParaRPr lang="sv-SE"/>
          </a:p>
        </p:txBody>
      </p:sp>
    </p:spTree>
    <p:extLst>
      <p:ext uri="{BB962C8B-B14F-4D97-AF65-F5344CB8AC3E}">
        <p14:creationId xmlns:p14="http://schemas.microsoft.com/office/powerpoint/2010/main" val="4149871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9D9826A6-3885-A66A-F9AA-8A50FFC3C414}"/>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3D75F48-EE68-ECDF-764B-090FDEE998CF}"/>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B196580-954B-4C6D-A1E7-1D74D7461B58}"/>
              </a:ext>
            </a:extLst>
          </p:cNvPr>
          <p:cNvSpPr>
            <a:spLocks noGrp="1"/>
          </p:cNvSpPr>
          <p:nvPr>
            <p:ph type="dt" sz="half" idx="10"/>
          </p:nvPr>
        </p:nvSpPr>
        <p:spPr/>
        <p:txBody>
          <a:bodyPr/>
          <a:lstStyle/>
          <a:p>
            <a:fld id="{7939A463-9384-A247-9E8D-977F413A6260}" type="datetimeFigureOut">
              <a:rPr lang="sv-SE" smtClean="0"/>
              <a:t>2024-11-26</a:t>
            </a:fld>
            <a:endParaRPr lang="sv-SE"/>
          </a:p>
        </p:txBody>
      </p:sp>
      <p:sp>
        <p:nvSpPr>
          <p:cNvPr id="5" name="Platshållare för sidfot 4">
            <a:extLst>
              <a:ext uri="{FF2B5EF4-FFF2-40B4-BE49-F238E27FC236}">
                <a16:creationId xmlns:a16="http://schemas.microsoft.com/office/drawing/2014/main" id="{2671BCD2-E143-FDB8-607C-DFD144F6664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8675E50-E5DF-85CA-74BE-D02F9F23BC04}"/>
              </a:ext>
            </a:extLst>
          </p:cNvPr>
          <p:cNvSpPr>
            <a:spLocks noGrp="1"/>
          </p:cNvSpPr>
          <p:nvPr>
            <p:ph type="sldNum" sz="quarter" idx="12"/>
          </p:nvPr>
        </p:nvSpPr>
        <p:spPr/>
        <p:txBody>
          <a:bodyPr/>
          <a:lstStyle/>
          <a:p>
            <a:fld id="{479F8398-6A9E-E54A-A7A4-25DD4F54842A}" type="slidenum">
              <a:rPr lang="sv-SE" smtClean="0"/>
              <a:t>‹#›</a:t>
            </a:fld>
            <a:endParaRPr lang="sv-SE"/>
          </a:p>
        </p:txBody>
      </p:sp>
    </p:spTree>
    <p:extLst>
      <p:ext uri="{BB962C8B-B14F-4D97-AF65-F5344CB8AC3E}">
        <p14:creationId xmlns:p14="http://schemas.microsoft.com/office/powerpoint/2010/main" val="149490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7129798-9343-402F-EEC0-42BBD00C13EB}"/>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FF431E26-35FA-0CB4-0705-EC3ECA2EA210}"/>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04DE1F6-8635-9791-F424-44CA86C845E2}"/>
              </a:ext>
            </a:extLst>
          </p:cNvPr>
          <p:cNvSpPr>
            <a:spLocks noGrp="1"/>
          </p:cNvSpPr>
          <p:nvPr>
            <p:ph type="dt" sz="half" idx="10"/>
          </p:nvPr>
        </p:nvSpPr>
        <p:spPr/>
        <p:txBody>
          <a:bodyPr/>
          <a:lstStyle/>
          <a:p>
            <a:fld id="{7939A463-9384-A247-9E8D-977F413A6260}" type="datetimeFigureOut">
              <a:rPr lang="sv-SE" smtClean="0"/>
              <a:t>2024-11-26</a:t>
            </a:fld>
            <a:endParaRPr lang="sv-SE"/>
          </a:p>
        </p:txBody>
      </p:sp>
      <p:sp>
        <p:nvSpPr>
          <p:cNvPr id="5" name="Platshållare för sidfot 4">
            <a:extLst>
              <a:ext uri="{FF2B5EF4-FFF2-40B4-BE49-F238E27FC236}">
                <a16:creationId xmlns:a16="http://schemas.microsoft.com/office/drawing/2014/main" id="{7CBE8C5C-19C7-43FE-1FE9-AA2DD3556F2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3D27502-3C59-1AF4-64B5-C4436C10A1E9}"/>
              </a:ext>
            </a:extLst>
          </p:cNvPr>
          <p:cNvSpPr>
            <a:spLocks noGrp="1"/>
          </p:cNvSpPr>
          <p:nvPr>
            <p:ph type="sldNum" sz="quarter" idx="12"/>
          </p:nvPr>
        </p:nvSpPr>
        <p:spPr/>
        <p:txBody>
          <a:bodyPr/>
          <a:lstStyle/>
          <a:p>
            <a:fld id="{479F8398-6A9E-E54A-A7A4-25DD4F54842A}" type="slidenum">
              <a:rPr lang="sv-SE" smtClean="0"/>
              <a:t>‹#›</a:t>
            </a:fld>
            <a:endParaRPr lang="sv-SE"/>
          </a:p>
        </p:txBody>
      </p:sp>
    </p:spTree>
    <p:extLst>
      <p:ext uri="{BB962C8B-B14F-4D97-AF65-F5344CB8AC3E}">
        <p14:creationId xmlns:p14="http://schemas.microsoft.com/office/powerpoint/2010/main" val="1591092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4E42F13-A819-D2C0-3A98-A78B1483B788}"/>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09ECABBE-8922-8D77-08B9-49F97E8417D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42DDA28C-FF66-4FA0-95E5-0F44CF7CF246}"/>
              </a:ext>
            </a:extLst>
          </p:cNvPr>
          <p:cNvSpPr>
            <a:spLocks noGrp="1"/>
          </p:cNvSpPr>
          <p:nvPr>
            <p:ph type="dt" sz="half" idx="10"/>
          </p:nvPr>
        </p:nvSpPr>
        <p:spPr/>
        <p:txBody>
          <a:bodyPr/>
          <a:lstStyle/>
          <a:p>
            <a:fld id="{7939A463-9384-A247-9E8D-977F413A6260}" type="datetimeFigureOut">
              <a:rPr lang="sv-SE" smtClean="0"/>
              <a:t>2024-11-26</a:t>
            </a:fld>
            <a:endParaRPr lang="sv-SE"/>
          </a:p>
        </p:txBody>
      </p:sp>
      <p:sp>
        <p:nvSpPr>
          <p:cNvPr id="5" name="Platshållare för sidfot 4">
            <a:extLst>
              <a:ext uri="{FF2B5EF4-FFF2-40B4-BE49-F238E27FC236}">
                <a16:creationId xmlns:a16="http://schemas.microsoft.com/office/drawing/2014/main" id="{E52BBF2C-B7E9-1D29-6E8F-748366BF4E8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BFFDDE5-ABAE-3E6D-CE06-0C89AEB7E854}"/>
              </a:ext>
            </a:extLst>
          </p:cNvPr>
          <p:cNvSpPr>
            <a:spLocks noGrp="1"/>
          </p:cNvSpPr>
          <p:nvPr>
            <p:ph type="sldNum" sz="quarter" idx="12"/>
          </p:nvPr>
        </p:nvSpPr>
        <p:spPr/>
        <p:txBody>
          <a:bodyPr/>
          <a:lstStyle/>
          <a:p>
            <a:fld id="{479F8398-6A9E-E54A-A7A4-25DD4F54842A}" type="slidenum">
              <a:rPr lang="sv-SE" smtClean="0"/>
              <a:t>‹#›</a:t>
            </a:fld>
            <a:endParaRPr lang="sv-SE"/>
          </a:p>
        </p:txBody>
      </p:sp>
    </p:spTree>
    <p:extLst>
      <p:ext uri="{BB962C8B-B14F-4D97-AF65-F5344CB8AC3E}">
        <p14:creationId xmlns:p14="http://schemas.microsoft.com/office/powerpoint/2010/main" val="3786960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105A19F-C5B7-EB5A-912A-2CE38E1EE03E}"/>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BA0FC71-34CE-EDCF-E992-E6D6D3B91746}"/>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755611D5-C222-F03F-9D87-659D2A519F1C}"/>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897B0E8E-4B86-DCB1-26DF-7759F30321EA}"/>
              </a:ext>
            </a:extLst>
          </p:cNvPr>
          <p:cNvSpPr>
            <a:spLocks noGrp="1"/>
          </p:cNvSpPr>
          <p:nvPr>
            <p:ph type="dt" sz="half" idx="10"/>
          </p:nvPr>
        </p:nvSpPr>
        <p:spPr/>
        <p:txBody>
          <a:bodyPr/>
          <a:lstStyle/>
          <a:p>
            <a:fld id="{7939A463-9384-A247-9E8D-977F413A6260}" type="datetimeFigureOut">
              <a:rPr lang="sv-SE" smtClean="0"/>
              <a:t>2024-11-26</a:t>
            </a:fld>
            <a:endParaRPr lang="sv-SE"/>
          </a:p>
        </p:txBody>
      </p:sp>
      <p:sp>
        <p:nvSpPr>
          <p:cNvPr id="6" name="Platshållare för sidfot 5">
            <a:extLst>
              <a:ext uri="{FF2B5EF4-FFF2-40B4-BE49-F238E27FC236}">
                <a16:creationId xmlns:a16="http://schemas.microsoft.com/office/drawing/2014/main" id="{E32F5E30-9EFE-29E4-1FE6-4E354D96B27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E491FAD-F2B4-1051-6931-41FB67B7767D}"/>
              </a:ext>
            </a:extLst>
          </p:cNvPr>
          <p:cNvSpPr>
            <a:spLocks noGrp="1"/>
          </p:cNvSpPr>
          <p:nvPr>
            <p:ph type="sldNum" sz="quarter" idx="12"/>
          </p:nvPr>
        </p:nvSpPr>
        <p:spPr/>
        <p:txBody>
          <a:bodyPr/>
          <a:lstStyle/>
          <a:p>
            <a:fld id="{479F8398-6A9E-E54A-A7A4-25DD4F54842A}" type="slidenum">
              <a:rPr lang="sv-SE" smtClean="0"/>
              <a:t>‹#›</a:t>
            </a:fld>
            <a:endParaRPr lang="sv-SE"/>
          </a:p>
        </p:txBody>
      </p:sp>
    </p:spTree>
    <p:extLst>
      <p:ext uri="{BB962C8B-B14F-4D97-AF65-F5344CB8AC3E}">
        <p14:creationId xmlns:p14="http://schemas.microsoft.com/office/powerpoint/2010/main" val="259973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0855D95-8922-ABA1-9E61-ACA36137335C}"/>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C76594E5-DD4C-F211-FB2C-852CF4BC29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D231E820-0C2C-1F5F-CBD5-F543A5D91639}"/>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0DDD0787-DA0C-CF92-5A2D-8BC3ECB8F0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D45C27AF-1CD8-459D-D97B-9427475240AC}"/>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92BA7D36-C030-43E3-A842-5A1A1F5B8FAA}"/>
              </a:ext>
            </a:extLst>
          </p:cNvPr>
          <p:cNvSpPr>
            <a:spLocks noGrp="1"/>
          </p:cNvSpPr>
          <p:nvPr>
            <p:ph type="dt" sz="half" idx="10"/>
          </p:nvPr>
        </p:nvSpPr>
        <p:spPr/>
        <p:txBody>
          <a:bodyPr/>
          <a:lstStyle/>
          <a:p>
            <a:fld id="{7939A463-9384-A247-9E8D-977F413A6260}" type="datetimeFigureOut">
              <a:rPr lang="sv-SE" smtClean="0"/>
              <a:t>2024-11-26</a:t>
            </a:fld>
            <a:endParaRPr lang="sv-SE"/>
          </a:p>
        </p:txBody>
      </p:sp>
      <p:sp>
        <p:nvSpPr>
          <p:cNvPr id="8" name="Platshållare för sidfot 7">
            <a:extLst>
              <a:ext uri="{FF2B5EF4-FFF2-40B4-BE49-F238E27FC236}">
                <a16:creationId xmlns:a16="http://schemas.microsoft.com/office/drawing/2014/main" id="{BE7C1F63-4B0C-DEEF-96D9-EF056DB00055}"/>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9649C8E6-2D3C-52F3-FB67-899971D1DA32}"/>
              </a:ext>
            </a:extLst>
          </p:cNvPr>
          <p:cNvSpPr>
            <a:spLocks noGrp="1"/>
          </p:cNvSpPr>
          <p:nvPr>
            <p:ph type="sldNum" sz="quarter" idx="12"/>
          </p:nvPr>
        </p:nvSpPr>
        <p:spPr/>
        <p:txBody>
          <a:bodyPr/>
          <a:lstStyle/>
          <a:p>
            <a:fld id="{479F8398-6A9E-E54A-A7A4-25DD4F54842A}" type="slidenum">
              <a:rPr lang="sv-SE" smtClean="0"/>
              <a:t>‹#›</a:t>
            </a:fld>
            <a:endParaRPr lang="sv-SE"/>
          </a:p>
        </p:txBody>
      </p:sp>
    </p:spTree>
    <p:extLst>
      <p:ext uri="{BB962C8B-B14F-4D97-AF65-F5344CB8AC3E}">
        <p14:creationId xmlns:p14="http://schemas.microsoft.com/office/powerpoint/2010/main" val="3312025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1DC796-06B6-72AD-2511-B8DBB3021F7A}"/>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DBAA3593-8B6D-40A8-6540-D3F8E4FAF8E3}"/>
              </a:ext>
            </a:extLst>
          </p:cNvPr>
          <p:cNvSpPr>
            <a:spLocks noGrp="1"/>
          </p:cNvSpPr>
          <p:nvPr>
            <p:ph type="dt" sz="half" idx="10"/>
          </p:nvPr>
        </p:nvSpPr>
        <p:spPr/>
        <p:txBody>
          <a:bodyPr/>
          <a:lstStyle/>
          <a:p>
            <a:fld id="{7939A463-9384-A247-9E8D-977F413A6260}" type="datetimeFigureOut">
              <a:rPr lang="sv-SE" smtClean="0"/>
              <a:t>2024-11-26</a:t>
            </a:fld>
            <a:endParaRPr lang="sv-SE"/>
          </a:p>
        </p:txBody>
      </p:sp>
      <p:sp>
        <p:nvSpPr>
          <p:cNvPr id="4" name="Platshållare för sidfot 3">
            <a:extLst>
              <a:ext uri="{FF2B5EF4-FFF2-40B4-BE49-F238E27FC236}">
                <a16:creationId xmlns:a16="http://schemas.microsoft.com/office/drawing/2014/main" id="{B3863297-FA8E-82D3-19A2-C2715D22503D}"/>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5816E90E-AD95-9DDB-B2E8-7065A0BA71C5}"/>
              </a:ext>
            </a:extLst>
          </p:cNvPr>
          <p:cNvSpPr>
            <a:spLocks noGrp="1"/>
          </p:cNvSpPr>
          <p:nvPr>
            <p:ph type="sldNum" sz="quarter" idx="12"/>
          </p:nvPr>
        </p:nvSpPr>
        <p:spPr/>
        <p:txBody>
          <a:bodyPr/>
          <a:lstStyle/>
          <a:p>
            <a:fld id="{479F8398-6A9E-E54A-A7A4-25DD4F54842A}" type="slidenum">
              <a:rPr lang="sv-SE" smtClean="0"/>
              <a:t>‹#›</a:t>
            </a:fld>
            <a:endParaRPr lang="sv-SE"/>
          </a:p>
        </p:txBody>
      </p:sp>
    </p:spTree>
    <p:extLst>
      <p:ext uri="{BB962C8B-B14F-4D97-AF65-F5344CB8AC3E}">
        <p14:creationId xmlns:p14="http://schemas.microsoft.com/office/powerpoint/2010/main" val="2093639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C9BBA73A-5F7B-D0EC-C94A-8399ED36820D}"/>
              </a:ext>
            </a:extLst>
          </p:cNvPr>
          <p:cNvSpPr>
            <a:spLocks noGrp="1"/>
          </p:cNvSpPr>
          <p:nvPr>
            <p:ph type="dt" sz="half" idx="10"/>
          </p:nvPr>
        </p:nvSpPr>
        <p:spPr/>
        <p:txBody>
          <a:bodyPr/>
          <a:lstStyle/>
          <a:p>
            <a:fld id="{7939A463-9384-A247-9E8D-977F413A6260}" type="datetimeFigureOut">
              <a:rPr lang="sv-SE" smtClean="0"/>
              <a:t>2024-11-26</a:t>
            </a:fld>
            <a:endParaRPr lang="sv-SE"/>
          </a:p>
        </p:txBody>
      </p:sp>
      <p:sp>
        <p:nvSpPr>
          <p:cNvPr id="3" name="Platshållare för sidfot 2">
            <a:extLst>
              <a:ext uri="{FF2B5EF4-FFF2-40B4-BE49-F238E27FC236}">
                <a16:creationId xmlns:a16="http://schemas.microsoft.com/office/drawing/2014/main" id="{7A097A94-36CB-54A0-4998-8569F163457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2FDD42EC-B69B-C6A0-CC21-7415E5809292}"/>
              </a:ext>
            </a:extLst>
          </p:cNvPr>
          <p:cNvSpPr>
            <a:spLocks noGrp="1"/>
          </p:cNvSpPr>
          <p:nvPr>
            <p:ph type="sldNum" sz="quarter" idx="12"/>
          </p:nvPr>
        </p:nvSpPr>
        <p:spPr/>
        <p:txBody>
          <a:bodyPr/>
          <a:lstStyle/>
          <a:p>
            <a:fld id="{479F8398-6A9E-E54A-A7A4-25DD4F54842A}" type="slidenum">
              <a:rPr lang="sv-SE" smtClean="0"/>
              <a:t>‹#›</a:t>
            </a:fld>
            <a:endParaRPr lang="sv-SE"/>
          </a:p>
        </p:txBody>
      </p:sp>
    </p:spTree>
    <p:extLst>
      <p:ext uri="{BB962C8B-B14F-4D97-AF65-F5344CB8AC3E}">
        <p14:creationId xmlns:p14="http://schemas.microsoft.com/office/powerpoint/2010/main" val="1576946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B9E6C8E-80C7-4C0F-5D22-C33C322F6E0D}"/>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06C1556-9200-48F5-301D-864F4658F6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B6843AF2-2417-4504-2343-B11D8565F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CCCA7B0-62CE-C6BF-B113-8FDBC8EE5042}"/>
              </a:ext>
            </a:extLst>
          </p:cNvPr>
          <p:cNvSpPr>
            <a:spLocks noGrp="1"/>
          </p:cNvSpPr>
          <p:nvPr>
            <p:ph type="dt" sz="half" idx="10"/>
          </p:nvPr>
        </p:nvSpPr>
        <p:spPr/>
        <p:txBody>
          <a:bodyPr/>
          <a:lstStyle/>
          <a:p>
            <a:fld id="{7939A463-9384-A247-9E8D-977F413A6260}" type="datetimeFigureOut">
              <a:rPr lang="sv-SE" smtClean="0"/>
              <a:t>2024-11-26</a:t>
            </a:fld>
            <a:endParaRPr lang="sv-SE"/>
          </a:p>
        </p:txBody>
      </p:sp>
      <p:sp>
        <p:nvSpPr>
          <p:cNvPr id="6" name="Platshållare för sidfot 5">
            <a:extLst>
              <a:ext uri="{FF2B5EF4-FFF2-40B4-BE49-F238E27FC236}">
                <a16:creationId xmlns:a16="http://schemas.microsoft.com/office/drawing/2014/main" id="{5EB51D36-52D6-F3F9-0EE5-BC6CB5710CF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91360ED-4A08-4EEC-BBDB-06D3044DCCD9}"/>
              </a:ext>
            </a:extLst>
          </p:cNvPr>
          <p:cNvSpPr>
            <a:spLocks noGrp="1"/>
          </p:cNvSpPr>
          <p:nvPr>
            <p:ph type="sldNum" sz="quarter" idx="12"/>
          </p:nvPr>
        </p:nvSpPr>
        <p:spPr/>
        <p:txBody>
          <a:bodyPr/>
          <a:lstStyle/>
          <a:p>
            <a:fld id="{479F8398-6A9E-E54A-A7A4-25DD4F54842A}" type="slidenum">
              <a:rPr lang="sv-SE" smtClean="0"/>
              <a:t>‹#›</a:t>
            </a:fld>
            <a:endParaRPr lang="sv-SE"/>
          </a:p>
        </p:txBody>
      </p:sp>
    </p:spTree>
    <p:extLst>
      <p:ext uri="{BB962C8B-B14F-4D97-AF65-F5344CB8AC3E}">
        <p14:creationId xmlns:p14="http://schemas.microsoft.com/office/powerpoint/2010/main" val="3830033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70FB556-D9BA-BF8A-5077-526B6099546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70D4FBFB-2A01-BF31-6DBD-2C9E7C3C0F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2290E47A-161C-77ED-1F7F-ECE3D38FE9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891511BE-7BDB-26D1-0F71-A1E433FA64DB}"/>
              </a:ext>
            </a:extLst>
          </p:cNvPr>
          <p:cNvSpPr>
            <a:spLocks noGrp="1"/>
          </p:cNvSpPr>
          <p:nvPr>
            <p:ph type="dt" sz="half" idx="10"/>
          </p:nvPr>
        </p:nvSpPr>
        <p:spPr/>
        <p:txBody>
          <a:bodyPr/>
          <a:lstStyle/>
          <a:p>
            <a:fld id="{7939A463-9384-A247-9E8D-977F413A6260}" type="datetimeFigureOut">
              <a:rPr lang="sv-SE" smtClean="0"/>
              <a:t>2024-11-26</a:t>
            </a:fld>
            <a:endParaRPr lang="sv-SE"/>
          </a:p>
        </p:txBody>
      </p:sp>
      <p:sp>
        <p:nvSpPr>
          <p:cNvPr id="6" name="Platshållare för sidfot 5">
            <a:extLst>
              <a:ext uri="{FF2B5EF4-FFF2-40B4-BE49-F238E27FC236}">
                <a16:creationId xmlns:a16="http://schemas.microsoft.com/office/drawing/2014/main" id="{EBE756C8-52AC-150B-8C24-9923C3D0D591}"/>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D272D60-4DCE-5CCB-8E90-669A4A0B29C7}"/>
              </a:ext>
            </a:extLst>
          </p:cNvPr>
          <p:cNvSpPr>
            <a:spLocks noGrp="1"/>
          </p:cNvSpPr>
          <p:nvPr>
            <p:ph type="sldNum" sz="quarter" idx="12"/>
          </p:nvPr>
        </p:nvSpPr>
        <p:spPr/>
        <p:txBody>
          <a:bodyPr/>
          <a:lstStyle/>
          <a:p>
            <a:fld id="{479F8398-6A9E-E54A-A7A4-25DD4F54842A}" type="slidenum">
              <a:rPr lang="sv-SE" smtClean="0"/>
              <a:t>‹#›</a:t>
            </a:fld>
            <a:endParaRPr lang="sv-SE"/>
          </a:p>
        </p:txBody>
      </p:sp>
    </p:spTree>
    <p:extLst>
      <p:ext uri="{BB962C8B-B14F-4D97-AF65-F5344CB8AC3E}">
        <p14:creationId xmlns:p14="http://schemas.microsoft.com/office/powerpoint/2010/main" val="181710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7C103CF-1DDA-2CCA-7706-61AE2E2F5F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304A587D-8F94-C5AD-80B9-B8F2155EA3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CC43813-0F6F-4BAE-70C3-06F5041456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939A463-9384-A247-9E8D-977F413A6260}" type="datetimeFigureOut">
              <a:rPr lang="sv-SE" smtClean="0"/>
              <a:t>2024-11-26</a:t>
            </a:fld>
            <a:endParaRPr lang="sv-SE"/>
          </a:p>
        </p:txBody>
      </p:sp>
      <p:sp>
        <p:nvSpPr>
          <p:cNvPr id="5" name="Platshållare för sidfot 4">
            <a:extLst>
              <a:ext uri="{FF2B5EF4-FFF2-40B4-BE49-F238E27FC236}">
                <a16:creationId xmlns:a16="http://schemas.microsoft.com/office/drawing/2014/main" id="{3A96B54C-5AE0-BF97-28EF-3639A60404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C82476AD-D982-8962-0F3F-CCEAF5D5C4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79F8398-6A9E-E54A-A7A4-25DD4F54842A}" type="slidenum">
              <a:rPr lang="sv-SE" smtClean="0"/>
              <a:t>‹#›</a:t>
            </a:fld>
            <a:endParaRPr lang="sv-SE"/>
          </a:p>
        </p:txBody>
      </p:sp>
    </p:spTree>
    <p:extLst>
      <p:ext uri="{BB962C8B-B14F-4D97-AF65-F5344CB8AC3E}">
        <p14:creationId xmlns:p14="http://schemas.microsoft.com/office/powerpoint/2010/main" val="2448969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rie.a.gustafsson@rjl.se" TargetMode="External"/><Relationship Id="rId2" Type="http://schemas.openxmlformats.org/officeDocument/2006/relationships/hyperlink" Target="mailto:joakim.llfredsson@liu.se"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B3C7775-C90F-E0C4-940E-B1E83DCB5AF0}"/>
              </a:ext>
            </a:extLst>
          </p:cNvPr>
          <p:cNvSpPr>
            <a:spLocks noGrp="1"/>
          </p:cNvSpPr>
          <p:nvPr>
            <p:ph type="title"/>
          </p:nvPr>
        </p:nvSpPr>
        <p:spPr/>
        <p:txBody>
          <a:bodyPr>
            <a:normAutofit/>
          </a:bodyPr>
          <a:lstStyle/>
          <a:p>
            <a:r>
              <a:rPr lang="sv-SE" sz="3000" b="1" dirty="0"/>
              <a:t>Frågor rörande forskning till respektive RPO</a:t>
            </a:r>
          </a:p>
        </p:txBody>
      </p:sp>
      <p:sp>
        <p:nvSpPr>
          <p:cNvPr id="3" name="Platshållare för innehåll 2">
            <a:extLst>
              <a:ext uri="{FF2B5EF4-FFF2-40B4-BE49-F238E27FC236}">
                <a16:creationId xmlns:a16="http://schemas.microsoft.com/office/drawing/2014/main" id="{86E644F4-D43E-0C0C-AF2F-4600B41D3259}"/>
              </a:ext>
            </a:extLst>
          </p:cNvPr>
          <p:cNvSpPr>
            <a:spLocks noGrp="1"/>
          </p:cNvSpPr>
          <p:nvPr>
            <p:ph idx="1"/>
          </p:nvPr>
        </p:nvSpPr>
        <p:spPr>
          <a:xfrm>
            <a:off x="468085" y="1959768"/>
            <a:ext cx="11255829" cy="2626632"/>
          </a:xfrm>
        </p:spPr>
        <p:txBody>
          <a:bodyPr>
            <a:noAutofit/>
          </a:bodyPr>
          <a:lstStyle/>
          <a:p>
            <a:pPr algn="l">
              <a:spcAft>
                <a:spcPts val="0"/>
              </a:spcAft>
              <a:buFont typeface="+mj-lt"/>
              <a:buAutoNum type="arabicPeriod"/>
            </a:pPr>
            <a:r>
              <a:rPr lang="sv-SE" sz="2000" b="1" i="0" u="none" strike="noStrike" dirty="0">
                <a:solidFill>
                  <a:srgbClr val="000000"/>
                </a:solidFill>
                <a:effectLst/>
                <a:latin typeface="Calibri" panose="020F0502020204030204" pitchFamily="34" charset="0"/>
              </a:rPr>
              <a:t>Ge exempel på 2-3 starka forskningsområden inom ert programområde?</a:t>
            </a:r>
            <a:r>
              <a:rPr lang="sv-SE" sz="2000" b="0" i="0" u="none" strike="noStrike" dirty="0">
                <a:solidFill>
                  <a:srgbClr val="000000"/>
                </a:solidFill>
                <a:effectLst/>
                <a:latin typeface="Calibri" panose="020F0502020204030204" pitchFamily="34" charset="0"/>
              </a:rPr>
              <a:t/>
            </a:r>
            <a:br>
              <a:rPr lang="sv-SE" sz="2000" b="0" i="0" u="none" strike="noStrike" dirty="0">
                <a:solidFill>
                  <a:srgbClr val="000000"/>
                </a:solidFill>
                <a:effectLst/>
                <a:latin typeface="Calibri" panose="020F0502020204030204" pitchFamily="34" charset="0"/>
              </a:rPr>
            </a:br>
            <a:r>
              <a:rPr lang="sv-SE" sz="2000" b="0" i="1" u="none" strike="noStrike" dirty="0">
                <a:solidFill>
                  <a:srgbClr val="000000"/>
                </a:solidFill>
                <a:effectLst/>
                <a:latin typeface="Calibri" panose="020F0502020204030204" pitchFamily="34" charset="0"/>
              </a:rPr>
              <a:t>(</a:t>
            </a:r>
            <a:r>
              <a:rPr lang="sv-SE" sz="2000" i="1" u="sng" dirty="0">
                <a:solidFill>
                  <a:srgbClr val="000000"/>
                </a:solidFill>
                <a:latin typeface="Calibri" panose="020F0502020204030204" pitchFamily="34" charset="0"/>
              </a:rPr>
              <a:t>B</a:t>
            </a:r>
            <a:r>
              <a:rPr lang="sv-SE" sz="2000" b="0" i="1" u="sng" strike="noStrike" dirty="0">
                <a:solidFill>
                  <a:srgbClr val="000000"/>
                </a:solidFill>
                <a:effectLst/>
                <a:latin typeface="Calibri" panose="020F0502020204030204" pitchFamily="34" charset="0"/>
              </a:rPr>
              <a:t>etydande publikationer</a:t>
            </a:r>
            <a:r>
              <a:rPr lang="sv-SE" sz="2000" b="0" i="1" u="none" strike="noStrike" dirty="0">
                <a:solidFill>
                  <a:srgbClr val="000000"/>
                </a:solidFill>
                <a:effectLst/>
                <a:latin typeface="Calibri" panose="020F0502020204030204" pitchFamily="34" charset="0"/>
              </a:rPr>
              <a:t> med hög </a:t>
            </a:r>
            <a:r>
              <a:rPr lang="sv-SE" sz="2000" b="0" i="1" u="none" strike="noStrike" dirty="0" err="1">
                <a:solidFill>
                  <a:srgbClr val="000000"/>
                </a:solidFill>
                <a:effectLst/>
                <a:latin typeface="Calibri" panose="020F0502020204030204" pitchFamily="34" charset="0"/>
              </a:rPr>
              <a:t>impact</a:t>
            </a:r>
            <a:r>
              <a:rPr lang="sv-SE" sz="2000" b="0" i="1" u="none" strike="noStrike" dirty="0">
                <a:solidFill>
                  <a:srgbClr val="000000"/>
                </a:solidFill>
                <a:effectLst/>
                <a:latin typeface="Calibri" panose="020F0502020204030204" pitchFamily="34" charset="0"/>
              </a:rPr>
              <a:t> vetenskapligt eller stark (</a:t>
            </a:r>
            <a:r>
              <a:rPr lang="sv-SE" sz="2000" b="0" i="1" u="none" strike="noStrike" dirty="0" err="1">
                <a:solidFill>
                  <a:srgbClr val="000000"/>
                </a:solidFill>
                <a:effectLst/>
                <a:latin typeface="Calibri" panose="020F0502020204030204" pitchFamily="34" charset="0"/>
              </a:rPr>
              <a:t>impact</a:t>
            </a:r>
            <a:r>
              <a:rPr lang="sv-SE" sz="2000" b="0" i="1" u="none" strike="noStrike" dirty="0">
                <a:solidFill>
                  <a:srgbClr val="000000"/>
                </a:solidFill>
                <a:effectLst/>
                <a:latin typeface="Calibri" panose="020F0502020204030204" pitchFamily="34" charset="0"/>
              </a:rPr>
              <a:t> sjukvårdsmässigt och/eller </a:t>
            </a:r>
            <a:r>
              <a:rPr lang="sv-SE" sz="2000" b="0" i="1" u="sng" strike="noStrike" dirty="0">
                <a:solidFill>
                  <a:srgbClr val="000000"/>
                </a:solidFill>
                <a:effectLst/>
                <a:latin typeface="Calibri" panose="020F0502020204030204" pitchFamily="34" charset="0"/>
              </a:rPr>
              <a:t>extern finansiering</a:t>
            </a:r>
            <a:r>
              <a:rPr lang="sv-SE" sz="2000" b="0" i="1" u="none" strike="noStrike" dirty="0">
                <a:solidFill>
                  <a:srgbClr val="000000"/>
                </a:solidFill>
                <a:effectLst/>
                <a:latin typeface="Calibri" panose="020F0502020204030204" pitchFamily="34" charset="0"/>
              </a:rPr>
              <a:t> nationellt/internationellt).</a:t>
            </a:r>
            <a:endParaRPr lang="sv-SE" sz="2000" b="0" i="1" u="none" strike="noStrike" dirty="0">
              <a:solidFill>
                <a:srgbClr val="000000"/>
              </a:solidFill>
              <a:effectLst/>
              <a:latin typeface="Times New Roman" panose="02020603050405020304" pitchFamily="18" charset="0"/>
            </a:endParaRPr>
          </a:p>
          <a:p>
            <a:pPr algn="l">
              <a:spcAft>
                <a:spcPts val="0"/>
              </a:spcAft>
              <a:buFont typeface="+mj-lt"/>
              <a:buAutoNum type="arabicPeriod"/>
            </a:pPr>
            <a:r>
              <a:rPr lang="sv-SE" sz="2000" b="1" i="0" u="none" strike="noStrike" dirty="0">
                <a:solidFill>
                  <a:srgbClr val="000000"/>
                </a:solidFill>
                <a:effectLst/>
                <a:latin typeface="Calibri" panose="020F0502020204030204" pitchFamily="34" charset="0"/>
              </a:rPr>
              <a:t>Ge exempel på forskningsområden med stark sjukvårdsregionalregional förankring? </a:t>
            </a:r>
            <a:r>
              <a:rPr lang="sv-SE" sz="2000" b="0" i="0" u="none" strike="noStrike" dirty="0">
                <a:solidFill>
                  <a:srgbClr val="000000"/>
                </a:solidFill>
                <a:effectLst/>
                <a:latin typeface="Calibri" panose="020F0502020204030204" pitchFamily="34" charset="0"/>
              </a:rPr>
              <a:t/>
            </a:r>
            <a:br>
              <a:rPr lang="sv-SE" sz="2000" b="0" i="0" u="none" strike="noStrike" dirty="0">
                <a:solidFill>
                  <a:srgbClr val="000000"/>
                </a:solidFill>
                <a:effectLst/>
                <a:latin typeface="Calibri" panose="020F0502020204030204" pitchFamily="34" charset="0"/>
              </a:rPr>
            </a:br>
            <a:r>
              <a:rPr lang="sv-SE" sz="2000" b="0" i="1" u="none" strike="noStrike" dirty="0">
                <a:solidFill>
                  <a:srgbClr val="000000"/>
                </a:solidFill>
                <a:effectLst/>
                <a:latin typeface="Calibri" panose="020F0502020204030204" pitchFamily="34" charset="0"/>
              </a:rPr>
              <a:t>(RÖ, RKL och RJL i samverkan).</a:t>
            </a:r>
            <a:endParaRPr lang="sv-SE" sz="2000" b="0" i="1" u="none" strike="noStrike" dirty="0">
              <a:solidFill>
                <a:srgbClr val="000000"/>
              </a:solidFill>
              <a:effectLst/>
              <a:latin typeface="Times New Roman" panose="02020603050405020304" pitchFamily="18" charset="0"/>
            </a:endParaRPr>
          </a:p>
          <a:p>
            <a:pPr algn="l">
              <a:spcAft>
                <a:spcPts val="0"/>
              </a:spcAft>
              <a:buFont typeface="+mj-lt"/>
              <a:buAutoNum type="arabicPeriod"/>
            </a:pPr>
            <a:r>
              <a:rPr lang="sv-SE" sz="2000" b="1" i="0" u="none" strike="noStrike" dirty="0">
                <a:solidFill>
                  <a:srgbClr val="000000"/>
                </a:solidFill>
                <a:effectLst/>
                <a:latin typeface="Calibri" panose="020F0502020204030204" pitchFamily="34" charset="0"/>
              </a:rPr>
              <a:t>Vilka ytterligare kliniknära forskningsfrågor skulle kunna vara aktuella för sjukvårdsregional samverkan inom ert programområde?</a:t>
            </a:r>
            <a:br>
              <a:rPr lang="sv-SE" sz="2000" b="1" i="0" u="none" strike="noStrike" dirty="0">
                <a:solidFill>
                  <a:srgbClr val="000000"/>
                </a:solidFill>
                <a:effectLst/>
                <a:latin typeface="Calibri" panose="020F0502020204030204" pitchFamily="34" charset="0"/>
              </a:rPr>
            </a:br>
            <a:r>
              <a:rPr lang="sv-SE" sz="2000" b="0" i="1" u="none" strike="noStrike" dirty="0">
                <a:solidFill>
                  <a:srgbClr val="000000"/>
                </a:solidFill>
                <a:effectLst/>
                <a:latin typeface="Calibri" panose="020F0502020204030204" pitchFamily="34" charset="0"/>
              </a:rPr>
              <a:t>(Kunskapsglapp, angelägna frågeställningar, styrkeområden som kan få ökad regional förankring)</a:t>
            </a:r>
            <a:endParaRPr lang="sv-SE" sz="2000" b="0" i="1" u="none" strike="noStrike" dirty="0">
              <a:solidFill>
                <a:srgbClr val="000000"/>
              </a:solidFill>
              <a:effectLst/>
              <a:latin typeface="Times New Roman" panose="02020603050405020304" pitchFamily="18" charset="0"/>
            </a:endParaRPr>
          </a:p>
          <a:p>
            <a:pPr algn="l">
              <a:spcAft>
                <a:spcPts val="0"/>
              </a:spcAft>
              <a:buFont typeface="+mj-lt"/>
              <a:buAutoNum type="arabicPeriod"/>
            </a:pPr>
            <a:r>
              <a:rPr lang="sv-SE" sz="2000" b="1" i="0" u="none" strike="noStrike" dirty="0">
                <a:solidFill>
                  <a:srgbClr val="000000"/>
                </a:solidFill>
                <a:effectLst/>
                <a:latin typeface="Calibri" panose="020F0502020204030204" pitchFamily="34" charset="0"/>
              </a:rPr>
              <a:t>Hur återkopplas resultaten av den kliniska forskningen i det kliniska vardagsarbetet inom ert område?</a:t>
            </a:r>
            <a:r>
              <a:rPr lang="sv-SE" sz="2000" b="0" i="0" u="none" strike="noStrike" dirty="0">
                <a:solidFill>
                  <a:srgbClr val="000000"/>
                </a:solidFill>
                <a:effectLst/>
                <a:latin typeface="Calibri" panose="020F0502020204030204" pitchFamily="34" charset="0"/>
              </a:rPr>
              <a:t/>
            </a:r>
            <a:br>
              <a:rPr lang="sv-SE" sz="2000" b="0" i="0" u="none" strike="noStrike" dirty="0">
                <a:solidFill>
                  <a:srgbClr val="000000"/>
                </a:solidFill>
                <a:effectLst/>
                <a:latin typeface="Calibri" panose="020F0502020204030204" pitchFamily="34" charset="0"/>
              </a:rPr>
            </a:br>
            <a:r>
              <a:rPr lang="sv-SE" sz="2000" b="0" i="1" u="none" strike="noStrike" dirty="0">
                <a:solidFill>
                  <a:srgbClr val="000000"/>
                </a:solidFill>
                <a:effectLst/>
                <a:latin typeface="Calibri" panose="020F0502020204030204" pitchFamily="34" charset="0"/>
              </a:rPr>
              <a:t>(Rutiner, traditioner, behov av utveckling)</a:t>
            </a:r>
            <a:endParaRPr lang="sv-SE" sz="2000" b="0" i="1" u="none" strike="noStrike" dirty="0">
              <a:solidFill>
                <a:srgbClr val="000000"/>
              </a:solidFill>
              <a:effectLst/>
              <a:latin typeface="Times New Roman" panose="02020603050405020304" pitchFamily="18" charset="0"/>
            </a:endParaRPr>
          </a:p>
          <a:p>
            <a:pPr algn="l">
              <a:spcAft>
                <a:spcPts val="0"/>
              </a:spcAft>
              <a:buFont typeface="+mj-lt"/>
              <a:buAutoNum type="arabicPeriod"/>
            </a:pPr>
            <a:r>
              <a:rPr lang="sv-SE" sz="2000" b="1" i="0" u="none" strike="noStrike" dirty="0">
                <a:solidFill>
                  <a:srgbClr val="000000"/>
                </a:solidFill>
                <a:effectLst/>
                <a:latin typeface="Calibri" panose="020F0502020204030204" pitchFamily="34" charset="0"/>
              </a:rPr>
              <a:t>Vilken stöd kräver ert RPO för att vidareutveckla arbetet med forskningsfrågor?</a:t>
            </a:r>
            <a:br>
              <a:rPr lang="sv-SE" sz="2000" b="1" i="0" u="none" strike="noStrike" dirty="0">
                <a:solidFill>
                  <a:srgbClr val="000000"/>
                </a:solidFill>
                <a:effectLst/>
                <a:latin typeface="Calibri" panose="020F0502020204030204" pitchFamily="34" charset="0"/>
              </a:rPr>
            </a:br>
            <a:r>
              <a:rPr lang="sv-SE" sz="2000" i="1" dirty="0">
                <a:solidFill>
                  <a:srgbClr val="000000"/>
                </a:solidFill>
                <a:latin typeface="Calibri" panose="020F0502020204030204" pitchFamily="34" charset="0"/>
              </a:rPr>
              <a:t>(Behov, utmaningar)</a:t>
            </a:r>
            <a:endParaRPr lang="sv-SE" sz="2000" b="1" i="1" u="none" strike="noStrike" dirty="0">
              <a:solidFill>
                <a:srgbClr val="000000"/>
              </a:solidFill>
              <a:effectLst/>
              <a:latin typeface="Times New Roman" panose="02020603050405020304" pitchFamily="18" charset="0"/>
            </a:endParaRPr>
          </a:p>
        </p:txBody>
      </p:sp>
      <p:sp>
        <p:nvSpPr>
          <p:cNvPr id="4" name="Platshållare för innehåll 2">
            <a:extLst>
              <a:ext uri="{FF2B5EF4-FFF2-40B4-BE49-F238E27FC236}">
                <a16:creationId xmlns:a16="http://schemas.microsoft.com/office/drawing/2014/main" id="{12EC31DC-7A1A-2A1B-C373-22D2A3FE1DF9}"/>
              </a:ext>
            </a:extLst>
          </p:cNvPr>
          <p:cNvSpPr txBox="1">
            <a:spLocks/>
          </p:cNvSpPr>
          <p:nvPr/>
        </p:nvSpPr>
        <p:spPr>
          <a:xfrm>
            <a:off x="315686" y="5995987"/>
            <a:ext cx="12006943" cy="9937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Char char="Ø"/>
            </a:pPr>
            <a:r>
              <a:rPr lang="sv-SE" sz="1900" dirty="0">
                <a:solidFill>
                  <a:srgbClr val="FF0000"/>
                </a:solidFill>
                <a:latin typeface="Calibri" panose="020F0502020204030204" pitchFamily="34" charset="0"/>
              </a:rPr>
              <a:t>Skicka till </a:t>
            </a:r>
            <a:r>
              <a:rPr lang="sv-SE" sz="1900" dirty="0">
                <a:solidFill>
                  <a:srgbClr val="FF0000"/>
                </a:solidFill>
                <a:latin typeface="Calibri" panose="020F0502020204030204" pitchFamily="34" charset="0"/>
                <a:hlinkClick r:id="rId2"/>
              </a:rPr>
              <a:t>joakim.alfredsson@liu.se</a:t>
            </a:r>
            <a:r>
              <a:rPr lang="sv-SE" sz="1900" dirty="0">
                <a:solidFill>
                  <a:srgbClr val="FF0000"/>
                </a:solidFill>
                <a:latin typeface="Calibri" panose="020F0502020204030204" pitchFamily="34" charset="0"/>
              </a:rPr>
              <a:t>   med kopia till </a:t>
            </a:r>
            <a:r>
              <a:rPr lang="sv-SE" sz="1900" dirty="0">
                <a:solidFill>
                  <a:srgbClr val="FF0000"/>
                </a:solidFill>
                <a:latin typeface="Calibri" panose="020F0502020204030204" pitchFamily="34" charset="0"/>
                <a:hlinkClick r:id="rId3"/>
              </a:rPr>
              <a:t>marie.a.gustafsson@rjl.se</a:t>
            </a:r>
            <a:r>
              <a:rPr lang="sv-SE" sz="1900" dirty="0">
                <a:solidFill>
                  <a:srgbClr val="FF0000"/>
                </a:solidFill>
                <a:latin typeface="Calibri" panose="020F0502020204030204" pitchFamily="34" charset="0"/>
              </a:rPr>
              <a:t> senast den 6/6 inför sammanställning och diskussion vid nästkommande möte. </a:t>
            </a:r>
            <a:endParaRPr lang="sv-SE" sz="1900" dirty="0">
              <a:solidFill>
                <a:srgbClr val="FF0000"/>
              </a:solidFill>
              <a:latin typeface="Times New Roman" panose="02020603050405020304" pitchFamily="18" charset="0"/>
            </a:endParaRPr>
          </a:p>
        </p:txBody>
      </p:sp>
      <p:sp>
        <p:nvSpPr>
          <p:cNvPr id="7" name="textruta 6">
            <a:extLst>
              <a:ext uri="{FF2B5EF4-FFF2-40B4-BE49-F238E27FC236}">
                <a16:creationId xmlns:a16="http://schemas.microsoft.com/office/drawing/2014/main" id="{F3339989-B11B-2E8D-2DF0-8BDE6EF86E40}"/>
              </a:ext>
            </a:extLst>
          </p:cNvPr>
          <p:cNvSpPr txBox="1"/>
          <p:nvPr/>
        </p:nvSpPr>
        <p:spPr>
          <a:xfrm>
            <a:off x="468085" y="1395944"/>
            <a:ext cx="11049001" cy="369332"/>
          </a:xfrm>
          <a:prstGeom prst="rect">
            <a:avLst/>
          </a:prstGeom>
          <a:noFill/>
        </p:spPr>
        <p:txBody>
          <a:bodyPr wrap="square" rtlCol="0">
            <a:spAutoFit/>
          </a:bodyPr>
          <a:lstStyle/>
          <a:p>
            <a:r>
              <a:rPr lang="sv-SE" dirty="0">
                <a:solidFill>
                  <a:srgbClr val="FF0000"/>
                </a:solidFill>
              </a:rPr>
              <a:t>Syfte: Stärka kopplingen till forskning inom de regionala programområdena och identifiera utvecklingsområden.</a:t>
            </a:r>
          </a:p>
        </p:txBody>
      </p:sp>
    </p:spTree>
    <p:extLst>
      <p:ext uri="{BB962C8B-B14F-4D97-AF65-F5344CB8AC3E}">
        <p14:creationId xmlns:p14="http://schemas.microsoft.com/office/powerpoint/2010/main" val="37321296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5C00FC-AC1D-FF88-89BB-D96B0EF0CFE5}"/>
              </a:ext>
            </a:extLst>
          </p:cNvPr>
          <p:cNvSpPr>
            <a:spLocks noGrp="1"/>
          </p:cNvSpPr>
          <p:nvPr>
            <p:ph type="title"/>
          </p:nvPr>
        </p:nvSpPr>
        <p:spPr>
          <a:xfrm>
            <a:off x="838200" y="365125"/>
            <a:ext cx="10515600" cy="728703"/>
          </a:xfrm>
        </p:spPr>
        <p:txBody>
          <a:bodyPr>
            <a:noAutofit/>
          </a:bodyPr>
          <a:lstStyle/>
          <a:p>
            <a:r>
              <a:rPr lang="sv-SE" sz="3000" b="1" i="0" u="none" strike="noStrike" dirty="0">
                <a:solidFill>
                  <a:srgbClr val="000000"/>
                </a:solidFill>
                <a:effectLst/>
                <a:latin typeface="Calibri" panose="020F0502020204030204" pitchFamily="34" charset="0"/>
              </a:rPr>
              <a:t>3. </a:t>
            </a:r>
            <a:r>
              <a:rPr lang="sv-SE" sz="2400" b="1" i="0" u="none" strike="noStrike" dirty="0">
                <a:solidFill>
                  <a:srgbClr val="000000"/>
                </a:solidFill>
                <a:effectLst/>
                <a:latin typeface="Calibri" panose="020F0502020204030204" pitchFamily="34" charset="0"/>
              </a:rPr>
              <a:t>Vilka ytterligare kliniknära forskningsfrågor skulle kunna vara aktuella för sjukvårdsregional samverkan inom ert programområde? </a:t>
            </a:r>
            <a:endParaRPr lang="sv-SE" sz="2400" dirty="0"/>
          </a:p>
        </p:txBody>
      </p:sp>
      <p:sp>
        <p:nvSpPr>
          <p:cNvPr id="3" name="Platshållare för innehåll 2">
            <a:extLst>
              <a:ext uri="{FF2B5EF4-FFF2-40B4-BE49-F238E27FC236}">
                <a16:creationId xmlns:a16="http://schemas.microsoft.com/office/drawing/2014/main" id="{06283915-42FF-8EF7-707C-53B256E39CF6}"/>
              </a:ext>
            </a:extLst>
          </p:cNvPr>
          <p:cNvSpPr>
            <a:spLocks noGrp="1"/>
          </p:cNvSpPr>
          <p:nvPr>
            <p:ph idx="1"/>
          </p:nvPr>
        </p:nvSpPr>
        <p:spPr>
          <a:xfrm>
            <a:off x="667657" y="1260682"/>
            <a:ext cx="5361135" cy="2289175"/>
          </a:xfrm>
          <a:ln w="12700">
            <a:solidFill>
              <a:srgbClr val="FF0000"/>
            </a:solidFill>
          </a:ln>
        </p:spPr>
        <p:txBody>
          <a:bodyPr>
            <a:normAutofit fontScale="92500" lnSpcReduction="10000"/>
          </a:bodyPr>
          <a:lstStyle/>
          <a:p>
            <a:pPr marL="0" indent="0">
              <a:buNone/>
            </a:pPr>
            <a:r>
              <a:rPr lang="sv-SE" sz="1800" dirty="0" err="1"/>
              <a:t>Dilaterad</a:t>
            </a:r>
            <a:r>
              <a:rPr lang="sv-SE" sz="1800" dirty="0"/>
              <a:t> </a:t>
            </a:r>
            <a:r>
              <a:rPr lang="sv-SE" sz="1800" dirty="0" err="1"/>
              <a:t>kardiomyopati</a:t>
            </a:r>
            <a:r>
              <a:rPr lang="sv-SE" sz="1800" dirty="0"/>
              <a:t> och genetik</a:t>
            </a:r>
          </a:p>
          <a:p>
            <a:pPr marL="0" indent="0">
              <a:buNone/>
            </a:pPr>
            <a:r>
              <a:rPr lang="sv-SE" sz="1800" dirty="0"/>
              <a:t>Akut revaskularisering</a:t>
            </a:r>
          </a:p>
          <a:p>
            <a:pPr marL="0" indent="0">
              <a:buNone/>
            </a:pPr>
            <a:r>
              <a:rPr lang="sv-SE" sz="1800" dirty="0"/>
              <a:t>Konkreta frågeställningar utifrån ej fullständigt besvarade frågor i större kliniska studier</a:t>
            </a:r>
          </a:p>
          <a:p>
            <a:pPr marL="0" indent="0">
              <a:buNone/>
            </a:pPr>
            <a:r>
              <a:rPr lang="sv-SE" sz="1800" dirty="0"/>
              <a:t>Utmaningar – att få alla att tänka och fundera på vad vi idag inte vet och vad som borde kunna studeras i SÖSR</a:t>
            </a:r>
          </a:p>
        </p:txBody>
      </p:sp>
      <p:sp>
        <p:nvSpPr>
          <p:cNvPr id="4" name="Platshållare för innehåll 2">
            <a:extLst>
              <a:ext uri="{FF2B5EF4-FFF2-40B4-BE49-F238E27FC236}">
                <a16:creationId xmlns:a16="http://schemas.microsoft.com/office/drawing/2014/main" id="{88B54208-FE87-56CE-ECB4-9DB0C7AC6093}"/>
              </a:ext>
            </a:extLst>
          </p:cNvPr>
          <p:cNvSpPr txBox="1">
            <a:spLocks/>
          </p:cNvSpPr>
          <p:nvPr/>
        </p:nvSpPr>
        <p:spPr>
          <a:xfrm>
            <a:off x="6380921" y="1182956"/>
            <a:ext cx="5361135" cy="1328017"/>
          </a:xfrm>
          <a:prstGeom prst="rect">
            <a:avLst/>
          </a:prstGeom>
          <a:ln w="12700">
            <a:solidFill>
              <a:srgbClr val="0070C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800" b="1" dirty="0">
                <a:latin typeface="Calibri" panose="020F0502020204030204" pitchFamily="34" charset="0"/>
                <a:ea typeface="Calibri" panose="020F0502020204030204" pitchFamily="34" charset="0"/>
                <a:cs typeface="Calibri" panose="020F0502020204030204" pitchFamily="34" charset="0"/>
              </a:rPr>
              <a:t>Stroke (S</a:t>
            </a:r>
            <a:r>
              <a:rPr lang="sv-SE" sz="1800" dirty="0">
                <a:latin typeface="Calibri" panose="020F0502020204030204" pitchFamily="34" charset="0"/>
                <a:ea typeface="Calibri" panose="020F0502020204030204" pitchFamily="34" charset="0"/>
                <a:cs typeface="Calibri" panose="020F0502020204030204" pitchFamily="34" charset="0"/>
              </a:rPr>
              <a:t>ökt FORSS-anslag för nätverksbildning kring </a:t>
            </a:r>
            <a:r>
              <a:rPr lang="sv-SE" sz="1800" dirty="0" err="1">
                <a:latin typeface="Calibri" panose="020F0502020204030204" pitchFamily="34" charset="0"/>
                <a:ea typeface="Calibri" panose="020F0502020204030204" pitchFamily="34" charset="0"/>
                <a:cs typeface="Calibri" panose="020F0502020204030204" pitchFamily="34" charset="0"/>
              </a:rPr>
              <a:t>trombektomi</a:t>
            </a:r>
            <a:r>
              <a:rPr lang="sv-SE" sz="1800" dirty="0">
                <a:latin typeface="Calibri" panose="020F0502020204030204" pitchFamily="34" charset="0"/>
                <a:ea typeface="Calibri" panose="020F0502020204030204" pitchFamily="34" charset="0"/>
                <a:cs typeface="Calibri" panose="020F0502020204030204" pitchFamily="34" charset="0"/>
              </a:rPr>
              <a:t> och framtida strokeforskning, doktorand)</a:t>
            </a:r>
          </a:p>
          <a:p>
            <a:pPr marL="0" indent="0">
              <a:buNone/>
            </a:pPr>
            <a:r>
              <a:rPr lang="sv-SE" sz="1800" b="1" dirty="0">
                <a:latin typeface="Calibri" panose="020F0502020204030204" pitchFamily="34" charset="0"/>
                <a:ea typeface="Calibri" panose="020F0502020204030204" pitchFamily="34" charset="0"/>
                <a:cs typeface="Calibri" panose="020F0502020204030204" pitchFamily="34" charset="0"/>
              </a:rPr>
              <a:t>Neuromuskulära sjukdomar  (N</a:t>
            </a:r>
            <a:r>
              <a:rPr lang="sv-SE" sz="1800" dirty="0">
                <a:latin typeface="Calibri" panose="020F0502020204030204" pitchFamily="34" charset="0"/>
                <a:ea typeface="Calibri" panose="020F0502020204030204" pitchFamily="34" charset="0"/>
                <a:cs typeface="Calibri" panose="020F0502020204030204" pitchFamily="34" charset="0"/>
              </a:rPr>
              <a:t>HV-uppdrag. Uppbyggnad av forskningsmiljö pågår.)</a:t>
            </a:r>
          </a:p>
        </p:txBody>
      </p:sp>
      <p:sp>
        <p:nvSpPr>
          <p:cNvPr id="5" name="Platshållare för innehåll 2">
            <a:extLst>
              <a:ext uri="{FF2B5EF4-FFF2-40B4-BE49-F238E27FC236}">
                <a16:creationId xmlns:a16="http://schemas.microsoft.com/office/drawing/2014/main" id="{FBB140E2-145E-6851-6A8A-5B67DD0CD0A5}"/>
              </a:ext>
            </a:extLst>
          </p:cNvPr>
          <p:cNvSpPr txBox="1">
            <a:spLocks/>
          </p:cNvSpPr>
          <p:nvPr/>
        </p:nvSpPr>
        <p:spPr>
          <a:xfrm>
            <a:off x="6364514" y="2643643"/>
            <a:ext cx="5361135" cy="2571683"/>
          </a:xfrm>
          <a:prstGeom prst="rect">
            <a:avLst/>
          </a:prstGeom>
          <a:ln w="12700">
            <a:solidFill>
              <a:srgbClr val="FFC00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E" sz="1900" b="1" dirty="0" err="1">
                <a:latin typeface="Calibri" panose="020F0502020204030204" pitchFamily="34" charset="0"/>
                <a:ea typeface="Calibri" panose="020F0502020204030204" pitchFamily="34" charset="0"/>
                <a:cs typeface="Calibri" panose="020F0502020204030204" pitchFamily="34" charset="0"/>
              </a:rPr>
              <a:t>Framtida</a:t>
            </a:r>
            <a:r>
              <a:rPr lang="en-IE" sz="1900" b="1" dirty="0">
                <a:latin typeface="Calibri" panose="020F0502020204030204" pitchFamily="34" charset="0"/>
                <a:ea typeface="Calibri" panose="020F0502020204030204" pitchFamily="34" charset="0"/>
                <a:cs typeface="Calibri" panose="020F0502020204030204" pitchFamily="34" charset="0"/>
              </a:rPr>
              <a:t> </a:t>
            </a:r>
            <a:r>
              <a:rPr lang="en-IE" sz="1900" b="1" dirty="0" err="1">
                <a:latin typeface="Calibri" panose="020F0502020204030204" pitchFamily="34" charset="0"/>
                <a:ea typeface="Calibri" panose="020F0502020204030204" pitchFamily="34" charset="0"/>
                <a:cs typeface="Calibri" panose="020F0502020204030204" pitchFamily="34" charset="0"/>
              </a:rPr>
              <a:t>plattformar</a:t>
            </a:r>
            <a:r>
              <a:rPr lang="en-IE" sz="1900" dirty="0">
                <a:latin typeface="Calibri" panose="020F0502020204030204" pitchFamily="34" charset="0"/>
                <a:ea typeface="Calibri" panose="020F0502020204030204" pitchFamily="34" charset="0"/>
                <a:cs typeface="Calibri" panose="020F0502020204030204" pitchFamily="34" charset="0"/>
              </a:rPr>
              <a:t> </a:t>
            </a:r>
            <a:r>
              <a:rPr lang="en-IE" sz="1900" dirty="0" err="1">
                <a:latin typeface="Calibri" panose="020F0502020204030204" pitchFamily="34" charset="0"/>
                <a:ea typeface="Calibri" panose="020F0502020204030204" pitchFamily="34" charset="0"/>
                <a:cs typeface="Calibri" panose="020F0502020204030204" pitchFamily="34" charset="0"/>
              </a:rPr>
              <a:t>där</a:t>
            </a:r>
            <a:r>
              <a:rPr lang="en-IE" sz="1900" dirty="0">
                <a:latin typeface="Calibri" panose="020F0502020204030204" pitchFamily="34" charset="0"/>
                <a:ea typeface="Calibri" panose="020F0502020204030204" pitchFamily="34" charset="0"/>
                <a:cs typeface="Calibri" panose="020F0502020204030204" pitchFamily="34" charset="0"/>
              </a:rPr>
              <a:t> det </a:t>
            </a:r>
            <a:r>
              <a:rPr lang="en-IE" sz="1900" dirty="0" err="1">
                <a:latin typeface="Calibri" panose="020F0502020204030204" pitchFamily="34" charset="0"/>
                <a:ea typeface="Calibri" panose="020F0502020204030204" pitchFamily="34" charset="0"/>
                <a:cs typeface="Calibri" panose="020F0502020204030204" pitchFamily="34" charset="0"/>
              </a:rPr>
              <a:t>finns</a:t>
            </a:r>
            <a:r>
              <a:rPr lang="en-IE" sz="1900" dirty="0">
                <a:latin typeface="Calibri" panose="020F0502020204030204" pitchFamily="34" charset="0"/>
                <a:ea typeface="Calibri" panose="020F0502020204030204" pitchFamily="34" charset="0"/>
                <a:cs typeface="Calibri" panose="020F0502020204030204" pitchFamily="34" charset="0"/>
              </a:rPr>
              <a:t> </a:t>
            </a:r>
            <a:r>
              <a:rPr lang="en-IE" sz="1900" dirty="0" err="1">
                <a:latin typeface="Calibri" panose="020F0502020204030204" pitchFamily="34" charset="0"/>
                <a:ea typeface="Calibri" panose="020F0502020204030204" pitchFamily="34" charset="0"/>
                <a:cs typeface="Calibri" panose="020F0502020204030204" pitchFamily="34" charset="0"/>
              </a:rPr>
              <a:t>intresseade</a:t>
            </a:r>
            <a:r>
              <a:rPr lang="en-IE" sz="1900" dirty="0">
                <a:latin typeface="Calibri" panose="020F0502020204030204" pitchFamily="34" charset="0"/>
                <a:ea typeface="Calibri" panose="020F0502020204030204" pitchFamily="34" charset="0"/>
                <a:cs typeface="Calibri" panose="020F0502020204030204" pitchFamily="34" charset="0"/>
              </a:rPr>
              <a:t> </a:t>
            </a:r>
            <a:r>
              <a:rPr lang="en-IE" sz="1900" dirty="0" err="1">
                <a:latin typeface="Calibri" panose="020F0502020204030204" pitchFamily="34" charset="0"/>
                <a:ea typeface="Calibri" panose="020F0502020204030204" pitchFamily="34" charset="0"/>
                <a:cs typeface="Calibri" panose="020F0502020204030204" pitchFamily="34" charset="0"/>
              </a:rPr>
              <a:t>doktorandkandidater</a:t>
            </a:r>
            <a:r>
              <a:rPr lang="en-IE" sz="1900" dirty="0">
                <a:latin typeface="Calibri" panose="020F0502020204030204" pitchFamily="34" charset="0"/>
                <a:ea typeface="Calibri" panose="020F0502020204030204" pitchFamily="34" charset="0"/>
                <a:cs typeface="Calibri" panose="020F0502020204030204" pitchFamily="34" charset="0"/>
              </a:rPr>
              <a:t> </a:t>
            </a:r>
            <a:br>
              <a:rPr lang="en-IE" sz="1900" dirty="0">
                <a:latin typeface="Calibri" panose="020F0502020204030204" pitchFamily="34" charset="0"/>
                <a:ea typeface="Calibri" panose="020F0502020204030204" pitchFamily="34" charset="0"/>
                <a:cs typeface="Calibri" panose="020F0502020204030204" pitchFamily="34" charset="0"/>
              </a:rPr>
            </a:br>
            <a:r>
              <a:rPr lang="en-IE" sz="1900" dirty="0" err="1">
                <a:latin typeface="Calibri" panose="020F0502020204030204" pitchFamily="34" charset="0"/>
                <a:ea typeface="Calibri" panose="020F0502020204030204" pitchFamily="34" charset="0"/>
                <a:cs typeface="Calibri" panose="020F0502020204030204" pitchFamily="34" charset="0"/>
              </a:rPr>
              <a:t>M</a:t>
            </a:r>
            <a:r>
              <a:rPr lang="en-IE" sz="1900" b="1" dirty="0" err="1">
                <a:latin typeface="Calibri" panose="020F0502020204030204" pitchFamily="34" charset="0"/>
                <a:ea typeface="Calibri" panose="020F0502020204030204" pitchFamily="34" charset="0"/>
                <a:cs typeface="Calibri" panose="020F0502020204030204" pitchFamily="34" charset="0"/>
              </a:rPr>
              <a:t>iljömykobakterier</a:t>
            </a:r>
            <a:r>
              <a:rPr lang="en-IE" sz="1900" dirty="0">
                <a:latin typeface="Calibri" panose="020F0502020204030204" pitchFamily="34" charset="0"/>
                <a:ea typeface="Calibri" panose="020F0502020204030204" pitchFamily="34" charset="0"/>
                <a:cs typeface="Calibri" panose="020F0502020204030204" pitchFamily="34" charset="0"/>
              </a:rPr>
              <a:t> </a:t>
            </a:r>
            <a:r>
              <a:rPr lang="en-IE" sz="1900" dirty="0" err="1">
                <a:latin typeface="Calibri" panose="020F0502020204030204" pitchFamily="34" charset="0"/>
                <a:ea typeface="Calibri" panose="020F0502020204030204" pitchFamily="34" charset="0"/>
                <a:cs typeface="Calibri" panose="020F0502020204030204" pitchFamily="34" charset="0"/>
              </a:rPr>
              <a:t>reaktivering</a:t>
            </a:r>
            <a:r>
              <a:rPr lang="en-IE" sz="1900" dirty="0">
                <a:latin typeface="Calibri" panose="020F0502020204030204" pitchFamily="34" charset="0"/>
                <a:ea typeface="Calibri" panose="020F0502020204030204" pitchFamily="34" charset="0"/>
                <a:cs typeface="Calibri" panose="020F0502020204030204" pitchFamily="34" charset="0"/>
              </a:rPr>
              <a:t>  </a:t>
            </a:r>
            <a:r>
              <a:rPr lang="en-IE" sz="1900" dirty="0" err="1">
                <a:latin typeface="Calibri" panose="020F0502020204030204" pitchFamily="34" charset="0"/>
                <a:ea typeface="Calibri" panose="020F0502020204030204" pitchFamily="34" charset="0"/>
                <a:cs typeface="Calibri" panose="020F0502020204030204" pitchFamily="34" charset="0"/>
              </a:rPr>
              <a:t>tidigare</a:t>
            </a:r>
            <a:r>
              <a:rPr lang="en-IE" sz="1900" dirty="0">
                <a:latin typeface="Calibri" panose="020F0502020204030204" pitchFamily="34" charset="0"/>
                <a:ea typeface="Calibri" panose="020F0502020204030204" pitchFamily="34" charset="0"/>
                <a:cs typeface="Calibri" panose="020F0502020204030204" pitchFamily="34" charset="0"/>
              </a:rPr>
              <a:t> </a:t>
            </a:r>
            <a:r>
              <a:rPr lang="en-IE" sz="1900" dirty="0" err="1">
                <a:latin typeface="Calibri" panose="020F0502020204030204" pitchFamily="34" charset="0"/>
                <a:ea typeface="Calibri" panose="020F0502020204030204" pitchFamily="34" charset="0"/>
                <a:cs typeface="Calibri" panose="020F0502020204030204" pitchFamily="34" charset="0"/>
              </a:rPr>
              <a:t>samarbete</a:t>
            </a:r>
            <a:r>
              <a:rPr lang="en-IE" sz="1900" dirty="0">
                <a:latin typeface="Calibri" panose="020F0502020204030204" pitchFamily="34" charset="0"/>
                <a:ea typeface="Calibri" panose="020F0502020204030204" pitchFamily="34" charset="0"/>
                <a:cs typeface="Calibri" panose="020F0502020204030204" pitchFamily="34" charset="0"/>
              </a:rPr>
              <a:t> </a:t>
            </a:r>
            <a:r>
              <a:rPr lang="en-IE" sz="1900" dirty="0" err="1">
                <a:latin typeface="Calibri" panose="020F0502020204030204" pitchFamily="34" charset="0"/>
                <a:ea typeface="Calibri" panose="020F0502020204030204" pitchFamily="34" charset="0"/>
                <a:cs typeface="Calibri" panose="020F0502020204030204" pitchFamily="34" charset="0"/>
              </a:rPr>
              <a:t>inom</a:t>
            </a:r>
            <a:r>
              <a:rPr lang="en-IE" sz="1900" dirty="0">
                <a:latin typeface="Calibri" panose="020F0502020204030204" pitchFamily="34" charset="0"/>
                <a:ea typeface="Calibri" panose="020F0502020204030204" pitchFamily="34" charset="0"/>
                <a:cs typeface="Calibri" panose="020F0502020204030204" pitchFamily="34" charset="0"/>
              </a:rPr>
              <a:t> FORSS med professor Thomas Schön, </a:t>
            </a:r>
            <a:r>
              <a:rPr lang="en-IE" sz="1900" dirty="0" err="1">
                <a:latin typeface="Calibri" panose="020F0502020204030204" pitchFamily="34" charset="0"/>
                <a:ea typeface="Calibri" panose="020F0502020204030204" pitchFamily="34" charset="0"/>
                <a:cs typeface="Calibri" panose="020F0502020204030204" pitchFamily="34" charset="0"/>
              </a:rPr>
              <a:t>mikrobiolog</a:t>
            </a:r>
            <a:r>
              <a:rPr lang="en-IE" sz="1900" dirty="0">
                <a:latin typeface="Calibri" panose="020F0502020204030204" pitchFamily="34" charset="0"/>
                <a:ea typeface="Calibri" panose="020F0502020204030204" pitchFamily="34" charset="0"/>
                <a:cs typeface="Calibri" panose="020F0502020204030204" pitchFamily="34" charset="0"/>
              </a:rPr>
              <a:t> i Kalmar. </a:t>
            </a:r>
            <a:br>
              <a:rPr lang="en-IE" sz="1900" dirty="0">
                <a:latin typeface="Calibri" panose="020F0502020204030204" pitchFamily="34" charset="0"/>
                <a:ea typeface="Calibri" panose="020F0502020204030204" pitchFamily="34" charset="0"/>
                <a:cs typeface="Calibri" panose="020F0502020204030204" pitchFamily="34" charset="0"/>
              </a:rPr>
            </a:br>
            <a:r>
              <a:rPr lang="en-IE" sz="1900" dirty="0" err="1">
                <a:latin typeface="Calibri" panose="020F0502020204030204" pitchFamily="34" charset="0"/>
                <a:ea typeface="Calibri" panose="020F0502020204030204" pitchFamily="34" charset="0"/>
                <a:cs typeface="Calibri" panose="020F0502020204030204" pitchFamily="34" charset="0"/>
              </a:rPr>
              <a:t>H</a:t>
            </a:r>
            <a:r>
              <a:rPr lang="en-IE" sz="1900" b="1" dirty="0" err="1">
                <a:latin typeface="Calibri" panose="020F0502020204030204" pitchFamily="34" charset="0"/>
                <a:ea typeface="Calibri" panose="020F0502020204030204" pitchFamily="34" charset="0"/>
                <a:cs typeface="Calibri" panose="020F0502020204030204" pitchFamily="34" charset="0"/>
              </a:rPr>
              <a:t>yperkapnisk</a:t>
            </a:r>
            <a:r>
              <a:rPr lang="en-IE" sz="1900" b="1" dirty="0">
                <a:latin typeface="Calibri" panose="020F0502020204030204" pitchFamily="34" charset="0"/>
                <a:ea typeface="Calibri" panose="020F0502020204030204" pitchFamily="34" charset="0"/>
                <a:cs typeface="Calibri" panose="020F0502020204030204" pitchFamily="34" charset="0"/>
              </a:rPr>
              <a:t> </a:t>
            </a:r>
            <a:r>
              <a:rPr lang="en-IE" sz="1900" b="1" dirty="0" err="1">
                <a:latin typeface="Calibri" panose="020F0502020204030204" pitchFamily="34" charset="0"/>
                <a:ea typeface="Calibri" panose="020F0502020204030204" pitchFamily="34" charset="0"/>
                <a:cs typeface="Calibri" panose="020F0502020204030204" pitchFamily="34" charset="0"/>
              </a:rPr>
              <a:t>andningssvikt</a:t>
            </a:r>
            <a:r>
              <a:rPr lang="en-IE" sz="1900" b="1" dirty="0">
                <a:latin typeface="Calibri" panose="020F0502020204030204" pitchFamily="34" charset="0"/>
                <a:ea typeface="Calibri" panose="020F0502020204030204" pitchFamily="34" charset="0"/>
                <a:cs typeface="Calibri" panose="020F0502020204030204" pitchFamily="34" charset="0"/>
              </a:rPr>
              <a:t> vid KOL</a:t>
            </a:r>
            <a:br>
              <a:rPr lang="en-IE" sz="1900" b="1" dirty="0">
                <a:latin typeface="Calibri" panose="020F0502020204030204" pitchFamily="34" charset="0"/>
                <a:ea typeface="Calibri" panose="020F0502020204030204" pitchFamily="34" charset="0"/>
                <a:cs typeface="Calibri" panose="020F0502020204030204" pitchFamily="34" charset="0"/>
              </a:rPr>
            </a:br>
            <a:r>
              <a:rPr lang="en-IE" sz="1900" b="1" dirty="0" err="1">
                <a:latin typeface="Calibri" panose="020F0502020204030204" pitchFamily="34" charset="0"/>
                <a:ea typeface="Calibri" panose="020F0502020204030204" pitchFamily="34" charset="0"/>
                <a:cs typeface="Calibri" panose="020F0502020204030204" pitchFamily="34" charset="0"/>
              </a:rPr>
              <a:t>Forsatt</a:t>
            </a:r>
            <a:r>
              <a:rPr lang="en-IE" sz="1900" b="1" dirty="0">
                <a:latin typeface="Calibri" panose="020F0502020204030204" pitchFamily="34" charset="0"/>
                <a:ea typeface="Calibri" panose="020F0502020204030204" pitchFamily="34" charset="0"/>
                <a:cs typeface="Calibri" panose="020F0502020204030204" pitchFamily="34" charset="0"/>
              </a:rPr>
              <a:t> </a:t>
            </a:r>
            <a:r>
              <a:rPr lang="en-IE" sz="1900" b="1" dirty="0" err="1">
                <a:latin typeface="Calibri" panose="020F0502020204030204" pitchFamily="34" charset="0"/>
                <a:ea typeface="Calibri" panose="020F0502020204030204" pitchFamily="34" charset="0"/>
                <a:cs typeface="Calibri" panose="020F0502020204030204" pitchFamily="34" charset="0"/>
              </a:rPr>
              <a:t>lungcancer</a:t>
            </a:r>
            <a:r>
              <a:rPr lang="en-IE" sz="1900" b="1" dirty="0">
                <a:latin typeface="Calibri" panose="020F0502020204030204" pitchFamily="34" charset="0"/>
                <a:ea typeface="Calibri" panose="020F0502020204030204" pitchFamily="34" charset="0"/>
                <a:cs typeface="Calibri" panose="020F0502020204030204" pitchFamily="34" charset="0"/>
              </a:rPr>
              <a:t> </a:t>
            </a:r>
            <a:r>
              <a:rPr lang="en-IE" sz="1900" b="1" dirty="0" err="1">
                <a:latin typeface="Calibri" panose="020F0502020204030204" pitchFamily="34" charset="0"/>
                <a:ea typeface="Calibri" panose="020F0502020204030204" pitchFamily="34" charset="0"/>
                <a:cs typeface="Calibri" panose="020F0502020204030204" pitchFamily="34" charset="0"/>
              </a:rPr>
              <a:t>forskning</a:t>
            </a:r>
            <a:r>
              <a:rPr lang="en-IE" sz="1900" b="1" dirty="0">
                <a:latin typeface="Calibri" panose="020F0502020204030204" pitchFamily="34" charset="0"/>
                <a:ea typeface="Calibri" panose="020F0502020204030204" pitchFamily="34" charset="0"/>
                <a:cs typeface="Calibri" panose="020F0502020204030204" pitchFamily="34" charset="0"/>
              </a:rPr>
              <a:t> med </a:t>
            </a:r>
            <a:r>
              <a:rPr lang="en-IE" sz="1900" b="1" dirty="0" err="1">
                <a:latin typeface="Calibri" panose="020F0502020204030204" pitchFamily="34" charset="0"/>
                <a:ea typeface="Calibri" panose="020F0502020204030204" pitchFamily="34" charset="0"/>
                <a:cs typeface="Calibri" panose="020F0502020204030204" pitchFamily="34" charset="0"/>
              </a:rPr>
              <a:t>flera</a:t>
            </a:r>
            <a:r>
              <a:rPr lang="en-IE" sz="1900" b="1" dirty="0">
                <a:latin typeface="Calibri" panose="020F0502020204030204" pitchFamily="34" charset="0"/>
                <a:ea typeface="Calibri" panose="020F0502020204030204" pitchFamily="34" charset="0"/>
                <a:cs typeface="Calibri" panose="020F0502020204030204" pitchFamily="34" charset="0"/>
              </a:rPr>
              <a:t> </a:t>
            </a:r>
            <a:r>
              <a:rPr lang="en-IE" sz="1900" b="1" dirty="0" err="1">
                <a:latin typeface="Calibri" panose="020F0502020204030204" pitchFamily="34" charset="0"/>
                <a:ea typeface="Calibri" panose="020F0502020204030204" pitchFamily="34" charset="0"/>
                <a:cs typeface="Calibri" panose="020F0502020204030204" pitchFamily="34" charset="0"/>
              </a:rPr>
              <a:t>sjukhus</a:t>
            </a:r>
            <a:r>
              <a:rPr lang="en-IE" sz="1900" b="1" dirty="0">
                <a:latin typeface="Calibri" panose="020F0502020204030204" pitchFamily="34" charset="0"/>
                <a:ea typeface="Calibri" panose="020F0502020204030204" pitchFamily="34" charset="0"/>
                <a:cs typeface="Calibri" panose="020F0502020204030204" pitchFamily="34" charset="0"/>
              </a:rPr>
              <a:t> i </a:t>
            </a:r>
            <a:r>
              <a:rPr lang="en-IE" sz="1900" b="1" dirty="0" err="1">
                <a:latin typeface="Calibri" panose="020F0502020204030204" pitchFamily="34" charset="0"/>
                <a:ea typeface="Calibri" panose="020F0502020204030204" pitchFamily="34" charset="0"/>
                <a:cs typeface="Calibri" panose="020F0502020204030204" pitchFamily="34" charset="0"/>
              </a:rPr>
              <a:t>sydöstra</a:t>
            </a:r>
            <a:r>
              <a:rPr lang="en-IE" sz="1900" b="1" dirty="0">
                <a:latin typeface="Calibri" panose="020F0502020204030204" pitchFamily="34" charset="0"/>
                <a:ea typeface="Calibri" panose="020F0502020204030204" pitchFamily="34" charset="0"/>
                <a:cs typeface="Calibri" panose="020F0502020204030204" pitchFamily="34" charset="0"/>
              </a:rPr>
              <a:t> </a:t>
            </a:r>
            <a:r>
              <a:rPr lang="en-IE" sz="1900" b="1" dirty="0" err="1">
                <a:latin typeface="Calibri" panose="020F0502020204030204" pitchFamily="34" charset="0"/>
                <a:ea typeface="Calibri" panose="020F0502020204030204" pitchFamily="34" charset="0"/>
                <a:cs typeface="Calibri" panose="020F0502020204030204" pitchFamily="34" charset="0"/>
              </a:rPr>
              <a:t>som</a:t>
            </a:r>
            <a:r>
              <a:rPr lang="en-IE" sz="1900" b="1" dirty="0">
                <a:latin typeface="Calibri" panose="020F0502020204030204" pitchFamily="34" charset="0"/>
                <a:ea typeface="Calibri" panose="020F0502020204030204" pitchFamily="34" charset="0"/>
                <a:cs typeface="Calibri" panose="020F0502020204030204" pitchFamily="34" charset="0"/>
              </a:rPr>
              <a:t> </a:t>
            </a:r>
            <a:r>
              <a:rPr lang="en-IE" sz="1900" b="1" dirty="0" err="1">
                <a:latin typeface="Calibri" panose="020F0502020204030204" pitchFamily="34" charset="0"/>
                <a:ea typeface="Calibri" panose="020F0502020204030204" pitchFamily="34" charset="0"/>
                <a:cs typeface="Calibri" panose="020F0502020204030204" pitchFamily="34" charset="0"/>
              </a:rPr>
              <a:t>deltagare</a:t>
            </a:r>
            <a:r>
              <a:rPr lang="en-IE" sz="1900" b="1" dirty="0">
                <a:latin typeface="Calibri" panose="020F0502020204030204" pitchFamily="34" charset="0"/>
                <a:ea typeface="Calibri" panose="020F0502020204030204" pitchFamily="34" charset="0"/>
                <a:cs typeface="Calibri" panose="020F0502020204030204" pitchFamily="34" charset="0"/>
              </a:rPr>
              <a:t>.  </a:t>
            </a:r>
            <a:r>
              <a:rPr lang="en-IE" sz="1900" b="1" dirty="0" err="1">
                <a:latin typeface="Calibri" panose="020F0502020204030204" pitchFamily="34" charset="0"/>
                <a:ea typeface="Calibri" panose="020F0502020204030204" pitchFamily="34" charset="0"/>
                <a:cs typeface="Calibri" panose="020F0502020204030204" pitchFamily="34" charset="0"/>
              </a:rPr>
              <a:t>Gemensam</a:t>
            </a:r>
            <a:r>
              <a:rPr lang="en-IE" sz="1900" b="1" dirty="0">
                <a:latin typeface="Calibri" panose="020F0502020204030204" pitchFamily="34" charset="0"/>
                <a:ea typeface="Calibri" panose="020F0502020204030204" pitchFamily="34" charset="0"/>
                <a:cs typeface="Calibri" panose="020F0502020204030204" pitchFamily="34" charset="0"/>
              </a:rPr>
              <a:t> FOU </a:t>
            </a:r>
            <a:r>
              <a:rPr lang="en-IE" sz="1900" b="1" dirty="0" err="1">
                <a:latin typeface="Calibri" panose="020F0502020204030204" pitchFamily="34" charset="0"/>
                <a:ea typeface="Calibri" panose="020F0502020204030204" pitchFamily="34" charset="0"/>
                <a:cs typeface="Calibri" panose="020F0502020204030204" pitchFamily="34" charset="0"/>
              </a:rPr>
              <a:t>enhet</a:t>
            </a:r>
            <a:r>
              <a:rPr lang="en-IE" sz="1900" b="1" dirty="0">
                <a:latin typeface="Calibri" panose="020F0502020204030204" pitchFamily="34" charset="0"/>
                <a:ea typeface="Calibri" panose="020F0502020204030204" pitchFamily="34" charset="0"/>
                <a:cs typeface="Calibri" panose="020F0502020204030204" pitchFamily="34" charset="0"/>
              </a:rPr>
              <a:t>? (“</a:t>
            </a:r>
            <a:r>
              <a:rPr lang="en-IE" sz="1900" b="1" dirty="0" err="1">
                <a:latin typeface="Calibri" panose="020F0502020204030204" pitchFamily="34" charset="0"/>
                <a:ea typeface="Calibri" panose="020F0502020204030204" pitchFamily="34" charset="0"/>
                <a:cs typeface="Calibri" panose="020F0502020204030204" pitchFamily="34" charset="0"/>
              </a:rPr>
              <a:t>Nässjö</a:t>
            </a:r>
            <a:r>
              <a:rPr lang="en-IE" sz="1900" b="1" dirty="0">
                <a:latin typeface="Calibri" panose="020F0502020204030204" pitchFamily="34" charset="0"/>
                <a:ea typeface="Calibri" panose="020F0502020204030204" pitchFamily="34" charset="0"/>
                <a:cs typeface="Calibri" panose="020F0502020204030204" pitchFamily="34" charset="0"/>
              </a:rPr>
              <a:t> </a:t>
            </a:r>
            <a:r>
              <a:rPr lang="en-IE" sz="1900" b="1" dirty="0" err="1">
                <a:latin typeface="Calibri" panose="020F0502020204030204" pitchFamily="34" charset="0"/>
                <a:ea typeface="Calibri" panose="020F0502020204030204" pitchFamily="34" charset="0"/>
                <a:cs typeface="Calibri" panose="020F0502020204030204" pitchFamily="34" charset="0"/>
              </a:rPr>
              <a:t>avtals</a:t>
            </a:r>
            <a:r>
              <a:rPr lang="en-IE" sz="1900" b="1" dirty="0">
                <a:latin typeface="Calibri" panose="020F0502020204030204" pitchFamily="34" charset="0"/>
                <a:ea typeface="Calibri" panose="020F0502020204030204" pitchFamily="34" charset="0"/>
                <a:cs typeface="Calibri" panose="020F0502020204030204" pitchFamily="34" charset="0"/>
              </a:rPr>
              <a:t> </a:t>
            </a:r>
            <a:r>
              <a:rPr lang="en-IE" sz="1900" b="1" dirty="0" err="1">
                <a:latin typeface="Calibri" panose="020F0502020204030204" pitchFamily="34" charset="0"/>
                <a:ea typeface="Calibri" panose="020F0502020204030204" pitchFamily="34" charset="0"/>
                <a:cs typeface="Calibri" panose="020F0502020204030204" pitchFamily="34" charset="0"/>
              </a:rPr>
              <a:t>liknande</a:t>
            </a:r>
            <a:r>
              <a:rPr lang="en-IE" sz="1900" b="1" dirty="0">
                <a:latin typeface="Calibri" panose="020F0502020204030204" pitchFamily="34" charset="0"/>
                <a:ea typeface="Calibri" panose="020F0502020204030204" pitchFamily="34" charset="0"/>
                <a:cs typeface="Calibri" panose="020F0502020204030204" pitchFamily="34" charset="0"/>
              </a:rPr>
              <a:t> </a:t>
            </a:r>
            <a:r>
              <a:rPr lang="en-IE" sz="1900" b="1" dirty="0" err="1">
                <a:latin typeface="Calibri" panose="020F0502020204030204" pitchFamily="34" charset="0"/>
                <a:ea typeface="Calibri" panose="020F0502020204030204" pitchFamily="34" charset="0"/>
                <a:cs typeface="Calibri" panose="020F0502020204030204" pitchFamily="34" charset="0"/>
              </a:rPr>
              <a:t>upplägg</a:t>
            </a:r>
            <a:r>
              <a:rPr lang="en-IE" sz="1900" b="1" dirty="0">
                <a:latin typeface="Calibri" panose="020F0502020204030204" pitchFamily="34" charset="0"/>
                <a:ea typeface="Calibri" panose="020F0502020204030204" pitchFamily="34" charset="0"/>
                <a:cs typeface="Calibri" panose="020F0502020204030204" pitchFamily="34" charset="0"/>
              </a:rPr>
              <a:t>”)</a:t>
            </a:r>
          </a:p>
          <a:p>
            <a:pPr lvl="1"/>
            <a:endParaRPr lang="en-IE" sz="1900" b="1" dirty="0">
              <a:latin typeface="Calibri" panose="020F0502020204030204" pitchFamily="34" charset="0"/>
              <a:ea typeface="Calibri" panose="020F0502020204030204" pitchFamily="34" charset="0"/>
              <a:cs typeface="Calibri" panose="020F0502020204030204" pitchFamily="34" charset="0"/>
            </a:endParaRPr>
          </a:p>
          <a:p>
            <a:pPr lvl="1"/>
            <a:endParaRPr lang="en-IE" sz="1400" b="1" dirty="0">
              <a:latin typeface="Times New Roman" panose="02020603050405020304" pitchFamily="18" charset="0"/>
              <a:cs typeface="Times New Roman" panose="02020603050405020304" pitchFamily="18" charset="0"/>
            </a:endParaRPr>
          </a:p>
          <a:p>
            <a:pPr lvl="1"/>
            <a:endParaRPr lang="en-IE" sz="1400" b="1" dirty="0">
              <a:latin typeface="Times New Roman" panose="02020603050405020304" pitchFamily="18" charset="0"/>
              <a:cs typeface="Times New Roman" panose="02020603050405020304" pitchFamily="18" charset="0"/>
            </a:endParaRPr>
          </a:p>
          <a:p>
            <a:pPr lvl="1"/>
            <a:endParaRPr lang="en-IE" sz="1400" b="1" dirty="0">
              <a:latin typeface="Times New Roman" panose="02020603050405020304" pitchFamily="18" charset="0"/>
              <a:cs typeface="Times New Roman" panose="02020603050405020304" pitchFamily="18" charset="0"/>
            </a:endParaRPr>
          </a:p>
          <a:p>
            <a:pPr lvl="1"/>
            <a:endParaRPr lang="en-IE" sz="1400" b="1" dirty="0">
              <a:latin typeface="Times New Roman" panose="02020603050405020304" pitchFamily="18" charset="0"/>
              <a:cs typeface="Times New Roman" panose="02020603050405020304" pitchFamily="18" charset="0"/>
            </a:endParaRPr>
          </a:p>
          <a:p>
            <a:pPr marL="457200" lvl="1" indent="0">
              <a:buFont typeface="Arial" panose="020B0604020202020204" pitchFamily="34" charset="0"/>
              <a:buNone/>
            </a:pPr>
            <a:endParaRPr lang="en-IE" sz="1400" b="1" dirty="0">
              <a:latin typeface="Times New Roman" panose="02020603050405020304" pitchFamily="18" charset="0"/>
              <a:cs typeface="Times New Roman" panose="02020603050405020304" pitchFamily="18" charset="0"/>
            </a:endParaRPr>
          </a:p>
        </p:txBody>
      </p:sp>
      <p:sp>
        <p:nvSpPr>
          <p:cNvPr id="6" name="Platshållare för innehåll 2">
            <a:extLst>
              <a:ext uri="{FF2B5EF4-FFF2-40B4-BE49-F238E27FC236}">
                <a16:creationId xmlns:a16="http://schemas.microsoft.com/office/drawing/2014/main" id="{C3882313-5D05-785B-49A4-89E48F1D547C}"/>
              </a:ext>
            </a:extLst>
          </p:cNvPr>
          <p:cNvSpPr txBox="1">
            <a:spLocks/>
          </p:cNvSpPr>
          <p:nvPr/>
        </p:nvSpPr>
        <p:spPr>
          <a:xfrm>
            <a:off x="667658" y="3716711"/>
            <a:ext cx="5361134" cy="1372124"/>
          </a:xfrm>
          <a:prstGeom prst="rect">
            <a:avLst/>
          </a:prstGeom>
          <a:ln>
            <a:solidFill>
              <a:srgbClr val="00B050"/>
            </a:solidFill>
          </a:ln>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dirty="0">
                <a:latin typeface="Calibri" panose="020F0502020204030204" pitchFamily="34" charset="0"/>
                <a:ea typeface="Calibri" panose="020F0502020204030204" pitchFamily="34" charset="0"/>
                <a:cs typeface="Calibri" panose="020F0502020204030204" pitchFamily="34" charset="0"/>
              </a:rPr>
              <a:t>Hur kan man förebygga RA utveckling hos </a:t>
            </a:r>
            <a:r>
              <a:rPr lang="sv-SE" dirty="0" err="1">
                <a:latin typeface="Calibri" panose="020F0502020204030204" pitchFamily="34" charset="0"/>
                <a:ea typeface="Calibri" panose="020F0502020204030204" pitchFamily="34" charset="0"/>
                <a:cs typeface="Calibri" panose="020F0502020204030204" pitchFamily="34" charset="0"/>
              </a:rPr>
              <a:t>riskpat</a:t>
            </a:r>
            <a:r>
              <a:rPr lang="sv-SE" dirty="0">
                <a:latin typeface="Calibri" panose="020F0502020204030204" pitchFamily="34" charset="0"/>
                <a:ea typeface="Calibri" panose="020F0502020204030204" pitchFamily="34" charset="0"/>
                <a:cs typeface="Calibri" panose="020F0502020204030204" pitchFamily="34" charset="0"/>
              </a:rPr>
              <a:t>? Ett forskningsprojekt i Östergötland. </a:t>
            </a:r>
          </a:p>
          <a:p>
            <a:pPr marL="0" indent="0">
              <a:buFont typeface="Arial" panose="020B0604020202020204" pitchFamily="34" charset="0"/>
              <a:buNone/>
            </a:pPr>
            <a:r>
              <a:rPr lang="sv-SE" dirty="0">
                <a:latin typeface="Calibri" panose="020F0502020204030204" pitchFamily="34" charset="0"/>
                <a:ea typeface="Calibri" panose="020F0502020204030204" pitchFamily="34" charset="0"/>
                <a:cs typeface="Calibri" panose="020F0502020204030204" pitchFamily="34" charset="0"/>
              </a:rPr>
              <a:t>En intressant kliniknära forskningsfråga som är aktuell för sjukvårdsregional samverkan  i det fall det skulle kunna möjliggöras. </a:t>
            </a:r>
          </a:p>
        </p:txBody>
      </p:sp>
      <p:sp>
        <p:nvSpPr>
          <p:cNvPr id="7" name="Platshållare för innehåll 2">
            <a:extLst>
              <a:ext uri="{FF2B5EF4-FFF2-40B4-BE49-F238E27FC236}">
                <a16:creationId xmlns:a16="http://schemas.microsoft.com/office/drawing/2014/main" id="{5AA86A1B-4E1F-A6AA-CAB1-20EB5E76D032}"/>
              </a:ext>
            </a:extLst>
          </p:cNvPr>
          <p:cNvSpPr txBox="1">
            <a:spLocks/>
          </p:cNvSpPr>
          <p:nvPr/>
        </p:nvSpPr>
        <p:spPr>
          <a:xfrm>
            <a:off x="707730" y="5272627"/>
            <a:ext cx="5321062" cy="808855"/>
          </a:xfrm>
          <a:prstGeom prst="rect">
            <a:avLst/>
          </a:prstGeom>
          <a:ln w="12700">
            <a:solidFill>
              <a:srgbClr val="7030A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800" dirty="0" err="1">
                <a:latin typeface="Calibri" panose="020F0502020204030204" pitchFamily="34" charset="0"/>
                <a:ea typeface="Calibri" panose="020F0502020204030204" pitchFamily="34" charset="0"/>
                <a:cs typeface="Calibri" panose="020F0502020204030204" pitchFamily="34" charset="0"/>
              </a:rPr>
              <a:t>Överviktsfokning</a:t>
            </a:r>
            <a:r>
              <a:rPr lang="sv-SE" sz="1800" dirty="0">
                <a:latin typeface="Calibri" panose="020F0502020204030204" pitchFamily="34" charset="0"/>
                <a:ea typeface="Calibri" panose="020F0502020204030204" pitchFamily="34" charset="0"/>
                <a:cs typeface="Calibri" panose="020F0502020204030204" pitchFamily="34" charset="0"/>
              </a:rPr>
              <a:t>, Strukturerad obesitasbehandling</a:t>
            </a:r>
          </a:p>
          <a:p>
            <a:pPr marL="0" indent="0">
              <a:buNone/>
            </a:pPr>
            <a:r>
              <a:rPr lang="sv-SE" sz="1800" dirty="0">
                <a:latin typeface="Calibri" panose="020F0502020204030204" pitchFamily="34" charset="0"/>
                <a:ea typeface="Calibri" panose="020F0502020204030204" pitchFamily="34" charset="0"/>
                <a:cs typeface="Calibri" panose="020F0502020204030204" pitchFamily="34" charset="0"/>
              </a:rPr>
              <a:t>Osteoporosforskning</a:t>
            </a:r>
          </a:p>
        </p:txBody>
      </p:sp>
      <p:sp>
        <p:nvSpPr>
          <p:cNvPr id="8" name="textruta 7">
            <a:extLst>
              <a:ext uri="{FF2B5EF4-FFF2-40B4-BE49-F238E27FC236}">
                <a16:creationId xmlns:a16="http://schemas.microsoft.com/office/drawing/2014/main" id="{0FB64DC7-7197-5014-11E9-53DDEAC38D07}"/>
              </a:ext>
            </a:extLst>
          </p:cNvPr>
          <p:cNvSpPr txBox="1"/>
          <p:nvPr/>
        </p:nvSpPr>
        <p:spPr>
          <a:xfrm>
            <a:off x="6397327" y="5308102"/>
            <a:ext cx="5361135" cy="1477328"/>
          </a:xfrm>
          <a:prstGeom prst="rect">
            <a:avLst/>
          </a:prstGeom>
          <a:noFill/>
          <a:ln w="28575">
            <a:solidFill>
              <a:srgbClr val="002060"/>
            </a:solidFill>
          </a:ln>
        </p:spPr>
        <p:txBody>
          <a:bodyPr wrap="square" rtlCol="0">
            <a:spAutoFit/>
          </a:bodyPr>
          <a:lstStyle/>
          <a:p>
            <a:pPr marL="0" indent="0">
              <a:buNone/>
            </a:pPr>
            <a:r>
              <a:rPr lang="sv-SE" sz="1800" b="1" dirty="0">
                <a:latin typeface="Calibri" panose="020F0502020204030204" pitchFamily="34" charset="0"/>
                <a:cs typeface="Calibri" panose="020F0502020204030204" pitchFamily="34" charset="0"/>
              </a:rPr>
              <a:t>Prehospital vård , </a:t>
            </a:r>
            <a:r>
              <a:rPr lang="sv-SE" sz="1800" dirty="0">
                <a:latin typeface="Calibri" panose="020F0502020204030204" pitchFamily="34" charset="0"/>
                <a:cs typeface="Calibri" panose="020F0502020204030204" pitchFamily="34" charset="0"/>
              </a:rPr>
              <a:t>1177 – NKS, pågår forskning inom ambulanssjukvården. </a:t>
            </a:r>
          </a:p>
          <a:p>
            <a:pPr marL="0" indent="0">
              <a:buNone/>
            </a:pPr>
            <a:r>
              <a:rPr lang="sv-SE" sz="1800" dirty="0">
                <a:effectLst/>
                <a:latin typeface="Calibri" panose="020F0502020204030204" pitchFamily="34" charset="0"/>
                <a:ea typeface="Calibri" panose="020F0502020204030204" pitchFamily="34" charset="0"/>
                <a:cs typeface="Calibri" panose="020F0502020204030204" pitchFamily="34" charset="0"/>
              </a:rPr>
              <a:t>EMRC vid LiU är ett akutforskningscentrum med prehospital förankring där ett fokus är patientflöden mellan vårdinstanser i den akuta vårdkedjan</a:t>
            </a:r>
            <a:endParaRPr lang="sv-SE" sz="1800" dirty="0">
              <a:latin typeface="Calibri" panose="020F0502020204030204" pitchFamily="34" charset="0"/>
              <a:cs typeface="Calibri" panose="020F0502020204030204" pitchFamily="34" charset="0"/>
            </a:endParaRPr>
          </a:p>
        </p:txBody>
      </p:sp>
      <p:sp>
        <p:nvSpPr>
          <p:cNvPr id="9" name="textruta 8">
            <a:extLst>
              <a:ext uri="{FF2B5EF4-FFF2-40B4-BE49-F238E27FC236}">
                <a16:creationId xmlns:a16="http://schemas.microsoft.com/office/drawing/2014/main" id="{933D896C-1FE5-B190-F918-3067B8A1C208}"/>
              </a:ext>
            </a:extLst>
          </p:cNvPr>
          <p:cNvSpPr txBox="1"/>
          <p:nvPr/>
        </p:nvSpPr>
        <p:spPr>
          <a:xfrm>
            <a:off x="684063" y="6250153"/>
            <a:ext cx="5344729" cy="369332"/>
          </a:xfrm>
          <a:prstGeom prst="rect">
            <a:avLst/>
          </a:prstGeom>
          <a:noFill/>
          <a:ln w="28575">
            <a:solidFill>
              <a:srgbClr val="FFFF00"/>
            </a:solidFill>
          </a:ln>
        </p:spPr>
        <p:txBody>
          <a:bodyPr wrap="square" rtlCol="0">
            <a:spAutoFit/>
          </a:bodyPr>
          <a:lstStyle/>
          <a:p>
            <a:r>
              <a:rPr lang="en-GB" sz="1800" dirty="0" err="1">
                <a:effectLst/>
                <a:latin typeface="Calibri" panose="020F0502020204030204" pitchFamily="34" charset="0"/>
                <a:ea typeface="Times New Roman" panose="02020603050405020304" pitchFamily="18" charset="0"/>
              </a:rPr>
              <a:t>Tuberkulos</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och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fästingburna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infektioner</a:t>
            </a:r>
            <a:endParaRPr lang="en-GB" dirty="0"/>
          </a:p>
        </p:txBody>
      </p:sp>
    </p:spTree>
    <p:extLst>
      <p:ext uri="{BB962C8B-B14F-4D97-AF65-F5344CB8AC3E}">
        <p14:creationId xmlns:p14="http://schemas.microsoft.com/office/powerpoint/2010/main" val="3395591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5C00FC-AC1D-FF88-89BB-D96B0EF0CFE5}"/>
              </a:ext>
            </a:extLst>
          </p:cNvPr>
          <p:cNvSpPr>
            <a:spLocks noGrp="1"/>
          </p:cNvSpPr>
          <p:nvPr>
            <p:ph type="title"/>
          </p:nvPr>
        </p:nvSpPr>
        <p:spPr>
          <a:xfrm>
            <a:off x="838199" y="67388"/>
            <a:ext cx="10515600" cy="1182799"/>
          </a:xfrm>
        </p:spPr>
        <p:txBody>
          <a:bodyPr>
            <a:normAutofit/>
          </a:bodyPr>
          <a:lstStyle/>
          <a:p>
            <a:r>
              <a:rPr lang="sv-SE" sz="3000" b="1" i="0" u="none" strike="noStrike" dirty="0">
                <a:solidFill>
                  <a:srgbClr val="000000"/>
                </a:solidFill>
                <a:effectLst/>
                <a:latin typeface="Calibri" panose="020F0502020204030204" pitchFamily="34" charset="0"/>
              </a:rPr>
              <a:t>4. Hur återkopplas resultaten av den kliniska forskningen i det kliniska vardagsarbetet inom ert område? </a:t>
            </a:r>
            <a:endParaRPr lang="sv-SE" sz="3000" dirty="0"/>
          </a:p>
        </p:txBody>
      </p:sp>
      <p:sp>
        <p:nvSpPr>
          <p:cNvPr id="3" name="Platshållare för innehåll 2">
            <a:extLst>
              <a:ext uri="{FF2B5EF4-FFF2-40B4-BE49-F238E27FC236}">
                <a16:creationId xmlns:a16="http://schemas.microsoft.com/office/drawing/2014/main" id="{06283915-42FF-8EF7-707C-53B256E39CF6}"/>
              </a:ext>
            </a:extLst>
          </p:cNvPr>
          <p:cNvSpPr>
            <a:spLocks noGrp="1"/>
          </p:cNvSpPr>
          <p:nvPr>
            <p:ph idx="1"/>
          </p:nvPr>
        </p:nvSpPr>
        <p:spPr>
          <a:xfrm>
            <a:off x="377371" y="1122012"/>
            <a:ext cx="5532582" cy="2016604"/>
          </a:xfrm>
          <a:ln w="12700">
            <a:solidFill>
              <a:srgbClr val="FF0000"/>
            </a:solidFill>
          </a:ln>
        </p:spPr>
        <p:txBody>
          <a:bodyPr/>
          <a:lstStyle/>
          <a:p>
            <a:r>
              <a:rPr lang="sv-SE" sz="1800" dirty="0">
                <a:latin typeface="Calibri" panose="020F0502020204030204" pitchFamily="34" charset="0"/>
                <a:ea typeface="Calibri" panose="020F0502020204030204" pitchFamily="34" charset="0"/>
                <a:cs typeface="Calibri" panose="020F0502020204030204" pitchFamily="34" charset="0"/>
              </a:rPr>
              <a:t>Ständig återkoppling av forskningsresultat på klinikerna</a:t>
            </a:r>
          </a:p>
          <a:p>
            <a:r>
              <a:rPr lang="sv-SE" sz="1800" b="1" dirty="0">
                <a:latin typeface="Calibri" panose="020F0502020204030204" pitchFamily="34" charset="0"/>
                <a:ea typeface="Calibri" panose="020F0502020204030204" pitchFamily="34" charset="0"/>
                <a:cs typeface="Calibri" panose="020F0502020204030204" pitchFamily="34" charset="0"/>
              </a:rPr>
              <a:t>Regionmöte</a:t>
            </a:r>
            <a:r>
              <a:rPr lang="sv-SE" sz="1800" dirty="0">
                <a:latin typeface="Calibri" panose="020F0502020204030204" pitchFamily="34" charset="0"/>
                <a:ea typeface="Calibri" panose="020F0502020204030204" pitchFamily="34" charset="0"/>
                <a:cs typeface="Calibri" panose="020F0502020204030204" pitchFamily="34" charset="0"/>
              </a:rPr>
              <a:t> årligen med presentation av aktuella avhandlingar</a:t>
            </a:r>
          </a:p>
          <a:p>
            <a:r>
              <a:rPr lang="sv-SE" sz="1800" dirty="0">
                <a:latin typeface="Calibri" panose="020F0502020204030204" pitchFamily="34" charset="0"/>
                <a:ea typeface="Calibri" panose="020F0502020204030204" pitchFamily="34" charset="0"/>
                <a:cs typeface="Calibri" panose="020F0502020204030204" pitchFamily="34" charset="0"/>
              </a:rPr>
              <a:t>Vetenskaplig publikationer som görs tillgängliga samt rapportering lokalt</a:t>
            </a:r>
          </a:p>
          <a:p>
            <a:r>
              <a:rPr lang="sv-SE" sz="1800" dirty="0">
                <a:latin typeface="Calibri" panose="020F0502020204030204" pitchFamily="34" charset="0"/>
                <a:ea typeface="Calibri" panose="020F0502020204030204" pitchFamily="34" charset="0"/>
                <a:cs typeface="Calibri" panose="020F0502020204030204" pitchFamily="34" charset="0"/>
              </a:rPr>
              <a:t>Rapportering från vetenskapliga kongresser</a:t>
            </a:r>
          </a:p>
          <a:p>
            <a:pPr marL="0" indent="0">
              <a:buNone/>
            </a:pPr>
            <a:endParaRPr lang="sv-SE" dirty="0"/>
          </a:p>
        </p:txBody>
      </p:sp>
      <p:sp>
        <p:nvSpPr>
          <p:cNvPr id="4" name="Platshållare för innehåll 2">
            <a:extLst>
              <a:ext uri="{FF2B5EF4-FFF2-40B4-BE49-F238E27FC236}">
                <a16:creationId xmlns:a16="http://schemas.microsoft.com/office/drawing/2014/main" id="{941D67AB-EAFA-F1AF-CA9B-4E866FAE7EBE}"/>
              </a:ext>
            </a:extLst>
          </p:cNvPr>
          <p:cNvSpPr txBox="1">
            <a:spLocks/>
          </p:cNvSpPr>
          <p:nvPr/>
        </p:nvSpPr>
        <p:spPr>
          <a:xfrm>
            <a:off x="6095999" y="1170387"/>
            <a:ext cx="5718629" cy="4446641"/>
          </a:xfrm>
          <a:prstGeom prst="rect">
            <a:avLst/>
          </a:prstGeom>
          <a:ln w="12700">
            <a:solidFill>
              <a:srgbClr val="0070C0"/>
            </a:solidFill>
          </a:ln>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2900" b="1" dirty="0"/>
              <a:t>Implementering av nya vetenskapligt förankrade metoder sker successivt genom en organisatorisk närhet mellan forskning och klinik </a:t>
            </a:r>
          </a:p>
          <a:p>
            <a:pPr marL="0" indent="0">
              <a:buFont typeface="Arial" panose="020B0604020202020204" pitchFamily="34" charset="0"/>
              <a:buNone/>
            </a:pPr>
            <a:r>
              <a:rPr lang="sv-SE" sz="2900" b="1" dirty="0"/>
              <a:t>Exempelvis:</a:t>
            </a:r>
          </a:p>
          <a:p>
            <a:r>
              <a:rPr lang="sv-SE" sz="2900" dirty="0"/>
              <a:t>Den skala (</a:t>
            </a:r>
            <a:r>
              <a:rPr lang="sv-SE" sz="2900" dirty="0" err="1"/>
              <a:t>iNPH</a:t>
            </a:r>
            <a:r>
              <a:rPr lang="sv-SE" sz="2900" dirty="0"/>
              <a:t> </a:t>
            </a:r>
            <a:r>
              <a:rPr lang="sv-SE" sz="2900" dirty="0" err="1"/>
              <a:t>radscale</a:t>
            </a:r>
            <a:r>
              <a:rPr lang="sv-SE" sz="2900" dirty="0"/>
              <a:t>) som vi tagit fram för bedömning av radiologi vid NPH har införts i hela landet (och även i andra länder). </a:t>
            </a:r>
          </a:p>
          <a:p>
            <a:r>
              <a:rPr lang="sv-SE" sz="2900" b="1" dirty="0" err="1"/>
              <a:t>Neuroinflammatoriska</a:t>
            </a:r>
            <a:r>
              <a:rPr lang="sv-SE" sz="2900" b="1" dirty="0"/>
              <a:t> regionronder </a:t>
            </a:r>
            <a:r>
              <a:rPr lang="sv-SE" sz="2900" dirty="0"/>
              <a:t>hålls regelbundet där nya metoder och behandlingsriktlinjer </a:t>
            </a:r>
            <a:r>
              <a:rPr lang="sv-SE" sz="2900" dirty="0" err="1"/>
              <a:t>etc</a:t>
            </a:r>
            <a:r>
              <a:rPr lang="sv-SE" sz="2900" dirty="0"/>
              <a:t> kan spridas till hela Sydöstra sjukvårdsregionen.</a:t>
            </a:r>
          </a:p>
          <a:p>
            <a:r>
              <a:rPr lang="sv-SE" sz="2900" dirty="0"/>
              <a:t>Lokalt har vi infört </a:t>
            </a:r>
            <a:r>
              <a:rPr lang="sv-SE" sz="2900" b="1" dirty="0"/>
              <a:t>FoU seminarier </a:t>
            </a:r>
            <a:r>
              <a:rPr lang="sv-SE" sz="2900" dirty="0"/>
              <a:t>i internutbildningen som ett forum för diskussion av pågående forskning och information om nya publikationer samt forskningsanslag att söka. </a:t>
            </a:r>
          </a:p>
          <a:p>
            <a:r>
              <a:rPr lang="sv-SE" sz="2900" dirty="0"/>
              <a:t>Forskande läkare i hög grad också ansvariga för den reguljära medicinska verksamheten vilket underlättar spridning av ny kunskap in i det kliniska vardagsarbetet.</a:t>
            </a:r>
          </a:p>
          <a:p>
            <a:endParaRPr lang="sv-SE" sz="2000" dirty="0"/>
          </a:p>
        </p:txBody>
      </p:sp>
      <p:sp>
        <p:nvSpPr>
          <p:cNvPr id="6" name="textruta 5">
            <a:extLst>
              <a:ext uri="{FF2B5EF4-FFF2-40B4-BE49-F238E27FC236}">
                <a16:creationId xmlns:a16="http://schemas.microsoft.com/office/drawing/2014/main" id="{2FCF3A6A-163D-EC88-C120-2127697731D4}"/>
              </a:ext>
            </a:extLst>
          </p:cNvPr>
          <p:cNvSpPr txBox="1"/>
          <p:nvPr/>
        </p:nvSpPr>
        <p:spPr>
          <a:xfrm>
            <a:off x="377371" y="3288440"/>
            <a:ext cx="5532582" cy="646331"/>
          </a:xfrm>
          <a:prstGeom prst="rect">
            <a:avLst/>
          </a:prstGeom>
          <a:noFill/>
          <a:ln w="12700">
            <a:solidFill>
              <a:srgbClr val="FFC000"/>
            </a:solidFill>
          </a:ln>
        </p:spPr>
        <p:txBody>
          <a:bodyPr wrap="square">
            <a:spAutoFit/>
          </a:bodyPr>
          <a:lstStyle/>
          <a:p>
            <a:r>
              <a:rPr lang="sv-SE" b="1" dirty="0">
                <a:latin typeface="Calibri" panose="020F0502020204030204" pitchFamily="34" charset="0"/>
                <a:ea typeface="Calibri" panose="020F0502020204030204" pitchFamily="34" charset="0"/>
                <a:cs typeface="Calibri" panose="020F0502020204030204" pitchFamily="34" charset="0"/>
              </a:rPr>
              <a:t>Utbildningsdag</a:t>
            </a:r>
            <a:r>
              <a:rPr lang="sv-SE" dirty="0">
                <a:latin typeface="Calibri" panose="020F0502020204030204" pitchFamily="34" charset="0"/>
                <a:ea typeface="Calibri" panose="020F0502020204030204" pitchFamily="34" charset="0"/>
                <a:cs typeface="Calibri" panose="020F0502020204030204" pitchFamily="34" charset="0"/>
              </a:rPr>
              <a:t> inom sydöstra </a:t>
            </a:r>
            <a:r>
              <a:rPr lang="sv-SE" dirty="0" err="1">
                <a:latin typeface="Calibri" panose="020F0502020204030204" pitchFamily="34" charset="0"/>
                <a:ea typeface="Calibri" panose="020F0502020204030204" pitchFamily="34" charset="0"/>
                <a:cs typeface="Calibri" panose="020F0502020204030204" pitchFamily="34" charset="0"/>
              </a:rPr>
              <a:t>lung</a:t>
            </a:r>
            <a:r>
              <a:rPr lang="sv-SE" dirty="0">
                <a:latin typeface="Calibri" panose="020F0502020204030204" pitchFamily="34" charset="0"/>
                <a:ea typeface="Calibri" panose="020F0502020204030204" pitchFamily="34" charset="0"/>
                <a:cs typeface="Calibri" panose="020F0502020204030204" pitchFamily="34" charset="0"/>
              </a:rPr>
              <a:t> allergi 7 nov 2024</a:t>
            </a:r>
          </a:p>
          <a:p>
            <a:r>
              <a:rPr lang="sv-SE" b="1" dirty="0">
                <a:latin typeface="Calibri" panose="020F0502020204030204" pitchFamily="34" charset="0"/>
                <a:ea typeface="Calibri" panose="020F0502020204030204" pitchFamily="34" charset="0"/>
                <a:cs typeface="Calibri" panose="020F0502020204030204" pitchFamily="34" charset="0"/>
              </a:rPr>
              <a:t>Regionala lungcancerdagar </a:t>
            </a:r>
            <a:r>
              <a:rPr lang="sv-SE" dirty="0">
                <a:latin typeface="Calibri" panose="020F0502020204030204" pitchFamily="34" charset="0"/>
                <a:ea typeface="Calibri" panose="020F0502020204030204" pitchFamily="34" charset="0"/>
                <a:cs typeface="Calibri" panose="020F0502020204030204" pitchFamily="34" charset="0"/>
              </a:rPr>
              <a:t>1 ggr per år </a:t>
            </a:r>
          </a:p>
        </p:txBody>
      </p:sp>
      <p:sp>
        <p:nvSpPr>
          <p:cNvPr id="7" name="Platshållare för innehåll 2">
            <a:extLst>
              <a:ext uri="{FF2B5EF4-FFF2-40B4-BE49-F238E27FC236}">
                <a16:creationId xmlns:a16="http://schemas.microsoft.com/office/drawing/2014/main" id="{9A0238CF-CE00-CE2A-9D86-BF29CA1DC4E9}"/>
              </a:ext>
            </a:extLst>
          </p:cNvPr>
          <p:cNvSpPr txBox="1">
            <a:spLocks/>
          </p:cNvSpPr>
          <p:nvPr/>
        </p:nvSpPr>
        <p:spPr>
          <a:xfrm>
            <a:off x="377371" y="4090779"/>
            <a:ext cx="2893706" cy="901738"/>
          </a:xfrm>
          <a:prstGeom prst="rect">
            <a:avLst/>
          </a:prstGeom>
          <a:ln>
            <a:solidFill>
              <a:srgbClr val="92D050"/>
            </a:solidFill>
          </a:ln>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2300" dirty="0"/>
              <a:t>På läkarmöten /APT</a:t>
            </a:r>
          </a:p>
          <a:p>
            <a:r>
              <a:rPr lang="sv-SE" sz="2300" dirty="0"/>
              <a:t>I årsrapporten</a:t>
            </a:r>
          </a:p>
          <a:p>
            <a:r>
              <a:rPr lang="sv-SE" sz="2300" b="1" dirty="0"/>
              <a:t>Regiondagar</a:t>
            </a:r>
          </a:p>
          <a:p>
            <a:endParaRPr lang="sv-SE" dirty="0"/>
          </a:p>
        </p:txBody>
      </p:sp>
      <p:sp>
        <p:nvSpPr>
          <p:cNvPr id="8" name="Platshållare för innehåll 2">
            <a:extLst>
              <a:ext uri="{FF2B5EF4-FFF2-40B4-BE49-F238E27FC236}">
                <a16:creationId xmlns:a16="http://schemas.microsoft.com/office/drawing/2014/main" id="{16D098E7-2DB2-821F-488B-651DF86E6461}"/>
              </a:ext>
            </a:extLst>
          </p:cNvPr>
          <p:cNvSpPr txBox="1">
            <a:spLocks/>
          </p:cNvSpPr>
          <p:nvPr/>
        </p:nvSpPr>
        <p:spPr>
          <a:xfrm>
            <a:off x="3628570" y="4053713"/>
            <a:ext cx="1925779" cy="901738"/>
          </a:xfrm>
          <a:prstGeom prst="rect">
            <a:avLst/>
          </a:prstGeom>
          <a:ln>
            <a:solidFill>
              <a:srgbClr val="7030A0"/>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800" b="1" dirty="0">
                <a:solidFill>
                  <a:srgbClr val="000000"/>
                </a:solidFill>
                <a:latin typeface="Calibri" panose="020F0502020204030204" pitchFamily="34" charset="0"/>
                <a:ea typeface="Calibri" panose="020F0502020204030204" pitchFamily="34" charset="0"/>
                <a:cs typeface="Calibri" panose="020F0502020204030204" pitchFamily="34" charset="0"/>
              </a:rPr>
              <a:t>Regionmöten</a:t>
            </a:r>
          </a:p>
          <a:p>
            <a:r>
              <a:rPr lang="sv-SE" sz="1800" dirty="0">
                <a:solidFill>
                  <a:srgbClr val="000000"/>
                </a:solidFill>
                <a:latin typeface="Calibri" panose="020F0502020204030204" pitchFamily="34" charset="0"/>
                <a:ea typeface="Calibri" panose="020F0502020204030204" pitchFamily="34" charset="0"/>
                <a:cs typeface="Calibri" panose="020F0502020204030204" pitchFamily="34" charset="0"/>
              </a:rPr>
              <a:t>Nationella möten</a:t>
            </a:r>
          </a:p>
          <a:p>
            <a:endParaRPr lang="sv-SE" dirty="0"/>
          </a:p>
        </p:txBody>
      </p:sp>
      <p:sp>
        <p:nvSpPr>
          <p:cNvPr id="5" name="textruta 4">
            <a:extLst>
              <a:ext uri="{FF2B5EF4-FFF2-40B4-BE49-F238E27FC236}">
                <a16:creationId xmlns:a16="http://schemas.microsoft.com/office/drawing/2014/main" id="{FA4C437A-7852-0A4B-E696-113E7B026496}"/>
              </a:ext>
            </a:extLst>
          </p:cNvPr>
          <p:cNvSpPr txBox="1"/>
          <p:nvPr/>
        </p:nvSpPr>
        <p:spPr>
          <a:xfrm>
            <a:off x="377371" y="5084104"/>
            <a:ext cx="5532582" cy="1477328"/>
          </a:xfrm>
          <a:prstGeom prst="rect">
            <a:avLst/>
          </a:prstGeom>
          <a:noFill/>
          <a:ln w="28575">
            <a:solidFill>
              <a:srgbClr val="002060"/>
            </a:solidFill>
          </a:ln>
        </p:spPr>
        <p:txBody>
          <a:bodyPr wrap="square" rtlCol="0">
            <a:spAutoFit/>
          </a:bodyPr>
          <a:lstStyle/>
          <a:p>
            <a:r>
              <a:rPr lang="sv-SE" sz="1800" b="1" dirty="0">
                <a:latin typeface="Calibri" panose="020F0502020204030204" pitchFamily="34" charset="0"/>
                <a:cs typeface="Calibri" panose="020F0502020204030204" pitchFamily="34" charset="0"/>
              </a:rPr>
              <a:t>Prehospital vård: </a:t>
            </a:r>
            <a:r>
              <a:rPr lang="sv-SE" sz="1800" dirty="0">
                <a:latin typeface="Calibri" panose="020F0502020204030204" pitchFamily="34" charset="0"/>
                <a:cs typeface="Calibri" panose="020F0502020204030204" pitchFamily="34" charset="0"/>
              </a:rPr>
              <a:t>Via de kommunikationsvägar via har inom verksamheten, APT- internwebb</a:t>
            </a:r>
            <a:br>
              <a:rPr lang="sv-SE" sz="1800" dirty="0">
                <a:latin typeface="Calibri" panose="020F0502020204030204" pitchFamily="34" charset="0"/>
                <a:cs typeface="Calibri" panose="020F0502020204030204" pitchFamily="34" charset="0"/>
              </a:rPr>
            </a:br>
            <a:r>
              <a:rPr lang="sv-SE" sz="1800" dirty="0">
                <a:latin typeface="Calibri" panose="020F0502020204030204" pitchFamily="34" charset="0"/>
                <a:cs typeface="Calibri" panose="020F0502020204030204" pitchFamily="34" charset="0"/>
              </a:rPr>
              <a:t>Akutsjukvård: </a:t>
            </a:r>
            <a:r>
              <a:rPr lang="sv-SE" sz="1800" dirty="0" err="1">
                <a:latin typeface="Calibri" panose="020F0502020204030204" pitchFamily="34" charset="0"/>
                <a:cs typeface="Calibri" panose="020F0502020204030204" pitchFamily="34" charset="0"/>
              </a:rPr>
              <a:t>Microteach</a:t>
            </a:r>
            <a:r>
              <a:rPr lang="sv-SE" sz="1800" dirty="0">
                <a:latin typeface="Calibri" panose="020F0502020204030204" pitchFamily="34" charset="0"/>
                <a:cs typeface="Calibri" panose="020F0502020204030204" pitchFamily="34" charset="0"/>
              </a:rPr>
              <a:t>, Progressreports, Informationstavla, Yrkesspecifika möten, Samarbetsportalen.</a:t>
            </a:r>
          </a:p>
        </p:txBody>
      </p:sp>
      <p:sp>
        <p:nvSpPr>
          <p:cNvPr id="9" name="textruta 8">
            <a:extLst>
              <a:ext uri="{FF2B5EF4-FFF2-40B4-BE49-F238E27FC236}">
                <a16:creationId xmlns:a16="http://schemas.microsoft.com/office/drawing/2014/main" id="{DEF11843-E4F7-98B2-B8A7-1788F3B7C45F}"/>
              </a:ext>
            </a:extLst>
          </p:cNvPr>
          <p:cNvSpPr txBox="1"/>
          <p:nvPr/>
        </p:nvSpPr>
        <p:spPr>
          <a:xfrm>
            <a:off x="6009070" y="5916520"/>
            <a:ext cx="5718629" cy="369332"/>
          </a:xfrm>
          <a:prstGeom prst="rect">
            <a:avLst/>
          </a:prstGeom>
          <a:noFill/>
          <a:ln w="28575">
            <a:solidFill>
              <a:srgbClr val="FFFF00"/>
            </a:solidFill>
          </a:ln>
        </p:spPr>
        <p:txBody>
          <a:bodyPr wrap="square" rtlCol="0">
            <a:spAutoFit/>
          </a:bodyPr>
          <a:lstStyle/>
          <a:p>
            <a:r>
              <a:rPr lang="en-GB" sz="1800" dirty="0" err="1">
                <a:effectLst/>
                <a:latin typeface="Calibri" panose="020F0502020204030204" pitchFamily="34" charset="0"/>
                <a:ea typeface="Times New Roman" panose="02020603050405020304" pitchFamily="18" charset="0"/>
              </a:rPr>
              <a:t>Saknas</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övergripande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rutiner</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idag</a:t>
            </a:r>
            <a:r>
              <a:rPr lang="en-GB" sz="1800" dirty="0">
                <a:effectLst/>
                <a:latin typeface="Calibri" panose="020F0502020204030204" pitchFamily="34" charset="0"/>
                <a:ea typeface="Times New Roman" panose="02020603050405020304" pitchFamily="18" charset="0"/>
              </a:rPr>
              <a:t>. Bra </a:t>
            </a:r>
            <a:r>
              <a:rPr lang="en-GB" sz="1800" dirty="0" err="1">
                <a:effectLst/>
                <a:latin typeface="Calibri" panose="020F0502020204030204" pitchFamily="34" charset="0"/>
                <a:ea typeface="Times New Roman" panose="02020603050405020304" pitchFamily="18" charset="0"/>
              </a:rPr>
              <a:t>utvecklingsområde</a:t>
            </a:r>
            <a:r>
              <a:rPr lang="en-GB" sz="1800" dirty="0">
                <a:effectLst/>
                <a:latin typeface="Calibri" panose="020F0502020204030204" pitchFamily="34" charset="0"/>
                <a:ea typeface="Times New Roman" panose="02020603050405020304" pitchFamily="18" charset="0"/>
              </a:rPr>
              <a:t>.</a:t>
            </a:r>
            <a:endParaRPr lang="en-GB" dirty="0"/>
          </a:p>
        </p:txBody>
      </p:sp>
    </p:spTree>
    <p:extLst>
      <p:ext uri="{BB962C8B-B14F-4D97-AF65-F5344CB8AC3E}">
        <p14:creationId xmlns:p14="http://schemas.microsoft.com/office/powerpoint/2010/main" val="3988888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5C00FC-AC1D-FF88-89BB-D96B0EF0CFE5}"/>
              </a:ext>
            </a:extLst>
          </p:cNvPr>
          <p:cNvSpPr>
            <a:spLocks noGrp="1"/>
          </p:cNvSpPr>
          <p:nvPr>
            <p:ph type="title"/>
          </p:nvPr>
        </p:nvSpPr>
        <p:spPr/>
        <p:txBody>
          <a:bodyPr>
            <a:normAutofit/>
          </a:bodyPr>
          <a:lstStyle/>
          <a:p>
            <a:r>
              <a:rPr lang="sv-SE" sz="3000" b="1" i="0" u="none" strike="noStrike" dirty="0">
                <a:solidFill>
                  <a:srgbClr val="000000"/>
                </a:solidFill>
                <a:effectLst/>
                <a:latin typeface="Calibri" panose="020F0502020204030204" pitchFamily="34" charset="0"/>
              </a:rPr>
              <a:t>5. Vilken stöd kräver ert RPO för att vidareutveckla arbetet med forskningsfrågor? (</a:t>
            </a:r>
            <a:r>
              <a:rPr lang="sv-SE" sz="3000" b="1" i="0" u="none" strike="noStrike" dirty="0" err="1">
                <a:solidFill>
                  <a:srgbClr val="000000"/>
                </a:solidFill>
                <a:effectLst/>
                <a:latin typeface="Calibri" panose="020F0502020204030204" pitchFamily="34" charset="0"/>
              </a:rPr>
              <a:t>Kardiovask</a:t>
            </a:r>
            <a:r>
              <a:rPr lang="sv-SE" sz="3000" b="1" i="0" u="none" strike="noStrike" dirty="0">
                <a:solidFill>
                  <a:srgbClr val="000000"/>
                </a:solidFill>
                <a:effectLst/>
                <a:latin typeface="Calibri" panose="020F0502020204030204" pitchFamily="34" charset="0"/>
              </a:rPr>
              <a:t>)</a:t>
            </a:r>
            <a:endParaRPr lang="sv-SE" sz="3000" dirty="0"/>
          </a:p>
        </p:txBody>
      </p:sp>
      <p:sp>
        <p:nvSpPr>
          <p:cNvPr id="3" name="Platshållare för innehåll 2">
            <a:extLst>
              <a:ext uri="{FF2B5EF4-FFF2-40B4-BE49-F238E27FC236}">
                <a16:creationId xmlns:a16="http://schemas.microsoft.com/office/drawing/2014/main" id="{06283915-42FF-8EF7-707C-53B256E39CF6}"/>
              </a:ext>
            </a:extLst>
          </p:cNvPr>
          <p:cNvSpPr>
            <a:spLocks noGrp="1"/>
          </p:cNvSpPr>
          <p:nvPr>
            <p:ph idx="1"/>
          </p:nvPr>
        </p:nvSpPr>
        <p:spPr/>
        <p:txBody>
          <a:bodyPr>
            <a:normAutofit fontScale="92500" lnSpcReduction="10000"/>
          </a:bodyPr>
          <a:lstStyle/>
          <a:p>
            <a:r>
              <a:rPr lang="sv-SE" dirty="0">
                <a:latin typeface="Calibri" panose="020F0502020204030204" pitchFamily="34" charset="0"/>
                <a:cs typeface="Calibri" panose="020F0502020204030204" pitchFamily="34" charset="0"/>
              </a:rPr>
              <a:t>Infrastruktur finns via</a:t>
            </a:r>
          </a:p>
          <a:p>
            <a:pPr lvl="1"/>
            <a:r>
              <a:rPr lang="sv-SE" dirty="0">
                <a:latin typeface="Calibri" panose="020F0502020204030204" pitchFamily="34" charset="0"/>
                <a:cs typeface="Calibri" panose="020F0502020204030204" pitchFamily="34" charset="0"/>
              </a:rPr>
              <a:t>Medicinska fakulteten vid </a:t>
            </a:r>
            <a:r>
              <a:rPr lang="sv-SE" dirty="0" err="1">
                <a:latin typeface="Calibri" panose="020F0502020204030204" pitchFamily="34" charset="0"/>
                <a:cs typeface="Calibri" panose="020F0502020204030204" pitchFamily="34" charset="0"/>
              </a:rPr>
              <a:t>LiU</a:t>
            </a:r>
            <a:r>
              <a:rPr lang="sv-SE" dirty="0">
                <a:latin typeface="Calibri" panose="020F0502020204030204" pitchFamily="34" charset="0"/>
                <a:cs typeface="Calibri" panose="020F0502020204030204" pitchFamily="34" charset="0"/>
              </a:rPr>
              <a:t> – regionaliserad läkarutbildning, universitetskommittén och dess råd</a:t>
            </a:r>
          </a:p>
          <a:p>
            <a:pPr lvl="1"/>
            <a:r>
              <a:rPr lang="sv-SE" dirty="0">
                <a:latin typeface="Calibri" panose="020F0502020204030204" pitchFamily="34" charset="0"/>
                <a:cs typeface="Calibri" panose="020F0502020204030204" pitchFamily="34" charset="0"/>
              </a:rPr>
              <a:t>Regionala forskningscentra i RÖ, RJL och RKL</a:t>
            </a:r>
          </a:p>
          <a:p>
            <a:r>
              <a:rPr lang="sv-SE" dirty="0">
                <a:latin typeface="Calibri" panose="020F0502020204030204" pitchFamily="34" charset="0"/>
                <a:cs typeface="Calibri" panose="020F0502020204030204" pitchFamily="34" charset="0"/>
              </a:rPr>
              <a:t>Ekonomiska medel kan sökas nationellt, men också sjukvårdsregionalt och regionalt</a:t>
            </a:r>
          </a:p>
          <a:p>
            <a:pPr lvl="1"/>
            <a:r>
              <a:rPr lang="sv-SE" dirty="0">
                <a:latin typeface="Calibri" panose="020F0502020204030204" pitchFamily="34" charset="0"/>
                <a:cs typeface="Calibri" panose="020F0502020204030204" pitchFamily="34" charset="0"/>
              </a:rPr>
              <a:t>ALF-medel</a:t>
            </a:r>
          </a:p>
          <a:p>
            <a:pPr lvl="1"/>
            <a:r>
              <a:rPr lang="sv-SE" dirty="0">
                <a:latin typeface="Calibri" panose="020F0502020204030204" pitchFamily="34" charset="0"/>
                <a:cs typeface="Calibri" panose="020F0502020204030204" pitchFamily="34" charset="0"/>
              </a:rPr>
              <a:t>FORSS-medel</a:t>
            </a:r>
          </a:p>
          <a:p>
            <a:pPr lvl="1"/>
            <a:r>
              <a:rPr lang="sv-SE" dirty="0">
                <a:latin typeface="Calibri" panose="020F0502020204030204" pitchFamily="34" charset="0"/>
                <a:cs typeface="Calibri" panose="020F0502020204030204" pitchFamily="34" charset="0"/>
              </a:rPr>
              <a:t>Regionala forskningsmedel</a:t>
            </a:r>
          </a:p>
          <a:p>
            <a:r>
              <a:rPr lang="sv-SE" dirty="0">
                <a:latin typeface="Calibri" panose="020F0502020204030204" pitchFamily="34" charset="0"/>
                <a:cs typeface="Calibri" panose="020F0502020204030204" pitchFamily="34" charset="0"/>
              </a:rPr>
              <a:t>Utmaningar</a:t>
            </a:r>
          </a:p>
          <a:p>
            <a:pPr lvl="1"/>
            <a:r>
              <a:rPr lang="sv-SE" dirty="0">
                <a:latin typeface="Calibri" panose="020F0502020204030204" pitchFamily="34" charset="0"/>
                <a:cs typeface="Calibri" panose="020F0502020204030204" pitchFamily="34" charset="0"/>
              </a:rPr>
              <a:t>Tid för forskning och ekonomiska förutsättningar</a:t>
            </a:r>
          </a:p>
          <a:p>
            <a:pPr lvl="1"/>
            <a:r>
              <a:rPr lang="sv-SE" dirty="0">
                <a:latin typeface="Calibri" panose="020F0502020204030204" pitchFamily="34" charset="0"/>
                <a:cs typeface="Calibri" panose="020F0502020204030204" pitchFamily="34" charset="0"/>
              </a:rPr>
              <a:t>Att få forskare att tänka sjukvårdsregionalt med patientunderlag från hela SÖSR</a:t>
            </a:r>
          </a:p>
        </p:txBody>
      </p:sp>
    </p:spTree>
    <p:extLst>
      <p:ext uri="{BB962C8B-B14F-4D97-AF65-F5344CB8AC3E}">
        <p14:creationId xmlns:p14="http://schemas.microsoft.com/office/powerpoint/2010/main" val="3874449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5C00FC-AC1D-FF88-89BB-D96B0EF0CFE5}"/>
              </a:ext>
            </a:extLst>
          </p:cNvPr>
          <p:cNvSpPr>
            <a:spLocks noGrp="1"/>
          </p:cNvSpPr>
          <p:nvPr>
            <p:ph type="title"/>
          </p:nvPr>
        </p:nvSpPr>
        <p:spPr/>
        <p:txBody>
          <a:bodyPr>
            <a:normAutofit/>
          </a:bodyPr>
          <a:lstStyle/>
          <a:p>
            <a:r>
              <a:rPr lang="sv-SE" sz="3000" b="1" i="0" u="none" strike="noStrike" dirty="0">
                <a:solidFill>
                  <a:srgbClr val="000000"/>
                </a:solidFill>
                <a:effectLst/>
                <a:latin typeface="Calibri" panose="020F0502020204030204" pitchFamily="34" charset="0"/>
              </a:rPr>
              <a:t>5. Vilken stöd kräver ert RPO för att vidareutveckla arbetet med forskningsfrågor? (</a:t>
            </a:r>
            <a:r>
              <a:rPr lang="sv-SE" sz="3000" b="1" i="0" u="none" strike="noStrike" dirty="0" err="1">
                <a:solidFill>
                  <a:srgbClr val="000000"/>
                </a:solidFill>
                <a:effectLst/>
                <a:latin typeface="Calibri" panose="020F0502020204030204" pitchFamily="34" charset="0"/>
              </a:rPr>
              <a:t>Neuro</a:t>
            </a:r>
            <a:r>
              <a:rPr lang="sv-SE" sz="3000" b="1" i="0" u="none" strike="noStrike" dirty="0">
                <a:solidFill>
                  <a:srgbClr val="000000"/>
                </a:solidFill>
                <a:effectLst/>
                <a:latin typeface="Calibri" panose="020F0502020204030204" pitchFamily="34" charset="0"/>
              </a:rPr>
              <a:t>)</a:t>
            </a:r>
            <a:endParaRPr lang="sv-SE" sz="3000" dirty="0"/>
          </a:p>
        </p:txBody>
      </p:sp>
      <p:sp>
        <p:nvSpPr>
          <p:cNvPr id="3" name="Platshållare för innehåll 2">
            <a:extLst>
              <a:ext uri="{FF2B5EF4-FFF2-40B4-BE49-F238E27FC236}">
                <a16:creationId xmlns:a16="http://schemas.microsoft.com/office/drawing/2014/main" id="{06283915-42FF-8EF7-707C-53B256E39CF6}"/>
              </a:ext>
            </a:extLst>
          </p:cNvPr>
          <p:cNvSpPr>
            <a:spLocks noGrp="1"/>
          </p:cNvSpPr>
          <p:nvPr>
            <p:ph idx="1"/>
          </p:nvPr>
        </p:nvSpPr>
        <p:spPr>
          <a:xfrm>
            <a:off x="838200" y="2004919"/>
            <a:ext cx="10515600" cy="4351338"/>
          </a:xfrm>
        </p:spPr>
        <p:txBody>
          <a:bodyPr>
            <a:normAutofit/>
          </a:bodyPr>
          <a:lstStyle/>
          <a:p>
            <a:r>
              <a:rPr lang="sv-SE" sz="2400" dirty="0">
                <a:latin typeface="Calibri" panose="020F0502020204030204" pitchFamily="34" charset="0"/>
                <a:cs typeface="Calibri" panose="020F0502020204030204" pitchFamily="34" charset="0"/>
              </a:rPr>
              <a:t>Verka för att det ska finnas forskningsmedel att söka lokalt för klinisk forskning utan krav på tidigare externa/excellenta medel – det behövs både bredd och spets i forskningen.</a:t>
            </a:r>
          </a:p>
          <a:p>
            <a:r>
              <a:rPr lang="sv-SE" sz="2400" dirty="0">
                <a:latin typeface="Calibri" panose="020F0502020204030204" pitchFamily="34" charset="0"/>
                <a:cs typeface="Calibri" panose="020F0502020204030204" pitchFamily="34" charset="0"/>
              </a:rPr>
              <a:t>Sammanföra forskningsverksamhet på preklinisk nivå vid </a:t>
            </a:r>
            <a:r>
              <a:rPr lang="sv-SE" sz="2400" dirty="0" err="1">
                <a:latin typeface="Calibri" panose="020F0502020204030204" pitchFamily="34" charset="0"/>
                <a:cs typeface="Calibri" panose="020F0502020204030204" pitchFamily="34" charset="0"/>
              </a:rPr>
              <a:t>LiU</a:t>
            </a:r>
            <a:r>
              <a:rPr lang="sv-SE" sz="2400" dirty="0">
                <a:latin typeface="Calibri" panose="020F0502020204030204" pitchFamily="34" charset="0"/>
                <a:cs typeface="Calibri" panose="020F0502020204030204" pitchFamily="34" charset="0"/>
              </a:rPr>
              <a:t> med forskningsverksamhet inom RÖ för att skapa nya spännande samarbeten.</a:t>
            </a:r>
          </a:p>
          <a:p>
            <a:r>
              <a:rPr lang="sv-SE" sz="2400" dirty="0">
                <a:latin typeface="Calibri" panose="020F0502020204030204" pitchFamily="34" charset="0"/>
                <a:cs typeface="Calibri" panose="020F0502020204030204" pitchFamily="34" charset="0"/>
              </a:rPr>
              <a:t>Ge stöd för att kunna säkra forskningsmöjligheter för kliniskt aktiva medarbetare (forskningstid och pengar, regionala forskarutbildningskurser som ex via FORSS).</a:t>
            </a:r>
          </a:p>
          <a:p>
            <a:r>
              <a:rPr lang="sv-SE" sz="2400" dirty="0">
                <a:latin typeface="Calibri" panose="020F0502020204030204" pitchFamily="34" charset="0"/>
                <a:cs typeface="Calibri" panose="020F0502020204030204" pitchFamily="34" charset="0"/>
              </a:rPr>
              <a:t>Erbjuda nätverksmöjligheter för kliniskt aktiva forskare (ett gott exempel är seminarieserien ”Vår kliniska forskning - nu, här och framåt! på intranätet).</a:t>
            </a:r>
          </a:p>
          <a:p>
            <a:r>
              <a:rPr lang="sv-SE" sz="2400" dirty="0">
                <a:latin typeface="Calibri" panose="020F0502020204030204" pitchFamily="34" charset="0"/>
                <a:cs typeface="Calibri" panose="020F0502020204030204" pitchFamily="34" charset="0"/>
              </a:rPr>
              <a:t>Administrativt stöd för kliniskt aktiva forskare (t ex forskningskoordinator på kliniknivå, som exempelvis på Neurologen).</a:t>
            </a:r>
          </a:p>
        </p:txBody>
      </p:sp>
    </p:spTree>
    <p:extLst>
      <p:ext uri="{BB962C8B-B14F-4D97-AF65-F5344CB8AC3E}">
        <p14:creationId xmlns:p14="http://schemas.microsoft.com/office/powerpoint/2010/main" val="3378129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5C00FC-AC1D-FF88-89BB-D96B0EF0CFE5}"/>
              </a:ext>
            </a:extLst>
          </p:cNvPr>
          <p:cNvSpPr>
            <a:spLocks noGrp="1"/>
          </p:cNvSpPr>
          <p:nvPr>
            <p:ph type="title"/>
          </p:nvPr>
        </p:nvSpPr>
        <p:spPr/>
        <p:txBody>
          <a:bodyPr>
            <a:normAutofit/>
          </a:bodyPr>
          <a:lstStyle/>
          <a:p>
            <a:r>
              <a:rPr lang="sv-SE" sz="3000" b="1" i="0" u="none" strike="noStrike" dirty="0">
                <a:solidFill>
                  <a:srgbClr val="000000"/>
                </a:solidFill>
                <a:effectLst/>
                <a:latin typeface="Calibri" panose="020F0502020204030204" pitchFamily="34" charset="0"/>
              </a:rPr>
              <a:t>5. Vilken stöd kräver ert RPO för att vidareutveckla arbetet med forskningsfrågor? (</a:t>
            </a:r>
            <a:r>
              <a:rPr lang="sv-SE" sz="3000" b="1" i="0" u="none" strike="noStrike" dirty="0" err="1">
                <a:solidFill>
                  <a:srgbClr val="000000"/>
                </a:solidFill>
                <a:effectLst/>
                <a:latin typeface="Calibri" panose="020F0502020204030204" pitchFamily="34" charset="0"/>
              </a:rPr>
              <a:t>Lungmed</a:t>
            </a:r>
            <a:r>
              <a:rPr lang="sv-SE" sz="3000" b="1" i="0" u="none" strike="noStrike" dirty="0">
                <a:solidFill>
                  <a:srgbClr val="000000"/>
                </a:solidFill>
                <a:effectLst/>
                <a:latin typeface="Calibri" panose="020F0502020204030204" pitchFamily="34" charset="0"/>
              </a:rPr>
              <a:t>)</a:t>
            </a:r>
            <a:endParaRPr lang="sv-SE" sz="3000" dirty="0"/>
          </a:p>
        </p:txBody>
      </p:sp>
      <p:sp>
        <p:nvSpPr>
          <p:cNvPr id="3" name="Platshållare för innehåll 2">
            <a:extLst>
              <a:ext uri="{FF2B5EF4-FFF2-40B4-BE49-F238E27FC236}">
                <a16:creationId xmlns:a16="http://schemas.microsoft.com/office/drawing/2014/main" id="{06283915-42FF-8EF7-707C-53B256E39CF6}"/>
              </a:ext>
            </a:extLst>
          </p:cNvPr>
          <p:cNvSpPr>
            <a:spLocks noGrp="1"/>
          </p:cNvSpPr>
          <p:nvPr>
            <p:ph idx="1"/>
          </p:nvPr>
        </p:nvSpPr>
        <p:spPr/>
        <p:txBody>
          <a:bodyPr>
            <a:normAutofit/>
          </a:bodyPr>
          <a:lstStyle/>
          <a:p>
            <a:r>
              <a:rPr lang="sv-SE" dirty="0">
                <a:latin typeface="Calibri" panose="020F0502020204030204" pitchFamily="34" charset="0"/>
                <a:cs typeface="Calibri" panose="020F0502020204030204" pitchFamily="34" charset="0"/>
              </a:rPr>
              <a:t>Brist på </a:t>
            </a:r>
            <a:r>
              <a:rPr lang="sv-SE" b="1" dirty="0">
                <a:latin typeface="Calibri" panose="020F0502020204030204" pitchFamily="34" charset="0"/>
                <a:cs typeface="Calibri" panose="020F0502020204030204" pitchFamily="34" charset="0"/>
              </a:rPr>
              <a:t>FOU </a:t>
            </a:r>
            <a:r>
              <a:rPr lang="sv-SE" b="1" dirty="0" err="1">
                <a:latin typeface="Calibri" panose="020F0502020204030204" pitchFamily="34" charset="0"/>
                <a:cs typeface="Calibri" panose="020F0502020204030204" pitchFamily="34" charset="0"/>
              </a:rPr>
              <a:t>ssk</a:t>
            </a:r>
            <a:r>
              <a:rPr lang="sv-SE" b="1" dirty="0">
                <a:latin typeface="Calibri" panose="020F0502020204030204" pitchFamily="34" charset="0"/>
                <a:cs typeface="Calibri" panose="020F0502020204030204" pitchFamily="34" charset="0"/>
              </a:rPr>
              <a:t> </a:t>
            </a:r>
            <a:r>
              <a:rPr lang="sv-SE" dirty="0">
                <a:latin typeface="Calibri" panose="020F0502020204030204" pitchFamily="34" charset="0"/>
                <a:cs typeface="Calibri" panose="020F0502020204030204" pitchFamily="34" charset="0"/>
              </a:rPr>
              <a:t>på lungkliniken US, inte minst inom cancerområdet.</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Utmaningar </a:t>
            </a:r>
          </a:p>
          <a:p>
            <a:pPr lvl="1"/>
            <a:r>
              <a:rPr lang="sv-SE" dirty="0">
                <a:latin typeface="Calibri" panose="020F0502020204030204" pitchFamily="34" charset="0"/>
                <a:cs typeface="Calibri" panose="020F0502020204030204" pitchFamily="34" charset="0"/>
              </a:rPr>
              <a:t>Forskningen behöver tillåtas ta tid. Vi behöver få en tyngre acceptans för FOU, bli en naturligt diskussionsämne fortlöpande inom ”alla” områden. Större fokus. Behöver få en positiv spiral. Genomsyra verksamheten med FOU tänk.  </a:t>
            </a:r>
          </a:p>
          <a:p>
            <a:pPr lvl="1"/>
            <a:r>
              <a:rPr lang="sv-SE" dirty="0">
                <a:latin typeface="Calibri" panose="020F0502020204030204" pitchFamily="34" charset="0"/>
                <a:cs typeface="Calibri" panose="020F0502020204030204" pitchFamily="34" charset="0"/>
              </a:rPr>
              <a:t>Få specialister inom lungmedicin – allergi i Sydöstra -stor utmaning</a:t>
            </a:r>
          </a:p>
          <a:p>
            <a:pPr lvl="1"/>
            <a:r>
              <a:rPr lang="sv-SE" dirty="0">
                <a:latin typeface="Calibri" panose="020F0502020204030204" pitchFamily="34" charset="0"/>
                <a:cs typeface="Calibri" panose="020F0502020204030204" pitchFamily="34" charset="0"/>
              </a:rPr>
              <a:t>Få docenter/professorer dvs få som kan handleda. </a:t>
            </a:r>
          </a:p>
          <a:p>
            <a:pPr lvl="1"/>
            <a:r>
              <a:rPr lang="en-IE" dirty="0" err="1">
                <a:latin typeface="Calibri" panose="020F0502020204030204" pitchFamily="34" charset="0"/>
                <a:cs typeface="Calibri" panose="020F0502020204030204" pitchFamily="34" charset="0"/>
              </a:rPr>
              <a:t>Lungkliniken</a:t>
            </a:r>
            <a:r>
              <a:rPr lang="en-IE" dirty="0">
                <a:latin typeface="Calibri" panose="020F0502020204030204" pitchFamily="34" charset="0"/>
                <a:cs typeface="Calibri" panose="020F0502020204030204" pitchFamily="34" charset="0"/>
              </a:rPr>
              <a:t> US </a:t>
            </a:r>
            <a:r>
              <a:rPr lang="en-IE" dirty="0" err="1">
                <a:latin typeface="Calibri" panose="020F0502020204030204" pitchFamily="34" charset="0"/>
                <a:cs typeface="Calibri" panose="020F0502020204030204" pitchFamily="34" charset="0"/>
              </a:rPr>
              <a:t>har</a:t>
            </a:r>
            <a:r>
              <a:rPr lang="en-IE" dirty="0">
                <a:latin typeface="Calibri" panose="020F0502020204030204" pitchFamily="34" charset="0"/>
                <a:cs typeface="Calibri" panose="020F0502020204030204" pitchFamily="34" charset="0"/>
              </a:rPr>
              <a:t> </a:t>
            </a:r>
            <a:r>
              <a:rPr lang="en-IE" dirty="0" err="1">
                <a:latin typeface="Calibri" panose="020F0502020204030204" pitchFamily="34" charset="0"/>
                <a:cs typeface="Calibri" panose="020F0502020204030204" pitchFamily="34" charset="0"/>
              </a:rPr>
              <a:t>förlorat</a:t>
            </a:r>
            <a:r>
              <a:rPr lang="en-IE" dirty="0">
                <a:latin typeface="Calibri" panose="020F0502020204030204" pitchFamily="34" charset="0"/>
                <a:cs typeface="Calibri" panose="020F0502020204030204" pitchFamily="34" charset="0"/>
              </a:rPr>
              <a:t> USV status, </a:t>
            </a:r>
            <a:r>
              <a:rPr lang="en-IE" dirty="0" err="1">
                <a:latin typeface="Calibri" panose="020F0502020204030204" pitchFamily="34" charset="0"/>
                <a:cs typeface="Calibri" panose="020F0502020204030204" pitchFamily="34" charset="0"/>
              </a:rPr>
              <a:t>numera</a:t>
            </a:r>
            <a:r>
              <a:rPr lang="en-IE" dirty="0">
                <a:latin typeface="Calibri" panose="020F0502020204030204" pitchFamily="34" charset="0"/>
                <a:cs typeface="Calibri" panose="020F0502020204030204" pitchFamily="34" charset="0"/>
              </a:rPr>
              <a:t> </a:t>
            </a:r>
            <a:r>
              <a:rPr lang="en-IE" dirty="0" err="1">
                <a:latin typeface="Calibri" panose="020F0502020204030204" pitchFamily="34" charset="0"/>
                <a:cs typeface="Calibri" panose="020F0502020204030204" pitchFamily="34" charset="0"/>
              </a:rPr>
              <a:t>akademisk</a:t>
            </a:r>
            <a:r>
              <a:rPr lang="en-IE" dirty="0">
                <a:latin typeface="Calibri" panose="020F0502020204030204" pitchFamily="34" charset="0"/>
                <a:cs typeface="Calibri" panose="020F0502020204030204" pitchFamily="34" charset="0"/>
              </a:rPr>
              <a:t> </a:t>
            </a:r>
            <a:r>
              <a:rPr lang="en-IE" dirty="0" err="1">
                <a:latin typeface="Calibri" panose="020F0502020204030204" pitchFamily="34" charset="0"/>
                <a:cs typeface="Calibri" panose="020F0502020204030204" pitchFamily="34" charset="0"/>
              </a:rPr>
              <a:t>enhet</a:t>
            </a:r>
            <a:r>
              <a:rPr lang="en-IE" dirty="0">
                <a:latin typeface="Calibri" panose="020F0502020204030204" pitchFamily="34" charset="0"/>
                <a:cs typeface="Calibri" panose="020F0502020204030204" pitchFamily="34" charset="0"/>
              </a:rPr>
              <a:t>. </a:t>
            </a:r>
            <a:endParaRPr lang="sv-SE" dirty="0">
              <a:latin typeface="Calibri" panose="020F0502020204030204" pitchFamily="34" charset="0"/>
              <a:cs typeface="Calibri" panose="020F0502020204030204" pitchFamily="34" charset="0"/>
            </a:endParaRPr>
          </a:p>
          <a:p>
            <a:pPr marL="457200" lvl="1" indent="0">
              <a:buNone/>
            </a:pPr>
            <a:r>
              <a:rPr lang="sv-SE"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6353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5C00FC-AC1D-FF88-89BB-D96B0EF0CFE5}"/>
              </a:ext>
            </a:extLst>
          </p:cNvPr>
          <p:cNvSpPr>
            <a:spLocks noGrp="1"/>
          </p:cNvSpPr>
          <p:nvPr>
            <p:ph type="title"/>
          </p:nvPr>
        </p:nvSpPr>
        <p:spPr/>
        <p:txBody>
          <a:bodyPr>
            <a:normAutofit/>
          </a:bodyPr>
          <a:lstStyle/>
          <a:p>
            <a:r>
              <a:rPr lang="sv-SE" sz="3000" b="1" i="0" u="none" strike="noStrike" dirty="0">
                <a:solidFill>
                  <a:srgbClr val="000000"/>
                </a:solidFill>
                <a:effectLst/>
                <a:latin typeface="Calibri" panose="020F0502020204030204" pitchFamily="34" charset="0"/>
              </a:rPr>
              <a:t>5. Vilken stöd kräver ert RPO för att vidareutveckla arbetet med forskningsfrågor? (Reuma)</a:t>
            </a:r>
            <a:endParaRPr lang="sv-SE" sz="3000" dirty="0"/>
          </a:p>
        </p:txBody>
      </p:sp>
      <p:sp>
        <p:nvSpPr>
          <p:cNvPr id="3" name="Platshållare för innehåll 2">
            <a:extLst>
              <a:ext uri="{FF2B5EF4-FFF2-40B4-BE49-F238E27FC236}">
                <a16:creationId xmlns:a16="http://schemas.microsoft.com/office/drawing/2014/main" id="{06283915-42FF-8EF7-707C-53B256E39CF6}"/>
              </a:ext>
            </a:extLst>
          </p:cNvPr>
          <p:cNvSpPr>
            <a:spLocks noGrp="1"/>
          </p:cNvSpPr>
          <p:nvPr>
            <p:ph idx="1"/>
          </p:nvPr>
        </p:nvSpPr>
        <p:spPr/>
        <p:txBody>
          <a:bodyPr/>
          <a:lstStyle/>
          <a:p>
            <a:r>
              <a:rPr lang="sv-SE" dirty="0">
                <a:latin typeface="Calibri" panose="020F0502020204030204" pitchFamily="34" charset="0"/>
                <a:cs typeface="Calibri" panose="020F0502020204030204" pitchFamily="34" charset="0"/>
              </a:rPr>
              <a:t>Är inte hindret egentligen bemanning, i alla fall läkarbemanning?</a:t>
            </a:r>
          </a:p>
          <a:p>
            <a:r>
              <a:rPr lang="sv-SE" dirty="0">
                <a:latin typeface="Calibri" panose="020F0502020204030204" pitchFamily="34" charset="0"/>
                <a:cs typeface="Calibri" panose="020F0502020204030204" pitchFamily="34" charset="0"/>
              </a:rPr>
              <a:t>Öka forskningsintresset/aktiviteten inom andra leg  yrkeskategorier utöver läkare. </a:t>
            </a:r>
          </a:p>
          <a:p>
            <a:endParaRPr lang="sv-SE"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40167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D55DAD-F29D-D4FA-F74A-58DC1F8FCBD5}"/>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BC0E0106-A69B-7771-484E-DBFF57CC31DD}"/>
              </a:ext>
            </a:extLst>
          </p:cNvPr>
          <p:cNvSpPr>
            <a:spLocks noGrp="1"/>
          </p:cNvSpPr>
          <p:nvPr>
            <p:ph type="title"/>
          </p:nvPr>
        </p:nvSpPr>
        <p:spPr/>
        <p:txBody>
          <a:bodyPr>
            <a:normAutofit/>
          </a:bodyPr>
          <a:lstStyle/>
          <a:p>
            <a:r>
              <a:rPr lang="sv-SE" sz="3000" b="1" i="0" u="none" strike="noStrike" dirty="0">
                <a:solidFill>
                  <a:srgbClr val="000000"/>
                </a:solidFill>
                <a:effectLst/>
                <a:latin typeface="Calibri" panose="020F0502020204030204" pitchFamily="34" charset="0"/>
              </a:rPr>
              <a:t>5. Vilken stöd kräver ert RPO för att vidareutveckla arbetet med forskningsfrågor? (Endokrin)</a:t>
            </a:r>
            <a:endParaRPr lang="sv-SE" sz="3000" dirty="0"/>
          </a:p>
        </p:txBody>
      </p:sp>
      <p:sp>
        <p:nvSpPr>
          <p:cNvPr id="3" name="Platshållare för innehåll 2">
            <a:extLst>
              <a:ext uri="{FF2B5EF4-FFF2-40B4-BE49-F238E27FC236}">
                <a16:creationId xmlns:a16="http://schemas.microsoft.com/office/drawing/2014/main" id="{427A878E-544E-56D3-328A-BB7517A9CE4F}"/>
              </a:ext>
            </a:extLst>
          </p:cNvPr>
          <p:cNvSpPr>
            <a:spLocks noGrp="1"/>
          </p:cNvSpPr>
          <p:nvPr>
            <p:ph idx="1"/>
          </p:nvPr>
        </p:nvSpPr>
        <p:spPr/>
        <p:txBody>
          <a:bodyPr/>
          <a:lstStyle/>
          <a:p>
            <a:r>
              <a:rPr lang="sv-SE" sz="2800" dirty="0">
                <a:solidFill>
                  <a:srgbClr val="000000"/>
                </a:solidFill>
                <a:latin typeface="Calibri" panose="020F0502020204030204" pitchFamily="34" charset="0"/>
              </a:rPr>
              <a:t>Samarbete med regionala forskningsenheter och LIU.</a:t>
            </a:r>
            <a:endParaRPr lang="sv-SE" dirty="0"/>
          </a:p>
        </p:txBody>
      </p:sp>
    </p:spTree>
    <p:extLst>
      <p:ext uri="{BB962C8B-B14F-4D97-AF65-F5344CB8AC3E}">
        <p14:creationId xmlns:p14="http://schemas.microsoft.com/office/powerpoint/2010/main" val="24680004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5C00FC-AC1D-FF88-89BB-D96B0EF0CFE5}"/>
              </a:ext>
            </a:extLst>
          </p:cNvPr>
          <p:cNvSpPr>
            <a:spLocks noGrp="1"/>
          </p:cNvSpPr>
          <p:nvPr>
            <p:ph type="title"/>
          </p:nvPr>
        </p:nvSpPr>
        <p:spPr/>
        <p:txBody>
          <a:bodyPr>
            <a:normAutofit/>
          </a:bodyPr>
          <a:lstStyle/>
          <a:p>
            <a:r>
              <a:rPr lang="sv-SE" sz="3000" b="1" i="0" u="none" strike="noStrike" dirty="0">
                <a:solidFill>
                  <a:srgbClr val="000000"/>
                </a:solidFill>
                <a:effectLst/>
                <a:latin typeface="Calibri" panose="020F0502020204030204" pitchFamily="34" charset="0"/>
              </a:rPr>
              <a:t>5. Vilken stöd kräver ert RPO för att vidareutveckla arbetet med forskningsfrågor? (Akutsjukvård)</a:t>
            </a:r>
            <a:endParaRPr lang="sv-SE" sz="3000" dirty="0"/>
          </a:p>
        </p:txBody>
      </p:sp>
      <p:sp>
        <p:nvSpPr>
          <p:cNvPr id="3" name="Platshållare för innehåll 2">
            <a:extLst>
              <a:ext uri="{FF2B5EF4-FFF2-40B4-BE49-F238E27FC236}">
                <a16:creationId xmlns:a16="http://schemas.microsoft.com/office/drawing/2014/main" id="{06283915-42FF-8EF7-707C-53B256E39CF6}"/>
              </a:ext>
            </a:extLst>
          </p:cNvPr>
          <p:cNvSpPr>
            <a:spLocks noGrp="1"/>
          </p:cNvSpPr>
          <p:nvPr>
            <p:ph idx="1"/>
          </p:nvPr>
        </p:nvSpPr>
        <p:spPr/>
        <p:txBody>
          <a:bodyPr/>
          <a:lstStyle/>
          <a:p>
            <a:pPr marL="0" indent="0">
              <a:buNone/>
            </a:pPr>
            <a:r>
              <a:rPr lang="sv-SE" sz="2800" b="1" dirty="0">
                <a:latin typeface="Calibri" panose="020F0502020204030204" pitchFamily="34" charset="0"/>
                <a:cs typeface="Calibri" panose="020F0502020204030204" pitchFamily="34" charset="0"/>
              </a:rPr>
              <a:t>Prehospital vård</a:t>
            </a:r>
          </a:p>
          <a:p>
            <a:r>
              <a:rPr lang="sv-SE" sz="2800" dirty="0">
                <a:latin typeface="Calibri" panose="020F0502020204030204" pitchFamily="34" charset="0"/>
                <a:cs typeface="Calibri" panose="020F0502020204030204" pitchFamily="34" charset="0"/>
              </a:rPr>
              <a:t>Inrätta obligatoriska FoU tjänster i ambulanssjukvårdens verksamheter som kan återkoppla sin forskning vid RAG möte för samordnad utveckling och uppföljning av akutvård SÖSR. </a:t>
            </a:r>
          </a:p>
          <a:p>
            <a:endParaRPr lang="sv-SE" sz="2800" dirty="0">
              <a:latin typeface="Calibri" panose="020F0502020204030204" pitchFamily="34" charset="0"/>
              <a:cs typeface="Calibri" panose="020F0502020204030204" pitchFamily="34" charset="0"/>
            </a:endParaRPr>
          </a:p>
          <a:p>
            <a:pPr marL="0" indent="0">
              <a:buNone/>
            </a:pPr>
            <a:r>
              <a:rPr lang="sv-SE" sz="2800" b="1" dirty="0">
                <a:latin typeface="Calibri" panose="020F0502020204030204" pitchFamily="34" charset="0"/>
                <a:cs typeface="Calibri" panose="020F0502020204030204" pitchFamily="34" charset="0"/>
              </a:rPr>
              <a:t>Akutsjukvård</a:t>
            </a:r>
          </a:p>
          <a:p>
            <a:r>
              <a:rPr lang="sv-SE" sz="2800" dirty="0">
                <a:latin typeface="Calibri" panose="020F0502020204030204" pitchFamily="34" charset="0"/>
                <a:cs typeface="Calibri" panose="020F0502020204030204" pitchFamily="34" charset="0"/>
              </a:rPr>
              <a:t>Förbättrad Regional samordning kring prioriterade områden</a:t>
            </a:r>
          </a:p>
        </p:txBody>
      </p:sp>
    </p:spTree>
    <p:extLst>
      <p:ext uri="{BB962C8B-B14F-4D97-AF65-F5344CB8AC3E}">
        <p14:creationId xmlns:p14="http://schemas.microsoft.com/office/powerpoint/2010/main" val="2575764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25AC8A-764C-FFFB-10CF-1F90F8D8C6E5}"/>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3DD468D9-0A78-6381-72A1-36C27979111F}"/>
              </a:ext>
            </a:extLst>
          </p:cNvPr>
          <p:cNvSpPr>
            <a:spLocks noGrp="1"/>
          </p:cNvSpPr>
          <p:nvPr>
            <p:ph type="title"/>
          </p:nvPr>
        </p:nvSpPr>
        <p:spPr/>
        <p:txBody>
          <a:bodyPr>
            <a:normAutofit/>
          </a:bodyPr>
          <a:lstStyle/>
          <a:p>
            <a:r>
              <a:rPr lang="sv-SE" sz="3000" b="1" i="0" u="none" strike="noStrike" dirty="0">
                <a:solidFill>
                  <a:srgbClr val="000000"/>
                </a:solidFill>
                <a:effectLst/>
                <a:latin typeface="Calibri" panose="020F0502020204030204" pitchFamily="34" charset="0"/>
              </a:rPr>
              <a:t>5. Vilken stöd kräver ert RPO för att vidareutveckla arbetet med forskningsfrågor? (Infektion)</a:t>
            </a:r>
            <a:endParaRPr lang="sv-SE" sz="3000" dirty="0"/>
          </a:p>
        </p:txBody>
      </p:sp>
      <p:sp>
        <p:nvSpPr>
          <p:cNvPr id="3" name="Platshållare för innehåll 2">
            <a:extLst>
              <a:ext uri="{FF2B5EF4-FFF2-40B4-BE49-F238E27FC236}">
                <a16:creationId xmlns:a16="http://schemas.microsoft.com/office/drawing/2014/main" id="{F5543A65-CF1E-0531-2444-3182F2FF4E67}"/>
              </a:ext>
            </a:extLst>
          </p:cNvPr>
          <p:cNvSpPr>
            <a:spLocks noGrp="1"/>
          </p:cNvSpPr>
          <p:nvPr>
            <p:ph idx="1"/>
          </p:nvPr>
        </p:nvSpPr>
        <p:spPr/>
        <p:txBody>
          <a:bodyPr/>
          <a:lstStyle/>
          <a:p>
            <a:pPr marL="0" indent="0">
              <a:buNone/>
            </a:pPr>
            <a:r>
              <a:rPr lang="sv-SE" sz="2800" dirty="0">
                <a:latin typeface="Calibri" panose="020F0502020204030204" pitchFamily="34" charset="0"/>
                <a:cs typeface="Calibri" panose="020F0502020204030204" pitchFamily="34" charset="0"/>
              </a:rPr>
              <a:t>Vi ber att få återkomma</a:t>
            </a:r>
          </a:p>
        </p:txBody>
      </p:sp>
    </p:spTree>
    <p:extLst>
      <p:ext uri="{BB962C8B-B14F-4D97-AF65-F5344CB8AC3E}">
        <p14:creationId xmlns:p14="http://schemas.microsoft.com/office/powerpoint/2010/main" val="39545105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B3C7775-C90F-E0C4-940E-B1E83DCB5AF0}"/>
              </a:ext>
            </a:extLst>
          </p:cNvPr>
          <p:cNvSpPr>
            <a:spLocks noGrp="1"/>
          </p:cNvSpPr>
          <p:nvPr>
            <p:ph type="title"/>
          </p:nvPr>
        </p:nvSpPr>
        <p:spPr/>
        <p:txBody>
          <a:bodyPr/>
          <a:lstStyle/>
          <a:p>
            <a:r>
              <a:rPr lang="sv-SE" dirty="0"/>
              <a:t>Frågor rörande forskning till respektive RPO</a:t>
            </a:r>
          </a:p>
        </p:txBody>
      </p:sp>
      <p:sp>
        <p:nvSpPr>
          <p:cNvPr id="3" name="Platshållare för innehåll 2">
            <a:extLst>
              <a:ext uri="{FF2B5EF4-FFF2-40B4-BE49-F238E27FC236}">
                <a16:creationId xmlns:a16="http://schemas.microsoft.com/office/drawing/2014/main" id="{86E644F4-D43E-0C0C-AF2F-4600B41D3259}"/>
              </a:ext>
            </a:extLst>
          </p:cNvPr>
          <p:cNvSpPr>
            <a:spLocks noGrp="1"/>
          </p:cNvSpPr>
          <p:nvPr>
            <p:ph idx="1"/>
          </p:nvPr>
        </p:nvSpPr>
        <p:spPr>
          <a:xfrm>
            <a:off x="468085" y="1959768"/>
            <a:ext cx="11255829" cy="2626632"/>
          </a:xfrm>
        </p:spPr>
        <p:txBody>
          <a:bodyPr>
            <a:noAutofit/>
          </a:bodyPr>
          <a:lstStyle/>
          <a:p>
            <a:pPr algn="l">
              <a:spcAft>
                <a:spcPts val="0"/>
              </a:spcAft>
              <a:buFont typeface="+mj-lt"/>
              <a:buAutoNum type="arabicPeriod"/>
            </a:pPr>
            <a:r>
              <a:rPr lang="sv-SE" sz="2000" b="1" i="0" u="none" strike="noStrike" dirty="0">
                <a:solidFill>
                  <a:srgbClr val="000000"/>
                </a:solidFill>
                <a:effectLst/>
                <a:latin typeface="Calibri" panose="020F0502020204030204" pitchFamily="34" charset="0"/>
              </a:rPr>
              <a:t>Ge exempel på 2-3 starka forskningsområden inom ert programområde?</a:t>
            </a:r>
            <a:r>
              <a:rPr lang="sv-SE" sz="2000" b="0" i="0" u="none" strike="noStrike" dirty="0">
                <a:solidFill>
                  <a:srgbClr val="000000"/>
                </a:solidFill>
                <a:effectLst/>
                <a:latin typeface="Calibri" panose="020F0502020204030204" pitchFamily="34" charset="0"/>
              </a:rPr>
              <a:t/>
            </a:r>
            <a:br>
              <a:rPr lang="sv-SE" sz="2000" b="0" i="0" u="none" strike="noStrike" dirty="0">
                <a:solidFill>
                  <a:srgbClr val="000000"/>
                </a:solidFill>
                <a:effectLst/>
                <a:latin typeface="Calibri" panose="020F0502020204030204" pitchFamily="34" charset="0"/>
              </a:rPr>
            </a:br>
            <a:r>
              <a:rPr lang="sv-SE" sz="2000" dirty="0">
                <a:solidFill>
                  <a:srgbClr val="000000"/>
                </a:solidFill>
                <a:latin typeface="Calibri" panose="020F0502020204030204" pitchFamily="34" charset="0"/>
              </a:rPr>
              <a:t>Det finns många starka områden inom regionen.</a:t>
            </a:r>
            <a:endParaRPr lang="sv-SE" sz="2000" b="0" strike="noStrike" dirty="0">
              <a:solidFill>
                <a:srgbClr val="000000"/>
              </a:solidFill>
              <a:effectLst/>
              <a:latin typeface="Times New Roman" panose="02020603050405020304" pitchFamily="18" charset="0"/>
            </a:endParaRPr>
          </a:p>
          <a:p>
            <a:pPr algn="l">
              <a:spcAft>
                <a:spcPts val="0"/>
              </a:spcAft>
              <a:buFont typeface="+mj-lt"/>
              <a:buAutoNum type="arabicPeriod"/>
            </a:pPr>
            <a:r>
              <a:rPr lang="sv-SE" sz="2000" b="1" i="0" u="none" strike="noStrike" dirty="0">
                <a:solidFill>
                  <a:srgbClr val="000000"/>
                </a:solidFill>
                <a:effectLst/>
                <a:latin typeface="Calibri" panose="020F0502020204030204" pitchFamily="34" charset="0"/>
              </a:rPr>
              <a:t>Ge exempel på forskningsområden med stark sjukvårdsregionalregional förankring? </a:t>
            </a:r>
            <a:r>
              <a:rPr lang="sv-SE" sz="2000" b="0" i="0" u="none" strike="noStrike" dirty="0">
                <a:solidFill>
                  <a:srgbClr val="000000"/>
                </a:solidFill>
                <a:effectLst/>
                <a:latin typeface="Calibri" panose="020F0502020204030204" pitchFamily="34" charset="0"/>
              </a:rPr>
              <a:t/>
            </a:r>
            <a:br>
              <a:rPr lang="sv-SE" sz="2000" b="0" i="0" u="none" strike="noStrike" dirty="0">
                <a:solidFill>
                  <a:srgbClr val="000000"/>
                </a:solidFill>
                <a:effectLst/>
                <a:latin typeface="Calibri" panose="020F0502020204030204" pitchFamily="34" charset="0"/>
              </a:rPr>
            </a:br>
            <a:r>
              <a:rPr lang="sv-SE" sz="2000" i="1" dirty="0">
                <a:solidFill>
                  <a:srgbClr val="000000"/>
                </a:solidFill>
                <a:latin typeface="Calibri" panose="020F0502020204030204" pitchFamily="34" charset="0"/>
              </a:rPr>
              <a:t>Flera exempel på forskningsområden med lokal förankring</a:t>
            </a:r>
            <a:endParaRPr lang="sv-SE" sz="2000" b="0" i="1" u="none" strike="noStrike" dirty="0">
              <a:solidFill>
                <a:srgbClr val="000000"/>
              </a:solidFill>
              <a:effectLst/>
              <a:latin typeface="Times New Roman" panose="02020603050405020304" pitchFamily="18" charset="0"/>
            </a:endParaRPr>
          </a:p>
          <a:p>
            <a:pPr algn="l">
              <a:spcAft>
                <a:spcPts val="0"/>
              </a:spcAft>
              <a:buFont typeface="+mj-lt"/>
              <a:buAutoNum type="arabicPeriod"/>
            </a:pPr>
            <a:r>
              <a:rPr lang="sv-SE" sz="2000" b="1" i="0" u="none" strike="noStrike" dirty="0">
                <a:solidFill>
                  <a:srgbClr val="000000"/>
                </a:solidFill>
                <a:effectLst/>
                <a:latin typeface="Calibri" panose="020F0502020204030204" pitchFamily="34" charset="0"/>
              </a:rPr>
              <a:t>Vilka ytterligare kliniknära forskningsfrågor skulle kunna vara aktuella för sjukvårdsregional samverkan inom ert programområde?</a:t>
            </a:r>
            <a:br>
              <a:rPr lang="sv-SE" sz="2000" b="1" i="0" u="none" strike="noStrike" dirty="0">
                <a:solidFill>
                  <a:srgbClr val="000000"/>
                </a:solidFill>
                <a:effectLst/>
                <a:latin typeface="Calibri" panose="020F0502020204030204" pitchFamily="34" charset="0"/>
              </a:rPr>
            </a:br>
            <a:r>
              <a:rPr lang="sv-SE" sz="2000" u="none" strike="noStrike" dirty="0">
                <a:solidFill>
                  <a:srgbClr val="000000"/>
                </a:solidFill>
                <a:effectLst/>
                <a:latin typeface="Calibri" panose="020F0502020204030204" pitchFamily="34" charset="0"/>
              </a:rPr>
              <a:t>Flera </a:t>
            </a:r>
            <a:r>
              <a:rPr lang="sv-SE" sz="2000" dirty="0">
                <a:solidFill>
                  <a:srgbClr val="000000"/>
                </a:solidFill>
                <a:latin typeface="Calibri" panose="020F0502020204030204" pitchFamily="34" charset="0"/>
              </a:rPr>
              <a:t>förslag.</a:t>
            </a:r>
            <a:br>
              <a:rPr lang="sv-SE" sz="2000" dirty="0">
                <a:solidFill>
                  <a:srgbClr val="000000"/>
                </a:solidFill>
                <a:latin typeface="Calibri" panose="020F0502020204030204" pitchFamily="34" charset="0"/>
              </a:rPr>
            </a:br>
            <a:r>
              <a:rPr lang="sv-SE" sz="2000" dirty="0">
                <a:solidFill>
                  <a:srgbClr val="000000"/>
                </a:solidFill>
                <a:latin typeface="Calibri" panose="020F0502020204030204" pitchFamily="34" charset="0"/>
              </a:rPr>
              <a:t>Några områden eller frågor som särskilt skulle vinna på regional samverkan? </a:t>
            </a:r>
            <a:br>
              <a:rPr lang="sv-SE" sz="2000" dirty="0">
                <a:solidFill>
                  <a:srgbClr val="000000"/>
                </a:solidFill>
                <a:latin typeface="Calibri" panose="020F0502020204030204" pitchFamily="34" charset="0"/>
              </a:rPr>
            </a:br>
            <a:r>
              <a:rPr lang="sv-SE" sz="2000" dirty="0">
                <a:solidFill>
                  <a:srgbClr val="000000"/>
                </a:solidFill>
                <a:latin typeface="Calibri" panose="020F0502020204030204" pitchFamily="34" charset="0"/>
              </a:rPr>
              <a:t>Vad är den största styrkan med att ha samarbeten inom Sydöstra sjukvårdsregionen?</a:t>
            </a:r>
            <a:endParaRPr lang="sv-SE" sz="2000" u="none" strike="noStrike" dirty="0">
              <a:solidFill>
                <a:srgbClr val="000000"/>
              </a:solidFill>
              <a:effectLst/>
              <a:latin typeface="Times New Roman" panose="02020603050405020304" pitchFamily="18" charset="0"/>
            </a:endParaRPr>
          </a:p>
          <a:p>
            <a:pPr algn="l">
              <a:spcAft>
                <a:spcPts val="0"/>
              </a:spcAft>
              <a:buFont typeface="+mj-lt"/>
              <a:buAutoNum type="arabicPeriod"/>
            </a:pPr>
            <a:r>
              <a:rPr lang="sv-SE" sz="2000" b="1" i="0" u="none" strike="noStrike" dirty="0">
                <a:solidFill>
                  <a:srgbClr val="000000"/>
                </a:solidFill>
                <a:effectLst/>
                <a:latin typeface="Calibri" panose="020F0502020204030204" pitchFamily="34" charset="0"/>
              </a:rPr>
              <a:t>Hur återkopplas resultaten av den kliniska forskningen i det kliniska vardagsarbetet inom ert område?</a:t>
            </a:r>
            <a:r>
              <a:rPr lang="sv-SE" sz="2000" b="0" i="0" u="none" strike="noStrike" dirty="0">
                <a:solidFill>
                  <a:srgbClr val="000000"/>
                </a:solidFill>
                <a:effectLst/>
                <a:latin typeface="Calibri" panose="020F0502020204030204" pitchFamily="34" charset="0"/>
              </a:rPr>
              <a:t/>
            </a:r>
            <a:br>
              <a:rPr lang="sv-SE" sz="2000" b="0" i="0" u="none" strike="noStrike" dirty="0">
                <a:solidFill>
                  <a:srgbClr val="000000"/>
                </a:solidFill>
                <a:effectLst/>
                <a:latin typeface="Calibri" panose="020F0502020204030204" pitchFamily="34" charset="0"/>
              </a:rPr>
            </a:br>
            <a:r>
              <a:rPr lang="sv-SE" sz="2000" b="0" i="1" u="none" strike="noStrike" dirty="0">
                <a:solidFill>
                  <a:srgbClr val="000000"/>
                </a:solidFill>
                <a:effectLst/>
                <a:latin typeface="Calibri" panose="020F0502020204030204" pitchFamily="34" charset="0"/>
              </a:rPr>
              <a:t>Knepig fråga då det är så olika mellan kliniker och regioner.</a:t>
            </a:r>
            <a:br>
              <a:rPr lang="sv-SE" sz="2000" b="0" i="1" u="none" strike="noStrike" dirty="0">
                <a:solidFill>
                  <a:srgbClr val="000000"/>
                </a:solidFill>
                <a:effectLst/>
                <a:latin typeface="Calibri" panose="020F0502020204030204" pitchFamily="34" charset="0"/>
              </a:rPr>
            </a:br>
            <a:r>
              <a:rPr lang="sv-SE" sz="2000" b="0" i="1" u="none" strike="noStrike" dirty="0">
                <a:solidFill>
                  <a:srgbClr val="000000"/>
                </a:solidFill>
                <a:effectLst/>
                <a:latin typeface="Calibri" panose="020F0502020204030204" pitchFamily="34" charset="0"/>
              </a:rPr>
              <a:t>Finns ett behov av att återkoppla </a:t>
            </a:r>
            <a:r>
              <a:rPr lang="sv-SE" sz="2000" b="0" i="1" u="none" strike="noStrike" dirty="0" err="1">
                <a:solidFill>
                  <a:srgbClr val="000000"/>
                </a:solidFill>
                <a:effectLst/>
                <a:latin typeface="Calibri" panose="020F0502020204030204" pitchFamily="34" charset="0"/>
              </a:rPr>
              <a:t>fo</a:t>
            </a:r>
            <a:r>
              <a:rPr lang="sv-SE" sz="2000" b="0" i="1" u="none" strike="noStrike" dirty="0">
                <a:solidFill>
                  <a:srgbClr val="000000"/>
                </a:solidFill>
                <a:effectLst/>
                <a:latin typeface="Calibri" panose="020F0502020204030204" pitchFamily="34" charset="0"/>
              </a:rPr>
              <a:t>-resultat inom RPO? Hur skulle detta i så fall kunna organiseras?</a:t>
            </a:r>
            <a:endParaRPr lang="sv-SE" sz="2000" b="0" i="1" u="none" strike="noStrike" dirty="0">
              <a:solidFill>
                <a:srgbClr val="000000"/>
              </a:solidFill>
              <a:effectLst/>
              <a:latin typeface="Times New Roman" panose="02020603050405020304" pitchFamily="18" charset="0"/>
            </a:endParaRPr>
          </a:p>
          <a:p>
            <a:pPr algn="l">
              <a:spcAft>
                <a:spcPts val="0"/>
              </a:spcAft>
              <a:buFont typeface="+mj-lt"/>
              <a:buAutoNum type="arabicPeriod"/>
            </a:pPr>
            <a:r>
              <a:rPr lang="sv-SE" sz="2000" b="1" i="0" u="none" strike="noStrike" dirty="0">
                <a:solidFill>
                  <a:srgbClr val="000000"/>
                </a:solidFill>
                <a:effectLst/>
                <a:latin typeface="Calibri" panose="020F0502020204030204" pitchFamily="34" charset="0"/>
              </a:rPr>
              <a:t>Vilken stöd kräver ert RPO för att vidareutveckla arbetet med forskningsfrågor?</a:t>
            </a:r>
            <a:br>
              <a:rPr lang="sv-SE" sz="2000" b="1" i="0" u="none" strike="noStrike" dirty="0">
                <a:solidFill>
                  <a:srgbClr val="000000"/>
                </a:solidFill>
                <a:effectLst/>
                <a:latin typeface="Calibri" panose="020F0502020204030204" pitchFamily="34" charset="0"/>
              </a:rPr>
            </a:br>
            <a:r>
              <a:rPr lang="sv-SE" sz="200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Fo-</a:t>
            </a:r>
            <a:r>
              <a:rPr lang="sv-SE" sz="200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ssk</a:t>
            </a:r>
            <a:r>
              <a:rPr lang="sv-SE" sz="200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/koordinato</a:t>
            </a:r>
            <a:r>
              <a:rPr lang="sv-SE" sz="2000" dirty="0">
                <a:solidFill>
                  <a:srgbClr val="000000"/>
                </a:solidFill>
                <a:latin typeface="Calibri" panose="020F0502020204030204" pitchFamily="34" charset="0"/>
                <a:ea typeface="Calibri" panose="020F0502020204030204" pitchFamily="34" charset="0"/>
                <a:cs typeface="Calibri" panose="020F0502020204030204" pitchFamily="34" charset="0"/>
              </a:rPr>
              <a:t>r, Tid (dedikerad till regionala projekt), Riktade anslag (Förutom FORSS)</a:t>
            </a:r>
          </a:p>
        </p:txBody>
      </p:sp>
      <p:sp>
        <p:nvSpPr>
          <p:cNvPr id="4" name="Platshållare för innehåll 2">
            <a:extLst>
              <a:ext uri="{FF2B5EF4-FFF2-40B4-BE49-F238E27FC236}">
                <a16:creationId xmlns:a16="http://schemas.microsoft.com/office/drawing/2014/main" id="{12EC31DC-7A1A-2A1B-C373-22D2A3FE1DF9}"/>
              </a:ext>
            </a:extLst>
          </p:cNvPr>
          <p:cNvSpPr txBox="1">
            <a:spLocks/>
          </p:cNvSpPr>
          <p:nvPr/>
        </p:nvSpPr>
        <p:spPr>
          <a:xfrm>
            <a:off x="315686" y="5995987"/>
            <a:ext cx="12006943" cy="9937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sv-SE" sz="1900" dirty="0">
              <a:solidFill>
                <a:srgbClr val="FF0000"/>
              </a:solidFill>
              <a:latin typeface="Times New Roman" panose="02020603050405020304" pitchFamily="18" charset="0"/>
            </a:endParaRPr>
          </a:p>
        </p:txBody>
      </p:sp>
      <p:sp>
        <p:nvSpPr>
          <p:cNvPr id="7" name="textruta 6">
            <a:extLst>
              <a:ext uri="{FF2B5EF4-FFF2-40B4-BE49-F238E27FC236}">
                <a16:creationId xmlns:a16="http://schemas.microsoft.com/office/drawing/2014/main" id="{F3339989-B11B-2E8D-2DF0-8BDE6EF86E40}"/>
              </a:ext>
            </a:extLst>
          </p:cNvPr>
          <p:cNvSpPr txBox="1"/>
          <p:nvPr/>
        </p:nvSpPr>
        <p:spPr>
          <a:xfrm>
            <a:off x="468085" y="1395944"/>
            <a:ext cx="11049001" cy="369332"/>
          </a:xfrm>
          <a:prstGeom prst="rect">
            <a:avLst/>
          </a:prstGeom>
          <a:noFill/>
        </p:spPr>
        <p:txBody>
          <a:bodyPr wrap="square" rtlCol="0">
            <a:spAutoFit/>
          </a:bodyPr>
          <a:lstStyle/>
          <a:p>
            <a:r>
              <a:rPr lang="sv-SE" dirty="0">
                <a:solidFill>
                  <a:srgbClr val="FF0000"/>
                </a:solidFill>
              </a:rPr>
              <a:t>Syfte: Stärka kopplingen till forskning inom de regionala programområdena och identifiera utvecklingsområden.</a:t>
            </a:r>
          </a:p>
        </p:txBody>
      </p:sp>
    </p:spTree>
    <p:extLst>
      <p:ext uri="{BB962C8B-B14F-4D97-AF65-F5344CB8AC3E}">
        <p14:creationId xmlns:p14="http://schemas.microsoft.com/office/powerpoint/2010/main" val="1995796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5C00FC-AC1D-FF88-89BB-D96B0EF0CFE5}"/>
              </a:ext>
            </a:extLst>
          </p:cNvPr>
          <p:cNvSpPr>
            <a:spLocks noGrp="1"/>
          </p:cNvSpPr>
          <p:nvPr>
            <p:ph type="title"/>
          </p:nvPr>
        </p:nvSpPr>
        <p:spPr/>
        <p:txBody>
          <a:bodyPr>
            <a:normAutofit/>
          </a:bodyPr>
          <a:lstStyle/>
          <a:p>
            <a:r>
              <a:rPr lang="sv-SE" sz="3000" b="1" i="0" u="none" strike="noStrike" dirty="0">
                <a:solidFill>
                  <a:srgbClr val="000000"/>
                </a:solidFill>
                <a:effectLst/>
                <a:latin typeface="Calibri" panose="020F0502020204030204" pitchFamily="34" charset="0"/>
              </a:rPr>
              <a:t>1. Ge exempel på 2-3 starka forskningsområden inom ert programområde? (</a:t>
            </a:r>
            <a:r>
              <a:rPr lang="sv-SE" sz="3000" b="1" i="0" u="none" strike="noStrike" dirty="0" err="1">
                <a:solidFill>
                  <a:srgbClr val="000000"/>
                </a:solidFill>
                <a:effectLst/>
                <a:latin typeface="Calibri" panose="020F0502020204030204" pitchFamily="34" charset="0"/>
              </a:rPr>
              <a:t>Kardiovask</a:t>
            </a:r>
            <a:r>
              <a:rPr lang="sv-SE" sz="3000" b="1" i="0" u="none" strike="noStrike" dirty="0">
                <a:solidFill>
                  <a:srgbClr val="000000"/>
                </a:solidFill>
                <a:effectLst/>
                <a:latin typeface="Calibri" panose="020F0502020204030204" pitchFamily="34" charset="0"/>
              </a:rPr>
              <a:t>)</a:t>
            </a:r>
            <a:endParaRPr lang="sv-SE" sz="3000" dirty="0"/>
          </a:p>
        </p:txBody>
      </p:sp>
      <p:sp>
        <p:nvSpPr>
          <p:cNvPr id="3" name="Platshållare för innehåll 2">
            <a:extLst>
              <a:ext uri="{FF2B5EF4-FFF2-40B4-BE49-F238E27FC236}">
                <a16:creationId xmlns:a16="http://schemas.microsoft.com/office/drawing/2014/main" id="{06283915-42FF-8EF7-707C-53B256E39CF6}"/>
              </a:ext>
            </a:extLst>
          </p:cNvPr>
          <p:cNvSpPr>
            <a:spLocks noGrp="1"/>
          </p:cNvSpPr>
          <p:nvPr>
            <p:ph idx="1"/>
          </p:nvPr>
        </p:nvSpPr>
        <p:spPr/>
        <p:txBody>
          <a:bodyPr/>
          <a:lstStyle/>
          <a:p>
            <a:r>
              <a:rPr lang="sv-SE" dirty="0">
                <a:latin typeface="Calibri" panose="020F0502020204030204" pitchFamily="34" charset="0"/>
                <a:cs typeface="Calibri" panose="020F0502020204030204" pitchFamily="34" charset="0"/>
              </a:rPr>
              <a:t>Kranskärlssjukdomar</a:t>
            </a:r>
          </a:p>
          <a:p>
            <a:pPr lvl="1"/>
            <a:r>
              <a:rPr lang="sv-SE" dirty="0" err="1">
                <a:latin typeface="Calibri" panose="020F0502020204030204" pitchFamily="34" charset="0"/>
                <a:cs typeface="Calibri" panose="020F0502020204030204" pitchFamily="34" charset="0"/>
              </a:rPr>
              <a:t>kön,trombocyt-hämning,inflammation</a:t>
            </a:r>
            <a:r>
              <a:rPr lang="sv-SE" dirty="0">
                <a:latin typeface="Calibri" panose="020F0502020204030204" pitchFamily="34" charset="0"/>
                <a:cs typeface="Calibri" panose="020F0502020204030204" pitchFamily="34" charset="0"/>
              </a:rPr>
              <a:t> och födelseland</a:t>
            </a:r>
          </a:p>
          <a:p>
            <a:r>
              <a:rPr lang="sv-SE" dirty="0">
                <a:latin typeface="Calibri" panose="020F0502020204030204" pitchFamily="34" charset="0"/>
                <a:cs typeface="Calibri" panose="020F0502020204030204" pitchFamily="34" charset="0"/>
              </a:rPr>
              <a:t>Hjärtsvikt</a:t>
            </a:r>
          </a:p>
          <a:p>
            <a:pPr lvl="1"/>
            <a:r>
              <a:rPr lang="sv-SE" dirty="0">
                <a:latin typeface="Calibri" panose="020F0502020204030204" pitchFamily="34" charset="0"/>
                <a:cs typeface="Calibri" panose="020F0502020204030204" pitchFamily="34" charset="0"/>
              </a:rPr>
              <a:t>Behandling och uppföljning</a:t>
            </a:r>
          </a:p>
          <a:p>
            <a:r>
              <a:rPr lang="sv-SE" dirty="0">
                <a:latin typeface="Calibri" panose="020F0502020204030204" pitchFamily="34" charset="0"/>
                <a:cs typeface="Calibri" panose="020F0502020204030204" pitchFamily="34" charset="0"/>
              </a:rPr>
              <a:t>Förmaksflimmer</a:t>
            </a:r>
          </a:p>
          <a:p>
            <a:endParaRPr lang="sv-SE" dirty="0">
              <a:highlight>
                <a:srgbClr val="FFFF00"/>
              </a:highlight>
              <a:latin typeface="Calibri" panose="020F0502020204030204" pitchFamily="34" charset="0"/>
              <a:cs typeface="Calibri" panose="020F0502020204030204" pitchFamily="34" charset="0"/>
            </a:endParaRPr>
          </a:p>
          <a:p>
            <a:r>
              <a:rPr lang="sv-SE" sz="2000" dirty="0" err="1">
                <a:latin typeface="Calibri" panose="020F0502020204030204" pitchFamily="34" charset="0"/>
                <a:cs typeface="Calibri" panose="020F0502020204030204" pitchFamily="34" charset="0"/>
              </a:rPr>
              <a:t>Imaging</a:t>
            </a:r>
            <a:r>
              <a:rPr lang="sv-SE" sz="2000" dirty="0">
                <a:latin typeface="Calibri" panose="020F0502020204030204" pitchFamily="34" charset="0"/>
                <a:cs typeface="Calibri" panose="020F0502020204030204" pitchFamily="34" charset="0"/>
              </a:rPr>
              <a:t>-över hela</a:t>
            </a:r>
          </a:p>
        </p:txBody>
      </p:sp>
    </p:spTree>
    <p:extLst>
      <p:ext uri="{BB962C8B-B14F-4D97-AF65-F5344CB8AC3E}">
        <p14:creationId xmlns:p14="http://schemas.microsoft.com/office/powerpoint/2010/main" val="3714784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5C00FC-AC1D-FF88-89BB-D96B0EF0CFE5}"/>
              </a:ext>
            </a:extLst>
          </p:cNvPr>
          <p:cNvSpPr>
            <a:spLocks noGrp="1"/>
          </p:cNvSpPr>
          <p:nvPr>
            <p:ph type="title"/>
          </p:nvPr>
        </p:nvSpPr>
        <p:spPr/>
        <p:txBody>
          <a:bodyPr>
            <a:normAutofit/>
          </a:bodyPr>
          <a:lstStyle/>
          <a:p>
            <a:r>
              <a:rPr lang="sv-SE" sz="3000" b="1" i="0" u="none" strike="noStrike" dirty="0">
                <a:solidFill>
                  <a:srgbClr val="000000"/>
                </a:solidFill>
                <a:effectLst/>
                <a:latin typeface="Calibri" panose="020F0502020204030204" pitchFamily="34" charset="0"/>
              </a:rPr>
              <a:t>1. Ge exempel på 2-3 starka forskningsområden inom ert programområde? (</a:t>
            </a:r>
            <a:r>
              <a:rPr lang="sv-SE" sz="3000" b="1" i="0" u="none" strike="noStrike" dirty="0" err="1">
                <a:solidFill>
                  <a:srgbClr val="000000"/>
                </a:solidFill>
                <a:effectLst/>
                <a:latin typeface="Calibri" panose="020F0502020204030204" pitchFamily="34" charset="0"/>
              </a:rPr>
              <a:t>Neuro</a:t>
            </a:r>
            <a:r>
              <a:rPr lang="sv-SE" sz="3000" b="1" i="0" u="none" strike="noStrike" dirty="0">
                <a:solidFill>
                  <a:srgbClr val="000000"/>
                </a:solidFill>
                <a:effectLst/>
                <a:latin typeface="Calibri" panose="020F0502020204030204" pitchFamily="34" charset="0"/>
              </a:rPr>
              <a:t>)</a:t>
            </a:r>
            <a:endParaRPr lang="sv-SE" sz="3000" dirty="0"/>
          </a:p>
        </p:txBody>
      </p:sp>
      <p:sp>
        <p:nvSpPr>
          <p:cNvPr id="3" name="Platshållare för innehåll 2">
            <a:extLst>
              <a:ext uri="{FF2B5EF4-FFF2-40B4-BE49-F238E27FC236}">
                <a16:creationId xmlns:a16="http://schemas.microsoft.com/office/drawing/2014/main" id="{06283915-42FF-8EF7-707C-53B256E39CF6}"/>
              </a:ext>
            </a:extLst>
          </p:cNvPr>
          <p:cNvSpPr>
            <a:spLocks noGrp="1"/>
          </p:cNvSpPr>
          <p:nvPr>
            <p:ph idx="1"/>
          </p:nvPr>
        </p:nvSpPr>
        <p:spPr>
          <a:xfrm>
            <a:off x="838200" y="1690688"/>
            <a:ext cx="11165541" cy="5086630"/>
          </a:xfrm>
        </p:spPr>
        <p:txBody>
          <a:bodyPr>
            <a:normAutofit fontScale="55000" lnSpcReduction="20000"/>
          </a:bodyPr>
          <a:lstStyle/>
          <a:p>
            <a:r>
              <a:rPr lang="sv-SE" b="1" dirty="0"/>
              <a:t>MS/</a:t>
            </a:r>
            <a:r>
              <a:rPr lang="sv-SE" b="1" dirty="0" err="1"/>
              <a:t>Neuroinflammation</a:t>
            </a:r>
            <a:r>
              <a:rPr lang="sv-SE" b="1" dirty="0"/>
              <a:t> </a:t>
            </a:r>
          </a:p>
          <a:p>
            <a:pPr marL="0" indent="0">
              <a:buNone/>
            </a:pPr>
            <a:r>
              <a:rPr lang="sv-SE" sz="1700" b="1" dirty="0"/>
              <a:t>Annals </a:t>
            </a:r>
            <a:r>
              <a:rPr lang="sv-SE" sz="1700" b="1" dirty="0" err="1"/>
              <a:t>of</a:t>
            </a:r>
            <a:r>
              <a:rPr lang="sv-SE" sz="1700" b="1" dirty="0"/>
              <a:t> </a:t>
            </a:r>
            <a:r>
              <a:rPr lang="sv-SE" sz="1700" b="1" dirty="0" err="1"/>
              <a:t>Neurology</a:t>
            </a:r>
            <a:r>
              <a:rPr lang="sv-SE" sz="1700" b="1" dirty="0"/>
              <a:t> 2024 (in press): </a:t>
            </a:r>
            <a:r>
              <a:rPr lang="en-US" sz="1700" dirty="0"/>
              <a:t>COMBAT-MS: A population-based observational cohort study addressing the benefit-risk balance of Multiple Sclerosis therapies compared with rituximab. </a:t>
            </a:r>
            <a:r>
              <a:rPr lang="en-US" sz="1700" dirty="0" err="1"/>
              <a:t>Piehl</a:t>
            </a:r>
            <a:r>
              <a:rPr lang="en-US" sz="1700" dirty="0"/>
              <a:t> et al.</a:t>
            </a:r>
            <a:endParaRPr lang="sv-SE" sz="1700" dirty="0"/>
          </a:p>
          <a:p>
            <a:pPr marL="0" indent="0">
              <a:buNone/>
            </a:pPr>
            <a:r>
              <a:rPr lang="sv-SE" sz="1700" b="1" dirty="0"/>
              <a:t>Nature Communications 2023</a:t>
            </a:r>
            <a:r>
              <a:rPr lang="sv-SE" sz="1700" dirty="0"/>
              <a:t>: </a:t>
            </a:r>
            <a:r>
              <a:rPr lang="sv-SE" sz="1700" dirty="0" err="1"/>
              <a:t>Proteomics</a:t>
            </a:r>
            <a:r>
              <a:rPr lang="sv-SE" sz="1700" dirty="0"/>
              <a:t> </a:t>
            </a:r>
            <a:r>
              <a:rPr lang="sv-SE" sz="1700" dirty="0" err="1"/>
              <a:t>reveal</a:t>
            </a:r>
            <a:r>
              <a:rPr lang="sv-SE" sz="1700" dirty="0"/>
              <a:t> </a:t>
            </a:r>
            <a:r>
              <a:rPr lang="sv-SE" sz="1700" dirty="0" err="1"/>
              <a:t>biomarkers</a:t>
            </a:r>
            <a:r>
              <a:rPr lang="sv-SE" sz="1700" dirty="0"/>
              <a:t> for </a:t>
            </a:r>
            <a:r>
              <a:rPr lang="sv-SE" sz="1700" dirty="0" err="1"/>
              <a:t>diagnosis</a:t>
            </a:r>
            <a:r>
              <a:rPr lang="sv-SE" sz="1700" dirty="0"/>
              <a:t>, </a:t>
            </a:r>
            <a:r>
              <a:rPr lang="sv-SE" sz="1700" dirty="0" err="1"/>
              <a:t>disease</a:t>
            </a:r>
            <a:r>
              <a:rPr lang="sv-SE" sz="1700" dirty="0"/>
              <a:t> </a:t>
            </a:r>
            <a:r>
              <a:rPr lang="sv-SE" sz="1700" dirty="0" err="1"/>
              <a:t>activity</a:t>
            </a:r>
            <a:r>
              <a:rPr lang="sv-SE" sz="1700" dirty="0"/>
              <a:t> and long-term </a:t>
            </a:r>
            <a:r>
              <a:rPr lang="sv-SE" sz="1700" dirty="0" err="1"/>
              <a:t>disability</a:t>
            </a:r>
            <a:r>
              <a:rPr lang="sv-SE" sz="1700" dirty="0"/>
              <a:t> </a:t>
            </a:r>
            <a:r>
              <a:rPr lang="sv-SE" sz="1700" dirty="0" err="1"/>
              <a:t>outcomes</a:t>
            </a:r>
            <a:r>
              <a:rPr lang="sv-SE" sz="1700" dirty="0"/>
              <a:t> in </a:t>
            </a:r>
            <a:r>
              <a:rPr lang="sv-SE" sz="1700" dirty="0" err="1"/>
              <a:t>multiple</a:t>
            </a:r>
            <a:r>
              <a:rPr lang="sv-SE" sz="1700" dirty="0"/>
              <a:t> </a:t>
            </a:r>
            <a:r>
              <a:rPr lang="sv-SE" sz="1700" dirty="0" err="1"/>
              <a:t>sclerosis</a:t>
            </a:r>
            <a:r>
              <a:rPr lang="sv-SE" sz="1700" dirty="0"/>
              <a:t>. Åkesson et al.</a:t>
            </a:r>
          </a:p>
          <a:p>
            <a:pPr marL="0" indent="0">
              <a:buNone/>
            </a:pPr>
            <a:r>
              <a:rPr lang="sv-SE" sz="1700" b="1" dirty="0" err="1"/>
              <a:t>Mult</a:t>
            </a:r>
            <a:r>
              <a:rPr lang="sv-SE" sz="1700" b="1" dirty="0"/>
              <a:t> </a:t>
            </a:r>
            <a:r>
              <a:rPr lang="sv-SE" sz="1700" b="1" dirty="0" err="1"/>
              <a:t>Scler</a:t>
            </a:r>
            <a:r>
              <a:rPr lang="sv-SE" sz="1700" b="1" dirty="0"/>
              <a:t> </a:t>
            </a:r>
            <a:r>
              <a:rPr lang="sv-SE" sz="1700" b="1" dirty="0" err="1"/>
              <a:t>Relat</a:t>
            </a:r>
            <a:r>
              <a:rPr lang="sv-SE" sz="1700" b="1" dirty="0"/>
              <a:t> </a:t>
            </a:r>
            <a:r>
              <a:rPr lang="sv-SE" sz="1700" b="1" dirty="0" err="1"/>
              <a:t>Disord</a:t>
            </a:r>
            <a:r>
              <a:rPr lang="sv-SE" sz="1700" b="1" dirty="0"/>
              <a:t>. 2023</a:t>
            </a:r>
            <a:r>
              <a:rPr lang="sv-SE" sz="1700" dirty="0"/>
              <a:t>: </a:t>
            </a:r>
            <a:r>
              <a:rPr lang="sv-SE" sz="1700" dirty="0" err="1"/>
              <a:t>Dimethyl</a:t>
            </a:r>
            <a:r>
              <a:rPr lang="sv-SE" sz="1700" dirty="0"/>
              <a:t> </a:t>
            </a:r>
            <a:r>
              <a:rPr lang="sv-SE" sz="1700" dirty="0" err="1"/>
              <a:t>fumarate</a:t>
            </a:r>
            <a:r>
              <a:rPr lang="sv-SE" sz="1700" dirty="0"/>
              <a:t> </a:t>
            </a:r>
            <a:r>
              <a:rPr lang="sv-SE" sz="1700" dirty="0" err="1"/>
              <a:t>treatment</a:t>
            </a:r>
            <a:r>
              <a:rPr lang="sv-SE" sz="1700" dirty="0"/>
              <a:t> in </a:t>
            </a:r>
            <a:r>
              <a:rPr lang="sv-SE" sz="1700" dirty="0" err="1"/>
              <a:t>relapsing</a:t>
            </a:r>
            <a:r>
              <a:rPr lang="sv-SE" sz="1700" dirty="0"/>
              <a:t> </a:t>
            </a:r>
            <a:r>
              <a:rPr lang="sv-SE" sz="1700" dirty="0" err="1"/>
              <a:t>remitting</a:t>
            </a:r>
            <a:r>
              <a:rPr lang="sv-SE" sz="1700" dirty="0"/>
              <a:t> MS </a:t>
            </a:r>
            <a:r>
              <a:rPr lang="sv-SE" sz="1700" dirty="0" err="1"/>
              <a:t>changes</a:t>
            </a:r>
            <a:r>
              <a:rPr lang="sv-SE" sz="1700" dirty="0"/>
              <a:t> the </a:t>
            </a:r>
            <a:r>
              <a:rPr lang="sv-SE" sz="1700" dirty="0" err="1"/>
              <a:t>inflammatory</a:t>
            </a:r>
            <a:r>
              <a:rPr lang="sv-SE" sz="1700" dirty="0"/>
              <a:t> CSF protein </a:t>
            </a:r>
            <a:r>
              <a:rPr lang="sv-SE" sz="1700" dirty="0" err="1"/>
              <a:t>profile</a:t>
            </a:r>
            <a:r>
              <a:rPr lang="sv-SE" sz="1700" dirty="0"/>
              <a:t> by a prominent </a:t>
            </a:r>
            <a:r>
              <a:rPr lang="sv-SE" sz="1700" dirty="0" err="1"/>
              <a:t>decrease</a:t>
            </a:r>
            <a:r>
              <a:rPr lang="sv-SE" sz="1700" dirty="0"/>
              <a:t> in T-</a:t>
            </a:r>
            <a:r>
              <a:rPr lang="sv-SE" sz="1700" dirty="0" err="1"/>
              <a:t>helper</a:t>
            </a:r>
            <a:r>
              <a:rPr lang="sv-SE" sz="1700" dirty="0"/>
              <a:t> 1 </a:t>
            </a:r>
            <a:r>
              <a:rPr lang="sv-SE" sz="1700" dirty="0" err="1"/>
              <a:t>immunity</a:t>
            </a:r>
            <a:r>
              <a:rPr lang="sv-SE" sz="1700" dirty="0"/>
              <a:t>. </a:t>
            </a:r>
            <a:r>
              <a:rPr lang="sv-SE" sz="1700" dirty="0" err="1"/>
              <a:t>Hojjati</a:t>
            </a:r>
            <a:r>
              <a:rPr lang="sv-SE" sz="1700" dirty="0"/>
              <a:t> S, </a:t>
            </a:r>
            <a:r>
              <a:rPr lang="sv-SE" sz="1700" dirty="0" err="1"/>
              <a:t>Ernerudh</a:t>
            </a:r>
            <a:r>
              <a:rPr lang="sv-SE" sz="1700" dirty="0"/>
              <a:t> J, </a:t>
            </a:r>
            <a:r>
              <a:rPr lang="sv-SE" sz="1700" dirty="0" err="1"/>
              <a:t>Vrethem</a:t>
            </a:r>
            <a:r>
              <a:rPr lang="sv-SE" sz="1700" dirty="0"/>
              <a:t> M, Mellergård J, </a:t>
            </a:r>
            <a:r>
              <a:rPr lang="sv-SE" sz="1700" dirty="0" err="1"/>
              <a:t>Raffetseder</a:t>
            </a:r>
            <a:r>
              <a:rPr lang="sv-SE" sz="1700" dirty="0"/>
              <a:t> J.</a:t>
            </a:r>
          </a:p>
          <a:p>
            <a:pPr marL="0" indent="0">
              <a:buNone/>
            </a:pPr>
            <a:r>
              <a:rPr lang="sv-SE" sz="1700" b="1" dirty="0"/>
              <a:t>Lancet </a:t>
            </a:r>
            <a:r>
              <a:rPr lang="sv-SE" sz="1700" b="1" dirty="0" err="1"/>
              <a:t>Neurology</a:t>
            </a:r>
            <a:r>
              <a:rPr lang="sv-SE" sz="1700" b="1" dirty="0"/>
              <a:t> 2022: </a:t>
            </a:r>
            <a:r>
              <a:rPr lang="sv-SE" sz="1700" dirty="0" err="1"/>
              <a:t>Safety</a:t>
            </a:r>
            <a:r>
              <a:rPr lang="sv-SE" sz="1700" dirty="0"/>
              <a:t> and </a:t>
            </a:r>
            <a:r>
              <a:rPr lang="sv-SE" sz="1700" dirty="0" err="1"/>
              <a:t>efficacy</a:t>
            </a:r>
            <a:r>
              <a:rPr lang="sv-SE" sz="1700" dirty="0"/>
              <a:t> </a:t>
            </a:r>
            <a:r>
              <a:rPr lang="sv-SE" sz="1700" dirty="0" err="1"/>
              <a:t>of</a:t>
            </a:r>
            <a:r>
              <a:rPr lang="sv-SE" sz="1700" dirty="0"/>
              <a:t> </a:t>
            </a:r>
            <a:r>
              <a:rPr lang="sv-SE" sz="1700" dirty="0" err="1"/>
              <a:t>rituximab</a:t>
            </a:r>
            <a:r>
              <a:rPr lang="sv-SE" sz="1700" dirty="0"/>
              <a:t> </a:t>
            </a:r>
            <a:r>
              <a:rPr lang="sv-SE" sz="1700" dirty="0" err="1"/>
              <a:t>versus</a:t>
            </a:r>
            <a:r>
              <a:rPr lang="sv-SE" sz="1700" dirty="0"/>
              <a:t> </a:t>
            </a:r>
            <a:r>
              <a:rPr lang="sv-SE" sz="1700" dirty="0" err="1"/>
              <a:t>dimethyl</a:t>
            </a:r>
            <a:r>
              <a:rPr lang="sv-SE" sz="1700" dirty="0"/>
              <a:t> </a:t>
            </a:r>
            <a:r>
              <a:rPr lang="sv-SE" sz="1700" dirty="0" err="1"/>
              <a:t>fumarate</a:t>
            </a:r>
            <a:r>
              <a:rPr lang="sv-SE" sz="1700" dirty="0"/>
              <a:t> in patients </a:t>
            </a:r>
            <a:r>
              <a:rPr lang="sv-SE" sz="1700" dirty="0" err="1"/>
              <a:t>with</a:t>
            </a:r>
            <a:r>
              <a:rPr lang="sv-SE" sz="1700" dirty="0"/>
              <a:t> </a:t>
            </a:r>
            <a:r>
              <a:rPr lang="sv-SE" sz="1700" dirty="0" err="1"/>
              <a:t>relapsing-remitting</a:t>
            </a:r>
            <a:r>
              <a:rPr lang="sv-SE" sz="1700" dirty="0"/>
              <a:t> </a:t>
            </a:r>
            <a:r>
              <a:rPr lang="sv-SE" sz="1700" dirty="0" err="1"/>
              <a:t>multiple</a:t>
            </a:r>
            <a:r>
              <a:rPr lang="sv-SE" sz="1700" dirty="0"/>
              <a:t> </a:t>
            </a:r>
            <a:r>
              <a:rPr lang="sv-SE" sz="1700" dirty="0" err="1"/>
              <a:t>sclerosis</a:t>
            </a:r>
            <a:r>
              <a:rPr lang="sv-SE" sz="1700" dirty="0"/>
              <a:t> or </a:t>
            </a:r>
            <a:r>
              <a:rPr lang="sv-SE" sz="1700" dirty="0" err="1"/>
              <a:t>clinically</a:t>
            </a:r>
            <a:r>
              <a:rPr lang="sv-SE" sz="1700" dirty="0"/>
              <a:t> </a:t>
            </a:r>
            <a:r>
              <a:rPr lang="sv-SE" sz="1700" dirty="0" err="1"/>
              <a:t>isolated</a:t>
            </a:r>
            <a:r>
              <a:rPr lang="sv-SE" sz="1700" dirty="0"/>
              <a:t> </a:t>
            </a:r>
            <a:r>
              <a:rPr lang="sv-SE" sz="1700" dirty="0" err="1"/>
              <a:t>syndrome</a:t>
            </a:r>
            <a:r>
              <a:rPr lang="sv-SE" sz="1700" dirty="0"/>
              <a:t> in Sweden: a rater-</a:t>
            </a:r>
            <a:r>
              <a:rPr lang="sv-SE" sz="1700" dirty="0" err="1"/>
              <a:t>blinded</a:t>
            </a:r>
            <a:r>
              <a:rPr lang="sv-SE" sz="1700" dirty="0"/>
              <a:t>, </a:t>
            </a:r>
            <a:r>
              <a:rPr lang="sv-SE" sz="1700" dirty="0" err="1"/>
              <a:t>phase</a:t>
            </a:r>
            <a:r>
              <a:rPr lang="sv-SE" sz="1700" dirty="0"/>
              <a:t> 3, </a:t>
            </a:r>
            <a:r>
              <a:rPr lang="sv-SE" sz="1700" dirty="0" err="1"/>
              <a:t>randomised</a:t>
            </a:r>
            <a:r>
              <a:rPr lang="sv-SE" sz="1700" dirty="0"/>
              <a:t> </a:t>
            </a:r>
            <a:r>
              <a:rPr lang="sv-SE" sz="1700" dirty="0" err="1"/>
              <a:t>controlled</a:t>
            </a:r>
            <a:r>
              <a:rPr lang="sv-SE" sz="1700" dirty="0"/>
              <a:t> trial</a:t>
            </a:r>
            <a:r>
              <a:rPr lang="sv-SE" sz="1700" b="1" dirty="0"/>
              <a:t>. </a:t>
            </a:r>
            <a:r>
              <a:rPr lang="sv-SE" sz="1700" dirty="0"/>
              <a:t>Svenningsson et al.</a:t>
            </a:r>
            <a:endParaRPr lang="sv-SE" dirty="0"/>
          </a:p>
          <a:p>
            <a:r>
              <a:rPr lang="sv-SE" b="1" dirty="0"/>
              <a:t>Motorik/</a:t>
            </a:r>
            <a:r>
              <a:rPr lang="sv-SE" b="1" dirty="0" err="1"/>
              <a:t>Neurodegeneration</a:t>
            </a:r>
            <a:endParaRPr lang="sv-SE" b="1" dirty="0"/>
          </a:p>
          <a:p>
            <a:pPr marL="0" indent="0">
              <a:buNone/>
            </a:pPr>
            <a:r>
              <a:rPr lang="sv-SE" sz="1700" b="1" dirty="0"/>
              <a:t>J </a:t>
            </a:r>
            <a:r>
              <a:rPr lang="sv-SE" sz="1700" b="1" dirty="0" err="1"/>
              <a:t>Neurology</a:t>
            </a:r>
            <a:r>
              <a:rPr lang="sv-SE" sz="1700" b="1" dirty="0"/>
              <a:t> 2024</a:t>
            </a:r>
            <a:r>
              <a:rPr lang="sv-SE" sz="1700" dirty="0"/>
              <a:t>: Symptoms and </a:t>
            </a:r>
            <a:r>
              <a:rPr lang="sv-SE" sz="1700" dirty="0" err="1"/>
              <a:t>signs</a:t>
            </a:r>
            <a:r>
              <a:rPr lang="sv-SE" sz="1700" dirty="0"/>
              <a:t> </a:t>
            </a:r>
            <a:r>
              <a:rPr lang="sv-SE" sz="1700" dirty="0" err="1"/>
              <a:t>did</a:t>
            </a:r>
            <a:r>
              <a:rPr lang="sv-SE" sz="1700" dirty="0"/>
              <a:t> not </a:t>
            </a:r>
            <a:r>
              <a:rPr lang="sv-SE" sz="1700" dirty="0" err="1"/>
              <a:t>predict</a:t>
            </a:r>
            <a:r>
              <a:rPr lang="sv-SE" sz="1700" dirty="0"/>
              <a:t> </a:t>
            </a:r>
            <a:r>
              <a:rPr lang="sv-SE" sz="1700" dirty="0" err="1"/>
              <a:t>outcome</a:t>
            </a:r>
            <a:r>
              <a:rPr lang="sv-SE" sz="1700" dirty="0"/>
              <a:t> </a:t>
            </a:r>
            <a:r>
              <a:rPr lang="sv-SE" sz="1700" dirty="0" err="1"/>
              <a:t>after</a:t>
            </a:r>
            <a:r>
              <a:rPr lang="sv-SE" sz="1700" dirty="0"/>
              <a:t> </a:t>
            </a:r>
            <a:r>
              <a:rPr lang="sv-SE" sz="1700" dirty="0" err="1"/>
              <a:t>surgery</a:t>
            </a:r>
            <a:r>
              <a:rPr lang="sv-SE" sz="1700" dirty="0"/>
              <a:t>: a </a:t>
            </a:r>
            <a:r>
              <a:rPr lang="sv-SE" sz="1700" dirty="0" err="1"/>
              <a:t>prospective</a:t>
            </a:r>
            <a:r>
              <a:rPr lang="sv-SE" sz="1700" dirty="0"/>
              <a:t> </a:t>
            </a:r>
            <a:r>
              <a:rPr lang="sv-SE" sz="1700" dirty="0" err="1"/>
              <a:t>study</a:t>
            </a:r>
            <a:r>
              <a:rPr lang="sv-SE" sz="1700" dirty="0"/>
              <a:t> </a:t>
            </a:r>
            <a:r>
              <a:rPr lang="sv-SE" sz="1700" dirty="0" err="1"/>
              <a:t>of</a:t>
            </a:r>
            <a:r>
              <a:rPr lang="sv-SE" sz="1700" dirty="0"/>
              <a:t> 143 patients </a:t>
            </a:r>
            <a:r>
              <a:rPr lang="sv-SE" sz="1700" dirty="0" err="1"/>
              <a:t>with</a:t>
            </a:r>
            <a:r>
              <a:rPr lang="sv-SE" sz="1700" dirty="0"/>
              <a:t> </a:t>
            </a:r>
            <a:r>
              <a:rPr lang="sv-SE" sz="1700" dirty="0" err="1"/>
              <a:t>idiopathic</a:t>
            </a:r>
            <a:r>
              <a:rPr lang="sv-SE" sz="1700" dirty="0"/>
              <a:t> normal </a:t>
            </a:r>
            <a:r>
              <a:rPr lang="sv-SE" sz="1700" dirty="0" err="1"/>
              <a:t>pressure</a:t>
            </a:r>
            <a:r>
              <a:rPr lang="sv-SE" sz="1700" dirty="0"/>
              <a:t> </a:t>
            </a:r>
            <a:r>
              <a:rPr lang="sv-SE" sz="1700" dirty="0" err="1"/>
              <a:t>hydrocephalus</a:t>
            </a:r>
            <a:r>
              <a:rPr lang="sv-SE" sz="1700" dirty="0"/>
              <a:t>. Andrén , Wikkelsø C, Laurell K, </a:t>
            </a:r>
            <a:r>
              <a:rPr lang="sv-SE" sz="1700" dirty="0" err="1"/>
              <a:t>Kollén</a:t>
            </a:r>
            <a:r>
              <a:rPr lang="sv-SE" sz="1700" dirty="0"/>
              <a:t> L, Hellström P, Tullberg M.</a:t>
            </a:r>
          </a:p>
          <a:p>
            <a:pPr marL="0" indent="0">
              <a:buNone/>
            </a:pPr>
            <a:r>
              <a:rPr lang="en-US" sz="1700" b="1" dirty="0"/>
              <a:t>Fluid and barriers CNS 2023: </a:t>
            </a:r>
            <a:r>
              <a:rPr lang="en-US" sz="1700" dirty="0"/>
              <a:t>Association between ventricular CSF biomarkers and outcome after shunt surgery in idiopathic normal pressure hydrocephalus. </a:t>
            </a:r>
            <a:r>
              <a:rPr lang="en-US" sz="1700" dirty="0" err="1"/>
              <a:t>Grønning</a:t>
            </a:r>
            <a:r>
              <a:rPr lang="en-US" sz="1700" dirty="0"/>
              <a:t> et al.</a:t>
            </a:r>
          </a:p>
          <a:p>
            <a:pPr marL="0" indent="0">
              <a:buNone/>
            </a:pPr>
            <a:r>
              <a:rPr lang="sv-SE" sz="1700" b="1" dirty="0" err="1"/>
              <a:t>Neurology</a:t>
            </a:r>
            <a:r>
              <a:rPr lang="sv-SE" sz="1700" b="1" dirty="0"/>
              <a:t> 2022: </a:t>
            </a:r>
            <a:r>
              <a:rPr lang="en-US" sz="1700" dirty="0"/>
              <a:t>Pharmacokinetics of Intravenously (DIZ101), Subcutaneously (DIZ102), and Intestinally (LCIG) Infused Levodopa in Advanced Parkinson Disease. Bergquist et al.</a:t>
            </a:r>
          </a:p>
          <a:p>
            <a:pPr marL="0" indent="0">
              <a:buNone/>
            </a:pPr>
            <a:r>
              <a:rPr lang="en-US" sz="1700" b="1" dirty="0"/>
              <a:t>Front Neurol. 2022: </a:t>
            </a:r>
            <a:r>
              <a:rPr lang="en-US" sz="1700" dirty="0"/>
              <a:t>Physical Capacity and Activity in Patients With Idiopathic Normal Pressure Hydrocephalus. </a:t>
            </a:r>
            <a:r>
              <a:rPr lang="en-US" sz="1700" dirty="0" err="1"/>
              <a:t>Rydja</a:t>
            </a:r>
            <a:r>
              <a:rPr lang="en-US" sz="1700" dirty="0"/>
              <a:t> et al</a:t>
            </a:r>
          </a:p>
          <a:p>
            <a:pPr marL="0" indent="0">
              <a:buNone/>
            </a:pPr>
            <a:r>
              <a:rPr lang="sv-SE" sz="1700" b="1" dirty="0"/>
              <a:t>JAMA </a:t>
            </a:r>
            <a:r>
              <a:rPr lang="sv-SE" sz="1700" b="1" dirty="0" err="1"/>
              <a:t>Neurology</a:t>
            </a:r>
            <a:r>
              <a:rPr lang="sv-SE" sz="1700" b="1" dirty="0"/>
              <a:t> 2022: </a:t>
            </a:r>
            <a:r>
              <a:rPr lang="en-US" sz="1700" dirty="0"/>
              <a:t>Efficacy and Safety of Rituximab for New-Onset Generalized Myasthenia Gravis: The RINOMAX Randomized Clinical Trial. </a:t>
            </a:r>
            <a:r>
              <a:rPr lang="en-US" sz="1700" dirty="0" err="1"/>
              <a:t>Piehl</a:t>
            </a:r>
            <a:r>
              <a:rPr lang="en-US" sz="1700" dirty="0"/>
              <a:t> et al.</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sv-SE" sz="2800" b="1" i="0" u="none" strike="noStrike" kern="1200" cap="none" spc="0" normalizeH="0" baseline="0" noProof="0" dirty="0">
                <a:ln>
                  <a:noFill/>
                </a:ln>
                <a:solidFill>
                  <a:prstClr val="black"/>
                </a:solidFill>
                <a:effectLst/>
                <a:uLnTx/>
                <a:uFillTx/>
                <a:latin typeface="Aptos" panose="02110004020202020204"/>
                <a:ea typeface="+mn-ea"/>
                <a:cs typeface="+mn-cs"/>
              </a:rPr>
              <a:t>Smärta/</a:t>
            </a:r>
            <a:r>
              <a:rPr kumimoji="0" lang="sv-SE" sz="2800" b="1" i="0" u="none" strike="noStrike" kern="1200" cap="none" spc="0" normalizeH="0" baseline="0" noProof="0" dirty="0" err="1">
                <a:ln>
                  <a:noFill/>
                </a:ln>
                <a:solidFill>
                  <a:prstClr val="black"/>
                </a:solidFill>
                <a:effectLst/>
                <a:uLnTx/>
                <a:uFillTx/>
                <a:latin typeface="Aptos" panose="02110004020202020204"/>
                <a:ea typeface="+mn-ea"/>
                <a:cs typeface="+mn-cs"/>
              </a:rPr>
              <a:t>sensorik</a:t>
            </a:r>
            <a:endParaRPr kumimoji="0" lang="sv-SE" sz="2800" b="1" i="0" u="none" strike="noStrike" kern="1200" cap="none" spc="0" normalizeH="0" baseline="0" noProof="0" dirty="0">
              <a:ln>
                <a:noFill/>
              </a:ln>
              <a:solidFill>
                <a:prstClr val="black"/>
              </a:solidFill>
              <a:effectLst/>
              <a:uLnTx/>
              <a:uFillTx/>
              <a:latin typeface="Aptos" panose="021100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700" b="1" i="0" u="none" strike="noStrike" kern="1200" cap="none" spc="0" normalizeH="0" baseline="0" noProof="0" dirty="0">
                <a:ln>
                  <a:noFill/>
                </a:ln>
                <a:solidFill>
                  <a:prstClr val="black"/>
                </a:solidFill>
                <a:effectLst/>
                <a:uLnTx/>
                <a:uFillTx/>
                <a:latin typeface="Aptos" panose="02110004020202020204"/>
                <a:ea typeface="+mn-ea"/>
                <a:cs typeface="+mn-cs"/>
              </a:rPr>
              <a:t>Clin Neurophysiology 2024: </a:t>
            </a:r>
            <a:r>
              <a:rPr kumimoji="0" lang="en-US" sz="1700" b="0" i="0" u="none" strike="noStrike" kern="1200" cap="none" spc="0" normalizeH="0" baseline="0" noProof="0" dirty="0">
                <a:ln>
                  <a:noFill/>
                </a:ln>
                <a:solidFill>
                  <a:prstClr val="black"/>
                </a:solidFill>
                <a:effectLst/>
                <a:uLnTx/>
                <a:uFillTx/>
                <a:latin typeface="Aptos" panose="02110004020202020204"/>
                <a:ea typeface="+mn-ea"/>
                <a:cs typeface="+mn-cs"/>
              </a:rPr>
              <a:t>Slow touch and ultrafast pain </a:t>
            </a:r>
            <a:r>
              <a:rPr kumimoji="0" lang="en-US" sz="1700" b="0" i="0" u="none" strike="noStrike" kern="1200" cap="none" spc="0" normalizeH="0" baseline="0" noProof="0" dirty="0" err="1">
                <a:ln>
                  <a:noFill/>
                </a:ln>
                <a:solidFill>
                  <a:prstClr val="black"/>
                </a:solidFill>
                <a:effectLst/>
                <a:uLnTx/>
                <a:uFillTx/>
                <a:latin typeface="Aptos" panose="02110004020202020204"/>
                <a:ea typeface="+mn-ea"/>
                <a:cs typeface="+mn-cs"/>
              </a:rPr>
              <a:t>fibres</a:t>
            </a:r>
            <a:r>
              <a:rPr kumimoji="0" lang="en-US" sz="1700" b="0" i="0" u="none" strike="noStrike" kern="1200" cap="none" spc="0" normalizeH="0" baseline="0" noProof="0" dirty="0">
                <a:ln>
                  <a:noFill/>
                </a:ln>
                <a:solidFill>
                  <a:prstClr val="black"/>
                </a:solidFill>
                <a:effectLst/>
                <a:uLnTx/>
                <a:uFillTx/>
                <a:latin typeface="Aptos" panose="02110004020202020204"/>
                <a:ea typeface="+mn-ea"/>
                <a:cs typeface="+mn-cs"/>
              </a:rPr>
              <a:t>: Revisiting peripheral nerve classification. Olausson H, Marshall A, </a:t>
            </a:r>
            <a:r>
              <a:rPr kumimoji="0" lang="en-US" sz="1700" b="0" i="0" u="none" strike="noStrike" kern="1200" cap="none" spc="0" normalizeH="0" baseline="0" noProof="0" dirty="0" err="1">
                <a:ln>
                  <a:noFill/>
                </a:ln>
                <a:solidFill>
                  <a:prstClr val="black"/>
                </a:solidFill>
                <a:effectLst/>
                <a:uLnTx/>
                <a:uFillTx/>
                <a:latin typeface="Aptos" panose="02110004020202020204"/>
                <a:ea typeface="+mn-ea"/>
                <a:cs typeface="+mn-cs"/>
              </a:rPr>
              <a:t>Nagi</a:t>
            </a:r>
            <a:r>
              <a:rPr kumimoji="0" lang="en-US" sz="1700" b="0" i="0" u="none" strike="noStrike" kern="1200" cap="none" spc="0" normalizeH="0" baseline="0" noProof="0" dirty="0">
                <a:ln>
                  <a:noFill/>
                </a:ln>
                <a:solidFill>
                  <a:prstClr val="black"/>
                </a:solidFill>
                <a:effectLst/>
                <a:uLnTx/>
                <a:uFillTx/>
                <a:latin typeface="Aptos" panose="02110004020202020204"/>
                <a:ea typeface="+mn-ea"/>
                <a:cs typeface="+mn-cs"/>
              </a:rPr>
              <a:t> SS, Cole J.</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sv-SE" sz="1700" b="1" i="0" u="none" strike="noStrike" kern="1200" cap="none" spc="0" normalizeH="0" baseline="0" noProof="0" dirty="0" err="1">
                <a:ln>
                  <a:noFill/>
                </a:ln>
                <a:solidFill>
                  <a:prstClr val="black"/>
                </a:solidFill>
                <a:effectLst/>
                <a:uLnTx/>
                <a:uFillTx/>
                <a:latin typeface="Aptos" panose="02110004020202020204"/>
                <a:ea typeface="+mn-ea"/>
                <a:cs typeface="+mn-cs"/>
              </a:rPr>
              <a:t>Frontiers</a:t>
            </a:r>
            <a:r>
              <a:rPr kumimoji="0" lang="sv-SE" sz="1700" b="1" i="0" u="none" strike="noStrike" kern="1200" cap="none" spc="0" normalizeH="0" baseline="0" noProof="0" dirty="0">
                <a:ln>
                  <a:noFill/>
                </a:ln>
                <a:solidFill>
                  <a:prstClr val="black"/>
                </a:solidFill>
                <a:effectLst/>
                <a:uLnTx/>
                <a:uFillTx/>
                <a:latin typeface="Aptos" panose="02110004020202020204"/>
                <a:ea typeface="+mn-ea"/>
                <a:cs typeface="+mn-cs"/>
              </a:rPr>
              <a:t> in Pain Res 2023: </a:t>
            </a:r>
            <a:r>
              <a:rPr kumimoji="0" lang="sv-SE" sz="1700" b="0" i="0" u="none" strike="noStrike" kern="1200" cap="none" spc="0" normalizeH="0" baseline="0" noProof="0" dirty="0" err="1">
                <a:ln>
                  <a:noFill/>
                </a:ln>
                <a:solidFill>
                  <a:prstClr val="black"/>
                </a:solidFill>
                <a:effectLst/>
                <a:uLnTx/>
                <a:uFillTx/>
                <a:latin typeface="Aptos" panose="02110004020202020204"/>
                <a:ea typeface="+mn-ea"/>
                <a:cs typeface="+mn-cs"/>
              </a:rPr>
              <a:t>Investigations</a:t>
            </a:r>
            <a:r>
              <a:rPr kumimoji="0" lang="sv-SE" sz="17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sv-SE" sz="1700" b="0" i="0" u="none" strike="noStrike" kern="1200" cap="none" spc="0" normalizeH="0" baseline="0" noProof="0" dirty="0" err="1">
                <a:ln>
                  <a:noFill/>
                </a:ln>
                <a:solidFill>
                  <a:prstClr val="black"/>
                </a:solidFill>
                <a:effectLst/>
                <a:uLnTx/>
                <a:uFillTx/>
                <a:latin typeface="Aptos" panose="02110004020202020204"/>
                <a:ea typeface="+mn-ea"/>
                <a:cs typeface="+mn-cs"/>
              </a:rPr>
              <a:t>into</a:t>
            </a:r>
            <a:r>
              <a:rPr kumimoji="0" lang="sv-SE" sz="1700" b="0" i="0" u="none" strike="noStrike" kern="1200" cap="none" spc="0" normalizeH="0" baseline="0" noProof="0" dirty="0">
                <a:ln>
                  <a:noFill/>
                </a:ln>
                <a:solidFill>
                  <a:prstClr val="black"/>
                </a:solidFill>
                <a:effectLst/>
                <a:uLnTx/>
                <a:uFillTx/>
                <a:latin typeface="Aptos" panose="02110004020202020204"/>
                <a:ea typeface="+mn-ea"/>
                <a:cs typeface="+mn-cs"/>
              </a:rPr>
              <a:t> an </a:t>
            </a:r>
            <a:r>
              <a:rPr kumimoji="0" lang="sv-SE" sz="1700" b="0" i="0" u="none" strike="noStrike" kern="1200" cap="none" spc="0" normalizeH="0" baseline="0" noProof="0" dirty="0" err="1">
                <a:ln>
                  <a:noFill/>
                </a:ln>
                <a:solidFill>
                  <a:prstClr val="black"/>
                </a:solidFill>
                <a:effectLst/>
                <a:uLnTx/>
                <a:uFillTx/>
                <a:latin typeface="Aptos" panose="02110004020202020204"/>
                <a:ea typeface="+mn-ea"/>
                <a:cs typeface="+mn-cs"/>
              </a:rPr>
              <a:t>overlooked</a:t>
            </a:r>
            <a:r>
              <a:rPr kumimoji="0" lang="sv-SE" sz="17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sv-SE" sz="1700" b="0" i="0" u="none" strike="noStrike" kern="1200" cap="none" spc="0" normalizeH="0" baseline="0" noProof="0" dirty="0" err="1">
                <a:ln>
                  <a:noFill/>
                </a:ln>
                <a:solidFill>
                  <a:prstClr val="black"/>
                </a:solidFill>
                <a:effectLst/>
                <a:uLnTx/>
                <a:uFillTx/>
                <a:latin typeface="Aptos" panose="02110004020202020204"/>
                <a:ea typeface="+mn-ea"/>
                <a:cs typeface="+mn-cs"/>
              </a:rPr>
              <a:t>early</a:t>
            </a:r>
            <a:r>
              <a:rPr kumimoji="0" lang="sv-SE" sz="17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sv-SE" sz="1700" b="0" i="0" u="none" strike="noStrike" kern="1200" cap="none" spc="0" normalizeH="0" baseline="0" noProof="0" dirty="0" err="1">
                <a:ln>
                  <a:noFill/>
                </a:ln>
                <a:solidFill>
                  <a:prstClr val="black"/>
                </a:solidFill>
                <a:effectLst/>
                <a:uLnTx/>
                <a:uFillTx/>
                <a:latin typeface="Aptos" panose="02110004020202020204"/>
                <a:ea typeface="+mn-ea"/>
                <a:cs typeface="+mn-cs"/>
              </a:rPr>
              <a:t>component</a:t>
            </a:r>
            <a:r>
              <a:rPr kumimoji="0" lang="sv-SE" sz="17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sv-SE" sz="1700" b="0" i="0" u="none" strike="noStrike" kern="1200" cap="none" spc="0" normalizeH="0" baseline="0" noProof="0" dirty="0" err="1">
                <a:ln>
                  <a:noFill/>
                </a:ln>
                <a:solidFill>
                  <a:prstClr val="black"/>
                </a:solidFill>
                <a:effectLst/>
                <a:uLnTx/>
                <a:uFillTx/>
                <a:latin typeface="Aptos" panose="02110004020202020204"/>
                <a:ea typeface="+mn-ea"/>
                <a:cs typeface="+mn-cs"/>
              </a:rPr>
              <a:t>of</a:t>
            </a:r>
            <a:r>
              <a:rPr kumimoji="0" lang="sv-SE" sz="17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sv-SE" sz="1700" b="0" i="0" u="none" strike="noStrike" kern="1200" cap="none" spc="0" normalizeH="0" baseline="0" noProof="0" dirty="0" err="1">
                <a:ln>
                  <a:noFill/>
                </a:ln>
                <a:solidFill>
                  <a:prstClr val="black"/>
                </a:solidFill>
                <a:effectLst/>
                <a:uLnTx/>
                <a:uFillTx/>
                <a:latin typeface="Aptos" panose="02110004020202020204"/>
                <a:ea typeface="+mn-ea"/>
                <a:cs typeface="+mn-cs"/>
              </a:rPr>
              <a:t>painful</a:t>
            </a:r>
            <a:r>
              <a:rPr kumimoji="0" lang="sv-SE" sz="17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sv-SE" sz="1700" b="0" i="0" u="none" strike="noStrike" kern="1200" cap="none" spc="0" normalizeH="0" baseline="0" noProof="0" dirty="0" err="1">
                <a:ln>
                  <a:noFill/>
                </a:ln>
                <a:solidFill>
                  <a:prstClr val="black"/>
                </a:solidFill>
                <a:effectLst/>
                <a:uLnTx/>
                <a:uFillTx/>
                <a:latin typeface="Aptos" panose="02110004020202020204"/>
                <a:ea typeface="+mn-ea"/>
                <a:cs typeface="+mn-cs"/>
              </a:rPr>
              <a:t>nociceptive</a:t>
            </a:r>
            <a:r>
              <a:rPr kumimoji="0" lang="sv-SE" sz="17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sv-SE" sz="1700" b="0" i="0" u="none" strike="noStrike" kern="1200" cap="none" spc="0" normalizeH="0" baseline="0" noProof="0" dirty="0" err="1">
                <a:ln>
                  <a:noFill/>
                </a:ln>
                <a:solidFill>
                  <a:prstClr val="black"/>
                </a:solidFill>
                <a:effectLst/>
                <a:uLnTx/>
                <a:uFillTx/>
                <a:latin typeface="Aptos" panose="02110004020202020204"/>
                <a:ea typeface="+mn-ea"/>
                <a:cs typeface="+mn-cs"/>
              </a:rPr>
              <a:t>withdrawal</a:t>
            </a:r>
            <a:r>
              <a:rPr kumimoji="0" lang="sv-SE" sz="1700" b="0" i="0" u="none" strike="noStrike" kern="1200" cap="none" spc="0" normalizeH="0" baseline="0" noProof="0" dirty="0">
                <a:ln>
                  <a:noFill/>
                </a:ln>
                <a:solidFill>
                  <a:prstClr val="black"/>
                </a:solidFill>
                <a:effectLst/>
                <a:uLnTx/>
                <a:uFillTx/>
                <a:latin typeface="Aptos" panose="02110004020202020204"/>
                <a:ea typeface="+mn-ea"/>
                <a:cs typeface="+mn-cs"/>
              </a:rPr>
              <a:t> reflex </a:t>
            </a:r>
            <a:r>
              <a:rPr kumimoji="0" lang="sv-SE" sz="1700" b="0" i="0" u="none" strike="noStrike" kern="1200" cap="none" spc="0" normalizeH="0" baseline="0" noProof="0" dirty="0" err="1">
                <a:ln>
                  <a:noFill/>
                </a:ln>
                <a:solidFill>
                  <a:prstClr val="black"/>
                </a:solidFill>
                <a:effectLst/>
                <a:uLnTx/>
                <a:uFillTx/>
                <a:latin typeface="Aptos" panose="02110004020202020204"/>
                <a:ea typeface="+mn-ea"/>
                <a:cs typeface="+mn-cs"/>
              </a:rPr>
              <a:t>responses</a:t>
            </a:r>
            <a:r>
              <a:rPr kumimoji="0" lang="sv-SE" sz="1700" b="0" i="0" u="none" strike="noStrike" kern="1200" cap="none" spc="0" normalizeH="0" baseline="0" noProof="0" dirty="0">
                <a:ln>
                  <a:noFill/>
                </a:ln>
                <a:solidFill>
                  <a:prstClr val="black"/>
                </a:solidFill>
                <a:effectLst/>
                <a:uLnTx/>
                <a:uFillTx/>
                <a:latin typeface="Aptos" panose="02110004020202020204"/>
                <a:ea typeface="+mn-ea"/>
                <a:cs typeface="+mn-cs"/>
              </a:rPr>
              <a:t> in humans. Thorell et al.</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sz="1700" b="1" dirty="0">
                <a:solidFill>
                  <a:prstClr val="black"/>
                </a:solidFill>
                <a:latin typeface="Aptos" panose="02110004020202020204"/>
              </a:rPr>
              <a:t>Nature Communications 2021: </a:t>
            </a:r>
            <a:r>
              <a:rPr lang="sv-SE" sz="1700" dirty="0" err="1">
                <a:solidFill>
                  <a:prstClr val="black"/>
                </a:solidFill>
                <a:latin typeface="Aptos" panose="02110004020202020204"/>
              </a:rPr>
              <a:t>Innocuous</a:t>
            </a:r>
            <a:r>
              <a:rPr lang="sv-SE" sz="1700" dirty="0">
                <a:solidFill>
                  <a:prstClr val="black"/>
                </a:solidFill>
                <a:latin typeface="Aptos" panose="02110004020202020204"/>
              </a:rPr>
              <a:t> </a:t>
            </a:r>
            <a:r>
              <a:rPr lang="sv-SE" sz="1700" dirty="0" err="1">
                <a:solidFill>
                  <a:prstClr val="black"/>
                </a:solidFill>
                <a:latin typeface="Aptos" panose="02110004020202020204"/>
              </a:rPr>
              <a:t>pressure</a:t>
            </a:r>
            <a:r>
              <a:rPr lang="sv-SE" sz="1700" dirty="0">
                <a:solidFill>
                  <a:prstClr val="black"/>
                </a:solidFill>
                <a:latin typeface="Aptos" panose="02110004020202020204"/>
              </a:rPr>
              <a:t> sensation </a:t>
            </a:r>
            <a:r>
              <a:rPr lang="sv-SE" sz="1700" dirty="0" err="1">
                <a:solidFill>
                  <a:prstClr val="black"/>
                </a:solidFill>
                <a:latin typeface="Aptos" panose="02110004020202020204"/>
              </a:rPr>
              <a:t>requires</a:t>
            </a:r>
            <a:r>
              <a:rPr lang="sv-SE" sz="1700" dirty="0">
                <a:solidFill>
                  <a:prstClr val="black"/>
                </a:solidFill>
                <a:latin typeface="Aptos" panose="02110004020202020204"/>
              </a:rPr>
              <a:t> A-</a:t>
            </a:r>
            <a:r>
              <a:rPr lang="sv-SE" sz="1700" dirty="0" err="1">
                <a:solidFill>
                  <a:prstClr val="black"/>
                </a:solidFill>
                <a:latin typeface="Aptos" panose="02110004020202020204"/>
              </a:rPr>
              <a:t>type</a:t>
            </a:r>
            <a:r>
              <a:rPr lang="sv-SE" sz="1700" dirty="0">
                <a:solidFill>
                  <a:prstClr val="black"/>
                </a:solidFill>
                <a:latin typeface="Aptos" panose="02110004020202020204"/>
              </a:rPr>
              <a:t> </a:t>
            </a:r>
            <a:r>
              <a:rPr lang="sv-SE" sz="1700" dirty="0" err="1">
                <a:solidFill>
                  <a:prstClr val="black"/>
                </a:solidFill>
                <a:latin typeface="Aptos" panose="02110004020202020204"/>
              </a:rPr>
              <a:t>afferents</a:t>
            </a:r>
            <a:r>
              <a:rPr lang="sv-SE" sz="1700" dirty="0">
                <a:solidFill>
                  <a:prstClr val="black"/>
                </a:solidFill>
                <a:latin typeface="Aptos" panose="02110004020202020204"/>
              </a:rPr>
              <a:t> </a:t>
            </a:r>
            <a:r>
              <a:rPr lang="sv-SE" sz="1700" dirty="0" err="1">
                <a:solidFill>
                  <a:prstClr val="black"/>
                </a:solidFill>
                <a:latin typeface="Aptos" panose="02110004020202020204"/>
              </a:rPr>
              <a:t>but</a:t>
            </a:r>
            <a:r>
              <a:rPr lang="sv-SE" sz="1700" dirty="0">
                <a:solidFill>
                  <a:prstClr val="black"/>
                </a:solidFill>
                <a:latin typeface="Aptos" panose="02110004020202020204"/>
              </a:rPr>
              <a:t> not </a:t>
            </a:r>
            <a:r>
              <a:rPr lang="sv-SE" sz="1700" dirty="0" err="1">
                <a:solidFill>
                  <a:prstClr val="black"/>
                </a:solidFill>
                <a:latin typeface="Aptos" panose="02110004020202020204"/>
              </a:rPr>
              <a:t>functional</a:t>
            </a:r>
            <a:r>
              <a:rPr lang="sv-SE" sz="1700" dirty="0">
                <a:solidFill>
                  <a:prstClr val="black"/>
                </a:solidFill>
                <a:latin typeface="Aptos" panose="02110004020202020204"/>
              </a:rPr>
              <a:t> </a:t>
            </a:r>
            <a:r>
              <a:rPr lang="el-GR" sz="1700" dirty="0">
                <a:solidFill>
                  <a:prstClr val="black"/>
                </a:solidFill>
                <a:latin typeface="Aptos" panose="02110004020202020204"/>
              </a:rPr>
              <a:t>ΡΙΕΖΟ2 </a:t>
            </a:r>
            <a:r>
              <a:rPr lang="sv-SE" sz="1700" dirty="0" err="1">
                <a:solidFill>
                  <a:prstClr val="black"/>
                </a:solidFill>
                <a:latin typeface="Aptos" panose="02110004020202020204"/>
              </a:rPr>
              <a:t>channels</a:t>
            </a:r>
            <a:r>
              <a:rPr lang="sv-SE" sz="1700" dirty="0">
                <a:solidFill>
                  <a:prstClr val="black"/>
                </a:solidFill>
                <a:latin typeface="Aptos" panose="02110004020202020204"/>
              </a:rPr>
              <a:t> in humans. Case et al. </a:t>
            </a:r>
            <a:endParaRPr lang="sv-SE" sz="1700" dirty="0"/>
          </a:p>
        </p:txBody>
      </p:sp>
    </p:spTree>
    <p:extLst>
      <p:ext uri="{BB962C8B-B14F-4D97-AF65-F5344CB8AC3E}">
        <p14:creationId xmlns:p14="http://schemas.microsoft.com/office/powerpoint/2010/main" val="98247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5C00FC-AC1D-FF88-89BB-D96B0EF0CFE5}"/>
              </a:ext>
            </a:extLst>
          </p:cNvPr>
          <p:cNvSpPr>
            <a:spLocks noGrp="1"/>
          </p:cNvSpPr>
          <p:nvPr>
            <p:ph type="title"/>
          </p:nvPr>
        </p:nvSpPr>
        <p:spPr/>
        <p:txBody>
          <a:bodyPr>
            <a:normAutofit/>
          </a:bodyPr>
          <a:lstStyle/>
          <a:p>
            <a:r>
              <a:rPr lang="sv-SE" sz="3000" b="1" i="0" u="none" strike="noStrike" dirty="0">
                <a:solidFill>
                  <a:srgbClr val="000000"/>
                </a:solidFill>
                <a:effectLst/>
                <a:latin typeface="Calibri" panose="020F0502020204030204" pitchFamily="34" charset="0"/>
              </a:rPr>
              <a:t>1. Ge exempel på 2-3 starka forskningsområden inom ert programområde?  </a:t>
            </a:r>
            <a:r>
              <a:rPr lang="sv-SE" sz="3000" b="1" i="0" u="none" strike="noStrike" dirty="0" smtClean="0">
                <a:solidFill>
                  <a:srgbClr val="000000"/>
                </a:solidFill>
                <a:effectLst/>
                <a:latin typeface="Calibri" panose="020F0502020204030204" pitchFamily="34" charset="0"/>
              </a:rPr>
              <a:t>(RPO lungmedicin)</a:t>
            </a:r>
            <a:endParaRPr lang="sv-SE" sz="3000" dirty="0"/>
          </a:p>
        </p:txBody>
      </p:sp>
      <p:sp>
        <p:nvSpPr>
          <p:cNvPr id="3" name="Platshållare för innehåll 2">
            <a:extLst>
              <a:ext uri="{FF2B5EF4-FFF2-40B4-BE49-F238E27FC236}">
                <a16:creationId xmlns:a16="http://schemas.microsoft.com/office/drawing/2014/main" id="{06283915-42FF-8EF7-707C-53B256E39CF6}"/>
              </a:ext>
            </a:extLst>
          </p:cNvPr>
          <p:cNvSpPr>
            <a:spLocks noGrp="1"/>
          </p:cNvSpPr>
          <p:nvPr>
            <p:ph idx="1"/>
          </p:nvPr>
        </p:nvSpPr>
        <p:spPr>
          <a:xfrm>
            <a:off x="741217" y="1690688"/>
            <a:ext cx="11402291" cy="4486275"/>
          </a:xfrm>
        </p:spPr>
        <p:txBody>
          <a:bodyPr>
            <a:normAutofit fontScale="70000" lnSpcReduction="20000"/>
          </a:bodyPr>
          <a:lstStyle/>
          <a:p>
            <a:pPr marL="0" indent="0">
              <a:lnSpc>
                <a:spcPct val="110000"/>
              </a:lnSpc>
              <a:buNone/>
            </a:pPr>
            <a:r>
              <a:rPr lang="en-IE" sz="2900" b="1" dirty="0" err="1">
                <a:latin typeface="Times New Roman" panose="02020603050405020304" pitchFamily="18" charset="0"/>
                <a:cs typeface="Times New Roman" panose="02020603050405020304" pitchFamily="18" charset="0"/>
              </a:rPr>
              <a:t>Akademisk</a:t>
            </a:r>
            <a:r>
              <a:rPr lang="en-IE" sz="2900" b="1" dirty="0">
                <a:latin typeface="Times New Roman" panose="02020603050405020304" pitchFamily="18" charset="0"/>
                <a:cs typeface="Times New Roman" panose="02020603050405020304" pitchFamily="18" charset="0"/>
              </a:rPr>
              <a:t> </a:t>
            </a:r>
            <a:r>
              <a:rPr lang="en-IE" sz="2900" b="1" dirty="0" err="1">
                <a:latin typeface="Times New Roman" panose="02020603050405020304" pitchFamily="18" charset="0"/>
                <a:cs typeface="Times New Roman" panose="02020603050405020304" pitchFamily="18" charset="0"/>
              </a:rPr>
              <a:t>lungforskning</a:t>
            </a:r>
            <a:r>
              <a:rPr lang="en-IE" sz="2900" b="1" dirty="0">
                <a:latin typeface="Times New Roman" panose="02020603050405020304" pitchFamily="18" charset="0"/>
                <a:cs typeface="Times New Roman" panose="02020603050405020304" pitchFamily="18" charset="0"/>
              </a:rPr>
              <a:t> </a:t>
            </a:r>
            <a:r>
              <a:rPr lang="en-IE" sz="2900" b="1" dirty="0" err="1">
                <a:latin typeface="Times New Roman" panose="02020603050405020304" pitchFamily="18" charset="0"/>
                <a:cs typeface="Times New Roman" panose="02020603050405020304" pitchFamily="18" charset="0"/>
              </a:rPr>
              <a:t>inom</a:t>
            </a:r>
            <a:r>
              <a:rPr lang="en-IE" sz="2900" b="1" dirty="0">
                <a:latin typeface="Times New Roman" panose="02020603050405020304" pitchFamily="18" charset="0"/>
                <a:cs typeface="Times New Roman" panose="02020603050405020304" pitchFamily="18" charset="0"/>
              </a:rPr>
              <a:t> </a:t>
            </a:r>
            <a:r>
              <a:rPr lang="en-IE" sz="2900" b="1" dirty="0" err="1">
                <a:latin typeface="Times New Roman" panose="02020603050405020304" pitchFamily="18" charset="0"/>
                <a:cs typeface="Times New Roman" panose="02020603050405020304" pitchFamily="18" charset="0"/>
              </a:rPr>
              <a:t>sydöstra</a:t>
            </a:r>
            <a:r>
              <a:rPr lang="en-IE" sz="2900" b="1" dirty="0">
                <a:latin typeface="Times New Roman" panose="02020603050405020304" pitchFamily="18" charset="0"/>
                <a:cs typeface="Times New Roman" panose="02020603050405020304" pitchFamily="18" charset="0"/>
              </a:rPr>
              <a:t> </a:t>
            </a:r>
            <a:r>
              <a:rPr lang="en-IE" sz="2900" b="1" dirty="0" err="1">
                <a:latin typeface="Times New Roman" panose="02020603050405020304" pitchFamily="18" charset="0"/>
                <a:cs typeface="Times New Roman" panose="02020603050405020304" pitchFamily="18" charset="0"/>
              </a:rPr>
              <a:t>regionen</a:t>
            </a:r>
            <a:r>
              <a:rPr lang="en-IE" sz="2900" b="1" dirty="0">
                <a:latin typeface="Times New Roman" panose="02020603050405020304" pitchFamily="18" charset="0"/>
                <a:cs typeface="Times New Roman" panose="02020603050405020304" pitchFamily="18" charset="0"/>
              </a:rPr>
              <a:t> </a:t>
            </a:r>
            <a:r>
              <a:rPr lang="en-IE" sz="2900" b="1" dirty="0" err="1">
                <a:latin typeface="Times New Roman" panose="02020603050405020304" pitchFamily="18" charset="0"/>
                <a:cs typeface="Times New Roman" panose="02020603050405020304" pitchFamily="18" charset="0"/>
              </a:rPr>
              <a:t>utifrån</a:t>
            </a:r>
            <a:r>
              <a:rPr lang="en-IE" sz="2900" b="1" dirty="0">
                <a:latin typeface="Times New Roman" panose="02020603050405020304" pitchFamily="18" charset="0"/>
                <a:cs typeface="Times New Roman" panose="02020603050405020304" pitchFamily="18" charset="0"/>
              </a:rPr>
              <a:t> </a:t>
            </a:r>
            <a:r>
              <a:rPr lang="en-IE" sz="2900" b="1" dirty="0" err="1">
                <a:latin typeface="Times New Roman" panose="02020603050405020304" pitchFamily="18" charset="0"/>
                <a:cs typeface="Times New Roman" panose="02020603050405020304" pitchFamily="18" charset="0"/>
              </a:rPr>
              <a:t>tre</a:t>
            </a:r>
            <a:r>
              <a:rPr lang="en-IE" sz="2900" b="1" dirty="0">
                <a:latin typeface="Times New Roman" panose="02020603050405020304" pitchFamily="18" charset="0"/>
                <a:cs typeface="Times New Roman" panose="02020603050405020304" pitchFamily="18" charset="0"/>
              </a:rPr>
              <a:t> platformer</a:t>
            </a:r>
          </a:p>
          <a:p>
            <a:pPr marL="800100" lvl="1" indent="-342900">
              <a:lnSpc>
                <a:spcPct val="110000"/>
              </a:lnSpc>
              <a:buFont typeface="+mj-lt"/>
              <a:buAutoNum type="arabicPeriod"/>
            </a:pPr>
            <a:r>
              <a:rPr lang="en-IE" sz="2000" b="1" dirty="0">
                <a:latin typeface="Times New Roman" panose="02020603050405020304" pitchFamily="18" charset="0"/>
                <a:cs typeface="Times New Roman" panose="02020603050405020304" pitchFamily="18" charset="0"/>
              </a:rPr>
              <a:t>KOL </a:t>
            </a:r>
            <a:r>
              <a:rPr lang="en-IE" sz="2000" b="1" dirty="0" err="1">
                <a:latin typeface="Times New Roman" panose="02020603050405020304" pitchFamily="18" charset="0"/>
                <a:cs typeface="Times New Roman" panose="02020603050405020304" pitchFamily="18" charset="0"/>
              </a:rPr>
              <a:t>och</a:t>
            </a:r>
            <a:r>
              <a:rPr lang="en-IE" sz="2000" b="1" dirty="0">
                <a:latin typeface="Times New Roman" panose="02020603050405020304" pitchFamily="18" charset="0"/>
                <a:cs typeface="Times New Roman" panose="02020603050405020304" pitchFamily="18" charset="0"/>
              </a:rPr>
              <a:t> CAL</a:t>
            </a:r>
            <a:r>
              <a:rPr lang="en-IE" sz="2000" dirty="0">
                <a:latin typeface="Times New Roman" panose="02020603050405020304" pitchFamily="18" charset="0"/>
                <a:cs typeface="Times New Roman" panose="02020603050405020304" pitchFamily="18" charset="0"/>
              </a:rPr>
              <a:t> (</a:t>
            </a:r>
            <a:r>
              <a:rPr lang="en-IE" sz="2000" b="1" dirty="0">
                <a:latin typeface="Times New Roman" panose="02020603050405020304" pitchFamily="18" charset="0"/>
                <a:cs typeface="Times New Roman" panose="02020603050405020304" pitchFamily="18" charset="0"/>
              </a:rPr>
              <a:t>Lennart </a:t>
            </a:r>
            <a:r>
              <a:rPr lang="en-IE" sz="2000" b="1" dirty="0" err="1">
                <a:latin typeface="Times New Roman" panose="02020603050405020304" pitchFamily="18" charset="0"/>
                <a:cs typeface="Times New Roman" panose="02020603050405020304" pitchFamily="18" charset="0"/>
              </a:rPr>
              <a:t>Persson</a:t>
            </a:r>
            <a:r>
              <a:rPr lang="en-IE" sz="2000" dirty="0">
                <a:latin typeface="Times New Roman" panose="02020603050405020304" pitchFamily="18" charset="0"/>
                <a:cs typeface="Times New Roman" panose="02020603050405020304" pitchFamily="18" charset="0"/>
              </a:rPr>
              <a:t>) </a:t>
            </a:r>
          </a:p>
          <a:p>
            <a:pPr marL="914400" lvl="2" indent="0">
              <a:lnSpc>
                <a:spcPct val="120000"/>
              </a:lnSpc>
              <a:buNone/>
            </a:pPr>
            <a:r>
              <a:rPr lang="en-IE" sz="1700" dirty="0" err="1">
                <a:latin typeface="Times New Roman" panose="02020603050405020304" pitchFamily="18" charset="0"/>
                <a:cs typeface="Times New Roman" panose="02020603050405020304" pitchFamily="18" charset="0"/>
              </a:rPr>
              <a:t>Doktorand</a:t>
            </a:r>
            <a:r>
              <a:rPr lang="en-IE" sz="1700" dirty="0">
                <a:latin typeface="Times New Roman" panose="02020603050405020304" pitchFamily="18" charset="0"/>
                <a:cs typeface="Times New Roman" panose="02020603050405020304" pitchFamily="18" charset="0"/>
              </a:rPr>
              <a:t> Petra Jacobson </a:t>
            </a:r>
            <a:r>
              <a:rPr lang="en-IE" sz="1700" dirty="0" err="1">
                <a:latin typeface="Times New Roman" panose="02020603050405020304" pitchFamily="18" charset="0"/>
                <a:cs typeface="Times New Roman" panose="02020603050405020304" pitchFamily="18" charset="0"/>
              </a:rPr>
              <a:t>projekt</a:t>
            </a:r>
            <a:r>
              <a:rPr lang="en-IE" sz="1700" dirty="0">
                <a:latin typeface="Times New Roman" panose="02020603050405020304" pitchFamily="18" charset="0"/>
                <a:cs typeface="Times New Roman" panose="02020603050405020304" pitchFamily="18" charset="0"/>
              </a:rPr>
              <a:t> om KOL </a:t>
            </a:r>
            <a:r>
              <a:rPr lang="en-IE" sz="1700" dirty="0" err="1">
                <a:latin typeface="Times New Roman" panose="02020603050405020304" pitchFamily="18" charset="0"/>
                <a:cs typeface="Times New Roman" panose="02020603050405020304" pitchFamily="18" charset="0"/>
              </a:rPr>
              <a:t>och</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exacerbationer</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och</a:t>
            </a:r>
            <a:r>
              <a:rPr lang="en-IE" sz="1700" dirty="0">
                <a:latin typeface="Times New Roman" panose="02020603050405020304" pitchFamily="18" charset="0"/>
                <a:cs typeface="Times New Roman" panose="02020603050405020304" pitchFamily="18" charset="0"/>
              </a:rPr>
              <a:t> CAL/KOL </a:t>
            </a:r>
            <a:r>
              <a:rPr lang="en-IE" sz="1700" dirty="0" err="1">
                <a:latin typeface="Times New Roman" panose="02020603050405020304" pitchFamily="18" charset="0"/>
                <a:cs typeface="Times New Roman" panose="02020603050405020304" pitchFamily="18" charset="0"/>
              </a:rPr>
              <a:t>hos</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icke</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rökare</a:t>
            </a:r>
            <a:r>
              <a:rPr lang="en-IE" sz="1700" dirty="0">
                <a:latin typeface="Times New Roman" panose="02020603050405020304" pitchFamily="18" charset="0"/>
                <a:cs typeface="Times New Roman" panose="02020603050405020304" pitchFamily="18" charset="0"/>
              </a:rPr>
              <a:t>. Disputation 2026</a:t>
            </a:r>
          </a:p>
          <a:p>
            <a:pPr marL="914400" lvl="2" indent="0">
              <a:lnSpc>
                <a:spcPct val="120000"/>
              </a:lnSpc>
              <a:buNone/>
            </a:pPr>
            <a:r>
              <a:rPr lang="en-IE" sz="1700" dirty="0" err="1">
                <a:latin typeface="Times New Roman" panose="02020603050405020304" pitchFamily="18" charset="0"/>
                <a:cs typeface="Times New Roman" panose="02020603050405020304" pitchFamily="18" charset="0"/>
              </a:rPr>
              <a:t>Doktorand</a:t>
            </a:r>
            <a:r>
              <a:rPr lang="en-IE" sz="1700" dirty="0">
                <a:latin typeface="Times New Roman" panose="02020603050405020304" pitchFamily="18" charset="0"/>
                <a:cs typeface="Times New Roman" panose="02020603050405020304" pitchFamily="18" charset="0"/>
              </a:rPr>
              <a:t> David Olander (start </a:t>
            </a:r>
            <a:r>
              <a:rPr lang="en-IE" sz="1700" dirty="0" err="1">
                <a:latin typeface="Times New Roman" panose="02020603050405020304" pitchFamily="18" charset="0"/>
                <a:cs typeface="Times New Roman" panose="02020603050405020304" pitchFamily="18" charset="0"/>
              </a:rPr>
              <a:t>aug</a:t>
            </a:r>
            <a:r>
              <a:rPr lang="en-IE" sz="1700" dirty="0">
                <a:latin typeface="Times New Roman" panose="02020603050405020304" pitchFamily="18" charset="0"/>
                <a:cs typeface="Times New Roman" panose="02020603050405020304" pitchFamily="18" charset="0"/>
              </a:rPr>
              <a:t> 24) med </a:t>
            </a:r>
            <a:r>
              <a:rPr lang="en-IE" sz="1700" dirty="0" err="1">
                <a:latin typeface="Times New Roman" panose="02020603050405020304" pitchFamily="18" charset="0"/>
                <a:cs typeface="Times New Roman" panose="02020603050405020304" pitchFamily="18" charset="0"/>
              </a:rPr>
              <a:t>projekt</a:t>
            </a:r>
            <a:r>
              <a:rPr lang="en-IE" sz="1700" dirty="0">
                <a:latin typeface="Times New Roman" panose="02020603050405020304" pitchFamily="18" charset="0"/>
                <a:cs typeface="Times New Roman" panose="02020603050405020304" pitchFamily="18" charset="0"/>
              </a:rPr>
              <a:t> om CAL </a:t>
            </a:r>
            <a:r>
              <a:rPr lang="en-IE" sz="1700" dirty="0" err="1">
                <a:latin typeface="Times New Roman" panose="02020603050405020304" pitchFamily="18" charset="0"/>
                <a:cs typeface="Times New Roman" panose="02020603050405020304" pitchFamily="18" charset="0"/>
              </a:rPr>
              <a:t>hos</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patienter</a:t>
            </a:r>
            <a:r>
              <a:rPr lang="en-IE" sz="1700" dirty="0">
                <a:latin typeface="Times New Roman" panose="02020603050405020304" pitchFamily="18" charset="0"/>
                <a:cs typeface="Times New Roman" panose="02020603050405020304" pitchFamily="18" charset="0"/>
              </a:rPr>
              <a:t> med </a:t>
            </a:r>
            <a:r>
              <a:rPr lang="en-IE" sz="1700" dirty="0" err="1">
                <a:latin typeface="Times New Roman" panose="02020603050405020304" pitchFamily="18" charset="0"/>
                <a:cs typeface="Times New Roman" panose="02020603050405020304" pitchFamily="18" charset="0"/>
              </a:rPr>
              <a:t>sarkoidos</a:t>
            </a:r>
            <a:r>
              <a:rPr lang="en-IE" sz="1700" dirty="0">
                <a:latin typeface="Times New Roman" panose="02020603050405020304" pitchFamily="18" charset="0"/>
                <a:cs typeface="Times New Roman" panose="02020603050405020304" pitchFamily="18" charset="0"/>
              </a:rPr>
              <a:t>/ILD/</a:t>
            </a:r>
            <a:r>
              <a:rPr lang="en-IE" sz="1700" dirty="0" err="1">
                <a:latin typeface="Times New Roman" panose="02020603050405020304" pitchFamily="18" charset="0"/>
                <a:cs typeface="Times New Roman" panose="02020603050405020304" pitchFamily="18" charset="0"/>
              </a:rPr>
              <a:t>lungfibros</a:t>
            </a:r>
            <a:r>
              <a:rPr lang="en-IE" sz="1700" dirty="0">
                <a:latin typeface="Times New Roman" panose="02020603050405020304" pitchFamily="18" charset="0"/>
                <a:cs typeface="Times New Roman" panose="02020603050405020304" pitchFamily="18" charset="0"/>
              </a:rPr>
              <a:t>. BAL </a:t>
            </a:r>
            <a:r>
              <a:rPr lang="en-IE" sz="1700" dirty="0" err="1">
                <a:latin typeface="Times New Roman" panose="02020603050405020304" pitchFamily="18" charset="0"/>
                <a:cs typeface="Times New Roman" panose="02020603050405020304" pitchFamily="18" charset="0"/>
              </a:rPr>
              <a:t>forskning</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inom</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Bronko</a:t>
            </a:r>
            <a:r>
              <a:rPr lang="en-IE" sz="1700" dirty="0">
                <a:latin typeface="Times New Roman" panose="02020603050405020304" pitchFamily="18" charset="0"/>
                <a:cs typeface="Times New Roman" panose="02020603050405020304" pitchFamily="18" charset="0"/>
              </a:rPr>
              <a:t>-SCAPIS</a:t>
            </a:r>
          </a:p>
          <a:p>
            <a:pPr marL="1371600" lvl="3" indent="0">
              <a:lnSpc>
                <a:spcPct val="120000"/>
              </a:lnSpc>
              <a:buNone/>
            </a:pPr>
            <a:r>
              <a:rPr lang="en-IE" sz="1700" dirty="0" err="1">
                <a:latin typeface="Times New Roman" panose="02020603050405020304" pitchFamily="18" charset="0"/>
                <a:cs typeface="Times New Roman" panose="02020603050405020304" pitchFamily="18" charset="0"/>
              </a:rPr>
              <a:t>Båda</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projekten</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kopplade</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det</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nationella</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projektet</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Bronko</a:t>
            </a:r>
            <a:r>
              <a:rPr lang="en-IE" sz="1700" dirty="0">
                <a:latin typeface="Times New Roman" panose="02020603050405020304" pitchFamily="18" charset="0"/>
                <a:cs typeface="Times New Roman" panose="02020603050405020304" pitchFamily="18" charset="0"/>
              </a:rPr>
              <a:t>-SCAPIS, </a:t>
            </a:r>
            <a:r>
              <a:rPr lang="en-IE" sz="1700" dirty="0" err="1">
                <a:latin typeface="Times New Roman" panose="02020603050405020304" pitchFamily="18" charset="0"/>
                <a:cs typeface="Times New Roman" panose="02020603050405020304" pitchFamily="18" charset="0"/>
              </a:rPr>
              <a:t>dvs</a:t>
            </a:r>
            <a:r>
              <a:rPr lang="en-IE" sz="1700" dirty="0">
                <a:latin typeface="Times New Roman" panose="02020603050405020304" pitchFamily="18" charset="0"/>
                <a:cs typeface="Times New Roman" panose="02020603050405020304" pitchFamily="18" charset="0"/>
              </a:rPr>
              <a:t> KOL/CAL </a:t>
            </a:r>
            <a:r>
              <a:rPr lang="en-IE" sz="1700" dirty="0" err="1">
                <a:latin typeface="Times New Roman" panose="02020603050405020304" pitchFamily="18" charset="0"/>
                <a:cs typeface="Times New Roman" panose="02020603050405020304" pitchFamily="18" charset="0"/>
              </a:rPr>
              <a:t>hos</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aldrig</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rökare</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där</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flera</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ms</a:t>
            </a:r>
            <a:r>
              <a:rPr lang="en-IE" sz="1700" dirty="0">
                <a:latin typeface="Times New Roman" panose="02020603050405020304" pitchFamily="18" charset="0"/>
                <a:cs typeface="Times New Roman" panose="02020603050405020304" pitchFamily="18" charset="0"/>
              </a:rPr>
              <a:t> med </a:t>
            </a:r>
            <a:r>
              <a:rPr lang="en-IE" sz="1700" dirty="0" err="1">
                <a:latin typeface="Times New Roman" panose="02020603050405020304" pitchFamily="18" charset="0"/>
                <a:cs typeface="Times New Roman" panose="02020603050405020304" pitchFamily="18" charset="0"/>
              </a:rPr>
              <a:t>sikte</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på</a:t>
            </a:r>
            <a:r>
              <a:rPr lang="en-IE" sz="1700" dirty="0">
                <a:latin typeface="Times New Roman" panose="02020603050405020304" pitchFamily="18" charset="0"/>
                <a:cs typeface="Times New Roman" panose="02020603050405020304" pitchFamily="18" charset="0"/>
              </a:rPr>
              <a:t> high-impact journals </a:t>
            </a:r>
            <a:r>
              <a:rPr lang="en-IE" sz="1700" dirty="0" err="1">
                <a:latin typeface="Times New Roman" panose="02020603050405020304" pitchFamily="18" charset="0"/>
                <a:cs typeface="Times New Roman" panose="02020603050405020304" pitchFamily="18" charset="0"/>
              </a:rPr>
              <a:t>är</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på</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gång</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och</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kommer</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att</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ingå</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i</a:t>
            </a:r>
            <a:r>
              <a:rPr lang="en-IE" sz="1700" dirty="0">
                <a:latin typeface="Times New Roman" panose="02020603050405020304" pitchFamily="18" charset="0"/>
                <a:cs typeface="Times New Roman" panose="02020603050405020304" pitchFamily="18" charset="0"/>
              </a:rPr>
              <a:t> PJ:s </a:t>
            </a:r>
            <a:r>
              <a:rPr lang="en-IE" sz="1700" dirty="0" err="1">
                <a:latin typeface="Times New Roman" panose="02020603050405020304" pitchFamily="18" charset="0"/>
                <a:cs typeface="Times New Roman" panose="02020603050405020304" pitchFamily="18" charset="0"/>
              </a:rPr>
              <a:t>och</a:t>
            </a:r>
            <a:r>
              <a:rPr lang="en-IE" sz="1700" dirty="0">
                <a:latin typeface="Times New Roman" panose="02020603050405020304" pitchFamily="18" charset="0"/>
                <a:cs typeface="Times New Roman" panose="02020603050405020304" pitchFamily="18" charset="0"/>
              </a:rPr>
              <a:t> DO:s </a:t>
            </a:r>
            <a:r>
              <a:rPr lang="en-IE" sz="1700" dirty="0" err="1">
                <a:latin typeface="Times New Roman" panose="02020603050405020304" pitchFamily="18" charset="0"/>
                <a:cs typeface="Times New Roman" panose="02020603050405020304" pitchFamily="18" charset="0"/>
              </a:rPr>
              <a:t>framtida</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avhandlingar</a:t>
            </a:r>
            <a:r>
              <a:rPr lang="en-IE" sz="1700" dirty="0">
                <a:latin typeface="Times New Roman" panose="02020603050405020304" pitchFamily="18" charset="0"/>
                <a:cs typeface="Times New Roman" panose="02020603050405020304" pitchFamily="18" charset="0"/>
              </a:rPr>
              <a:t>. </a:t>
            </a:r>
          </a:p>
          <a:p>
            <a:pPr marL="914400" lvl="2" indent="0">
              <a:lnSpc>
                <a:spcPct val="120000"/>
              </a:lnSpc>
              <a:buNone/>
            </a:pPr>
            <a:r>
              <a:rPr lang="en-IE" sz="1700" dirty="0" err="1">
                <a:latin typeface="Times New Roman" panose="02020603050405020304" pitchFamily="18" charset="0"/>
                <a:cs typeface="Times New Roman" panose="02020603050405020304" pitchFamily="18" charset="0"/>
              </a:rPr>
              <a:t>Doktorand</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Apostolos</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Sioutus</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avhandlingarbete</a:t>
            </a:r>
            <a:r>
              <a:rPr lang="en-IE" sz="1700" dirty="0">
                <a:latin typeface="Times New Roman" panose="02020603050405020304" pitchFamily="18" charset="0"/>
                <a:cs typeface="Times New Roman" panose="02020603050405020304" pitchFamily="18" charset="0"/>
              </a:rPr>
              <a:t> med focus </a:t>
            </a:r>
            <a:r>
              <a:rPr lang="en-IE" sz="1700" dirty="0" err="1">
                <a:latin typeface="Times New Roman" panose="02020603050405020304" pitchFamily="18" charset="0"/>
                <a:cs typeface="Times New Roman" panose="02020603050405020304" pitchFamily="18" charset="0"/>
              </a:rPr>
              <a:t>på</a:t>
            </a:r>
            <a:r>
              <a:rPr lang="en-IE" sz="1700" dirty="0">
                <a:latin typeface="Times New Roman" panose="02020603050405020304" pitchFamily="18" charset="0"/>
                <a:cs typeface="Times New Roman" panose="02020603050405020304" pitchFamily="18" charset="0"/>
              </a:rPr>
              <a:t> KOL inflammation( </a:t>
            </a:r>
            <a:r>
              <a:rPr lang="en-IE" sz="1700" dirty="0" err="1">
                <a:latin typeface="Times New Roman" panose="02020603050405020304" pitchFamily="18" charset="0"/>
                <a:cs typeface="Times New Roman" panose="02020603050405020304" pitchFamily="18" charset="0"/>
              </a:rPr>
              <a:t>disputerar</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hösten</a:t>
            </a:r>
            <a:r>
              <a:rPr lang="en-IE" sz="1700" dirty="0">
                <a:latin typeface="Times New Roman" panose="02020603050405020304" pitchFamily="18" charset="0"/>
                <a:cs typeface="Times New Roman" panose="02020603050405020304" pitchFamily="18" charset="0"/>
              </a:rPr>
              <a:t> 2025). </a:t>
            </a:r>
          </a:p>
          <a:p>
            <a:pPr marL="914400" lvl="2" indent="0">
              <a:lnSpc>
                <a:spcPct val="120000"/>
              </a:lnSpc>
              <a:buNone/>
            </a:pPr>
            <a:r>
              <a:rPr lang="en-IE" sz="1700" dirty="0">
                <a:latin typeface="Times New Roman" panose="02020603050405020304" pitchFamily="18" charset="0"/>
                <a:cs typeface="Times New Roman" panose="02020603050405020304" pitchFamily="18" charset="0"/>
              </a:rPr>
              <a:t>Med </a:t>
            </a:r>
            <a:r>
              <a:rPr lang="en-IE" sz="1700" dirty="0" err="1">
                <a:latin typeface="Times New Roman" panose="02020603050405020304" pitchFamily="18" charset="0"/>
                <a:cs typeface="Times New Roman" panose="02020603050405020304" pitchFamily="18" charset="0"/>
              </a:rPr>
              <a:t>dr</a:t>
            </a:r>
            <a:r>
              <a:rPr lang="en-IE" sz="1700" dirty="0">
                <a:latin typeface="Times New Roman" panose="02020603050405020304" pitchFamily="18" charset="0"/>
                <a:cs typeface="Times New Roman" panose="02020603050405020304" pitchFamily="18" charset="0"/>
              </a:rPr>
              <a:t> Magnus Kentson. Disputation 2022. Aspects of COPD severity beyond FEV1 and exacerbations </a:t>
            </a:r>
            <a:r>
              <a:rPr lang="en-IE" sz="1700" dirty="0" err="1">
                <a:latin typeface="Times New Roman" panose="02020603050405020304" pitchFamily="18" charset="0"/>
                <a:cs typeface="Times New Roman" panose="02020603050405020304" pitchFamily="18" charset="0"/>
              </a:rPr>
              <a:t>Bihandhandledare</a:t>
            </a:r>
            <a:r>
              <a:rPr lang="en-IE" sz="1700" dirty="0">
                <a:latin typeface="Times New Roman" panose="02020603050405020304" pitchFamily="18" charset="0"/>
                <a:cs typeface="Times New Roman" panose="02020603050405020304" pitchFamily="18" charset="0"/>
              </a:rPr>
              <a:t> till PJ o DO</a:t>
            </a:r>
          </a:p>
          <a:p>
            <a:pPr marL="457200" lvl="1" indent="0">
              <a:buNone/>
            </a:pPr>
            <a:r>
              <a:rPr lang="en-IE" sz="1700" dirty="0">
                <a:latin typeface="Times New Roman" panose="02020603050405020304" pitchFamily="18" charset="0"/>
                <a:cs typeface="Times New Roman" panose="02020603050405020304" pitchFamily="18" charset="0"/>
              </a:rPr>
              <a:t>	</a:t>
            </a:r>
          </a:p>
          <a:p>
            <a:pPr marL="457200" lvl="1" indent="0">
              <a:buNone/>
            </a:pPr>
            <a:r>
              <a:rPr lang="en-IE" sz="1700" dirty="0">
                <a:latin typeface="Times New Roman" panose="02020603050405020304" pitchFamily="18" charset="0"/>
                <a:cs typeface="Times New Roman" panose="02020603050405020304" pitchFamily="18" charset="0"/>
              </a:rPr>
              <a:t>	Lennart Person </a:t>
            </a:r>
            <a:r>
              <a:rPr lang="en-IE" sz="1700" dirty="0" err="1">
                <a:latin typeface="Times New Roman" panose="02020603050405020304" pitchFamily="18" charset="0"/>
                <a:cs typeface="Times New Roman" panose="02020603050405020304" pitchFamily="18" charset="0"/>
              </a:rPr>
              <a:t>medverkar</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aktivt</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och</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som</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medförfattare</a:t>
            </a:r>
            <a:r>
              <a:rPr lang="en-IE" sz="1700" dirty="0">
                <a:latin typeface="Times New Roman" panose="02020603050405020304" pitchFamily="18" charset="0"/>
                <a:cs typeface="Times New Roman" panose="02020603050405020304" pitchFamily="18" charset="0"/>
              </a:rPr>
              <a:t> till </a:t>
            </a:r>
            <a:r>
              <a:rPr lang="en-IE" sz="1700" dirty="0" err="1">
                <a:latin typeface="Times New Roman" panose="02020603050405020304" pitchFamily="18" charset="0"/>
                <a:cs typeface="Times New Roman" panose="02020603050405020304" pitchFamily="18" charset="0"/>
              </a:rPr>
              <a:t>flera</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ms</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inom</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Bronko</a:t>
            </a:r>
            <a:r>
              <a:rPr lang="en-IE" sz="1700" dirty="0">
                <a:latin typeface="Times New Roman" panose="02020603050405020304" pitchFamily="18" charset="0"/>
                <a:cs typeface="Times New Roman" panose="02020603050405020304" pitchFamily="18" charset="0"/>
              </a:rPr>
              <a:t>-SCAPIS, SCAPIS  de </a:t>
            </a:r>
            <a:r>
              <a:rPr lang="en-IE" sz="1700" dirty="0" err="1">
                <a:latin typeface="Times New Roman" panose="02020603050405020304" pitchFamily="18" charset="0"/>
                <a:cs typeface="Times New Roman" panose="02020603050405020304" pitchFamily="18" charset="0"/>
              </a:rPr>
              <a:t>flesta</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har</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goda</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möjligheter</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att</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publiceras</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i</a:t>
            </a:r>
            <a:r>
              <a:rPr lang="en-IE" sz="1700" dirty="0">
                <a:latin typeface="Times New Roman" panose="02020603050405020304" pitchFamily="18" charset="0"/>
                <a:cs typeface="Times New Roman" panose="02020603050405020304" pitchFamily="18" charset="0"/>
              </a:rPr>
              <a:t> high-I	</a:t>
            </a:r>
            <a:r>
              <a:rPr lang="en-IE" sz="1700" dirty="0" err="1">
                <a:latin typeface="Times New Roman" panose="02020603050405020304" pitchFamily="18" charset="0"/>
                <a:cs typeface="Times New Roman" panose="02020603050405020304" pitchFamily="18" charset="0"/>
              </a:rPr>
              <a:t>mpact</a:t>
            </a:r>
            <a:r>
              <a:rPr lang="en-IE" sz="1700" dirty="0">
                <a:latin typeface="Times New Roman" panose="02020603050405020304" pitchFamily="18" charset="0"/>
                <a:cs typeface="Times New Roman" panose="02020603050405020304" pitchFamily="18" charset="0"/>
              </a:rPr>
              <a:t>-journals.</a:t>
            </a:r>
          </a:p>
          <a:p>
            <a:pPr marL="457200" lvl="1" indent="0">
              <a:buNone/>
            </a:pPr>
            <a:endParaRPr lang="en-IE" sz="1700" b="1" dirty="0">
              <a:latin typeface="Times New Roman" panose="02020603050405020304" pitchFamily="18" charset="0"/>
              <a:cs typeface="Times New Roman" panose="02020603050405020304" pitchFamily="18" charset="0"/>
            </a:endParaRPr>
          </a:p>
          <a:p>
            <a:pPr marL="457200" lvl="1" indent="0">
              <a:buNone/>
            </a:pPr>
            <a:r>
              <a:rPr lang="en-IE" sz="2000" b="1" dirty="0">
                <a:latin typeface="Times New Roman" panose="02020603050405020304" pitchFamily="18" charset="0"/>
                <a:cs typeface="Times New Roman" panose="02020603050405020304" pitchFamily="18" charset="0"/>
              </a:rPr>
              <a:t>2	</a:t>
            </a:r>
            <a:r>
              <a:rPr lang="en-IE" sz="2000" b="1" dirty="0" err="1">
                <a:latin typeface="Times New Roman" panose="02020603050405020304" pitchFamily="18" charset="0"/>
                <a:cs typeface="Times New Roman" panose="02020603050405020304" pitchFamily="18" charset="0"/>
              </a:rPr>
              <a:t>Lungcancer</a:t>
            </a:r>
            <a:r>
              <a:rPr lang="en-IE" sz="2000" dirty="0">
                <a:latin typeface="Times New Roman" panose="02020603050405020304" pitchFamily="18" charset="0"/>
                <a:cs typeface="Times New Roman" panose="02020603050405020304" pitchFamily="18" charset="0"/>
              </a:rPr>
              <a:t> Anders Vikström, </a:t>
            </a:r>
            <a:r>
              <a:rPr lang="en-IE" sz="2000" b="1" dirty="0">
                <a:latin typeface="Times New Roman" panose="02020603050405020304" pitchFamily="18" charset="0"/>
                <a:cs typeface="Times New Roman" panose="02020603050405020304" pitchFamily="18" charset="0"/>
              </a:rPr>
              <a:t>Marina </a:t>
            </a:r>
            <a:r>
              <a:rPr lang="en-IE" sz="2000" b="1" dirty="0" err="1">
                <a:latin typeface="Times New Roman" panose="02020603050405020304" pitchFamily="18" charset="0"/>
                <a:cs typeface="Times New Roman" panose="02020603050405020304" pitchFamily="18" charset="0"/>
              </a:rPr>
              <a:t>Labor</a:t>
            </a:r>
            <a:r>
              <a:rPr lang="en-IE" sz="2000" dirty="0">
                <a:latin typeface="Times New Roman" panose="02020603050405020304" pitchFamily="18" charset="0"/>
                <a:cs typeface="Times New Roman" panose="02020603050405020304" pitchFamily="18" charset="0"/>
              </a:rPr>
              <a:t>, Magnus Kentson, Mattias Olin  se </a:t>
            </a:r>
            <a:r>
              <a:rPr lang="en-IE" sz="2000" dirty="0" err="1">
                <a:latin typeface="Times New Roman" panose="02020603050405020304" pitchFamily="18" charset="0"/>
                <a:cs typeface="Times New Roman" panose="02020603050405020304" pitchFamily="18" charset="0"/>
              </a:rPr>
              <a:t>separat</a:t>
            </a:r>
            <a:r>
              <a:rPr lang="en-IE" sz="2000" dirty="0">
                <a:latin typeface="Times New Roman" panose="02020603050405020304" pitchFamily="18" charset="0"/>
                <a:cs typeface="Times New Roman" panose="02020603050405020304" pitchFamily="18" charset="0"/>
              </a:rPr>
              <a:t> </a:t>
            </a:r>
            <a:r>
              <a:rPr lang="en-IE" sz="2000" dirty="0" err="1">
                <a:latin typeface="Times New Roman" panose="02020603050405020304" pitchFamily="18" charset="0"/>
                <a:cs typeface="Times New Roman" panose="02020603050405020304" pitchFamily="18" charset="0"/>
              </a:rPr>
              <a:t>bild</a:t>
            </a:r>
            <a:endParaRPr lang="en-IE" sz="2000" dirty="0">
              <a:latin typeface="Times New Roman" panose="02020603050405020304" pitchFamily="18" charset="0"/>
              <a:cs typeface="Times New Roman" panose="02020603050405020304" pitchFamily="18" charset="0"/>
            </a:endParaRPr>
          </a:p>
          <a:p>
            <a:pPr marL="457200" lvl="1" indent="0">
              <a:lnSpc>
                <a:spcPct val="120000"/>
              </a:lnSpc>
              <a:buNone/>
            </a:pPr>
            <a:r>
              <a:rPr lang="en-IE" sz="2100" b="1" dirty="0">
                <a:latin typeface="Times New Roman" panose="02020603050405020304" pitchFamily="18" charset="0"/>
                <a:cs typeface="Times New Roman" panose="02020603050405020304" pitchFamily="18" charset="0"/>
              </a:rPr>
              <a:t>3	</a:t>
            </a:r>
            <a:r>
              <a:rPr lang="en-IE" sz="2100" b="1" dirty="0" err="1">
                <a:latin typeface="Times New Roman" panose="02020603050405020304" pitchFamily="18" charset="0"/>
                <a:cs typeface="Times New Roman" panose="02020603050405020304" pitchFamily="18" charset="0"/>
              </a:rPr>
              <a:t>Klinisk</a:t>
            </a:r>
            <a:r>
              <a:rPr lang="en-IE" sz="2100" b="1" dirty="0">
                <a:latin typeface="Times New Roman" panose="02020603050405020304" pitchFamily="18" charset="0"/>
                <a:cs typeface="Times New Roman" panose="02020603050405020304" pitchFamily="18" charset="0"/>
              </a:rPr>
              <a:t> </a:t>
            </a:r>
            <a:r>
              <a:rPr lang="en-IE" sz="2100" b="1" dirty="0" err="1">
                <a:latin typeface="Times New Roman" panose="02020603050405020304" pitchFamily="18" charset="0"/>
                <a:cs typeface="Times New Roman" panose="02020603050405020304" pitchFamily="18" charset="0"/>
              </a:rPr>
              <a:t>fysiologi</a:t>
            </a:r>
            <a:r>
              <a:rPr lang="en-IE" sz="2100" b="1" dirty="0">
                <a:latin typeface="Times New Roman" panose="02020603050405020304" pitchFamily="18" charset="0"/>
                <a:cs typeface="Times New Roman" panose="02020603050405020304" pitchFamily="18" charset="0"/>
              </a:rPr>
              <a:t> </a:t>
            </a:r>
            <a:r>
              <a:rPr lang="en-IE" sz="1700" b="1" dirty="0">
                <a:latin typeface="Times New Roman" panose="02020603050405020304" pitchFamily="18" charset="0"/>
                <a:cs typeface="Times New Roman" panose="02020603050405020304" pitchFamily="18" charset="0"/>
              </a:rPr>
              <a:t>Gabriel </a:t>
            </a:r>
            <a:r>
              <a:rPr lang="en-IE" sz="1700" b="1" dirty="0" err="1">
                <a:latin typeface="Times New Roman" panose="02020603050405020304" pitchFamily="18" charset="0"/>
                <a:cs typeface="Times New Roman" panose="02020603050405020304" pitchFamily="18" charset="0"/>
              </a:rPr>
              <a:t>Högström</a:t>
            </a:r>
            <a:r>
              <a:rPr lang="en-IE" sz="1700" dirty="0">
                <a:latin typeface="Times New Roman" panose="02020603050405020304" pitchFamily="18" charset="0"/>
                <a:cs typeface="Times New Roman" panose="02020603050405020304" pitchFamily="18" charset="0"/>
              </a:rPr>
              <a:t> - </a:t>
            </a:r>
            <a:r>
              <a:rPr lang="en-IE" sz="1700" dirty="0" err="1">
                <a:latin typeface="Times New Roman" panose="02020603050405020304" pitchFamily="18" charset="0"/>
                <a:cs typeface="Times New Roman" panose="02020603050405020304" pitchFamily="18" charset="0"/>
              </a:rPr>
              <a:t>forskningsgrupp</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på</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klin</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fys</a:t>
            </a:r>
            <a:r>
              <a:rPr lang="en-IE" sz="1700" dirty="0">
                <a:latin typeface="Times New Roman" panose="02020603050405020304" pitchFamily="18" charset="0"/>
                <a:cs typeface="Times New Roman" panose="02020603050405020304" pitchFamily="18" charset="0"/>
              </a:rPr>
              <a:t>, </a:t>
            </a:r>
            <a:r>
              <a:rPr lang="en-IE" sz="1700" dirty="0" err="1">
                <a:latin typeface="Times New Roman" panose="02020603050405020304" pitchFamily="18" charset="0"/>
                <a:cs typeface="Times New Roman" panose="02020603050405020304" pitchFamily="18" charset="0"/>
              </a:rPr>
              <a:t>ergospirometri</a:t>
            </a:r>
            <a:r>
              <a:rPr lang="en-IE" sz="1700" dirty="0">
                <a:latin typeface="Times New Roman" panose="02020603050405020304" pitchFamily="18" charset="0"/>
                <a:cs typeface="Times New Roman" panose="02020603050405020304" pitchFamily="18" charset="0"/>
              </a:rPr>
              <a:t> etc. </a:t>
            </a:r>
          </a:p>
          <a:p>
            <a:pPr marL="457200" lvl="1" indent="0">
              <a:lnSpc>
                <a:spcPct val="120000"/>
              </a:lnSpc>
              <a:buNone/>
            </a:pPr>
            <a:endParaRPr lang="en-IE" sz="1700" dirty="0">
              <a:latin typeface="Times New Roman" panose="02020603050405020304" pitchFamily="18" charset="0"/>
              <a:cs typeface="Times New Roman" panose="02020603050405020304" pitchFamily="18" charset="0"/>
            </a:endParaRPr>
          </a:p>
          <a:p>
            <a:pPr marL="457200" lvl="1" indent="0">
              <a:lnSpc>
                <a:spcPct val="120000"/>
              </a:lnSpc>
              <a:buNone/>
            </a:pPr>
            <a:r>
              <a:rPr lang="en-IE" sz="2000" b="1" dirty="0" err="1">
                <a:latin typeface="Times New Roman" panose="02020603050405020304" pitchFamily="18" charset="0"/>
                <a:cs typeface="Times New Roman" panose="02020603050405020304" pitchFamily="18" charset="0"/>
              </a:rPr>
              <a:t>Övrigt</a:t>
            </a:r>
            <a:r>
              <a:rPr lang="en-IE" sz="2000" b="1" dirty="0">
                <a:latin typeface="Times New Roman" panose="02020603050405020304" pitchFamily="18" charset="0"/>
                <a:cs typeface="Times New Roman" panose="02020603050405020304" pitchFamily="18" charset="0"/>
              </a:rPr>
              <a:t> </a:t>
            </a:r>
          </a:p>
          <a:p>
            <a:pPr marL="457200" lvl="1" indent="0">
              <a:lnSpc>
                <a:spcPct val="120000"/>
              </a:lnSpc>
              <a:buNone/>
            </a:pPr>
            <a:r>
              <a:rPr lang="en-IE" sz="1400" dirty="0">
                <a:latin typeface="Times New Roman" panose="02020603050405020304" pitchFamily="18" charset="0"/>
                <a:cs typeface="Times New Roman" panose="02020603050405020304" pitchFamily="18" charset="0"/>
              </a:rPr>
              <a:t>	</a:t>
            </a:r>
            <a:r>
              <a:rPr lang="en-IE" sz="1400" dirty="0" err="1">
                <a:latin typeface="Times New Roman" panose="02020603050405020304" pitchFamily="18" charset="0"/>
                <a:cs typeface="Times New Roman" panose="02020603050405020304" pitchFamily="18" charset="0"/>
              </a:rPr>
              <a:t>Allergi</a:t>
            </a:r>
            <a:r>
              <a:rPr lang="en-IE" sz="1400" dirty="0">
                <a:latin typeface="Times New Roman" panose="02020603050405020304" pitchFamily="18" charset="0"/>
                <a:cs typeface="Times New Roman" panose="02020603050405020304" pitchFamily="18" charset="0"/>
              </a:rPr>
              <a:t>  Lars </a:t>
            </a:r>
            <a:r>
              <a:rPr lang="en-IE" sz="1400" dirty="0" err="1">
                <a:latin typeface="Times New Roman" panose="02020603050405020304" pitchFamily="18" charset="0"/>
                <a:cs typeface="Times New Roman" panose="02020603050405020304" pitchFamily="18" charset="0"/>
              </a:rPr>
              <a:t>Ahlbeck</a:t>
            </a:r>
            <a:r>
              <a:rPr lang="en-IE" sz="1400" dirty="0">
                <a:latin typeface="Times New Roman" panose="02020603050405020304" pitchFamily="18" charset="0"/>
                <a:cs typeface="Times New Roman" panose="02020603050405020304" pitchFamily="18" charset="0"/>
              </a:rPr>
              <a:t> </a:t>
            </a:r>
            <a:r>
              <a:rPr lang="en-IE" sz="1400" dirty="0" err="1">
                <a:latin typeface="Times New Roman" panose="02020603050405020304" pitchFamily="18" charset="0"/>
                <a:cs typeface="Times New Roman" panose="02020603050405020304" pitchFamily="18" charset="0"/>
              </a:rPr>
              <a:t>avhandling</a:t>
            </a:r>
            <a:r>
              <a:rPr lang="en-IE" sz="1400" dirty="0">
                <a:latin typeface="Times New Roman" panose="02020603050405020304" pitchFamily="18" charset="0"/>
                <a:cs typeface="Times New Roman" panose="02020603050405020304" pitchFamily="18" charset="0"/>
              </a:rPr>
              <a:t> </a:t>
            </a:r>
            <a:r>
              <a:rPr lang="en-IE" sz="1400" dirty="0" err="1">
                <a:latin typeface="Times New Roman" panose="02020603050405020304" pitchFamily="18" charset="0"/>
                <a:cs typeface="Times New Roman" panose="02020603050405020304" pitchFamily="18" charset="0"/>
              </a:rPr>
              <a:t>jan</a:t>
            </a:r>
            <a:r>
              <a:rPr lang="en-IE" sz="1400" dirty="0">
                <a:latin typeface="Times New Roman" panose="02020603050405020304" pitchFamily="18" charset="0"/>
                <a:cs typeface="Times New Roman" panose="02020603050405020304" pitchFamily="18" charset="0"/>
              </a:rPr>
              <a:t> 2024,   </a:t>
            </a:r>
          </a:p>
          <a:p>
            <a:pPr marL="457200" lvl="1" indent="0">
              <a:lnSpc>
                <a:spcPct val="120000"/>
              </a:lnSpc>
              <a:buNone/>
            </a:pPr>
            <a:r>
              <a:rPr lang="en-IE" sz="1400" dirty="0">
                <a:latin typeface="Times New Roman" panose="02020603050405020304" pitchFamily="18" charset="0"/>
                <a:cs typeface="Times New Roman" panose="02020603050405020304" pitchFamily="18" charset="0"/>
              </a:rPr>
              <a:t>	Marina </a:t>
            </a:r>
            <a:r>
              <a:rPr lang="en-IE" sz="1400" dirty="0" err="1">
                <a:latin typeface="Times New Roman" panose="02020603050405020304" pitchFamily="18" charset="0"/>
                <a:cs typeface="Times New Roman" panose="02020603050405020304" pitchFamily="18" charset="0"/>
              </a:rPr>
              <a:t>Labor</a:t>
            </a:r>
            <a:r>
              <a:rPr lang="en-IE" sz="1400" dirty="0">
                <a:latin typeface="Times New Roman" panose="02020603050405020304" pitchFamily="18" charset="0"/>
                <a:cs typeface="Times New Roman" panose="02020603050405020304" pitchFamily="18" charset="0"/>
              </a:rPr>
              <a:t> </a:t>
            </a:r>
            <a:r>
              <a:rPr lang="en-IE" sz="1400" dirty="0" err="1">
                <a:latin typeface="Times New Roman" panose="02020603050405020304" pitchFamily="18" charset="0"/>
                <a:cs typeface="Times New Roman" panose="02020603050405020304" pitchFamily="18" charset="0"/>
              </a:rPr>
              <a:t>bedriver</a:t>
            </a:r>
            <a:r>
              <a:rPr lang="en-IE" sz="1400" dirty="0">
                <a:latin typeface="Times New Roman" panose="02020603050405020304" pitchFamily="18" charset="0"/>
                <a:cs typeface="Times New Roman" panose="02020603050405020304" pitchFamily="18" charset="0"/>
              </a:rPr>
              <a:t> </a:t>
            </a:r>
            <a:r>
              <a:rPr lang="en-IE" sz="1400" dirty="0" err="1">
                <a:latin typeface="Times New Roman" panose="02020603050405020304" pitchFamily="18" charset="0"/>
                <a:cs typeface="Times New Roman" panose="02020603050405020304" pitchFamily="18" charset="0"/>
              </a:rPr>
              <a:t>for.skning</a:t>
            </a:r>
            <a:r>
              <a:rPr lang="en-IE" sz="1400" dirty="0">
                <a:latin typeface="Times New Roman" panose="02020603050405020304" pitchFamily="18" charset="0"/>
                <a:cs typeface="Times New Roman" panose="02020603050405020304" pitchFamily="18" charset="0"/>
              </a:rPr>
              <a:t> </a:t>
            </a:r>
            <a:r>
              <a:rPr lang="en-IE" sz="1400" dirty="0" err="1">
                <a:latin typeface="Times New Roman" panose="02020603050405020304" pitchFamily="18" charset="0"/>
                <a:cs typeface="Times New Roman" panose="02020603050405020304" pitchFamily="18" charset="0"/>
              </a:rPr>
              <a:t>inom</a:t>
            </a:r>
            <a:r>
              <a:rPr lang="en-IE" sz="1400" dirty="0">
                <a:latin typeface="Times New Roman" panose="02020603050405020304" pitchFamily="18" charset="0"/>
                <a:cs typeface="Times New Roman" panose="02020603050405020304" pitchFamily="18" charset="0"/>
              </a:rPr>
              <a:t> </a:t>
            </a:r>
            <a:r>
              <a:rPr lang="en-IE" sz="1400" dirty="0" err="1">
                <a:latin typeface="Times New Roman" panose="02020603050405020304" pitchFamily="18" charset="0"/>
                <a:cs typeface="Times New Roman" panose="02020603050405020304" pitchFamily="18" charset="0"/>
              </a:rPr>
              <a:t>astma</a:t>
            </a:r>
            <a:r>
              <a:rPr lang="en-IE" sz="1400" dirty="0">
                <a:latin typeface="Times New Roman" panose="02020603050405020304" pitchFamily="18" charset="0"/>
                <a:cs typeface="Times New Roman" panose="02020603050405020304" pitchFamily="18" charset="0"/>
              </a:rPr>
              <a:t> </a:t>
            </a:r>
            <a:r>
              <a:rPr lang="en-IE" sz="1400" dirty="0" err="1">
                <a:latin typeface="Times New Roman" panose="02020603050405020304" pitchFamily="18" charset="0"/>
                <a:cs typeface="Times New Roman" panose="02020603050405020304" pitchFamily="18" charset="0"/>
              </a:rPr>
              <a:t>samt</a:t>
            </a:r>
            <a:r>
              <a:rPr lang="en-IE" sz="1400" dirty="0">
                <a:latin typeface="Times New Roman" panose="02020603050405020304" pitchFamily="18" charset="0"/>
                <a:cs typeface="Times New Roman" panose="02020603050405020304" pitchFamily="18" charset="0"/>
              </a:rPr>
              <a:t> post </a:t>
            </a:r>
            <a:r>
              <a:rPr lang="en-IE" sz="1400" dirty="0" err="1">
                <a:latin typeface="Times New Roman" panose="02020603050405020304" pitchFamily="18" charset="0"/>
                <a:cs typeface="Times New Roman" panose="02020603050405020304" pitchFamily="18" charset="0"/>
              </a:rPr>
              <a:t>covid</a:t>
            </a:r>
            <a:endParaRPr lang="en-IE" sz="1400" dirty="0">
              <a:latin typeface="Times New Roman" panose="02020603050405020304" pitchFamily="18" charset="0"/>
              <a:cs typeface="Times New Roman" panose="02020603050405020304" pitchFamily="18" charset="0"/>
            </a:endParaRPr>
          </a:p>
          <a:p>
            <a:pPr marL="457200" lvl="1" indent="0">
              <a:lnSpc>
                <a:spcPct val="120000"/>
              </a:lnSpc>
              <a:buNone/>
            </a:pPr>
            <a:r>
              <a:rPr lang="en-IE" sz="1400" dirty="0">
                <a:latin typeface="Times New Roman" panose="02020603050405020304" pitchFamily="18" charset="0"/>
                <a:cs typeface="Times New Roman" panose="02020603050405020304" pitchFamily="18" charset="0"/>
              </a:rPr>
              <a:t>	Kalmar</a:t>
            </a:r>
          </a:p>
        </p:txBody>
      </p:sp>
    </p:spTree>
    <p:extLst>
      <p:ext uri="{BB962C8B-B14F-4D97-AF65-F5344CB8AC3E}">
        <p14:creationId xmlns:p14="http://schemas.microsoft.com/office/powerpoint/2010/main" val="3457125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5C00FC-AC1D-FF88-89BB-D96B0EF0CFE5}"/>
              </a:ext>
            </a:extLst>
          </p:cNvPr>
          <p:cNvSpPr>
            <a:spLocks noGrp="1"/>
          </p:cNvSpPr>
          <p:nvPr>
            <p:ph type="title"/>
          </p:nvPr>
        </p:nvSpPr>
        <p:spPr/>
        <p:txBody>
          <a:bodyPr>
            <a:normAutofit/>
          </a:bodyPr>
          <a:lstStyle/>
          <a:p>
            <a:r>
              <a:rPr lang="sv-SE" sz="3000" b="1" i="0" u="none" strike="noStrike" dirty="0">
                <a:solidFill>
                  <a:srgbClr val="000000"/>
                </a:solidFill>
                <a:effectLst/>
                <a:latin typeface="Calibri" panose="020F0502020204030204" pitchFamily="34" charset="0"/>
              </a:rPr>
              <a:t>1. Ge exempel på 2-3 starka forskningsområden inom ert programområde? (Reuma)</a:t>
            </a:r>
            <a:endParaRPr lang="sv-SE" sz="3000" dirty="0"/>
          </a:p>
        </p:txBody>
      </p:sp>
      <p:sp>
        <p:nvSpPr>
          <p:cNvPr id="3" name="Platshållare för innehåll 2">
            <a:extLst>
              <a:ext uri="{FF2B5EF4-FFF2-40B4-BE49-F238E27FC236}">
                <a16:creationId xmlns:a16="http://schemas.microsoft.com/office/drawing/2014/main" id="{06283915-42FF-8EF7-707C-53B256E39CF6}"/>
              </a:ext>
            </a:extLst>
          </p:cNvPr>
          <p:cNvSpPr>
            <a:spLocks noGrp="1"/>
          </p:cNvSpPr>
          <p:nvPr>
            <p:ph idx="1"/>
          </p:nvPr>
        </p:nvSpPr>
        <p:spPr/>
        <p:txBody>
          <a:bodyPr/>
          <a:lstStyle/>
          <a:p>
            <a:pPr marL="0" indent="0">
              <a:buNone/>
            </a:pPr>
            <a:r>
              <a:rPr lang="sv-SE" dirty="0">
                <a:latin typeface="Calibri" panose="020F0502020204030204" pitchFamily="34" charset="0"/>
              </a:rPr>
              <a:t>  </a:t>
            </a:r>
            <a:r>
              <a:rPr lang="sv-SE" dirty="0">
                <a:latin typeface="Calibri" panose="020F0502020204030204" pitchFamily="34" charset="0"/>
                <a:cs typeface="Calibri" panose="020F0502020204030204" pitchFamily="34" charset="0"/>
              </a:rPr>
              <a:t>Östergötland:</a:t>
            </a:r>
          </a:p>
          <a:p>
            <a:r>
              <a:rPr lang="sv-SE" sz="2800" b="0" u="none" strike="noStrike" dirty="0" err="1">
                <a:effectLst/>
                <a:latin typeface="Calibri" panose="020F0502020204030204" pitchFamily="34" charset="0"/>
                <a:cs typeface="Calibri" panose="020F0502020204030204" pitchFamily="34" charset="0"/>
              </a:rPr>
              <a:t>Reumatoid</a:t>
            </a:r>
            <a:r>
              <a:rPr lang="sv-SE" sz="2800" b="0" u="none" strike="noStrike" dirty="0">
                <a:effectLst/>
                <a:latin typeface="Calibri" panose="020F0502020204030204" pitchFamily="34" charset="0"/>
                <a:cs typeface="Calibri" panose="020F0502020204030204" pitchFamily="34" charset="0"/>
              </a:rPr>
              <a:t> artrit: Börjar </a:t>
            </a:r>
            <a:r>
              <a:rPr lang="sv-SE" sz="2800" b="0" u="none" strike="noStrike" dirty="0" err="1">
                <a:effectLst/>
                <a:latin typeface="Calibri" panose="020F0502020204030204" pitchFamily="34" charset="0"/>
                <a:cs typeface="Calibri" panose="020F0502020204030204" pitchFamily="34" charset="0"/>
              </a:rPr>
              <a:t>reumatoid</a:t>
            </a:r>
            <a:r>
              <a:rPr lang="sv-SE" sz="2800" b="0" u="none" strike="noStrike" dirty="0">
                <a:effectLst/>
                <a:latin typeface="Calibri" panose="020F0502020204030204" pitchFamily="34" charset="0"/>
                <a:cs typeface="Calibri" panose="020F0502020204030204" pitchFamily="34" charset="0"/>
              </a:rPr>
              <a:t> artrit på slemhinnor? </a:t>
            </a:r>
            <a:r>
              <a:rPr lang="sv-SE" dirty="0">
                <a:latin typeface="Calibri" panose="020F0502020204030204" pitchFamily="34" charset="0"/>
                <a:cs typeface="Calibri" panose="020F0502020204030204" pitchFamily="34" charset="0"/>
              </a:rPr>
              <a:t>A</a:t>
            </a:r>
            <a:r>
              <a:rPr lang="sv-SE" sz="2800" b="0" u="none" strike="noStrike" dirty="0">
                <a:effectLst/>
                <a:latin typeface="Calibri" panose="020F0502020204030204" pitchFamily="34" charset="0"/>
                <a:cs typeface="Calibri" panose="020F0502020204030204" pitchFamily="34" charset="0"/>
              </a:rPr>
              <a:t>tt förebygga </a:t>
            </a:r>
            <a:r>
              <a:rPr lang="sv-SE" sz="2800" b="0" u="none" strike="noStrike" dirty="0" err="1">
                <a:effectLst/>
                <a:latin typeface="Calibri" panose="020F0502020204030204" pitchFamily="34" charset="0"/>
                <a:cs typeface="Calibri" panose="020F0502020204030204" pitchFamily="34" charset="0"/>
              </a:rPr>
              <a:t>reumatoid</a:t>
            </a:r>
            <a:r>
              <a:rPr lang="sv-SE" sz="2800" b="0" u="none" strike="noStrike" dirty="0">
                <a:effectLst/>
                <a:latin typeface="Calibri" panose="020F0502020204030204" pitchFamily="34" charset="0"/>
                <a:cs typeface="Calibri" panose="020F0502020204030204" pitchFamily="34" charset="0"/>
              </a:rPr>
              <a:t> artrit, nya bilddiagnostiska metoder. </a:t>
            </a:r>
          </a:p>
          <a:p>
            <a:r>
              <a:rPr lang="sv-SE" dirty="0">
                <a:latin typeface="Calibri" panose="020F0502020204030204" pitchFamily="34" charset="0"/>
                <a:cs typeface="Calibri" panose="020F0502020204030204" pitchFamily="34" charset="0"/>
              </a:rPr>
              <a:t>SLE: SLE och graviditet, Förebygga organskada vid SLE, Tillförlitlig diagnostik och prognostiska verktyg, Läkemedelsbehandling och kliniskt utfall. </a:t>
            </a:r>
          </a:p>
          <a:p>
            <a:r>
              <a:rPr lang="sv-SE" dirty="0">
                <a:latin typeface="Calibri" panose="020F0502020204030204" pitchFamily="34" charset="0"/>
                <a:ea typeface="Calibri" panose="020F0502020204030204" pitchFamily="34" charset="0"/>
                <a:cs typeface="Calibri" panose="020F0502020204030204" pitchFamily="34" charset="0"/>
              </a:rPr>
              <a:t>A</a:t>
            </a:r>
            <a:r>
              <a:rPr lang="sv-SE" sz="2800" dirty="0">
                <a:effectLst/>
                <a:latin typeface="Calibri" panose="020F0502020204030204" pitchFamily="34" charset="0"/>
                <a:ea typeface="Calibri" panose="020F0502020204030204" pitchFamily="34" charset="0"/>
                <a:cs typeface="Calibri" panose="020F0502020204030204" pitchFamily="34" charset="0"/>
              </a:rPr>
              <a:t>ntikroppssvar av covid-19 vaccination för patienter med reumatisk sjukdom. </a:t>
            </a:r>
            <a:endParaRPr lang="sv-SE" sz="2800" b="0" i="1" u="none" strike="noStrike" dirty="0">
              <a:solidFill>
                <a:srgbClr val="000000"/>
              </a:solidFill>
              <a:effectLst/>
              <a:latin typeface="Calibri" panose="020F0502020204030204" pitchFamily="34" charset="0"/>
              <a:cs typeface="Calibri" panose="020F0502020204030204" pitchFamily="34" charset="0"/>
            </a:endParaRPr>
          </a:p>
          <a:p>
            <a:endParaRPr lang="sv-SE" dirty="0"/>
          </a:p>
        </p:txBody>
      </p:sp>
    </p:spTree>
    <p:extLst>
      <p:ext uri="{BB962C8B-B14F-4D97-AF65-F5344CB8AC3E}">
        <p14:creationId xmlns:p14="http://schemas.microsoft.com/office/powerpoint/2010/main" val="3698617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5C00FC-AC1D-FF88-89BB-D96B0EF0CFE5}"/>
              </a:ext>
            </a:extLst>
          </p:cNvPr>
          <p:cNvSpPr>
            <a:spLocks noGrp="1"/>
          </p:cNvSpPr>
          <p:nvPr>
            <p:ph type="title"/>
          </p:nvPr>
        </p:nvSpPr>
        <p:spPr/>
        <p:txBody>
          <a:bodyPr>
            <a:normAutofit/>
          </a:bodyPr>
          <a:lstStyle/>
          <a:p>
            <a:r>
              <a:rPr lang="sv-SE" sz="3000" b="1" i="0" u="none" strike="noStrike" dirty="0">
                <a:solidFill>
                  <a:srgbClr val="000000"/>
                </a:solidFill>
                <a:effectLst/>
                <a:latin typeface="Calibri" panose="020F0502020204030204" pitchFamily="34" charset="0"/>
              </a:rPr>
              <a:t>1. Ge exempel på 2-3 starka forskningsområden inom ert programområde? (Endokrin)</a:t>
            </a:r>
            <a:endParaRPr lang="sv-SE" sz="3000" dirty="0"/>
          </a:p>
        </p:txBody>
      </p:sp>
      <p:sp>
        <p:nvSpPr>
          <p:cNvPr id="3" name="Platshållare för innehåll 2">
            <a:extLst>
              <a:ext uri="{FF2B5EF4-FFF2-40B4-BE49-F238E27FC236}">
                <a16:creationId xmlns:a16="http://schemas.microsoft.com/office/drawing/2014/main" id="{06283915-42FF-8EF7-707C-53B256E39CF6}"/>
              </a:ext>
            </a:extLst>
          </p:cNvPr>
          <p:cNvSpPr>
            <a:spLocks noGrp="1"/>
          </p:cNvSpPr>
          <p:nvPr>
            <p:ph idx="1"/>
          </p:nvPr>
        </p:nvSpPr>
        <p:spPr/>
        <p:txBody>
          <a:bodyPr/>
          <a:lstStyle/>
          <a:p>
            <a:r>
              <a:rPr lang="sv-SE" sz="2800" dirty="0" smtClean="0">
                <a:latin typeface="Calibri" panose="020F0502020204030204" pitchFamily="34" charset="0"/>
                <a:cs typeface="Calibri" panose="020F0502020204030204" pitchFamily="34" charset="0"/>
              </a:rPr>
              <a:t>Projekt </a:t>
            </a:r>
            <a:r>
              <a:rPr lang="sv-SE" sz="2800" dirty="0">
                <a:latin typeface="Calibri" panose="020F0502020204030204" pitchFamily="34" charset="0"/>
                <a:cs typeface="Calibri" panose="020F0502020204030204" pitchFamily="34" charset="0"/>
              </a:rPr>
              <a:t>att studera endokrina tumörer som </a:t>
            </a:r>
            <a:r>
              <a:rPr lang="sv-SE" sz="2800" dirty="0" err="1">
                <a:latin typeface="Calibri" panose="020F0502020204030204" pitchFamily="34" charset="0"/>
                <a:cs typeface="Calibri" panose="020F0502020204030204" pitchFamily="34" charset="0"/>
              </a:rPr>
              <a:t>feokromocytom</a:t>
            </a:r>
            <a:endParaRPr lang="sv-SE" sz="2800" dirty="0">
              <a:latin typeface="Calibri" panose="020F0502020204030204" pitchFamily="34" charset="0"/>
              <a:cs typeface="Calibri" panose="020F0502020204030204" pitchFamily="34" charset="0"/>
            </a:endParaRPr>
          </a:p>
          <a:p>
            <a:r>
              <a:rPr lang="sv-SE" sz="2800" dirty="0">
                <a:latin typeface="Calibri" panose="020F0502020204030204" pitchFamily="34" charset="0"/>
                <a:cs typeface="Calibri" panose="020F0502020204030204" pitchFamily="34" charset="0"/>
              </a:rPr>
              <a:t>Forskning på typ 2 diabetes och </a:t>
            </a:r>
            <a:r>
              <a:rPr lang="sv-SE" sz="2800" dirty="0" err="1">
                <a:latin typeface="Calibri" panose="020F0502020204030204" pitchFamily="34" charset="0"/>
                <a:cs typeface="Calibri" panose="020F0502020204030204" pitchFamily="34" charset="0"/>
              </a:rPr>
              <a:t>kardiometabol</a:t>
            </a:r>
            <a:r>
              <a:rPr lang="sv-SE" sz="2800" dirty="0">
                <a:latin typeface="Calibri" panose="020F0502020204030204" pitchFamily="34" charset="0"/>
                <a:cs typeface="Calibri" panose="020F0502020204030204" pitchFamily="34" charset="0"/>
              </a:rPr>
              <a:t> forskning</a:t>
            </a:r>
          </a:p>
          <a:p>
            <a:pPr marL="0" indent="0">
              <a:buNone/>
            </a:pPr>
            <a:endParaRPr lang="sv-SE" dirty="0"/>
          </a:p>
        </p:txBody>
      </p:sp>
    </p:spTree>
    <p:extLst>
      <p:ext uri="{BB962C8B-B14F-4D97-AF65-F5344CB8AC3E}">
        <p14:creationId xmlns:p14="http://schemas.microsoft.com/office/powerpoint/2010/main" val="297076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FAB6BE-0503-3AA7-A02C-628821FC36E3}"/>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769CFD7C-00D2-99BE-3428-78FD13C8FF6C}"/>
              </a:ext>
            </a:extLst>
          </p:cNvPr>
          <p:cNvSpPr>
            <a:spLocks noGrp="1"/>
          </p:cNvSpPr>
          <p:nvPr>
            <p:ph type="title"/>
          </p:nvPr>
        </p:nvSpPr>
        <p:spPr/>
        <p:txBody>
          <a:bodyPr>
            <a:normAutofit/>
          </a:bodyPr>
          <a:lstStyle/>
          <a:p>
            <a:r>
              <a:rPr lang="sv-SE" sz="3000" b="1" i="0" u="none" strike="noStrike" dirty="0">
                <a:solidFill>
                  <a:srgbClr val="000000"/>
                </a:solidFill>
                <a:effectLst/>
                <a:latin typeface="Calibri" panose="020F0502020204030204" pitchFamily="34" charset="0"/>
              </a:rPr>
              <a:t>1. Ge exempel på 2-3 starka forskningsområden inom ert programområde? (Akut vård)</a:t>
            </a:r>
            <a:endParaRPr lang="sv-SE" sz="3000" dirty="0"/>
          </a:p>
        </p:txBody>
      </p:sp>
      <p:sp>
        <p:nvSpPr>
          <p:cNvPr id="3" name="Platshållare för innehåll 2">
            <a:extLst>
              <a:ext uri="{FF2B5EF4-FFF2-40B4-BE49-F238E27FC236}">
                <a16:creationId xmlns:a16="http://schemas.microsoft.com/office/drawing/2014/main" id="{5D0071DD-FE3F-73D7-793E-028AC4CDAEF7}"/>
              </a:ext>
            </a:extLst>
          </p:cNvPr>
          <p:cNvSpPr>
            <a:spLocks noGrp="1"/>
          </p:cNvSpPr>
          <p:nvPr>
            <p:ph idx="1"/>
          </p:nvPr>
        </p:nvSpPr>
        <p:spPr/>
        <p:txBody>
          <a:bodyPr/>
          <a:lstStyle/>
          <a:p>
            <a:r>
              <a:rPr lang="sv-SE" dirty="0">
                <a:latin typeface="Calibri" panose="020F0502020204030204" pitchFamily="34" charset="0"/>
              </a:rPr>
              <a:t> </a:t>
            </a:r>
            <a:r>
              <a:rPr lang="sv-SE" sz="2800" dirty="0" smtClean="0">
                <a:latin typeface="Calibri" panose="020F0502020204030204" pitchFamily="34" charset="0"/>
                <a:cs typeface="Calibri" panose="020F0502020204030204" pitchFamily="34" charset="0"/>
              </a:rPr>
              <a:t>Forskningsprojekt </a:t>
            </a:r>
            <a:r>
              <a:rPr lang="sv-SE" sz="2800" dirty="0">
                <a:latin typeface="Calibri" panose="020F0502020204030204" pitchFamily="34" charset="0"/>
                <a:cs typeface="Calibri" panose="020F0502020204030204" pitchFamily="34" charset="0"/>
              </a:rPr>
              <a:t>som rör riskstratifiering/triagering av akut sjuka med särskilt fokus på patienter med hög risk för ogynnsamma utfall, såsom sköra äldre och kritiskt sjuka. </a:t>
            </a:r>
          </a:p>
          <a:p>
            <a:r>
              <a:rPr lang="sv-SE" sz="2800" dirty="0">
                <a:latin typeface="Calibri" panose="020F0502020204030204" pitchFamily="34" charset="0"/>
                <a:cs typeface="Calibri" panose="020F0502020204030204" pitchFamily="34" charset="0"/>
              </a:rPr>
              <a:t>Medicintekniska projekt som är integrerade med frågeställningar som rör riskstratifiering, och bland annat innefattar teknikutveckling inom maskininlärning/artificiell intelligens och nya avbildningstekniker. </a:t>
            </a:r>
          </a:p>
          <a:p>
            <a:endParaRPr lang="sv-SE" dirty="0"/>
          </a:p>
        </p:txBody>
      </p:sp>
    </p:spTree>
    <p:extLst>
      <p:ext uri="{BB962C8B-B14F-4D97-AF65-F5344CB8AC3E}">
        <p14:creationId xmlns:p14="http://schemas.microsoft.com/office/powerpoint/2010/main" val="19033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FBFE59-75CB-ABCC-5211-AF4936DB0549}"/>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F5EFA878-FEE6-9739-653A-2B8E1D206EFB}"/>
              </a:ext>
            </a:extLst>
          </p:cNvPr>
          <p:cNvSpPr>
            <a:spLocks noGrp="1"/>
          </p:cNvSpPr>
          <p:nvPr>
            <p:ph type="title"/>
          </p:nvPr>
        </p:nvSpPr>
        <p:spPr/>
        <p:txBody>
          <a:bodyPr>
            <a:normAutofit/>
          </a:bodyPr>
          <a:lstStyle/>
          <a:p>
            <a:r>
              <a:rPr lang="sv-SE" sz="3000" b="1" i="0" u="none" strike="noStrike" dirty="0">
                <a:solidFill>
                  <a:srgbClr val="000000"/>
                </a:solidFill>
                <a:effectLst/>
                <a:latin typeface="Calibri" panose="020F0502020204030204" pitchFamily="34" charset="0"/>
              </a:rPr>
              <a:t>1. Ge exempel på 2-3 starka forskningsområden inom ert programområde? (Infektion)</a:t>
            </a:r>
            <a:endParaRPr lang="sv-SE" sz="3000" dirty="0"/>
          </a:p>
        </p:txBody>
      </p:sp>
      <p:sp>
        <p:nvSpPr>
          <p:cNvPr id="3" name="Platshållare för innehåll 2">
            <a:extLst>
              <a:ext uri="{FF2B5EF4-FFF2-40B4-BE49-F238E27FC236}">
                <a16:creationId xmlns:a16="http://schemas.microsoft.com/office/drawing/2014/main" id="{644FDC41-F140-CA9F-2347-23D8A0544FF6}"/>
              </a:ext>
            </a:extLst>
          </p:cNvPr>
          <p:cNvSpPr>
            <a:spLocks noGrp="1"/>
          </p:cNvSpPr>
          <p:nvPr>
            <p:ph idx="1"/>
          </p:nvPr>
        </p:nvSpPr>
        <p:spPr/>
        <p:txBody>
          <a:bodyPr/>
          <a:lstStyle/>
          <a:p>
            <a:r>
              <a:rPr lang="en-GB" dirty="0" err="1">
                <a:effectLst/>
                <a:latin typeface="Calibri" panose="020F0502020204030204" pitchFamily="34" charset="0"/>
                <a:ea typeface="Times New Roman" panose="02020603050405020304" pitchFamily="18" charset="0"/>
              </a:rPr>
              <a:t>Tuberkulos</a:t>
            </a:r>
            <a:endParaRPr lang="en-GB" dirty="0">
              <a:latin typeface="Calibri" panose="020F0502020204030204" pitchFamily="34" charset="0"/>
              <a:ea typeface="Times New Roman" panose="02020603050405020304" pitchFamily="18" charset="0"/>
            </a:endParaRPr>
          </a:p>
          <a:p>
            <a:r>
              <a:rPr lang="en-GB" dirty="0" err="1">
                <a:effectLst/>
                <a:latin typeface="Calibri" panose="020F0502020204030204" pitchFamily="34" charset="0"/>
                <a:ea typeface="Times New Roman" panose="02020603050405020304" pitchFamily="18" charset="0"/>
              </a:rPr>
              <a:t>Antibiotikaresistens</a:t>
            </a:r>
            <a:endParaRPr lang="en-GB" dirty="0">
              <a:effectLst/>
              <a:latin typeface="Calibri" panose="020F0502020204030204" pitchFamily="34" charset="0"/>
              <a:ea typeface="Times New Roman" panose="02020603050405020304" pitchFamily="18" charset="0"/>
            </a:endParaRPr>
          </a:p>
          <a:p>
            <a:r>
              <a:rPr lang="en-GB" dirty="0" err="1">
                <a:effectLst/>
                <a:latin typeface="Calibri" panose="020F0502020204030204" pitchFamily="34" charset="0"/>
                <a:ea typeface="Times New Roman" panose="02020603050405020304" pitchFamily="18" charset="0"/>
              </a:rPr>
              <a:t>fästingburna</a:t>
            </a:r>
            <a:r>
              <a:rPr lang="en-GB" dirty="0">
                <a:effectLst/>
                <a:latin typeface="Calibri" panose="020F0502020204030204" pitchFamily="34" charset="0"/>
                <a:ea typeface="Times New Roman" panose="02020603050405020304" pitchFamily="18" charset="0"/>
              </a:rPr>
              <a:t> </a:t>
            </a:r>
            <a:r>
              <a:rPr lang="en-GB" dirty="0" err="1">
                <a:effectLst/>
                <a:latin typeface="Calibri" panose="020F0502020204030204" pitchFamily="34" charset="0"/>
                <a:ea typeface="Times New Roman" panose="02020603050405020304" pitchFamily="18" charset="0"/>
              </a:rPr>
              <a:t>infektioner</a:t>
            </a:r>
            <a:r>
              <a:rPr lang="en-GB" sz="1800" dirty="0">
                <a:effectLst/>
                <a:latin typeface="Calibri" panose="020F0502020204030204" pitchFamily="34" charset="0"/>
                <a:ea typeface="Times New Roman" panose="02020603050405020304" pitchFamily="18" charset="0"/>
              </a:rPr>
              <a:t/>
            </a:r>
            <a:br>
              <a:rPr lang="en-GB" sz="1800" dirty="0">
                <a:effectLst/>
                <a:latin typeface="Calibri" panose="020F0502020204030204" pitchFamily="34" charset="0"/>
                <a:ea typeface="Times New Roman" panose="02020603050405020304" pitchFamily="18" charset="0"/>
              </a:rPr>
            </a:br>
            <a:endParaRPr lang="sv-SE" dirty="0"/>
          </a:p>
        </p:txBody>
      </p:sp>
    </p:spTree>
    <p:extLst>
      <p:ext uri="{BB962C8B-B14F-4D97-AF65-F5344CB8AC3E}">
        <p14:creationId xmlns:p14="http://schemas.microsoft.com/office/powerpoint/2010/main" val="2857890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5C00FC-AC1D-FF88-89BB-D96B0EF0CFE5}"/>
              </a:ext>
            </a:extLst>
          </p:cNvPr>
          <p:cNvSpPr>
            <a:spLocks noGrp="1"/>
          </p:cNvSpPr>
          <p:nvPr>
            <p:ph type="title"/>
          </p:nvPr>
        </p:nvSpPr>
        <p:spPr/>
        <p:txBody>
          <a:bodyPr>
            <a:normAutofit/>
          </a:bodyPr>
          <a:lstStyle/>
          <a:p>
            <a:r>
              <a:rPr lang="sv-SE" sz="3000" b="1" i="0" u="none" strike="noStrike" dirty="0">
                <a:solidFill>
                  <a:srgbClr val="000000"/>
                </a:solidFill>
                <a:effectLst/>
                <a:latin typeface="Calibri" panose="020F0502020204030204" pitchFamily="34" charset="0"/>
              </a:rPr>
              <a:t>2. Ge exempel på forskningsområden med stark sjukvårdsregionalregional förankring? </a:t>
            </a:r>
            <a:endParaRPr lang="sv-SE" sz="3000" dirty="0"/>
          </a:p>
        </p:txBody>
      </p:sp>
      <p:sp>
        <p:nvSpPr>
          <p:cNvPr id="3" name="Platshållare för innehåll 2">
            <a:extLst>
              <a:ext uri="{FF2B5EF4-FFF2-40B4-BE49-F238E27FC236}">
                <a16:creationId xmlns:a16="http://schemas.microsoft.com/office/drawing/2014/main" id="{06283915-42FF-8EF7-707C-53B256E39CF6}"/>
              </a:ext>
            </a:extLst>
          </p:cNvPr>
          <p:cNvSpPr>
            <a:spLocks noGrp="1"/>
          </p:cNvSpPr>
          <p:nvPr>
            <p:ph idx="1"/>
          </p:nvPr>
        </p:nvSpPr>
        <p:spPr>
          <a:xfrm>
            <a:off x="629393" y="1600210"/>
            <a:ext cx="4949596" cy="2710534"/>
          </a:xfrm>
          <a:ln w="15875">
            <a:solidFill>
              <a:srgbClr val="FF0000"/>
            </a:solidFill>
          </a:ln>
        </p:spPr>
        <p:txBody>
          <a:bodyPr>
            <a:noAutofit/>
          </a:bodyPr>
          <a:lstStyle/>
          <a:p>
            <a:r>
              <a:rPr lang="sv-SE" sz="1600" b="1" dirty="0"/>
              <a:t>Registerforskning (SWEDEHEART)</a:t>
            </a:r>
          </a:p>
          <a:p>
            <a:pPr lvl="1"/>
            <a:r>
              <a:rPr lang="sv-SE" sz="1600" dirty="0"/>
              <a:t>Flera nationella samarbetsprojekt</a:t>
            </a:r>
          </a:p>
          <a:p>
            <a:r>
              <a:rPr lang="sv-SE" sz="1600" dirty="0"/>
              <a:t>AKS</a:t>
            </a:r>
          </a:p>
          <a:p>
            <a:r>
              <a:rPr lang="sv-SE" sz="1600" dirty="0"/>
              <a:t>Hjärtsvikt</a:t>
            </a:r>
          </a:p>
          <a:p>
            <a:r>
              <a:rPr lang="sv-SE" sz="1600" dirty="0"/>
              <a:t>Förmaksflimmer</a:t>
            </a:r>
          </a:p>
          <a:p>
            <a:r>
              <a:rPr lang="sv-SE" sz="1600" dirty="0"/>
              <a:t>Diagnostik vid kranskärlssjukdom</a:t>
            </a:r>
          </a:p>
          <a:p>
            <a:r>
              <a:rPr lang="sv-SE" sz="1600" dirty="0" err="1"/>
              <a:t>Kardiogenetik</a:t>
            </a:r>
            <a:endParaRPr lang="sv-SE" sz="1600" dirty="0"/>
          </a:p>
          <a:p>
            <a:r>
              <a:rPr lang="sv-SE" sz="1600" b="1" dirty="0" err="1"/>
              <a:t>Kardio</a:t>
            </a:r>
            <a:r>
              <a:rPr lang="sv-SE" sz="1600" b="1" dirty="0"/>
              <a:t>-onkologi</a:t>
            </a:r>
          </a:p>
        </p:txBody>
      </p:sp>
      <p:sp>
        <p:nvSpPr>
          <p:cNvPr id="4" name="Platshållare för innehåll 2">
            <a:extLst>
              <a:ext uri="{FF2B5EF4-FFF2-40B4-BE49-F238E27FC236}">
                <a16:creationId xmlns:a16="http://schemas.microsoft.com/office/drawing/2014/main" id="{1D3792D7-575D-D764-CC04-D4BFBBBC9EAF}"/>
              </a:ext>
            </a:extLst>
          </p:cNvPr>
          <p:cNvSpPr txBox="1">
            <a:spLocks/>
          </p:cNvSpPr>
          <p:nvPr/>
        </p:nvSpPr>
        <p:spPr>
          <a:xfrm>
            <a:off x="5903843" y="1690689"/>
            <a:ext cx="5344728" cy="907368"/>
          </a:xfrm>
          <a:prstGeom prst="rect">
            <a:avLst/>
          </a:prstGeom>
          <a:ln w="12700">
            <a:solidFill>
              <a:srgbClr val="00B0F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b="1" dirty="0">
                <a:latin typeface="Calibri" panose="020F0502020204030204" pitchFamily="34" charset="0"/>
                <a:ea typeface="Calibri" panose="020F0502020204030204" pitchFamily="34" charset="0"/>
                <a:cs typeface="Calibri" panose="020F0502020204030204" pitchFamily="34" charset="0"/>
              </a:rPr>
              <a:t>Motorik/</a:t>
            </a:r>
            <a:r>
              <a:rPr lang="sv-SE" sz="1600" b="1" dirty="0" err="1">
                <a:latin typeface="Calibri" panose="020F0502020204030204" pitchFamily="34" charset="0"/>
                <a:ea typeface="Calibri" panose="020F0502020204030204" pitchFamily="34" charset="0"/>
                <a:cs typeface="Calibri" panose="020F0502020204030204" pitchFamily="34" charset="0"/>
              </a:rPr>
              <a:t>neurodegeneration</a:t>
            </a:r>
            <a:r>
              <a:rPr lang="sv-SE" sz="1600" b="1" dirty="0">
                <a:latin typeface="Calibri" panose="020F0502020204030204" pitchFamily="34" charset="0"/>
                <a:ea typeface="Calibri" panose="020F0502020204030204" pitchFamily="34" charset="0"/>
                <a:cs typeface="Calibri" panose="020F0502020204030204" pitchFamily="34" charset="0"/>
              </a:rPr>
              <a:t> </a:t>
            </a:r>
            <a:r>
              <a:rPr lang="sv-SE" sz="1600" dirty="0">
                <a:latin typeface="Calibri" panose="020F0502020204030204" pitchFamily="34" charset="0"/>
                <a:ea typeface="Calibri" panose="020F0502020204030204" pitchFamily="34" charset="0"/>
                <a:cs typeface="Calibri" panose="020F0502020204030204" pitchFamily="34" charset="0"/>
              </a:rPr>
              <a:t>	(FORSS-anslag)</a:t>
            </a:r>
          </a:p>
          <a:p>
            <a:r>
              <a:rPr lang="sv-SE" sz="1600" b="1" dirty="0">
                <a:latin typeface="Calibri" panose="020F0502020204030204" pitchFamily="34" charset="0"/>
                <a:ea typeface="Calibri" panose="020F0502020204030204" pitchFamily="34" charset="0"/>
                <a:cs typeface="Calibri" panose="020F0502020204030204" pitchFamily="34" charset="0"/>
              </a:rPr>
              <a:t>MS  (F</a:t>
            </a:r>
            <a:r>
              <a:rPr lang="sv-SE" sz="1600" dirty="0">
                <a:latin typeface="Calibri" panose="020F0502020204030204" pitchFamily="34" charset="0"/>
                <a:ea typeface="Calibri" panose="020F0502020204030204" pitchFamily="34" charset="0"/>
                <a:cs typeface="Calibri" panose="020F0502020204030204" pitchFamily="34" charset="0"/>
              </a:rPr>
              <a:t>ORSS-anslag, välutvecklat samarbete med Jönköping)</a:t>
            </a:r>
          </a:p>
        </p:txBody>
      </p:sp>
      <p:sp>
        <p:nvSpPr>
          <p:cNvPr id="5" name="Platshållare för innehåll 2">
            <a:extLst>
              <a:ext uri="{FF2B5EF4-FFF2-40B4-BE49-F238E27FC236}">
                <a16:creationId xmlns:a16="http://schemas.microsoft.com/office/drawing/2014/main" id="{B23E8870-8161-34F3-D2E8-7BBD3CDE0C8E}"/>
              </a:ext>
            </a:extLst>
          </p:cNvPr>
          <p:cNvSpPr txBox="1">
            <a:spLocks/>
          </p:cNvSpPr>
          <p:nvPr/>
        </p:nvSpPr>
        <p:spPr>
          <a:xfrm>
            <a:off x="5903842" y="2995821"/>
            <a:ext cx="5449958" cy="1093780"/>
          </a:xfrm>
          <a:prstGeom prst="rect">
            <a:avLst/>
          </a:prstGeom>
          <a:ln w="12700">
            <a:solidFill>
              <a:srgbClr val="FFC00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IE" sz="1600" dirty="0" err="1">
                <a:latin typeface="Calibri" panose="020F0502020204030204" pitchFamily="34" charset="0"/>
                <a:ea typeface="Calibri" panose="020F0502020204030204" pitchFamily="34" charset="0"/>
                <a:cs typeface="Calibri" panose="020F0502020204030204" pitchFamily="34" charset="0"/>
              </a:rPr>
              <a:t>Pågående</a:t>
            </a:r>
            <a:r>
              <a:rPr lang="en-IE" sz="1600" dirty="0">
                <a:latin typeface="Calibri" panose="020F0502020204030204" pitchFamily="34" charset="0"/>
                <a:ea typeface="Calibri" panose="020F0502020204030204" pitchFamily="34" charset="0"/>
                <a:cs typeface="Calibri" panose="020F0502020204030204" pitchFamily="34" charset="0"/>
              </a:rPr>
              <a:t> </a:t>
            </a:r>
            <a:r>
              <a:rPr lang="en-IE" sz="1600" dirty="0" err="1">
                <a:latin typeface="Calibri" panose="020F0502020204030204" pitchFamily="34" charset="0"/>
                <a:ea typeface="Calibri" panose="020F0502020204030204" pitchFamily="34" charset="0"/>
                <a:cs typeface="Calibri" panose="020F0502020204030204" pitchFamily="34" charset="0"/>
              </a:rPr>
              <a:t>projekt</a:t>
            </a:r>
            <a:r>
              <a:rPr lang="en-IE" sz="1600" dirty="0">
                <a:latin typeface="Calibri" panose="020F0502020204030204" pitchFamily="34" charset="0"/>
                <a:ea typeface="Calibri" panose="020F0502020204030204" pitchFamily="34" charset="0"/>
                <a:cs typeface="Calibri" panose="020F0502020204030204" pitchFamily="34" charset="0"/>
              </a:rPr>
              <a:t> </a:t>
            </a:r>
            <a:r>
              <a:rPr lang="en-IE" sz="1600" dirty="0" err="1">
                <a:latin typeface="Calibri" panose="020F0502020204030204" pitchFamily="34" charset="0"/>
                <a:ea typeface="Calibri" panose="020F0502020204030204" pitchFamily="34" charset="0"/>
                <a:cs typeface="Calibri" panose="020F0502020204030204" pitchFamily="34" charset="0"/>
              </a:rPr>
              <a:t>inom</a:t>
            </a:r>
            <a:r>
              <a:rPr lang="en-IE" sz="1600" dirty="0">
                <a:latin typeface="Calibri" panose="020F0502020204030204" pitchFamily="34" charset="0"/>
                <a:ea typeface="Calibri" panose="020F0502020204030204" pitchFamily="34" charset="0"/>
                <a:cs typeface="Calibri" panose="020F0502020204030204" pitchFamily="34" charset="0"/>
              </a:rPr>
              <a:t> KOL/CAL</a:t>
            </a:r>
          </a:p>
          <a:p>
            <a:pPr lvl="1"/>
            <a:r>
              <a:rPr lang="en-IE" sz="1600" dirty="0">
                <a:latin typeface="Calibri" panose="020F0502020204030204" pitchFamily="34" charset="0"/>
                <a:ea typeface="Calibri" panose="020F0502020204030204" pitchFamily="34" charset="0"/>
                <a:cs typeface="Calibri" panose="020F0502020204030204" pitchFamily="34" charset="0"/>
              </a:rPr>
              <a:t>PJ:s </a:t>
            </a:r>
            <a:r>
              <a:rPr lang="en-IE" sz="1600" dirty="0" err="1">
                <a:latin typeface="Calibri" panose="020F0502020204030204" pitchFamily="34" charset="0"/>
                <a:ea typeface="Calibri" panose="020F0502020204030204" pitchFamily="34" charset="0"/>
                <a:cs typeface="Calibri" panose="020F0502020204030204" pitchFamily="34" charset="0"/>
              </a:rPr>
              <a:t>projekt</a:t>
            </a:r>
            <a:r>
              <a:rPr lang="en-IE" sz="1600" dirty="0">
                <a:latin typeface="Calibri" panose="020F0502020204030204" pitchFamily="34" charset="0"/>
                <a:ea typeface="Calibri" panose="020F0502020204030204" pitchFamily="34" charset="0"/>
                <a:cs typeface="Calibri" panose="020F0502020204030204" pitchFamily="34" charset="0"/>
              </a:rPr>
              <a:t> </a:t>
            </a:r>
            <a:r>
              <a:rPr lang="en-IE" sz="1600" dirty="0" err="1">
                <a:latin typeface="Calibri" panose="020F0502020204030204" pitchFamily="34" charset="0"/>
                <a:ea typeface="Calibri" panose="020F0502020204030204" pitchFamily="34" charset="0"/>
                <a:cs typeface="Calibri" panose="020F0502020204030204" pitchFamily="34" charset="0"/>
              </a:rPr>
              <a:t>som</a:t>
            </a:r>
            <a:r>
              <a:rPr lang="en-IE" sz="1600" dirty="0">
                <a:latin typeface="Calibri" panose="020F0502020204030204" pitchFamily="34" charset="0"/>
                <a:ea typeface="Calibri" panose="020F0502020204030204" pitchFamily="34" charset="0"/>
                <a:cs typeface="Calibri" panose="020F0502020204030204" pitchFamily="34" charset="0"/>
              </a:rPr>
              <a:t> DO:s </a:t>
            </a:r>
            <a:r>
              <a:rPr lang="en-IE" sz="1600" dirty="0" err="1">
                <a:latin typeface="Calibri" panose="020F0502020204030204" pitchFamily="34" charset="0"/>
                <a:ea typeface="Calibri" panose="020F0502020204030204" pitchFamily="34" charset="0"/>
                <a:cs typeface="Calibri" panose="020F0502020204030204" pitchFamily="34" charset="0"/>
              </a:rPr>
              <a:t>projekt</a:t>
            </a:r>
            <a:r>
              <a:rPr lang="en-IE" sz="1600" dirty="0">
                <a:latin typeface="Calibri" panose="020F0502020204030204" pitchFamily="34" charset="0"/>
                <a:ea typeface="Calibri" panose="020F0502020204030204" pitchFamily="34" charset="0"/>
                <a:cs typeface="Calibri" panose="020F0502020204030204" pitchFamily="34" charset="0"/>
              </a:rPr>
              <a:t> </a:t>
            </a:r>
            <a:r>
              <a:rPr lang="en-IE" sz="1600" dirty="0" err="1">
                <a:latin typeface="Calibri" panose="020F0502020204030204" pitchFamily="34" charset="0"/>
                <a:ea typeface="Calibri" panose="020F0502020204030204" pitchFamily="34" charset="0"/>
                <a:cs typeface="Calibri" panose="020F0502020204030204" pitchFamily="34" charset="0"/>
              </a:rPr>
              <a:t>är</a:t>
            </a:r>
            <a:r>
              <a:rPr lang="en-IE" sz="1600" dirty="0">
                <a:latin typeface="Calibri" panose="020F0502020204030204" pitchFamily="34" charset="0"/>
                <a:ea typeface="Calibri" panose="020F0502020204030204" pitchFamily="34" charset="0"/>
                <a:cs typeface="Calibri" panose="020F0502020204030204" pitchFamily="34" charset="0"/>
              </a:rPr>
              <a:t> </a:t>
            </a:r>
            <a:r>
              <a:rPr lang="en-IE" sz="1600" dirty="0" err="1">
                <a:latin typeface="Calibri" panose="020F0502020204030204" pitchFamily="34" charset="0"/>
                <a:ea typeface="Calibri" panose="020F0502020204030204" pitchFamily="34" charset="0"/>
                <a:cs typeface="Calibri" panose="020F0502020204030204" pitchFamily="34" charset="0"/>
              </a:rPr>
              <a:t>respektive</a:t>
            </a:r>
            <a:r>
              <a:rPr lang="en-IE" sz="1600" dirty="0">
                <a:latin typeface="Calibri" panose="020F0502020204030204" pitchFamily="34" charset="0"/>
                <a:ea typeface="Calibri" panose="020F0502020204030204" pitchFamily="34" charset="0"/>
                <a:cs typeface="Calibri" panose="020F0502020204030204" pitchFamily="34" charset="0"/>
              </a:rPr>
              <a:t> </a:t>
            </a:r>
            <a:r>
              <a:rPr lang="en-IE" sz="1600" dirty="0" err="1">
                <a:latin typeface="Calibri" panose="020F0502020204030204" pitchFamily="34" charset="0"/>
                <a:ea typeface="Calibri" panose="020F0502020204030204" pitchFamily="34" charset="0"/>
                <a:cs typeface="Calibri" panose="020F0502020204030204" pitchFamily="34" charset="0"/>
              </a:rPr>
              <a:t>kommer</a:t>
            </a:r>
            <a:r>
              <a:rPr lang="en-IE" sz="1600" dirty="0">
                <a:latin typeface="Calibri" panose="020F0502020204030204" pitchFamily="34" charset="0"/>
                <a:ea typeface="Calibri" panose="020F0502020204030204" pitchFamily="34" charset="0"/>
                <a:cs typeface="Calibri" panose="020F0502020204030204" pitchFamily="34" charset="0"/>
              </a:rPr>
              <a:t> </a:t>
            </a:r>
            <a:r>
              <a:rPr lang="en-IE" sz="1600" dirty="0" err="1">
                <a:latin typeface="Calibri" panose="020F0502020204030204" pitchFamily="34" charset="0"/>
                <a:ea typeface="Calibri" panose="020F0502020204030204" pitchFamily="34" charset="0"/>
                <a:cs typeface="Calibri" panose="020F0502020204030204" pitchFamily="34" charset="0"/>
              </a:rPr>
              <a:t>att</a:t>
            </a:r>
            <a:r>
              <a:rPr lang="en-IE" sz="1600" dirty="0">
                <a:latin typeface="Calibri" panose="020F0502020204030204" pitchFamily="34" charset="0"/>
                <a:ea typeface="Calibri" panose="020F0502020204030204" pitchFamily="34" charset="0"/>
                <a:cs typeface="Calibri" panose="020F0502020204030204" pitchFamily="34" charset="0"/>
              </a:rPr>
              <a:t> </a:t>
            </a:r>
            <a:r>
              <a:rPr lang="en-IE" sz="1600" dirty="0" err="1">
                <a:latin typeface="Calibri" panose="020F0502020204030204" pitchFamily="34" charset="0"/>
                <a:ea typeface="Calibri" panose="020F0502020204030204" pitchFamily="34" charset="0"/>
                <a:cs typeface="Calibri" panose="020F0502020204030204" pitchFamily="34" charset="0"/>
              </a:rPr>
              <a:t>bli</a:t>
            </a:r>
            <a:r>
              <a:rPr lang="en-IE" sz="1600" dirty="0">
                <a:latin typeface="Calibri" panose="020F0502020204030204" pitchFamily="34" charset="0"/>
                <a:ea typeface="Calibri" panose="020F0502020204030204" pitchFamily="34" charset="0"/>
                <a:cs typeface="Calibri" panose="020F0502020204030204" pitchFamily="34" charset="0"/>
              </a:rPr>
              <a:t> </a:t>
            </a:r>
            <a:r>
              <a:rPr lang="en-IE" sz="1600" dirty="0" err="1">
                <a:latin typeface="Calibri" panose="020F0502020204030204" pitchFamily="34" charset="0"/>
                <a:ea typeface="Calibri" panose="020F0502020204030204" pitchFamily="34" charset="0"/>
                <a:cs typeface="Calibri" panose="020F0502020204030204" pitchFamily="34" charset="0"/>
              </a:rPr>
              <a:t>övergripande</a:t>
            </a:r>
            <a:r>
              <a:rPr lang="en-IE" sz="1600" dirty="0">
                <a:latin typeface="Calibri" panose="020F0502020204030204" pitchFamily="34" charset="0"/>
                <a:ea typeface="Calibri" panose="020F0502020204030204" pitchFamily="34" charset="0"/>
                <a:cs typeface="Calibri" panose="020F0502020204030204" pitchFamily="34" charset="0"/>
              </a:rPr>
              <a:t> </a:t>
            </a:r>
            <a:r>
              <a:rPr lang="en-IE" sz="1600" dirty="0" err="1">
                <a:latin typeface="Calibri" panose="020F0502020204030204" pitchFamily="34" charset="0"/>
                <a:ea typeface="Calibri" panose="020F0502020204030204" pitchFamily="34" charset="0"/>
                <a:cs typeface="Calibri" panose="020F0502020204030204" pitchFamily="34" charset="0"/>
              </a:rPr>
              <a:t>inom</a:t>
            </a:r>
            <a:r>
              <a:rPr lang="en-IE" sz="1600" dirty="0">
                <a:latin typeface="Calibri" panose="020F0502020204030204" pitchFamily="34" charset="0"/>
                <a:ea typeface="Calibri" panose="020F0502020204030204" pitchFamily="34" charset="0"/>
                <a:cs typeface="Calibri" panose="020F0502020204030204" pitchFamily="34" charset="0"/>
              </a:rPr>
              <a:t> </a:t>
            </a:r>
            <a:r>
              <a:rPr lang="en-IE" sz="1600" dirty="0" err="1">
                <a:latin typeface="Calibri" panose="020F0502020204030204" pitchFamily="34" charset="0"/>
                <a:ea typeface="Calibri" panose="020F0502020204030204" pitchFamily="34" charset="0"/>
                <a:cs typeface="Calibri" panose="020F0502020204030204" pitchFamily="34" charset="0"/>
              </a:rPr>
              <a:t>sydöstra</a:t>
            </a:r>
            <a:r>
              <a:rPr lang="en-IE" sz="1600" dirty="0">
                <a:latin typeface="Calibri" panose="020F0502020204030204" pitchFamily="34" charset="0"/>
                <a:ea typeface="Calibri" panose="020F0502020204030204" pitchFamily="34" charset="0"/>
                <a:cs typeface="Calibri" panose="020F0502020204030204" pitchFamily="34" charset="0"/>
              </a:rPr>
              <a:t> </a:t>
            </a:r>
            <a:r>
              <a:rPr lang="en-IE" sz="1600" dirty="0" err="1">
                <a:latin typeface="Calibri" panose="020F0502020204030204" pitchFamily="34" charset="0"/>
                <a:ea typeface="Calibri" panose="020F0502020204030204" pitchFamily="34" charset="0"/>
                <a:cs typeface="Calibri" panose="020F0502020204030204" pitchFamily="34" charset="0"/>
              </a:rPr>
              <a:t>regionen</a:t>
            </a:r>
            <a:r>
              <a:rPr lang="en-IE" sz="1600" dirty="0">
                <a:latin typeface="Calibri" panose="020F0502020204030204" pitchFamily="34" charset="0"/>
                <a:ea typeface="Calibri" panose="020F0502020204030204" pitchFamily="34" charset="0"/>
                <a:cs typeface="Calibri" panose="020F0502020204030204" pitchFamily="34" charset="0"/>
              </a:rPr>
              <a:t> med </a:t>
            </a:r>
            <a:r>
              <a:rPr lang="en-IE" sz="1600" dirty="0" err="1">
                <a:latin typeface="Calibri" panose="020F0502020204030204" pitchFamily="34" charset="0"/>
                <a:ea typeface="Calibri" panose="020F0502020204030204" pitchFamily="34" charset="0"/>
                <a:cs typeface="Calibri" panose="020F0502020204030204" pitchFamily="34" charset="0"/>
              </a:rPr>
              <a:t>medel</a:t>
            </a:r>
            <a:r>
              <a:rPr lang="en-IE" sz="1600" dirty="0">
                <a:latin typeface="Calibri" panose="020F0502020204030204" pitchFamily="34" charset="0"/>
                <a:ea typeface="Calibri" panose="020F0502020204030204" pitchFamily="34" charset="0"/>
                <a:cs typeface="Calibri" panose="020F0502020204030204" pitchFamily="34" charset="0"/>
              </a:rPr>
              <a:t> </a:t>
            </a:r>
            <a:r>
              <a:rPr lang="en-IE" sz="1600" dirty="0" err="1">
                <a:latin typeface="Calibri" panose="020F0502020204030204" pitchFamily="34" charset="0"/>
                <a:ea typeface="Calibri" panose="020F0502020204030204" pitchFamily="34" charset="0"/>
                <a:cs typeface="Calibri" panose="020F0502020204030204" pitchFamily="34" charset="0"/>
              </a:rPr>
              <a:t>från</a:t>
            </a:r>
            <a:r>
              <a:rPr lang="en-IE" sz="1600" dirty="0">
                <a:latin typeface="Calibri" panose="020F0502020204030204" pitchFamily="34" charset="0"/>
                <a:ea typeface="Calibri" panose="020F0502020204030204" pitchFamily="34" charset="0"/>
                <a:cs typeface="Calibri" panose="020F0502020204030204" pitchFamily="34" charset="0"/>
              </a:rPr>
              <a:t> FORSS</a:t>
            </a:r>
            <a:endParaRPr lang="sv-SE" sz="1600" dirty="0">
              <a:latin typeface="Calibri" panose="020F0502020204030204" pitchFamily="34" charset="0"/>
              <a:ea typeface="Calibri" panose="020F0502020204030204" pitchFamily="34" charset="0"/>
              <a:cs typeface="Calibri" panose="020F0502020204030204" pitchFamily="34" charset="0"/>
            </a:endParaRPr>
          </a:p>
          <a:p>
            <a:endParaRPr lang="sv-SE" dirty="0"/>
          </a:p>
        </p:txBody>
      </p:sp>
      <p:sp>
        <p:nvSpPr>
          <p:cNvPr id="7" name="textruta 6">
            <a:extLst>
              <a:ext uri="{FF2B5EF4-FFF2-40B4-BE49-F238E27FC236}">
                <a16:creationId xmlns:a16="http://schemas.microsoft.com/office/drawing/2014/main" id="{D006BFEA-DB46-2D53-C598-9FFDBBC6D0C7}"/>
              </a:ext>
            </a:extLst>
          </p:cNvPr>
          <p:cNvSpPr txBox="1"/>
          <p:nvPr/>
        </p:nvSpPr>
        <p:spPr>
          <a:xfrm>
            <a:off x="5956456" y="4448765"/>
            <a:ext cx="5449958" cy="923330"/>
          </a:xfrm>
          <a:prstGeom prst="rect">
            <a:avLst/>
          </a:prstGeom>
          <a:noFill/>
          <a:ln>
            <a:solidFill>
              <a:srgbClr val="00B050"/>
            </a:solidFill>
          </a:ln>
        </p:spPr>
        <p:txBody>
          <a:bodyPr wrap="square">
            <a:spAutoFit/>
          </a:bodyPr>
          <a:lstStyle/>
          <a:p>
            <a:r>
              <a:rPr lang="sv-SE" dirty="0">
                <a:latin typeface="Calibri" panose="020F0502020204030204" pitchFamily="34" charset="0"/>
              </a:rPr>
              <a:t>Vi</a:t>
            </a:r>
            <a:r>
              <a:rPr lang="sv-SE" sz="1800" b="0" u="none" strike="noStrike" dirty="0">
                <a:effectLst/>
                <a:latin typeface="Calibri" panose="020F0502020204030204" pitchFamily="34" charset="0"/>
              </a:rPr>
              <a:t> har haft en långvarigt samarbete inom området </a:t>
            </a:r>
            <a:r>
              <a:rPr lang="sv-SE" sz="1800" b="0" u="none" strike="noStrike" dirty="0" err="1">
                <a:effectLst/>
                <a:latin typeface="Calibri" panose="020F0502020204030204" pitchFamily="34" charset="0"/>
              </a:rPr>
              <a:t>reumatoid</a:t>
            </a:r>
            <a:r>
              <a:rPr lang="sv-SE" sz="1800" b="0" u="none" strike="noStrike" dirty="0">
                <a:effectLst/>
                <a:latin typeface="Calibri" panose="020F0502020204030204" pitchFamily="34" charset="0"/>
              </a:rPr>
              <a:t> </a:t>
            </a:r>
            <a:r>
              <a:rPr lang="sv-SE" sz="1800" b="0" u="none" strike="noStrike" dirty="0" err="1">
                <a:effectLst/>
                <a:latin typeface="Calibri" panose="020F0502020204030204" pitchFamily="34" charset="0"/>
              </a:rPr>
              <a:t>artit</a:t>
            </a:r>
            <a:r>
              <a:rPr lang="sv-SE" sz="1800" b="0" u="none" strike="noStrike" dirty="0">
                <a:effectLst/>
                <a:latin typeface="Calibri" panose="020F0502020204030204" pitchFamily="34" charset="0"/>
              </a:rPr>
              <a:t>, men i dagsläget pågår inget samarbet</a:t>
            </a:r>
            <a:r>
              <a:rPr lang="sv-SE" dirty="0">
                <a:latin typeface="Calibri" panose="020F0502020204030204" pitchFamily="34" charset="0"/>
              </a:rPr>
              <a:t>e. All forskningsaktivitet pågår i Östergötland. </a:t>
            </a:r>
            <a:endParaRPr lang="sv-SE" dirty="0">
              <a:solidFill>
                <a:srgbClr val="FF0000"/>
              </a:solidFill>
              <a:latin typeface="Calibri" panose="020F0502020204030204" pitchFamily="34" charset="0"/>
            </a:endParaRPr>
          </a:p>
        </p:txBody>
      </p:sp>
      <p:sp>
        <p:nvSpPr>
          <p:cNvPr id="8" name="textruta 7">
            <a:extLst>
              <a:ext uri="{FF2B5EF4-FFF2-40B4-BE49-F238E27FC236}">
                <a16:creationId xmlns:a16="http://schemas.microsoft.com/office/drawing/2014/main" id="{4863A8DB-F48F-CDB9-6189-53D18FD9AA27}"/>
              </a:ext>
            </a:extLst>
          </p:cNvPr>
          <p:cNvSpPr txBox="1"/>
          <p:nvPr/>
        </p:nvSpPr>
        <p:spPr>
          <a:xfrm>
            <a:off x="629393" y="4530930"/>
            <a:ext cx="4932946" cy="1200329"/>
          </a:xfrm>
          <a:prstGeom prst="rect">
            <a:avLst/>
          </a:prstGeom>
          <a:noFill/>
          <a:ln>
            <a:solidFill>
              <a:srgbClr val="7030A0"/>
            </a:solidFill>
          </a:ln>
        </p:spPr>
        <p:txBody>
          <a:bodyPr wrap="square">
            <a:spAutoFit/>
          </a:bodyPr>
          <a:lstStyle/>
          <a:p>
            <a:pPr marL="0" indent="0">
              <a:buNone/>
            </a:pPr>
            <a:r>
              <a:rPr lang="sv-SE" sz="1800" i="1" dirty="0">
                <a:latin typeface="Calibri" panose="020F0502020204030204" pitchFamily="34" charset="0"/>
                <a:ea typeface="Calibri" panose="020F0502020204030204" pitchFamily="34" charset="0"/>
                <a:cs typeface="Calibri" panose="020F0502020204030204" pitchFamily="34" charset="0"/>
              </a:rPr>
              <a:t>Hypofysforskning, nationellt och regionalt</a:t>
            </a:r>
          </a:p>
          <a:p>
            <a:pPr marL="0" indent="0">
              <a:buNone/>
            </a:pPr>
            <a:r>
              <a:rPr lang="sv-SE" sz="1800" i="1" dirty="0">
                <a:latin typeface="Calibri" panose="020F0502020204030204" pitchFamily="34" charset="0"/>
                <a:ea typeface="Calibri" panose="020F0502020204030204" pitchFamily="34" charset="0"/>
                <a:cs typeface="Calibri" panose="020F0502020204030204" pitchFamily="34" charset="0"/>
              </a:rPr>
              <a:t>Projekt att utvärdera långtidseffekter på hormonsystemet av behandlingen för cancer som uppkommit i barndomen</a:t>
            </a:r>
            <a:endParaRPr lang="sv-SE" sz="1800" i="1" u="sng" dirty="0">
              <a:latin typeface="Calibri" panose="020F0502020204030204" pitchFamily="34" charset="0"/>
              <a:ea typeface="Calibri" panose="020F0502020204030204" pitchFamily="34" charset="0"/>
              <a:cs typeface="Calibri" panose="020F0502020204030204" pitchFamily="34" charset="0"/>
            </a:endParaRPr>
          </a:p>
        </p:txBody>
      </p:sp>
      <p:sp>
        <p:nvSpPr>
          <p:cNvPr id="9" name="textruta 8">
            <a:extLst>
              <a:ext uri="{FF2B5EF4-FFF2-40B4-BE49-F238E27FC236}">
                <a16:creationId xmlns:a16="http://schemas.microsoft.com/office/drawing/2014/main" id="{12A24558-119C-84CE-F6F0-A514C992FD34}"/>
              </a:ext>
            </a:extLst>
          </p:cNvPr>
          <p:cNvSpPr txBox="1"/>
          <p:nvPr/>
        </p:nvSpPr>
        <p:spPr>
          <a:xfrm>
            <a:off x="5956456" y="5731259"/>
            <a:ext cx="5344729" cy="369332"/>
          </a:xfrm>
          <a:prstGeom prst="rect">
            <a:avLst/>
          </a:prstGeom>
          <a:noFill/>
          <a:ln w="28575">
            <a:solidFill>
              <a:srgbClr val="002060"/>
            </a:solidFill>
          </a:ln>
        </p:spPr>
        <p:txBody>
          <a:bodyPr wrap="square" rtlCol="0">
            <a:spAutoFit/>
          </a:bodyPr>
          <a:lstStyle/>
          <a:p>
            <a:r>
              <a:rPr lang="sv-SE" dirty="0"/>
              <a:t>Starkt fokus på sköra äldre</a:t>
            </a:r>
            <a:endParaRPr lang="en-GB" dirty="0"/>
          </a:p>
        </p:txBody>
      </p:sp>
      <p:sp>
        <p:nvSpPr>
          <p:cNvPr id="10" name="textruta 9">
            <a:extLst>
              <a:ext uri="{FF2B5EF4-FFF2-40B4-BE49-F238E27FC236}">
                <a16:creationId xmlns:a16="http://schemas.microsoft.com/office/drawing/2014/main" id="{78818FC5-6511-6300-63FF-28ADA6753C1B}"/>
              </a:ext>
            </a:extLst>
          </p:cNvPr>
          <p:cNvSpPr txBox="1"/>
          <p:nvPr/>
        </p:nvSpPr>
        <p:spPr>
          <a:xfrm>
            <a:off x="431826" y="6054811"/>
            <a:ext cx="5147163" cy="369332"/>
          </a:xfrm>
          <a:prstGeom prst="rect">
            <a:avLst/>
          </a:prstGeom>
          <a:noFill/>
          <a:ln w="28575">
            <a:solidFill>
              <a:srgbClr val="FFFF00"/>
            </a:solidFill>
          </a:ln>
        </p:spPr>
        <p:txBody>
          <a:bodyPr wrap="square" rtlCol="0">
            <a:spAutoFit/>
          </a:bodyPr>
          <a:lstStyle/>
          <a:p>
            <a:r>
              <a:rPr lang="en-GB" sz="1800" dirty="0" err="1">
                <a:effectLst/>
                <a:latin typeface="Calibri" panose="020F0502020204030204" pitchFamily="34" charset="0"/>
                <a:ea typeface="Times New Roman" panose="02020603050405020304" pitchFamily="18" charset="0"/>
              </a:rPr>
              <a:t>Tuberkulos</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och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fästingburna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infektioner</a:t>
            </a:r>
            <a:endParaRPr lang="en-GB" dirty="0"/>
          </a:p>
        </p:txBody>
      </p:sp>
    </p:spTree>
    <p:extLst>
      <p:ext uri="{BB962C8B-B14F-4D97-AF65-F5344CB8AC3E}">
        <p14:creationId xmlns:p14="http://schemas.microsoft.com/office/powerpoint/2010/main" val="157042168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17637</TotalTime>
  <Words>2125</Words>
  <Application>Microsoft Office PowerPoint</Application>
  <PresentationFormat>Bredbild</PresentationFormat>
  <Paragraphs>174</Paragraphs>
  <Slides>19</Slides>
  <Notes>4</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19</vt:i4>
      </vt:variant>
    </vt:vector>
  </HeadingPairs>
  <TitlesOfParts>
    <vt:vector size="26" baseType="lpstr">
      <vt:lpstr>Aptos</vt:lpstr>
      <vt:lpstr>Aptos Display</vt:lpstr>
      <vt:lpstr>Arial</vt:lpstr>
      <vt:lpstr>Calibri</vt:lpstr>
      <vt:lpstr>Times New Roman</vt:lpstr>
      <vt:lpstr>Wingdings</vt:lpstr>
      <vt:lpstr>Office-tema</vt:lpstr>
      <vt:lpstr>Frågor rörande forskning till respektive RPO</vt:lpstr>
      <vt:lpstr>1. Ge exempel på 2-3 starka forskningsområden inom ert programområde? (Kardiovask)</vt:lpstr>
      <vt:lpstr>1. Ge exempel på 2-3 starka forskningsområden inom ert programområde? (Neuro)</vt:lpstr>
      <vt:lpstr>1. Ge exempel på 2-3 starka forskningsområden inom ert programområde?  (RPO lungmedicin)</vt:lpstr>
      <vt:lpstr>1. Ge exempel på 2-3 starka forskningsområden inom ert programområde? (Reuma)</vt:lpstr>
      <vt:lpstr>1. Ge exempel på 2-3 starka forskningsområden inom ert programområde? (Endokrin)</vt:lpstr>
      <vt:lpstr>1. Ge exempel på 2-3 starka forskningsområden inom ert programområde? (Akut vård)</vt:lpstr>
      <vt:lpstr>1. Ge exempel på 2-3 starka forskningsområden inom ert programområde? (Infektion)</vt:lpstr>
      <vt:lpstr>2. Ge exempel på forskningsområden med stark sjukvårdsregionalregional förankring? </vt:lpstr>
      <vt:lpstr>3. Vilka ytterligare kliniknära forskningsfrågor skulle kunna vara aktuella för sjukvårdsregional samverkan inom ert programområde? </vt:lpstr>
      <vt:lpstr>4. Hur återkopplas resultaten av den kliniska forskningen i det kliniska vardagsarbetet inom ert område? </vt:lpstr>
      <vt:lpstr>5. Vilken stöd kräver ert RPO för att vidareutveckla arbetet med forskningsfrågor? (Kardiovask)</vt:lpstr>
      <vt:lpstr>5. Vilken stöd kräver ert RPO för att vidareutveckla arbetet med forskningsfrågor? (Neuro)</vt:lpstr>
      <vt:lpstr>5. Vilken stöd kräver ert RPO för att vidareutveckla arbetet med forskningsfrågor? (Lungmed)</vt:lpstr>
      <vt:lpstr>5. Vilken stöd kräver ert RPO för att vidareutveckla arbetet med forskningsfrågor? (Reuma)</vt:lpstr>
      <vt:lpstr>5. Vilken stöd kräver ert RPO för att vidareutveckla arbetet med forskningsfrågor? (Endokrin)</vt:lpstr>
      <vt:lpstr>5. Vilken stöd kräver ert RPO för att vidareutveckla arbetet med forskningsfrågor? (Akutsjukvård)</vt:lpstr>
      <vt:lpstr>5. Vilken stöd kräver ert RPO för att vidareutveckla arbetet med forskningsfrågor? (Infektion)</vt:lpstr>
      <vt:lpstr>Frågor rörande forskning till respektive RPO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Frågor rörande forskning till respektive RPO</dc:title>
  <dc:creator>Fredrik Iredahl</dc:creator>
  <cp:lastModifiedBy>Kyhlberg Erica</cp:lastModifiedBy>
  <cp:revision>18</cp:revision>
  <dcterms:created xsi:type="dcterms:W3CDTF">2024-03-06T09:26:43Z</dcterms:created>
  <dcterms:modified xsi:type="dcterms:W3CDTF">2024-11-26T07:33:44Z</dcterms:modified>
</cp:coreProperties>
</file>