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73" r:id="rId2"/>
    <p:sldId id="374" r:id="rId3"/>
    <p:sldId id="274" r:id="rId4"/>
    <p:sldId id="287" r:id="rId5"/>
    <p:sldId id="260" r:id="rId6"/>
    <p:sldId id="262" r:id="rId7"/>
    <p:sldId id="261" r:id="rId8"/>
    <p:sldId id="263" r:id="rId9"/>
    <p:sldId id="328" r:id="rId10"/>
    <p:sldId id="281" r:id="rId11"/>
    <p:sldId id="375" r:id="rId12"/>
    <p:sldId id="277" r:id="rId13"/>
    <p:sldId id="341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tson Magnus" initials="KM" lastIdx="8" clrIdx="0">
    <p:extLst>
      <p:ext uri="{19B8F6BF-5375-455C-9EA6-DF929625EA0E}">
        <p15:presenceInfo xmlns:p15="http://schemas.microsoft.com/office/powerpoint/2012/main" userId="S-1-5-21-796845957-343818398-839522115-114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5434" autoAdjust="0"/>
    <p:restoredTop sz="94660"/>
  </p:normalViewPr>
  <p:slideViewPr>
    <p:cSldViewPr snapToGrid="0">
      <p:cViewPr>
        <p:scale>
          <a:sx n="90" d="100"/>
          <a:sy n="90" d="100"/>
        </p:scale>
        <p:origin x="128" y="-4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779CF-797F-4F84-9109-89567B881465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7A1F1-33EB-448A-913B-98CA9464E5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959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-180975" y="835025"/>
            <a:ext cx="7402513" cy="41656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F3291F-9DCB-46ED-BF32-F247FD2AAAA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025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5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239404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59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3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708">
              <a:lnSpc>
                <a:spcPts val="919"/>
              </a:lnSpc>
              <a:spcAft>
                <a:spcPts val="0"/>
              </a:spcAft>
              <a:buNone/>
              <a:tabLst>
                <a:tab pos="479376" algn="r"/>
                <a:tab pos="639708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>
                <a:solidFill>
                  <a:srgbClr val="FFFFFF"/>
                </a:solidFill>
              </a:rPr>
              <a:pPr/>
              <a:t>‹#›</a:t>
            </a:fld>
            <a:endParaRPr lang="en-GB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960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09600" y="6308726"/>
            <a:ext cx="2844800" cy="4127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363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49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90088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82395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211035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923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30730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60985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88375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1500"/>
            <a:ext cx="12192599" cy="6859499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2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49"/>
            <a:ext cx="9608400" cy="1310851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377">
              <a:defRPr/>
            </a:pP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defTabSz="914377">
              <a:defRPr/>
            </a:pPr>
            <a:r>
              <a:rPr lang="sv-SE" sz="1200" smtClean="0">
                <a:solidFill>
                  <a:prstClr val="black"/>
                </a:solidFill>
                <a:latin typeface="Arial"/>
              </a:rPr>
              <a:t>Processforum 241003</a:t>
            </a: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defTabSz="914377">
              <a:defRPr/>
            </a:pPr>
            <a:fld id="{34C9B0E5-37D7-412E-A162-6A236BADC197}" type="slidenum">
              <a:rPr lang="sv-SE" sz="1200" smtClean="0">
                <a:solidFill>
                  <a:prstClr val="black"/>
                </a:solidFill>
                <a:latin typeface="Arial"/>
              </a:rPr>
              <a:pPr algn="r" defTabSz="914377">
                <a:defRPr/>
              </a:pPr>
              <a:t>‹#›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9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82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>
              <a:solidFill>
                <a:srgbClr val="363636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69924" y="1118585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269924" y="1842484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>
                <a:solidFill>
                  <a:srgbClr val="363636"/>
                </a:solidFill>
                <a:latin typeface="Arial"/>
              </a:rPr>
              <a:t>Sydöstra sjukvårdsregionen</a:t>
            </a:r>
            <a:endParaRPr lang="sv-SE" sz="1467" dirty="0">
              <a:solidFill>
                <a:srgbClr val="36363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702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104775" y="0"/>
            <a:ext cx="12192000" cy="59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2030511"/>
          </a:xfrm>
        </p:spPr>
        <p:txBody>
          <a:bodyPr>
            <a:noAutofit/>
          </a:bodyPr>
          <a:lstStyle/>
          <a:p>
            <a:pPr lvl="0" algn="l"/>
            <a:r>
              <a:rPr lang="sv-SE" sz="4800" dirty="0">
                <a:solidFill>
                  <a:schemeClr val="bg1"/>
                </a:solidFill>
              </a:rPr>
              <a:t>RPO Lung- och allergisjukdomar</a:t>
            </a: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>Översiktlig handlingsplan för 2024</a:t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1400" dirty="0" smtClean="0">
                <a:solidFill>
                  <a:schemeClr val="bg1"/>
                </a:solidFill>
              </a:rPr>
              <a:t>Uppdaterad inför KR 241125</a:t>
            </a:r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endParaRPr lang="sv-S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9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335714"/>
            <a:ext cx="10972800" cy="1143000"/>
          </a:xfrm>
        </p:spPr>
        <p:txBody>
          <a:bodyPr/>
          <a:lstStyle/>
          <a:p>
            <a:r>
              <a:rPr lang="sv-SE" dirty="0" err="1" smtClean="0"/>
              <a:t>Take</a:t>
            </a:r>
            <a:r>
              <a:rPr lang="sv-SE" dirty="0" smtClean="0"/>
              <a:t> </a:t>
            </a:r>
            <a:r>
              <a:rPr lang="sv-SE" dirty="0" err="1" smtClean="0"/>
              <a:t>home</a:t>
            </a:r>
            <a:r>
              <a:rPr lang="sv-SE" dirty="0" smtClean="0"/>
              <a:t> </a:t>
            </a:r>
            <a:r>
              <a:rPr lang="sv-SE" dirty="0" err="1" smtClean="0"/>
              <a:t>message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98088" y="1574347"/>
            <a:ext cx="10972800" cy="5082931"/>
          </a:xfrm>
        </p:spPr>
        <p:txBody>
          <a:bodyPr>
            <a:normAutofit fontScale="85000" lnSpcReduction="10000"/>
          </a:bodyPr>
          <a:lstStyle/>
          <a:p>
            <a:r>
              <a:rPr lang="sv-SE" sz="1050" dirty="0" smtClean="0"/>
              <a:t>Lungcancer   		Utmaningar 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	-ledtider ej bra men kanske viss förbättring  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	-analyser visar långa ledtider gällande molekylärpatologi och när vi behöver remitterar för avancerad EBUS(</a:t>
            </a:r>
            <a:r>
              <a:rPr lang="sv-SE" sz="1050" dirty="0" err="1" smtClean="0"/>
              <a:t>staging</a:t>
            </a:r>
            <a:r>
              <a:rPr lang="sv-SE" sz="1050" dirty="0" smtClean="0"/>
              <a:t> undersökning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-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NGS molekylärpatologi förhoppningsvis igång lokalt på Ryhov under 2024  Tiden i hand projekt pågår Ryhov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Vi blir allt bättre på avancerad EBUS  Ökad tillgänglighet förutses </a:t>
            </a:r>
            <a:r>
              <a:rPr lang="sv-SE" sz="1050" dirty="0" err="1" smtClean="0"/>
              <a:t>pga</a:t>
            </a:r>
            <a:r>
              <a:rPr lang="sv-SE" sz="1050" dirty="0" smtClean="0"/>
              <a:t> EBUS nu i Kalmar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Kvalitet god med bra överlevnadsdata</a:t>
            </a:r>
          </a:p>
          <a:p>
            <a:endParaRPr lang="sv-SE" sz="1050" dirty="0" smtClean="0"/>
          </a:p>
          <a:p>
            <a:endParaRPr lang="sv-SE" sz="1050" dirty="0"/>
          </a:p>
          <a:p>
            <a:endParaRPr lang="sv-SE" sz="1050" dirty="0" smtClean="0"/>
          </a:p>
          <a:p>
            <a:endParaRPr lang="sv-SE" sz="1050" dirty="0"/>
          </a:p>
          <a:p>
            <a:r>
              <a:rPr lang="sv-SE" sz="1050" dirty="0" smtClean="0"/>
              <a:t>Lungfibros		</a:t>
            </a:r>
            <a:r>
              <a:rPr lang="sv-SE" sz="1050" dirty="0"/>
              <a:t>Utmaningar </a:t>
            </a:r>
          </a:p>
          <a:p>
            <a:r>
              <a:rPr lang="sv-SE" sz="1050" dirty="0" smtClean="0"/>
              <a:t>			mer avancerad kombinationer av läkemedel, få en mer Sammanhållen vård av patientgruppen 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	hur följer vid kvalitet?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	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Strukturerad </a:t>
            </a:r>
            <a:r>
              <a:rPr lang="sv-SE" sz="1050" dirty="0"/>
              <a:t>ILD mottagning på tre sjukhus (</a:t>
            </a:r>
            <a:r>
              <a:rPr lang="sv-SE" sz="1050" b="1" dirty="0"/>
              <a:t>Linköping</a:t>
            </a:r>
            <a:r>
              <a:rPr lang="sv-SE" sz="1050" dirty="0"/>
              <a:t>, Jönköping, Kalmar) </a:t>
            </a:r>
            <a:r>
              <a:rPr lang="sv-SE" sz="1050" dirty="0" smtClean="0"/>
              <a:t>Gemensamma </a:t>
            </a:r>
            <a:r>
              <a:rPr lang="sv-SE" sz="1050" dirty="0"/>
              <a:t>rutiner, provtagningsmallar, checklistor för läkemedel </a:t>
            </a:r>
            <a:r>
              <a:rPr lang="sv-SE" sz="1050" dirty="0" smtClean="0"/>
              <a:t>framtagna </a:t>
            </a:r>
            <a:endParaRPr lang="sv-SE" sz="1050" dirty="0"/>
          </a:p>
          <a:p>
            <a:pPr defTabSz="914400">
              <a:lnSpc>
                <a:spcPct val="120000"/>
              </a:lnSpc>
              <a:spcBef>
                <a:spcPts val="0"/>
              </a:spcBef>
              <a:defRPr/>
            </a:pPr>
            <a:endParaRPr lang="sv-SE" sz="1050" dirty="0" smtClean="0"/>
          </a:p>
          <a:p>
            <a:pPr>
              <a:lnSpc>
                <a:spcPct val="120000"/>
              </a:lnSpc>
            </a:pPr>
            <a:r>
              <a:rPr lang="sv-SE" sz="1050" dirty="0" smtClean="0"/>
              <a:t>		Registerdeltagande </a:t>
            </a:r>
            <a:r>
              <a:rPr lang="sv-SE" sz="1050" dirty="0"/>
              <a:t>i regionen?  </a:t>
            </a:r>
          </a:p>
          <a:p>
            <a:pPr>
              <a:lnSpc>
                <a:spcPct val="120000"/>
              </a:lnSpc>
            </a:pPr>
            <a:endParaRPr lang="sv-SE" sz="1050" dirty="0"/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sv-SE" sz="1050" dirty="0" smtClean="0"/>
              <a:t>		Gemensam </a:t>
            </a:r>
            <a:r>
              <a:rPr lang="sv-SE" sz="1050" dirty="0"/>
              <a:t>reuma/</a:t>
            </a:r>
            <a:r>
              <a:rPr lang="sv-SE" sz="1050" dirty="0" err="1"/>
              <a:t>lung</a:t>
            </a:r>
            <a:r>
              <a:rPr lang="sv-SE" sz="1050" dirty="0"/>
              <a:t> rond </a:t>
            </a:r>
            <a:r>
              <a:rPr lang="sv-SE" sz="1050" dirty="0" smtClean="0"/>
              <a:t>JKPG nyhet 2023 </a:t>
            </a:r>
            <a:endParaRPr lang="sv-SE" sz="1050" dirty="0"/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endParaRPr lang="sv-SE" sz="1050" dirty="0"/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sv-SE" sz="1050" dirty="0" smtClean="0"/>
              <a:t>		Regional </a:t>
            </a:r>
            <a:r>
              <a:rPr lang="sv-SE" sz="1050" dirty="0"/>
              <a:t>rond sydöstra var 5 </a:t>
            </a:r>
            <a:r>
              <a:rPr lang="sv-SE" sz="1050" dirty="0" smtClean="0"/>
              <a:t>vecka nyhet 2023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endParaRPr lang="sv-SE" sz="1050" dirty="0"/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endParaRPr lang="sv-SE" sz="1050" dirty="0" smtClean="0"/>
          </a:p>
          <a:p>
            <a:endParaRPr lang="sv-SE" sz="1050" dirty="0"/>
          </a:p>
          <a:p>
            <a:r>
              <a:rPr lang="sv-SE" sz="1050" dirty="0" smtClean="0"/>
              <a:t>Allergi 		</a:t>
            </a:r>
            <a:r>
              <a:rPr lang="sv-SE" sz="1050" dirty="0"/>
              <a:t>Utmaningar </a:t>
            </a:r>
          </a:p>
          <a:p>
            <a:r>
              <a:rPr lang="sv-SE" sz="1050" dirty="0" smtClean="0"/>
              <a:t>			Väntetider /tillgänglighet </a:t>
            </a:r>
            <a:endParaRPr lang="sv-SE" sz="1050" dirty="0"/>
          </a:p>
          <a:p>
            <a:r>
              <a:rPr lang="sv-SE" sz="1050" dirty="0" smtClean="0"/>
              <a:t>		</a:t>
            </a:r>
            <a:r>
              <a:rPr lang="sv-SE" sz="1050" dirty="0"/>
              <a:t>	Läkemedelsallergi </a:t>
            </a:r>
          </a:p>
          <a:p>
            <a:r>
              <a:rPr lang="sv-SE" sz="1050" dirty="0"/>
              <a:t>	</a:t>
            </a:r>
            <a:r>
              <a:rPr lang="sv-SE" sz="1050" dirty="0" smtClean="0"/>
              <a:t>		Hur </a:t>
            </a:r>
            <a:r>
              <a:rPr lang="sv-SE" sz="1050" dirty="0"/>
              <a:t>mäter vi kvalitet vid användning av biologiska lm? Lv register????</a:t>
            </a:r>
          </a:p>
          <a:p>
            <a:r>
              <a:rPr lang="sv-SE" sz="105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4933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X bilder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870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22341"/>
            <a:ext cx="10972800" cy="1143000"/>
          </a:xfrm>
        </p:spPr>
        <p:txBody>
          <a:bodyPr/>
          <a:lstStyle/>
          <a:p>
            <a:r>
              <a:rPr lang="sv-SE" dirty="0" smtClean="0"/>
              <a:t>ILD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" y="1832970"/>
            <a:ext cx="11768255" cy="3744415"/>
          </a:xfrm>
        </p:spPr>
        <p:txBody>
          <a:bodyPr>
            <a:normAutofit fontScale="55000" lnSpcReduction="20000"/>
          </a:bodyPr>
          <a:lstStyle/>
          <a:p>
            <a:r>
              <a:rPr lang="sv-SE" sz="4000" dirty="0" smtClean="0"/>
              <a:t>Strukturerad </a:t>
            </a:r>
            <a:r>
              <a:rPr lang="sv-SE" sz="4000" dirty="0"/>
              <a:t>ILD </a:t>
            </a:r>
            <a:r>
              <a:rPr lang="sv-SE" sz="4000" dirty="0" smtClean="0"/>
              <a:t>mottagning på tre sjukhus (Linköping, Jönköping, Kalmar) </a:t>
            </a:r>
            <a:endParaRPr lang="sv-SE" sz="4000" dirty="0"/>
          </a:p>
          <a:p>
            <a:endParaRPr lang="sv-SE" sz="4000" dirty="0"/>
          </a:p>
          <a:p>
            <a:pPr defTabSz="914400">
              <a:spcBef>
                <a:spcPts val="0"/>
              </a:spcBef>
              <a:defRPr/>
            </a:pPr>
            <a:r>
              <a:rPr lang="sv-SE" sz="4000" dirty="0" smtClean="0"/>
              <a:t>Gemensamma rutiner, provtagningsmallar, checklistor för läkemedel  </a:t>
            </a:r>
            <a:endParaRPr lang="sv-SE" sz="4000" dirty="0"/>
          </a:p>
          <a:p>
            <a:pPr defTabSz="914400">
              <a:spcBef>
                <a:spcPts val="0"/>
              </a:spcBef>
              <a:defRPr/>
            </a:pPr>
            <a:endParaRPr lang="sv-SE" sz="4000" dirty="0"/>
          </a:p>
          <a:p>
            <a:r>
              <a:rPr lang="sv-SE" sz="4000" dirty="0"/>
              <a:t>Registerdeltagande i </a:t>
            </a:r>
            <a:r>
              <a:rPr lang="sv-SE" sz="4000" dirty="0" smtClean="0"/>
              <a:t>regionen?  </a:t>
            </a:r>
            <a:endParaRPr lang="sv-SE" sz="4000" dirty="0"/>
          </a:p>
          <a:p>
            <a:endParaRPr lang="sv-SE" sz="4000" dirty="0"/>
          </a:p>
          <a:p>
            <a:pPr lvl="0">
              <a:spcBef>
                <a:spcPts val="0"/>
              </a:spcBef>
              <a:defRPr/>
            </a:pPr>
            <a:r>
              <a:rPr lang="sv-SE" sz="4000" dirty="0"/>
              <a:t>Gemensam reuma/</a:t>
            </a:r>
            <a:r>
              <a:rPr lang="sv-SE" sz="4000" dirty="0" err="1"/>
              <a:t>lung</a:t>
            </a:r>
            <a:r>
              <a:rPr lang="sv-SE" sz="4000" dirty="0"/>
              <a:t> rond </a:t>
            </a:r>
            <a:r>
              <a:rPr lang="sv-SE" sz="4000" dirty="0" smtClean="0"/>
              <a:t>JKPG</a:t>
            </a:r>
          </a:p>
          <a:p>
            <a:pPr lvl="0">
              <a:spcBef>
                <a:spcPts val="0"/>
              </a:spcBef>
              <a:defRPr/>
            </a:pPr>
            <a:endParaRPr lang="sv-SE" sz="4000" dirty="0"/>
          </a:p>
          <a:p>
            <a:pPr lvl="0">
              <a:spcBef>
                <a:spcPts val="0"/>
              </a:spcBef>
              <a:defRPr/>
            </a:pPr>
            <a:r>
              <a:rPr lang="sv-SE" sz="4000" dirty="0" smtClean="0"/>
              <a:t>Regional rond sydöstra var 5 vecka  - aktivt deltagande</a:t>
            </a:r>
          </a:p>
          <a:p>
            <a:pPr lvl="0">
              <a:spcBef>
                <a:spcPts val="0"/>
              </a:spcBef>
              <a:defRPr/>
            </a:pPr>
            <a:endParaRPr lang="sv-SE" sz="4000" dirty="0"/>
          </a:p>
          <a:p>
            <a:pPr lvl="0">
              <a:spcBef>
                <a:spcPts val="0"/>
              </a:spcBef>
              <a:defRPr/>
            </a:pPr>
            <a:r>
              <a:rPr lang="sv-SE" sz="4000" dirty="0" smtClean="0"/>
              <a:t> Sprida </a:t>
            </a:r>
            <a:r>
              <a:rPr lang="sv-SE" sz="4000" dirty="0"/>
              <a:t>info om </a:t>
            </a:r>
            <a:r>
              <a:rPr lang="sv-SE" sz="4000" dirty="0" smtClean="0"/>
              <a:t>vårdförlopp lungfibros  </a:t>
            </a:r>
            <a:r>
              <a:rPr lang="sv-SE" sz="4000" dirty="0"/>
              <a:t>vid tre möten under hit 2024 </a:t>
            </a:r>
            <a:r>
              <a:rPr lang="sv-SE" sz="4000" dirty="0" smtClean="0"/>
              <a:t>(</a:t>
            </a:r>
            <a:r>
              <a:rPr lang="sv-SE" sz="2900" dirty="0" smtClean="0"/>
              <a:t>digitalt möte 21 okt , regionmöte 7 nov , LMO 29 nov) </a:t>
            </a:r>
            <a:endParaRPr lang="sv-SE" sz="2900" dirty="0"/>
          </a:p>
          <a:p>
            <a:pPr fontAlgn="t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388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545616"/>
            <a:ext cx="10972800" cy="1143000"/>
          </a:xfrm>
        </p:spPr>
        <p:txBody>
          <a:bodyPr/>
          <a:lstStyle/>
          <a:p>
            <a:r>
              <a:rPr lang="sv-SE" dirty="0" smtClean="0"/>
              <a:t>Allergi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" y="2276874"/>
            <a:ext cx="8222166" cy="3744415"/>
          </a:xfrm>
        </p:spPr>
        <p:txBody>
          <a:bodyPr>
            <a:normAutofit/>
          </a:bodyPr>
          <a:lstStyle/>
          <a:p>
            <a:r>
              <a:rPr lang="sv-SE" sz="1800" dirty="0"/>
              <a:t>Gemensam rutin för insättning monitorering  av biologiska läkemedel vid </a:t>
            </a:r>
            <a:endParaRPr lang="sv-SE" sz="1800" dirty="0" smtClean="0"/>
          </a:p>
          <a:p>
            <a:r>
              <a:rPr lang="sv-SE" sz="1800" dirty="0" smtClean="0"/>
              <a:t>astma </a:t>
            </a:r>
            <a:r>
              <a:rPr lang="sv-SE" sz="1800" dirty="0"/>
              <a:t>implementerats och fungerande </a:t>
            </a:r>
            <a:endParaRPr lang="sv-SE" sz="1800" dirty="0" smtClean="0"/>
          </a:p>
          <a:p>
            <a:r>
              <a:rPr lang="sv-SE" sz="1800" dirty="0"/>
              <a:t>	</a:t>
            </a:r>
            <a:r>
              <a:rPr lang="sv-SE" sz="1800" dirty="0" smtClean="0"/>
              <a:t> </a:t>
            </a:r>
          </a:p>
          <a:p>
            <a:r>
              <a:rPr lang="sv-SE" sz="1800" dirty="0" smtClean="0"/>
              <a:t>Sprida info rutiner vid regionmöte 7 nov </a:t>
            </a:r>
          </a:p>
          <a:p>
            <a:r>
              <a:rPr lang="sv-SE" sz="1800" dirty="0" smtClean="0"/>
              <a:t>Utmaningar </a:t>
            </a:r>
          </a:p>
          <a:p>
            <a:r>
              <a:rPr lang="sv-SE" sz="1800" dirty="0"/>
              <a:t>	</a:t>
            </a:r>
            <a:r>
              <a:rPr lang="sv-SE" sz="1700" dirty="0" smtClean="0"/>
              <a:t>Läkemedelsallergi </a:t>
            </a:r>
          </a:p>
          <a:p>
            <a:r>
              <a:rPr lang="sv-SE" sz="1700" dirty="0"/>
              <a:t>	</a:t>
            </a:r>
            <a:r>
              <a:rPr lang="sv-SE" sz="1700" dirty="0" smtClean="0"/>
              <a:t>Hur mäter vi kvalitet vid användning av biologiska lm? Lv </a:t>
            </a:r>
            <a:r>
              <a:rPr lang="sv-SE" sz="1700" dirty="0"/>
              <a:t>register????</a:t>
            </a:r>
          </a:p>
          <a:p>
            <a:r>
              <a:rPr lang="sv-SE" sz="1700" dirty="0" smtClean="0"/>
              <a:t>	Väntetider </a:t>
            </a:r>
            <a:endParaRPr lang="sv-SE" sz="17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1618" y="1315050"/>
            <a:ext cx="3462210" cy="259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06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23392" y="1028732"/>
            <a:ext cx="10972800" cy="1189927"/>
          </a:xfrm>
        </p:spPr>
        <p:txBody>
          <a:bodyPr>
            <a:normAutofit fontScale="90000"/>
          </a:bodyPr>
          <a:lstStyle/>
          <a:p>
            <a:r>
              <a:rPr lang="sv-SE" sz="2200" dirty="0" smtClean="0"/>
              <a:t>Regiondag i </a:t>
            </a:r>
            <a:r>
              <a:rPr lang="sv-SE" sz="2200" dirty="0" err="1" smtClean="0"/>
              <a:t>lung</a:t>
            </a:r>
            <a:r>
              <a:rPr lang="sv-SE" sz="2200" dirty="0" smtClean="0"/>
              <a:t> allergi med fokus på</a:t>
            </a:r>
            <a:br>
              <a:rPr lang="sv-SE" sz="2200" dirty="0" smtClean="0"/>
            </a:br>
            <a:r>
              <a:rPr lang="sv-SE" sz="2700" b="1" dirty="0" smtClean="0"/>
              <a:t>Akut </a:t>
            </a:r>
            <a:r>
              <a:rPr lang="sv-SE" sz="2700" b="1" dirty="0"/>
              <a:t>och kronisk </a:t>
            </a:r>
            <a:r>
              <a:rPr lang="sv-SE" sz="2700" b="1" dirty="0" smtClean="0"/>
              <a:t>lungsjukdom</a:t>
            </a:r>
            <a:r>
              <a:rPr lang="sv-SE" sz="2700" dirty="0" smtClean="0"/>
              <a:t> </a:t>
            </a:r>
            <a:r>
              <a:rPr lang="sv-SE" sz="2700" b="1" dirty="0" smtClean="0"/>
              <a:t>med </a:t>
            </a:r>
            <a:r>
              <a:rPr lang="sv-SE" sz="2700" b="1" dirty="0"/>
              <a:t>kloka kliniska </a:t>
            </a:r>
            <a:r>
              <a:rPr lang="sv-SE" sz="2700" b="1" dirty="0" smtClean="0"/>
              <a:t>val</a:t>
            </a:r>
            <a:br>
              <a:rPr lang="sv-SE" sz="2700" b="1" dirty="0" smtClean="0"/>
            </a:br>
            <a:r>
              <a:rPr lang="sv-SE" sz="2700" b="1" dirty="0"/>
              <a:t/>
            </a:r>
            <a:br>
              <a:rPr lang="sv-SE" sz="2700" b="1" dirty="0"/>
            </a:br>
            <a:r>
              <a:rPr lang="sv-SE" sz="2000" b="1" dirty="0" smtClean="0"/>
              <a:t>7 nov 2024 Nässjö</a:t>
            </a:r>
            <a:br>
              <a:rPr lang="sv-SE" sz="2000" b="1" dirty="0" smtClean="0"/>
            </a:br>
            <a:r>
              <a:rPr lang="sv-SE" sz="2000" b="1" dirty="0" smtClean="0"/>
              <a:t>98 deltagare </a:t>
            </a:r>
            <a:r>
              <a:rPr lang="sv-SE" sz="4400" dirty="0"/>
              <a:t/>
            </a:r>
            <a:br>
              <a:rPr lang="sv-SE" sz="4400" dirty="0"/>
            </a:br>
            <a:r>
              <a:rPr lang="sv-SE" sz="5400" b="1" dirty="0" smtClean="0"/>
              <a:t> </a:t>
            </a:r>
            <a:r>
              <a:rPr lang="sv-SE" sz="5400" dirty="0"/>
              <a:t/>
            </a:r>
            <a:br>
              <a:rPr lang="sv-SE" sz="5400" dirty="0"/>
            </a:b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730102" y="1745246"/>
            <a:ext cx="10972800" cy="3744415"/>
          </a:xfrm>
        </p:spPr>
        <p:txBody>
          <a:bodyPr>
            <a:normAutofit fontScale="25000" lnSpcReduction="20000"/>
          </a:bodyPr>
          <a:lstStyle/>
          <a:p>
            <a:r>
              <a:rPr lang="sv-SE" sz="3200" b="1" dirty="0"/>
              <a:t> </a:t>
            </a:r>
            <a:endParaRPr lang="sv-SE" sz="3200" dirty="0"/>
          </a:p>
          <a:p>
            <a:r>
              <a:rPr lang="sv-SE" sz="3600" dirty="0"/>
              <a:t>09:00 	</a:t>
            </a:r>
            <a:r>
              <a:rPr lang="sv-SE" sz="3600" dirty="0" smtClean="0"/>
              <a:t>Kaffe</a:t>
            </a:r>
            <a:endParaRPr lang="sv-SE" sz="3600" dirty="0"/>
          </a:p>
          <a:p>
            <a:r>
              <a:rPr lang="sv-SE" sz="3600" dirty="0"/>
              <a:t> </a:t>
            </a:r>
          </a:p>
          <a:p>
            <a:r>
              <a:rPr lang="sv-SE" sz="3600" dirty="0"/>
              <a:t>09:30	</a:t>
            </a:r>
            <a:r>
              <a:rPr lang="sv-SE" sz="3600" b="1" dirty="0"/>
              <a:t>RPO lungmedicin</a:t>
            </a:r>
            <a:r>
              <a:rPr lang="sv-SE" sz="3600" dirty="0"/>
              <a:t>    Välkomna och presentation av dagen   </a:t>
            </a:r>
          </a:p>
          <a:p>
            <a:r>
              <a:rPr lang="sv-SE" sz="3600" dirty="0"/>
              <a:t> </a:t>
            </a:r>
            <a:r>
              <a:rPr lang="sv-SE" sz="3600" i="1" dirty="0"/>
              <a:t>			 </a:t>
            </a:r>
            <a:endParaRPr lang="sv-SE" sz="3600" dirty="0"/>
          </a:p>
          <a:p>
            <a:r>
              <a:rPr lang="sv-SE" sz="3600" dirty="0"/>
              <a:t>09:40	</a:t>
            </a:r>
            <a:r>
              <a:rPr lang="sv-SE" sz="3600" b="1" dirty="0" smtClean="0"/>
              <a:t>Kloka </a:t>
            </a:r>
            <a:r>
              <a:rPr lang="sv-SE" sz="3600" b="1" dirty="0"/>
              <a:t>kliniska val  </a:t>
            </a:r>
            <a:r>
              <a:rPr lang="sv-SE" sz="3600" dirty="0"/>
              <a:t>inom lungmedicin och radiologi  </a:t>
            </a:r>
            <a:r>
              <a:rPr lang="sv-SE" sz="3600" dirty="0" smtClean="0"/>
              <a:t>Henriette </a:t>
            </a:r>
            <a:r>
              <a:rPr lang="sv-SE" sz="3600" dirty="0" err="1"/>
              <a:t>Ståhlbrandt</a:t>
            </a:r>
            <a:r>
              <a:rPr lang="sv-SE" sz="3600" dirty="0"/>
              <a:t>,  överläkare,  </a:t>
            </a:r>
            <a:r>
              <a:rPr lang="sv-SE" sz="3600" b="1" dirty="0"/>
              <a:t>biträdande verksamhetschef på röntgenkliniken i Region Jönköpings län</a:t>
            </a:r>
            <a:endParaRPr lang="sv-SE" sz="3600" dirty="0"/>
          </a:p>
          <a:p>
            <a:r>
              <a:rPr lang="sv-SE" sz="3600" dirty="0"/>
              <a:t> </a:t>
            </a:r>
            <a:r>
              <a:rPr lang="sv-SE" sz="3600" dirty="0" smtClean="0"/>
              <a:t>10:30</a:t>
            </a:r>
            <a:r>
              <a:rPr lang="sv-SE" sz="3600" dirty="0"/>
              <a:t>	Bensträckare </a:t>
            </a:r>
          </a:p>
          <a:p>
            <a:r>
              <a:rPr lang="sv-SE" sz="3600" dirty="0"/>
              <a:t> </a:t>
            </a:r>
          </a:p>
          <a:p>
            <a:r>
              <a:rPr lang="sv-SE" sz="3600" dirty="0"/>
              <a:t>10:40	</a:t>
            </a:r>
            <a:r>
              <a:rPr lang="sv-SE" sz="3600" b="1" dirty="0"/>
              <a:t>Lungfibros </a:t>
            </a:r>
            <a:r>
              <a:rPr lang="sv-SE" sz="3600" dirty="0"/>
              <a:t>Presentation av Vårdförlopp lungfibros  </a:t>
            </a:r>
            <a:r>
              <a:rPr lang="sv-SE" sz="3600" dirty="0" smtClean="0"/>
              <a:t>Marietta </a:t>
            </a:r>
            <a:r>
              <a:rPr lang="sv-SE" sz="3600" dirty="0" err="1"/>
              <a:t>Kokkala</a:t>
            </a:r>
            <a:r>
              <a:rPr lang="sv-SE" sz="3600" dirty="0"/>
              <a:t>, överläkare US Linköping med fibrosteam</a:t>
            </a:r>
          </a:p>
          <a:p>
            <a:r>
              <a:rPr lang="sv-SE" sz="3600" dirty="0"/>
              <a:t>		    </a:t>
            </a:r>
          </a:p>
          <a:p>
            <a:r>
              <a:rPr lang="sv-SE" sz="3600" dirty="0"/>
              <a:t> 11:30	</a:t>
            </a:r>
            <a:r>
              <a:rPr lang="sv-SE" sz="3600" b="1" dirty="0" smtClean="0"/>
              <a:t>Astma </a:t>
            </a:r>
            <a:r>
              <a:rPr lang="sv-SE" sz="3600" b="1" dirty="0"/>
              <a:t>allergi</a:t>
            </a:r>
            <a:r>
              <a:rPr lang="sv-SE" sz="3600" dirty="0"/>
              <a:t>.  När är det läge för biologiska läkemedel? Fallpresentationer med mentometer.   </a:t>
            </a:r>
            <a:r>
              <a:rPr lang="sv-SE" sz="3600" dirty="0" smtClean="0"/>
              <a:t>Patrik </a:t>
            </a:r>
            <a:r>
              <a:rPr lang="sv-SE" sz="3600" dirty="0" err="1"/>
              <a:t>Nordenfelt</a:t>
            </a:r>
            <a:r>
              <a:rPr lang="sv-SE" sz="3600" dirty="0"/>
              <a:t> överläkare, Länssjukhuset Ryhov och Karolina Forssén överläkare, Länssjukhuset Kalmar </a:t>
            </a:r>
          </a:p>
          <a:p>
            <a:r>
              <a:rPr lang="sv-SE" sz="3600" dirty="0"/>
              <a:t>	</a:t>
            </a:r>
          </a:p>
          <a:p>
            <a:r>
              <a:rPr lang="sv-SE" sz="3600" dirty="0"/>
              <a:t>12:15	</a:t>
            </a:r>
            <a:r>
              <a:rPr lang="sv-SE" sz="3600" b="1" dirty="0" smtClean="0"/>
              <a:t>Lunch </a:t>
            </a:r>
            <a:endParaRPr lang="sv-SE" sz="3600" dirty="0"/>
          </a:p>
          <a:p>
            <a:r>
              <a:rPr lang="sv-SE" sz="3600" dirty="0"/>
              <a:t> </a:t>
            </a:r>
          </a:p>
          <a:p>
            <a:r>
              <a:rPr lang="sv-SE" sz="3600" dirty="0"/>
              <a:t>13:00	</a:t>
            </a:r>
            <a:r>
              <a:rPr lang="sv-SE" sz="3600" b="1" dirty="0" smtClean="0"/>
              <a:t>Syrgas</a:t>
            </a:r>
            <a:r>
              <a:rPr lang="sv-SE" sz="3600" dirty="0" smtClean="0"/>
              <a:t>  </a:t>
            </a:r>
            <a:r>
              <a:rPr lang="sv-SE" sz="3600" dirty="0"/>
              <a:t>Vad är optimal syrgasduration?  Presentation av REDOX studien. Ska vi ge syrgas under träning? Kort från AMBOX studien   </a:t>
            </a:r>
            <a:r>
              <a:rPr lang="sv-SE" sz="3600" dirty="0" smtClean="0"/>
              <a:t>LTOT </a:t>
            </a:r>
            <a:r>
              <a:rPr lang="sv-SE" sz="3600" dirty="0"/>
              <a:t>hos rökare -  vad står vi idag?  </a:t>
            </a:r>
          </a:p>
          <a:p>
            <a:r>
              <a:rPr lang="sv-SE" sz="3600" dirty="0"/>
              <a:t>		Josefin Sundh överläkare, docent  Lungkliniken Örebro </a:t>
            </a:r>
          </a:p>
          <a:p>
            <a:r>
              <a:rPr lang="sv-SE" sz="3600" dirty="0"/>
              <a:t>14:00</a:t>
            </a:r>
            <a:r>
              <a:rPr lang="sv-SE" sz="3600" b="1" dirty="0"/>
              <a:t>	Forskning lungmedicin – allergi</a:t>
            </a:r>
            <a:r>
              <a:rPr lang="sv-SE" sz="3600" dirty="0"/>
              <a:t> </a:t>
            </a:r>
            <a:r>
              <a:rPr lang="sv-SE" sz="3600" b="1" dirty="0"/>
              <a:t>sydöstra  </a:t>
            </a:r>
            <a:endParaRPr lang="sv-SE" sz="3600" dirty="0"/>
          </a:p>
          <a:p>
            <a:r>
              <a:rPr lang="sv-SE" sz="3600" dirty="0"/>
              <a:t>		Preoperativ rehabilitering.   Ann Engkvist fysioterapeut Länssjukhuset  Ryhov</a:t>
            </a:r>
          </a:p>
          <a:p>
            <a:r>
              <a:rPr lang="sv-SE" sz="3600" dirty="0"/>
              <a:t>		</a:t>
            </a:r>
            <a:r>
              <a:rPr lang="sv-SE" sz="3600" dirty="0" err="1"/>
              <a:t>Imagine</a:t>
            </a:r>
            <a:r>
              <a:rPr lang="sv-SE" sz="3600" dirty="0"/>
              <a:t> Care.  Petra Jakobsson sjuksköterska, doktorand US Linköping  </a:t>
            </a:r>
          </a:p>
          <a:p>
            <a:r>
              <a:rPr lang="sv-SE" sz="3600" dirty="0"/>
              <a:t>		KOL/ILD forskning.  Hur gör man en FOU plan? David  Olander ST läkare, doktorand US Linköping  </a:t>
            </a:r>
          </a:p>
          <a:p>
            <a:r>
              <a:rPr lang="sv-SE" sz="3600" dirty="0" smtClean="0"/>
              <a:t>		Presentation </a:t>
            </a:r>
            <a:r>
              <a:rPr lang="sv-SE" sz="3600" dirty="0"/>
              <a:t>av ST förbättringsprojekt.  Handledning av </a:t>
            </a:r>
            <a:r>
              <a:rPr lang="sv-SE" sz="3600" dirty="0" err="1"/>
              <a:t>St</a:t>
            </a:r>
            <a:r>
              <a:rPr lang="sv-SE" sz="3600" dirty="0"/>
              <a:t> läkare på lungmottagning Johanna </a:t>
            </a:r>
            <a:r>
              <a:rPr lang="sv-SE" sz="3600" dirty="0" err="1"/>
              <a:t>Lorin</a:t>
            </a:r>
            <a:r>
              <a:rPr lang="sv-SE" sz="3600" dirty="0"/>
              <a:t> ST läkare, Länssjukhuset Ryhov</a:t>
            </a:r>
            <a:r>
              <a:rPr lang="sv-SE" sz="3600" i="1" dirty="0"/>
              <a:t>	 </a:t>
            </a:r>
            <a:endParaRPr lang="sv-SE" sz="3600" dirty="0"/>
          </a:p>
          <a:p>
            <a:r>
              <a:rPr lang="sv-SE" sz="3600" dirty="0" smtClean="0"/>
              <a:t>	</a:t>
            </a:r>
            <a:r>
              <a:rPr lang="sv-SE" sz="3600" dirty="0"/>
              <a:t> </a:t>
            </a:r>
          </a:p>
          <a:p>
            <a:r>
              <a:rPr lang="sv-SE" sz="3600" dirty="0"/>
              <a:t>14:55	</a:t>
            </a:r>
            <a:r>
              <a:rPr lang="sv-SE" sz="3600" dirty="0" smtClean="0"/>
              <a:t>Presentation </a:t>
            </a:r>
            <a:r>
              <a:rPr lang="sv-SE" sz="3600" dirty="0"/>
              <a:t>av sista timmen på dagen… se nedan</a:t>
            </a:r>
          </a:p>
          <a:p>
            <a:r>
              <a:rPr lang="sv-SE" sz="3600" dirty="0"/>
              <a:t>   </a:t>
            </a:r>
          </a:p>
          <a:p>
            <a:r>
              <a:rPr lang="sv-SE" sz="3600" dirty="0"/>
              <a:t>15:00 	</a:t>
            </a:r>
            <a:r>
              <a:rPr lang="sv-SE" sz="3600" b="1" dirty="0"/>
              <a:t>Fika</a:t>
            </a:r>
            <a:r>
              <a:rPr lang="sv-SE" sz="3600" dirty="0"/>
              <a:t> </a:t>
            </a:r>
          </a:p>
          <a:p>
            <a:r>
              <a:rPr lang="sv-SE" sz="3600" dirty="0"/>
              <a:t>		</a:t>
            </a:r>
          </a:p>
          <a:p>
            <a:r>
              <a:rPr lang="sv-SE" sz="3600" dirty="0"/>
              <a:t>15:30	</a:t>
            </a:r>
            <a:r>
              <a:rPr lang="sv-SE" sz="3600" b="1" dirty="0"/>
              <a:t>Samarbetsfrågor/kort workshop med fokus på 5-6 intresseområden   </a:t>
            </a:r>
            <a:endParaRPr lang="sv-SE" sz="3600" dirty="0"/>
          </a:p>
          <a:p>
            <a:r>
              <a:rPr lang="sv-SE" sz="3600" dirty="0"/>
              <a:t>		</a:t>
            </a:r>
          </a:p>
          <a:p>
            <a:r>
              <a:rPr lang="sv-SE" sz="3600" dirty="0"/>
              <a:t>16.00</a:t>
            </a:r>
            <a:r>
              <a:rPr lang="sv-SE" sz="3600" b="1" dirty="0"/>
              <a:t>		Avslutning och hemresa</a:t>
            </a:r>
            <a:endParaRPr lang="sv-SE" sz="4000" dirty="0"/>
          </a:p>
          <a:p>
            <a:r>
              <a:rPr lang="sv-SE" sz="4000" b="1" dirty="0"/>
              <a:t> </a:t>
            </a:r>
            <a:endParaRPr lang="sv-SE" sz="4000" dirty="0"/>
          </a:p>
          <a:p>
            <a:r>
              <a:rPr lang="sv-SE" b="1" i="1" dirty="0"/>
              <a:t> </a:t>
            </a:r>
            <a:endParaRPr lang="sv-SE" dirty="0"/>
          </a:p>
          <a:p>
            <a:r>
              <a:rPr lang="sv-SE" b="1" dirty="0"/>
              <a:t> 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410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23392" y="330233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sz="4000" dirty="0" smtClean="0"/>
              <a:t>Lungprocessen i sydöstra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700" dirty="0" smtClean="0"/>
              <a:t>arbetssätt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7704" y="1700631"/>
            <a:ext cx="5384800" cy="3707243"/>
          </a:xfrm>
          <a:prstGeom prst="rect">
            <a:avLst/>
          </a:prstGeom>
        </p:spPr>
      </p:pic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>
          <a:xfrm>
            <a:off x="6109792" y="1808123"/>
            <a:ext cx="7198581" cy="3599751"/>
          </a:xfrm>
        </p:spPr>
        <p:txBody>
          <a:bodyPr>
            <a:normAutofit/>
          </a:bodyPr>
          <a:lstStyle/>
          <a:p>
            <a:r>
              <a:rPr lang="sv-SE" sz="2400" dirty="0" smtClean="0"/>
              <a:t>Patient</a:t>
            </a:r>
          </a:p>
          <a:p>
            <a:endParaRPr lang="sv-SE" sz="2400" dirty="0" smtClean="0"/>
          </a:p>
          <a:p>
            <a:r>
              <a:rPr lang="sv-SE" sz="2400" dirty="0" smtClean="0"/>
              <a:t>Lungprocess/LPO</a:t>
            </a:r>
          </a:p>
          <a:p>
            <a:endParaRPr lang="sv-SE" sz="2400" dirty="0"/>
          </a:p>
          <a:p>
            <a:r>
              <a:rPr lang="sv-SE" sz="2400" dirty="0" smtClean="0"/>
              <a:t>RPO lungmedicin sydöstra</a:t>
            </a:r>
          </a:p>
          <a:p>
            <a:endParaRPr lang="sv-SE" sz="2400" dirty="0" smtClean="0"/>
          </a:p>
          <a:p>
            <a:r>
              <a:rPr lang="sv-SE" sz="2400" dirty="0" smtClean="0"/>
              <a:t>NPO/Svenska </a:t>
            </a:r>
            <a:r>
              <a:rPr lang="sv-SE" sz="2400" dirty="0"/>
              <a:t>Planeringsgruppen för </a:t>
            </a:r>
            <a:r>
              <a:rPr lang="sv-SE" sz="2400" dirty="0" smtClean="0"/>
              <a:t>Lungcancer/</a:t>
            </a:r>
            <a:r>
              <a:rPr lang="sv-SE" sz="2400" dirty="0" err="1" smtClean="0"/>
              <a:t>Swedevox</a:t>
            </a:r>
            <a:endParaRPr lang="sv-SE" sz="2400" dirty="0"/>
          </a:p>
          <a:p>
            <a:endParaRPr lang="sv-SE" dirty="0"/>
          </a:p>
        </p:txBody>
      </p:sp>
      <p:cxnSp>
        <p:nvCxnSpPr>
          <p:cNvPr id="3" name="Rak pilkoppling 2"/>
          <p:cNvCxnSpPr/>
          <p:nvPr/>
        </p:nvCxnSpPr>
        <p:spPr>
          <a:xfrm flipV="1">
            <a:off x="6641432" y="3962400"/>
            <a:ext cx="0" cy="5133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pilkoppling 7"/>
          <p:cNvCxnSpPr/>
          <p:nvPr/>
        </p:nvCxnSpPr>
        <p:spPr>
          <a:xfrm flipV="1">
            <a:off x="6609347" y="3088105"/>
            <a:ext cx="0" cy="4652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pilkoppling 10"/>
          <p:cNvCxnSpPr/>
          <p:nvPr/>
        </p:nvCxnSpPr>
        <p:spPr>
          <a:xfrm flipV="1">
            <a:off x="6609347" y="2237874"/>
            <a:ext cx="0" cy="4812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2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521792" y="345242"/>
            <a:ext cx="10972800" cy="1143000"/>
          </a:xfrm>
        </p:spPr>
        <p:txBody>
          <a:bodyPr>
            <a:normAutofit/>
          </a:bodyPr>
          <a:lstStyle/>
          <a:p>
            <a:r>
              <a:rPr lang="sv-SE" sz="4000" dirty="0"/>
              <a:t>T</a:t>
            </a:r>
            <a:r>
              <a:rPr lang="sv-SE" sz="4000" dirty="0" smtClean="0"/>
              <a:t>re insatsområden  </a:t>
            </a:r>
            <a:endParaRPr lang="sv-SE" sz="40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602285" y="1801386"/>
            <a:ext cx="10972800" cy="3744415"/>
          </a:xfrm>
        </p:spPr>
        <p:txBody>
          <a:bodyPr>
            <a:normAutofit/>
          </a:bodyPr>
          <a:lstStyle/>
          <a:p>
            <a:r>
              <a:rPr lang="sv-SE" sz="3200" dirty="0" smtClean="0"/>
              <a:t>Lungcancer </a:t>
            </a:r>
          </a:p>
          <a:p>
            <a:r>
              <a:rPr lang="sv-SE" sz="3200" dirty="0" smtClean="0"/>
              <a:t>ILD</a:t>
            </a:r>
          </a:p>
          <a:p>
            <a:r>
              <a:rPr lang="sv-SE" sz="3200" dirty="0" smtClean="0"/>
              <a:t>Astma allergi</a:t>
            </a:r>
          </a:p>
          <a:p>
            <a:r>
              <a:rPr lang="sv-SE" sz="3200" dirty="0" smtClean="0"/>
              <a:t> </a:t>
            </a:r>
          </a:p>
          <a:p>
            <a:endParaRPr lang="sv-SE" sz="3200" dirty="0"/>
          </a:p>
          <a:p>
            <a:r>
              <a:rPr lang="sv-SE" sz="3200" dirty="0" smtClean="0"/>
              <a:t>På vänt…. KOL</a:t>
            </a:r>
            <a:endParaRPr lang="sv-SE" sz="3200" dirty="0"/>
          </a:p>
        </p:txBody>
      </p:sp>
      <p:sp>
        <p:nvSpPr>
          <p:cNvPr id="2" name="Höger klammerparentes 1"/>
          <p:cNvSpPr/>
          <p:nvPr/>
        </p:nvSpPr>
        <p:spPr>
          <a:xfrm>
            <a:off x="3657600" y="1906859"/>
            <a:ext cx="758283" cy="15388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ruta 2"/>
          <p:cNvSpPr txBox="1"/>
          <p:nvPr/>
        </p:nvSpPr>
        <p:spPr>
          <a:xfrm>
            <a:off x="4549698" y="2509024"/>
            <a:ext cx="1594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RPO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00993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11961"/>
              </p:ext>
            </p:extLst>
          </p:nvPr>
        </p:nvGraphicFramePr>
        <p:xfrm>
          <a:off x="12831" y="0"/>
          <a:ext cx="12185585" cy="820485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77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8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59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958790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1233050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1041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</a:t>
                      </a:r>
                      <a:r>
                        <a:rPr lang="sv-SE" sz="1600" dirty="0" smtClean="0"/>
                        <a:t>insatsområde (NPO)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bg2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Uppföljning:</a:t>
                      </a:r>
                      <a:r>
                        <a:rPr kumimoji="0" lang="sv-SE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ange metod, kvalitetsindikatorer, </a:t>
                      </a:r>
                      <a:r>
                        <a:rPr kumimoji="0" lang="sv-SE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målvärden</a:t>
                      </a:r>
                      <a:r>
                        <a:rPr kumimoji="0" lang="sv-SE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och resultat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b="1" kern="1200" dirty="0">
                        <a:solidFill>
                          <a:schemeClr val="lt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600" b="1" kern="1200" dirty="0">
                        <a:solidFill>
                          <a:schemeClr val="lt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8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Lungcancer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1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RCC/nationella vårdprogramsgruppen</a:t>
                      </a:r>
                      <a:endParaRPr lang="sv-SE" sz="105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800" i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000" b="1" i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RCC 6</a:t>
                      </a:r>
                      <a:r>
                        <a:rPr lang="sv-SE" sz="1000" b="1" i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löften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000" b="0" i="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000" b="0" i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-</a:t>
                      </a:r>
                      <a:r>
                        <a:rPr lang="sv-SE" sz="1000" b="1" i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Få </a:t>
                      </a:r>
                      <a:r>
                        <a:rPr lang="sv-SE" sz="1000" b="1" i="0" dirty="0">
                          <a:solidFill>
                            <a:schemeClr val="accent1"/>
                          </a:solidFill>
                          <a:latin typeface="+mn-lt"/>
                        </a:rPr>
                        <a:t>behandling inom tid som anges i standardiserade vårdförlopp</a:t>
                      </a:r>
                      <a:r>
                        <a:rPr lang="sv-SE" sz="1000" b="1" i="0" baseline="0" dirty="0">
                          <a:solidFill>
                            <a:schemeClr val="accent1"/>
                          </a:solidFill>
                          <a:latin typeface="+mn-lt"/>
                        </a:rPr>
                        <a:t> lungcancer</a:t>
                      </a:r>
                      <a:r>
                        <a:rPr lang="sv-SE" sz="1000" b="1" i="0" dirty="0">
                          <a:solidFill>
                            <a:schemeClr val="accent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-</a:t>
                      </a:r>
                      <a:r>
                        <a:rPr lang="sv-SE" sz="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Alla cancerpatienter ska erbjudas diagnostik </a:t>
                      </a: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och behandling enligt Best </a:t>
                      </a:r>
                      <a:r>
                        <a:rPr lang="sv-SE" sz="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practice</a:t>
                      </a: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.</a:t>
                      </a:r>
                    </a:p>
                    <a:p>
                      <a:endParaRPr lang="sv-SE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Bryant Regular"/>
                        <a:cs typeface="Bryant Regular"/>
                      </a:endParaRPr>
                    </a:p>
                    <a:p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-Alla cancerpatienter ska vara välinformerade och delaktiga genom hela vårdkedjan.</a:t>
                      </a:r>
                    </a:p>
                    <a:p>
                      <a:endParaRPr lang="sv-SE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Bryant Regular"/>
                        <a:cs typeface="Bryant Regular"/>
                      </a:endParaRPr>
                    </a:p>
                    <a:p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-Alla cancerpatienter i livets slutskede ska få lika god palliativ vård oavsett bostadsort.</a:t>
                      </a:r>
                    </a:p>
                    <a:p>
                      <a:endParaRPr lang="sv-SE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Bryant Regular"/>
                        <a:cs typeface="Bryant Regular"/>
                      </a:endParaRPr>
                    </a:p>
                    <a:p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-Alla ska erbjudas bästa möjliga hälsofrämjande insatser och välfungerande screeningprogram.</a:t>
                      </a:r>
                    </a:p>
                    <a:p>
                      <a:endParaRPr lang="sv-SE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Bryant Regular"/>
                        <a:cs typeface="Bryant Regular"/>
                      </a:endParaRPr>
                    </a:p>
                    <a:p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-RCC Sydöst ska prioritera patientnära forskning inom cancerområde</a:t>
                      </a:r>
                      <a:endParaRPr lang="sv-SE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0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RPO </a:t>
                      </a: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ska arbeta </a:t>
                      </a: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 tillgängligheten till </a:t>
                      </a:r>
                      <a:endParaRPr lang="sv-SE" sz="10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PET/CT</a:t>
                      </a: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 PET/CT </a:t>
                      </a: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kapaciteten är undermålig i vissa delar inom sydöstra regionen (Östergötland</a:t>
                      </a: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och Kalmar</a:t>
                      </a:r>
                      <a:r>
                        <a:rPr lang="sv-SE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PET/CT</a:t>
                      </a:r>
                      <a:r>
                        <a:rPr lang="sv-SE" sz="1000" i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 kommer att vara i bruk i Kalmar 2026.</a:t>
                      </a:r>
                      <a:r>
                        <a:rPr lang="sv-SE" sz="1000" i="0" baseline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 </a:t>
                      </a:r>
                      <a:endParaRPr lang="sv-SE" sz="1000" i="0" kern="1200" baseline="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v-SE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RPO </a:t>
                      </a:r>
                      <a:r>
                        <a:rPr lang="sv-SE" sz="10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ska arbeta </a:t>
                      </a: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 att </a:t>
                      </a:r>
                      <a:r>
                        <a:rPr lang="sv-SE" sz="10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förkorta ledtiden </a:t>
                      </a: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för molekylärpatologi </a:t>
                      </a: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 i dag är för lång gentemot angiven tid i vårdförloppet. </a:t>
                      </a:r>
                      <a:endParaRPr lang="sv-SE" sz="10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Detsamma </a:t>
                      </a: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gäller tiden för</a:t>
                      </a: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vanliga </a:t>
                      </a: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svar från patologi</a:t>
                      </a: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Följa utvecklingen av Kalmars arbete med NGS-analys för DNA/RNA (</a:t>
                      </a:r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parallellt istället för sekventiellt.).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NGS införs 2024. tidigt 2025Region Jönköping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Projekt Region Jönköping start mars 2024 med fokus förkortad ledtid på patologen. ”</a:t>
                      </a:r>
                      <a:r>
                        <a:rPr lang="sv-SE" sz="1000" b="1" i="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Tid i handen”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strike="noStrike" baseline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Följa delledtider i specifikt projekt i JKPG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strike="noStrike" baseline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Följa delledtider i sydöstra inom patologi och mol patologi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RPO ser även över arbetssätt och </a:t>
                      </a: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interna processer </a:t>
                      </a: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för att ge stöd till förkortade tider.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Öka EBUS tillgänglighet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EBUS Finns i Jönköping och Linköping. </a:t>
                      </a:r>
                      <a:r>
                        <a:rPr lang="sv-SE" sz="1000" i="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EBUS start v 38 2024 Kalmar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 err="1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Staging</a:t>
                      </a:r>
                      <a:r>
                        <a:rPr lang="sv-SE" sz="1000" i="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EBUS uppstartad ht 2024 Ryhov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baseline="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i="0" dirty="0" smtClean="0">
                          <a:latin typeface="+mn-lt"/>
                        </a:rPr>
                        <a:t>Metod:</a:t>
                      </a:r>
                      <a:r>
                        <a:rPr lang="sv-SE" sz="1000" b="1" i="0" baseline="0" dirty="0" smtClean="0">
                          <a:latin typeface="+mn-lt"/>
                        </a:rPr>
                        <a:t> </a:t>
                      </a:r>
                      <a:r>
                        <a:rPr lang="sv-SE" sz="1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Mått </a:t>
                      </a:r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+mn-lt"/>
                        </a:rPr>
                        <a:t>för </a:t>
                      </a:r>
                      <a:r>
                        <a:rPr lang="sv-SE" sz="1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ledtider finns </a:t>
                      </a:r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+mn-lt"/>
                        </a:rPr>
                        <a:t>att hämta i </a:t>
                      </a:r>
                      <a:r>
                        <a:rPr lang="sv-SE" sz="1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INCA</a:t>
                      </a:r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</a:t>
                      </a:r>
                      <a:r>
                        <a:rPr lang="sv-SE" sz="1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 SVF. Saknas delledtider till specifika </a:t>
                      </a:r>
                      <a:r>
                        <a:rPr lang="sv-SE" sz="1000" i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us</a:t>
                      </a:r>
                      <a:r>
                        <a:rPr lang="sv-SE" sz="1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  <a:p>
                      <a:endParaRPr lang="sv-SE" sz="10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sv-SE" sz="1000" b="1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Målvärde: </a:t>
                      </a:r>
                      <a:r>
                        <a:rPr lang="sv-SE" sz="1000" b="1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Nå rikssnitt för ledtider med bibehållen kvalitet</a:t>
                      </a:r>
                      <a:r>
                        <a:rPr lang="sv-SE" sz="100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sv-SE" sz="10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sv-SE" sz="100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E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IE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E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v-SE" sz="1000" i="0" strike="noStrike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1" i="0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8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Alla cancerpatienter ska erbjudas diagnostik och behandling enligt Best </a:t>
                      </a:r>
                      <a:r>
                        <a:rPr lang="sv-SE" sz="1000" b="1" i="0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practice</a:t>
                      </a:r>
                      <a:r>
                        <a:rPr lang="sv-SE" sz="1000" b="1" i="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.</a:t>
                      </a:r>
                    </a:p>
                    <a:p>
                      <a:endParaRPr lang="sv-SE" sz="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Bryant Regular"/>
                        <a:cs typeface="Bryant Regular"/>
                      </a:endParaRPr>
                    </a:p>
                    <a:p>
                      <a:endParaRPr lang="sv-SE" sz="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0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0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050" b="1" i="0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Vara välinformerade och delaktiga genom hela vårdkedjan </a:t>
                      </a:r>
                      <a:endParaRPr lang="sv-SE" sz="1050" b="1" i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050" b="1" i="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05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05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9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Varje 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region arbetar med att förbättra registrering av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vpg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givna parametrar/kvalitetsindikatorer </a:t>
                      </a:r>
                      <a:r>
                        <a:rPr lang="sv-SE" sz="105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</a:t>
                      </a:r>
                      <a:r>
                        <a:rPr lang="sv-SE" sz="105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sv-SE" sz="105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Sjukvårdsregional </a:t>
                      </a:r>
                      <a:r>
                        <a:rPr lang="sv-SE" sz="105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anpassning av </a:t>
                      </a:r>
                      <a:r>
                        <a:rPr lang="sv-SE" sz="1050" i="0" kern="1200" dirty="0" err="1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vpg</a:t>
                      </a:r>
                      <a:r>
                        <a:rPr lang="sv-SE" sz="1050" i="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50" i="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planeras </a:t>
                      </a:r>
                      <a:r>
                        <a:rPr lang="sv-SE" sz="1050" i="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2024. </a:t>
                      </a:r>
                      <a:r>
                        <a:rPr lang="sv-SE" sz="105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Nytt vårdprogram </a:t>
                      </a:r>
                      <a:r>
                        <a:rPr lang="sv-SE" sz="105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nat</a:t>
                      </a:r>
                      <a:r>
                        <a:rPr lang="sv-SE" sz="105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sommaren 2024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050" i="0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Läkemedelsfrågor , </a:t>
                      </a:r>
                      <a:r>
                        <a:rPr lang="sv-SE" sz="1050" i="0" strike="noStrike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specfika</a:t>
                      </a:r>
                      <a:r>
                        <a:rPr lang="sv-SE" sz="1050" i="0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läkemedel samt </a:t>
                      </a:r>
                      <a:r>
                        <a:rPr lang="sv-SE" sz="1050" i="0" strike="noStrike" baseline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viktbaserad dosering  genomförd </a:t>
                      </a:r>
                      <a:r>
                        <a:rPr lang="sv-SE" sz="1050" i="0" strike="noStrike" baseline="0" dirty="0" err="1" smtClean="0">
                          <a:solidFill>
                            <a:schemeClr val="bg2"/>
                          </a:solidFill>
                          <a:latin typeface="+mn-lt"/>
                        </a:rPr>
                        <a:t>vt</a:t>
                      </a:r>
                      <a:r>
                        <a:rPr lang="sv-SE" sz="1050" i="0" strike="noStrike" baseline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 2024 KKV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Använda </a:t>
                      </a:r>
                      <a:r>
                        <a:rPr lang="sv-SE" sz="11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 vårdplan </a:t>
                      </a:r>
                      <a:r>
                        <a:rPr lang="sv-SE" sz="11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cancer vid varje möte.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i="0" dirty="0" smtClean="0">
                          <a:latin typeface="+mn-lt"/>
                        </a:rPr>
                        <a:t>Metod </a:t>
                      </a:r>
                      <a:r>
                        <a:rPr lang="sv-SE" sz="1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INCA </a:t>
                      </a:r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+mn-lt"/>
                        </a:rPr>
                        <a:t>data inkl. IPÖ.</a:t>
                      </a:r>
                      <a:r>
                        <a:rPr lang="sv-SE" sz="100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sv-SE" sz="10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sv-SE" sz="1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Vi </a:t>
                      </a:r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+mn-lt"/>
                        </a:rPr>
                        <a:t>följer</a:t>
                      </a:r>
                      <a:r>
                        <a:rPr lang="sv-SE" sz="100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sv-SE" sz="1000" b="1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kvalitetsindikatorer</a:t>
                      </a:r>
                      <a:r>
                        <a:rPr lang="sv-SE" sz="100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(9 </a:t>
                      </a:r>
                      <a:r>
                        <a:rPr lang="sv-SE" sz="1000" i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st</a:t>
                      </a:r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 och </a:t>
                      </a:r>
                      <a:r>
                        <a:rPr lang="sv-SE" sz="100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överlevnad kontinuerligt</a:t>
                      </a:r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  <a:p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Inrapporteringstakt </a:t>
                      </a:r>
                      <a:r>
                        <a:rPr lang="sv-SE" sz="100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är sen vilket försvårar översikt i </a:t>
                      </a:r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realtid. </a:t>
                      </a:r>
                    </a:p>
                    <a:p>
                      <a:r>
                        <a:rPr lang="sv-SE" sz="1000" b="1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Målvärde</a:t>
                      </a:r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? </a:t>
                      </a:r>
                    </a:p>
                    <a:p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Kval indikatorer  över rikssnitt</a:t>
                      </a:r>
                    </a:p>
                    <a:p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Bättre överlevnad i sydöstra än rikssnittet </a:t>
                      </a:r>
                      <a:endParaRPr lang="sv-SE" sz="1000" i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strike="noStrike" kern="1200" baseline="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RPO kommer under 2024 att följa upp i vilken omfattning Min vårdplan har använts.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arbetet tar RPO stöd av den SVF-data som finns tillgänglig.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i="0" dirty="0" smtClean="0">
                          <a:latin typeface="+mn-lt"/>
                        </a:rPr>
                        <a:t> </a:t>
                      </a:r>
                      <a:endParaRPr lang="sv-SE" sz="11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600" dirty="0" smtClean="0">
                        <a:latin typeface="+mj-lt"/>
                      </a:endParaRPr>
                    </a:p>
                    <a:p>
                      <a:endParaRPr lang="sv-SE" sz="1600" dirty="0" smtClean="0">
                        <a:latin typeface="+mj-lt"/>
                      </a:endParaRPr>
                    </a:p>
                    <a:p>
                      <a:endParaRPr lang="sv-SE" sz="1600" dirty="0" smtClean="0">
                        <a:latin typeface="+mj-lt"/>
                      </a:endParaRPr>
                    </a:p>
                    <a:p>
                      <a:endParaRPr lang="sv-SE" sz="1600" dirty="0" smtClean="0">
                        <a:latin typeface="+mj-lt"/>
                      </a:endParaRPr>
                    </a:p>
                    <a:p>
                      <a:endParaRPr lang="sv-SE" sz="1600" dirty="0" smtClean="0">
                        <a:latin typeface="+mj-lt"/>
                      </a:endParaRPr>
                    </a:p>
                    <a:p>
                      <a:endParaRPr lang="sv-SE" sz="1600" dirty="0" smtClean="0">
                        <a:latin typeface="+mj-lt"/>
                      </a:endParaRPr>
                    </a:p>
                    <a:p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746604"/>
                  </a:ext>
                </a:extLst>
              </a:tr>
            </a:tbl>
          </a:graphicData>
        </a:graphic>
      </p:graphicFrame>
      <p:cxnSp>
        <p:nvCxnSpPr>
          <p:cNvPr id="3" name="Rak koppling 2"/>
          <p:cNvCxnSpPr/>
          <p:nvPr/>
        </p:nvCxnSpPr>
        <p:spPr>
          <a:xfrm>
            <a:off x="6416" y="6204818"/>
            <a:ext cx="12192000" cy="21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7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05074"/>
              </p:ext>
            </p:extLst>
          </p:nvPr>
        </p:nvGraphicFramePr>
        <p:xfrm>
          <a:off x="1" y="0"/>
          <a:ext cx="12191999" cy="703774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5234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059806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1989221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1035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Region JKPG </a:t>
                      </a:r>
                      <a:r>
                        <a:rPr lang="sv-SE" sz="1600" b="1" kern="1200" dirty="0" err="1" smtClean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resp</a:t>
                      </a:r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 LPO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99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i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i="0" dirty="0">
                          <a:solidFill>
                            <a:schemeClr val="tx1"/>
                          </a:solidFill>
                        </a:rPr>
                        <a:t>Lungcancer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1200" b="0" i="0" dirty="0">
                          <a:solidFill>
                            <a:schemeClr val="tx1"/>
                          </a:solidFill>
                        </a:rPr>
                        <a:t>(sid 2)</a:t>
                      </a:r>
                    </a:p>
                    <a:p>
                      <a:endParaRPr lang="sv-SE" sz="1200" b="1" i="0" baseline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700" i="1" dirty="0">
                        <a:solidFill>
                          <a:schemeClr val="accent1"/>
                        </a:solidFill>
                        <a:latin typeface="Graphik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100" b="1" i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100" b="1" i="0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Få </a:t>
                      </a:r>
                      <a:r>
                        <a:rPr lang="sv-SE" sz="11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tillgång till jämlik vård</a:t>
                      </a:r>
                      <a:endParaRPr lang="sv-SE" sz="1100" b="1" i="0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100" b="1" i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Bryant Regular"/>
                          <a:cs typeface="Bryant Regular"/>
                        </a:rPr>
                        <a:t>Ojämlik</a:t>
                      </a:r>
                      <a:r>
                        <a:rPr lang="sv-SE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Bryant Regular"/>
                          <a:cs typeface="Bryant Regular"/>
                        </a:rPr>
                        <a:t> tillgång och i kvalitet till </a:t>
                      </a:r>
                      <a:r>
                        <a:rPr lang="sv-SE" sz="10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Bryant Regular"/>
                          <a:cs typeface="Bryant Regular"/>
                        </a:rPr>
                        <a:t>palliativ vård </a:t>
                      </a:r>
                      <a:r>
                        <a:rPr lang="sv-SE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Bryant Regular"/>
                          <a:cs typeface="Bryant Regular"/>
                        </a:rPr>
                        <a:t>har identifierats. Lokal variation beroende på bostadsort.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RPO </a:t>
                      </a: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ska vaddå ? för att arbeta med denna variation.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Vilken tillgänglig data finns som stöd?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Har andra RPO identifierat samma</a:t>
                      </a:r>
                      <a:r>
                        <a:rPr lang="sv-SE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sv-SE" sz="100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1" i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Uppföljning</a:t>
                      </a:r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+mn-lt"/>
                        </a:rPr>
                        <a:t>:</a:t>
                      </a:r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+mn-lt"/>
                        </a:rPr>
                        <a:t> ange metod, kvalitetsindikatorer, </a:t>
                      </a:r>
                      <a:r>
                        <a:rPr lang="sv-SE" sz="1000" i="0" dirty="0" err="1">
                          <a:solidFill>
                            <a:schemeClr val="tx1"/>
                          </a:solidFill>
                          <a:latin typeface="+mn-lt"/>
                        </a:rPr>
                        <a:t>målvärden</a:t>
                      </a:r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+mn-lt"/>
                        </a:rPr>
                        <a:t> och resultat</a:t>
                      </a:r>
                    </a:p>
                    <a:p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Metod?</a:t>
                      </a:r>
                    </a:p>
                    <a:p>
                      <a:endParaRPr lang="sv-SE" sz="1000" i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Hur </a:t>
                      </a:r>
                      <a:r>
                        <a:rPr lang="sv-SE" sz="100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ska vi följa </a:t>
                      </a:r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detta???</a:t>
                      </a:r>
                    </a:p>
                    <a:p>
                      <a:endParaRPr lang="sv-SE" sz="1000" i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Utdrag från IPÖ?</a:t>
                      </a:r>
                      <a:endParaRPr lang="sv-SE" sz="1000" i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 smtClean="0">
                          <a:latin typeface="+mj-lt"/>
                        </a:rPr>
                        <a:t> </a:t>
                      </a:r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179">
                <a:tc>
                  <a:txBody>
                    <a:bodyPr/>
                    <a:lstStyle/>
                    <a:p>
                      <a:pPr algn="l"/>
                      <a:endParaRPr lang="sv-SE" sz="600" b="0" i="1" dirty="0">
                        <a:solidFill>
                          <a:schemeClr val="accent1"/>
                        </a:solidFill>
                        <a:effectLst/>
                        <a:latin typeface="Graphik"/>
                      </a:endParaRP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endParaRPr lang="sv-SE" sz="700" i="1" dirty="0">
                        <a:solidFill>
                          <a:schemeClr val="accent1"/>
                        </a:solidFill>
                        <a:latin typeface="Graphik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100" b="1" i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100" b="1" i="0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Erbjudas bästa möjliga hälsofrämjande insatser och välfungerande screeningprogram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100" b="1" i="0" kern="1200" dirty="0" smtClean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100" b="1" i="0" kern="1200" dirty="0" smtClean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100" b="1" i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100" b="1" i="0" baseline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000" i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RPO har implementerat </a:t>
                      </a:r>
                      <a:r>
                        <a:rPr lang="sv-SE" sz="100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checklista vid cancerrehabilitering</a:t>
                      </a: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vilken används i hög grad. Kan RPO använda motsvarande som stöd för planering inför operation, så kallad prehabilitering?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Kan </a:t>
                      </a:r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+mn-lt"/>
                        </a:rPr>
                        <a:t>RPO använda checklista för cancerrehabilitering som stöd för planering inför operation, så kallad prehabilitering? Ska annat RPO involveras</a:t>
                      </a:r>
                      <a:r>
                        <a:rPr lang="sv-SE" sz="1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?</a:t>
                      </a:r>
                    </a:p>
                    <a:p>
                      <a:r>
                        <a:rPr lang="sv-SE" sz="1000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Preop</a:t>
                      </a:r>
                      <a:r>
                        <a:rPr lang="sv-SE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habilitering</a:t>
                      </a:r>
                      <a:r>
                        <a:rPr lang="sv-SE" sz="10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r>
                        <a:rPr lang="sv-SE" sz="10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Projekt start  ht 2024  sydöstra</a:t>
                      </a:r>
                    </a:p>
                    <a:p>
                      <a:r>
                        <a:rPr lang="sv-SE" sz="10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Cancermedel beviljade från RCC 300000 kr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00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Följa arbetet av </a:t>
                      </a:r>
                      <a:r>
                        <a:rPr lang="sv-SE" sz="100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Lungcancerscreening pilotprojekt </a:t>
                      </a: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 pågår nationellt. Följa arbetet som sjukvårdsregionalt som hanteras av RCC.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baseline="0" dirty="0">
                          <a:latin typeface="+mn-lt"/>
                        </a:rPr>
                        <a:t>RAG lungcancer tillsammans med RCC påbörjar förberedande arbete kring screening </a:t>
                      </a:r>
                      <a:r>
                        <a:rPr lang="sv-SE" sz="1000" i="0" baseline="0" dirty="0" smtClean="0">
                          <a:latin typeface="+mn-lt"/>
                        </a:rPr>
                        <a:t>Möte </a:t>
                      </a:r>
                      <a:r>
                        <a:rPr lang="sv-SE" sz="1000" i="0" baseline="0" dirty="0">
                          <a:latin typeface="+mn-lt"/>
                        </a:rPr>
                        <a:t>planerat vintern 2023/24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Även följa resultatet av studierna som pågår i Stockholm, Västra Götaland och Norrbotten</a:t>
                      </a: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sv-SE" sz="10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Deltagande i screening projekt 2025 inom RCC  sydöstra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r>
                        <a:rPr lang="sv-SE" sz="1000" i="0" baseline="0" dirty="0" smtClean="0">
                          <a:latin typeface="+mj-lt"/>
                        </a:rPr>
                        <a:t>A  </a:t>
                      </a:r>
                      <a:r>
                        <a:rPr lang="sv-SE" sz="1000" i="0" baseline="0" dirty="0">
                          <a:latin typeface="+mj-lt"/>
                        </a:rPr>
                        <a:t>Vilken data ska användas? </a:t>
                      </a: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 smtClean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r>
                        <a:rPr lang="sv-SE" sz="1000" i="0" baseline="0" dirty="0" smtClean="0">
                          <a:latin typeface="+mj-lt"/>
                        </a:rPr>
                        <a:t>B  klartecken att arbeta med </a:t>
                      </a:r>
                      <a:r>
                        <a:rPr lang="sv-SE" sz="1000" i="0" baseline="0" dirty="0" err="1" smtClean="0">
                          <a:latin typeface="+mj-lt"/>
                        </a:rPr>
                        <a:t>impl</a:t>
                      </a:r>
                      <a:r>
                        <a:rPr lang="sv-SE" sz="1000" i="0" baseline="0" dirty="0" smtClean="0">
                          <a:latin typeface="+mj-lt"/>
                        </a:rPr>
                        <a:t> studie ?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000" i="0" baseline="0" dirty="0" smtClean="0">
                          <a:latin typeface="+mj-lt"/>
                        </a:rPr>
                        <a:t>Flera screeningmöten genomförda under senvåren 2024</a:t>
                      </a:r>
                      <a:endParaRPr lang="sv-SE" sz="1000" i="0" baseline="0" dirty="0">
                        <a:latin typeface="+mj-lt"/>
                      </a:endParaRPr>
                    </a:p>
                    <a:p>
                      <a:pPr marL="0" indent="0">
                        <a:buNone/>
                      </a:pPr>
                      <a:endParaRPr lang="sv-SE" sz="1000" i="0" baseline="0" dirty="0">
                        <a:latin typeface="+mn-lt"/>
                      </a:endParaRPr>
                    </a:p>
                    <a:p>
                      <a:pPr marL="0" indent="0">
                        <a:buNone/>
                      </a:pPr>
                      <a:r>
                        <a:rPr lang="sv-SE" sz="100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Kostnadseffektivitet ?</a:t>
                      </a:r>
                      <a:endParaRPr lang="sv-SE" sz="1000" i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050" dirty="0" smtClean="0">
                        <a:latin typeface="+mn-lt"/>
                      </a:endParaRPr>
                    </a:p>
                    <a:p>
                      <a:endParaRPr lang="sv-SE" sz="1050" baseline="0" dirty="0" smtClean="0">
                        <a:latin typeface="+mn-lt"/>
                      </a:endParaRPr>
                    </a:p>
                    <a:p>
                      <a:endParaRPr lang="sv-SE" sz="1050" baseline="0" dirty="0" smtClean="0">
                        <a:latin typeface="+mn-lt"/>
                      </a:endParaRPr>
                    </a:p>
                    <a:p>
                      <a:endParaRPr lang="sv-SE" sz="1050" baseline="0" dirty="0" smtClean="0">
                        <a:latin typeface="+mn-lt"/>
                      </a:endParaRPr>
                    </a:p>
                    <a:p>
                      <a:endParaRPr lang="sv-SE" sz="1050" baseline="0" dirty="0" smtClean="0">
                        <a:latin typeface="+mn-lt"/>
                      </a:endParaRPr>
                    </a:p>
                    <a:p>
                      <a:endParaRPr lang="sv-SE" sz="1050" baseline="0" dirty="0" smtClean="0"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21720"/>
                  </a:ext>
                </a:extLst>
              </a:tr>
              <a:tr h="1142276"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endParaRPr lang="sv-SE" sz="700" b="1" i="1" dirty="0">
                        <a:solidFill>
                          <a:schemeClr val="accent1"/>
                        </a:solidFill>
                        <a:latin typeface="Graphik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000" b="1" i="0" kern="1200" dirty="0" smtClean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Regionalt cancercentrum sydöst ska prioritera patientnära forskning inom cancerområdet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RPO har identifierat att flera</a:t>
                      </a:r>
                      <a:r>
                        <a:rPr lang="sv-SE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läkemedelsstudier bedrivs, men att fler patienter utanför Linköping bör erbjudas deltagande </a:t>
                      </a: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Vid </a:t>
                      </a: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ett </a:t>
                      </a:r>
                      <a:r>
                        <a:rPr lang="sv-SE" sz="1000" i="0" baseline="0" dirty="0">
                          <a:latin typeface="+mn-lt"/>
                        </a:rPr>
                        <a:t>regionalt lungcancermöte med RCC framhölls att studier inom </a:t>
                      </a:r>
                      <a:r>
                        <a:rPr lang="sv-SE" sz="1000" i="0" strike="noStrike" baseline="0" dirty="0">
                          <a:solidFill>
                            <a:schemeClr val="bg2"/>
                          </a:solidFill>
                          <a:latin typeface="+mn-lt"/>
                        </a:rPr>
                        <a:t>lungcancer för såväl akademiska studier  som vid läkemedelsforskning </a:t>
                      </a:r>
                      <a:endParaRPr lang="sv-SE" sz="1000" i="0" strike="noStrike" baseline="0" dirty="0" smtClean="0">
                        <a:solidFill>
                          <a:schemeClr val="bg2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strike="noStrike" baseline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Linköping och </a:t>
                      </a:r>
                      <a:r>
                        <a:rPr lang="sv-SE" sz="1000" i="0" strike="noStrike" baseline="0" dirty="0" err="1" smtClean="0">
                          <a:solidFill>
                            <a:schemeClr val="bg2"/>
                          </a:solidFill>
                          <a:latin typeface="+mn-lt"/>
                        </a:rPr>
                        <a:t>jönköping</a:t>
                      </a:r>
                      <a:r>
                        <a:rPr lang="sv-SE" sz="1000" i="0" strike="noStrike" baseline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 deltar i flera studier </a:t>
                      </a:r>
                      <a:endParaRPr lang="sv-SE" sz="1000" i="0" strike="noStrike" baseline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sv-SE" sz="1000" i="0" baseline="0" dirty="0" smtClean="0">
                          <a:latin typeface="+mj-lt"/>
                        </a:rPr>
                        <a:t>Hur </a:t>
                      </a:r>
                      <a:r>
                        <a:rPr lang="sv-SE" sz="1000" i="0" baseline="0" dirty="0">
                          <a:latin typeface="+mj-lt"/>
                        </a:rPr>
                        <a:t>ska vi följa detta</a:t>
                      </a:r>
                      <a:r>
                        <a:rPr lang="sv-SE" sz="1000" i="0" baseline="0" dirty="0" smtClean="0">
                          <a:latin typeface="+mj-lt"/>
                        </a:rPr>
                        <a:t>?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dirty="0" smtClean="0">
                          <a:latin typeface="+mn-lt"/>
                        </a:rPr>
                        <a:t> </a:t>
                      </a:r>
                      <a:endParaRPr lang="sv-SE" sz="105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273928"/>
                  </a:ext>
                </a:extLst>
              </a:tr>
            </a:tbl>
          </a:graphicData>
        </a:graphic>
      </p:graphicFrame>
      <p:pic>
        <p:nvPicPr>
          <p:cNvPr id="27" name="Bildobjekt 26">
            <a:extLst>
              <a:ext uri="{FF2B5EF4-FFF2-40B4-BE49-F238E27FC236}">
                <a16:creationId xmlns:a16="http://schemas.microsoft.com/office/drawing/2014/main" id="{DCAA1C31-8265-4838-A937-BC56BDB88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7245" y="7418899"/>
            <a:ext cx="2540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1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888889"/>
              </p:ext>
            </p:extLst>
          </p:nvPr>
        </p:nvGraphicFramePr>
        <p:xfrm>
          <a:off x="-8541" y="58723"/>
          <a:ext cx="12200541" cy="709227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16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9902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3764875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1301496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10481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i="0" dirty="0">
                          <a:solidFill>
                            <a:schemeClr val="bg1"/>
                          </a:solidFill>
                          <a:latin typeface="+mn-lt"/>
                        </a:rPr>
                        <a:t>ange metod, kvalitetsindikatorer, </a:t>
                      </a:r>
                      <a:r>
                        <a:rPr lang="sv-SE" sz="1050" i="0" dirty="0" err="1">
                          <a:solidFill>
                            <a:schemeClr val="bg1"/>
                          </a:solidFill>
                          <a:latin typeface="+mn-lt"/>
                        </a:rPr>
                        <a:t>målvärden</a:t>
                      </a:r>
                      <a:r>
                        <a:rPr lang="sv-SE" sz="1050" i="0" dirty="0">
                          <a:solidFill>
                            <a:schemeClr val="bg1"/>
                          </a:solidFill>
                          <a:latin typeface="+mn-lt"/>
                        </a:rPr>
                        <a:t> och resultat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b="1" kern="1200" dirty="0">
                        <a:solidFill>
                          <a:schemeClr val="lt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 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i="0" strike="noStrike" kern="120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KOL</a:t>
                      </a:r>
                    </a:p>
                    <a:p>
                      <a:pPr algn="l"/>
                      <a:r>
                        <a:rPr lang="sv-SE" sz="800" b="0" i="1" strike="sngStrike" dirty="0">
                          <a:solidFill>
                            <a:srgbClr val="393939"/>
                          </a:solidFill>
                          <a:effectLst/>
                          <a:latin typeface="Graphik"/>
                        </a:rPr>
                        <a:t> </a:t>
                      </a:r>
                      <a:endParaRPr lang="sv-SE" sz="800" strike="sngStrike" dirty="0">
                        <a:solidFill>
                          <a:srgbClr val="393939"/>
                        </a:solidFill>
                        <a:latin typeface="Graphik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strike="sng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ryant Regular"/>
                          <a:cs typeface="Bryant Regular"/>
                        </a:rPr>
                        <a:t> </a:t>
                      </a:r>
                      <a:endParaRPr lang="sv-SE" sz="1300" strike="sngStrike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strike="sngStrik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strike="sng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strike="noStrik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RAG KOL vilande /ej uppstartad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strike="noStrik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Frågan bordlagd 230921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 smtClean="0">
                          <a:latin typeface="+mj-lt"/>
                        </a:rPr>
                        <a:t> </a:t>
                      </a:r>
                      <a:endParaRPr lang="sv-SE" sz="12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1327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Lungfibros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1" kern="1200" dirty="0" smtClean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erbjudas </a:t>
                      </a:r>
                      <a:r>
                        <a:rPr lang="sv-SE" sz="1050" b="0" i="1" kern="1200" dirty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vård som är lätt tillgänglig för kontakt, bedömning och </a:t>
                      </a:r>
                      <a:r>
                        <a:rPr lang="sv-SE" sz="1050" b="0" i="1" kern="1200" dirty="0" smtClean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besök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050" b="0" i="1" kern="1200" dirty="0">
                        <a:solidFill>
                          <a:schemeClr val="accent1"/>
                        </a:solidFill>
                        <a:effectLst/>
                        <a:latin typeface="Graphik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1" kern="1200" dirty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erbjudas diagnostik och behandling och uppföljning enligt bästa kunskap i varje </a:t>
                      </a:r>
                      <a:r>
                        <a:rPr lang="sv-SE" sz="1050" b="0" i="1" kern="1200" dirty="0" smtClean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möte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050" b="0" i="1" kern="1200" dirty="0">
                        <a:solidFill>
                          <a:schemeClr val="accent1"/>
                        </a:solidFill>
                        <a:effectLst/>
                        <a:latin typeface="Graphik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1" kern="1200" dirty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vara delaktig och välinformerad genom hela </a:t>
                      </a:r>
                      <a:r>
                        <a:rPr lang="sv-SE" sz="1050" b="0" i="1" kern="1200" dirty="0" smtClean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vårdkedjan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050" b="0" i="1" kern="1200" dirty="0">
                        <a:solidFill>
                          <a:schemeClr val="accent1"/>
                        </a:solidFill>
                        <a:effectLst/>
                        <a:latin typeface="Graphik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1" kern="1200" dirty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få tillgång till jämlik </a:t>
                      </a:r>
                      <a:r>
                        <a:rPr lang="sv-SE" sz="1050" b="0" i="1" kern="1200" dirty="0" smtClean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vård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050" b="0" i="1" kern="1200" dirty="0">
                        <a:solidFill>
                          <a:schemeClr val="accent1"/>
                        </a:solidFill>
                        <a:effectLst/>
                        <a:latin typeface="Graphik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1" kern="1200" dirty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erbjudas bästa möjliga hälsofrämjande insatser och välfungerande </a:t>
                      </a:r>
                      <a:r>
                        <a:rPr lang="sv-SE" sz="1050" b="0" i="1" kern="1200" dirty="0" smtClean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screeningprogram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050" b="0" i="1" kern="1200" dirty="0">
                        <a:solidFill>
                          <a:schemeClr val="accent1"/>
                        </a:solidFill>
                        <a:effectLst/>
                        <a:latin typeface="Graphik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1" kern="1200" dirty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få tillgång till patientsäker </a:t>
                      </a:r>
                      <a:r>
                        <a:rPr lang="sv-SE" sz="1050" b="0" i="1" kern="1200" dirty="0" smtClean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vård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sv-SE" sz="1050" b="0" i="1" kern="1200" dirty="0">
                        <a:solidFill>
                          <a:schemeClr val="accent1"/>
                        </a:solidFill>
                        <a:effectLst/>
                        <a:latin typeface="Graphik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050" b="1" i="1" kern="1200" dirty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erbjudas kostnadseffektiv </a:t>
                      </a:r>
                      <a:r>
                        <a:rPr lang="sv-SE" sz="1050" b="1" i="1" kern="1200" dirty="0" smtClean="0">
                          <a:solidFill>
                            <a:schemeClr val="accent1"/>
                          </a:solidFill>
                          <a:effectLst/>
                          <a:latin typeface="Graphik"/>
                          <a:ea typeface="+mn-ea"/>
                          <a:cs typeface="+mn-cs"/>
                        </a:rPr>
                        <a:t>vård</a:t>
                      </a:r>
                      <a:endParaRPr lang="sv-SE" sz="1050" b="1" i="1" kern="1200" dirty="0">
                        <a:solidFill>
                          <a:schemeClr val="accent1"/>
                        </a:solidFill>
                        <a:effectLst/>
                        <a:latin typeface="Graphik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2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Nytt vårdförlopp 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lungfibros</a:t>
                      </a:r>
                      <a:r>
                        <a:rPr lang="sv-SE" sz="12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200" strike="sngStrike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endParaRPr lang="sv-SE" sz="1200" strike="sngStrike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NAG </a:t>
                      </a: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lungfibros </a:t>
                      </a:r>
                      <a:r>
                        <a:rPr lang="sv-SE" sz="120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arbete  </a:t>
                      </a:r>
                      <a:r>
                        <a:rPr lang="sv-SE" sz="1200" i="0" kern="1200" baseline="0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</a:rPr>
                        <a:t>NYTT vårdförlopp ht 2024 </a:t>
                      </a:r>
                      <a:endParaRPr lang="sv-SE" sz="1200" i="0" kern="1200" baseline="0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</a:t>
                      </a: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vårdförloppet ingår utredning, diagnos, behandling och uppföljning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</a:t>
                      </a: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avvaktan på NAG lungfibros resultat upprätta </a:t>
                      </a:r>
                      <a:r>
                        <a:rPr lang="sv-SE" sz="120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strukturerade mottagningar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ILD </a:t>
                      </a:r>
                      <a:r>
                        <a:rPr lang="sv-SE" sz="12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mottagning inom alla län i regionen</a:t>
                      </a:r>
                      <a:r>
                        <a:rPr lang="sv-SE" sz="12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Ht 2024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Provtagningsmall </a:t>
                      </a:r>
                      <a:r>
                        <a:rPr lang="sv-SE" sz="12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och gemensam  mall för checklistor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i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i="0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Sjukvårdsegional</a:t>
                      </a:r>
                      <a:r>
                        <a:rPr lang="sv-SE" sz="12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ILD rond ht </a:t>
                      </a:r>
                      <a:r>
                        <a:rPr lang="sv-SE" sz="1200" b="1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2023-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Införa KBILD för </a:t>
                      </a:r>
                      <a:r>
                        <a:rPr lang="sv-SE" sz="1200" i="0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monitoreing</a:t>
                      </a:r>
                      <a:endParaRPr lang="sv-SE" sz="1200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Registerdeltagande 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Läkemedelsval  samordning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0" kern="1200" baseline="0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</a:rPr>
                        <a:t>Tre </a:t>
                      </a:r>
                      <a:r>
                        <a:rPr lang="sv-SE" sz="1200" i="0" kern="1200" baseline="0" dirty="0" err="1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</a:rPr>
                        <a:t>infromationtillfällen</a:t>
                      </a:r>
                      <a:r>
                        <a:rPr lang="sv-SE" sz="1200" i="0" kern="1200" baseline="0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</a:rPr>
                        <a:t> under ht 2024  Zoom 21 okt regional möte 7 nov  LMO 28 nov)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i="0" kern="1200" baseline="0" dirty="0" smtClean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i="0" kern="1200" baseline="0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NAG lungfibros blir klart under 2024. </a:t>
                      </a:r>
                      <a:r>
                        <a:rPr lang="sv-SE" sz="1200" b="0" i="0" strike="noStrik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Hur ska vi implementera detta?</a:t>
                      </a:r>
                    </a:p>
                    <a:p>
                      <a:endParaRPr lang="sv-SE" sz="1200" b="0" i="0" strike="no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MDK regional startat</a:t>
                      </a:r>
                      <a:r>
                        <a:rPr lang="sv-SE" sz="1200" b="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21 okt </a:t>
                      </a:r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2023  Utvärdering maj 2024 utförd.</a:t>
                      </a:r>
                      <a:endParaRPr lang="sv-SE" sz="12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Hur mäter vi? </a:t>
                      </a:r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Registerdeltagande 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regionen?  </a:t>
                      </a:r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sv-SE" sz="12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Gemensamma 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mallar för</a:t>
                      </a:r>
                      <a:r>
                        <a:rPr lang="sv-SE" sz="1200" b="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provtagnings pågår</a:t>
                      </a:r>
                      <a:r>
                        <a:rPr lang="sv-SE" sz="12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 Igång?</a:t>
                      </a:r>
                      <a:endParaRPr lang="sv-SE" sz="1200" b="0" i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sv-SE" sz="1200" b="0" i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sv-SE" sz="1200" b="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Hur följer vi </a:t>
                      </a:r>
                      <a:r>
                        <a:rPr lang="sv-SE" sz="12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upp ILD   </a:t>
                      </a:r>
                      <a:r>
                        <a:rPr lang="sv-SE" sz="1200" b="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Öka registerdeltagande </a:t>
                      </a:r>
                      <a:endParaRPr lang="sv-SE" sz="1200" b="0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sv-SE" sz="1200" b="0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IE" sz="120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200" b="0" i="0" kern="1200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200" b="0" i="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sv-SE" sz="1200" b="0" i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Bildobjekt 6">
            <a:extLst>
              <a:ext uri="{FF2B5EF4-FFF2-40B4-BE49-F238E27FC236}">
                <a16:creationId xmlns:a16="http://schemas.microsoft.com/office/drawing/2014/main" id="{A492375A-F7CC-44DE-8990-FEA8FB40A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766" y="7905578"/>
            <a:ext cx="292633" cy="292633"/>
          </a:xfrm>
          <a:prstGeom prst="rect">
            <a:avLst/>
          </a:prstGeom>
        </p:spPr>
      </p:pic>
      <p:sp>
        <p:nvSpPr>
          <p:cNvPr id="8" name="Ellips 7">
            <a:extLst>
              <a:ext uri="{FF2B5EF4-FFF2-40B4-BE49-F238E27FC236}">
                <a16:creationId xmlns:a16="http://schemas.microsoft.com/office/drawing/2014/main" id="{33C64BD0-C55F-4285-B52F-0FAD14A3712C}"/>
              </a:ext>
            </a:extLst>
          </p:cNvPr>
          <p:cNvSpPr/>
          <p:nvPr/>
        </p:nvSpPr>
        <p:spPr>
          <a:xfrm>
            <a:off x="3662894" y="7841161"/>
            <a:ext cx="294593" cy="2880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D9A2BDCF-FF04-4EBF-BEC9-5EE18F88CD69}"/>
              </a:ext>
            </a:extLst>
          </p:cNvPr>
          <p:cNvSpPr/>
          <p:nvPr/>
        </p:nvSpPr>
        <p:spPr>
          <a:xfrm>
            <a:off x="6446981" y="7841161"/>
            <a:ext cx="294593" cy="288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B9AE9FC-8B9A-43A9-AA21-5968E7F3E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866" y="7785194"/>
            <a:ext cx="2540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9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869062"/>
              </p:ext>
            </p:extLst>
          </p:nvPr>
        </p:nvGraphicFramePr>
        <p:xfrm>
          <a:off x="8389" y="133498"/>
          <a:ext cx="12183610" cy="657531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36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076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319688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2200976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14223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i="0" dirty="0">
                          <a:solidFill>
                            <a:schemeClr val="bg1"/>
                          </a:solidFill>
                          <a:latin typeface="+mn-lt"/>
                        </a:rPr>
                        <a:t>ange metod, kvalitetsindikatorer, </a:t>
                      </a:r>
                      <a:r>
                        <a:rPr lang="sv-SE" sz="1050" i="0" dirty="0" err="1">
                          <a:solidFill>
                            <a:schemeClr val="bg1"/>
                          </a:solidFill>
                          <a:latin typeface="+mn-lt"/>
                        </a:rPr>
                        <a:t>målvärden</a:t>
                      </a:r>
                      <a:r>
                        <a:rPr lang="sv-SE" sz="1050" i="0" dirty="0">
                          <a:solidFill>
                            <a:schemeClr val="bg1"/>
                          </a:solidFill>
                          <a:latin typeface="+mn-lt"/>
                        </a:rPr>
                        <a:t> och resultat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b="1" kern="1200" dirty="0">
                        <a:solidFill>
                          <a:schemeClr val="lt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Region Jönköping 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6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800" strike="sngStrike" dirty="0">
                        <a:solidFill>
                          <a:srgbClr val="393939"/>
                        </a:solidFill>
                        <a:latin typeface="Graphik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300" strike="sngStrike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strike="sng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0" strike="no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3340">
                <a:tc>
                  <a:txBody>
                    <a:bodyPr/>
                    <a:lstStyle/>
                    <a:p>
                      <a:r>
                        <a:rPr lang="sv-SE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Allergi</a:t>
                      </a:r>
                    </a:p>
                    <a:p>
                      <a:pPr algn="l"/>
                      <a:r>
                        <a:rPr lang="sv-SE" sz="900" b="0" i="0" dirty="0">
                          <a:solidFill>
                            <a:srgbClr val="393939"/>
                          </a:solidFill>
                          <a:effectLst/>
                          <a:latin typeface="+mn-lt"/>
                        </a:rPr>
                        <a:t>Som patient i Sydöstra sjukvårdsregionen ska du;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erbjudas vård som är lätt tillgänglig för kontakt, bedömning och besök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vara delaktig och välinformerad genom hela vårdkedjan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få tillgång till jämlik vård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erbjudas bästa möjliga hälsofrämjande insatser och välfungerande screeningprogram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få tillgång till patientsäker vård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erbjudas kostnadseffektiv vård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endParaRPr lang="sv-SE" sz="700" i="0" dirty="0">
                        <a:solidFill>
                          <a:srgbClr val="393939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Svår astma (best </a:t>
                      </a:r>
                      <a:r>
                        <a:rPr lang="sv-SE" sz="1200" i="0" dirty="0" err="1">
                          <a:solidFill>
                            <a:schemeClr val="tx1"/>
                          </a:solidFill>
                          <a:latin typeface="+mn-lt"/>
                        </a:rPr>
                        <a:t>practice</a:t>
                      </a:r>
                      <a:r>
                        <a:rPr lang="sv-SE" sz="12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2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2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2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2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2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2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Tillgänglighet till </a:t>
                      </a:r>
                      <a:r>
                        <a:rPr lang="sv-SE" sz="12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SLIT</a:t>
                      </a:r>
                      <a:r>
                        <a:rPr lang="sv-SE" sz="8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2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2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2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NPO </a:t>
                      </a:r>
                      <a:r>
                        <a:rPr lang="sv-SE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Matallergi 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8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Vad vill vi med detta?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2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2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2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Läkemedelsallergi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800" i="0" dirty="0">
                          <a:solidFill>
                            <a:schemeClr val="tx1"/>
                          </a:solidFill>
                          <a:latin typeface="+mn-lt"/>
                        </a:rPr>
                        <a:t>Saknar </a:t>
                      </a:r>
                      <a:r>
                        <a:rPr lang="sv-SE" sz="8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standardiserade </a:t>
                      </a:r>
                      <a:r>
                        <a:rPr lang="sv-SE" sz="800" i="0" dirty="0">
                          <a:solidFill>
                            <a:schemeClr val="tx1"/>
                          </a:solidFill>
                          <a:latin typeface="+mn-lt"/>
                        </a:rPr>
                        <a:t>remissrutiner för att kunna </a:t>
                      </a:r>
                      <a:r>
                        <a:rPr lang="sv-SE" sz="800" i="0" dirty="0" err="1">
                          <a:solidFill>
                            <a:schemeClr val="tx1"/>
                          </a:solidFill>
                          <a:latin typeface="+mn-lt"/>
                        </a:rPr>
                        <a:t>triagera</a:t>
                      </a:r>
                      <a:r>
                        <a:rPr lang="sv-SE" sz="800" i="0" dirty="0">
                          <a:solidFill>
                            <a:schemeClr val="tx1"/>
                          </a:solidFill>
                          <a:latin typeface="+mn-lt"/>
                        </a:rPr>
                        <a:t> och bedöma behov. Nuläget </a:t>
                      </a:r>
                      <a:r>
                        <a:rPr lang="sv-SE" sz="800" i="0" dirty="0" err="1">
                          <a:solidFill>
                            <a:schemeClr val="tx1"/>
                          </a:solidFill>
                          <a:latin typeface="+mn-lt"/>
                        </a:rPr>
                        <a:t>påvekar</a:t>
                      </a:r>
                      <a:r>
                        <a:rPr lang="sv-SE" sz="800" i="0" dirty="0">
                          <a:solidFill>
                            <a:schemeClr val="tx1"/>
                          </a:solidFill>
                          <a:latin typeface="+mn-lt"/>
                        </a:rPr>
                        <a:t> tillgängligheten till allergologer.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Ta fram och implementera riktlinjer för biologisk läkemedelsbehandling vid svår astma.</a:t>
                      </a:r>
                      <a:r>
                        <a:rPr lang="sv-SE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sv-SE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Komplettera befintligt dokument som får annat namn (biologiska läkemedel vid svår astma)</a:t>
                      </a:r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Efterforska möjlighet till SLIT inom primärvården. Avvakta?</a:t>
                      </a: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NPO matallergi</a:t>
                      </a:r>
                      <a:r>
                        <a:rPr lang="sv-SE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Avvaktas </a:t>
                      </a:r>
                      <a:r>
                        <a:rPr lang="sv-SE" sz="12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pga</a:t>
                      </a:r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svårt att införa</a:t>
                      </a: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Mall och information till primärvården </a:t>
                      </a:r>
                      <a:r>
                        <a:rPr lang="sv-SE" sz="12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ang</a:t>
                      </a:r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lm allergi(Kalmar)</a:t>
                      </a:r>
                      <a:r>
                        <a:rPr lang="sv-SE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s</a:t>
                      </a:r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amt avvakta framtagande riktlinjer Linköping</a:t>
                      </a:r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Dokument framtaget.</a:t>
                      </a:r>
                      <a:r>
                        <a:rPr lang="sv-SE" sz="12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v-SE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Implementering</a:t>
                      </a:r>
                      <a:r>
                        <a:rPr lang="sv-SE" sz="12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pågår. </a:t>
                      </a:r>
                      <a:r>
                        <a:rPr lang="sv-SE" sz="12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Reviderat maj 2024</a:t>
                      </a:r>
                      <a:endParaRPr lang="sv-SE" sz="12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Införande</a:t>
                      </a:r>
                      <a:r>
                        <a:rPr lang="sv-SE" sz="12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av luftvägsregister på alla sjukhus där behandling sker med biologiska läkemedel.</a:t>
                      </a: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2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Pågår. Återkoppling via RAG allergi till RPO lungmedicin-allergi.</a:t>
                      </a: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Avvaktas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b="0" i="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b="0" i="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b="0" i="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b="0" i="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Kostnadseffektiv vård 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Följa </a:t>
                      </a:r>
                      <a:r>
                        <a:rPr lang="sv-SE" sz="1200" b="0" i="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</a:t>
                      </a:r>
                      <a:r>
                        <a:rPr lang="sv-SE" sz="12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för biologiska läkemedel. </a:t>
                      </a:r>
                      <a:endParaRPr lang="sv-SE" sz="1200" b="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Gemensam rutin för insättning monitorering</a:t>
                      </a:r>
                      <a:r>
                        <a:rPr lang="sv-SE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av biologiska läkemedel vid astma implementerats och fungerande </a:t>
                      </a: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Lv register????</a:t>
                      </a: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Bildobjekt 6">
            <a:extLst>
              <a:ext uri="{FF2B5EF4-FFF2-40B4-BE49-F238E27FC236}">
                <a16:creationId xmlns:a16="http://schemas.microsoft.com/office/drawing/2014/main" id="{A492375A-F7CC-44DE-8990-FEA8FB40A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766" y="7905578"/>
            <a:ext cx="292633" cy="292633"/>
          </a:xfrm>
          <a:prstGeom prst="rect">
            <a:avLst/>
          </a:prstGeom>
        </p:spPr>
      </p:pic>
      <p:sp>
        <p:nvSpPr>
          <p:cNvPr id="8" name="Ellips 7">
            <a:extLst>
              <a:ext uri="{FF2B5EF4-FFF2-40B4-BE49-F238E27FC236}">
                <a16:creationId xmlns:a16="http://schemas.microsoft.com/office/drawing/2014/main" id="{33C64BD0-C55F-4285-B52F-0FAD14A3712C}"/>
              </a:ext>
            </a:extLst>
          </p:cNvPr>
          <p:cNvSpPr/>
          <p:nvPr/>
        </p:nvSpPr>
        <p:spPr>
          <a:xfrm>
            <a:off x="3662894" y="7841161"/>
            <a:ext cx="294593" cy="2880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D9A2BDCF-FF04-4EBF-BEC9-5EE18F88CD69}"/>
              </a:ext>
            </a:extLst>
          </p:cNvPr>
          <p:cNvSpPr/>
          <p:nvPr/>
        </p:nvSpPr>
        <p:spPr>
          <a:xfrm>
            <a:off x="6446981" y="7841161"/>
            <a:ext cx="294593" cy="288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B9AE9FC-8B9A-43A9-AA21-5968E7F3E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866" y="7785194"/>
            <a:ext cx="2540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8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308284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Kloka kliniska val lungmedicin</a:t>
            </a:r>
            <a:br>
              <a:rPr lang="sv-SE" dirty="0" smtClean="0"/>
            </a:br>
            <a:r>
              <a:rPr lang="sv-SE" sz="2700" dirty="0" smtClean="0"/>
              <a:t>saker på gång  </a:t>
            </a:r>
            <a:endParaRPr lang="sv-SE" sz="27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dirty="0" smtClean="0"/>
              <a:t> </a:t>
            </a:r>
            <a:r>
              <a:rPr lang="sv-SE" sz="4000" dirty="0"/>
              <a:t>	</a:t>
            </a:r>
            <a:endParaRPr lang="sv-SE" dirty="0"/>
          </a:p>
        </p:txBody>
      </p:sp>
      <p:sp>
        <p:nvSpPr>
          <p:cNvPr id="4" name="Flödesschema: Eller 3"/>
          <p:cNvSpPr/>
          <p:nvPr/>
        </p:nvSpPr>
        <p:spPr>
          <a:xfrm>
            <a:off x="1159727" y="1553650"/>
            <a:ext cx="8106937" cy="5025569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2711605" y="2198616"/>
            <a:ext cx="18511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Kloka kliniska val (KKV) radiologi samverkan </a:t>
            </a:r>
            <a:r>
              <a:rPr lang="sv-SE" dirty="0" smtClean="0">
                <a:solidFill>
                  <a:schemeClr val="bg1"/>
                </a:solidFill>
              </a:rPr>
              <a:t>med lungmedicin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5694555" y="2198616"/>
            <a:ext cx="1929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Inom medicinklinikerna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5631365" y="3973745"/>
            <a:ext cx="22190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 </a:t>
            </a:r>
            <a:endParaRPr lang="sv-SE" dirty="0"/>
          </a:p>
          <a:p>
            <a:r>
              <a:rPr lang="sv-SE" dirty="0"/>
              <a:t>		-</a:t>
            </a:r>
            <a:r>
              <a:rPr lang="sv-SE" dirty="0">
                <a:solidFill>
                  <a:schemeClr val="bg1"/>
                </a:solidFill>
              </a:rPr>
              <a:t>Arbetsgrupp KKV RPO </a:t>
            </a:r>
            <a:r>
              <a:rPr lang="sv-SE" dirty="0" smtClean="0">
                <a:solidFill>
                  <a:schemeClr val="bg1"/>
                </a:solidFill>
              </a:rPr>
              <a:t>lungmedicin- allergi 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2531326" y="3968489"/>
            <a:ext cx="22116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 </a:t>
            </a:r>
            <a:endParaRPr lang="sv-SE" dirty="0"/>
          </a:p>
          <a:p>
            <a:r>
              <a:rPr lang="sv-SE" dirty="0"/>
              <a:t>		-</a:t>
            </a:r>
            <a:r>
              <a:rPr lang="sv-SE" dirty="0">
                <a:solidFill>
                  <a:schemeClr val="bg1"/>
                </a:solidFill>
              </a:rPr>
              <a:t>Utbildningsdag nov 2024 med </a:t>
            </a:r>
            <a:r>
              <a:rPr lang="sv-SE" dirty="0" smtClean="0">
                <a:solidFill>
                  <a:schemeClr val="bg1"/>
                </a:solidFill>
              </a:rPr>
              <a:t>fokus kloka </a:t>
            </a:r>
            <a:r>
              <a:rPr lang="sv-SE" dirty="0">
                <a:solidFill>
                  <a:schemeClr val="bg1"/>
                </a:solidFill>
              </a:rPr>
              <a:t>kliniska val lung- </a:t>
            </a:r>
            <a:r>
              <a:rPr lang="sv-SE" dirty="0" smtClean="0">
                <a:solidFill>
                  <a:schemeClr val="bg1"/>
                </a:solidFill>
              </a:rPr>
              <a:t>allergi  </a:t>
            </a: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28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9347</TotalTime>
  <Words>1818</Words>
  <Application>Microsoft Office PowerPoint</Application>
  <PresentationFormat>Bredbild</PresentationFormat>
  <Paragraphs>390</Paragraphs>
  <Slides>13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1" baseType="lpstr">
      <vt:lpstr>Arial</vt:lpstr>
      <vt:lpstr>Bryant Regular</vt:lpstr>
      <vt:lpstr>Calibri</vt:lpstr>
      <vt:lpstr>Graphik</vt:lpstr>
      <vt:lpstr>Times New Roman</vt:lpstr>
      <vt:lpstr>Verdana</vt:lpstr>
      <vt:lpstr>1_Office-tema</vt:lpstr>
      <vt:lpstr>think-cell Slide</vt:lpstr>
      <vt:lpstr>RPO Lung- och allergisjukdomar  Översiktlig handlingsplan för 2024  Uppdaterad inför KR 241125  </vt:lpstr>
      <vt:lpstr>Regiondag i lung allergi med fokus på Akut och kronisk lungsjukdom med kloka kliniska val  7 nov 2024 Nässjö 98 deltagare     </vt:lpstr>
      <vt:lpstr> Lungprocessen i sydöstra  arbetssätt </vt:lpstr>
      <vt:lpstr>Tre insatsområden  </vt:lpstr>
      <vt:lpstr>PowerPoint-presentation</vt:lpstr>
      <vt:lpstr>PowerPoint-presentation</vt:lpstr>
      <vt:lpstr>PowerPoint-presentation</vt:lpstr>
      <vt:lpstr>PowerPoint-presentation</vt:lpstr>
      <vt:lpstr>Kloka kliniska val lungmedicin saker på gång  </vt:lpstr>
      <vt:lpstr>Take home message</vt:lpstr>
      <vt:lpstr>X bilder </vt:lpstr>
      <vt:lpstr>ILD</vt:lpstr>
      <vt:lpstr>Allergi 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Kentson Magnus</dc:creator>
  <cp:lastModifiedBy>Kentson Magnus</cp:lastModifiedBy>
  <cp:revision>99</cp:revision>
  <dcterms:created xsi:type="dcterms:W3CDTF">2023-09-22T11:18:51Z</dcterms:created>
  <dcterms:modified xsi:type="dcterms:W3CDTF">2024-11-20T00:14:59Z</dcterms:modified>
</cp:coreProperties>
</file>