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409" r:id="rId2"/>
    <p:sldId id="392" r:id="rId3"/>
    <p:sldId id="393" r:id="rId4"/>
    <p:sldId id="410" r:id="rId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Inget format, inget rutnä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2833802-FEF1-4C79-8D5D-14CF1EAF98D9}" styleName="Ljust format 2 - Dekorfärg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76" autoAdjust="0"/>
    <p:restoredTop sz="93372" autoAdjust="0"/>
  </p:normalViewPr>
  <p:slideViewPr>
    <p:cSldViewPr snapToGrid="0">
      <p:cViewPr varScale="1">
        <p:scale>
          <a:sx n="114" d="100"/>
          <a:sy n="114" d="100"/>
        </p:scale>
        <p:origin x="552" y="120"/>
      </p:cViewPr>
      <p:guideLst/>
    </p:cSldViewPr>
  </p:slideViewPr>
  <p:notesTextViewPr>
    <p:cViewPr>
      <p:scale>
        <a:sx n="1" d="1"/>
        <a:sy n="1" d="1"/>
      </p:scale>
      <p:origin x="0" y="0"/>
    </p:cViewPr>
  </p:notesTextViewPr>
  <p:sorterViewPr>
    <p:cViewPr>
      <p:scale>
        <a:sx n="180" d="100"/>
        <a:sy n="1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8EA18D-0120-4422-A1F3-FD346E576CD9}" type="datetimeFigureOut">
              <a:rPr lang="sv-SE" smtClean="0"/>
              <a:t>2024-09-05</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D82B77-8D35-43CB-A246-DEDF706A7613}" type="slidenum">
              <a:rPr lang="sv-SE" smtClean="0"/>
              <a:t>‹#›</a:t>
            </a:fld>
            <a:endParaRPr lang="sv-SE"/>
          </a:p>
        </p:txBody>
      </p:sp>
    </p:spTree>
    <p:extLst>
      <p:ext uri="{BB962C8B-B14F-4D97-AF65-F5344CB8AC3E}">
        <p14:creationId xmlns:p14="http://schemas.microsoft.com/office/powerpoint/2010/main" val="22251158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a:xfrm>
            <a:off x="142875" y="768350"/>
            <a:ext cx="6818313" cy="3836988"/>
          </a:xfrm>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E3F3291F-9DCB-46ED-BF32-F247FD2AAAAB}" type="slidenum">
              <a:rPr lang="sv-SE" smtClean="0"/>
              <a:t>1</a:t>
            </a:fld>
            <a:endParaRPr lang="sv-SE"/>
          </a:p>
        </p:txBody>
      </p:sp>
    </p:spTree>
    <p:extLst>
      <p:ext uri="{BB962C8B-B14F-4D97-AF65-F5344CB8AC3E}">
        <p14:creationId xmlns:p14="http://schemas.microsoft.com/office/powerpoint/2010/main" val="25172266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ADD82B77-8D35-43CB-A246-DEDF706A7613}" type="slidenum">
              <a:rPr lang="sv-SE" smtClean="0"/>
              <a:t>2</a:t>
            </a:fld>
            <a:endParaRPr lang="sv-SE"/>
          </a:p>
        </p:txBody>
      </p:sp>
    </p:spTree>
    <p:extLst>
      <p:ext uri="{BB962C8B-B14F-4D97-AF65-F5344CB8AC3E}">
        <p14:creationId xmlns:p14="http://schemas.microsoft.com/office/powerpoint/2010/main" val="17804614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ADD82B77-8D35-43CB-A246-DEDF706A7613}" type="slidenum">
              <a:rPr lang="sv-SE" smtClean="0"/>
              <a:t>3</a:t>
            </a:fld>
            <a:endParaRPr lang="sv-SE"/>
          </a:p>
        </p:txBody>
      </p:sp>
    </p:spTree>
    <p:extLst>
      <p:ext uri="{BB962C8B-B14F-4D97-AF65-F5344CB8AC3E}">
        <p14:creationId xmlns:p14="http://schemas.microsoft.com/office/powerpoint/2010/main" val="38078183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ADD82B77-8D35-43CB-A246-DEDF706A7613}" type="slidenum">
              <a:rPr lang="sv-SE" smtClean="0"/>
              <a:t>4</a:t>
            </a:fld>
            <a:endParaRPr lang="sv-SE"/>
          </a:p>
        </p:txBody>
      </p:sp>
    </p:spTree>
    <p:extLst>
      <p:ext uri="{BB962C8B-B14F-4D97-AF65-F5344CB8AC3E}">
        <p14:creationId xmlns:p14="http://schemas.microsoft.com/office/powerpoint/2010/main" val="39112418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3.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image" Target="../media/image5.emf"/><Relationship Id="rId5" Type="http://schemas.openxmlformats.org/officeDocument/2006/relationships/oleObject" Target="../embeddings/oleObject1.bin"/><Relationship Id="rId4"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2" name="Rubrik 1"/>
          <p:cNvSpPr>
            <a:spLocks noGrp="1"/>
          </p:cNvSpPr>
          <p:nvPr>
            <p:ph type="ctrTitle" hasCustomPrompt="1"/>
          </p:nvPr>
        </p:nvSpPr>
        <p:spPr>
          <a:xfrm>
            <a:off x="914400" y="2130428"/>
            <a:ext cx="10363200" cy="1470025"/>
          </a:xfrm>
        </p:spPr>
        <p:txBody>
          <a:bodyPr/>
          <a:lstStyle>
            <a:lvl1pPr>
              <a:defRPr baseline="0"/>
            </a:lvl1pPr>
          </a:lstStyle>
          <a:p>
            <a:r>
              <a:rPr lang="sv-SE" dirty="0"/>
              <a:t>Klicka här för att fylla i rubrik</a:t>
            </a:r>
          </a:p>
        </p:txBody>
      </p:sp>
    </p:spTree>
    <p:extLst>
      <p:ext uri="{BB962C8B-B14F-4D97-AF65-F5344CB8AC3E}">
        <p14:creationId xmlns:p14="http://schemas.microsoft.com/office/powerpoint/2010/main" val="2639727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3_Grundsida">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userDrawn="1">
            <p:custDataLst>
              <p:tags r:id="rId1"/>
            </p:custDataLst>
          </p:nvPr>
        </p:nvGraphicFramePr>
        <p:xfrm>
          <a:off x="2163" y="1623"/>
          <a:ext cx="2159" cy="1619"/>
        </p:xfrm>
        <a:graphic>
          <a:graphicData uri="http://schemas.openxmlformats.org/presentationml/2006/ole">
            <mc:AlternateContent xmlns:mc="http://schemas.openxmlformats.org/markup-compatibility/2006">
              <mc:Choice xmlns:v="urn:schemas-microsoft-com:vml" Requires="v">
                <p:oleObj name="think-cell Slide" r:id="rId5" imgW="360" imgH="360" progId="TCLayout.ActiveDocument.1">
                  <p:embed/>
                </p:oleObj>
              </mc:Choice>
              <mc:Fallback>
                <p:oleObj name="think-cell Slide" r:id="rId5" imgW="360" imgH="360" progId="TCLayout.ActiveDocument.1">
                  <p:embed/>
                  <p:pic>
                    <p:nvPicPr>
                      <p:cNvPr id="0" name=""/>
                      <p:cNvPicPr/>
                      <p:nvPr/>
                    </p:nvPicPr>
                    <p:blipFill>
                      <a:blip r:embed="rId6"/>
                      <a:stretch>
                        <a:fillRect/>
                      </a:stretch>
                    </p:blipFill>
                    <p:spPr>
                      <a:xfrm>
                        <a:off x="2163" y="1623"/>
                        <a:ext cx="2159" cy="1619"/>
                      </a:xfrm>
                      <a:prstGeom prst="rect">
                        <a:avLst/>
                      </a:prstGeom>
                    </p:spPr>
                  </p:pic>
                </p:oleObj>
              </mc:Fallback>
            </mc:AlternateContent>
          </a:graphicData>
        </a:graphic>
      </p:graphicFrame>
      <p:sp>
        <p:nvSpPr>
          <p:cNvPr id="2" name="Rubrik 1"/>
          <p:cNvSpPr>
            <a:spLocks noGrp="1"/>
          </p:cNvSpPr>
          <p:nvPr>
            <p:ph type="title"/>
          </p:nvPr>
        </p:nvSpPr>
        <p:spPr>
          <a:xfrm>
            <a:off x="400979" y="419359"/>
            <a:ext cx="11393620" cy="325159"/>
          </a:xfrm>
        </p:spPr>
        <p:txBody>
          <a:bodyPr/>
          <a:lstStyle>
            <a:lvl1pPr>
              <a:lnSpc>
                <a:spcPts val="2449"/>
              </a:lnSpc>
              <a:defRPr sz="2245">
                <a:solidFill>
                  <a:schemeClr val="tx1"/>
                </a:solidFill>
              </a:defRPr>
            </a:lvl1pPr>
          </a:lstStyle>
          <a:p>
            <a:r>
              <a:rPr lang="en-US"/>
              <a:t>Click to edit Master title style</a:t>
            </a:r>
            <a:endParaRPr lang="en-GB" dirty="0"/>
          </a:p>
        </p:txBody>
      </p:sp>
      <p:sp>
        <p:nvSpPr>
          <p:cNvPr id="5" name="Platshållare för text 4"/>
          <p:cNvSpPr>
            <a:spLocks noGrp="1"/>
          </p:cNvSpPr>
          <p:nvPr>
            <p:ph type="body" sz="quarter" idx="11"/>
          </p:nvPr>
        </p:nvSpPr>
        <p:spPr>
          <a:xfrm>
            <a:off x="400979" y="1169457"/>
            <a:ext cx="11393620" cy="15938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4" name="Text Placeholder 7"/>
          <p:cNvSpPr>
            <a:spLocks noGrp="1"/>
          </p:cNvSpPr>
          <p:nvPr>
            <p:ph type="body" sz="quarter" idx="19"/>
            <p:custDataLst>
              <p:tags r:id="rId2"/>
            </p:custDataLst>
          </p:nvPr>
        </p:nvSpPr>
        <p:spPr>
          <a:xfrm>
            <a:off x="399119" y="799153"/>
            <a:ext cx="9641736" cy="282728"/>
          </a:xfrm>
          <a:noFill/>
          <a:ln w="9525">
            <a:noFill/>
            <a:miter lim="800000"/>
            <a:headEnd/>
            <a:tailEnd/>
          </a:ln>
        </p:spPr>
        <p:txBody>
          <a:bodyPr vert="horz" wrap="square" lIns="0" tIns="0" rIns="0" bIns="0" numCol="1" anchor="t" anchorCtr="0" compatLnSpc="1">
            <a:prstTxWarp prst="textNoShape">
              <a:avLst/>
            </a:prstTxWarp>
            <a:spAutoFit/>
          </a:bodyPr>
          <a:lstStyle>
            <a:lvl1pPr>
              <a:defRPr lang="en-US" sz="1837" i="0" dirty="0" smtClean="0">
                <a:solidFill>
                  <a:schemeClr val="accent4"/>
                </a:solidFill>
              </a:defRPr>
            </a:lvl1pPr>
          </a:lstStyle>
          <a:p>
            <a:pPr lvl="0"/>
            <a:r>
              <a:rPr lang="en-US"/>
              <a:t>Click to edit Master text styles</a:t>
            </a:r>
          </a:p>
        </p:txBody>
      </p:sp>
      <p:sp>
        <p:nvSpPr>
          <p:cNvPr id="10" name="Text Placeholder 8"/>
          <p:cNvSpPr>
            <a:spLocks noGrp="1"/>
          </p:cNvSpPr>
          <p:nvPr>
            <p:ph type="body" sz="quarter" idx="12" hasCustomPrompt="1"/>
            <p:custDataLst>
              <p:tags r:id="rId3"/>
            </p:custDataLst>
          </p:nvPr>
        </p:nvSpPr>
        <p:spPr>
          <a:xfrm>
            <a:off x="399563" y="5902245"/>
            <a:ext cx="11577916" cy="510219"/>
          </a:xfrm>
        </p:spPr>
        <p:txBody>
          <a:bodyPr anchor="b" anchorCtr="0"/>
          <a:lstStyle>
            <a:lvl1pPr marL="0" indent="0" defTabSz="639708">
              <a:lnSpc>
                <a:spcPts val="919"/>
              </a:lnSpc>
              <a:spcAft>
                <a:spcPts val="0"/>
              </a:spcAft>
              <a:buNone/>
              <a:tabLst>
                <a:tab pos="479376" algn="r"/>
                <a:tab pos="639708" algn="l"/>
              </a:tabLst>
              <a:defRPr sz="1020">
                <a:solidFill>
                  <a:schemeClr val="tx1">
                    <a:lumMod val="65000"/>
                    <a:lumOff val="35000"/>
                  </a:schemeClr>
                </a:solidFill>
              </a:defRPr>
            </a:lvl1pPr>
          </a:lstStyle>
          <a:p>
            <a:pPr marL="628371" lvl="0" indent="-628371" defTabSz="639708">
              <a:lnSpc>
                <a:spcPts val="1020"/>
              </a:lnSpc>
              <a:spcAft>
                <a:spcPts val="0"/>
              </a:spcAft>
              <a:tabLst>
                <a:tab pos="479376" algn="r"/>
                <a:tab pos="639708" algn="l"/>
              </a:tabLst>
            </a:pPr>
            <a:r>
              <a:rPr lang="sv-SE" sz="1020" dirty="0">
                <a:ea typeface="Verdana" pitchFamily="34" charset="0"/>
                <a:cs typeface="Verdana" pitchFamily="34" charset="0"/>
              </a:rPr>
              <a:t>	Not:	xxxxxx</a:t>
            </a:r>
          </a:p>
          <a:p>
            <a:pPr marL="628371" lvl="0" indent="-628371" defTabSz="639708">
              <a:lnSpc>
                <a:spcPts val="1020"/>
              </a:lnSpc>
              <a:spcAft>
                <a:spcPts val="0"/>
              </a:spcAft>
              <a:tabLst>
                <a:tab pos="479376" algn="r"/>
                <a:tab pos="639708" algn="l"/>
              </a:tabLst>
            </a:pPr>
            <a:r>
              <a:rPr lang="sv-SE" sz="1020" dirty="0">
                <a:ea typeface="Verdana" pitchFamily="34" charset="0"/>
                <a:cs typeface="Verdana" pitchFamily="34" charset="0"/>
              </a:rPr>
              <a:t>	*	xxx</a:t>
            </a:r>
          </a:p>
          <a:p>
            <a:pPr marL="628371" lvl="0" indent="-628371" defTabSz="639708">
              <a:lnSpc>
                <a:spcPts val="1020"/>
              </a:lnSpc>
              <a:spcAft>
                <a:spcPts val="0"/>
              </a:spcAft>
              <a:tabLst>
                <a:tab pos="479376" algn="r"/>
                <a:tab pos="639708" algn="l"/>
              </a:tabLst>
            </a:pPr>
            <a:r>
              <a:rPr lang="sv-SE" sz="1020" dirty="0">
                <a:ea typeface="Verdana" pitchFamily="34" charset="0"/>
                <a:cs typeface="Verdana" pitchFamily="34" charset="0"/>
              </a:rPr>
              <a:t>	Källa:	</a:t>
            </a:r>
            <a:r>
              <a:rPr lang="sv-SE" sz="1020" dirty="0" err="1">
                <a:ea typeface="Verdana" pitchFamily="34" charset="0"/>
                <a:cs typeface="Verdana" pitchFamily="34" charset="0"/>
              </a:rPr>
              <a:t>xxxx</a:t>
            </a:r>
            <a:endParaRPr lang="sv-SE" sz="1020" dirty="0">
              <a:ea typeface="Verdana" pitchFamily="34" charset="0"/>
              <a:cs typeface="Verdana" pitchFamily="34" charset="0"/>
            </a:endParaRPr>
          </a:p>
        </p:txBody>
      </p:sp>
      <p:sp>
        <p:nvSpPr>
          <p:cNvPr id="7" name="Platshållare för bildnummer 5"/>
          <p:cNvSpPr txBox="1">
            <a:spLocks/>
          </p:cNvSpPr>
          <p:nvPr userDrawn="1"/>
        </p:nvSpPr>
        <p:spPr>
          <a:xfrm>
            <a:off x="11136641" y="6533748"/>
            <a:ext cx="720000" cy="108000"/>
          </a:xfrm>
          <a:prstGeom prst="rect">
            <a:avLst/>
          </a:prstGeom>
        </p:spPr>
        <p:txBody>
          <a:bodyPr vert="horz" lIns="0" tIns="0" rIns="0" bIns="0" rtlCol="0" anchor="b" anchorCtr="0"/>
          <a:lstStyle>
            <a:defPPr>
              <a:defRPr lang="sv-SE"/>
            </a:defPPr>
            <a:lvl1pPr marL="0" algn="r" defTabSz="914400" rtl="0" eaLnBrk="1" latinLnBrk="0" hangingPunct="1">
              <a:defRPr sz="8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96C602A-63EE-46CF-AAA0-57BFED8B59D2}" type="slidenum">
              <a:rPr lang="en-GB" sz="800" smtClean="0">
                <a:solidFill>
                  <a:srgbClr val="FFFFFF"/>
                </a:solidFill>
              </a:rPr>
              <a:pPr/>
              <a:t>‹#›</a:t>
            </a:fld>
            <a:endParaRPr lang="en-GB" sz="800" dirty="0">
              <a:solidFill>
                <a:srgbClr val="FFFFFF"/>
              </a:solidFill>
            </a:endParaRPr>
          </a:p>
        </p:txBody>
      </p:sp>
    </p:spTree>
    <p:extLst>
      <p:ext uri="{BB962C8B-B14F-4D97-AF65-F5344CB8AC3E}">
        <p14:creationId xmlns:p14="http://schemas.microsoft.com/office/powerpoint/2010/main" val="395994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ubrikbild med foto bakom">
    <p:spTree>
      <p:nvGrpSpPr>
        <p:cNvPr id="1" name=""/>
        <p:cNvGrpSpPr/>
        <p:nvPr/>
      </p:nvGrpSpPr>
      <p:grpSpPr>
        <a:xfrm>
          <a:off x="0" y="0"/>
          <a:ext cx="0" cy="0"/>
          <a:chOff x="0" y="0"/>
          <a:chExt cx="0" cy="0"/>
        </a:xfrm>
      </p:grpSpPr>
      <p:sp>
        <p:nvSpPr>
          <p:cNvPr id="5" name="Platshållare för innehåll 2"/>
          <p:cNvSpPr>
            <a:spLocks noGrp="1"/>
          </p:cNvSpPr>
          <p:nvPr>
            <p:ph idx="1" hasCustomPrompt="1"/>
          </p:nvPr>
        </p:nvSpPr>
        <p:spPr>
          <a:xfrm>
            <a:off x="0" y="0"/>
            <a:ext cx="12192000" cy="6858000"/>
          </a:xfrm>
        </p:spPr>
        <p:txBody>
          <a:bodyPr/>
          <a:lstStyle>
            <a:lvl1pPr marL="0" indent="0">
              <a:buFontTx/>
              <a:buNone/>
              <a:defRPr baseline="0"/>
            </a:lvl1pPr>
          </a:lstStyle>
          <a:p>
            <a:pPr lvl="0"/>
            <a:r>
              <a:rPr lang="sv-SE" dirty="0"/>
              <a:t>Klicka här för att lägg till en </a:t>
            </a:r>
            <a:r>
              <a:rPr lang="sv-SE" dirty="0" err="1"/>
              <a:t>helsidebild</a:t>
            </a:r>
            <a:endParaRPr lang="sv-SE" dirty="0"/>
          </a:p>
        </p:txBody>
      </p:sp>
      <p:sp>
        <p:nvSpPr>
          <p:cNvPr id="3" name="Rubrik 1"/>
          <p:cNvSpPr>
            <a:spLocks noGrp="1"/>
          </p:cNvSpPr>
          <p:nvPr>
            <p:ph type="ctrTitle" hasCustomPrompt="1"/>
          </p:nvPr>
        </p:nvSpPr>
        <p:spPr>
          <a:xfrm>
            <a:off x="914400" y="2130428"/>
            <a:ext cx="10363200" cy="1470025"/>
          </a:xfrm>
        </p:spPr>
        <p:txBody>
          <a:bodyPr/>
          <a:lstStyle>
            <a:lvl1pPr>
              <a:defRPr baseline="0"/>
            </a:lvl1pPr>
          </a:lstStyle>
          <a:p>
            <a:r>
              <a:rPr lang="sv-SE" dirty="0"/>
              <a:t>Klicka här för att fylla i rubrik ovanpå bild</a:t>
            </a:r>
          </a:p>
        </p:txBody>
      </p:sp>
    </p:spTree>
    <p:extLst>
      <p:ext uri="{BB962C8B-B14F-4D97-AF65-F5344CB8AC3E}">
        <p14:creationId xmlns:p14="http://schemas.microsoft.com/office/powerpoint/2010/main" val="3916153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brikbild med blå bakgrund">
    <p:spTree>
      <p:nvGrpSpPr>
        <p:cNvPr id="1" name=""/>
        <p:cNvGrpSpPr/>
        <p:nvPr/>
      </p:nvGrpSpPr>
      <p:grpSpPr>
        <a:xfrm>
          <a:off x="0" y="0"/>
          <a:ext cx="0" cy="0"/>
          <a:chOff x="0" y="0"/>
          <a:chExt cx="0" cy="0"/>
        </a:xfrm>
      </p:grpSpPr>
      <p:sp>
        <p:nvSpPr>
          <p:cNvPr id="2" name="Rektangel 1"/>
          <p:cNvSpPr/>
          <p:nvPr userDrawn="1"/>
        </p:nvSpPr>
        <p:spPr>
          <a:xfrm>
            <a:off x="0" y="0"/>
            <a:ext cx="12192000" cy="6858000"/>
          </a:xfrm>
          <a:prstGeom prst="rect">
            <a:avLst/>
          </a:prstGeom>
          <a:solidFill>
            <a:srgbClr val="0066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2400">
              <a:solidFill>
                <a:srgbClr val="FFFFFF"/>
              </a:solidFill>
            </a:endParaRPr>
          </a:p>
        </p:txBody>
      </p:sp>
      <p:sp>
        <p:nvSpPr>
          <p:cNvPr id="3" name="Rubrik 1"/>
          <p:cNvSpPr>
            <a:spLocks noGrp="1"/>
          </p:cNvSpPr>
          <p:nvPr>
            <p:ph type="ctrTitle" hasCustomPrompt="1"/>
          </p:nvPr>
        </p:nvSpPr>
        <p:spPr>
          <a:xfrm>
            <a:off x="914400" y="2130428"/>
            <a:ext cx="10363200" cy="1470025"/>
          </a:xfrm>
        </p:spPr>
        <p:txBody>
          <a:bodyPr/>
          <a:lstStyle>
            <a:lvl1pPr algn="ctr">
              <a:defRPr b="1" baseline="0">
                <a:solidFill>
                  <a:schemeClr val="bg1"/>
                </a:solidFill>
              </a:defRPr>
            </a:lvl1pPr>
          </a:lstStyle>
          <a:p>
            <a:r>
              <a:rPr lang="sv-SE" dirty="0"/>
              <a:t>Klicka här för att fylla i rubrik ovanpå bild</a:t>
            </a:r>
          </a:p>
        </p:txBody>
      </p:sp>
    </p:spTree>
    <p:extLst>
      <p:ext uri="{BB962C8B-B14F-4D97-AF65-F5344CB8AC3E}">
        <p14:creationId xmlns:p14="http://schemas.microsoft.com/office/powerpoint/2010/main" val="18764598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bild med röd bakgrund">
    <p:spTree>
      <p:nvGrpSpPr>
        <p:cNvPr id="1" name=""/>
        <p:cNvGrpSpPr/>
        <p:nvPr/>
      </p:nvGrpSpPr>
      <p:grpSpPr>
        <a:xfrm>
          <a:off x="0" y="0"/>
          <a:ext cx="0" cy="0"/>
          <a:chOff x="0" y="0"/>
          <a:chExt cx="0" cy="0"/>
        </a:xfrm>
      </p:grpSpPr>
      <p:sp>
        <p:nvSpPr>
          <p:cNvPr id="2" name="Rektangel 1"/>
          <p:cNvSpPr/>
          <p:nvPr userDrawn="1"/>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2400">
              <a:solidFill>
                <a:srgbClr val="FFFFFF"/>
              </a:solidFill>
            </a:endParaRPr>
          </a:p>
        </p:txBody>
      </p:sp>
      <p:sp>
        <p:nvSpPr>
          <p:cNvPr id="3" name="Rubrik 1"/>
          <p:cNvSpPr>
            <a:spLocks noGrp="1"/>
          </p:cNvSpPr>
          <p:nvPr>
            <p:ph type="ctrTitle" hasCustomPrompt="1"/>
          </p:nvPr>
        </p:nvSpPr>
        <p:spPr>
          <a:xfrm>
            <a:off x="914400" y="2130428"/>
            <a:ext cx="10363200" cy="1470025"/>
          </a:xfrm>
        </p:spPr>
        <p:txBody>
          <a:bodyPr/>
          <a:lstStyle>
            <a:lvl1pPr algn="ctr">
              <a:defRPr b="1" baseline="0">
                <a:solidFill>
                  <a:schemeClr val="bg1"/>
                </a:solidFill>
              </a:defRPr>
            </a:lvl1pPr>
          </a:lstStyle>
          <a:p>
            <a:r>
              <a:rPr lang="sv-SE" dirty="0"/>
              <a:t>Klicka här för att fylla i rubrik ovanpå bild</a:t>
            </a:r>
          </a:p>
        </p:txBody>
      </p:sp>
    </p:spTree>
    <p:extLst>
      <p:ext uri="{BB962C8B-B14F-4D97-AF65-F5344CB8AC3E}">
        <p14:creationId xmlns:p14="http://schemas.microsoft.com/office/powerpoint/2010/main" val="1299128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lsidebild">
    <p:spTree>
      <p:nvGrpSpPr>
        <p:cNvPr id="1" name=""/>
        <p:cNvGrpSpPr/>
        <p:nvPr/>
      </p:nvGrpSpPr>
      <p:grpSpPr>
        <a:xfrm>
          <a:off x="0" y="0"/>
          <a:ext cx="0" cy="0"/>
          <a:chOff x="0" y="0"/>
          <a:chExt cx="0" cy="0"/>
        </a:xfrm>
      </p:grpSpPr>
      <p:sp>
        <p:nvSpPr>
          <p:cNvPr id="5" name="Platshållare för innehåll 2"/>
          <p:cNvSpPr>
            <a:spLocks noGrp="1"/>
          </p:cNvSpPr>
          <p:nvPr>
            <p:ph idx="1"/>
          </p:nvPr>
        </p:nvSpPr>
        <p:spPr>
          <a:xfrm>
            <a:off x="0" y="3432"/>
            <a:ext cx="12192000" cy="6858000"/>
          </a:xfrm>
        </p:spPr>
        <p:txBody>
          <a:bodyPr/>
          <a:lstStyle>
            <a:lvl1pPr marL="0" indent="0">
              <a:buFontTx/>
              <a:buNone/>
              <a:defRPr baseline="0"/>
            </a:lvl1pPr>
          </a:lstStyle>
          <a:p>
            <a:pPr lvl="0"/>
            <a:endParaRPr lang="sv-SE" dirty="0"/>
          </a:p>
        </p:txBody>
      </p:sp>
    </p:spTree>
    <p:extLst>
      <p:ext uri="{BB962C8B-B14F-4D97-AF65-F5344CB8AC3E}">
        <p14:creationId xmlns:p14="http://schemas.microsoft.com/office/powerpoint/2010/main" val="4107365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hasCustomPrompt="1"/>
          </p:nvPr>
        </p:nvSpPr>
        <p:spPr/>
        <p:txBody>
          <a:bodyPr/>
          <a:lstStyle>
            <a:lvl1pPr>
              <a:defRPr/>
            </a:lvl1pPr>
          </a:lstStyle>
          <a:p>
            <a:r>
              <a:rPr lang="sv-SE" dirty="0"/>
              <a:t>Klicka här för att fylla i rubrik</a:t>
            </a:r>
          </a:p>
        </p:txBody>
      </p:sp>
      <p:sp>
        <p:nvSpPr>
          <p:cNvPr id="3" name="Platshållare för innehåll 2"/>
          <p:cNvSpPr>
            <a:spLocks noGrp="1"/>
          </p:cNvSpPr>
          <p:nvPr>
            <p:ph idx="1" hasCustomPrompt="1"/>
          </p:nvPr>
        </p:nvSpPr>
        <p:spPr>
          <a:xfrm>
            <a:off x="609600" y="2276874"/>
            <a:ext cx="10972800" cy="3744415"/>
          </a:xfrm>
        </p:spPr>
        <p:txBody>
          <a:bodyPr/>
          <a:lstStyle>
            <a:lvl1pPr marL="0" indent="0">
              <a:buFontTx/>
              <a:buNone/>
              <a:defRPr/>
            </a:lvl1pPr>
          </a:lstStyle>
          <a:p>
            <a:pPr lvl="0"/>
            <a:r>
              <a:rPr lang="sv-SE" dirty="0"/>
              <a:t>Klicka här för att ändra texten</a:t>
            </a:r>
          </a:p>
        </p:txBody>
      </p:sp>
    </p:spTree>
    <p:extLst>
      <p:ext uri="{BB962C8B-B14F-4D97-AF65-F5344CB8AC3E}">
        <p14:creationId xmlns:p14="http://schemas.microsoft.com/office/powerpoint/2010/main" val="1755362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hasCustomPrompt="1"/>
          </p:nvPr>
        </p:nvSpPr>
        <p:spPr>
          <a:xfrm>
            <a:off x="609600" y="2276871"/>
            <a:ext cx="5384800" cy="364840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sv-SE" dirty="0"/>
              <a:t>Klicka här för att ändra texten</a:t>
            </a:r>
          </a:p>
        </p:txBody>
      </p:sp>
      <p:sp>
        <p:nvSpPr>
          <p:cNvPr id="4" name="Platshållare för innehåll 3"/>
          <p:cNvSpPr>
            <a:spLocks noGrp="1"/>
          </p:cNvSpPr>
          <p:nvPr>
            <p:ph sz="half" idx="2" hasCustomPrompt="1"/>
          </p:nvPr>
        </p:nvSpPr>
        <p:spPr>
          <a:xfrm>
            <a:off x="6197600" y="2276871"/>
            <a:ext cx="5384800" cy="364840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sv-SE" dirty="0"/>
              <a:t>Klicka här för att ändra texten</a:t>
            </a:r>
          </a:p>
        </p:txBody>
      </p:sp>
    </p:spTree>
    <p:extLst>
      <p:ext uri="{BB962C8B-B14F-4D97-AF65-F5344CB8AC3E}">
        <p14:creationId xmlns:p14="http://schemas.microsoft.com/office/powerpoint/2010/main" val="1923424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vå innehållsdelar 2">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623392" y="1028733"/>
            <a:ext cx="5376597" cy="1143000"/>
          </a:xfrm>
        </p:spPr>
        <p:txBody>
          <a:bodyPr/>
          <a:lstStyle>
            <a:lvl1pPr>
              <a:defRPr/>
            </a:lvl1pPr>
          </a:lstStyle>
          <a:p>
            <a:r>
              <a:rPr lang="sv-SE" dirty="0"/>
              <a:t>Klicka här för att ändra rubrik</a:t>
            </a:r>
          </a:p>
        </p:txBody>
      </p:sp>
      <p:sp>
        <p:nvSpPr>
          <p:cNvPr id="3" name="Platshållare för innehåll 2"/>
          <p:cNvSpPr>
            <a:spLocks noGrp="1"/>
          </p:cNvSpPr>
          <p:nvPr>
            <p:ph sz="half" idx="1" hasCustomPrompt="1"/>
          </p:nvPr>
        </p:nvSpPr>
        <p:spPr>
          <a:xfrm>
            <a:off x="609600" y="2276871"/>
            <a:ext cx="5384800" cy="364840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sv-SE" dirty="0"/>
              <a:t>Klicka här för att ändra texten</a:t>
            </a:r>
          </a:p>
        </p:txBody>
      </p:sp>
      <p:sp>
        <p:nvSpPr>
          <p:cNvPr id="4" name="Platshållare för innehåll 3"/>
          <p:cNvSpPr>
            <a:spLocks noGrp="1"/>
          </p:cNvSpPr>
          <p:nvPr>
            <p:ph sz="half" idx="2" hasCustomPrompt="1"/>
          </p:nvPr>
        </p:nvSpPr>
        <p:spPr>
          <a:xfrm>
            <a:off x="6197600" y="548682"/>
            <a:ext cx="5384800" cy="5376597"/>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sv-SE" dirty="0"/>
              <a:t>Klicka här för att ändra texten</a:t>
            </a:r>
          </a:p>
        </p:txBody>
      </p:sp>
    </p:spTree>
    <p:extLst>
      <p:ext uri="{BB962C8B-B14F-4D97-AF65-F5344CB8AC3E}">
        <p14:creationId xmlns:p14="http://schemas.microsoft.com/office/powerpoint/2010/main" val="3536413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Rubrik med bild">
    <p:spTree>
      <p:nvGrpSpPr>
        <p:cNvPr id="1" name=""/>
        <p:cNvGrpSpPr/>
        <p:nvPr/>
      </p:nvGrpSpPr>
      <p:grpSpPr>
        <a:xfrm>
          <a:off x="0" y="0"/>
          <a:ext cx="0" cy="0"/>
          <a:chOff x="0" y="0"/>
          <a:chExt cx="0" cy="0"/>
        </a:xfrm>
      </p:grpSpPr>
      <p:sp>
        <p:nvSpPr>
          <p:cNvPr id="8" name="Platshållare för bild 7"/>
          <p:cNvSpPr>
            <a:spLocks noGrp="1"/>
          </p:cNvSpPr>
          <p:nvPr>
            <p:ph type="pic" sz="quarter" idx="13" hasCustomPrompt="1"/>
          </p:nvPr>
        </p:nvSpPr>
        <p:spPr>
          <a:xfrm>
            <a:off x="1" y="-1500"/>
            <a:ext cx="12192599" cy="6859499"/>
          </a:xfrm>
          <a:custGeom>
            <a:avLst/>
            <a:gdLst>
              <a:gd name="connsiteX0" fmla="*/ 0 w 12191999"/>
              <a:gd name="connsiteY0" fmla="*/ 0 h 6858000"/>
              <a:gd name="connsiteX1" fmla="*/ 12191999 w 12191999"/>
              <a:gd name="connsiteY1" fmla="*/ 0 h 6858000"/>
              <a:gd name="connsiteX2" fmla="*/ 12191999 w 12191999"/>
              <a:gd name="connsiteY2" fmla="*/ 6858000 h 6858000"/>
              <a:gd name="connsiteX3" fmla="*/ 0 w 12191999"/>
              <a:gd name="connsiteY3" fmla="*/ 6858000 h 6858000"/>
              <a:gd name="connsiteX4" fmla="*/ 0 w 12191999"/>
              <a:gd name="connsiteY4" fmla="*/ 0 h 6858000"/>
              <a:gd name="connsiteX0" fmla="*/ 0 w 12201525"/>
              <a:gd name="connsiteY0" fmla="*/ 0 h 6858000"/>
              <a:gd name="connsiteX1" fmla="*/ 12191999 w 12201525"/>
              <a:gd name="connsiteY1" fmla="*/ 0 h 6858000"/>
              <a:gd name="connsiteX2" fmla="*/ 12201525 w 12201525"/>
              <a:gd name="connsiteY2" fmla="*/ 3552825 h 6858000"/>
              <a:gd name="connsiteX3" fmla="*/ 12191999 w 12201525"/>
              <a:gd name="connsiteY3" fmla="*/ 6858000 h 6858000"/>
              <a:gd name="connsiteX4" fmla="*/ 0 w 12201525"/>
              <a:gd name="connsiteY4" fmla="*/ 6858000 h 6858000"/>
              <a:gd name="connsiteX5" fmla="*/ 0 w 12201525"/>
              <a:gd name="connsiteY5" fmla="*/ 0 h 6858000"/>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9525 h 6867525"/>
              <a:gd name="connsiteX1" fmla="*/ 9134474 w 12201525"/>
              <a:gd name="connsiteY1" fmla="*/ 0 h 6867525"/>
              <a:gd name="connsiteX2" fmla="*/ 12201525 w 12201525"/>
              <a:gd name="connsiteY2" fmla="*/ 3562350 h 6867525"/>
              <a:gd name="connsiteX3" fmla="*/ 12191999 w 12201525"/>
              <a:gd name="connsiteY3" fmla="*/ 6867525 h 6867525"/>
              <a:gd name="connsiteX4" fmla="*/ 0 w 12201525"/>
              <a:gd name="connsiteY4" fmla="*/ 6867525 h 6867525"/>
              <a:gd name="connsiteX5" fmla="*/ 0 w 12201525"/>
              <a:gd name="connsiteY5" fmla="*/ 9525 h 6867525"/>
              <a:gd name="connsiteX0" fmla="*/ 0 w 12201525"/>
              <a:gd name="connsiteY0" fmla="*/ 15502 h 6873502"/>
              <a:gd name="connsiteX1" fmla="*/ 9098615 w 12201525"/>
              <a:gd name="connsiteY1" fmla="*/ 0 h 6873502"/>
              <a:gd name="connsiteX2" fmla="*/ 12201525 w 12201525"/>
              <a:gd name="connsiteY2" fmla="*/ 3568327 h 6873502"/>
              <a:gd name="connsiteX3" fmla="*/ 12191999 w 12201525"/>
              <a:gd name="connsiteY3" fmla="*/ 6873502 h 6873502"/>
              <a:gd name="connsiteX4" fmla="*/ 0 w 12201525"/>
              <a:gd name="connsiteY4" fmla="*/ 6873502 h 6873502"/>
              <a:gd name="connsiteX5" fmla="*/ 0 w 12201525"/>
              <a:gd name="connsiteY5" fmla="*/ 15502 h 6873502"/>
              <a:gd name="connsiteX0" fmla="*/ 0 w 12201525"/>
              <a:gd name="connsiteY0" fmla="*/ 15502 h 6873502"/>
              <a:gd name="connsiteX1" fmla="*/ 9098615 w 12201525"/>
              <a:gd name="connsiteY1" fmla="*/ 0 h 6873502"/>
              <a:gd name="connsiteX2" fmla="*/ 12201525 w 12201525"/>
              <a:gd name="connsiteY2" fmla="*/ 3568327 h 6873502"/>
              <a:gd name="connsiteX3" fmla="*/ 12191999 w 12201525"/>
              <a:gd name="connsiteY3" fmla="*/ 6873502 h 6873502"/>
              <a:gd name="connsiteX4" fmla="*/ 0 w 12201525"/>
              <a:gd name="connsiteY4" fmla="*/ 6873502 h 6873502"/>
              <a:gd name="connsiteX5" fmla="*/ 0 w 12201525"/>
              <a:gd name="connsiteY5" fmla="*/ 15502 h 6873502"/>
              <a:gd name="connsiteX0" fmla="*/ 0 w 12201525"/>
              <a:gd name="connsiteY0" fmla="*/ 15502 h 6873502"/>
              <a:gd name="connsiteX1" fmla="*/ 9098615 w 12201525"/>
              <a:gd name="connsiteY1" fmla="*/ 0 h 6873502"/>
              <a:gd name="connsiteX2" fmla="*/ 12201525 w 12201525"/>
              <a:gd name="connsiteY2" fmla="*/ 3568327 h 6873502"/>
              <a:gd name="connsiteX3" fmla="*/ 12191999 w 12201525"/>
              <a:gd name="connsiteY3" fmla="*/ 6873502 h 6873502"/>
              <a:gd name="connsiteX4" fmla="*/ 0 w 12201525"/>
              <a:gd name="connsiteY4" fmla="*/ 6873502 h 6873502"/>
              <a:gd name="connsiteX5" fmla="*/ 0 w 12201525"/>
              <a:gd name="connsiteY5" fmla="*/ 15502 h 6873502"/>
              <a:gd name="connsiteX0" fmla="*/ 0 w 12201525"/>
              <a:gd name="connsiteY0" fmla="*/ 15502 h 6873502"/>
              <a:gd name="connsiteX1" fmla="*/ 9098615 w 12201525"/>
              <a:gd name="connsiteY1" fmla="*/ 0 h 6873502"/>
              <a:gd name="connsiteX2" fmla="*/ 12201525 w 12201525"/>
              <a:gd name="connsiteY2" fmla="*/ 3568327 h 6873502"/>
              <a:gd name="connsiteX3" fmla="*/ 12191999 w 12201525"/>
              <a:gd name="connsiteY3" fmla="*/ 6873502 h 6873502"/>
              <a:gd name="connsiteX4" fmla="*/ 0 w 12201525"/>
              <a:gd name="connsiteY4" fmla="*/ 6873502 h 6873502"/>
              <a:gd name="connsiteX5" fmla="*/ 0 w 12201525"/>
              <a:gd name="connsiteY5" fmla="*/ 15502 h 6873502"/>
              <a:gd name="connsiteX0" fmla="*/ 0 w 12201525"/>
              <a:gd name="connsiteY0" fmla="*/ 6876 h 6864876"/>
              <a:gd name="connsiteX1" fmla="*/ 9098615 w 12201525"/>
              <a:gd name="connsiteY1" fmla="*/ 0 h 6864876"/>
              <a:gd name="connsiteX2" fmla="*/ 12201525 w 12201525"/>
              <a:gd name="connsiteY2" fmla="*/ 3559701 h 6864876"/>
              <a:gd name="connsiteX3" fmla="*/ 12191999 w 12201525"/>
              <a:gd name="connsiteY3" fmla="*/ 6864876 h 6864876"/>
              <a:gd name="connsiteX4" fmla="*/ 0 w 12201525"/>
              <a:gd name="connsiteY4" fmla="*/ 6864876 h 6864876"/>
              <a:gd name="connsiteX5" fmla="*/ 0 w 12201525"/>
              <a:gd name="connsiteY5" fmla="*/ 6876 h 6864876"/>
              <a:gd name="connsiteX0" fmla="*/ 0 w 12201525"/>
              <a:gd name="connsiteY0" fmla="*/ 6876 h 6864876"/>
              <a:gd name="connsiteX1" fmla="*/ 9098615 w 12201525"/>
              <a:gd name="connsiteY1" fmla="*/ 0 h 6864876"/>
              <a:gd name="connsiteX2" fmla="*/ 12201525 w 12201525"/>
              <a:gd name="connsiteY2" fmla="*/ 3559701 h 6864876"/>
              <a:gd name="connsiteX3" fmla="*/ 12191999 w 12201525"/>
              <a:gd name="connsiteY3" fmla="*/ 6864876 h 6864876"/>
              <a:gd name="connsiteX4" fmla="*/ 0 w 12201525"/>
              <a:gd name="connsiteY4" fmla="*/ 6864876 h 6864876"/>
              <a:gd name="connsiteX5" fmla="*/ 0 w 12201525"/>
              <a:gd name="connsiteY5" fmla="*/ 6876 h 6864876"/>
              <a:gd name="connsiteX0" fmla="*/ 0 w 12201525"/>
              <a:gd name="connsiteY0" fmla="*/ 6876 h 6864876"/>
              <a:gd name="connsiteX1" fmla="*/ 9133121 w 12201525"/>
              <a:gd name="connsiteY1" fmla="*/ 0 h 6864876"/>
              <a:gd name="connsiteX2" fmla="*/ 12201525 w 12201525"/>
              <a:gd name="connsiteY2" fmla="*/ 3559701 h 6864876"/>
              <a:gd name="connsiteX3" fmla="*/ 12191999 w 12201525"/>
              <a:gd name="connsiteY3" fmla="*/ 6864876 h 6864876"/>
              <a:gd name="connsiteX4" fmla="*/ 0 w 12201525"/>
              <a:gd name="connsiteY4" fmla="*/ 6864876 h 6864876"/>
              <a:gd name="connsiteX5" fmla="*/ 0 w 12201525"/>
              <a:gd name="connsiteY5" fmla="*/ 6876 h 6864876"/>
              <a:gd name="connsiteX0" fmla="*/ 0 w 12201525"/>
              <a:gd name="connsiteY0" fmla="*/ 6876 h 6864876"/>
              <a:gd name="connsiteX1" fmla="*/ 9133121 w 12201525"/>
              <a:gd name="connsiteY1" fmla="*/ 0 h 6864876"/>
              <a:gd name="connsiteX2" fmla="*/ 12201525 w 12201525"/>
              <a:gd name="connsiteY2" fmla="*/ 3559701 h 6864876"/>
              <a:gd name="connsiteX3" fmla="*/ 12191999 w 12201525"/>
              <a:gd name="connsiteY3" fmla="*/ 6864876 h 6864876"/>
              <a:gd name="connsiteX4" fmla="*/ 0 w 12201525"/>
              <a:gd name="connsiteY4" fmla="*/ 6864876 h 6864876"/>
              <a:gd name="connsiteX5" fmla="*/ 0 w 12201525"/>
              <a:gd name="connsiteY5" fmla="*/ 6876 h 6864876"/>
              <a:gd name="connsiteX0" fmla="*/ 0 w 12201525"/>
              <a:gd name="connsiteY0" fmla="*/ 6876 h 6864876"/>
              <a:gd name="connsiteX1" fmla="*/ 9133121 w 12201525"/>
              <a:gd name="connsiteY1" fmla="*/ 0 h 6864876"/>
              <a:gd name="connsiteX2" fmla="*/ 12201525 w 12201525"/>
              <a:gd name="connsiteY2" fmla="*/ 3559701 h 6864876"/>
              <a:gd name="connsiteX3" fmla="*/ 12191999 w 12201525"/>
              <a:gd name="connsiteY3" fmla="*/ 6864876 h 6864876"/>
              <a:gd name="connsiteX4" fmla="*/ 0 w 12201525"/>
              <a:gd name="connsiteY4" fmla="*/ 6864876 h 6864876"/>
              <a:gd name="connsiteX5" fmla="*/ 0 w 12201525"/>
              <a:gd name="connsiteY5" fmla="*/ 6876 h 6864876"/>
              <a:gd name="connsiteX0" fmla="*/ 0 w 12201525"/>
              <a:gd name="connsiteY0" fmla="*/ 6876 h 6864876"/>
              <a:gd name="connsiteX1" fmla="*/ 9127742 w 12201525"/>
              <a:gd name="connsiteY1" fmla="*/ 0 h 6864876"/>
              <a:gd name="connsiteX2" fmla="*/ 12201525 w 12201525"/>
              <a:gd name="connsiteY2" fmla="*/ 3559701 h 6864876"/>
              <a:gd name="connsiteX3" fmla="*/ 12191999 w 12201525"/>
              <a:gd name="connsiteY3" fmla="*/ 6864876 h 6864876"/>
              <a:gd name="connsiteX4" fmla="*/ 0 w 12201525"/>
              <a:gd name="connsiteY4" fmla="*/ 6864876 h 6864876"/>
              <a:gd name="connsiteX5" fmla="*/ 0 w 12201525"/>
              <a:gd name="connsiteY5" fmla="*/ 6876 h 6864876"/>
              <a:gd name="connsiteX0" fmla="*/ 0 w 12201525"/>
              <a:gd name="connsiteY0" fmla="*/ 6876 h 6864876"/>
              <a:gd name="connsiteX1" fmla="*/ 9133121 w 12201525"/>
              <a:gd name="connsiteY1" fmla="*/ 0 h 6864876"/>
              <a:gd name="connsiteX2" fmla="*/ 12201525 w 12201525"/>
              <a:gd name="connsiteY2" fmla="*/ 3559701 h 6864876"/>
              <a:gd name="connsiteX3" fmla="*/ 12191999 w 12201525"/>
              <a:gd name="connsiteY3" fmla="*/ 6864876 h 6864876"/>
              <a:gd name="connsiteX4" fmla="*/ 0 w 12201525"/>
              <a:gd name="connsiteY4" fmla="*/ 6864876 h 6864876"/>
              <a:gd name="connsiteX5" fmla="*/ 0 w 12201525"/>
              <a:gd name="connsiteY5" fmla="*/ 6876 h 6864876"/>
              <a:gd name="connsiteX0" fmla="*/ 0 w 12201525"/>
              <a:gd name="connsiteY0" fmla="*/ 1498 h 6859498"/>
              <a:gd name="connsiteX1" fmla="*/ 9133121 w 12201525"/>
              <a:gd name="connsiteY1" fmla="*/ 0 h 6859498"/>
              <a:gd name="connsiteX2" fmla="*/ 12201525 w 12201525"/>
              <a:gd name="connsiteY2" fmla="*/ 3554323 h 6859498"/>
              <a:gd name="connsiteX3" fmla="*/ 12191999 w 12201525"/>
              <a:gd name="connsiteY3" fmla="*/ 6859498 h 6859498"/>
              <a:gd name="connsiteX4" fmla="*/ 0 w 12201525"/>
              <a:gd name="connsiteY4" fmla="*/ 6859498 h 6859498"/>
              <a:gd name="connsiteX5" fmla="*/ 0 w 12201525"/>
              <a:gd name="connsiteY5" fmla="*/ 1498 h 6859498"/>
              <a:gd name="connsiteX0" fmla="*/ 0 w 12196930"/>
              <a:gd name="connsiteY0" fmla="*/ 1498 h 6859498"/>
              <a:gd name="connsiteX1" fmla="*/ 9133121 w 12196930"/>
              <a:gd name="connsiteY1" fmla="*/ 0 h 6859498"/>
              <a:gd name="connsiteX2" fmla="*/ 12196930 w 12196930"/>
              <a:gd name="connsiteY2" fmla="*/ 3549728 h 6859498"/>
              <a:gd name="connsiteX3" fmla="*/ 12191999 w 12196930"/>
              <a:gd name="connsiteY3" fmla="*/ 6859498 h 6859498"/>
              <a:gd name="connsiteX4" fmla="*/ 0 w 12196930"/>
              <a:gd name="connsiteY4" fmla="*/ 6859498 h 6859498"/>
              <a:gd name="connsiteX5" fmla="*/ 0 w 12196930"/>
              <a:gd name="connsiteY5" fmla="*/ 1498 h 6859498"/>
              <a:gd name="connsiteX0" fmla="*/ 0 w 12192599"/>
              <a:gd name="connsiteY0" fmla="*/ 1498 h 6859498"/>
              <a:gd name="connsiteX1" fmla="*/ 9133121 w 12192599"/>
              <a:gd name="connsiteY1" fmla="*/ 0 h 6859498"/>
              <a:gd name="connsiteX2" fmla="*/ 12187740 w 12192599"/>
              <a:gd name="connsiteY2" fmla="*/ 3549728 h 6859498"/>
              <a:gd name="connsiteX3" fmla="*/ 12191999 w 12192599"/>
              <a:gd name="connsiteY3" fmla="*/ 6859498 h 6859498"/>
              <a:gd name="connsiteX4" fmla="*/ 0 w 12192599"/>
              <a:gd name="connsiteY4" fmla="*/ 6859498 h 6859498"/>
              <a:gd name="connsiteX5" fmla="*/ 0 w 12192599"/>
              <a:gd name="connsiteY5" fmla="*/ 1498 h 6859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599" h="6859498">
                <a:moveTo>
                  <a:pt x="0" y="1498"/>
                </a:moveTo>
                <a:lnTo>
                  <a:pt x="9133121" y="0"/>
                </a:lnTo>
                <a:cubicBezTo>
                  <a:pt x="10941201" y="1093691"/>
                  <a:pt x="11816297" y="2559984"/>
                  <a:pt x="12187740" y="3549728"/>
                </a:cubicBezTo>
                <a:cubicBezTo>
                  <a:pt x="12184565" y="4651453"/>
                  <a:pt x="12195174" y="5757773"/>
                  <a:pt x="12191999" y="6859498"/>
                </a:cubicBezTo>
                <a:lnTo>
                  <a:pt x="0" y="6859498"/>
                </a:lnTo>
                <a:lnTo>
                  <a:pt x="0" y="1498"/>
                </a:lnTo>
                <a:close/>
              </a:path>
            </a:pathLst>
          </a:custGeom>
        </p:spPr>
        <p:txBody>
          <a:bodyPr/>
          <a:lstStyle>
            <a:lvl1pPr marL="30162" indent="0">
              <a:buNone/>
              <a:defRPr/>
            </a:lvl1pPr>
          </a:lstStyle>
          <a:p>
            <a:r>
              <a:rPr lang="sv-SE" dirty="0"/>
              <a:t> </a:t>
            </a:r>
          </a:p>
        </p:txBody>
      </p:sp>
      <p:sp>
        <p:nvSpPr>
          <p:cNvPr id="2" name="Rubrik 1"/>
          <p:cNvSpPr>
            <a:spLocks noGrp="1"/>
          </p:cNvSpPr>
          <p:nvPr>
            <p:ph type="ctrTitle"/>
          </p:nvPr>
        </p:nvSpPr>
        <p:spPr>
          <a:xfrm>
            <a:off x="666000" y="1889549"/>
            <a:ext cx="9608400" cy="1310851"/>
          </a:xfrm>
        </p:spPr>
        <p:txBody>
          <a:bodyPr anchor="t">
            <a:noAutofit/>
          </a:bodyPr>
          <a:lstStyle>
            <a:lvl1pPr algn="ctr">
              <a:defRPr sz="5400">
                <a:solidFill>
                  <a:schemeClr val="tx1"/>
                </a:solidFill>
              </a:defRPr>
            </a:lvl1pPr>
          </a:lstStyle>
          <a:p>
            <a:r>
              <a:rPr lang="sv-SE"/>
              <a:t>Klicka här för att ändra format</a:t>
            </a:r>
            <a:endParaRPr lang="sv-SE" dirty="0"/>
          </a:p>
        </p:txBody>
      </p:sp>
      <p:sp>
        <p:nvSpPr>
          <p:cNvPr id="4" name="Platshållare för datum 3"/>
          <p:cNvSpPr>
            <a:spLocks noGrp="1"/>
          </p:cNvSpPr>
          <p:nvPr>
            <p:ph type="dt" sz="half" idx="10"/>
          </p:nvPr>
        </p:nvSpPr>
        <p:spPr/>
        <p:txBody>
          <a:bodyPr/>
          <a:lstStyle>
            <a:lvl1pPr>
              <a:defRPr>
                <a:solidFill>
                  <a:schemeClr val="tx1"/>
                </a:solidFill>
              </a:defRPr>
            </a:lvl1pPr>
          </a:lstStyle>
          <a:p>
            <a:pPr defTabSz="914377">
              <a:defRPr/>
            </a:pPr>
            <a:fld id="{4B42D259-ACB8-4FD1-AC0F-9CAC8F5E07E0}" type="datetimeFigureOut">
              <a:rPr lang="sv-SE" sz="1200" smtClean="0">
                <a:solidFill>
                  <a:prstClr val="black"/>
                </a:solidFill>
                <a:latin typeface="Arial"/>
              </a:rPr>
              <a:pPr defTabSz="914377">
                <a:defRPr/>
              </a:pPr>
              <a:t>2024-09-05</a:t>
            </a:fld>
            <a:endParaRPr lang="sv-SE" sz="1200" dirty="0">
              <a:solidFill>
                <a:prstClr val="black"/>
              </a:solidFill>
              <a:latin typeface="Arial"/>
            </a:endParaRPr>
          </a:p>
        </p:txBody>
      </p:sp>
      <p:sp>
        <p:nvSpPr>
          <p:cNvPr id="5" name="Platshållare för sidfot 4"/>
          <p:cNvSpPr>
            <a:spLocks noGrp="1"/>
          </p:cNvSpPr>
          <p:nvPr>
            <p:ph type="ftr" sz="quarter" idx="11"/>
          </p:nvPr>
        </p:nvSpPr>
        <p:spPr/>
        <p:txBody>
          <a:bodyPr/>
          <a:lstStyle>
            <a:lvl1pPr>
              <a:defRPr>
                <a:solidFill>
                  <a:schemeClr val="tx1"/>
                </a:solidFill>
              </a:defRPr>
            </a:lvl1pPr>
          </a:lstStyle>
          <a:p>
            <a:pPr algn="ctr" defTabSz="914377">
              <a:defRPr/>
            </a:pPr>
            <a:endParaRPr lang="sv-SE" sz="1200" dirty="0">
              <a:solidFill>
                <a:prstClr val="black"/>
              </a:solidFill>
              <a:latin typeface="Arial"/>
            </a:endParaRPr>
          </a:p>
        </p:txBody>
      </p:sp>
      <p:sp>
        <p:nvSpPr>
          <p:cNvPr id="6" name="Platshållare för bildnummer 5"/>
          <p:cNvSpPr>
            <a:spLocks noGrp="1"/>
          </p:cNvSpPr>
          <p:nvPr>
            <p:ph type="sldNum" sz="quarter" idx="12"/>
          </p:nvPr>
        </p:nvSpPr>
        <p:spPr/>
        <p:txBody>
          <a:bodyPr/>
          <a:lstStyle>
            <a:lvl1pPr>
              <a:defRPr>
                <a:solidFill>
                  <a:schemeClr val="tx1"/>
                </a:solidFill>
              </a:defRPr>
            </a:lvl1pPr>
          </a:lstStyle>
          <a:p>
            <a:pPr algn="r" defTabSz="914377">
              <a:defRPr/>
            </a:pPr>
            <a:fld id="{34C9B0E5-37D7-412E-A162-6A236BADC197}" type="slidenum">
              <a:rPr lang="sv-SE" sz="1200" smtClean="0">
                <a:solidFill>
                  <a:prstClr val="black"/>
                </a:solidFill>
                <a:latin typeface="Arial"/>
              </a:rPr>
              <a:pPr algn="r" defTabSz="914377">
                <a:defRPr/>
              </a:pPr>
              <a:t>‹#›</a:t>
            </a:fld>
            <a:endParaRPr lang="sv-SE" sz="1200" dirty="0">
              <a:solidFill>
                <a:prstClr val="black"/>
              </a:solidFill>
              <a:latin typeface="Arial"/>
            </a:endParaRPr>
          </a:p>
        </p:txBody>
      </p:sp>
      <p:pic>
        <p:nvPicPr>
          <p:cNvPr id="7" name="Bildobjekt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11779" y="-9524"/>
            <a:ext cx="3096000" cy="3599059"/>
          </a:xfrm>
          <a:prstGeom prst="rect">
            <a:avLst/>
          </a:prstGeom>
        </p:spPr>
      </p:pic>
    </p:spTree>
    <p:extLst>
      <p:ext uri="{BB962C8B-B14F-4D97-AF65-F5344CB8AC3E}">
        <p14:creationId xmlns:p14="http://schemas.microsoft.com/office/powerpoint/2010/main" val="2909590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623392" y="1028733"/>
            <a:ext cx="10972800" cy="1143000"/>
          </a:xfrm>
          <a:prstGeom prst="rect">
            <a:avLst/>
          </a:prstGeom>
        </p:spPr>
        <p:txBody>
          <a:bodyPr vert="horz" lIns="91440" tIns="45720" rIns="91440" bIns="45720" rtlCol="0" anchor="ctr">
            <a:normAutofit/>
          </a:bodyPr>
          <a:lstStyle/>
          <a:p>
            <a:r>
              <a:rPr lang="sv-SE" dirty="0"/>
              <a:t>Klicka här för att fylla i rubrik</a:t>
            </a:r>
          </a:p>
        </p:txBody>
      </p:sp>
      <p:sp>
        <p:nvSpPr>
          <p:cNvPr id="3" name="Platshållare för text 2"/>
          <p:cNvSpPr>
            <a:spLocks noGrp="1"/>
          </p:cNvSpPr>
          <p:nvPr>
            <p:ph type="body" idx="1"/>
          </p:nvPr>
        </p:nvSpPr>
        <p:spPr>
          <a:xfrm>
            <a:off x="609600" y="2276874"/>
            <a:ext cx="10972800" cy="3744415"/>
          </a:xfrm>
          <a:prstGeom prst="rect">
            <a:avLst/>
          </a:prstGeom>
        </p:spPr>
        <p:txBody>
          <a:bodyPr vert="horz" lIns="91440" tIns="45720" rIns="91440" bIns="45720" rtlCol="0">
            <a:normAutofit/>
          </a:bodyPr>
          <a:lstStyle/>
          <a:p>
            <a:pPr marL="457189" marR="0" lvl="0" indent="-457189" algn="l" defTabSz="1219170" rtl="0" eaLnBrk="1" fontAlgn="auto" latinLnBrk="0" hangingPunct="1">
              <a:lnSpc>
                <a:spcPct val="100000"/>
              </a:lnSpc>
              <a:spcBef>
                <a:spcPct val="20000"/>
              </a:spcBef>
              <a:spcAft>
                <a:spcPts val="0"/>
              </a:spcAft>
              <a:buClrTx/>
              <a:buSzTx/>
              <a:buFont typeface="Arial" panose="020B0604020202020204" pitchFamily="34" charset="0"/>
              <a:buChar char="•"/>
              <a:tabLst/>
              <a:defRPr/>
            </a:pPr>
            <a:r>
              <a:rPr lang="sv-SE" dirty="0"/>
              <a:t>Klicka här för att ändra texten</a:t>
            </a:r>
          </a:p>
          <a:p>
            <a:pPr marL="457189" marR="0" lvl="0" indent="-457189" algn="l" defTabSz="1219170" rtl="0" eaLnBrk="1" fontAlgn="auto" latinLnBrk="0" hangingPunct="1">
              <a:lnSpc>
                <a:spcPct val="100000"/>
              </a:lnSpc>
              <a:spcBef>
                <a:spcPct val="20000"/>
              </a:spcBef>
              <a:spcAft>
                <a:spcPts val="0"/>
              </a:spcAft>
              <a:buClrTx/>
              <a:buSzTx/>
              <a:buFont typeface="Arial" panose="020B0604020202020204" pitchFamily="34" charset="0"/>
              <a:buChar char="•"/>
              <a:tabLst/>
              <a:defRPr/>
            </a:pPr>
            <a:endParaRPr lang="sv-SE" dirty="0"/>
          </a:p>
        </p:txBody>
      </p:sp>
      <p:pic>
        <p:nvPicPr>
          <p:cNvPr id="1027" name="Bildobjekt 5"/>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7248128" y="6269121"/>
            <a:ext cx="1376603" cy="3840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Bildobjekt 6" descr="Logotyp_Region_Kalmar_län_fär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8880310" y="6173100"/>
            <a:ext cx="1035791" cy="480000"/>
          </a:xfrm>
          <a:prstGeom prst="rect">
            <a:avLst/>
          </a:prstGeom>
          <a:noFill/>
          <a:extLst>
            <a:ext uri="{909E8E84-426E-40DD-AFC4-6F175D3DCCD1}">
              <a14:hiddenFill xmlns:a14="http://schemas.microsoft.com/office/drawing/2010/main">
                <a:solidFill>
                  <a:srgbClr val="FFFFFF"/>
                </a:solidFill>
              </a14:hiddenFill>
            </a:ext>
          </a:extLst>
        </p:spPr>
      </p:pic>
      <p:pic>
        <p:nvPicPr>
          <p:cNvPr id="1025" name="Bildobjekt 7"/>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10150352" y="6269121"/>
            <a:ext cx="1514267" cy="384000"/>
          </a:xfrm>
          <a:prstGeom prst="rect">
            <a:avLst/>
          </a:prstGeom>
          <a:noFill/>
          <a:extLst>
            <a:ext uri="{909E8E84-426E-40DD-AFC4-6F175D3DCCD1}">
              <a14:hiddenFill xmlns:a14="http://schemas.microsoft.com/office/drawing/2010/main">
                <a:solidFill>
                  <a:srgbClr val="FFFFFF"/>
                </a:solidFill>
              </a14:hiddenFill>
            </a:ext>
          </a:extLst>
        </p:spPr>
      </p:pic>
      <p:sp>
        <p:nvSpPr>
          <p:cNvPr id="8" name="Rectangle 4"/>
          <p:cNvSpPr>
            <a:spLocks noChangeArrowheads="1"/>
          </p:cNvSpPr>
          <p:nvPr userDrawn="1"/>
        </p:nvSpPr>
        <p:spPr bwMode="auto">
          <a:xfrm>
            <a:off x="1" y="58580"/>
            <a:ext cx="246286"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1920" tIns="60960" rIns="121920" bIns="60960" numCol="1" anchor="ctr" anchorCtr="0" compatLnSpc="1">
            <a:prstTxWarp prst="textNoShape">
              <a:avLst/>
            </a:prstTxWarp>
            <a:spAutoFit/>
          </a:bodyPr>
          <a:lstStyle/>
          <a:p>
            <a:endParaRPr lang="sv-SE" sz="2400">
              <a:solidFill>
                <a:srgbClr val="363636"/>
              </a:solidFill>
            </a:endParaRPr>
          </a:p>
        </p:txBody>
      </p:sp>
      <p:sp>
        <p:nvSpPr>
          <p:cNvPr id="9" name="Rectangle 5"/>
          <p:cNvSpPr>
            <a:spLocks noChangeArrowheads="1"/>
          </p:cNvSpPr>
          <p:nvPr userDrawn="1"/>
        </p:nvSpPr>
        <p:spPr bwMode="auto">
          <a:xfrm>
            <a:off x="5269924" y="1118585"/>
            <a:ext cx="1169551" cy="328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1920" tIns="60960" rIns="121920" bIns="60960" numCol="1" anchor="ctr" anchorCtr="0" compatLnSpc="1">
            <a:prstTxWarp prst="textNoShape">
              <a:avLst/>
            </a:prstTxWarp>
            <a:spAutoFit/>
          </a:bodyPr>
          <a:lstStyle/>
          <a:p>
            <a:pPr algn="ctr" fontAlgn="base">
              <a:spcBef>
                <a:spcPct val="0"/>
              </a:spcBef>
              <a:spcAft>
                <a:spcPct val="0"/>
              </a:spcAft>
            </a:pPr>
            <a:r>
              <a:rPr lang="sv-SE" altLang="sv-SE" sz="1333">
                <a:solidFill>
                  <a:srgbClr val="7F7F7F"/>
                </a:solidFill>
                <a:latin typeface="Arial" pitchFamily="34" charset="0"/>
                <a:ea typeface="Times New Roman" pitchFamily="18" charset="0"/>
                <a:cs typeface="Arial" pitchFamily="34" charset="0"/>
              </a:rPr>
              <a:t>	</a:t>
            </a:r>
            <a:endParaRPr lang="sv-SE" altLang="sv-SE" sz="2400">
              <a:solidFill>
                <a:srgbClr val="363636"/>
              </a:solidFill>
              <a:latin typeface="Arial" pitchFamily="34" charset="0"/>
              <a:cs typeface="Arial" pitchFamily="34" charset="0"/>
            </a:endParaRPr>
          </a:p>
        </p:txBody>
      </p:sp>
      <p:sp>
        <p:nvSpPr>
          <p:cNvPr id="10" name="Rectangle 6"/>
          <p:cNvSpPr>
            <a:spLocks noChangeArrowheads="1"/>
          </p:cNvSpPr>
          <p:nvPr userDrawn="1"/>
        </p:nvSpPr>
        <p:spPr bwMode="auto">
          <a:xfrm>
            <a:off x="5269924" y="1842484"/>
            <a:ext cx="1169551" cy="328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1920" tIns="60960" rIns="121920" bIns="60960" numCol="1" anchor="ctr" anchorCtr="0" compatLnSpc="1">
            <a:prstTxWarp prst="textNoShape">
              <a:avLst/>
            </a:prstTxWarp>
            <a:spAutoFit/>
          </a:bodyPr>
          <a:lstStyle/>
          <a:p>
            <a:pPr algn="ctr" fontAlgn="base">
              <a:spcBef>
                <a:spcPct val="0"/>
              </a:spcBef>
              <a:spcAft>
                <a:spcPct val="0"/>
              </a:spcAft>
            </a:pPr>
            <a:r>
              <a:rPr lang="sv-SE" altLang="sv-SE" sz="1333">
                <a:solidFill>
                  <a:srgbClr val="7F7F7F"/>
                </a:solidFill>
                <a:latin typeface="Arial" pitchFamily="34" charset="0"/>
                <a:ea typeface="Times New Roman" pitchFamily="18" charset="0"/>
                <a:cs typeface="Arial" pitchFamily="34" charset="0"/>
              </a:rPr>
              <a:t>	</a:t>
            </a:r>
            <a:endParaRPr lang="sv-SE" altLang="sv-SE" sz="2400">
              <a:solidFill>
                <a:srgbClr val="363636"/>
              </a:solidFill>
              <a:latin typeface="Arial" pitchFamily="34" charset="0"/>
              <a:cs typeface="Arial" pitchFamily="34" charset="0"/>
            </a:endParaRPr>
          </a:p>
        </p:txBody>
      </p:sp>
      <p:sp>
        <p:nvSpPr>
          <p:cNvPr id="18" name="Rektangel 17"/>
          <p:cNvSpPr/>
          <p:nvPr userDrawn="1"/>
        </p:nvSpPr>
        <p:spPr>
          <a:xfrm>
            <a:off x="638239" y="6365068"/>
            <a:ext cx="2289409" cy="297454"/>
          </a:xfrm>
          <a:prstGeom prst="rect">
            <a:avLst/>
          </a:prstGeom>
        </p:spPr>
        <p:txBody>
          <a:bodyPr wrap="none">
            <a:spAutoFit/>
          </a:bodyPr>
          <a:lstStyle/>
          <a:p>
            <a:pPr algn="r"/>
            <a:r>
              <a:rPr lang="sv-SE" sz="1333" dirty="0">
                <a:solidFill>
                  <a:srgbClr val="363636"/>
                </a:solidFill>
                <a:latin typeface="Arial"/>
              </a:rPr>
              <a:t>Sydöstra sjukvårdsregionen</a:t>
            </a:r>
            <a:endParaRPr lang="sv-SE" sz="1467" dirty="0">
              <a:solidFill>
                <a:srgbClr val="363636"/>
              </a:solidFill>
              <a:latin typeface="Arial"/>
            </a:endParaRPr>
          </a:p>
        </p:txBody>
      </p:sp>
    </p:spTree>
    <p:extLst>
      <p:ext uri="{BB962C8B-B14F-4D97-AF65-F5344CB8AC3E}">
        <p14:creationId xmlns:p14="http://schemas.microsoft.com/office/powerpoint/2010/main" val="3076769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xStyles>
    <p:titleStyle>
      <a:lvl1pPr algn="l" defTabSz="1219170" rtl="0" eaLnBrk="1" latinLnBrk="0" hangingPunct="1">
        <a:spcBef>
          <a:spcPct val="0"/>
        </a:spcBef>
        <a:buNone/>
        <a:defRPr sz="5333" kern="1200">
          <a:solidFill>
            <a:schemeClr val="tx1"/>
          </a:solidFill>
          <a:latin typeface="Arial" panose="020B0604020202020204" pitchFamily="34" charset="0"/>
          <a:ea typeface="+mj-ea"/>
          <a:cs typeface="Arial" panose="020B0604020202020204" pitchFamily="34" charset="0"/>
        </a:defRPr>
      </a:lvl1pPr>
    </p:titleStyle>
    <p:bodyStyle>
      <a:lvl1pPr marL="0" marR="0" indent="0" algn="l" defTabSz="1219170" rtl="0" eaLnBrk="1" fontAlgn="auto" latinLnBrk="0" hangingPunct="1">
        <a:lnSpc>
          <a:spcPct val="100000"/>
        </a:lnSpc>
        <a:spcBef>
          <a:spcPct val="20000"/>
        </a:spcBef>
        <a:spcAft>
          <a:spcPts val="0"/>
        </a:spcAft>
        <a:buClrTx/>
        <a:buSzTx/>
        <a:buFontTx/>
        <a:buNone/>
        <a:tabLst/>
        <a:defRPr sz="3733" kern="1200">
          <a:solidFill>
            <a:schemeClr val="tx1"/>
          </a:solidFill>
          <a:latin typeface="Arial" panose="020B0604020202020204" pitchFamily="34" charset="0"/>
          <a:ea typeface="+mn-ea"/>
          <a:cs typeface="Arial" panose="020B0604020202020204" pitchFamily="34" charset="0"/>
        </a:defRPr>
      </a:lvl1pPr>
      <a:lvl2pPr marL="990575" indent="-380990" algn="l" defTabSz="1219170" rtl="0" eaLnBrk="1" latinLnBrk="0" hangingPunct="1">
        <a:spcBef>
          <a:spcPct val="20000"/>
        </a:spcBef>
        <a:buFont typeface="Arial" panose="020B0604020202020204" pitchFamily="34" charset="0"/>
        <a:buChar char="–"/>
        <a:defRPr sz="3733" kern="1200">
          <a:solidFill>
            <a:schemeClr val="tx1"/>
          </a:solidFill>
          <a:latin typeface="Arial" panose="020B0604020202020204" pitchFamily="34" charset="0"/>
          <a:ea typeface="+mn-ea"/>
          <a:cs typeface="Arial" panose="020B0604020202020204" pitchFamily="34" charset="0"/>
        </a:defRPr>
      </a:lvl2pPr>
      <a:lvl3pPr marL="1523962" indent="-304792" algn="l" defTabSz="121917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3pPr>
      <a:lvl4pPr marL="2133547" indent="-304792" algn="l" defTabSz="1219170" rtl="0" eaLnBrk="1" latinLnBrk="0" hangingPunct="1">
        <a:spcBef>
          <a:spcPct val="20000"/>
        </a:spcBef>
        <a:buFont typeface="Arial" panose="020B0604020202020204" pitchFamily="34" charset="0"/>
        <a:buChar char="–"/>
        <a:defRPr sz="2667" kern="1200">
          <a:solidFill>
            <a:schemeClr val="tx1"/>
          </a:solidFill>
          <a:latin typeface="Arial" panose="020B0604020202020204" pitchFamily="34" charset="0"/>
          <a:ea typeface="+mn-ea"/>
          <a:cs typeface="Arial" panose="020B0604020202020204" pitchFamily="34" charset="0"/>
        </a:defRPr>
      </a:lvl4pPr>
      <a:lvl5pPr marL="2743131" indent="-304792" algn="l" defTabSz="1219170" rtl="0" eaLnBrk="1" latinLnBrk="0" hangingPunct="1">
        <a:spcBef>
          <a:spcPct val="20000"/>
        </a:spcBef>
        <a:buFont typeface="Arial" panose="020B0604020202020204" pitchFamily="34" charset="0"/>
        <a:buChar char="»"/>
        <a:defRPr sz="2667" kern="1200">
          <a:solidFill>
            <a:schemeClr val="tx1"/>
          </a:solidFill>
          <a:latin typeface="Arial" panose="020B0604020202020204" pitchFamily="34" charset="0"/>
          <a:ea typeface="+mn-ea"/>
          <a:cs typeface="Arial" panose="020B0604020202020204" pitchFamily="34" charset="0"/>
        </a:defRPr>
      </a:lvl5pPr>
      <a:lvl6pPr marL="335271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sv-SE"/>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0" y="0"/>
            <a:ext cx="12192000" cy="5952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2400" dirty="0"/>
          </a:p>
        </p:txBody>
      </p:sp>
      <p:sp>
        <p:nvSpPr>
          <p:cNvPr id="7" name="Rubrik 6"/>
          <p:cNvSpPr>
            <a:spLocks noGrp="1"/>
          </p:cNvSpPr>
          <p:nvPr>
            <p:ph type="ctrTitle"/>
          </p:nvPr>
        </p:nvSpPr>
        <p:spPr>
          <a:xfrm>
            <a:off x="914400" y="2130428"/>
            <a:ext cx="10363200" cy="2030511"/>
          </a:xfrm>
        </p:spPr>
        <p:txBody>
          <a:bodyPr>
            <a:noAutofit/>
          </a:bodyPr>
          <a:lstStyle/>
          <a:p>
            <a:pPr lvl="0" algn="l"/>
            <a:r>
              <a:rPr lang="sv-SE" sz="4800" dirty="0">
                <a:solidFill>
                  <a:schemeClr val="bg1"/>
                </a:solidFill>
              </a:rPr>
              <a:t>RPO Medicinsk Diagnostik</a:t>
            </a:r>
            <a:br>
              <a:rPr lang="sv-SE" sz="3200" dirty="0">
                <a:solidFill>
                  <a:schemeClr val="bg1"/>
                </a:solidFill>
              </a:rPr>
            </a:br>
            <a:br>
              <a:rPr lang="sv-SE" sz="3200" dirty="0">
                <a:solidFill>
                  <a:schemeClr val="bg1"/>
                </a:solidFill>
              </a:rPr>
            </a:br>
            <a:r>
              <a:rPr lang="sv-SE" sz="3200" dirty="0">
                <a:solidFill>
                  <a:schemeClr val="bg1"/>
                </a:solidFill>
              </a:rPr>
              <a:t>Översiktlig handlingsplan 2024</a:t>
            </a:r>
            <a:br>
              <a:rPr lang="sv-SE" sz="3200" dirty="0">
                <a:solidFill>
                  <a:srgbClr val="00B0F0"/>
                </a:solidFill>
              </a:rPr>
            </a:br>
            <a:br>
              <a:rPr lang="sv-SE" sz="3200" dirty="0">
                <a:solidFill>
                  <a:schemeClr val="bg1"/>
                </a:solidFill>
              </a:rPr>
            </a:br>
            <a:br>
              <a:rPr lang="sv-SE" sz="1400" dirty="0">
                <a:solidFill>
                  <a:schemeClr val="bg1"/>
                </a:solidFill>
              </a:rPr>
            </a:br>
            <a:r>
              <a:rPr lang="sv-SE" sz="1400" dirty="0">
                <a:solidFill>
                  <a:schemeClr val="bg1"/>
                </a:solidFill>
              </a:rPr>
              <a:t>Uppdaterad efter RPO MD mötet 240904</a:t>
            </a:r>
          </a:p>
        </p:txBody>
      </p:sp>
    </p:spTree>
    <p:extLst>
      <p:ext uri="{BB962C8B-B14F-4D97-AF65-F5344CB8AC3E}">
        <p14:creationId xmlns:p14="http://schemas.microsoft.com/office/powerpoint/2010/main" val="3026372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Tabell 17"/>
          <p:cNvGraphicFramePr>
            <a:graphicFrameLocks noGrp="1"/>
          </p:cNvGraphicFramePr>
          <p:nvPr>
            <p:extLst>
              <p:ext uri="{D42A27DB-BD31-4B8C-83A1-F6EECF244321}">
                <p14:modId xmlns:p14="http://schemas.microsoft.com/office/powerpoint/2010/main" val="3095263764"/>
              </p:ext>
            </p:extLst>
          </p:nvPr>
        </p:nvGraphicFramePr>
        <p:xfrm>
          <a:off x="35511" y="8021"/>
          <a:ext cx="12086580" cy="2013637"/>
        </p:xfrm>
        <a:graphic>
          <a:graphicData uri="http://schemas.openxmlformats.org/drawingml/2006/table">
            <a:tbl>
              <a:tblPr firstRow="1" bandRow="1">
                <a:tableStyleId>{72833802-FEF1-4C79-8D5D-14CF1EAF98D9}</a:tableStyleId>
              </a:tblPr>
              <a:tblGrid>
                <a:gridCol w="1770495">
                  <a:extLst>
                    <a:ext uri="{9D8B030D-6E8A-4147-A177-3AD203B41FA5}">
                      <a16:colId xmlns:a16="http://schemas.microsoft.com/office/drawing/2014/main" val="20000"/>
                    </a:ext>
                  </a:extLst>
                </a:gridCol>
                <a:gridCol w="2292791">
                  <a:extLst>
                    <a:ext uri="{9D8B030D-6E8A-4147-A177-3AD203B41FA5}">
                      <a16:colId xmlns:a16="http://schemas.microsoft.com/office/drawing/2014/main" val="20001"/>
                    </a:ext>
                  </a:extLst>
                </a:gridCol>
                <a:gridCol w="3532138">
                  <a:extLst>
                    <a:ext uri="{9D8B030D-6E8A-4147-A177-3AD203B41FA5}">
                      <a16:colId xmlns:a16="http://schemas.microsoft.com/office/drawing/2014/main" val="1830092349"/>
                    </a:ext>
                  </a:extLst>
                </a:gridCol>
                <a:gridCol w="3470171">
                  <a:extLst>
                    <a:ext uri="{9D8B030D-6E8A-4147-A177-3AD203B41FA5}">
                      <a16:colId xmlns:a16="http://schemas.microsoft.com/office/drawing/2014/main" val="2606121942"/>
                    </a:ext>
                  </a:extLst>
                </a:gridCol>
                <a:gridCol w="1020985">
                  <a:extLst>
                    <a:ext uri="{9D8B030D-6E8A-4147-A177-3AD203B41FA5}">
                      <a16:colId xmlns:a16="http://schemas.microsoft.com/office/drawing/2014/main" val="3795709679"/>
                    </a:ext>
                  </a:extLst>
                </a:gridCol>
              </a:tblGrid>
              <a:tr h="520117">
                <a:tc>
                  <a:txBody>
                    <a:bodyPr/>
                    <a:lstStyle>
                      <a:lvl1pPr marL="0" algn="l" defTabSz="914400" rtl="0" eaLnBrk="1" latinLnBrk="0" hangingPunct="1">
                        <a:defRPr sz="1800" b="1" kern="1200">
                          <a:solidFill>
                            <a:schemeClr val="lt1"/>
                          </a:solidFill>
                          <a:latin typeface="Arial"/>
                          <a:ea typeface="Bryant Regular"/>
                          <a:cs typeface="Bryant Regular"/>
                        </a:defRPr>
                      </a:lvl1pPr>
                      <a:lvl2pPr marL="457200" algn="l" defTabSz="914400" rtl="0" eaLnBrk="1" latinLnBrk="0" hangingPunct="1">
                        <a:defRPr sz="1800" b="1" kern="1200">
                          <a:solidFill>
                            <a:schemeClr val="lt1"/>
                          </a:solidFill>
                          <a:latin typeface="Arial"/>
                          <a:ea typeface="Bryant Regular"/>
                          <a:cs typeface="Bryant Regular"/>
                        </a:defRPr>
                      </a:lvl2pPr>
                      <a:lvl3pPr marL="914400" algn="l" defTabSz="914400" rtl="0" eaLnBrk="1" latinLnBrk="0" hangingPunct="1">
                        <a:defRPr sz="1800" b="1" kern="1200">
                          <a:solidFill>
                            <a:schemeClr val="lt1"/>
                          </a:solidFill>
                          <a:latin typeface="Arial"/>
                          <a:ea typeface="Bryant Regular"/>
                          <a:cs typeface="Bryant Regular"/>
                        </a:defRPr>
                      </a:lvl3pPr>
                      <a:lvl4pPr marL="1371600" algn="l" defTabSz="914400" rtl="0" eaLnBrk="1" latinLnBrk="0" hangingPunct="1">
                        <a:defRPr sz="1800" b="1" kern="1200">
                          <a:solidFill>
                            <a:schemeClr val="lt1"/>
                          </a:solidFill>
                          <a:latin typeface="Arial"/>
                          <a:ea typeface="Bryant Regular"/>
                          <a:cs typeface="Bryant Regular"/>
                        </a:defRPr>
                      </a:lvl4pPr>
                      <a:lvl5pPr marL="1828800" algn="l" defTabSz="914400" rtl="0" eaLnBrk="1" latinLnBrk="0" hangingPunct="1">
                        <a:defRPr sz="1800" b="1" kern="1200">
                          <a:solidFill>
                            <a:schemeClr val="lt1"/>
                          </a:solidFill>
                          <a:latin typeface="Arial"/>
                          <a:ea typeface="Bryant Regular"/>
                          <a:cs typeface="Bryant Regular"/>
                        </a:defRPr>
                      </a:lvl5pPr>
                      <a:lvl6pPr marL="2286000" algn="l" defTabSz="914400" rtl="0" eaLnBrk="1" latinLnBrk="0" hangingPunct="1">
                        <a:defRPr sz="1800" b="1" kern="1200">
                          <a:solidFill>
                            <a:schemeClr val="lt1"/>
                          </a:solidFill>
                          <a:latin typeface="Arial"/>
                          <a:ea typeface="Bryant Regular"/>
                          <a:cs typeface="Bryant Regular"/>
                        </a:defRPr>
                      </a:lvl6pPr>
                      <a:lvl7pPr marL="2743200" algn="l" defTabSz="914400" rtl="0" eaLnBrk="1" latinLnBrk="0" hangingPunct="1">
                        <a:defRPr sz="1800" b="1" kern="1200">
                          <a:solidFill>
                            <a:schemeClr val="lt1"/>
                          </a:solidFill>
                          <a:latin typeface="Arial"/>
                          <a:ea typeface="Bryant Regular"/>
                          <a:cs typeface="Bryant Regular"/>
                        </a:defRPr>
                      </a:lvl7pPr>
                      <a:lvl8pPr marL="3200400" algn="l" defTabSz="914400" rtl="0" eaLnBrk="1" latinLnBrk="0" hangingPunct="1">
                        <a:defRPr sz="1800" b="1" kern="1200">
                          <a:solidFill>
                            <a:schemeClr val="lt1"/>
                          </a:solidFill>
                          <a:latin typeface="Arial"/>
                          <a:ea typeface="Bryant Regular"/>
                          <a:cs typeface="Bryant Regular"/>
                        </a:defRPr>
                      </a:lvl8pPr>
                      <a:lvl9pPr marL="3657600" algn="l" defTabSz="914400" rtl="0" eaLnBrk="1" latinLnBrk="0" hangingPunct="1">
                        <a:defRPr sz="1800" b="1" kern="1200">
                          <a:solidFill>
                            <a:schemeClr val="lt1"/>
                          </a:solidFill>
                          <a:latin typeface="Arial"/>
                          <a:ea typeface="Bryant Regular"/>
                          <a:cs typeface="Bryant Regular"/>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1" kern="1200" dirty="0">
                          <a:solidFill>
                            <a:schemeClr val="lt1"/>
                          </a:solidFill>
                          <a:effectLst/>
                          <a:latin typeface="Arial"/>
                          <a:ea typeface="+mn-ea"/>
                          <a:cs typeface="+mn-cs"/>
                        </a:rPr>
                        <a:t>Nationellt insatsområde</a:t>
                      </a:r>
                    </a:p>
                  </a:txBody>
                  <a:tcPr marL="121920" marR="121920" marT="60960" marB="60960">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b="1" kern="1200">
                          <a:solidFill>
                            <a:schemeClr val="lt1"/>
                          </a:solidFill>
                          <a:latin typeface="Arial"/>
                          <a:ea typeface="Bryant Regular"/>
                          <a:cs typeface="Bryant Regular"/>
                        </a:defRPr>
                      </a:lvl1pPr>
                      <a:lvl2pPr marL="457200" algn="l" defTabSz="914400" rtl="0" eaLnBrk="1" latinLnBrk="0" hangingPunct="1">
                        <a:defRPr sz="1800" b="1" kern="1200">
                          <a:solidFill>
                            <a:schemeClr val="lt1"/>
                          </a:solidFill>
                          <a:latin typeface="Arial"/>
                          <a:ea typeface="Bryant Regular"/>
                          <a:cs typeface="Bryant Regular"/>
                        </a:defRPr>
                      </a:lvl2pPr>
                      <a:lvl3pPr marL="914400" algn="l" defTabSz="914400" rtl="0" eaLnBrk="1" latinLnBrk="0" hangingPunct="1">
                        <a:defRPr sz="1800" b="1" kern="1200">
                          <a:solidFill>
                            <a:schemeClr val="lt1"/>
                          </a:solidFill>
                          <a:latin typeface="Arial"/>
                          <a:ea typeface="Bryant Regular"/>
                          <a:cs typeface="Bryant Regular"/>
                        </a:defRPr>
                      </a:lvl3pPr>
                      <a:lvl4pPr marL="1371600" algn="l" defTabSz="914400" rtl="0" eaLnBrk="1" latinLnBrk="0" hangingPunct="1">
                        <a:defRPr sz="1800" b="1" kern="1200">
                          <a:solidFill>
                            <a:schemeClr val="lt1"/>
                          </a:solidFill>
                          <a:latin typeface="Arial"/>
                          <a:ea typeface="Bryant Regular"/>
                          <a:cs typeface="Bryant Regular"/>
                        </a:defRPr>
                      </a:lvl4pPr>
                      <a:lvl5pPr marL="1828800" algn="l" defTabSz="914400" rtl="0" eaLnBrk="1" latinLnBrk="0" hangingPunct="1">
                        <a:defRPr sz="1800" b="1" kern="1200">
                          <a:solidFill>
                            <a:schemeClr val="lt1"/>
                          </a:solidFill>
                          <a:latin typeface="Arial"/>
                          <a:ea typeface="Bryant Regular"/>
                          <a:cs typeface="Bryant Regular"/>
                        </a:defRPr>
                      </a:lvl5pPr>
                      <a:lvl6pPr marL="2286000" algn="l" defTabSz="914400" rtl="0" eaLnBrk="1" latinLnBrk="0" hangingPunct="1">
                        <a:defRPr sz="1800" b="1" kern="1200">
                          <a:solidFill>
                            <a:schemeClr val="lt1"/>
                          </a:solidFill>
                          <a:latin typeface="Arial"/>
                          <a:ea typeface="Bryant Regular"/>
                          <a:cs typeface="Bryant Regular"/>
                        </a:defRPr>
                      </a:lvl6pPr>
                      <a:lvl7pPr marL="2743200" algn="l" defTabSz="914400" rtl="0" eaLnBrk="1" latinLnBrk="0" hangingPunct="1">
                        <a:defRPr sz="1800" b="1" kern="1200">
                          <a:solidFill>
                            <a:schemeClr val="lt1"/>
                          </a:solidFill>
                          <a:latin typeface="Arial"/>
                          <a:ea typeface="Bryant Regular"/>
                          <a:cs typeface="Bryant Regular"/>
                        </a:defRPr>
                      </a:lvl7pPr>
                      <a:lvl8pPr marL="3200400" algn="l" defTabSz="914400" rtl="0" eaLnBrk="1" latinLnBrk="0" hangingPunct="1">
                        <a:defRPr sz="1800" b="1" kern="1200">
                          <a:solidFill>
                            <a:schemeClr val="lt1"/>
                          </a:solidFill>
                          <a:latin typeface="Arial"/>
                          <a:ea typeface="Bryant Regular"/>
                          <a:cs typeface="Bryant Regular"/>
                        </a:defRPr>
                      </a:lvl8pPr>
                      <a:lvl9pPr marL="3657600" algn="l" defTabSz="914400" rtl="0" eaLnBrk="1" latinLnBrk="0" hangingPunct="1">
                        <a:defRPr sz="1800" b="1" kern="1200">
                          <a:solidFill>
                            <a:schemeClr val="lt1"/>
                          </a:solidFill>
                          <a:latin typeface="Arial"/>
                          <a:ea typeface="Bryant Regular"/>
                          <a:cs typeface="Bryant Regular"/>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1" kern="1200" dirty="0">
                          <a:solidFill>
                            <a:schemeClr val="lt1"/>
                          </a:solidFill>
                          <a:effectLst/>
                          <a:latin typeface="Arial"/>
                          <a:ea typeface="+mn-ea"/>
                          <a:cs typeface="+mn-cs"/>
                        </a:rPr>
                        <a:t>Prioriterat område </a:t>
                      </a:r>
                      <a:br>
                        <a:rPr lang="sv-SE" sz="1200" b="1" kern="1200" dirty="0">
                          <a:solidFill>
                            <a:schemeClr val="lt1"/>
                          </a:solidFill>
                          <a:effectLst/>
                          <a:latin typeface="Arial"/>
                          <a:ea typeface="+mn-ea"/>
                          <a:cs typeface="+mn-cs"/>
                        </a:rPr>
                      </a:br>
                      <a:r>
                        <a:rPr lang="sv-SE" sz="1200" b="1" kern="1200" dirty="0">
                          <a:solidFill>
                            <a:schemeClr val="lt1"/>
                          </a:solidFill>
                          <a:effectLst/>
                          <a:latin typeface="Arial"/>
                          <a:ea typeface="+mn-ea"/>
                          <a:cs typeface="+mn-cs"/>
                        </a:rPr>
                        <a:t>och patientlöften</a:t>
                      </a:r>
                    </a:p>
                  </a:txBody>
                  <a:tcPr marL="121920" marR="121920" marT="60960" marB="60960">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1" kern="1200" dirty="0">
                          <a:solidFill>
                            <a:schemeClr val="lt1"/>
                          </a:solidFill>
                          <a:effectLst/>
                          <a:latin typeface="Arial"/>
                          <a:ea typeface="+mn-ea"/>
                          <a:cs typeface="+mn-cs"/>
                        </a:rPr>
                        <a:t>Aktiviteter</a:t>
                      </a:r>
                    </a:p>
                  </a:txBody>
                  <a:tcPr marL="121920" marR="121920" marT="60960" marB="60960">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1" kern="1200" dirty="0">
                          <a:solidFill>
                            <a:schemeClr val="lt1"/>
                          </a:solidFill>
                          <a:effectLst/>
                          <a:latin typeface="Arial"/>
                          <a:ea typeface="+mn-ea"/>
                          <a:cs typeface="+mn-cs"/>
                        </a:rPr>
                        <a:t>Uppföljning</a:t>
                      </a:r>
                    </a:p>
                  </a:txBody>
                  <a:tcPr marL="121920" marR="121920" marT="60960" marB="60960">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1" kern="1200" dirty="0">
                          <a:solidFill>
                            <a:schemeClr val="lt1"/>
                          </a:solidFill>
                          <a:effectLst/>
                          <a:latin typeface="Arial"/>
                          <a:ea typeface="+mn-ea"/>
                          <a:cs typeface="+mn-cs"/>
                        </a:rPr>
                        <a:t>Status</a:t>
                      </a:r>
                    </a:p>
                  </a:txBody>
                  <a:tcPr marL="121920" marR="121920" marT="60960" marB="6096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261056">
                <a:tc>
                  <a:txBody>
                    <a:bodyPr/>
                    <a:lstStyle>
                      <a:lvl1pPr marL="0" algn="l" defTabSz="914400" rtl="0" eaLnBrk="1" latinLnBrk="0" hangingPunct="1">
                        <a:defRPr sz="1800" kern="1200">
                          <a:solidFill>
                            <a:schemeClr val="dk1"/>
                          </a:solidFill>
                          <a:latin typeface="Arial"/>
                          <a:ea typeface="Bryant Regular"/>
                          <a:cs typeface="Bryant Regular"/>
                        </a:defRPr>
                      </a:lvl1pPr>
                      <a:lvl2pPr marL="457200" algn="l" defTabSz="914400" rtl="0" eaLnBrk="1" latinLnBrk="0" hangingPunct="1">
                        <a:defRPr sz="1800" kern="1200">
                          <a:solidFill>
                            <a:schemeClr val="dk1"/>
                          </a:solidFill>
                          <a:latin typeface="Arial"/>
                          <a:ea typeface="Bryant Regular"/>
                          <a:cs typeface="Bryant Regular"/>
                        </a:defRPr>
                      </a:lvl2pPr>
                      <a:lvl3pPr marL="914400" algn="l" defTabSz="914400" rtl="0" eaLnBrk="1" latinLnBrk="0" hangingPunct="1">
                        <a:defRPr sz="1800" kern="1200">
                          <a:solidFill>
                            <a:schemeClr val="dk1"/>
                          </a:solidFill>
                          <a:latin typeface="Arial"/>
                          <a:ea typeface="Bryant Regular"/>
                          <a:cs typeface="Bryant Regular"/>
                        </a:defRPr>
                      </a:lvl3pPr>
                      <a:lvl4pPr marL="1371600" algn="l" defTabSz="914400" rtl="0" eaLnBrk="1" latinLnBrk="0" hangingPunct="1">
                        <a:defRPr sz="1800" kern="1200">
                          <a:solidFill>
                            <a:schemeClr val="dk1"/>
                          </a:solidFill>
                          <a:latin typeface="Arial"/>
                          <a:ea typeface="Bryant Regular"/>
                          <a:cs typeface="Bryant Regular"/>
                        </a:defRPr>
                      </a:lvl4pPr>
                      <a:lvl5pPr marL="1828800" algn="l" defTabSz="914400" rtl="0" eaLnBrk="1" latinLnBrk="0" hangingPunct="1">
                        <a:defRPr sz="1800" kern="1200">
                          <a:solidFill>
                            <a:schemeClr val="dk1"/>
                          </a:solidFill>
                          <a:latin typeface="Arial"/>
                          <a:ea typeface="Bryant Regular"/>
                          <a:cs typeface="Bryant Regular"/>
                        </a:defRPr>
                      </a:lvl5pPr>
                      <a:lvl6pPr marL="2286000" algn="l" defTabSz="914400" rtl="0" eaLnBrk="1" latinLnBrk="0" hangingPunct="1">
                        <a:defRPr sz="1800" kern="1200">
                          <a:solidFill>
                            <a:schemeClr val="dk1"/>
                          </a:solidFill>
                          <a:latin typeface="Arial"/>
                          <a:ea typeface="Bryant Regular"/>
                          <a:cs typeface="Bryant Regular"/>
                        </a:defRPr>
                      </a:lvl6pPr>
                      <a:lvl7pPr marL="2743200" algn="l" defTabSz="914400" rtl="0" eaLnBrk="1" latinLnBrk="0" hangingPunct="1">
                        <a:defRPr sz="1800" kern="1200">
                          <a:solidFill>
                            <a:schemeClr val="dk1"/>
                          </a:solidFill>
                          <a:latin typeface="Arial"/>
                          <a:ea typeface="Bryant Regular"/>
                          <a:cs typeface="Bryant Regular"/>
                        </a:defRPr>
                      </a:lvl7pPr>
                      <a:lvl8pPr marL="3200400" algn="l" defTabSz="914400" rtl="0" eaLnBrk="1" latinLnBrk="0" hangingPunct="1">
                        <a:defRPr sz="1800" kern="1200">
                          <a:solidFill>
                            <a:schemeClr val="dk1"/>
                          </a:solidFill>
                          <a:latin typeface="Arial"/>
                          <a:ea typeface="Bryant Regular"/>
                          <a:cs typeface="Bryant Regular"/>
                        </a:defRPr>
                      </a:lvl8pPr>
                      <a:lvl9pPr marL="3657600" algn="l" defTabSz="914400" rtl="0" eaLnBrk="1" latinLnBrk="0" hangingPunct="1">
                        <a:defRPr sz="1800" kern="1200">
                          <a:solidFill>
                            <a:schemeClr val="dk1"/>
                          </a:solidFill>
                          <a:latin typeface="Arial"/>
                          <a:ea typeface="Bryant Regular"/>
                          <a:cs typeface="Bryant Regular"/>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dirty="0">
                          <a:solidFill>
                            <a:schemeClr val="tx1"/>
                          </a:solidFill>
                          <a:effectLst/>
                          <a:latin typeface="Arial"/>
                          <a:ea typeface="+mn-ea"/>
                          <a:cs typeface="+mn-cs"/>
                        </a:rPr>
                        <a:t>Upphandling av  remittentstöd för  radiologiska och  Nuklearmedicinsk undersökning </a:t>
                      </a:r>
                    </a:p>
                    <a:p>
                      <a:endParaRPr lang="sv-SE" sz="1200" kern="1200" dirty="0">
                        <a:solidFill>
                          <a:schemeClr val="tx1"/>
                        </a:solidFill>
                        <a:effectLst/>
                        <a:latin typeface="Arial"/>
                        <a:ea typeface="+mn-ea"/>
                        <a:cs typeface="+mn-cs"/>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lvl1pPr marL="0" algn="l" defTabSz="914400" rtl="0" eaLnBrk="1" latinLnBrk="0" hangingPunct="1">
                        <a:defRPr sz="1800" kern="1200">
                          <a:solidFill>
                            <a:schemeClr val="dk1"/>
                          </a:solidFill>
                          <a:latin typeface="Arial"/>
                          <a:ea typeface="Bryant Regular"/>
                          <a:cs typeface="Bryant Regular"/>
                        </a:defRPr>
                      </a:lvl1pPr>
                      <a:lvl2pPr marL="457200" algn="l" defTabSz="914400" rtl="0" eaLnBrk="1" latinLnBrk="0" hangingPunct="1">
                        <a:defRPr sz="1800" kern="1200">
                          <a:solidFill>
                            <a:schemeClr val="dk1"/>
                          </a:solidFill>
                          <a:latin typeface="Arial"/>
                          <a:ea typeface="Bryant Regular"/>
                          <a:cs typeface="Bryant Regular"/>
                        </a:defRPr>
                      </a:lvl2pPr>
                      <a:lvl3pPr marL="914400" algn="l" defTabSz="914400" rtl="0" eaLnBrk="1" latinLnBrk="0" hangingPunct="1">
                        <a:defRPr sz="1800" kern="1200">
                          <a:solidFill>
                            <a:schemeClr val="dk1"/>
                          </a:solidFill>
                          <a:latin typeface="Arial"/>
                          <a:ea typeface="Bryant Regular"/>
                          <a:cs typeface="Bryant Regular"/>
                        </a:defRPr>
                      </a:lvl3pPr>
                      <a:lvl4pPr marL="1371600" algn="l" defTabSz="914400" rtl="0" eaLnBrk="1" latinLnBrk="0" hangingPunct="1">
                        <a:defRPr sz="1800" kern="1200">
                          <a:solidFill>
                            <a:schemeClr val="dk1"/>
                          </a:solidFill>
                          <a:latin typeface="Arial"/>
                          <a:ea typeface="Bryant Regular"/>
                          <a:cs typeface="Bryant Regular"/>
                        </a:defRPr>
                      </a:lvl4pPr>
                      <a:lvl5pPr marL="1828800" algn="l" defTabSz="914400" rtl="0" eaLnBrk="1" latinLnBrk="0" hangingPunct="1">
                        <a:defRPr sz="1800" kern="1200">
                          <a:solidFill>
                            <a:schemeClr val="dk1"/>
                          </a:solidFill>
                          <a:latin typeface="Arial"/>
                          <a:ea typeface="Bryant Regular"/>
                          <a:cs typeface="Bryant Regular"/>
                        </a:defRPr>
                      </a:lvl5pPr>
                      <a:lvl6pPr marL="2286000" algn="l" defTabSz="914400" rtl="0" eaLnBrk="1" latinLnBrk="0" hangingPunct="1">
                        <a:defRPr sz="1800" kern="1200">
                          <a:solidFill>
                            <a:schemeClr val="dk1"/>
                          </a:solidFill>
                          <a:latin typeface="Arial"/>
                          <a:ea typeface="Bryant Regular"/>
                          <a:cs typeface="Bryant Regular"/>
                        </a:defRPr>
                      </a:lvl6pPr>
                      <a:lvl7pPr marL="2743200" algn="l" defTabSz="914400" rtl="0" eaLnBrk="1" latinLnBrk="0" hangingPunct="1">
                        <a:defRPr sz="1800" kern="1200">
                          <a:solidFill>
                            <a:schemeClr val="dk1"/>
                          </a:solidFill>
                          <a:latin typeface="Arial"/>
                          <a:ea typeface="Bryant Regular"/>
                          <a:cs typeface="Bryant Regular"/>
                        </a:defRPr>
                      </a:lvl7pPr>
                      <a:lvl8pPr marL="3200400" algn="l" defTabSz="914400" rtl="0" eaLnBrk="1" latinLnBrk="0" hangingPunct="1">
                        <a:defRPr sz="1800" kern="1200">
                          <a:solidFill>
                            <a:schemeClr val="dk1"/>
                          </a:solidFill>
                          <a:latin typeface="Arial"/>
                          <a:ea typeface="Bryant Regular"/>
                          <a:cs typeface="Bryant Regular"/>
                        </a:defRPr>
                      </a:lvl8pPr>
                      <a:lvl9pPr marL="3657600" algn="l" defTabSz="914400" rtl="0" eaLnBrk="1" latinLnBrk="0" hangingPunct="1">
                        <a:defRPr sz="1800" kern="1200">
                          <a:solidFill>
                            <a:schemeClr val="dk1"/>
                          </a:solidFill>
                          <a:latin typeface="Arial"/>
                          <a:ea typeface="Bryant Regular"/>
                          <a:cs typeface="Bryant Regular"/>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dirty="0">
                          <a:solidFill>
                            <a:schemeClr val="dk1"/>
                          </a:solidFill>
                          <a:effectLst/>
                          <a:latin typeface="Arial"/>
                          <a:ea typeface="+mn-ea"/>
                          <a:cs typeface="+mn-cs"/>
                        </a:rPr>
                        <a:t>För att uppnå en tillgänglig och jämlik och patientsäker diagnostik </a:t>
                      </a:r>
                    </a:p>
                    <a:p>
                      <a:pPr marL="0" marR="0" indent="0" algn="l" defTabSz="914400" rtl="0" eaLnBrk="1" fontAlgn="auto" latinLnBrk="0" hangingPunct="1">
                        <a:lnSpc>
                          <a:spcPct val="100000"/>
                        </a:lnSpc>
                        <a:spcBef>
                          <a:spcPts val="0"/>
                        </a:spcBef>
                        <a:spcAft>
                          <a:spcPts val="0"/>
                        </a:spcAft>
                        <a:buClrTx/>
                        <a:buSzTx/>
                        <a:buFontTx/>
                        <a:buNone/>
                        <a:tabLst/>
                        <a:defRPr/>
                      </a:pPr>
                      <a:endParaRPr lang="sv-SE" sz="1200" kern="1200" dirty="0">
                        <a:solidFill>
                          <a:schemeClr val="tx1"/>
                        </a:solidFill>
                        <a:effectLst/>
                        <a:latin typeface="Arial"/>
                        <a:ea typeface="+mn-ea"/>
                        <a:cs typeface="+mn-cs"/>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dirty="0">
                          <a:solidFill>
                            <a:schemeClr val="dk1"/>
                          </a:solidFill>
                          <a:effectLst/>
                          <a:latin typeface="Arial"/>
                          <a:ea typeface="+mn-ea"/>
                          <a:cs typeface="+mn-cs"/>
                        </a:rPr>
                        <a:t>Följa upp utfall av Ineras fördjupade förstudie så att en upphandling av ett Centralt beslutstöd för remittering till radiologi och Nuklearmedicinska undersökningar (ex IGuide kan implementeras i verksamheterna inom SÖSR ) </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800" kern="1200" dirty="0">
                          <a:solidFill>
                            <a:schemeClr val="dk1"/>
                          </a:solidFill>
                          <a:effectLst/>
                          <a:latin typeface="Arial"/>
                          <a:ea typeface="+mn-ea"/>
                          <a:cs typeface="+mn-cs"/>
                        </a:rPr>
                        <a:t>231013 Beslut att bevakning av detta är av värde (Det är ett EU direktiv och SSM krav på att vi behöver införa ett beslutstöd)</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800" kern="1200" dirty="0">
                          <a:solidFill>
                            <a:schemeClr val="dk1"/>
                          </a:solidFill>
                          <a:effectLst/>
                          <a:latin typeface="Arial"/>
                          <a:ea typeface="+mn-ea"/>
                          <a:cs typeface="+mn-cs"/>
                        </a:rPr>
                        <a:t>240205 Fortsatt bevakning på att ansökan av dispens till SSM från VGR blir klar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800" kern="1200" dirty="0">
                          <a:solidFill>
                            <a:schemeClr val="tx1"/>
                          </a:solidFill>
                          <a:effectLst/>
                          <a:latin typeface="Arial"/>
                          <a:ea typeface="+mn-ea"/>
                          <a:cs typeface="+mn-cs"/>
                        </a:rPr>
                        <a:t>240417 </a:t>
                      </a:r>
                      <a:r>
                        <a:rPr lang="sv-SE" sz="800" kern="1200" dirty="0">
                          <a:solidFill>
                            <a:schemeClr val="dk1"/>
                          </a:solidFill>
                          <a:effectLst/>
                          <a:latin typeface="Arial"/>
                          <a:ea typeface="+mn-ea"/>
                          <a:cs typeface="+mn-cs"/>
                        </a:rPr>
                        <a:t>Samtliga regioner ansökt om dispens och inväntar besked  Avsiktsförklaring från Inera beräknas klar Q2</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800" b="0" kern="1200" dirty="0">
                          <a:solidFill>
                            <a:schemeClr val="dk1"/>
                          </a:solidFill>
                          <a:effectLst/>
                          <a:latin typeface="Arial"/>
                          <a:ea typeface="+mn-ea"/>
                          <a:cs typeface="+mn-cs"/>
                        </a:rPr>
                        <a:t>240614</a:t>
                      </a:r>
                      <a:r>
                        <a:rPr lang="sv-SE" sz="800" kern="1200" dirty="0">
                          <a:solidFill>
                            <a:schemeClr val="dk1"/>
                          </a:solidFill>
                          <a:effectLst/>
                          <a:latin typeface="Arial"/>
                          <a:ea typeface="+mn-ea"/>
                          <a:cs typeface="+mn-cs"/>
                        </a:rPr>
                        <a:t> Samtliga regioner har erhållit dispens till 241231. Info möte för regionerna planers hösten 2024,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800" b="1" kern="1200" dirty="0">
                          <a:solidFill>
                            <a:schemeClr val="dk1"/>
                          </a:solidFill>
                          <a:effectLst/>
                          <a:latin typeface="Arial"/>
                          <a:ea typeface="+mn-ea"/>
                          <a:cs typeface="+mn-cs"/>
                        </a:rPr>
                        <a:t>240904 </a:t>
                      </a:r>
                      <a:r>
                        <a:rPr lang="sv-SE" sz="800" kern="1200" dirty="0">
                          <a:solidFill>
                            <a:schemeClr val="dk1"/>
                          </a:solidFill>
                          <a:effectLst/>
                          <a:latin typeface="Arial"/>
                          <a:ea typeface="+mn-ea"/>
                          <a:cs typeface="+mn-cs"/>
                        </a:rPr>
                        <a:t>Röntgenchefer bjuder in Henrietta till dialog 10/9 ,NPO och Inera håller info möte11/9 och svar från regionerna ska lämnas 30/9</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000" kern="1200" dirty="0">
                          <a:solidFill>
                            <a:schemeClr val="dk1"/>
                          </a:solidFill>
                          <a:effectLst/>
                          <a:latin typeface="Arial"/>
                          <a:ea typeface="+mn-ea"/>
                          <a:cs typeface="+mn-cs"/>
                        </a:rPr>
                        <a:t> </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lang="sv-SE" sz="1000" kern="1200" dirty="0">
                        <a:solidFill>
                          <a:schemeClr val="tx1"/>
                        </a:solidFill>
                        <a:effectLst/>
                        <a:latin typeface="Arial"/>
                        <a:ea typeface="+mn-ea"/>
                        <a:cs typeface="+mn-cs"/>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1"/>
                  </a:ext>
                </a:extLst>
              </a:tr>
            </a:tbl>
          </a:graphicData>
        </a:graphic>
      </p:graphicFrame>
      <p:graphicFrame>
        <p:nvGraphicFramePr>
          <p:cNvPr id="7" name="Tabell 6">
            <a:extLst>
              <a:ext uri="{FF2B5EF4-FFF2-40B4-BE49-F238E27FC236}">
                <a16:creationId xmlns:a16="http://schemas.microsoft.com/office/drawing/2014/main" id="{A6A70C1F-9663-42F4-BC63-B490B3D11DEE}"/>
              </a:ext>
            </a:extLst>
          </p:cNvPr>
          <p:cNvGraphicFramePr>
            <a:graphicFrameLocks noGrp="1"/>
          </p:cNvGraphicFramePr>
          <p:nvPr>
            <p:extLst>
              <p:ext uri="{D42A27DB-BD31-4B8C-83A1-F6EECF244321}">
                <p14:modId xmlns:p14="http://schemas.microsoft.com/office/powerpoint/2010/main" val="3390261028"/>
              </p:ext>
            </p:extLst>
          </p:nvPr>
        </p:nvGraphicFramePr>
        <p:xfrm>
          <a:off x="52710" y="2021658"/>
          <a:ext cx="12086579" cy="4828321"/>
        </p:xfrm>
        <a:graphic>
          <a:graphicData uri="http://schemas.openxmlformats.org/drawingml/2006/table">
            <a:tbl>
              <a:tblPr firstRow="1" bandRow="1">
                <a:tableStyleId>{72833802-FEF1-4C79-8D5D-14CF1EAF98D9}</a:tableStyleId>
              </a:tblPr>
              <a:tblGrid>
                <a:gridCol w="1688405">
                  <a:extLst>
                    <a:ext uri="{9D8B030D-6E8A-4147-A177-3AD203B41FA5}">
                      <a16:colId xmlns:a16="http://schemas.microsoft.com/office/drawing/2014/main" val="20000"/>
                    </a:ext>
                  </a:extLst>
                </a:gridCol>
                <a:gridCol w="2398318">
                  <a:extLst>
                    <a:ext uri="{9D8B030D-6E8A-4147-A177-3AD203B41FA5}">
                      <a16:colId xmlns:a16="http://schemas.microsoft.com/office/drawing/2014/main" val="20001"/>
                    </a:ext>
                  </a:extLst>
                </a:gridCol>
                <a:gridCol w="3561743">
                  <a:extLst>
                    <a:ext uri="{9D8B030D-6E8A-4147-A177-3AD203B41FA5}">
                      <a16:colId xmlns:a16="http://schemas.microsoft.com/office/drawing/2014/main" val="1830092349"/>
                    </a:ext>
                  </a:extLst>
                </a:gridCol>
                <a:gridCol w="3401080">
                  <a:extLst>
                    <a:ext uri="{9D8B030D-6E8A-4147-A177-3AD203B41FA5}">
                      <a16:colId xmlns:a16="http://schemas.microsoft.com/office/drawing/2014/main" val="2606121942"/>
                    </a:ext>
                  </a:extLst>
                </a:gridCol>
                <a:gridCol w="1037033">
                  <a:extLst>
                    <a:ext uri="{9D8B030D-6E8A-4147-A177-3AD203B41FA5}">
                      <a16:colId xmlns:a16="http://schemas.microsoft.com/office/drawing/2014/main" val="3795709679"/>
                    </a:ext>
                  </a:extLst>
                </a:gridCol>
              </a:tblGrid>
              <a:tr h="560799">
                <a:tc>
                  <a:txBody>
                    <a:bodyPr/>
                    <a:lstStyle>
                      <a:lvl1pPr marL="0" algn="l" defTabSz="914400" rtl="0" eaLnBrk="1" latinLnBrk="0" hangingPunct="1">
                        <a:defRPr sz="1800" b="1" kern="1200">
                          <a:solidFill>
                            <a:schemeClr val="lt1"/>
                          </a:solidFill>
                          <a:latin typeface="Arial"/>
                          <a:ea typeface="Bryant Regular"/>
                          <a:cs typeface="Bryant Regular"/>
                        </a:defRPr>
                      </a:lvl1pPr>
                      <a:lvl2pPr marL="457200" algn="l" defTabSz="914400" rtl="0" eaLnBrk="1" latinLnBrk="0" hangingPunct="1">
                        <a:defRPr sz="1800" b="1" kern="1200">
                          <a:solidFill>
                            <a:schemeClr val="lt1"/>
                          </a:solidFill>
                          <a:latin typeface="Arial"/>
                          <a:ea typeface="Bryant Regular"/>
                          <a:cs typeface="Bryant Regular"/>
                        </a:defRPr>
                      </a:lvl2pPr>
                      <a:lvl3pPr marL="914400" algn="l" defTabSz="914400" rtl="0" eaLnBrk="1" latinLnBrk="0" hangingPunct="1">
                        <a:defRPr sz="1800" b="1" kern="1200">
                          <a:solidFill>
                            <a:schemeClr val="lt1"/>
                          </a:solidFill>
                          <a:latin typeface="Arial"/>
                          <a:ea typeface="Bryant Regular"/>
                          <a:cs typeface="Bryant Regular"/>
                        </a:defRPr>
                      </a:lvl3pPr>
                      <a:lvl4pPr marL="1371600" algn="l" defTabSz="914400" rtl="0" eaLnBrk="1" latinLnBrk="0" hangingPunct="1">
                        <a:defRPr sz="1800" b="1" kern="1200">
                          <a:solidFill>
                            <a:schemeClr val="lt1"/>
                          </a:solidFill>
                          <a:latin typeface="Arial"/>
                          <a:ea typeface="Bryant Regular"/>
                          <a:cs typeface="Bryant Regular"/>
                        </a:defRPr>
                      </a:lvl4pPr>
                      <a:lvl5pPr marL="1828800" algn="l" defTabSz="914400" rtl="0" eaLnBrk="1" latinLnBrk="0" hangingPunct="1">
                        <a:defRPr sz="1800" b="1" kern="1200">
                          <a:solidFill>
                            <a:schemeClr val="lt1"/>
                          </a:solidFill>
                          <a:latin typeface="Arial"/>
                          <a:ea typeface="Bryant Regular"/>
                          <a:cs typeface="Bryant Regular"/>
                        </a:defRPr>
                      </a:lvl5pPr>
                      <a:lvl6pPr marL="2286000" algn="l" defTabSz="914400" rtl="0" eaLnBrk="1" latinLnBrk="0" hangingPunct="1">
                        <a:defRPr sz="1800" b="1" kern="1200">
                          <a:solidFill>
                            <a:schemeClr val="lt1"/>
                          </a:solidFill>
                          <a:latin typeface="Arial"/>
                          <a:ea typeface="Bryant Regular"/>
                          <a:cs typeface="Bryant Regular"/>
                        </a:defRPr>
                      </a:lvl6pPr>
                      <a:lvl7pPr marL="2743200" algn="l" defTabSz="914400" rtl="0" eaLnBrk="1" latinLnBrk="0" hangingPunct="1">
                        <a:defRPr sz="1800" b="1" kern="1200">
                          <a:solidFill>
                            <a:schemeClr val="lt1"/>
                          </a:solidFill>
                          <a:latin typeface="Arial"/>
                          <a:ea typeface="Bryant Regular"/>
                          <a:cs typeface="Bryant Regular"/>
                        </a:defRPr>
                      </a:lvl7pPr>
                      <a:lvl8pPr marL="3200400" algn="l" defTabSz="914400" rtl="0" eaLnBrk="1" latinLnBrk="0" hangingPunct="1">
                        <a:defRPr sz="1800" b="1" kern="1200">
                          <a:solidFill>
                            <a:schemeClr val="lt1"/>
                          </a:solidFill>
                          <a:latin typeface="Arial"/>
                          <a:ea typeface="Bryant Regular"/>
                          <a:cs typeface="Bryant Regular"/>
                        </a:defRPr>
                      </a:lvl8pPr>
                      <a:lvl9pPr marL="3657600" algn="l" defTabSz="914400" rtl="0" eaLnBrk="1" latinLnBrk="0" hangingPunct="1">
                        <a:defRPr sz="1800" b="1" kern="1200">
                          <a:solidFill>
                            <a:schemeClr val="lt1"/>
                          </a:solidFill>
                          <a:latin typeface="Arial"/>
                          <a:ea typeface="Bryant Regular"/>
                          <a:cs typeface="Bryant Regular"/>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b="1" kern="1200" dirty="0">
                          <a:solidFill>
                            <a:schemeClr val="lt1"/>
                          </a:solidFill>
                          <a:latin typeface="Arial"/>
                          <a:ea typeface="Bryant Regular"/>
                          <a:cs typeface="Bryant Regular"/>
                        </a:rPr>
                        <a:t>Uppdrag från RSL/KR till RPO MD </a:t>
                      </a:r>
                      <a:endParaRPr lang="sv-SE" sz="1200" b="1" kern="1200" dirty="0">
                        <a:solidFill>
                          <a:schemeClr val="lt1"/>
                        </a:solidFill>
                        <a:latin typeface="Arial"/>
                      </a:endParaRPr>
                    </a:p>
                  </a:txBody>
                  <a:tcPr marL="121920" marR="121920" marT="60960" marB="60960">
                    <a:lnB w="12700" cap="flat" cmpd="sng" algn="ctr">
                      <a:solidFill>
                        <a:schemeClr val="tx1"/>
                      </a:solidFill>
                      <a:prstDash val="solid"/>
                      <a:round/>
                      <a:headEnd type="none" w="med" len="med"/>
                      <a:tailEnd type="none" w="med" len="med"/>
                    </a:lnB>
                  </a:tcPr>
                </a:tc>
                <a:tc>
                  <a:txBody>
                    <a:bodyPr/>
                    <a:lstStyle>
                      <a:lvl1pPr marL="0" algn="l" defTabSz="914400" rtl="0" eaLnBrk="1" latinLnBrk="0" hangingPunct="1">
                        <a:defRPr sz="1800" b="1" kern="1200">
                          <a:solidFill>
                            <a:schemeClr val="lt1"/>
                          </a:solidFill>
                          <a:latin typeface="Arial"/>
                          <a:ea typeface="Bryant Regular"/>
                          <a:cs typeface="Bryant Regular"/>
                        </a:defRPr>
                      </a:lvl1pPr>
                      <a:lvl2pPr marL="457200" algn="l" defTabSz="914400" rtl="0" eaLnBrk="1" latinLnBrk="0" hangingPunct="1">
                        <a:defRPr sz="1800" b="1" kern="1200">
                          <a:solidFill>
                            <a:schemeClr val="lt1"/>
                          </a:solidFill>
                          <a:latin typeface="Arial"/>
                          <a:ea typeface="Bryant Regular"/>
                          <a:cs typeface="Bryant Regular"/>
                        </a:defRPr>
                      </a:lvl2pPr>
                      <a:lvl3pPr marL="914400" algn="l" defTabSz="914400" rtl="0" eaLnBrk="1" latinLnBrk="0" hangingPunct="1">
                        <a:defRPr sz="1800" b="1" kern="1200">
                          <a:solidFill>
                            <a:schemeClr val="lt1"/>
                          </a:solidFill>
                          <a:latin typeface="Arial"/>
                          <a:ea typeface="Bryant Regular"/>
                          <a:cs typeface="Bryant Regular"/>
                        </a:defRPr>
                      </a:lvl3pPr>
                      <a:lvl4pPr marL="1371600" algn="l" defTabSz="914400" rtl="0" eaLnBrk="1" latinLnBrk="0" hangingPunct="1">
                        <a:defRPr sz="1800" b="1" kern="1200">
                          <a:solidFill>
                            <a:schemeClr val="lt1"/>
                          </a:solidFill>
                          <a:latin typeface="Arial"/>
                          <a:ea typeface="Bryant Regular"/>
                          <a:cs typeface="Bryant Regular"/>
                        </a:defRPr>
                      </a:lvl4pPr>
                      <a:lvl5pPr marL="1828800" algn="l" defTabSz="914400" rtl="0" eaLnBrk="1" latinLnBrk="0" hangingPunct="1">
                        <a:defRPr sz="1800" b="1" kern="1200">
                          <a:solidFill>
                            <a:schemeClr val="lt1"/>
                          </a:solidFill>
                          <a:latin typeface="Arial"/>
                          <a:ea typeface="Bryant Regular"/>
                          <a:cs typeface="Bryant Regular"/>
                        </a:defRPr>
                      </a:lvl5pPr>
                      <a:lvl6pPr marL="2286000" algn="l" defTabSz="914400" rtl="0" eaLnBrk="1" latinLnBrk="0" hangingPunct="1">
                        <a:defRPr sz="1800" b="1" kern="1200">
                          <a:solidFill>
                            <a:schemeClr val="lt1"/>
                          </a:solidFill>
                          <a:latin typeface="Arial"/>
                          <a:ea typeface="Bryant Regular"/>
                          <a:cs typeface="Bryant Regular"/>
                        </a:defRPr>
                      </a:lvl6pPr>
                      <a:lvl7pPr marL="2743200" algn="l" defTabSz="914400" rtl="0" eaLnBrk="1" latinLnBrk="0" hangingPunct="1">
                        <a:defRPr sz="1800" b="1" kern="1200">
                          <a:solidFill>
                            <a:schemeClr val="lt1"/>
                          </a:solidFill>
                          <a:latin typeface="Arial"/>
                          <a:ea typeface="Bryant Regular"/>
                          <a:cs typeface="Bryant Regular"/>
                        </a:defRPr>
                      </a:lvl7pPr>
                      <a:lvl8pPr marL="3200400" algn="l" defTabSz="914400" rtl="0" eaLnBrk="1" latinLnBrk="0" hangingPunct="1">
                        <a:defRPr sz="1800" b="1" kern="1200">
                          <a:solidFill>
                            <a:schemeClr val="lt1"/>
                          </a:solidFill>
                          <a:latin typeface="Arial"/>
                          <a:ea typeface="Bryant Regular"/>
                          <a:cs typeface="Bryant Regular"/>
                        </a:defRPr>
                      </a:lvl8pPr>
                      <a:lvl9pPr marL="3657600" algn="l" defTabSz="914400" rtl="0" eaLnBrk="1" latinLnBrk="0" hangingPunct="1">
                        <a:defRPr sz="1800" b="1" kern="1200">
                          <a:solidFill>
                            <a:schemeClr val="lt1"/>
                          </a:solidFill>
                          <a:latin typeface="Arial"/>
                          <a:ea typeface="Bryant Regular"/>
                          <a:cs typeface="Bryant Regular"/>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t>Prioriterat område </a:t>
                      </a:r>
                      <a:br>
                        <a:rPr lang="sv-SE" sz="1200" dirty="0"/>
                      </a:br>
                      <a:r>
                        <a:rPr lang="sv-SE" sz="1200" dirty="0"/>
                        <a:t>och/eller patientlöften</a:t>
                      </a:r>
                      <a:endParaRPr lang="sv-SE" sz="1200" dirty="0">
                        <a:latin typeface="+mj-lt"/>
                      </a:endParaRPr>
                    </a:p>
                  </a:txBody>
                  <a:tcPr marL="121920" marR="121920" marT="60960" marB="60960">
                    <a:lnB w="12700" cap="flat" cmpd="sng" algn="ctr">
                      <a:solidFill>
                        <a:schemeClr val="tx1"/>
                      </a:solidFill>
                      <a:prstDash val="solid"/>
                      <a:round/>
                      <a:headEnd type="none" w="med" len="med"/>
                      <a:tailEnd type="none" w="med" len="med"/>
                    </a:lnB>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sv-SE" sz="1200" b="1" kern="1200" dirty="0">
                          <a:solidFill>
                            <a:schemeClr val="lt1"/>
                          </a:solidFill>
                          <a:latin typeface="Arial"/>
                          <a:ea typeface="Bryant Regular"/>
                          <a:cs typeface="Bryant Regular"/>
                        </a:rPr>
                        <a:t>Aktiviteter RPO   </a:t>
                      </a:r>
                    </a:p>
                  </a:txBody>
                  <a:tcPr marL="121920" marR="121920" marT="60960" marB="60960">
                    <a:lnB w="12700" cap="flat" cmpd="sng" algn="ctr">
                      <a:solidFill>
                        <a:schemeClr val="tx1"/>
                      </a:solidFill>
                      <a:prstDash val="solid"/>
                      <a:round/>
                      <a:headEnd type="none" w="med" len="med"/>
                      <a:tailEnd type="none" w="med" len="med"/>
                    </a:lnB>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sv-SE" sz="1200" b="1" kern="1200" dirty="0">
                          <a:solidFill>
                            <a:schemeClr val="lt1"/>
                          </a:solidFill>
                          <a:latin typeface="Arial"/>
                          <a:ea typeface="Bryant Regular"/>
                          <a:cs typeface="Bryant Regular"/>
                        </a:rPr>
                        <a:t>Uppföljning</a:t>
                      </a:r>
                    </a:p>
                  </a:txBody>
                  <a:tcPr marL="121920" marR="121920" marT="60960" marB="60960">
                    <a:lnB w="12700" cap="flat" cmpd="sng" algn="ctr">
                      <a:solidFill>
                        <a:schemeClr val="tx1"/>
                      </a:solidFill>
                      <a:prstDash val="solid"/>
                      <a:round/>
                      <a:headEnd type="none" w="med" len="med"/>
                      <a:tailEnd type="none" w="med" len="med"/>
                    </a:lnB>
                  </a:tcPr>
                </a:tc>
                <a:tc>
                  <a:txBody>
                    <a:bodyPr/>
                    <a:lstStyle/>
                    <a:p>
                      <a:r>
                        <a:rPr lang="sv-SE" sz="1200" b="1" kern="1200" dirty="0">
                          <a:solidFill>
                            <a:schemeClr val="lt1"/>
                          </a:solidFill>
                          <a:latin typeface="Arial"/>
                          <a:ea typeface="Bryant Regular"/>
                          <a:cs typeface="Bryant Regular"/>
                        </a:rPr>
                        <a:t>Status</a:t>
                      </a:r>
                    </a:p>
                  </a:txBody>
                  <a:tcPr marL="121920" marR="121920" marT="60960" marB="6096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566572">
                <a:tc>
                  <a:txBody>
                    <a:bodyPr/>
                    <a:lstStyle/>
                    <a:p>
                      <a:pPr marL="0" marR="0" lvl="0" indent="0" algn="l" defTabSz="914400" rtl="0" eaLnBrk="1" fontAlgn="auto" latinLnBrk="0" hangingPunct="1">
                        <a:lnSpc>
                          <a:spcPts val="1439"/>
                        </a:lnSpc>
                        <a:spcBef>
                          <a:spcPts val="0"/>
                        </a:spcBef>
                        <a:spcAft>
                          <a:spcPts val="0"/>
                        </a:spcAft>
                        <a:buClrTx/>
                        <a:buSzTx/>
                        <a:buFont typeface="Arial" panose="020B0604020202020204" pitchFamily="34" charset="0"/>
                        <a:buNone/>
                        <a:tabLst/>
                        <a:defRPr/>
                      </a:pPr>
                      <a:r>
                        <a:rPr lang="sv-SE" sz="1200" kern="1200" dirty="0">
                          <a:solidFill>
                            <a:schemeClr val="tx1"/>
                          </a:solidFill>
                          <a:effectLst/>
                          <a:latin typeface="Arial"/>
                          <a:ea typeface="+mn-ea"/>
                          <a:cs typeface="+mn-cs"/>
                        </a:rPr>
                        <a:t>Behovsrapport PET CT och Cyklotron inom SÖSR</a:t>
                      </a:r>
                    </a:p>
                    <a:p>
                      <a:pPr marL="0" marR="0" lvl="0" indent="0" algn="l" defTabSz="914400" rtl="0" eaLnBrk="1" fontAlgn="auto" latinLnBrk="0" hangingPunct="1">
                        <a:lnSpc>
                          <a:spcPts val="1439"/>
                        </a:lnSpc>
                        <a:spcBef>
                          <a:spcPts val="0"/>
                        </a:spcBef>
                        <a:spcAft>
                          <a:spcPts val="0"/>
                        </a:spcAft>
                        <a:buClrTx/>
                        <a:buSzTx/>
                        <a:buFont typeface="Arial" panose="020B0604020202020204" pitchFamily="34" charset="0"/>
                        <a:buNone/>
                        <a:tabLst/>
                        <a:defRPr/>
                      </a:pPr>
                      <a:endParaRPr lang="sv-SE" sz="1200" kern="1200" dirty="0">
                        <a:solidFill>
                          <a:schemeClr val="tx1"/>
                        </a:solidFill>
                        <a:effectLst/>
                        <a:latin typeface="Arial"/>
                        <a:ea typeface="+mn-ea"/>
                        <a:cs typeface="+mn-cs"/>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ts val="1439"/>
                        </a:lnSpc>
                        <a:spcBef>
                          <a:spcPts val="0"/>
                        </a:spcBef>
                        <a:spcAft>
                          <a:spcPts val="0"/>
                        </a:spcAft>
                        <a:buClrTx/>
                        <a:buSzTx/>
                        <a:buFont typeface="Arial" panose="020B0604020202020204" pitchFamily="34" charset="0"/>
                        <a:buNone/>
                        <a:tabLst/>
                        <a:defRPr/>
                      </a:pPr>
                      <a:r>
                        <a:rPr lang="sv-SE" sz="1200" kern="1200" dirty="0">
                          <a:solidFill>
                            <a:schemeClr val="tx1"/>
                          </a:solidFill>
                          <a:effectLst/>
                          <a:latin typeface="Arial"/>
                          <a:ea typeface="+mn-ea"/>
                          <a:cs typeface="+mn-cs"/>
                        </a:rPr>
                        <a:t>För att uppnå en tillgänglig och jämlik och patientsäker diagnostik </a:t>
                      </a:r>
                    </a:p>
                    <a:p>
                      <a:pPr marL="0" algn="l" defTabSz="914400" rtl="0" eaLnBrk="1" latinLnBrk="0" hangingPunct="1">
                        <a:lnSpc>
                          <a:spcPts val="1439"/>
                        </a:lnSpc>
                        <a:buFont typeface="Arial" panose="020B0604020202020204" pitchFamily="34" charset="0"/>
                        <a:buNone/>
                      </a:pPr>
                      <a:endParaRPr lang="sv-SE" sz="1200" kern="1200" dirty="0">
                        <a:solidFill>
                          <a:schemeClr val="tx1"/>
                        </a:solidFill>
                        <a:effectLst/>
                        <a:latin typeface="Arial"/>
                        <a:ea typeface="+mn-ea"/>
                        <a:cs typeface="+mn-cs"/>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algn="l" defTabSz="914400" rtl="0" eaLnBrk="1" latinLnBrk="0" hangingPunct="1">
                        <a:lnSpc>
                          <a:spcPts val="1439"/>
                        </a:lnSpc>
                        <a:buFont typeface="Arial" panose="020B0604020202020204" pitchFamily="34" charset="0"/>
                        <a:buNone/>
                      </a:pPr>
                      <a:r>
                        <a:rPr lang="sv-SE" sz="1200" kern="1200" dirty="0">
                          <a:solidFill>
                            <a:schemeClr val="tx1"/>
                          </a:solidFill>
                          <a:effectLst/>
                          <a:latin typeface="Arial"/>
                          <a:ea typeface="+mn-ea"/>
                          <a:cs typeface="+mn-cs"/>
                        </a:rPr>
                        <a:t>Bereda utredningsrapport med  rekommendationer inför vidare hantering Kunskapsråd Diagnostik och Sinnen och Regional Sjukvårdsledning </a:t>
                      </a:r>
                    </a:p>
                    <a:p>
                      <a:pPr marL="0" algn="l" defTabSz="914400" rtl="0" eaLnBrk="1" latinLnBrk="0" hangingPunct="1">
                        <a:lnSpc>
                          <a:spcPts val="1439"/>
                        </a:lnSpc>
                        <a:buFont typeface="Arial" panose="020B0604020202020204" pitchFamily="34" charset="0"/>
                        <a:buNone/>
                      </a:pPr>
                      <a:endParaRPr lang="sv-SE" sz="1200" kern="1200" dirty="0">
                        <a:solidFill>
                          <a:schemeClr val="tx1"/>
                        </a:solidFill>
                        <a:effectLst/>
                        <a:latin typeface="Arial"/>
                        <a:ea typeface="+mn-ea"/>
                        <a:cs typeface="+mn-cs"/>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900" b="0" i="0" u="none" strike="noStrike" kern="1200" cap="none" spc="0" normalizeH="0" baseline="0" noProof="0" dirty="0">
                          <a:ln>
                            <a:noFill/>
                          </a:ln>
                          <a:solidFill>
                            <a:srgbClr val="363636"/>
                          </a:solidFill>
                          <a:effectLst/>
                          <a:uLnTx/>
                          <a:uFillTx/>
                          <a:latin typeface="Arial"/>
                          <a:ea typeface="+mn-ea"/>
                          <a:cs typeface="+mn-cs"/>
                        </a:rPr>
                        <a:t> </a:t>
                      </a:r>
                      <a:r>
                        <a:rPr lang="sv-SE" sz="800" kern="1200" noProof="0" dirty="0">
                          <a:solidFill>
                            <a:schemeClr val="dk1"/>
                          </a:solidFill>
                          <a:effectLst/>
                          <a:latin typeface="Arial"/>
                          <a:ea typeface="+mn-ea"/>
                          <a:cs typeface="+mn-cs"/>
                        </a:rPr>
                        <a:t>231013 RAG Nuklearmedicin(NM) presenterar rapport resultat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800" kern="1200" noProof="0" dirty="0">
                          <a:solidFill>
                            <a:schemeClr val="dk1"/>
                          </a:solidFill>
                          <a:effectLst/>
                          <a:latin typeface="Arial"/>
                          <a:ea typeface="+mn-ea"/>
                          <a:cs typeface="+mn-cs"/>
                        </a:rPr>
                        <a:t> 231206 Beslut om nästa steg i processen och framtagande av missiv med anledning av tidsplaneringen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800" kern="1200" noProof="0" dirty="0">
                          <a:solidFill>
                            <a:schemeClr val="dk1"/>
                          </a:solidFill>
                          <a:effectLst/>
                          <a:latin typeface="Arial"/>
                          <a:ea typeface="+mn-ea"/>
                          <a:cs typeface="+mn-cs"/>
                        </a:rPr>
                        <a:t>240306: överlämning till KR för fortsatt hantering.</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800" kern="1200" noProof="0" dirty="0">
                          <a:solidFill>
                            <a:schemeClr val="dk1"/>
                          </a:solidFill>
                          <a:effectLst/>
                          <a:latin typeface="Arial"/>
                          <a:ea typeface="+mn-ea"/>
                          <a:cs typeface="+mn-cs"/>
                        </a:rPr>
                        <a:t>240417: ärendet uppe för beslut på RSL,(överlämnas till Huvudman RJL)  RPO beslutar samma dag om att vi fortsatt behöver följa ärendet och behöver ta fram en plan B för tiden fram till 2028 Oskar meddelar att de tar frågan vidare om nytt uppdrag ska ges till RAG NM och återkopplar strategin</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800" b="1" kern="1200" noProof="0" dirty="0">
                          <a:solidFill>
                            <a:schemeClr val="dk1"/>
                          </a:solidFill>
                          <a:effectLst/>
                          <a:latin typeface="Arial"/>
                          <a:ea typeface="+mn-ea"/>
                          <a:cs typeface="+mn-cs"/>
                        </a:rPr>
                        <a:t>240614</a:t>
                      </a:r>
                      <a:r>
                        <a:rPr lang="sv-SE" sz="800" kern="1200" noProof="0" dirty="0">
                          <a:solidFill>
                            <a:schemeClr val="dk1"/>
                          </a:solidFill>
                          <a:effectLst/>
                          <a:latin typeface="Arial"/>
                          <a:ea typeface="+mn-ea"/>
                          <a:cs typeface="+mn-cs"/>
                        </a:rPr>
                        <a:t> Uppdraget ska ges till EC Mathias </a:t>
                      </a:r>
                      <a:r>
                        <a:rPr lang="sv-SE" sz="800" kern="1200" noProof="0" dirty="0" err="1">
                          <a:solidFill>
                            <a:schemeClr val="dk1"/>
                          </a:solidFill>
                          <a:effectLst/>
                          <a:latin typeface="Arial"/>
                          <a:ea typeface="+mn-ea"/>
                          <a:cs typeface="+mn-cs"/>
                        </a:rPr>
                        <a:t>Elgeland</a:t>
                      </a:r>
                      <a:r>
                        <a:rPr lang="sv-SE" sz="800" kern="1200" noProof="0" dirty="0">
                          <a:solidFill>
                            <a:schemeClr val="dk1"/>
                          </a:solidFill>
                          <a:effectLst/>
                          <a:latin typeface="Arial"/>
                          <a:ea typeface="+mn-ea"/>
                          <a:cs typeface="+mn-cs"/>
                        </a:rPr>
                        <a:t>, RÖ. Johan tar dialogen och Lotta bistår </a:t>
                      </a:r>
                      <a:r>
                        <a:rPr lang="sv-SE" sz="800" kern="1200" noProof="0" dirty="0" err="1">
                          <a:solidFill>
                            <a:schemeClr val="dk1"/>
                          </a:solidFill>
                          <a:effectLst/>
                          <a:latin typeface="Arial"/>
                          <a:ea typeface="+mn-ea"/>
                          <a:cs typeface="+mn-cs"/>
                        </a:rPr>
                        <a:t>vb</a:t>
                      </a:r>
                      <a:r>
                        <a:rPr lang="sv-SE" sz="800" kern="1200" noProof="0" dirty="0">
                          <a:solidFill>
                            <a:schemeClr val="dk1"/>
                          </a:solidFill>
                          <a:effectLst/>
                          <a:latin typeface="Arial"/>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800" kern="1200" noProof="0" dirty="0">
                          <a:solidFill>
                            <a:schemeClr val="dk1"/>
                          </a:solidFill>
                          <a:effectLst/>
                          <a:latin typeface="Arial"/>
                          <a:ea typeface="+mn-ea"/>
                          <a:cs typeface="+mn-cs"/>
                        </a:rPr>
                        <a:t>240904  Uppdrag tas fram hösten 2024 och arbetet genomförs 2025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sv-SE" sz="900" b="0" i="1" kern="1200" dirty="0">
                          <a:solidFill>
                            <a:schemeClr val="tx1"/>
                          </a:solidFill>
                          <a:latin typeface="+mn-lt"/>
                          <a:ea typeface="+mn-ea"/>
                          <a:cs typeface="+mn-cs"/>
                        </a:rPr>
                        <a:t>Grund uppdrag slutfört 240417</a:t>
                      </a:r>
                    </a:p>
                    <a:p>
                      <a:r>
                        <a:rPr lang="sv-SE" sz="900" b="0" i="1" kern="1200" dirty="0">
                          <a:solidFill>
                            <a:schemeClr val="tx1"/>
                          </a:solidFill>
                          <a:latin typeface="+mn-lt"/>
                          <a:ea typeface="+mn-ea"/>
                          <a:cs typeface="+mn-cs"/>
                        </a:rPr>
                        <a:t>Förslag  förnyat uppdrag plan B 240614</a:t>
                      </a:r>
                    </a:p>
                    <a:p>
                      <a:r>
                        <a:rPr lang="sv-SE" sz="900" b="0" i="1" kern="1200" dirty="0">
                          <a:solidFill>
                            <a:schemeClr val="tx1"/>
                          </a:solidFill>
                          <a:latin typeface="+mn-lt"/>
                          <a:ea typeface="+mn-ea"/>
                          <a:cs typeface="+mn-cs"/>
                        </a:rPr>
                        <a:t>Beslut om nytt uppdrag 2025</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855818527"/>
                  </a:ext>
                </a:extLst>
              </a:tr>
              <a:tr h="27009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dirty="0">
                          <a:solidFill>
                            <a:schemeClr val="tx1"/>
                          </a:solidFill>
                          <a:effectLst/>
                          <a:latin typeface="Arial"/>
                          <a:ea typeface="+mn-ea"/>
                          <a:cs typeface="+mn-cs"/>
                        </a:rPr>
                        <a:t>Ökad Patologisamverkan inom SÖSR 2023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1200" kern="1200" dirty="0">
                        <a:solidFill>
                          <a:schemeClr val="tx1"/>
                        </a:solidFill>
                        <a:effectLst/>
                        <a:latin typeface="Arial"/>
                        <a:ea typeface="+mn-ea"/>
                        <a:cs typeface="+mn-cs"/>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kern="1200" dirty="0">
                          <a:solidFill>
                            <a:schemeClr val="tx1"/>
                          </a:solidFill>
                          <a:effectLst/>
                          <a:latin typeface="Arial"/>
                          <a:ea typeface="+mn-ea"/>
                          <a:cs typeface="+mn-cs"/>
                        </a:rPr>
                        <a:t>Erbjudas diagnostik och behandling och uppföljning enligt bästa kunskap i varje möte</a:t>
                      </a:r>
                    </a:p>
                    <a:p>
                      <a:pPr marL="0" algn="l" defTabSz="914400" rtl="0" eaLnBrk="1" latinLnBrk="0" hangingPunct="1"/>
                      <a:endParaRPr lang="sv-SE" sz="1200" kern="1200" dirty="0">
                        <a:solidFill>
                          <a:schemeClr val="tx1"/>
                        </a:solidFill>
                        <a:effectLst/>
                        <a:latin typeface="Arial"/>
                        <a:ea typeface="+mn-ea"/>
                        <a:cs typeface="+mn-cs"/>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algn="l" defTabSz="914400" rtl="0" eaLnBrk="1" latinLnBrk="0" hangingPunct="1">
                        <a:lnSpc>
                          <a:spcPts val="1439"/>
                        </a:lnSpc>
                        <a:buFont typeface="Arial" panose="020B0604020202020204" pitchFamily="34" charset="0"/>
                        <a:buNone/>
                      </a:pPr>
                      <a:r>
                        <a:rPr lang="sv-SE" sz="1200" kern="1200" dirty="0">
                          <a:solidFill>
                            <a:schemeClr val="tx1"/>
                          </a:solidFill>
                          <a:effectLst/>
                          <a:latin typeface="Arial"/>
                          <a:ea typeface="+mn-ea"/>
                          <a:cs typeface="+mn-cs"/>
                        </a:rPr>
                        <a:t>Genomföra Projekt Patologisamverkan</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800" kern="1200" dirty="0">
                          <a:solidFill>
                            <a:schemeClr val="dk1"/>
                          </a:solidFill>
                          <a:effectLst/>
                          <a:latin typeface="Arial"/>
                          <a:ea typeface="+mn-ea"/>
                          <a:cs typeface="+mn-cs"/>
                        </a:rPr>
                        <a:t>230914 Omstart i uppdraget genomförd. Handlingsplan upprättad efter möte patologchefer. Beslut att följa upp projektets  handlingsplan i RPO MD.</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800" kern="1200" dirty="0">
                          <a:solidFill>
                            <a:schemeClr val="dk1"/>
                          </a:solidFill>
                          <a:effectLst/>
                          <a:latin typeface="Arial"/>
                          <a:ea typeface="+mn-ea"/>
                          <a:cs typeface="+mn-cs"/>
                        </a:rPr>
                        <a:t>240205 Möte med patologchefer resulterat i plan:</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800" kern="1200" dirty="0">
                          <a:solidFill>
                            <a:schemeClr val="dk1"/>
                          </a:solidFill>
                          <a:effectLst/>
                          <a:latin typeface="Arial"/>
                          <a:ea typeface="+mn-ea"/>
                          <a:cs typeface="+mn-cs"/>
                        </a:rPr>
                        <a:t>Upprättad handlingsplan från september 2023 följs gällande identifierade, mindre samverkansåtgärder;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800" kern="1200" dirty="0">
                          <a:solidFill>
                            <a:schemeClr val="dk1"/>
                          </a:solidFill>
                          <a:effectLst/>
                          <a:latin typeface="Arial"/>
                          <a:ea typeface="+mn-ea"/>
                          <a:cs typeface="+mn-cs"/>
                        </a:rPr>
                        <a:t>Behov av processtöd som kan bistå arbetsgruppen i utredningar inom vilka områden ökad samverkan bidrar med störst nytta; hitta lösningar för digital samverkan (innefattar planerat projektarbete tillsammans med radiologin och IT direktör)</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800" kern="1200" dirty="0">
                          <a:solidFill>
                            <a:schemeClr val="dk1"/>
                          </a:solidFill>
                          <a:effectLst/>
                          <a:latin typeface="Arial"/>
                          <a:ea typeface="+mn-ea"/>
                          <a:cs typeface="+mn-cs"/>
                        </a:rPr>
                        <a:t>240417 Ansökan av medel från RCC ÖK2024 är inskickad, beslut om att AK kompletterar uppdrag patologisamverkan  där arbetet återupptas på patologidagarna i Kalmar 16-17/5</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800" kern="1200" dirty="0">
                          <a:solidFill>
                            <a:schemeClr val="dk1"/>
                          </a:solidFill>
                          <a:effectLst/>
                          <a:latin typeface="Arial"/>
                          <a:ea typeface="+mn-ea"/>
                          <a:cs typeface="+mn-cs"/>
                        </a:rPr>
                        <a:t>240614 Ansökan har resulterat i att finansiering ska erhållas. Lab cheferna planerar vidare</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800" b="1" kern="1200" dirty="0">
                          <a:solidFill>
                            <a:schemeClr val="dk1"/>
                          </a:solidFill>
                          <a:effectLst/>
                          <a:latin typeface="Arial"/>
                          <a:ea typeface="+mn-ea"/>
                          <a:cs typeface="+mn-cs"/>
                        </a:rPr>
                        <a:t>240904 </a:t>
                      </a:r>
                      <a:r>
                        <a:rPr lang="sv-SE" sz="800" kern="1200" dirty="0">
                          <a:solidFill>
                            <a:schemeClr val="dk1"/>
                          </a:solidFill>
                          <a:effectLst/>
                          <a:latin typeface="Arial"/>
                          <a:ea typeface="+mn-ea"/>
                          <a:cs typeface="+mn-cs"/>
                        </a:rPr>
                        <a:t>Projektledare från Kalmar tillsatt och har påbörjat arbetet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sv-SE" sz="1200" b="1" i="0" u="none" strike="noStrike" kern="1200" cap="none" spc="0" normalizeH="0" baseline="0" dirty="0">
                        <a:ln>
                          <a:noFill/>
                        </a:ln>
                        <a:solidFill>
                          <a:srgbClr val="363636"/>
                        </a:solidFill>
                        <a:effectLst/>
                        <a:uLnTx/>
                        <a:uFillTx/>
                        <a:latin typeface="Arial"/>
                        <a:ea typeface="+mn-ea"/>
                        <a:cs typeface="+mn-cs"/>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lang="sv-SE" sz="900" b="0" i="1" kern="1200" dirty="0">
                          <a:solidFill>
                            <a:schemeClr val="tx1"/>
                          </a:solidFill>
                          <a:latin typeface="+mn-lt"/>
                          <a:ea typeface="+mn-ea"/>
                          <a:cs typeface="+mn-cs"/>
                        </a:rPr>
                        <a:t>Nytt uppdrag med finansiering från RCC pågår</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2"/>
                  </a:ext>
                </a:extLst>
              </a:tr>
            </a:tbl>
          </a:graphicData>
        </a:graphic>
      </p:graphicFrame>
      <p:sp>
        <p:nvSpPr>
          <p:cNvPr id="2" name="Freeform 113">
            <a:extLst>
              <a:ext uri="{FF2B5EF4-FFF2-40B4-BE49-F238E27FC236}">
                <a16:creationId xmlns:a16="http://schemas.microsoft.com/office/drawing/2014/main" id="{6611673A-4085-870C-8B67-821DB3BDC8D6}"/>
              </a:ext>
            </a:extLst>
          </p:cNvPr>
          <p:cNvSpPr/>
          <p:nvPr/>
        </p:nvSpPr>
        <p:spPr>
          <a:xfrm>
            <a:off x="11475592" y="1054439"/>
            <a:ext cx="294005" cy="287655"/>
          </a:xfrm>
          <a:custGeom>
            <a:avLst/>
            <a:gdLst/>
            <a:ahLst/>
            <a:cxnLst/>
            <a:rect l="l" t="t" r="r" b="b"/>
            <a:pathLst>
              <a:path w="294133" h="288036">
                <a:moveTo>
                  <a:pt x="0" y="144018"/>
                </a:moveTo>
                <a:cubicBezTo>
                  <a:pt x="0" y="64517"/>
                  <a:pt x="65787" y="0"/>
                  <a:pt x="147066" y="0"/>
                </a:cubicBezTo>
                <a:cubicBezTo>
                  <a:pt x="228347" y="0"/>
                  <a:pt x="294133" y="64517"/>
                  <a:pt x="294133" y="144018"/>
                </a:cubicBezTo>
                <a:cubicBezTo>
                  <a:pt x="294133" y="223520"/>
                  <a:pt x="228347" y="288036"/>
                  <a:pt x="147066" y="288036"/>
                </a:cubicBezTo>
                <a:cubicBezTo>
                  <a:pt x="65787" y="288036"/>
                  <a:pt x="0" y="223520"/>
                  <a:pt x="0" y="144018"/>
                </a:cubicBezTo>
                <a:close/>
                <a:moveTo>
                  <a:pt x="0" y="144018"/>
                </a:moveTo>
              </a:path>
            </a:pathLst>
          </a:custGeom>
          <a:solidFill>
            <a:schemeClr val="accent5">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sv-SE"/>
          </a:p>
        </p:txBody>
      </p:sp>
      <p:sp>
        <p:nvSpPr>
          <p:cNvPr id="4" name="Freeform 113">
            <a:extLst>
              <a:ext uri="{FF2B5EF4-FFF2-40B4-BE49-F238E27FC236}">
                <a16:creationId xmlns:a16="http://schemas.microsoft.com/office/drawing/2014/main" id="{3F82608B-4A27-084E-7213-1E192C29A320}"/>
              </a:ext>
            </a:extLst>
          </p:cNvPr>
          <p:cNvSpPr/>
          <p:nvPr/>
        </p:nvSpPr>
        <p:spPr>
          <a:xfrm>
            <a:off x="11408478" y="5123566"/>
            <a:ext cx="294005" cy="287655"/>
          </a:xfrm>
          <a:custGeom>
            <a:avLst/>
            <a:gdLst/>
            <a:ahLst/>
            <a:cxnLst/>
            <a:rect l="l" t="t" r="r" b="b"/>
            <a:pathLst>
              <a:path w="294133" h="288036">
                <a:moveTo>
                  <a:pt x="0" y="144018"/>
                </a:moveTo>
                <a:cubicBezTo>
                  <a:pt x="0" y="64517"/>
                  <a:pt x="65787" y="0"/>
                  <a:pt x="147066" y="0"/>
                </a:cubicBezTo>
                <a:cubicBezTo>
                  <a:pt x="228347" y="0"/>
                  <a:pt x="294133" y="64517"/>
                  <a:pt x="294133" y="144018"/>
                </a:cubicBezTo>
                <a:cubicBezTo>
                  <a:pt x="294133" y="223520"/>
                  <a:pt x="228347" y="288036"/>
                  <a:pt x="147066" y="288036"/>
                </a:cubicBezTo>
                <a:cubicBezTo>
                  <a:pt x="65787" y="288036"/>
                  <a:pt x="0" y="223520"/>
                  <a:pt x="0" y="144018"/>
                </a:cubicBezTo>
                <a:close/>
                <a:moveTo>
                  <a:pt x="0" y="144018"/>
                </a:moveTo>
              </a:path>
            </a:pathLst>
          </a:custGeom>
          <a:solidFill>
            <a:srgbClr val="92D050">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sv-SE"/>
          </a:p>
        </p:txBody>
      </p:sp>
      <p:sp>
        <p:nvSpPr>
          <p:cNvPr id="5" name="Freeform 113">
            <a:extLst>
              <a:ext uri="{FF2B5EF4-FFF2-40B4-BE49-F238E27FC236}">
                <a16:creationId xmlns:a16="http://schemas.microsoft.com/office/drawing/2014/main" id="{BF55FA46-4A55-3BB2-CDBE-2F0BC19DDCCD}"/>
              </a:ext>
            </a:extLst>
          </p:cNvPr>
          <p:cNvSpPr/>
          <p:nvPr/>
        </p:nvSpPr>
        <p:spPr>
          <a:xfrm>
            <a:off x="11408477" y="3739756"/>
            <a:ext cx="294005" cy="287655"/>
          </a:xfrm>
          <a:custGeom>
            <a:avLst/>
            <a:gdLst/>
            <a:ahLst/>
            <a:cxnLst/>
            <a:rect l="l" t="t" r="r" b="b"/>
            <a:pathLst>
              <a:path w="294133" h="288036">
                <a:moveTo>
                  <a:pt x="0" y="144018"/>
                </a:moveTo>
                <a:cubicBezTo>
                  <a:pt x="0" y="64517"/>
                  <a:pt x="65787" y="0"/>
                  <a:pt x="147066" y="0"/>
                </a:cubicBezTo>
                <a:cubicBezTo>
                  <a:pt x="228347" y="0"/>
                  <a:pt x="294133" y="64517"/>
                  <a:pt x="294133" y="144018"/>
                </a:cubicBezTo>
                <a:cubicBezTo>
                  <a:pt x="294133" y="223520"/>
                  <a:pt x="228347" y="288036"/>
                  <a:pt x="147066" y="288036"/>
                </a:cubicBezTo>
                <a:cubicBezTo>
                  <a:pt x="65787" y="288036"/>
                  <a:pt x="0" y="223520"/>
                  <a:pt x="0" y="144018"/>
                </a:cubicBezTo>
                <a:close/>
                <a:moveTo>
                  <a:pt x="0" y="144018"/>
                </a:moveTo>
              </a:path>
            </a:pathLst>
          </a:custGeom>
          <a:solidFill>
            <a:srgbClr val="92D050">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sv-SE"/>
          </a:p>
        </p:txBody>
      </p:sp>
    </p:spTree>
    <p:extLst>
      <p:ext uri="{BB962C8B-B14F-4D97-AF65-F5344CB8AC3E}">
        <p14:creationId xmlns:p14="http://schemas.microsoft.com/office/powerpoint/2010/main" val="2065120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Tabell 17"/>
          <p:cNvGraphicFramePr>
            <a:graphicFrameLocks noGrp="1"/>
          </p:cNvGraphicFramePr>
          <p:nvPr>
            <p:extLst>
              <p:ext uri="{D42A27DB-BD31-4B8C-83A1-F6EECF244321}">
                <p14:modId xmlns:p14="http://schemas.microsoft.com/office/powerpoint/2010/main" val="3928601795"/>
              </p:ext>
            </p:extLst>
          </p:nvPr>
        </p:nvGraphicFramePr>
        <p:xfrm>
          <a:off x="0" y="1"/>
          <a:ext cx="12192000" cy="5286980"/>
        </p:xfrm>
        <a:graphic>
          <a:graphicData uri="http://schemas.openxmlformats.org/drawingml/2006/table">
            <a:tbl>
              <a:tblPr firstRow="1" bandRow="1">
                <a:tableStyleId>{72833802-FEF1-4C79-8D5D-14CF1EAF98D9}</a:tableStyleId>
              </a:tblPr>
              <a:tblGrid>
                <a:gridCol w="2180590">
                  <a:extLst>
                    <a:ext uri="{9D8B030D-6E8A-4147-A177-3AD203B41FA5}">
                      <a16:colId xmlns:a16="http://schemas.microsoft.com/office/drawing/2014/main" val="20001"/>
                    </a:ext>
                  </a:extLst>
                </a:gridCol>
                <a:gridCol w="4183786">
                  <a:extLst>
                    <a:ext uri="{9D8B030D-6E8A-4147-A177-3AD203B41FA5}">
                      <a16:colId xmlns:a16="http://schemas.microsoft.com/office/drawing/2014/main" val="1830092349"/>
                    </a:ext>
                  </a:extLst>
                </a:gridCol>
                <a:gridCol w="5038367">
                  <a:extLst>
                    <a:ext uri="{9D8B030D-6E8A-4147-A177-3AD203B41FA5}">
                      <a16:colId xmlns:a16="http://schemas.microsoft.com/office/drawing/2014/main" val="2606121942"/>
                    </a:ext>
                  </a:extLst>
                </a:gridCol>
                <a:gridCol w="789257">
                  <a:extLst>
                    <a:ext uri="{9D8B030D-6E8A-4147-A177-3AD203B41FA5}">
                      <a16:colId xmlns:a16="http://schemas.microsoft.com/office/drawing/2014/main" val="3795709679"/>
                    </a:ext>
                  </a:extLst>
                </a:gridCol>
              </a:tblGrid>
              <a:tr h="501620">
                <a:tc>
                  <a:txBody>
                    <a:bodyPr/>
                    <a:lstStyle>
                      <a:lvl1pPr marL="0" algn="l" defTabSz="914400" rtl="0" eaLnBrk="1" latinLnBrk="0" hangingPunct="1">
                        <a:defRPr sz="1800" b="1" kern="1200">
                          <a:solidFill>
                            <a:schemeClr val="lt1"/>
                          </a:solidFill>
                          <a:latin typeface="Arial"/>
                          <a:ea typeface="Bryant Regular"/>
                          <a:cs typeface="Bryant Regular"/>
                        </a:defRPr>
                      </a:lvl1pPr>
                      <a:lvl2pPr marL="457200" algn="l" defTabSz="914400" rtl="0" eaLnBrk="1" latinLnBrk="0" hangingPunct="1">
                        <a:defRPr sz="1800" b="1" kern="1200">
                          <a:solidFill>
                            <a:schemeClr val="lt1"/>
                          </a:solidFill>
                          <a:latin typeface="Arial"/>
                          <a:ea typeface="Bryant Regular"/>
                          <a:cs typeface="Bryant Regular"/>
                        </a:defRPr>
                      </a:lvl2pPr>
                      <a:lvl3pPr marL="914400" algn="l" defTabSz="914400" rtl="0" eaLnBrk="1" latinLnBrk="0" hangingPunct="1">
                        <a:defRPr sz="1800" b="1" kern="1200">
                          <a:solidFill>
                            <a:schemeClr val="lt1"/>
                          </a:solidFill>
                          <a:latin typeface="Arial"/>
                          <a:ea typeface="Bryant Regular"/>
                          <a:cs typeface="Bryant Regular"/>
                        </a:defRPr>
                      </a:lvl3pPr>
                      <a:lvl4pPr marL="1371600" algn="l" defTabSz="914400" rtl="0" eaLnBrk="1" latinLnBrk="0" hangingPunct="1">
                        <a:defRPr sz="1800" b="1" kern="1200">
                          <a:solidFill>
                            <a:schemeClr val="lt1"/>
                          </a:solidFill>
                          <a:latin typeface="Arial"/>
                          <a:ea typeface="Bryant Regular"/>
                          <a:cs typeface="Bryant Regular"/>
                        </a:defRPr>
                      </a:lvl4pPr>
                      <a:lvl5pPr marL="1828800" algn="l" defTabSz="914400" rtl="0" eaLnBrk="1" latinLnBrk="0" hangingPunct="1">
                        <a:defRPr sz="1800" b="1" kern="1200">
                          <a:solidFill>
                            <a:schemeClr val="lt1"/>
                          </a:solidFill>
                          <a:latin typeface="Arial"/>
                          <a:ea typeface="Bryant Regular"/>
                          <a:cs typeface="Bryant Regular"/>
                        </a:defRPr>
                      </a:lvl5pPr>
                      <a:lvl6pPr marL="2286000" algn="l" defTabSz="914400" rtl="0" eaLnBrk="1" latinLnBrk="0" hangingPunct="1">
                        <a:defRPr sz="1800" b="1" kern="1200">
                          <a:solidFill>
                            <a:schemeClr val="lt1"/>
                          </a:solidFill>
                          <a:latin typeface="Arial"/>
                          <a:ea typeface="Bryant Regular"/>
                          <a:cs typeface="Bryant Regular"/>
                        </a:defRPr>
                      </a:lvl6pPr>
                      <a:lvl7pPr marL="2743200" algn="l" defTabSz="914400" rtl="0" eaLnBrk="1" latinLnBrk="0" hangingPunct="1">
                        <a:defRPr sz="1800" b="1" kern="1200">
                          <a:solidFill>
                            <a:schemeClr val="lt1"/>
                          </a:solidFill>
                          <a:latin typeface="Arial"/>
                          <a:ea typeface="Bryant Regular"/>
                          <a:cs typeface="Bryant Regular"/>
                        </a:defRPr>
                      </a:lvl7pPr>
                      <a:lvl8pPr marL="3200400" algn="l" defTabSz="914400" rtl="0" eaLnBrk="1" latinLnBrk="0" hangingPunct="1">
                        <a:defRPr sz="1800" b="1" kern="1200">
                          <a:solidFill>
                            <a:schemeClr val="lt1"/>
                          </a:solidFill>
                          <a:latin typeface="Arial"/>
                          <a:ea typeface="Bryant Regular"/>
                          <a:cs typeface="Bryant Regular"/>
                        </a:defRPr>
                      </a:lvl8pPr>
                      <a:lvl9pPr marL="3657600" algn="l" defTabSz="914400" rtl="0" eaLnBrk="1" latinLnBrk="0" hangingPunct="1">
                        <a:defRPr sz="1800" b="1" kern="1200">
                          <a:solidFill>
                            <a:schemeClr val="lt1"/>
                          </a:solidFill>
                          <a:latin typeface="Arial"/>
                          <a:ea typeface="Bryant Regular"/>
                          <a:cs typeface="Bryant Regular"/>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t>Prioriterat område </a:t>
                      </a:r>
                      <a:br>
                        <a:rPr lang="sv-SE" sz="1200" dirty="0"/>
                      </a:br>
                      <a:r>
                        <a:rPr lang="sv-SE" sz="1200" dirty="0"/>
                        <a:t>och/eller  patientlöften</a:t>
                      </a:r>
                      <a:endParaRPr lang="sv-SE" sz="1200" dirty="0">
                        <a:latin typeface="+mj-lt"/>
                      </a:endParaRPr>
                    </a:p>
                  </a:txBody>
                  <a:tcPr marL="121920" marR="121920" marT="60960" marB="60960">
                    <a:lnB w="12700" cap="flat" cmpd="sng" algn="ctr">
                      <a:solidFill>
                        <a:schemeClr val="tx1"/>
                      </a:solidFill>
                      <a:prstDash val="solid"/>
                      <a:round/>
                      <a:headEnd type="none" w="med" len="med"/>
                      <a:tailEnd type="none" w="med" len="med"/>
                    </a:lnB>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sv-SE" sz="1200" b="1" kern="1200" dirty="0">
                          <a:solidFill>
                            <a:schemeClr val="lt1"/>
                          </a:solidFill>
                          <a:latin typeface="Arial"/>
                          <a:ea typeface="Bryant Regular"/>
                          <a:cs typeface="Bryant Regular"/>
                        </a:rPr>
                        <a:t>Aktiviteter RPO MD </a:t>
                      </a:r>
                    </a:p>
                  </a:txBody>
                  <a:tcPr marL="121920" marR="121920" marT="60960" marB="60960">
                    <a:lnB w="12700" cap="flat" cmpd="sng" algn="ctr">
                      <a:solidFill>
                        <a:schemeClr val="tx1"/>
                      </a:solidFill>
                      <a:prstDash val="solid"/>
                      <a:round/>
                      <a:headEnd type="none" w="med" len="med"/>
                      <a:tailEnd type="none" w="med" len="med"/>
                    </a:lnB>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sv-SE" sz="1200" b="1" kern="1200" dirty="0">
                          <a:solidFill>
                            <a:schemeClr val="lt1"/>
                          </a:solidFill>
                          <a:latin typeface="Arial"/>
                          <a:ea typeface="Bryant Regular"/>
                          <a:cs typeface="Bryant Regular"/>
                        </a:rPr>
                        <a:t>Uppföljning</a:t>
                      </a:r>
                    </a:p>
                  </a:txBody>
                  <a:tcPr marL="121920" marR="121920" marT="60960" marB="60960">
                    <a:lnB w="12700" cap="flat" cmpd="sng" algn="ctr">
                      <a:solidFill>
                        <a:schemeClr val="tx1"/>
                      </a:solidFill>
                      <a:prstDash val="solid"/>
                      <a:round/>
                      <a:headEnd type="none" w="med" len="med"/>
                      <a:tailEnd type="none" w="med" len="med"/>
                    </a:lnB>
                  </a:tcPr>
                </a:tc>
                <a:tc>
                  <a:txBody>
                    <a:bodyPr/>
                    <a:lstStyle/>
                    <a:p>
                      <a:r>
                        <a:rPr lang="sv-SE" sz="1200" b="1" kern="1200" dirty="0">
                          <a:solidFill>
                            <a:schemeClr val="lt1"/>
                          </a:solidFill>
                          <a:latin typeface="Arial"/>
                          <a:ea typeface="Bryant Regular"/>
                          <a:cs typeface="Bryant Regular"/>
                        </a:rPr>
                        <a:t>Status</a:t>
                      </a:r>
                    </a:p>
                  </a:txBody>
                  <a:tcPr marL="121920" marR="121920" marT="60960" marB="6096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975128">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sv-SE" sz="1200" b="0" i="0" kern="1200" spc="-57" baseline="0" dirty="0">
                          <a:solidFill>
                            <a:schemeClr val="tx1"/>
                          </a:solidFill>
                          <a:latin typeface="+mj-lt"/>
                          <a:ea typeface="+mn-ea"/>
                          <a:cs typeface="Calibri" panose="020F0502020204030204" pitchFamily="34" charset="0"/>
                        </a:rPr>
                        <a:t>IT-lösningar som ska stödja säkrare och snabbare överföring av information, delning av bilder och svar inom SÖSR samt verka för att juridiska hinder för samverkan minimeras.</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sv-SE" sz="1200" b="0" i="0" kern="1200" spc="-57" baseline="0" dirty="0">
                          <a:solidFill>
                            <a:schemeClr val="tx1"/>
                          </a:solidFill>
                          <a:latin typeface="+mj-lt"/>
                          <a:ea typeface="+mn-ea"/>
                          <a:cs typeface="Calibri" panose="020F0502020204030204" pitchFamily="34" charset="0"/>
                        </a:rPr>
                        <a:t>Samverkan med RSG juridik och informationssäkerhet och RSG digitalisering för att underlätta säkrare och snabbare överföring av information och delning av bilder och svar inom Medicinsk diagnostik, SÖSR </a:t>
                      </a:r>
                    </a:p>
                    <a:p>
                      <a:pPr marL="0" marR="0" lvl="0" indent="0" algn="l" defTabSz="1219170" rtl="0" eaLnBrk="1" fontAlgn="t" latinLnBrk="0" hangingPunct="1">
                        <a:lnSpc>
                          <a:spcPct val="100000"/>
                        </a:lnSpc>
                        <a:spcBef>
                          <a:spcPts val="0"/>
                        </a:spcBef>
                        <a:spcAft>
                          <a:spcPts val="0"/>
                        </a:spcAft>
                        <a:buClrTx/>
                        <a:buSzTx/>
                        <a:buFontTx/>
                        <a:buNone/>
                        <a:tabLst/>
                        <a:defRPr/>
                      </a:pPr>
                      <a:endParaRPr lang="sv-SE" sz="1200" b="0" i="0" kern="1200" spc="-57" baseline="0" dirty="0">
                        <a:solidFill>
                          <a:schemeClr val="tx1"/>
                        </a:solidFill>
                        <a:latin typeface="+mj-lt"/>
                        <a:ea typeface="+mn-ea"/>
                        <a:cs typeface="Calibri" panose="020F0502020204030204" pitchFamily="34" charset="0"/>
                      </a:endParaRPr>
                    </a:p>
                    <a:p>
                      <a:pPr marL="0" marR="0" lvl="0" indent="0" algn="l" defTabSz="1219170" rtl="0" eaLnBrk="1" fontAlgn="t" latinLnBrk="0" hangingPunct="1">
                        <a:lnSpc>
                          <a:spcPct val="100000"/>
                        </a:lnSpc>
                        <a:spcBef>
                          <a:spcPts val="0"/>
                        </a:spcBef>
                        <a:spcAft>
                          <a:spcPts val="0"/>
                        </a:spcAft>
                        <a:buClrTx/>
                        <a:buSzTx/>
                        <a:buFontTx/>
                        <a:buNone/>
                        <a:tabLst/>
                        <a:defRPr/>
                      </a:pPr>
                      <a:r>
                        <a:rPr lang="sv-SE" sz="1200" b="0" i="0" kern="1200" spc="-57" baseline="0" dirty="0">
                          <a:solidFill>
                            <a:schemeClr val="tx1"/>
                          </a:solidFill>
                          <a:latin typeface="+mj-lt"/>
                          <a:ea typeface="+mn-ea"/>
                          <a:cs typeface="Calibri" panose="020F0502020204030204" pitchFamily="34" charset="0"/>
                        </a:rPr>
                        <a:t>Fortsatt arbetet med: </a:t>
                      </a:r>
                    </a:p>
                    <a:p>
                      <a:pPr marL="171450" marR="0" lvl="0" indent="-171450" algn="l" defTabSz="1219170" rtl="0" eaLnBrk="1" fontAlgn="t" latinLnBrk="0" hangingPunct="1">
                        <a:lnSpc>
                          <a:spcPct val="100000"/>
                        </a:lnSpc>
                        <a:spcBef>
                          <a:spcPts val="0"/>
                        </a:spcBef>
                        <a:spcAft>
                          <a:spcPts val="0"/>
                        </a:spcAft>
                        <a:buClrTx/>
                        <a:buSzTx/>
                        <a:buFont typeface="Arial" panose="020B0604020202020204" pitchFamily="34" charset="0"/>
                        <a:buChar char="•"/>
                        <a:tabLst/>
                        <a:defRPr/>
                      </a:pPr>
                      <a:r>
                        <a:rPr lang="sv-SE" sz="1200" b="0" i="0" kern="1200" spc="-57" baseline="0" dirty="0">
                          <a:solidFill>
                            <a:schemeClr val="tx1"/>
                          </a:solidFill>
                          <a:latin typeface="+mj-lt"/>
                          <a:ea typeface="+mn-ea"/>
                          <a:cs typeface="Calibri" panose="020F0502020204030204" pitchFamily="34" charset="0"/>
                        </a:rPr>
                        <a:t>Digital Informations- och svarshantering inom laboratoriemedicin tillsammans med RAG Laboratoriemedicin IT</a:t>
                      </a:r>
                    </a:p>
                    <a:p>
                      <a:pPr marL="171450" marR="0" lvl="0" indent="-171450" algn="l" defTabSz="1219170" rtl="0" eaLnBrk="1" fontAlgn="t" latinLnBrk="0" hangingPunct="1">
                        <a:lnSpc>
                          <a:spcPct val="100000"/>
                        </a:lnSpc>
                        <a:spcBef>
                          <a:spcPts val="0"/>
                        </a:spcBef>
                        <a:spcAft>
                          <a:spcPts val="0"/>
                        </a:spcAft>
                        <a:buClrTx/>
                        <a:buSzTx/>
                        <a:buFont typeface="Arial" panose="020B0604020202020204" pitchFamily="34" charset="0"/>
                        <a:buChar char="•"/>
                        <a:tabLst/>
                        <a:defRPr/>
                      </a:pPr>
                      <a:r>
                        <a:rPr lang="sv-SE" sz="1200" b="0" i="0" kern="1200" spc="-57" baseline="0" dirty="0">
                          <a:solidFill>
                            <a:schemeClr val="tx1"/>
                          </a:solidFill>
                          <a:latin typeface="+mj-lt"/>
                          <a:ea typeface="+mn-ea"/>
                          <a:cs typeface="Calibri" panose="020F0502020204030204" pitchFamily="34" charset="0"/>
                        </a:rPr>
                        <a:t>Efter förstudien, Påbörja projektet  informations-och bilddelning inom radiologin.  </a:t>
                      </a:r>
                    </a:p>
                    <a:p>
                      <a:pPr marL="171450" marR="0" lvl="0" indent="-171450" algn="l" defTabSz="1219170" rtl="0" eaLnBrk="1" fontAlgn="t" latinLnBrk="0" hangingPunct="1">
                        <a:lnSpc>
                          <a:spcPct val="100000"/>
                        </a:lnSpc>
                        <a:spcBef>
                          <a:spcPts val="0"/>
                        </a:spcBef>
                        <a:spcAft>
                          <a:spcPts val="0"/>
                        </a:spcAft>
                        <a:buClrTx/>
                        <a:buSzTx/>
                        <a:buFont typeface="Arial" panose="020B0604020202020204" pitchFamily="34" charset="0"/>
                        <a:buChar char="•"/>
                        <a:tabLst/>
                        <a:defRPr/>
                      </a:pPr>
                      <a:r>
                        <a:rPr lang="sv-SE" sz="1200" b="0" i="0" kern="1200" spc="-57" baseline="0" dirty="0">
                          <a:solidFill>
                            <a:schemeClr val="tx1"/>
                          </a:solidFill>
                          <a:latin typeface="+mj-lt"/>
                          <a:ea typeface="+mn-ea"/>
                          <a:cs typeface="Calibri" panose="020F0502020204030204" pitchFamily="34" charset="0"/>
                        </a:rPr>
                        <a:t>Säkerställa att man kan dela data och information mellan huvudmän då resurser delar sitt arbete mellan regionerna</a:t>
                      </a:r>
                    </a:p>
                    <a:p>
                      <a:pPr marL="171450" marR="0" lvl="0" indent="-171450" algn="l" defTabSz="1219170" rtl="0" eaLnBrk="1" fontAlgn="t" latinLnBrk="0" hangingPunct="1">
                        <a:lnSpc>
                          <a:spcPct val="100000"/>
                        </a:lnSpc>
                        <a:spcBef>
                          <a:spcPts val="0"/>
                        </a:spcBef>
                        <a:spcAft>
                          <a:spcPts val="0"/>
                        </a:spcAft>
                        <a:buClrTx/>
                        <a:buSzTx/>
                        <a:buFont typeface="Arial" panose="020B0604020202020204" pitchFamily="34" charset="0"/>
                        <a:buChar char="•"/>
                        <a:tabLst/>
                        <a:defRPr/>
                      </a:pPr>
                      <a:endParaRPr lang="sv-SE" sz="1200" b="0" i="0" kern="1200" spc="-57" baseline="0" dirty="0">
                        <a:solidFill>
                          <a:schemeClr val="tx1"/>
                        </a:solidFill>
                        <a:latin typeface="+mj-lt"/>
                        <a:ea typeface="+mn-ea"/>
                        <a:cs typeface="Calibri" panose="020F0502020204030204" pitchFamily="34" charset="0"/>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800" kern="1200" dirty="0">
                          <a:solidFill>
                            <a:schemeClr val="dk1"/>
                          </a:solidFill>
                          <a:effectLst/>
                          <a:latin typeface="Arial"/>
                          <a:ea typeface="+mn-ea"/>
                          <a:cs typeface="+mn-cs"/>
                        </a:rPr>
                        <a:t>Två separata styrgrupper med RPOs chefsrepresentanter från radiologi samt laboratoriemedicin är etablerade för att följa upp och stödja i </a:t>
                      </a:r>
                      <a:r>
                        <a:rPr lang="sv-SE" sz="800" kern="1200" dirty="0" err="1">
                          <a:solidFill>
                            <a:schemeClr val="dk1"/>
                          </a:solidFill>
                          <a:effectLst/>
                          <a:latin typeface="Arial"/>
                          <a:ea typeface="+mn-ea"/>
                          <a:cs typeface="+mn-cs"/>
                        </a:rPr>
                        <a:t>resp.uppdrag</a:t>
                      </a:r>
                      <a:r>
                        <a:rPr lang="sv-SE" sz="800" kern="1200" dirty="0">
                          <a:solidFill>
                            <a:schemeClr val="dk1"/>
                          </a:solidFill>
                          <a:effectLst/>
                          <a:latin typeface="Arial"/>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sz="800" kern="1200" dirty="0">
                        <a:solidFill>
                          <a:schemeClr val="dk1"/>
                        </a:solidFill>
                        <a:effectLst/>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800" kern="1200" dirty="0">
                          <a:solidFill>
                            <a:schemeClr val="dk1"/>
                          </a:solidFill>
                          <a:effectLst/>
                          <a:latin typeface="Arial"/>
                          <a:ea typeface="+mn-ea"/>
                          <a:cs typeface="+mn-cs"/>
                        </a:rPr>
                        <a:t>230906 Ny kontakt tagen med ordf. RSG information- och juridik för att följa upp deras framtagna rapport och få klargörande i hur de fortsatt kan stödja oss i arbetet, </a:t>
                      </a:r>
                      <a:r>
                        <a:rPr lang="sv-SE" sz="800" kern="1200" dirty="0" err="1">
                          <a:solidFill>
                            <a:schemeClr val="dk1"/>
                          </a:solidFill>
                          <a:effectLst/>
                          <a:latin typeface="Arial"/>
                          <a:ea typeface="+mn-ea"/>
                          <a:cs typeface="+mn-cs"/>
                        </a:rPr>
                        <a:t>ev</a:t>
                      </a:r>
                      <a:r>
                        <a:rPr lang="sv-SE" sz="800" kern="1200" dirty="0">
                          <a:solidFill>
                            <a:schemeClr val="dk1"/>
                          </a:solidFill>
                          <a:effectLst/>
                          <a:latin typeface="Arial"/>
                          <a:ea typeface="+mn-ea"/>
                          <a:cs typeface="+mn-cs"/>
                        </a:rPr>
                        <a:t> teckna avtal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800" kern="1200" dirty="0">
                          <a:solidFill>
                            <a:schemeClr val="dk1"/>
                          </a:solidFill>
                          <a:effectLst/>
                          <a:latin typeface="Arial"/>
                          <a:ea typeface="+mn-ea"/>
                          <a:cs typeface="+mn-cs"/>
                        </a:rPr>
                        <a:t>231013  RAG IT presenterar sitt arbete. Aktuellt möte inbokat med RSG i november utökas med att både Röntgen/Labchefer samt representant från Klinisk Patologi deltar eftersom problematiken och möjliga lösningar är gemensamma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800" kern="1200" dirty="0">
                          <a:solidFill>
                            <a:schemeClr val="dk1"/>
                          </a:solidFill>
                          <a:effectLst/>
                          <a:latin typeface="Arial"/>
                          <a:ea typeface="+mn-ea"/>
                          <a:cs typeface="+mn-cs"/>
                        </a:rPr>
                        <a:t>240205 Möten hållits med vårddirektörer och </a:t>
                      </a:r>
                      <a:r>
                        <a:rPr lang="sv-SE" sz="800" kern="1200" dirty="0" err="1">
                          <a:solidFill>
                            <a:schemeClr val="dk1"/>
                          </a:solidFill>
                          <a:effectLst/>
                          <a:latin typeface="Arial"/>
                          <a:ea typeface="+mn-ea"/>
                          <a:cs typeface="+mn-cs"/>
                        </a:rPr>
                        <a:t>labcheferna</a:t>
                      </a:r>
                      <a:r>
                        <a:rPr lang="sv-SE" sz="800" kern="1200" dirty="0">
                          <a:solidFill>
                            <a:schemeClr val="dk1"/>
                          </a:solidFill>
                          <a:effectLst/>
                          <a:latin typeface="Arial"/>
                          <a:ea typeface="+mn-ea"/>
                          <a:cs typeface="+mn-cs"/>
                        </a:rPr>
                        <a:t> utifrån patologiperspektiv. Flera möten med </a:t>
                      </a:r>
                      <a:r>
                        <a:rPr lang="sv-SE" sz="800" kern="1200" dirty="0" err="1">
                          <a:solidFill>
                            <a:schemeClr val="dk1"/>
                          </a:solidFill>
                          <a:effectLst/>
                          <a:latin typeface="Arial"/>
                          <a:ea typeface="+mn-ea"/>
                          <a:cs typeface="+mn-cs"/>
                        </a:rPr>
                        <a:t>RÖ:s</a:t>
                      </a:r>
                      <a:r>
                        <a:rPr lang="sv-SE" sz="800" kern="1200" dirty="0">
                          <a:solidFill>
                            <a:schemeClr val="dk1"/>
                          </a:solidFill>
                          <a:effectLst/>
                          <a:latin typeface="Arial"/>
                          <a:ea typeface="+mn-ea"/>
                          <a:cs typeface="+mn-cs"/>
                        </a:rPr>
                        <a:t> IT direktör har lett till en plan framåt där stöd tas både från juridiken och ”marknaden”. Projektdirektiv är under framtagande, en RFI planeras så att lösningar kan utvärderas. Parallellt fortsätter arbetsgrupp från RSG Juridik arbeta med representant från radiologin.</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800" kern="1200" dirty="0">
                          <a:solidFill>
                            <a:schemeClr val="tx1"/>
                          </a:solidFill>
                          <a:effectLst/>
                          <a:latin typeface="Arial"/>
                          <a:ea typeface="+mn-ea"/>
                          <a:cs typeface="+mn-cs"/>
                        </a:rPr>
                        <a:t>240417</a:t>
                      </a:r>
                      <a:r>
                        <a:rPr lang="sv-SE" sz="800" kern="1200" dirty="0">
                          <a:solidFill>
                            <a:schemeClr val="dk1"/>
                          </a:solidFill>
                          <a:effectLst/>
                          <a:latin typeface="Arial"/>
                          <a:ea typeface="+mn-ea"/>
                          <a:cs typeface="+mn-cs"/>
                        </a:rPr>
                        <a:t> RAG Lab IT presenterar sitt arbete på digitalt forum  ingen ny statusrapport från IT direktörerna gällande info- bilddelning  finns tillgänglig följs upp till mötet i Juni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800" b="1" kern="1200" dirty="0">
                          <a:solidFill>
                            <a:schemeClr val="dk1"/>
                          </a:solidFill>
                          <a:effectLst/>
                          <a:latin typeface="Arial"/>
                          <a:ea typeface="+mn-ea"/>
                          <a:cs typeface="+mn-cs"/>
                        </a:rPr>
                        <a:t>240614 </a:t>
                      </a:r>
                      <a:r>
                        <a:rPr lang="sv-SE" sz="800" kern="1200" dirty="0">
                          <a:solidFill>
                            <a:schemeClr val="dk1"/>
                          </a:solidFill>
                          <a:effectLst/>
                          <a:latin typeface="Arial"/>
                          <a:ea typeface="+mn-ea"/>
                          <a:cs typeface="+mn-cs"/>
                        </a:rPr>
                        <a:t>Arbete pågår för att kunna tillsätta projektledare från IT till att driva projekt informations- och bilddelning inom SÖSR</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800" b="1" kern="1200" dirty="0">
                          <a:solidFill>
                            <a:schemeClr val="dk1"/>
                          </a:solidFill>
                          <a:effectLst/>
                          <a:latin typeface="Arial"/>
                          <a:ea typeface="+mn-ea"/>
                          <a:cs typeface="+mn-cs"/>
                        </a:rPr>
                        <a:t>240904 </a:t>
                      </a:r>
                      <a:r>
                        <a:rPr lang="sv-SE" sz="800" kern="1200" dirty="0">
                          <a:solidFill>
                            <a:schemeClr val="dk1"/>
                          </a:solidFill>
                          <a:effectLst/>
                          <a:latin typeface="Arial"/>
                          <a:ea typeface="+mn-ea"/>
                          <a:cs typeface="+mn-cs"/>
                        </a:rPr>
                        <a:t>Projektledare tillsatt och vi tar beslut om att bjuda in PL och IT direktör(RÖ) till digitalt forum 18/10</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lang="sv-SE" sz="1400" b="0" i="1" kern="1200" dirty="0">
                        <a:solidFill>
                          <a:schemeClr val="tx1"/>
                        </a:solidFill>
                        <a:latin typeface="+mn-lt"/>
                        <a:ea typeface="+mn-ea"/>
                        <a:cs typeface="Arial" panose="020B0604020202020204" pitchFamily="34" charset="0"/>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5"/>
                  </a:ext>
                </a:extLst>
              </a:tr>
              <a:tr h="1065942">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sv-SE" sz="1200" b="0" i="0" kern="1200" spc="-57" baseline="0" dirty="0">
                          <a:solidFill>
                            <a:schemeClr val="tx1"/>
                          </a:solidFill>
                          <a:latin typeface="+mj-lt"/>
                          <a:ea typeface="+mn-ea"/>
                          <a:cs typeface="Calibri" panose="020F0502020204030204" pitchFamily="34" charset="0"/>
                        </a:rPr>
                        <a:t>Erbjudas kostnadseffektiv vård </a:t>
                      </a:r>
                    </a:p>
                    <a:p>
                      <a:pPr marL="0" marR="0" lvl="0" indent="0" algn="l" defTabSz="1219170" rtl="0" eaLnBrk="1" fontAlgn="auto" latinLnBrk="0" hangingPunct="1">
                        <a:lnSpc>
                          <a:spcPct val="100000"/>
                        </a:lnSpc>
                        <a:spcBef>
                          <a:spcPts val="0"/>
                        </a:spcBef>
                        <a:spcAft>
                          <a:spcPts val="0"/>
                        </a:spcAft>
                        <a:buClrTx/>
                        <a:buSzTx/>
                        <a:buFontTx/>
                        <a:buNone/>
                        <a:tabLst/>
                        <a:defRPr/>
                      </a:pPr>
                      <a:r>
                        <a:rPr lang="sv-SE" sz="1200" b="0" i="0" kern="1200" spc="-57" baseline="0" dirty="0">
                          <a:solidFill>
                            <a:schemeClr val="tx1"/>
                          </a:solidFill>
                          <a:latin typeface="+mj-lt"/>
                          <a:ea typeface="+mn-ea"/>
                          <a:cs typeface="Calibri" panose="020F0502020204030204" pitchFamily="34" charset="0"/>
                        </a:rPr>
                        <a:t>genom ökad samverkan inom SÖSR </a:t>
                      </a:r>
                    </a:p>
                    <a:p>
                      <a:pPr marL="0" marR="0" lvl="0" indent="0" algn="l" defTabSz="1219170" rtl="0" eaLnBrk="1" fontAlgn="auto" latinLnBrk="0" hangingPunct="1">
                        <a:lnSpc>
                          <a:spcPct val="100000"/>
                        </a:lnSpc>
                        <a:spcBef>
                          <a:spcPts val="0"/>
                        </a:spcBef>
                        <a:spcAft>
                          <a:spcPts val="0"/>
                        </a:spcAft>
                        <a:buClrTx/>
                        <a:buSzTx/>
                        <a:buFontTx/>
                        <a:buNone/>
                        <a:tabLst/>
                        <a:defRPr/>
                      </a:pPr>
                      <a:endParaRPr lang="fa-IR" sz="1200" b="0" i="0" kern="1200" spc="-57" baseline="0" dirty="0">
                        <a:solidFill>
                          <a:schemeClr val="tx1"/>
                        </a:solidFill>
                        <a:latin typeface="+mj-lt"/>
                        <a:ea typeface="+mn-ea"/>
                        <a:cs typeface="Calibri" panose="020F0502020204030204" pitchFamily="34" charset="0"/>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1219170" rtl="0" eaLnBrk="1" fontAlgn="t" latinLnBrk="0" hangingPunct="1">
                        <a:lnSpc>
                          <a:spcPct val="100000"/>
                        </a:lnSpc>
                        <a:spcBef>
                          <a:spcPts val="0"/>
                        </a:spcBef>
                        <a:spcAft>
                          <a:spcPts val="0"/>
                        </a:spcAft>
                        <a:buClrTx/>
                        <a:buSzTx/>
                        <a:buFontTx/>
                        <a:buNone/>
                        <a:tabLst/>
                        <a:defRPr/>
                      </a:pPr>
                      <a:r>
                        <a:rPr lang="sv-SE" sz="1200" b="0" i="0" kern="1200" spc="-57" baseline="0" dirty="0">
                          <a:solidFill>
                            <a:schemeClr val="tx1"/>
                          </a:solidFill>
                          <a:latin typeface="+mj-lt"/>
                          <a:ea typeface="+mn-ea"/>
                          <a:cs typeface="Calibri" panose="020F0502020204030204" pitchFamily="34" charset="0"/>
                        </a:rPr>
                        <a:t>Fortsatt arbete med ansvar och arbetsfördelning inom molekylärdiagnostik inom SÖSR i syfte att dela upp analyser för att göra rätt saker på rätt plats</a:t>
                      </a: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sv-SE" sz="1000" b="1" kern="1200" dirty="0">
                          <a:solidFill>
                            <a:schemeClr val="dk1"/>
                          </a:solidFill>
                          <a:effectLst/>
                          <a:latin typeface="Arial"/>
                          <a:ea typeface="+mn-ea"/>
                          <a:cs typeface="+mn-cs"/>
                        </a:rPr>
                        <a:t>RAG Molekylärdiagnostik </a:t>
                      </a:r>
                      <a:r>
                        <a:rPr lang="sv-SE" sz="1000" kern="1200" dirty="0">
                          <a:solidFill>
                            <a:schemeClr val="dk1"/>
                          </a:solidFill>
                          <a:effectLst/>
                          <a:latin typeface="Arial"/>
                          <a:ea typeface="+mn-ea"/>
                          <a:cs typeface="+mn-cs"/>
                        </a:rPr>
                        <a:t>tar fram en plan (avsiktsförklaring) för arbetsfördelning inom SÖSR Uppstartsmöte hölls 230914 i Linköping  där Laboratoriemedicincheferna gav 3 </a:t>
                      </a:r>
                      <a:r>
                        <a:rPr lang="sv-SE" sz="1000" kern="1200" dirty="0" err="1">
                          <a:solidFill>
                            <a:schemeClr val="dk1"/>
                          </a:solidFill>
                          <a:effectLst/>
                          <a:latin typeface="Arial"/>
                          <a:ea typeface="+mn-ea"/>
                          <a:cs typeface="+mn-cs"/>
                        </a:rPr>
                        <a:t>repr</a:t>
                      </a:r>
                      <a:r>
                        <a:rPr lang="sv-SE" sz="1000" kern="1200" dirty="0">
                          <a:solidFill>
                            <a:schemeClr val="dk1"/>
                          </a:solidFill>
                          <a:effectLst/>
                          <a:latin typeface="Arial"/>
                          <a:ea typeface="+mn-ea"/>
                          <a:cs typeface="+mn-cs"/>
                        </a:rPr>
                        <a:t>. från resp. region inom RAG Molekylärdiagnostik  att leda detta arbete med att besluta vilka NGS analyser som ska göras var inom SÖSR och ge rekommendation på de analyser vi inte ska göra.. Uppföljningsmöte med styrgrupp inbokat </a:t>
                      </a:r>
                    </a:p>
                    <a:p>
                      <a:pPr marL="0" marR="0" lvl="0" indent="0" algn="l" defTabSz="1219170" rtl="0" eaLnBrk="1" fontAlgn="auto" latinLnBrk="0" hangingPunct="1">
                        <a:lnSpc>
                          <a:spcPct val="100000"/>
                        </a:lnSpc>
                        <a:spcBef>
                          <a:spcPts val="0"/>
                        </a:spcBef>
                        <a:spcAft>
                          <a:spcPts val="0"/>
                        </a:spcAft>
                        <a:buClrTx/>
                        <a:buSzTx/>
                        <a:buFontTx/>
                        <a:buNone/>
                        <a:tabLst/>
                        <a:defRPr/>
                      </a:pPr>
                      <a:r>
                        <a:rPr lang="sv-SE" sz="1000" kern="1200" dirty="0">
                          <a:solidFill>
                            <a:schemeClr val="dk1"/>
                          </a:solidFill>
                          <a:effectLst/>
                          <a:latin typeface="Arial"/>
                          <a:ea typeface="+mn-ea"/>
                          <a:cs typeface="+mn-cs"/>
                        </a:rPr>
                        <a:t>231013 Föredrag om Precisionsdiagnostik på Digitalt forum  </a:t>
                      </a:r>
                    </a:p>
                    <a:p>
                      <a:r>
                        <a:rPr lang="sv-SE" sz="1000" kern="1200" dirty="0">
                          <a:solidFill>
                            <a:schemeClr val="dk1"/>
                          </a:solidFill>
                          <a:effectLst/>
                          <a:latin typeface="Arial"/>
                          <a:ea typeface="+mn-ea"/>
                          <a:cs typeface="+mn-cs"/>
                        </a:rPr>
                        <a:t>240205 Avsiktsförklaring gällande humandiagnostik inom SÖSR är presenterad för ledningsansvariga RAG Molekylärdiagnostik. </a:t>
                      </a:r>
                    </a:p>
                    <a:p>
                      <a:r>
                        <a:rPr lang="sv-SE" sz="1000" kern="1200" dirty="0">
                          <a:solidFill>
                            <a:schemeClr val="dk1"/>
                          </a:solidFill>
                          <a:effectLst/>
                          <a:latin typeface="Arial"/>
                          <a:ea typeface="+mn-ea"/>
                          <a:cs typeface="+mn-cs"/>
                        </a:rPr>
                        <a:t>240417 Avsiktsförklaring gällande humandiagnostik inom SÖSR är publicerad</a:t>
                      </a:r>
                    </a:p>
                    <a:p>
                      <a:r>
                        <a:rPr lang="sv-SE" sz="1000" kern="1200" dirty="0">
                          <a:solidFill>
                            <a:schemeClr val="dk1"/>
                          </a:solidFill>
                          <a:effectLst/>
                          <a:latin typeface="Arial"/>
                          <a:ea typeface="+mn-ea"/>
                          <a:cs typeface="+mn-cs"/>
                        </a:rPr>
                        <a:t>Beslut att utöka avsiktsförklaringen även för mikrobiologiska analyser.</a:t>
                      </a:r>
                    </a:p>
                    <a:p>
                      <a:r>
                        <a:rPr lang="sv-SE" sz="1000" b="0" kern="1200" dirty="0">
                          <a:solidFill>
                            <a:schemeClr val="dk1"/>
                          </a:solidFill>
                          <a:effectLst/>
                          <a:latin typeface="Arial"/>
                          <a:ea typeface="+mn-ea"/>
                          <a:cs typeface="+mn-cs"/>
                        </a:rPr>
                        <a:t>240614</a:t>
                      </a:r>
                      <a:r>
                        <a:rPr lang="sv-SE" sz="1000" kern="1200" dirty="0">
                          <a:solidFill>
                            <a:schemeClr val="dk1"/>
                          </a:solidFill>
                          <a:effectLst/>
                          <a:latin typeface="Arial"/>
                          <a:ea typeface="+mn-ea"/>
                          <a:cs typeface="+mn-cs"/>
                        </a:rPr>
                        <a:t> Ingen ny information, Labcheferna kommer kalla till styrgruppsmöte i höst </a:t>
                      </a:r>
                    </a:p>
                    <a:p>
                      <a:r>
                        <a:rPr lang="sv-SE" sz="1000" b="1" kern="1200" dirty="0">
                          <a:solidFill>
                            <a:schemeClr val="dk1"/>
                          </a:solidFill>
                          <a:effectLst/>
                          <a:latin typeface="Arial"/>
                          <a:ea typeface="+mn-ea"/>
                          <a:cs typeface="+mn-cs"/>
                        </a:rPr>
                        <a:t>240904</a:t>
                      </a:r>
                      <a:r>
                        <a:rPr lang="sv-SE" sz="1000" kern="1200" dirty="0">
                          <a:solidFill>
                            <a:schemeClr val="dk1"/>
                          </a:solidFill>
                          <a:effectLst/>
                          <a:latin typeface="Arial"/>
                          <a:ea typeface="+mn-ea"/>
                          <a:cs typeface="+mn-cs"/>
                        </a:rPr>
                        <a:t> </a:t>
                      </a:r>
                      <a:r>
                        <a:rPr lang="sv-SE" sz="1000" kern="1200" dirty="0" err="1">
                          <a:solidFill>
                            <a:schemeClr val="dk1"/>
                          </a:solidFill>
                          <a:effectLst/>
                          <a:latin typeface="Arial"/>
                          <a:ea typeface="+mn-ea"/>
                          <a:cs typeface="+mn-cs"/>
                        </a:rPr>
                        <a:t>Labchef</a:t>
                      </a:r>
                      <a:r>
                        <a:rPr lang="sv-SE" sz="1000" kern="1200" dirty="0">
                          <a:solidFill>
                            <a:schemeClr val="dk1"/>
                          </a:solidFill>
                          <a:effectLst/>
                          <a:latin typeface="Arial"/>
                          <a:ea typeface="+mn-ea"/>
                          <a:cs typeface="+mn-cs"/>
                        </a:rPr>
                        <a:t> RÖ bjuder in LG för RAG Molekylärdiagnostik till styrgruppen </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buFont typeface="Arial" panose="020B0604020202020204" pitchFamily="34" charset="0"/>
                        <a:buNone/>
                      </a:pPr>
                      <a:endParaRPr lang="sv-SE" sz="1400" b="0" i="1" dirty="0">
                        <a:solidFill>
                          <a:srgbClr val="393939"/>
                        </a:solidFill>
                        <a:effectLst/>
                        <a:latin typeface="+mn-lt"/>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1783253"/>
                  </a:ext>
                </a:extLst>
              </a:tr>
            </a:tbl>
          </a:graphicData>
        </a:graphic>
      </p:graphicFrame>
      <p:sp>
        <p:nvSpPr>
          <p:cNvPr id="2" name="Freeform 113">
            <a:extLst>
              <a:ext uri="{FF2B5EF4-FFF2-40B4-BE49-F238E27FC236}">
                <a16:creationId xmlns:a16="http://schemas.microsoft.com/office/drawing/2014/main" id="{C547D740-34D2-FCE8-AA87-50E2021B5411}"/>
              </a:ext>
            </a:extLst>
          </p:cNvPr>
          <p:cNvSpPr/>
          <p:nvPr/>
        </p:nvSpPr>
        <p:spPr>
          <a:xfrm>
            <a:off x="11577017" y="1249429"/>
            <a:ext cx="294005" cy="287655"/>
          </a:xfrm>
          <a:custGeom>
            <a:avLst/>
            <a:gdLst/>
            <a:ahLst/>
            <a:cxnLst/>
            <a:rect l="l" t="t" r="r" b="b"/>
            <a:pathLst>
              <a:path w="294133" h="288036">
                <a:moveTo>
                  <a:pt x="0" y="144018"/>
                </a:moveTo>
                <a:cubicBezTo>
                  <a:pt x="0" y="64517"/>
                  <a:pt x="65787" y="0"/>
                  <a:pt x="147066" y="0"/>
                </a:cubicBezTo>
                <a:cubicBezTo>
                  <a:pt x="228347" y="0"/>
                  <a:pt x="294133" y="64517"/>
                  <a:pt x="294133" y="144018"/>
                </a:cubicBezTo>
                <a:cubicBezTo>
                  <a:pt x="294133" y="223520"/>
                  <a:pt x="228347" y="288036"/>
                  <a:pt x="147066" y="288036"/>
                </a:cubicBezTo>
                <a:cubicBezTo>
                  <a:pt x="65787" y="288036"/>
                  <a:pt x="0" y="223520"/>
                  <a:pt x="0" y="144018"/>
                </a:cubicBezTo>
                <a:close/>
                <a:moveTo>
                  <a:pt x="0" y="144018"/>
                </a:moveTo>
              </a:path>
            </a:pathLst>
          </a:custGeom>
          <a:solidFill>
            <a:srgbClr val="92D050">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sv-SE"/>
          </a:p>
        </p:txBody>
      </p:sp>
      <p:sp>
        <p:nvSpPr>
          <p:cNvPr id="4" name="Freeform 113">
            <a:extLst>
              <a:ext uri="{FF2B5EF4-FFF2-40B4-BE49-F238E27FC236}">
                <a16:creationId xmlns:a16="http://schemas.microsoft.com/office/drawing/2014/main" id="{50527D52-AB4C-B588-1ECC-31B730A33DFF}"/>
              </a:ext>
            </a:extLst>
          </p:cNvPr>
          <p:cNvSpPr/>
          <p:nvPr/>
        </p:nvSpPr>
        <p:spPr>
          <a:xfrm>
            <a:off x="11577017" y="3698913"/>
            <a:ext cx="294005" cy="287655"/>
          </a:xfrm>
          <a:custGeom>
            <a:avLst/>
            <a:gdLst/>
            <a:ahLst/>
            <a:cxnLst/>
            <a:rect l="l" t="t" r="r" b="b"/>
            <a:pathLst>
              <a:path w="294133" h="288036">
                <a:moveTo>
                  <a:pt x="0" y="144018"/>
                </a:moveTo>
                <a:cubicBezTo>
                  <a:pt x="0" y="64517"/>
                  <a:pt x="65787" y="0"/>
                  <a:pt x="147066" y="0"/>
                </a:cubicBezTo>
                <a:cubicBezTo>
                  <a:pt x="228347" y="0"/>
                  <a:pt x="294133" y="64517"/>
                  <a:pt x="294133" y="144018"/>
                </a:cubicBezTo>
                <a:cubicBezTo>
                  <a:pt x="294133" y="223520"/>
                  <a:pt x="228347" y="288036"/>
                  <a:pt x="147066" y="288036"/>
                </a:cubicBezTo>
                <a:cubicBezTo>
                  <a:pt x="65787" y="288036"/>
                  <a:pt x="0" y="223520"/>
                  <a:pt x="0" y="144018"/>
                </a:cubicBezTo>
                <a:close/>
                <a:moveTo>
                  <a:pt x="0" y="144018"/>
                </a:moveTo>
              </a:path>
            </a:pathLst>
          </a:custGeom>
          <a:solidFill>
            <a:srgbClr val="92D050">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sv-SE"/>
          </a:p>
        </p:txBody>
      </p:sp>
    </p:spTree>
    <p:extLst>
      <p:ext uri="{BB962C8B-B14F-4D97-AF65-F5344CB8AC3E}">
        <p14:creationId xmlns:p14="http://schemas.microsoft.com/office/powerpoint/2010/main" val="3447881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Tabell 17"/>
          <p:cNvGraphicFramePr>
            <a:graphicFrameLocks noGrp="1"/>
          </p:cNvGraphicFramePr>
          <p:nvPr>
            <p:extLst>
              <p:ext uri="{D42A27DB-BD31-4B8C-83A1-F6EECF244321}">
                <p14:modId xmlns:p14="http://schemas.microsoft.com/office/powerpoint/2010/main" val="3415319774"/>
              </p:ext>
            </p:extLst>
          </p:nvPr>
        </p:nvGraphicFramePr>
        <p:xfrm>
          <a:off x="0" y="0"/>
          <a:ext cx="12071757" cy="6223248"/>
        </p:xfrm>
        <a:graphic>
          <a:graphicData uri="http://schemas.openxmlformats.org/drawingml/2006/table">
            <a:tbl>
              <a:tblPr firstRow="1" bandRow="1">
                <a:tableStyleId>{72833802-FEF1-4C79-8D5D-14CF1EAF98D9}</a:tableStyleId>
              </a:tblPr>
              <a:tblGrid>
                <a:gridCol w="2159084">
                  <a:extLst>
                    <a:ext uri="{9D8B030D-6E8A-4147-A177-3AD203B41FA5}">
                      <a16:colId xmlns:a16="http://schemas.microsoft.com/office/drawing/2014/main" val="20001"/>
                    </a:ext>
                  </a:extLst>
                </a:gridCol>
                <a:gridCol w="4142524">
                  <a:extLst>
                    <a:ext uri="{9D8B030D-6E8A-4147-A177-3AD203B41FA5}">
                      <a16:colId xmlns:a16="http://schemas.microsoft.com/office/drawing/2014/main" val="1830092349"/>
                    </a:ext>
                  </a:extLst>
                </a:gridCol>
                <a:gridCol w="4755082">
                  <a:extLst>
                    <a:ext uri="{9D8B030D-6E8A-4147-A177-3AD203B41FA5}">
                      <a16:colId xmlns:a16="http://schemas.microsoft.com/office/drawing/2014/main" val="2606121942"/>
                    </a:ext>
                  </a:extLst>
                </a:gridCol>
                <a:gridCol w="1015067">
                  <a:extLst>
                    <a:ext uri="{9D8B030D-6E8A-4147-A177-3AD203B41FA5}">
                      <a16:colId xmlns:a16="http://schemas.microsoft.com/office/drawing/2014/main" val="3795709679"/>
                    </a:ext>
                  </a:extLst>
                </a:gridCol>
              </a:tblGrid>
              <a:tr h="501620">
                <a:tc>
                  <a:txBody>
                    <a:bodyPr/>
                    <a:lstStyle>
                      <a:lvl1pPr marL="0" algn="l" defTabSz="914400" rtl="0" eaLnBrk="1" latinLnBrk="0" hangingPunct="1">
                        <a:defRPr sz="1800" b="1" kern="1200">
                          <a:solidFill>
                            <a:schemeClr val="lt1"/>
                          </a:solidFill>
                          <a:latin typeface="Arial"/>
                          <a:ea typeface="Bryant Regular"/>
                          <a:cs typeface="Bryant Regular"/>
                        </a:defRPr>
                      </a:lvl1pPr>
                      <a:lvl2pPr marL="457200" algn="l" defTabSz="914400" rtl="0" eaLnBrk="1" latinLnBrk="0" hangingPunct="1">
                        <a:defRPr sz="1800" b="1" kern="1200">
                          <a:solidFill>
                            <a:schemeClr val="lt1"/>
                          </a:solidFill>
                          <a:latin typeface="Arial"/>
                          <a:ea typeface="Bryant Regular"/>
                          <a:cs typeface="Bryant Regular"/>
                        </a:defRPr>
                      </a:lvl2pPr>
                      <a:lvl3pPr marL="914400" algn="l" defTabSz="914400" rtl="0" eaLnBrk="1" latinLnBrk="0" hangingPunct="1">
                        <a:defRPr sz="1800" b="1" kern="1200">
                          <a:solidFill>
                            <a:schemeClr val="lt1"/>
                          </a:solidFill>
                          <a:latin typeface="Arial"/>
                          <a:ea typeface="Bryant Regular"/>
                          <a:cs typeface="Bryant Regular"/>
                        </a:defRPr>
                      </a:lvl3pPr>
                      <a:lvl4pPr marL="1371600" algn="l" defTabSz="914400" rtl="0" eaLnBrk="1" latinLnBrk="0" hangingPunct="1">
                        <a:defRPr sz="1800" b="1" kern="1200">
                          <a:solidFill>
                            <a:schemeClr val="lt1"/>
                          </a:solidFill>
                          <a:latin typeface="Arial"/>
                          <a:ea typeface="Bryant Regular"/>
                          <a:cs typeface="Bryant Regular"/>
                        </a:defRPr>
                      </a:lvl4pPr>
                      <a:lvl5pPr marL="1828800" algn="l" defTabSz="914400" rtl="0" eaLnBrk="1" latinLnBrk="0" hangingPunct="1">
                        <a:defRPr sz="1800" b="1" kern="1200">
                          <a:solidFill>
                            <a:schemeClr val="lt1"/>
                          </a:solidFill>
                          <a:latin typeface="Arial"/>
                          <a:ea typeface="Bryant Regular"/>
                          <a:cs typeface="Bryant Regular"/>
                        </a:defRPr>
                      </a:lvl5pPr>
                      <a:lvl6pPr marL="2286000" algn="l" defTabSz="914400" rtl="0" eaLnBrk="1" latinLnBrk="0" hangingPunct="1">
                        <a:defRPr sz="1800" b="1" kern="1200">
                          <a:solidFill>
                            <a:schemeClr val="lt1"/>
                          </a:solidFill>
                          <a:latin typeface="Arial"/>
                          <a:ea typeface="Bryant Regular"/>
                          <a:cs typeface="Bryant Regular"/>
                        </a:defRPr>
                      </a:lvl6pPr>
                      <a:lvl7pPr marL="2743200" algn="l" defTabSz="914400" rtl="0" eaLnBrk="1" latinLnBrk="0" hangingPunct="1">
                        <a:defRPr sz="1800" b="1" kern="1200">
                          <a:solidFill>
                            <a:schemeClr val="lt1"/>
                          </a:solidFill>
                          <a:latin typeface="Arial"/>
                          <a:ea typeface="Bryant Regular"/>
                          <a:cs typeface="Bryant Regular"/>
                        </a:defRPr>
                      </a:lvl7pPr>
                      <a:lvl8pPr marL="3200400" algn="l" defTabSz="914400" rtl="0" eaLnBrk="1" latinLnBrk="0" hangingPunct="1">
                        <a:defRPr sz="1800" b="1" kern="1200">
                          <a:solidFill>
                            <a:schemeClr val="lt1"/>
                          </a:solidFill>
                          <a:latin typeface="Arial"/>
                          <a:ea typeface="Bryant Regular"/>
                          <a:cs typeface="Bryant Regular"/>
                        </a:defRPr>
                      </a:lvl8pPr>
                      <a:lvl9pPr marL="3657600" algn="l" defTabSz="914400" rtl="0" eaLnBrk="1" latinLnBrk="0" hangingPunct="1">
                        <a:defRPr sz="1800" b="1" kern="1200">
                          <a:solidFill>
                            <a:schemeClr val="lt1"/>
                          </a:solidFill>
                          <a:latin typeface="Arial"/>
                          <a:ea typeface="Bryant Regular"/>
                          <a:cs typeface="Bryant Regular"/>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t>Prioriterat område </a:t>
                      </a:r>
                      <a:br>
                        <a:rPr lang="sv-SE" sz="1200" dirty="0"/>
                      </a:br>
                      <a:r>
                        <a:rPr lang="sv-SE" sz="1200" dirty="0"/>
                        <a:t>och/eller  patientlöften</a:t>
                      </a:r>
                      <a:endParaRPr lang="sv-SE" sz="1200" dirty="0">
                        <a:latin typeface="+mj-lt"/>
                      </a:endParaRPr>
                    </a:p>
                  </a:txBody>
                  <a:tcPr marL="121920" marR="121920" marT="60960" marB="60960">
                    <a:lnB w="12700" cap="flat" cmpd="sng" algn="ctr">
                      <a:solidFill>
                        <a:schemeClr val="tx1"/>
                      </a:solidFill>
                      <a:prstDash val="solid"/>
                      <a:round/>
                      <a:headEnd type="none" w="med" len="med"/>
                      <a:tailEnd type="none" w="med" len="med"/>
                    </a:lnB>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sv-SE" sz="1200" b="1" kern="1200" dirty="0">
                          <a:solidFill>
                            <a:schemeClr val="lt1"/>
                          </a:solidFill>
                          <a:latin typeface="Arial"/>
                          <a:ea typeface="Bryant Regular"/>
                          <a:cs typeface="Bryant Regular"/>
                        </a:rPr>
                        <a:t>Aktiviteter RPO MD </a:t>
                      </a:r>
                    </a:p>
                  </a:txBody>
                  <a:tcPr marL="121920" marR="121920" marT="60960" marB="60960">
                    <a:lnB w="12700" cap="flat" cmpd="sng" algn="ctr">
                      <a:solidFill>
                        <a:schemeClr val="tx1"/>
                      </a:solidFill>
                      <a:prstDash val="solid"/>
                      <a:round/>
                      <a:headEnd type="none" w="med" len="med"/>
                      <a:tailEnd type="none" w="med" len="med"/>
                    </a:lnB>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sv-SE" sz="1200" b="1" kern="1200" dirty="0">
                          <a:solidFill>
                            <a:schemeClr val="lt1"/>
                          </a:solidFill>
                          <a:latin typeface="Arial"/>
                          <a:ea typeface="Bryant Regular"/>
                          <a:cs typeface="Bryant Regular"/>
                        </a:rPr>
                        <a:t>Uppföljning</a:t>
                      </a:r>
                    </a:p>
                  </a:txBody>
                  <a:tcPr marL="121920" marR="121920" marT="60960" marB="60960">
                    <a:lnB w="12700" cap="flat" cmpd="sng" algn="ctr">
                      <a:solidFill>
                        <a:schemeClr val="tx1"/>
                      </a:solidFill>
                      <a:prstDash val="solid"/>
                      <a:round/>
                      <a:headEnd type="none" w="med" len="med"/>
                      <a:tailEnd type="none" w="med" len="med"/>
                    </a:lnB>
                  </a:tcPr>
                </a:tc>
                <a:tc>
                  <a:txBody>
                    <a:bodyPr/>
                    <a:lstStyle/>
                    <a:p>
                      <a:r>
                        <a:rPr lang="sv-SE" sz="1200" b="1" kern="1200" dirty="0">
                          <a:solidFill>
                            <a:schemeClr val="lt1"/>
                          </a:solidFill>
                          <a:latin typeface="Arial"/>
                          <a:ea typeface="Bryant Regular"/>
                          <a:cs typeface="Bryant Regular"/>
                        </a:rPr>
                        <a:t>Status</a:t>
                      </a:r>
                    </a:p>
                  </a:txBody>
                  <a:tcPr marL="121920" marR="121920" marT="60960" marB="6096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975128">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sv-SE" sz="1200" b="0" i="0" kern="1200" spc="-21" baseline="0" dirty="0">
                          <a:solidFill>
                            <a:srgbClr val="333333"/>
                          </a:solidFill>
                          <a:latin typeface="+mj-lt"/>
                          <a:ea typeface="+mn-ea"/>
                          <a:cs typeface="Calibri" panose="020F0502020204030204" pitchFamily="34" charset="0"/>
                        </a:rPr>
                        <a:t>Ökad samverkan för att uppnå resurseffektivitet inom SÖSR </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1219170" rtl="0" eaLnBrk="1" fontAlgn="auto" latinLnBrk="0" hangingPunct="1">
                        <a:lnSpc>
                          <a:spcPts val="1439"/>
                        </a:lnSpc>
                        <a:spcBef>
                          <a:spcPts val="0"/>
                        </a:spcBef>
                        <a:spcAft>
                          <a:spcPts val="0"/>
                        </a:spcAft>
                        <a:buClrTx/>
                        <a:buSzTx/>
                        <a:buFont typeface="Arial" panose="020B0604020202020204" pitchFamily="34" charset="0"/>
                        <a:buNone/>
                        <a:tabLst/>
                        <a:defRPr/>
                      </a:pPr>
                      <a:r>
                        <a:rPr lang="sv-SE" sz="1200" b="0" i="0" kern="1200" spc="-57" baseline="0" dirty="0">
                          <a:solidFill>
                            <a:schemeClr val="tx1"/>
                          </a:solidFill>
                          <a:latin typeface="+mj-lt"/>
                          <a:ea typeface="+mn-ea"/>
                          <a:cs typeface="Calibri" panose="020F0502020204030204" pitchFamily="34" charset="0"/>
                        </a:rPr>
                        <a:t>Arbeta för ökad resurseffektivitet genom att RAG se över möjlighet till gemensamma prioriteringar och uppgifter/arbetssätt som kan avvecklas. Genom att under 2024/2025 säkerställa att RAG har  som mål att arbeta med gemensamma prioriteringar och uppgifter/arbetssätt som kan avvecklas. </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000" b="0" i="0" u="none" strike="noStrike" kern="1200" cap="none" spc="0" normalizeH="0" baseline="0" dirty="0">
                          <a:ln>
                            <a:noFill/>
                          </a:ln>
                          <a:solidFill>
                            <a:srgbClr val="363636"/>
                          </a:solidFill>
                          <a:effectLst/>
                          <a:uLnTx/>
                          <a:uFillTx/>
                          <a:latin typeface="+mn-lt"/>
                          <a:ea typeface="+mn-ea"/>
                          <a:cs typeface="+mn-cs"/>
                        </a:rPr>
                        <a:t>231013</a:t>
                      </a:r>
                      <a:r>
                        <a:rPr kumimoji="0" lang="sv-SE" sz="1000" b="1" i="0" u="none" strike="noStrike" kern="1200" cap="none" spc="0" normalizeH="0" baseline="0" dirty="0">
                          <a:ln>
                            <a:noFill/>
                          </a:ln>
                          <a:solidFill>
                            <a:srgbClr val="363636"/>
                          </a:solidFill>
                          <a:effectLst/>
                          <a:uLnTx/>
                          <a:uFillTx/>
                          <a:latin typeface="+mn-lt"/>
                          <a:ea typeface="+mn-ea"/>
                          <a:cs typeface="+mn-cs"/>
                        </a:rPr>
                        <a:t> </a:t>
                      </a:r>
                      <a:r>
                        <a:rPr kumimoji="0" lang="sv-SE" sz="1000" b="0" i="0" u="none" strike="noStrike" kern="1200" cap="none" spc="0" normalizeH="0" baseline="0" dirty="0">
                          <a:ln>
                            <a:noFill/>
                          </a:ln>
                          <a:solidFill>
                            <a:srgbClr val="363636"/>
                          </a:solidFill>
                          <a:effectLst/>
                          <a:uLnTx/>
                          <a:uFillTx/>
                          <a:latin typeface="+mn-lt"/>
                          <a:ea typeface="+mn-ea"/>
                          <a:cs typeface="+mn-cs"/>
                        </a:rPr>
                        <a:t>samtliga RAG </a:t>
                      </a:r>
                      <a:r>
                        <a:rPr kumimoji="0" lang="sv-SE" sz="1000" b="0" i="0" u="none" strike="noStrike" kern="1200" cap="none" spc="0" normalizeH="0" baseline="0" dirty="0" err="1">
                          <a:ln>
                            <a:noFill/>
                          </a:ln>
                          <a:solidFill>
                            <a:srgbClr val="363636"/>
                          </a:solidFill>
                          <a:effectLst/>
                          <a:uLnTx/>
                          <a:uFillTx/>
                          <a:latin typeface="+mn-lt"/>
                          <a:ea typeface="+mn-ea"/>
                          <a:cs typeface="+mn-cs"/>
                        </a:rPr>
                        <a:t>ordf</a:t>
                      </a:r>
                      <a:r>
                        <a:rPr kumimoji="0" lang="sv-SE" sz="1000" b="0" i="0" u="none" strike="noStrike" kern="1200" cap="none" spc="0" normalizeH="0" baseline="0" dirty="0">
                          <a:ln>
                            <a:noFill/>
                          </a:ln>
                          <a:solidFill>
                            <a:srgbClr val="363636"/>
                          </a:solidFill>
                          <a:effectLst/>
                          <a:uLnTx/>
                          <a:uFillTx/>
                          <a:latin typeface="+mn-lt"/>
                          <a:ea typeface="+mn-ea"/>
                          <a:cs typeface="+mn-cs"/>
                        </a:rPr>
                        <a:t> presenterar sitt arbete och RPO fortsätter arbeta med att följa RAG-uppdragen. Tillse att nya målet i RAG uppdrag förmedlas</a:t>
                      </a:r>
                      <a:r>
                        <a:rPr kumimoji="0" lang="sv-SE" sz="1000" b="1" i="0" u="none" strike="noStrike" kern="1200" cap="none" spc="0" normalizeH="0" baseline="0" dirty="0">
                          <a:ln>
                            <a:noFill/>
                          </a:ln>
                          <a:solidFill>
                            <a:srgbClr val="363636"/>
                          </a:solidFill>
                          <a:effectLst/>
                          <a:uLnTx/>
                          <a:uFillTx/>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000" b="0" i="0" u="none" strike="noStrike" kern="1200" cap="none" spc="0" normalizeH="0" baseline="0" dirty="0">
                          <a:ln>
                            <a:noFill/>
                          </a:ln>
                          <a:solidFill>
                            <a:srgbClr val="363636"/>
                          </a:solidFill>
                          <a:effectLst/>
                          <a:uLnTx/>
                          <a:uFillTx/>
                          <a:latin typeface="+mn-lt"/>
                          <a:ea typeface="+mn-ea"/>
                          <a:cs typeface="+mn-cs"/>
                        </a:rPr>
                        <a:t>240306: formulerar uppdrag till </a:t>
                      </a:r>
                      <a:r>
                        <a:rPr kumimoji="0" lang="sv-SE" sz="1000" b="0" i="0" u="none" strike="noStrike" kern="1200" cap="none" spc="0" normalizeH="0" baseline="0" dirty="0" err="1">
                          <a:ln>
                            <a:noFill/>
                          </a:ln>
                          <a:solidFill>
                            <a:srgbClr val="363636"/>
                          </a:solidFill>
                          <a:effectLst/>
                          <a:uLnTx/>
                          <a:uFillTx/>
                          <a:latin typeface="+mn-lt"/>
                          <a:ea typeface="+mn-ea"/>
                          <a:cs typeface="+mn-cs"/>
                        </a:rPr>
                        <a:t>resp</a:t>
                      </a:r>
                      <a:r>
                        <a:rPr kumimoji="0" lang="sv-SE" sz="1000" b="0" i="0" u="none" strike="noStrike" kern="1200" cap="none" spc="0" normalizeH="0" baseline="0" dirty="0">
                          <a:ln>
                            <a:noFill/>
                          </a:ln>
                          <a:solidFill>
                            <a:srgbClr val="363636"/>
                          </a:solidFill>
                          <a:effectLst/>
                          <a:uLnTx/>
                          <a:uFillTx/>
                          <a:latin typeface="+mn-lt"/>
                          <a:ea typeface="+mn-ea"/>
                          <a:cs typeface="+mn-cs"/>
                        </a:rPr>
                        <a:t> RAG om ökad samverkan för resurseffektivitet inom SÖSR. T ex gemensamma prioriteringar, uppgifter/arbetssätt som kan avvecklas, kloka kliniska val etc.</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000" b="0" i="0" u="none" strike="noStrike" kern="1200" cap="none" spc="0" normalizeH="0" baseline="0" dirty="0">
                          <a:ln>
                            <a:noFill/>
                          </a:ln>
                          <a:solidFill>
                            <a:schemeClr val="tx1"/>
                          </a:solidFill>
                          <a:effectLst/>
                          <a:uLnTx/>
                          <a:uFillTx/>
                          <a:latin typeface="+mn-lt"/>
                          <a:ea typeface="+mn-ea"/>
                          <a:cs typeface="+mn-cs"/>
                        </a:rPr>
                        <a:t>240417</a:t>
                      </a:r>
                      <a:r>
                        <a:rPr kumimoji="0" lang="sv-SE" sz="1000" b="0" i="0" u="none" strike="noStrike" kern="1200" cap="none" spc="0" normalizeH="0" baseline="0" dirty="0">
                          <a:ln>
                            <a:noFill/>
                          </a:ln>
                          <a:solidFill>
                            <a:srgbClr val="363636"/>
                          </a:solidFill>
                          <a:effectLst/>
                          <a:uLnTx/>
                          <a:uFillTx/>
                          <a:latin typeface="+mn-lt"/>
                          <a:ea typeface="+mn-ea"/>
                          <a:cs typeface="+mn-cs"/>
                        </a:rPr>
                        <a:t> RAG ordf. presenterar på digitalt forum hur de ska arbeta med det nya uppdraget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000" b="0" i="0" u="none" strike="noStrike" kern="1200" cap="none" spc="0" normalizeH="0" baseline="0" dirty="0">
                          <a:ln>
                            <a:noFill/>
                          </a:ln>
                          <a:solidFill>
                            <a:srgbClr val="363636"/>
                          </a:solidFill>
                          <a:effectLst/>
                          <a:uLnTx/>
                          <a:uFillTx/>
                          <a:latin typeface="+mn-lt"/>
                          <a:ea typeface="+mn-ea"/>
                          <a:cs typeface="+mn-cs"/>
                        </a:rPr>
                        <a:t>240614 Ingen ny info resp. RAG arbetar vidare med uppdraget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000" b="1" i="0" u="none" strike="noStrike" kern="1200" cap="none" spc="0" normalizeH="0" baseline="0" dirty="0">
                          <a:ln>
                            <a:noFill/>
                          </a:ln>
                          <a:solidFill>
                            <a:srgbClr val="363636"/>
                          </a:solidFill>
                          <a:effectLst/>
                          <a:uLnTx/>
                          <a:uFillTx/>
                          <a:latin typeface="+mn-lt"/>
                          <a:ea typeface="+mn-ea"/>
                          <a:cs typeface="+mn-cs"/>
                        </a:rPr>
                        <a:t>240904</a:t>
                      </a:r>
                      <a:r>
                        <a:rPr kumimoji="0" lang="sv-SE" sz="1000" b="0" i="0" u="none" strike="noStrike" kern="1200" cap="none" spc="0" normalizeH="0" baseline="0" dirty="0">
                          <a:ln>
                            <a:noFill/>
                          </a:ln>
                          <a:solidFill>
                            <a:srgbClr val="363636"/>
                          </a:solidFill>
                          <a:effectLst/>
                          <a:uLnTx/>
                          <a:uFillTx/>
                          <a:latin typeface="+mn-lt"/>
                          <a:ea typeface="+mn-ea"/>
                          <a:cs typeface="+mn-cs"/>
                        </a:rPr>
                        <a:t> RAG ordf. status rapporterar till RPO inför digitalt forum 18/10</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endParaRPr lang="sv-SE" sz="1200" b="0" i="1" kern="1200" dirty="0">
                        <a:solidFill>
                          <a:schemeClr val="tx1"/>
                        </a:solidFill>
                        <a:latin typeface="+mn-lt"/>
                        <a:ea typeface="+mn-ea"/>
                        <a:cs typeface="+mn-cs"/>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76942094"/>
                  </a:ext>
                </a:extLst>
              </a:tr>
              <a:tr h="1975128">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sv-SE" sz="1200" b="0" i="0" kern="1200" spc="-57" baseline="0" dirty="0">
                          <a:solidFill>
                            <a:schemeClr val="tx1"/>
                          </a:solidFill>
                          <a:latin typeface="+mj-lt"/>
                          <a:ea typeface="+mn-ea"/>
                          <a:cs typeface="Calibri" panose="020F0502020204030204" pitchFamily="34" charset="0"/>
                        </a:rPr>
                        <a:t>Erbjudas diagnostik och behandling och uppföljning enligt bästa kunskap i varje möte</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1219170" rtl="0" eaLnBrk="1" fontAlgn="auto" latinLnBrk="0" hangingPunct="1">
                        <a:lnSpc>
                          <a:spcPts val="1439"/>
                        </a:lnSpc>
                        <a:spcBef>
                          <a:spcPts val="0"/>
                        </a:spcBef>
                        <a:spcAft>
                          <a:spcPts val="0"/>
                        </a:spcAft>
                        <a:buClrTx/>
                        <a:buSzTx/>
                        <a:buFont typeface="Arial" panose="020B0604020202020204" pitchFamily="34" charset="0"/>
                        <a:buNone/>
                        <a:tabLst/>
                        <a:defRPr/>
                      </a:pPr>
                      <a:r>
                        <a:rPr lang="sv-SE" sz="1200" b="0" i="0" kern="1200" spc="-57" baseline="0" dirty="0">
                          <a:solidFill>
                            <a:schemeClr val="tx1"/>
                          </a:solidFill>
                          <a:latin typeface="+mj-lt"/>
                          <a:ea typeface="+mn-ea"/>
                          <a:cs typeface="Calibri" panose="020F0502020204030204" pitchFamily="34" charset="0"/>
                        </a:rPr>
                        <a:t>Verka för att arbeten påbörjas inom Medicinsk Diagnostik med anledning av de nya möjligheter som finns i och med AI tekniken genom att under 2024:</a:t>
                      </a:r>
                    </a:p>
                    <a:p>
                      <a:pPr marL="0" marR="0" lvl="0" indent="0" algn="l" defTabSz="1219170" rtl="0" eaLnBrk="1" fontAlgn="t" latinLnBrk="0" hangingPunct="1">
                        <a:lnSpc>
                          <a:spcPct val="100000"/>
                        </a:lnSpc>
                        <a:spcBef>
                          <a:spcPts val="0"/>
                        </a:spcBef>
                        <a:spcAft>
                          <a:spcPts val="0"/>
                        </a:spcAft>
                        <a:buClrTx/>
                        <a:buSzTx/>
                        <a:buFontTx/>
                        <a:buNone/>
                        <a:tabLst/>
                        <a:defRPr/>
                      </a:pPr>
                      <a:endParaRPr lang="sv-SE" sz="1200" b="0" i="0" kern="1200" spc="-57" baseline="0" dirty="0">
                        <a:solidFill>
                          <a:schemeClr val="tx1"/>
                        </a:solidFill>
                        <a:latin typeface="+mj-lt"/>
                        <a:ea typeface="+mn-ea"/>
                        <a:cs typeface="Calibri" panose="020F0502020204030204" pitchFamily="34" charset="0"/>
                      </a:endParaRPr>
                    </a:p>
                    <a:p>
                      <a:pPr marL="171450" marR="0" lvl="0" indent="-171450" algn="l" defTabSz="1219170" rtl="0" eaLnBrk="1" fontAlgn="t" latinLnBrk="0" hangingPunct="1">
                        <a:lnSpc>
                          <a:spcPct val="100000"/>
                        </a:lnSpc>
                        <a:spcBef>
                          <a:spcPts val="0"/>
                        </a:spcBef>
                        <a:spcAft>
                          <a:spcPts val="0"/>
                        </a:spcAft>
                        <a:buClrTx/>
                        <a:buSzTx/>
                        <a:buFont typeface="Arial" panose="020B0604020202020204" pitchFamily="34" charset="0"/>
                        <a:buChar char="•"/>
                        <a:tabLst/>
                        <a:defRPr/>
                      </a:pPr>
                      <a:r>
                        <a:rPr lang="sv-SE" sz="1200" b="0" i="0" kern="1200" spc="-57" baseline="0" dirty="0">
                          <a:solidFill>
                            <a:schemeClr val="tx1"/>
                          </a:solidFill>
                          <a:latin typeface="+mj-lt"/>
                          <a:ea typeface="+mn-ea"/>
                          <a:cs typeface="Calibri" panose="020F0502020204030204" pitchFamily="34" charset="0"/>
                        </a:rPr>
                        <a:t>Se över vilka kliniska behov vi ska/kan lösa med AI </a:t>
                      </a:r>
                    </a:p>
                    <a:p>
                      <a:pPr marL="171450" marR="0" lvl="0" indent="-171450" algn="l" defTabSz="1219170" rtl="0" eaLnBrk="1" fontAlgn="t" latinLnBrk="0" hangingPunct="1">
                        <a:lnSpc>
                          <a:spcPct val="100000"/>
                        </a:lnSpc>
                        <a:spcBef>
                          <a:spcPts val="0"/>
                        </a:spcBef>
                        <a:spcAft>
                          <a:spcPts val="0"/>
                        </a:spcAft>
                        <a:buClrTx/>
                        <a:buSzTx/>
                        <a:buFont typeface="Arial" panose="020B0604020202020204" pitchFamily="34" charset="0"/>
                        <a:buChar char="•"/>
                        <a:tabLst/>
                        <a:defRPr/>
                      </a:pPr>
                      <a:r>
                        <a:rPr lang="sv-SE" sz="1200" b="0" i="0" kern="1200" spc="-57" baseline="0" dirty="0">
                          <a:solidFill>
                            <a:schemeClr val="tx1"/>
                          </a:solidFill>
                          <a:latin typeface="+mj-lt"/>
                          <a:ea typeface="+mn-ea"/>
                          <a:cs typeface="Calibri" panose="020F0502020204030204" pitchFamily="34" charset="0"/>
                        </a:rPr>
                        <a:t>Byta erfarenheter och lära tillsammans </a:t>
                      </a:r>
                    </a:p>
                    <a:p>
                      <a:pPr marL="171450" marR="0" lvl="0" indent="-171450" algn="l" defTabSz="1219170" rtl="0" eaLnBrk="1" fontAlgn="t" latinLnBrk="0" hangingPunct="1">
                        <a:lnSpc>
                          <a:spcPct val="100000"/>
                        </a:lnSpc>
                        <a:spcBef>
                          <a:spcPts val="0"/>
                        </a:spcBef>
                        <a:spcAft>
                          <a:spcPts val="0"/>
                        </a:spcAft>
                        <a:buClrTx/>
                        <a:buSzTx/>
                        <a:buFont typeface="Arial" panose="020B0604020202020204" pitchFamily="34" charset="0"/>
                        <a:buChar char="•"/>
                        <a:tabLst/>
                        <a:defRPr/>
                      </a:pPr>
                      <a:r>
                        <a:rPr lang="sv-SE" sz="1200" b="0" i="0" kern="1200" spc="-57" baseline="0" dirty="0">
                          <a:solidFill>
                            <a:schemeClr val="tx1"/>
                          </a:solidFill>
                          <a:latin typeface="+mj-lt"/>
                          <a:ea typeface="+mn-ea"/>
                          <a:cs typeface="Calibri" panose="020F0502020204030204" pitchFamily="34" charset="0"/>
                        </a:rPr>
                        <a:t>Utvärdera resp. regions aktiviteter</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sv-SE" sz="1000" b="0" i="0" kern="1200" spc="-57" baseline="0" dirty="0">
                          <a:solidFill>
                            <a:schemeClr val="tx1"/>
                          </a:solidFill>
                          <a:latin typeface="+mn-lt"/>
                          <a:ea typeface="+mn-ea"/>
                          <a:cs typeface="Calibri" panose="020F0502020204030204" pitchFamily="34" charset="0"/>
                        </a:rPr>
                        <a:t>230906  Dialog om hur vi ska hantera AI  framåt inom Medicinsk diagnostik gällande de många applikationer som erbjuds , ska  arbetet  med validering och införande  göras gemensamt eller  i separata spår i resp. region ?</a:t>
                      </a:r>
                    </a:p>
                    <a:p>
                      <a:pPr marL="0" marR="0" lvl="0" indent="0" algn="l" defTabSz="1219170" rtl="0" eaLnBrk="1" fontAlgn="auto" latinLnBrk="0" hangingPunct="1">
                        <a:lnSpc>
                          <a:spcPct val="100000"/>
                        </a:lnSpc>
                        <a:spcBef>
                          <a:spcPts val="0"/>
                        </a:spcBef>
                        <a:spcAft>
                          <a:spcPts val="0"/>
                        </a:spcAft>
                        <a:buClrTx/>
                        <a:buSzTx/>
                        <a:buFontTx/>
                        <a:buNone/>
                        <a:tabLst/>
                        <a:defRPr/>
                      </a:pPr>
                      <a:r>
                        <a:rPr lang="sv-SE" sz="1000" b="0" i="0" kern="1200" spc="-57" baseline="0" dirty="0">
                          <a:solidFill>
                            <a:schemeClr val="tx1"/>
                          </a:solidFill>
                          <a:latin typeface="+mn-lt"/>
                          <a:ea typeface="+mn-ea"/>
                          <a:cs typeface="Calibri" panose="020F0502020204030204" pitchFamily="34" charset="0"/>
                        </a:rPr>
                        <a:t>231013  Föredrag om AI /VAIB på digitalt forum </a:t>
                      </a:r>
                    </a:p>
                    <a:p>
                      <a:pPr marL="0" marR="0" lvl="0" indent="0" algn="l" defTabSz="1219170" rtl="0" eaLnBrk="1" fontAlgn="auto" latinLnBrk="0" hangingPunct="1">
                        <a:lnSpc>
                          <a:spcPct val="100000"/>
                        </a:lnSpc>
                        <a:spcBef>
                          <a:spcPts val="0"/>
                        </a:spcBef>
                        <a:spcAft>
                          <a:spcPts val="0"/>
                        </a:spcAft>
                        <a:buClrTx/>
                        <a:buSzTx/>
                        <a:buFontTx/>
                        <a:buNone/>
                        <a:tabLst/>
                        <a:defRPr/>
                      </a:pPr>
                      <a:r>
                        <a:rPr lang="sv-SE" sz="1000" b="0" i="0" kern="1200" spc="-57" baseline="0" dirty="0">
                          <a:solidFill>
                            <a:schemeClr val="tx1"/>
                          </a:solidFill>
                          <a:latin typeface="+mn-lt"/>
                          <a:ea typeface="+mn-ea"/>
                          <a:cs typeface="Calibri" panose="020F0502020204030204" pitchFamily="34" charset="0"/>
                        </a:rPr>
                        <a:t>240205: Påminnelse om att respektive chefsgrupp bör återuppta dialogerna i resp. forum gällande AI 240417:  Röntgencheferna anser att de behöver ta fram en lista på vad som görs i resp. region,</a:t>
                      </a:r>
                    </a:p>
                    <a:p>
                      <a:pPr marL="0" marR="0" lvl="0" indent="0" algn="l" defTabSz="1219170" rtl="0" eaLnBrk="1" fontAlgn="auto" latinLnBrk="0" hangingPunct="1">
                        <a:lnSpc>
                          <a:spcPct val="100000"/>
                        </a:lnSpc>
                        <a:spcBef>
                          <a:spcPts val="0"/>
                        </a:spcBef>
                        <a:spcAft>
                          <a:spcPts val="0"/>
                        </a:spcAft>
                        <a:buClrTx/>
                        <a:buSzTx/>
                        <a:buFontTx/>
                        <a:buNone/>
                        <a:tabLst/>
                        <a:defRPr/>
                      </a:pPr>
                      <a:r>
                        <a:rPr lang="sv-SE" sz="1000" b="0" i="0" kern="1200" spc="-57" baseline="0" dirty="0">
                          <a:solidFill>
                            <a:schemeClr val="tx1"/>
                          </a:solidFill>
                          <a:latin typeface="+mn-lt"/>
                          <a:ea typeface="+mn-ea"/>
                          <a:cs typeface="Calibri" panose="020F0502020204030204" pitchFamily="34" charset="0"/>
                        </a:rPr>
                        <a:t>Lab chefer återkommer efter dialog om de kan prio detta område 2024  </a:t>
                      </a:r>
                    </a:p>
                    <a:p>
                      <a:pPr marL="0" marR="0" lvl="0" indent="0" algn="l" defTabSz="1219170" rtl="0" eaLnBrk="1" fontAlgn="auto" latinLnBrk="0" hangingPunct="1">
                        <a:lnSpc>
                          <a:spcPct val="100000"/>
                        </a:lnSpc>
                        <a:spcBef>
                          <a:spcPts val="0"/>
                        </a:spcBef>
                        <a:spcAft>
                          <a:spcPts val="0"/>
                        </a:spcAft>
                        <a:buClrTx/>
                        <a:buSzTx/>
                        <a:buFontTx/>
                        <a:buNone/>
                        <a:tabLst/>
                        <a:defRPr/>
                      </a:pPr>
                      <a:r>
                        <a:rPr lang="sv-SE" sz="1000" b="1" i="0" kern="1200" spc="-57" baseline="0" dirty="0">
                          <a:solidFill>
                            <a:schemeClr val="tx1"/>
                          </a:solidFill>
                          <a:latin typeface="+mn-lt"/>
                          <a:ea typeface="+mn-ea"/>
                          <a:cs typeface="Calibri" panose="020F0502020204030204" pitchFamily="34" charset="0"/>
                        </a:rPr>
                        <a:t>240614  </a:t>
                      </a:r>
                      <a:r>
                        <a:rPr lang="sv-SE" sz="1000" b="0" i="0" kern="1200" spc="-57" baseline="0" dirty="0">
                          <a:solidFill>
                            <a:schemeClr val="tx1"/>
                          </a:solidFill>
                          <a:latin typeface="+mn-lt"/>
                          <a:ea typeface="+mn-ea"/>
                          <a:cs typeface="Calibri" panose="020F0502020204030204" pitchFamily="34" charset="0"/>
                        </a:rPr>
                        <a:t>Röntgencheferna ger bifall  till formuleringen i handlingsplanen och kommer arbeta vidare enligt plan under 2024 Labcheferna kommer fokusera på sina övriga delar i handlingsplanen men kommer hämta  hem info från AI strateg Anna Boden (RÖ)</a:t>
                      </a:r>
                    </a:p>
                    <a:p>
                      <a:pPr marL="0" marR="0" lvl="0" indent="0" algn="l" defTabSz="1219170" rtl="0" eaLnBrk="1" fontAlgn="auto" latinLnBrk="0" hangingPunct="1">
                        <a:lnSpc>
                          <a:spcPct val="100000"/>
                        </a:lnSpc>
                        <a:spcBef>
                          <a:spcPts val="0"/>
                        </a:spcBef>
                        <a:spcAft>
                          <a:spcPts val="0"/>
                        </a:spcAft>
                        <a:buClrTx/>
                        <a:buSzTx/>
                        <a:buFontTx/>
                        <a:buNone/>
                        <a:tabLst/>
                        <a:defRPr/>
                      </a:pPr>
                      <a:r>
                        <a:rPr lang="sv-SE" sz="1000" b="1" i="0" kern="1200" spc="-57" baseline="0" dirty="0">
                          <a:solidFill>
                            <a:schemeClr val="tx1"/>
                          </a:solidFill>
                          <a:latin typeface="+mn-lt"/>
                          <a:ea typeface="+mn-ea"/>
                          <a:cs typeface="Calibri" panose="020F0502020204030204" pitchFamily="34" charset="0"/>
                        </a:rPr>
                        <a:t>240904 </a:t>
                      </a:r>
                      <a:r>
                        <a:rPr lang="sv-SE" sz="1000" b="0" i="0" kern="1200" spc="-57" baseline="0" dirty="0">
                          <a:solidFill>
                            <a:schemeClr val="tx1"/>
                          </a:solidFill>
                          <a:latin typeface="+mn-lt"/>
                          <a:ea typeface="+mn-ea"/>
                          <a:cs typeface="Calibri" panose="020F0502020204030204" pitchFamily="34" charset="0"/>
                        </a:rPr>
                        <a:t>Röntgencheferna delger info från pågående AI projekt i RÖ och RJL. Labcheferna beslutar att ta upp frågan om AI vid nästkommande möte där de kommer synka sina erfarenheter och kliniska behov</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buFont typeface="Arial" panose="020B0604020202020204" pitchFamily="34" charset="0"/>
                        <a:buNone/>
                      </a:pPr>
                      <a:endParaRPr lang="sv-SE" sz="1400" b="0" i="1" dirty="0">
                        <a:solidFill>
                          <a:srgbClr val="393939"/>
                        </a:solidFill>
                        <a:effectLst/>
                        <a:latin typeface="+mn-lt"/>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5"/>
                  </a:ext>
                </a:extLst>
              </a:tr>
              <a:tr h="1544131">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sv-SE" sz="1200" b="0" i="0" kern="1200" spc="-57" baseline="0" dirty="0">
                          <a:solidFill>
                            <a:schemeClr val="tx1"/>
                          </a:solidFill>
                          <a:latin typeface="+mj-lt"/>
                          <a:ea typeface="+mn-ea"/>
                          <a:cs typeface="Calibri" panose="020F0502020204030204" pitchFamily="34" charset="0"/>
                        </a:rPr>
                        <a:t>Erbjudas diagnostik och behandling och uppföljning enligt bästa kunskap i varje möte</a:t>
                      </a:r>
                    </a:p>
                    <a:p>
                      <a:pPr marL="0" marR="0" lvl="0" indent="0" algn="l" defTabSz="1219170" rtl="0" eaLnBrk="1" fontAlgn="auto" latinLnBrk="0" hangingPunct="1">
                        <a:lnSpc>
                          <a:spcPct val="100000"/>
                        </a:lnSpc>
                        <a:spcBef>
                          <a:spcPts val="0"/>
                        </a:spcBef>
                        <a:spcAft>
                          <a:spcPts val="0"/>
                        </a:spcAft>
                        <a:buClrTx/>
                        <a:buSzTx/>
                        <a:buFontTx/>
                        <a:buNone/>
                        <a:tabLst/>
                        <a:defRPr/>
                      </a:pPr>
                      <a:endParaRPr lang="sv-SE" sz="1200" b="0" i="0" kern="1200" spc="-57" baseline="0" dirty="0">
                        <a:solidFill>
                          <a:srgbClr val="FF0000"/>
                        </a:solidFill>
                        <a:latin typeface="+mj-lt"/>
                        <a:ea typeface="+mn-ea"/>
                        <a:cs typeface="Calibri" panose="020F0502020204030204" pitchFamily="34" charset="0"/>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1219170" rtl="0" eaLnBrk="1" fontAlgn="auto" latinLnBrk="0" hangingPunct="1">
                        <a:lnSpc>
                          <a:spcPts val="1439"/>
                        </a:lnSpc>
                        <a:spcBef>
                          <a:spcPts val="0"/>
                        </a:spcBef>
                        <a:spcAft>
                          <a:spcPts val="0"/>
                        </a:spcAft>
                        <a:buClrTx/>
                        <a:buSzTx/>
                        <a:buFont typeface="Arial" panose="020B0604020202020204" pitchFamily="34" charset="0"/>
                        <a:buNone/>
                        <a:tabLst/>
                        <a:defRPr/>
                      </a:pPr>
                      <a:r>
                        <a:rPr lang="sv-SE" sz="1200" b="0" i="0" kern="1200" spc="-57" baseline="0" dirty="0">
                          <a:solidFill>
                            <a:schemeClr val="tx1"/>
                          </a:solidFill>
                          <a:latin typeface="+mj-lt"/>
                          <a:ea typeface="+mn-ea"/>
                          <a:cs typeface="Calibri" panose="020F0502020204030204" pitchFamily="34" charset="0"/>
                        </a:rPr>
                        <a:t>Verka för att arbeten med kloka kliniska val påbörjas inom Radiologin 2024</a:t>
                      </a:r>
                    </a:p>
                    <a:p>
                      <a:pPr marL="0" marR="0" lvl="0" indent="0" algn="l" defTabSz="1219170" rtl="0" eaLnBrk="1" fontAlgn="auto" latinLnBrk="0" hangingPunct="1">
                        <a:lnSpc>
                          <a:spcPct val="100000"/>
                        </a:lnSpc>
                        <a:spcBef>
                          <a:spcPts val="0"/>
                        </a:spcBef>
                        <a:spcAft>
                          <a:spcPts val="0"/>
                        </a:spcAft>
                        <a:buClrTx/>
                        <a:buSzTx/>
                        <a:buFontTx/>
                        <a:buNone/>
                        <a:tabLst/>
                        <a:defRPr/>
                      </a:pPr>
                      <a:endParaRPr lang="sv-SE" sz="1200" b="0" i="0" kern="1200" spc="-57" baseline="0" dirty="0">
                        <a:solidFill>
                          <a:schemeClr val="tx1"/>
                        </a:solidFill>
                        <a:latin typeface="+mj-lt"/>
                        <a:ea typeface="+mn-ea"/>
                        <a:cs typeface="Calibri" panose="020F0502020204030204" pitchFamily="34" charset="0"/>
                      </a:endParaRPr>
                    </a:p>
                    <a:p>
                      <a:pPr marL="171450" marR="0" lvl="0" indent="-171450"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b="0" i="0" kern="1200" spc="-57" baseline="0" dirty="0">
                          <a:solidFill>
                            <a:schemeClr val="tx1"/>
                          </a:solidFill>
                          <a:latin typeface="+mj-lt"/>
                          <a:ea typeface="+mn-ea"/>
                          <a:cs typeface="Calibri" panose="020F0502020204030204" pitchFamily="34" charset="0"/>
                        </a:rPr>
                        <a:t>Se över vilka behov vi ska/kan lösa med att arbeta med kloka kliniska val </a:t>
                      </a:r>
                    </a:p>
                    <a:p>
                      <a:pPr marL="171450" marR="0" lvl="0" indent="-171450"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b="0" i="0" kern="1200" spc="-57" baseline="0" dirty="0">
                          <a:solidFill>
                            <a:schemeClr val="tx1"/>
                          </a:solidFill>
                          <a:latin typeface="+mj-lt"/>
                          <a:ea typeface="+mn-ea"/>
                          <a:cs typeface="Calibri" panose="020F0502020204030204" pitchFamily="34" charset="0"/>
                        </a:rPr>
                        <a:t>Byta erfarenheter och lära tillsammans </a:t>
                      </a:r>
                    </a:p>
                    <a:p>
                      <a:pPr marL="171450" marR="0" lvl="0" indent="-171450"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sv-SE" sz="1200" b="0" i="0" kern="1200" spc="-57" baseline="0" dirty="0">
                          <a:solidFill>
                            <a:schemeClr val="tx1"/>
                          </a:solidFill>
                          <a:latin typeface="+mj-lt"/>
                          <a:ea typeface="+mn-ea"/>
                          <a:cs typeface="Calibri" panose="020F0502020204030204" pitchFamily="34" charset="0"/>
                        </a:rPr>
                        <a:t>Utvärdera resp. regions aktiviteter</a:t>
                      </a:r>
                    </a:p>
                    <a:p>
                      <a:pPr marL="0" marR="0" lvl="0" indent="0" algn="l" defTabSz="1219170" rtl="0" eaLnBrk="1" fontAlgn="auto" latinLnBrk="0" hangingPunct="1">
                        <a:lnSpc>
                          <a:spcPct val="100000"/>
                        </a:lnSpc>
                        <a:spcBef>
                          <a:spcPts val="0"/>
                        </a:spcBef>
                        <a:spcAft>
                          <a:spcPts val="0"/>
                        </a:spcAft>
                        <a:buClrTx/>
                        <a:buSzTx/>
                        <a:buFontTx/>
                        <a:buNone/>
                        <a:tabLst/>
                        <a:defRPr/>
                      </a:pPr>
                      <a:endParaRPr lang="sv-SE" sz="1200" b="0" i="0" kern="1200" spc="-57" baseline="0" dirty="0">
                        <a:solidFill>
                          <a:schemeClr val="tx1"/>
                        </a:solidFill>
                        <a:latin typeface="+mj-lt"/>
                        <a:ea typeface="+mn-ea"/>
                        <a:cs typeface="Calibri" panose="020F0502020204030204" pitchFamily="34" charset="0"/>
                      </a:endParaRPr>
                    </a:p>
                    <a:p>
                      <a:pPr marL="0" marR="0" lvl="0" indent="0" algn="l" defTabSz="1219170" rtl="0" eaLnBrk="1" fontAlgn="auto" latinLnBrk="0" hangingPunct="1">
                        <a:lnSpc>
                          <a:spcPct val="100000"/>
                        </a:lnSpc>
                        <a:spcBef>
                          <a:spcPts val="0"/>
                        </a:spcBef>
                        <a:spcAft>
                          <a:spcPts val="0"/>
                        </a:spcAft>
                        <a:buClrTx/>
                        <a:buSzTx/>
                        <a:buFontTx/>
                        <a:buNone/>
                        <a:tabLst/>
                        <a:defRPr/>
                      </a:pPr>
                      <a:endParaRPr lang="sv-SE" sz="1200" b="0" i="0" kern="1200" spc="-57" baseline="0" dirty="0">
                        <a:solidFill>
                          <a:srgbClr val="FF0000"/>
                        </a:solidFill>
                        <a:latin typeface="+mj-lt"/>
                        <a:ea typeface="+mn-ea"/>
                        <a:cs typeface="Calibri" panose="020F0502020204030204" pitchFamily="34" charset="0"/>
                      </a:endParaRPr>
                    </a:p>
                  </a:txBody>
                  <a:tcPr marL="7620" marR="7620" marT="762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sv-SE" sz="1000" b="0" i="0" kern="1200" spc="-57" baseline="0" dirty="0">
                          <a:solidFill>
                            <a:schemeClr val="tx1"/>
                          </a:solidFill>
                          <a:latin typeface="+mn-lt"/>
                          <a:ea typeface="+mn-ea"/>
                          <a:cs typeface="Calibri" panose="020F0502020204030204" pitchFamily="34" charset="0"/>
                        </a:rPr>
                        <a:t>240417 </a:t>
                      </a:r>
                      <a:r>
                        <a:rPr lang="sv-SE" sz="1000" b="0" i="0" kern="1200" spc="-57" baseline="0" dirty="0">
                          <a:solidFill>
                            <a:srgbClr val="FF0000"/>
                          </a:solidFill>
                          <a:latin typeface="+mn-lt"/>
                          <a:ea typeface="+mn-ea"/>
                          <a:cs typeface="Calibri" panose="020F0502020204030204" pitchFamily="34" charset="0"/>
                        </a:rPr>
                        <a:t> </a:t>
                      </a:r>
                      <a:r>
                        <a:rPr lang="sv-SE" sz="1000" b="0" i="0" kern="1200" spc="-57" baseline="0" dirty="0">
                          <a:solidFill>
                            <a:schemeClr val="tx1"/>
                          </a:solidFill>
                          <a:latin typeface="+mn-lt"/>
                          <a:ea typeface="+mn-ea"/>
                          <a:cs typeface="Calibri" panose="020F0502020204030204" pitchFamily="34" charset="0"/>
                        </a:rPr>
                        <a:t>Nytt mål tas fram inom radiologin för att verka för att arbeten med kloka kliniska val påbörjas </a:t>
                      </a:r>
                    </a:p>
                    <a:p>
                      <a:pPr marL="0" marR="0" lvl="0" indent="0" algn="l" defTabSz="1219170" rtl="0" eaLnBrk="1" fontAlgn="auto" latinLnBrk="0" hangingPunct="1">
                        <a:lnSpc>
                          <a:spcPct val="100000"/>
                        </a:lnSpc>
                        <a:spcBef>
                          <a:spcPts val="0"/>
                        </a:spcBef>
                        <a:spcAft>
                          <a:spcPts val="0"/>
                        </a:spcAft>
                        <a:buClrTx/>
                        <a:buSzTx/>
                        <a:buFontTx/>
                        <a:buNone/>
                        <a:tabLst/>
                        <a:defRPr/>
                      </a:pPr>
                      <a:r>
                        <a:rPr lang="sv-SE" sz="1000" b="0" i="0" kern="1200" spc="-57" baseline="0" dirty="0">
                          <a:solidFill>
                            <a:schemeClr val="tx1"/>
                          </a:solidFill>
                          <a:latin typeface="+mn-lt"/>
                          <a:ea typeface="+mn-ea"/>
                          <a:cs typeface="Calibri" panose="020F0502020204030204" pitchFamily="34" charset="0"/>
                        </a:rPr>
                        <a:t>240614  Röntgencheferna accepterar målet i handlingsplanen.</a:t>
                      </a:r>
                    </a:p>
                    <a:p>
                      <a:pPr marL="0" marR="0" lvl="0" indent="0" algn="l" defTabSz="1219170" rtl="0" eaLnBrk="1" fontAlgn="auto" latinLnBrk="0" hangingPunct="1">
                        <a:lnSpc>
                          <a:spcPct val="100000"/>
                        </a:lnSpc>
                        <a:spcBef>
                          <a:spcPts val="0"/>
                        </a:spcBef>
                        <a:spcAft>
                          <a:spcPts val="0"/>
                        </a:spcAft>
                        <a:buClrTx/>
                        <a:buSzTx/>
                        <a:buFontTx/>
                        <a:buNone/>
                        <a:tabLst/>
                        <a:defRPr/>
                      </a:pPr>
                      <a:r>
                        <a:rPr lang="sv-SE" sz="1000" b="1" i="0" kern="1200" spc="-57" baseline="0" dirty="0">
                          <a:solidFill>
                            <a:schemeClr val="tx1"/>
                          </a:solidFill>
                          <a:latin typeface="+mn-lt"/>
                          <a:ea typeface="+mn-ea"/>
                          <a:cs typeface="Calibri" panose="020F0502020204030204" pitchFamily="34" charset="0"/>
                        </a:rPr>
                        <a:t>240904</a:t>
                      </a:r>
                      <a:r>
                        <a:rPr lang="sv-SE" sz="1000" b="0" i="0" kern="1200" spc="-57" baseline="0" dirty="0">
                          <a:solidFill>
                            <a:schemeClr val="tx1"/>
                          </a:solidFill>
                          <a:latin typeface="+mn-lt"/>
                          <a:ea typeface="+mn-ea"/>
                          <a:cs typeface="Calibri" panose="020F0502020204030204" pitchFamily="34" charset="0"/>
                        </a:rPr>
                        <a:t> Rapporterar att de påbörjat dialogen innan semestern utifrån RJL framtagna punkter i KKV</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gn="l">
                        <a:buFont typeface="Arial" panose="020B0604020202020204" pitchFamily="34" charset="0"/>
                        <a:buNone/>
                      </a:pPr>
                      <a:endParaRPr lang="sv-SE" sz="900" b="0" i="1" dirty="0">
                        <a:solidFill>
                          <a:srgbClr val="393939"/>
                        </a:solidFill>
                        <a:effectLst/>
                        <a:latin typeface="+mn-lt"/>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170788007"/>
                  </a:ext>
                </a:extLst>
              </a:tr>
            </a:tbl>
          </a:graphicData>
        </a:graphic>
      </p:graphicFrame>
      <p:sp>
        <p:nvSpPr>
          <p:cNvPr id="2" name="Freeform 113">
            <a:extLst>
              <a:ext uri="{FF2B5EF4-FFF2-40B4-BE49-F238E27FC236}">
                <a16:creationId xmlns:a16="http://schemas.microsoft.com/office/drawing/2014/main" id="{F92FFFDA-2AAC-8B27-EED2-DDD7C0C791FB}"/>
              </a:ext>
            </a:extLst>
          </p:cNvPr>
          <p:cNvSpPr/>
          <p:nvPr/>
        </p:nvSpPr>
        <p:spPr>
          <a:xfrm>
            <a:off x="11405056" y="1423086"/>
            <a:ext cx="294005" cy="287655"/>
          </a:xfrm>
          <a:custGeom>
            <a:avLst/>
            <a:gdLst/>
            <a:ahLst/>
            <a:cxnLst/>
            <a:rect l="l" t="t" r="r" b="b"/>
            <a:pathLst>
              <a:path w="294133" h="288036">
                <a:moveTo>
                  <a:pt x="0" y="144018"/>
                </a:moveTo>
                <a:cubicBezTo>
                  <a:pt x="0" y="64517"/>
                  <a:pt x="65787" y="0"/>
                  <a:pt x="147066" y="0"/>
                </a:cubicBezTo>
                <a:cubicBezTo>
                  <a:pt x="228347" y="0"/>
                  <a:pt x="294133" y="64517"/>
                  <a:pt x="294133" y="144018"/>
                </a:cubicBezTo>
                <a:cubicBezTo>
                  <a:pt x="294133" y="223520"/>
                  <a:pt x="228347" y="288036"/>
                  <a:pt x="147066" y="288036"/>
                </a:cubicBezTo>
                <a:cubicBezTo>
                  <a:pt x="65787" y="288036"/>
                  <a:pt x="0" y="223520"/>
                  <a:pt x="0" y="144018"/>
                </a:cubicBezTo>
                <a:close/>
                <a:moveTo>
                  <a:pt x="0" y="144018"/>
                </a:moveTo>
              </a:path>
            </a:pathLst>
          </a:custGeom>
          <a:solidFill>
            <a:srgbClr val="92D050">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sv-SE"/>
          </a:p>
        </p:txBody>
      </p:sp>
      <p:sp>
        <p:nvSpPr>
          <p:cNvPr id="3" name="Freeform 113">
            <a:extLst>
              <a:ext uri="{FF2B5EF4-FFF2-40B4-BE49-F238E27FC236}">
                <a16:creationId xmlns:a16="http://schemas.microsoft.com/office/drawing/2014/main" id="{B0769524-A830-B521-153A-E8136797E84A}"/>
              </a:ext>
            </a:extLst>
          </p:cNvPr>
          <p:cNvSpPr/>
          <p:nvPr/>
        </p:nvSpPr>
        <p:spPr>
          <a:xfrm>
            <a:off x="11393086" y="3170249"/>
            <a:ext cx="294005" cy="287655"/>
          </a:xfrm>
          <a:custGeom>
            <a:avLst/>
            <a:gdLst/>
            <a:ahLst/>
            <a:cxnLst/>
            <a:rect l="l" t="t" r="r" b="b"/>
            <a:pathLst>
              <a:path w="294133" h="288036">
                <a:moveTo>
                  <a:pt x="0" y="144018"/>
                </a:moveTo>
                <a:cubicBezTo>
                  <a:pt x="0" y="64517"/>
                  <a:pt x="65787" y="0"/>
                  <a:pt x="147066" y="0"/>
                </a:cubicBezTo>
                <a:cubicBezTo>
                  <a:pt x="228347" y="0"/>
                  <a:pt x="294133" y="64517"/>
                  <a:pt x="294133" y="144018"/>
                </a:cubicBezTo>
                <a:cubicBezTo>
                  <a:pt x="294133" y="223520"/>
                  <a:pt x="228347" y="288036"/>
                  <a:pt x="147066" y="288036"/>
                </a:cubicBezTo>
                <a:cubicBezTo>
                  <a:pt x="65787" y="288036"/>
                  <a:pt x="0" y="223520"/>
                  <a:pt x="0" y="144018"/>
                </a:cubicBezTo>
                <a:close/>
                <a:moveTo>
                  <a:pt x="0" y="144018"/>
                </a:moveTo>
              </a:path>
            </a:pathLst>
          </a:custGeom>
          <a:solidFill>
            <a:srgbClr val="92D050">
              <a:alpha val="100000"/>
            </a:srgb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sv-SE"/>
          </a:p>
        </p:txBody>
      </p:sp>
      <p:sp>
        <p:nvSpPr>
          <p:cNvPr id="4" name="Freeform 113">
            <a:extLst>
              <a:ext uri="{FF2B5EF4-FFF2-40B4-BE49-F238E27FC236}">
                <a16:creationId xmlns:a16="http://schemas.microsoft.com/office/drawing/2014/main" id="{3CD62203-98EE-F53D-AEA9-A2E169F9EB60}"/>
              </a:ext>
            </a:extLst>
          </p:cNvPr>
          <p:cNvSpPr/>
          <p:nvPr/>
        </p:nvSpPr>
        <p:spPr>
          <a:xfrm>
            <a:off x="11393085" y="5083775"/>
            <a:ext cx="294005" cy="287655"/>
          </a:xfrm>
          <a:custGeom>
            <a:avLst/>
            <a:gdLst/>
            <a:ahLst/>
            <a:cxnLst/>
            <a:rect l="l" t="t" r="r" b="b"/>
            <a:pathLst>
              <a:path w="294133" h="288036">
                <a:moveTo>
                  <a:pt x="0" y="144018"/>
                </a:moveTo>
                <a:cubicBezTo>
                  <a:pt x="0" y="64517"/>
                  <a:pt x="65787" y="0"/>
                  <a:pt x="147066" y="0"/>
                </a:cubicBezTo>
                <a:cubicBezTo>
                  <a:pt x="228347" y="0"/>
                  <a:pt x="294133" y="64517"/>
                  <a:pt x="294133" y="144018"/>
                </a:cubicBezTo>
                <a:cubicBezTo>
                  <a:pt x="294133" y="223520"/>
                  <a:pt x="228347" y="288036"/>
                  <a:pt x="147066" y="288036"/>
                </a:cubicBezTo>
                <a:cubicBezTo>
                  <a:pt x="65787" y="288036"/>
                  <a:pt x="0" y="223520"/>
                  <a:pt x="0" y="144018"/>
                </a:cubicBezTo>
                <a:close/>
                <a:moveTo>
                  <a:pt x="0" y="144018"/>
                </a:moveTo>
              </a:path>
            </a:pathLst>
          </a:custGeom>
          <a:solidFill>
            <a:schemeClr val="accent5">
              <a:lumMod val="60000"/>
              <a:lumOff val="40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defPPr>
              <a:defRPr lang="sv-SE"/>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sv-SE">
              <a:solidFill>
                <a:schemeClr val="tx2"/>
              </a:solidFill>
            </a:endParaRPr>
          </a:p>
        </p:txBody>
      </p:sp>
    </p:spTree>
    <p:extLst>
      <p:ext uri="{BB962C8B-B14F-4D97-AF65-F5344CB8AC3E}">
        <p14:creationId xmlns:p14="http://schemas.microsoft.com/office/powerpoint/2010/main" val="234149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z.4T0CfePk2DeL4EzvGUDg"/>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Asw4oRVLjkeb33J03BQTYg"/>
</p:tagLst>
</file>

<file path=ppt/theme/theme1.xml><?xml version="1.0" encoding="utf-8"?>
<a:theme xmlns:a="http://schemas.openxmlformats.org/drawingml/2006/main" name="1_Office-tema">
  <a:themeElements>
    <a:clrScheme name="Anpassat 7">
      <a:dk1>
        <a:srgbClr val="363636"/>
      </a:dk1>
      <a:lt1>
        <a:srgbClr val="FFFFFF"/>
      </a:lt1>
      <a:dk2>
        <a:srgbClr val="0066B3"/>
      </a:dk2>
      <a:lt2>
        <a:srgbClr val="EF4044"/>
      </a:lt2>
      <a:accent1>
        <a:srgbClr val="0066B3"/>
      </a:accent1>
      <a:accent2>
        <a:srgbClr val="BC151C"/>
      </a:accent2>
      <a:accent3>
        <a:srgbClr val="EF4044"/>
      </a:accent3>
      <a:accent4>
        <a:srgbClr val="F2CF68"/>
      </a:accent4>
      <a:accent5>
        <a:srgbClr val="F2CD13"/>
      </a:accent5>
      <a:accent6>
        <a:srgbClr val="BFBFBF"/>
      </a:accent6>
      <a:hlink>
        <a:srgbClr val="0066B3"/>
      </a:hlink>
      <a:folHlink>
        <a:srgbClr val="0066B3"/>
      </a:folHlink>
    </a:clrScheme>
    <a:fontScheme name="Office - klassiskt">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4386</TotalTime>
  <Words>1468</Words>
  <Application>Microsoft Office PowerPoint</Application>
  <PresentationFormat>Bredbild</PresentationFormat>
  <Paragraphs>108</Paragraphs>
  <Slides>4</Slides>
  <Notes>4</Notes>
  <HiddenSlides>0</HiddenSlides>
  <MMClips>0</MMClips>
  <ScaleCrop>false</ScaleCrop>
  <HeadingPairs>
    <vt:vector size="8" baseType="variant">
      <vt:variant>
        <vt:lpstr>Använt teckensnitt</vt:lpstr>
      </vt:variant>
      <vt:variant>
        <vt:i4>4</vt:i4>
      </vt:variant>
      <vt:variant>
        <vt:lpstr>Tema</vt:lpstr>
      </vt:variant>
      <vt:variant>
        <vt:i4>1</vt:i4>
      </vt:variant>
      <vt:variant>
        <vt:lpstr>Serverprogram för OLE-inbäddning</vt:lpstr>
      </vt:variant>
      <vt:variant>
        <vt:i4>1</vt:i4>
      </vt:variant>
      <vt:variant>
        <vt:lpstr>Bildrubriker</vt:lpstr>
      </vt:variant>
      <vt:variant>
        <vt:i4>4</vt:i4>
      </vt:variant>
    </vt:vector>
  </HeadingPairs>
  <TitlesOfParts>
    <vt:vector size="10" baseType="lpstr">
      <vt:lpstr>Arial</vt:lpstr>
      <vt:lpstr>Calibri</vt:lpstr>
      <vt:lpstr>Times New Roman</vt:lpstr>
      <vt:lpstr>Verdana</vt:lpstr>
      <vt:lpstr>1_Office-tema</vt:lpstr>
      <vt:lpstr>think-cell Slide</vt:lpstr>
      <vt:lpstr>RPO Medicinsk Diagnostik  Översiktlig handlingsplan 2024   Uppdaterad efter RPO MD mötet 240904</vt:lpstr>
      <vt:lpstr>PowerPoint-presentation</vt:lpstr>
      <vt:lpstr>PowerPoint-presentation</vt:lpstr>
      <vt:lpstr>PowerPoint-presentation</vt:lpstr>
    </vt:vector>
  </TitlesOfParts>
  <Company>Landstinget i Kalmar län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Maria Minich Karlsson</dc:creator>
  <cp:lastModifiedBy>Joelsson Liselotte</cp:lastModifiedBy>
  <cp:revision>198</cp:revision>
  <cp:lastPrinted>2024-09-03T11:23:22Z</cp:lastPrinted>
  <dcterms:created xsi:type="dcterms:W3CDTF">2020-10-30T06:43:58Z</dcterms:created>
  <dcterms:modified xsi:type="dcterms:W3CDTF">2024-09-05T02:43:12Z</dcterms:modified>
</cp:coreProperties>
</file>