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omments/comment1.xml" ContentType="application/vnd.openxmlformats-officedocument.presentationml.comment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328" r:id="rId2"/>
    <p:sldId id="330" r:id="rId3"/>
    <p:sldId id="332" r:id="rId4"/>
    <p:sldId id="337" r:id="rId5"/>
    <p:sldId id="340" r:id="rId6"/>
    <p:sldId id="342" r:id="rId7"/>
    <p:sldId id="334" r:id="rId8"/>
    <p:sldId id="336" r:id="rId9"/>
    <p:sldId id="338" r:id="rId10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Nydén Annica" initials="NA" lastIdx="3" clrIdx="0">
    <p:extLst>
      <p:ext uri="{19B8F6BF-5375-455C-9EA6-DF929625EA0E}">
        <p15:presenceInfo xmlns:p15="http://schemas.microsoft.com/office/powerpoint/2012/main" userId="S-1-5-21-3333221951-3734500458-1540040394-19979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Ljust format 2 - Dekorfärg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3664" autoAdjust="0"/>
    <p:restoredTop sz="96357" autoAdjust="0"/>
  </p:normalViewPr>
  <p:slideViewPr>
    <p:cSldViewPr snapToGrid="0">
      <p:cViewPr varScale="1">
        <p:scale>
          <a:sx n="126" d="100"/>
          <a:sy n="126" d="100"/>
        </p:scale>
        <p:origin x="672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200" d="100"/>
        <a:sy n="2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2-11-08T13:29:28.045" idx="3">
    <p:pos x="7581" y="37"/>
    <p:text>Arbetet går enligt plan (grön)
Pågår med mindre problem (gul)
Har allvarliga problem (röd)
Avslutat </p:text>
    <p:extLst>
      <p:ext uri="{C676402C-5697-4E1C-873F-D02D1690AC5C}">
        <p15:threadingInfo xmlns:p15="http://schemas.microsoft.com/office/powerpoint/2012/main" timeZoneBias="-60"/>
      </p:ext>
    </p:extLs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78EA18D-0120-4422-A1F3-FD346E576CD9}" type="datetimeFigureOut">
              <a:rPr lang="sv-SE" smtClean="0"/>
              <a:t>2024-09-12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DD82B77-8D35-43CB-A246-DEDF706A7613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251158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>
          <a:xfrm>
            <a:off x="142875" y="768350"/>
            <a:ext cx="6818313" cy="3836988"/>
          </a:xfrm>
        </p:spPr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F3291F-9DCB-46ED-BF32-F247FD2AAAAB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57013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tags" Target="../tags/tag3.xml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image" Target="../media/image5.emf"/><Relationship Id="rId5" Type="http://schemas.openxmlformats.org/officeDocument/2006/relationships/oleObject" Target="../embeddings/oleObject1.bin"/><Relationship Id="rId4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</a:t>
            </a:r>
          </a:p>
        </p:txBody>
      </p:sp>
    </p:spTree>
    <p:extLst>
      <p:ext uri="{BB962C8B-B14F-4D97-AF65-F5344CB8AC3E}">
        <p14:creationId xmlns:p14="http://schemas.microsoft.com/office/powerpoint/2010/main" val="263972742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3_Grundsi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Object 2" hidden="1"/>
          <p:cNvGraphicFramePr>
            <a:graphicFrameLocks noChangeAspect="1"/>
          </p:cNvGraphicFramePr>
          <p:nvPr userDrawn="1">
            <p:custDataLst>
              <p:tags r:id="rId1"/>
            </p:custDataLst>
          </p:nvPr>
        </p:nvGraphicFramePr>
        <p:xfrm>
          <a:off x="2163" y="1623"/>
          <a:ext cx="215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think-cell Slide" r:id="rId5" imgW="360" imgH="360" progId="TCLayout.ActiveDocument.1">
                  <p:embed/>
                </p:oleObj>
              </mc:Choice>
              <mc:Fallback>
                <p:oleObj name="think-cell Slide" r:id="rId5" imgW="360" imgH="360" progId="TCLayout.Active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163" y="1623"/>
                        <a:ext cx="2159" cy="16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00979" y="419359"/>
            <a:ext cx="11393620" cy="325159"/>
          </a:xfrm>
        </p:spPr>
        <p:txBody>
          <a:bodyPr/>
          <a:lstStyle>
            <a:lvl1pPr>
              <a:lnSpc>
                <a:spcPts val="2449"/>
              </a:lnSpc>
              <a:defRPr sz="2245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GB" dirty="0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1"/>
          </p:nvPr>
        </p:nvSpPr>
        <p:spPr>
          <a:xfrm>
            <a:off x="400979" y="1169457"/>
            <a:ext cx="11393620" cy="159382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 dirty="0"/>
          </a:p>
        </p:txBody>
      </p:sp>
      <p:sp>
        <p:nvSpPr>
          <p:cNvPr id="14" name="Text Placeholder 7"/>
          <p:cNvSpPr>
            <a:spLocks noGrp="1"/>
          </p:cNvSpPr>
          <p:nvPr>
            <p:ph type="body" sz="quarter" idx="19"/>
            <p:custDataLst>
              <p:tags r:id="rId2"/>
            </p:custDataLst>
          </p:nvPr>
        </p:nvSpPr>
        <p:spPr>
          <a:xfrm>
            <a:off x="399119" y="799153"/>
            <a:ext cx="9641736" cy="282728"/>
          </a:xfrm>
          <a:noFill/>
          <a:ln w="9525">
            <a:noFill/>
            <a:miter lim="800000"/>
            <a:headEnd/>
            <a:tailEnd/>
          </a:ln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lang="en-US" sz="1837" i="0" dirty="0" smtClean="0">
                <a:solidFill>
                  <a:schemeClr val="accent4"/>
                </a:solidFill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2" hasCustomPrompt="1"/>
            <p:custDataLst>
              <p:tags r:id="rId3"/>
            </p:custDataLst>
          </p:nvPr>
        </p:nvSpPr>
        <p:spPr>
          <a:xfrm>
            <a:off x="399563" y="5902245"/>
            <a:ext cx="11577916" cy="510219"/>
          </a:xfrm>
        </p:spPr>
        <p:txBody>
          <a:bodyPr anchor="b" anchorCtr="0"/>
          <a:lstStyle>
            <a:lvl1pPr marL="0" indent="0" defTabSz="639708">
              <a:lnSpc>
                <a:spcPts val="919"/>
              </a:lnSpc>
              <a:spcAft>
                <a:spcPts val="0"/>
              </a:spcAft>
              <a:buNone/>
              <a:tabLst>
                <a:tab pos="479376" algn="r"/>
                <a:tab pos="639708" algn="l"/>
              </a:tabLst>
              <a:defRPr sz="102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Not:	xxxxxx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*	xxx</a:t>
            </a:r>
          </a:p>
          <a:p>
            <a:pPr marL="628371" lvl="0" indent="-628371" defTabSz="639708">
              <a:lnSpc>
                <a:spcPts val="1020"/>
              </a:lnSpc>
              <a:spcAft>
                <a:spcPts val="0"/>
              </a:spcAft>
              <a:tabLst>
                <a:tab pos="479376" algn="r"/>
                <a:tab pos="639708" algn="l"/>
              </a:tabLst>
            </a:pPr>
            <a:r>
              <a:rPr lang="sv-SE" sz="1020" dirty="0">
                <a:ea typeface="Verdana" pitchFamily="34" charset="0"/>
                <a:cs typeface="Verdana" pitchFamily="34" charset="0"/>
              </a:rPr>
              <a:t>	Källa:	</a:t>
            </a:r>
            <a:r>
              <a:rPr lang="sv-SE" sz="1020" dirty="0" err="1">
                <a:ea typeface="Verdana" pitchFamily="34" charset="0"/>
                <a:cs typeface="Verdana" pitchFamily="34" charset="0"/>
              </a:rPr>
              <a:t>xxxx</a:t>
            </a:r>
            <a:endParaRPr lang="sv-SE" sz="1020" dirty="0"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Platshållare för bildnummer 5"/>
          <p:cNvSpPr txBox="1">
            <a:spLocks/>
          </p:cNvSpPr>
          <p:nvPr userDrawn="1"/>
        </p:nvSpPr>
        <p:spPr>
          <a:xfrm>
            <a:off x="11136641" y="6533748"/>
            <a:ext cx="720000" cy="108000"/>
          </a:xfrm>
          <a:prstGeom prst="rect">
            <a:avLst/>
          </a:prstGeom>
        </p:spPr>
        <p:txBody>
          <a:bodyPr vert="horz" lIns="0" tIns="0" rIns="0" bIns="0" rtlCol="0" anchor="b" anchorCtr="0"/>
          <a:lstStyle>
            <a:defPPr>
              <a:defRPr lang="sv-SE"/>
            </a:defPPr>
            <a:lvl1pPr marL="0" algn="r" defTabSz="914400" rtl="0" eaLnBrk="1" latinLnBrk="0" hangingPunct="1">
              <a:defRPr sz="8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996C602A-63EE-46CF-AAA0-57BFED8B59D2}" type="slidenum">
              <a:rPr lang="en-GB" sz="800" smtClean="0">
                <a:solidFill>
                  <a:srgbClr val="FFFFFF"/>
                </a:solidFill>
              </a:rPr>
              <a:pPr/>
              <a:t>‹#›</a:t>
            </a:fld>
            <a:endParaRPr lang="en-GB" sz="800" dirty="0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59946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609600" y="6308726"/>
            <a:ext cx="2844800" cy="412751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sv-SE">
              <a:solidFill>
                <a:srgbClr val="363636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26142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foto bak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0" y="0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r>
              <a:rPr lang="sv-SE" dirty="0"/>
              <a:t>Klicka här för att lägg till en </a:t>
            </a:r>
            <a:r>
              <a:rPr lang="sv-SE" dirty="0" err="1"/>
              <a:t>helsidebild</a:t>
            </a:r>
            <a:endParaRPr lang="sv-SE" dirty="0"/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>
              <a:defRPr baseline="0"/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39161530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blå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rgbClr val="0066B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8764598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bild med röd 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>
              <a:solidFill>
                <a:srgbClr val="FFFFFF"/>
              </a:solidFill>
            </a:endParaRPr>
          </a:p>
        </p:txBody>
      </p:sp>
      <p:sp>
        <p:nvSpPr>
          <p:cNvPr id="3" name="Rubrik 1"/>
          <p:cNvSpPr>
            <a:spLocks noGrp="1"/>
          </p:cNvSpPr>
          <p:nvPr>
            <p:ph type="ctrTitle" hasCustomPrompt="1"/>
          </p:nvPr>
        </p:nvSpPr>
        <p:spPr>
          <a:xfrm>
            <a:off x="914400" y="2130428"/>
            <a:ext cx="10363200" cy="1470025"/>
          </a:xfrm>
        </p:spPr>
        <p:txBody>
          <a:bodyPr/>
          <a:lstStyle>
            <a:lvl1pPr algn="ctr">
              <a:defRPr b="1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Klicka här för att fylla i rubrik ovanpå bild</a:t>
            </a:r>
          </a:p>
        </p:txBody>
      </p:sp>
    </p:spTree>
    <p:extLst>
      <p:ext uri="{BB962C8B-B14F-4D97-AF65-F5344CB8AC3E}">
        <p14:creationId xmlns:p14="http://schemas.microsoft.com/office/powerpoint/2010/main" val="12991289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lside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tshållare för innehåll 2"/>
          <p:cNvSpPr>
            <a:spLocks noGrp="1"/>
          </p:cNvSpPr>
          <p:nvPr>
            <p:ph idx="1"/>
          </p:nvPr>
        </p:nvSpPr>
        <p:spPr>
          <a:xfrm>
            <a:off x="0" y="3432"/>
            <a:ext cx="12192000" cy="6858000"/>
          </a:xfrm>
        </p:spPr>
        <p:txBody>
          <a:bodyPr/>
          <a:lstStyle>
            <a:lvl1pPr marL="0" indent="0">
              <a:buFontTx/>
              <a:buNone/>
              <a:defRPr baseline="0"/>
            </a:lvl1pPr>
          </a:lstStyle>
          <a:p>
            <a:pPr lvl="0"/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073659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idx="1" hasCustomPrompt="1"/>
          </p:nvPr>
        </p:nvSpPr>
        <p:spPr>
          <a:xfrm>
            <a:off x="609600" y="2276874"/>
            <a:ext cx="10972800" cy="3744415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755362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/>
              <a:t>Klicka här för att ändra format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1923424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23392" y="1028733"/>
            <a:ext cx="5376597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dirty="0"/>
              <a:t>Klicka här för att ändra rubrik</a:t>
            </a:r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 hasCustomPrompt="1"/>
          </p:nvPr>
        </p:nvSpPr>
        <p:spPr>
          <a:xfrm>
            <a:off x="609600" y="2276871"/>
            <a:ext cx="5384800" cy="364840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 hasCustomPrompt="1"/>
          </p:nvPr>
        </p:nvSpPr>
        <p:spPr>
          <a:xfrm>
            <a:off x="6197600" y="548682"/>
            <a:ext cx="5384800" cy="5376597"/>
          </a:xfrm>
        </p:spPr>
        <p:txBody>
          <a:bodyPr/>
          <a:lstStyle>
            <a:lvl1pPr>
              <a:defRPr sz="3733"/>
            </a:lvl1pPr>
            <a:lvl2pPr>
              <a:defRPr sz="3200"/>
            </a:lvl2pPr>
            <a:lvl3pPr>
              <a:defRPr sz="2667"/>
            </a:lvl3pPr>
            <a:lvl4pPr>
              <a:defRPr sz="2400"/>
            </a:lvl4pPr>
            <a:lvl5pPr>
              <a:defRPr sz="2400"/>
            </a:lvl5pPr>
            <a:lvl6pPr>
              <a:defRPr sz="2400"/>
            </a:lvl6pPr>
            <a:lvl7pPr>
              <a:defRPr sz="2400"/>
            </a:lvl7pPr>
            <a:lvl8pPr>
              <a:defRPr sz="2400"/>
            </a:lvl8pPr>
            <a:lvl9pPr>
              <a:defRPr sz="2400"/>
            </a:lvl9pPr>
          </a:lstStyle>
          <a:p>
            <a:pPr lvl="0"/>
            <a:r>
              <a:rPr lang="sv-SE" dirty="0"/>
              <a:t>Klicka här för att ändra texten</a:t>
            </a:r>
          </a:p>
        </p:txBody>
      </p:sp>
    </p:spTree>
    <p:extLst>
      <p:ext uri="{BB962C8B-B14F-4D97-AF65-F5344CB8AC3E}">
        <p14:creationId xmlns:p14="http://schemas.microsoft.com/office/powerpoint/2010/main" val="353641385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Rubrik med 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7"/>
          <p:cNvSpPr>
            <a:spLocks noGrp="1"/>
          </p:cNvSpPr>
          <p:nvPr>
            <p:ph type="pic" sz="quarter" idx="13" hasCustomPrompt="1"/>
          </p:nvPr>
        </p:nvSpPr>
        <p:spPr>
          <a:xfrm>
            <a:off x="1" y="-1500"/>
            <a:ext cx="12192599" cy="6859499"/>
          </a:xfrm>
          <a:custGeom>
            <a:avLst/>
            <a:gdLst>
              <a:gd name="connsiteX0" fmla="*/ 0 w 12191999"/>
              <a:gd name="connsiteY0" fmla="*/ 0 h 6858000"/>
              <a:gd name="connsiteX1" fmla="*/ 12191999 w 12191999"/>
              <a:gd name="connsiteY1" fmla="*/ 0 h 6858000"/>
              <a:gd name="connsiteX2" fmla="*/ 12191999 w 12191999"/>
              <a:gd name="connsiteY2" fmla="*/ 6858000 h 6858000"/>
              <a:gd name="connsiteX3" fmla="*/ 0 w 12191999"/>
              <a:gd name="connsiteY3" fmla="*/ 6858000 h 6858000"/>
              <a:gd name="connsiteX4" fmla="*/ 0 w 12191999"/>
              <a:gd name="connsiteY4" fmla="*/ 0 h 6858000"/>
              <a:gd name="connsiteX0" fmla="*/ 0 w 12201525"/>
              <a:gd name="connsiteY0" fmla="*/ 0 h 6858000"/>
              <a:gd name="connsiteX1" fmla="*/ 12191999 w 12201525"/>
              <a:gd name="connsiteY1" fmla="*/ 0 h 6858000"/>
              <a:gd name="connsiteX2" fmla="*/ 12201525 w 12201525"/>
              <a:gd name="connsiteY2" fmla="*/ 3552825 h 6858000"/>
              <a:gd name="connsiteX3" fmla="*/ 12191999 w 12201525"/>
              <a:gd name="connsiteY3" fmla="*/ 6858000 h 6858000"/>
              <a:gd name="connsiteX4" fmla="*/ 0 w 12201525"/>
              <a:gd name="connsiteY4" fmla="*/ 6858000 h 6858000"/>
              <a:gd name="connsiteX5" fmla="*/ 0 w 12201525"/>
              <a:gd name="connsiteY5" fmla="*/ 0 h 6858000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9525 h 6867525"/>
              <a:gd name="connsiteX1" fmla="*/ 9134474 w 12201525"/>
              <a:gd name="connsiteY1" fmla="*/ 0 h 6867525"/>
              <a:gd name="connsiteX2" fmla="*/ 12201525 w 12201525"/>
              <a:gd name="connsiteY2" fmla="*/ 3562350 h 6867525"/>
              <a:gd name="connsiteX3" fmla="*/ 12191999 w 12201525"/>
              <a:gd name="connsiteY3" fmla="*/ 6867525 h 6867525"/>
              <a:gd name="connsiteX4" fmla="*/ 0 w 12201525"/>
              <a:gd name="connsiteY4" fmla="*/ 6867525 h 6867525"/>
              <a:gd name="connsiteX5" fmla="*/ 0 w 12201525"/>
              <a:gd name="connsiteY5" fmla="*/ 9525 h 6867525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15502 h 6873502"/>
              <a:gd name="connsiteX1" fmla="*/ 9098615 w 12201525"/>
              <a:gd name="connsiteY1" fmla="*/ 0 h 6873502"/>
              <a:gd name="connsiteX2" fmla="*/ 12201525 w 12201525"/>
              <a:gd name="connsiteY2" fmla="*/ 3568327 h 6873502"/>
              <a:gd name="connsiteX3" fmla="*/ 12191999 w 12201525"/>
              <a:gd name="connsiteY3" fmla="*/ 6873502 h 6873502"/>
              <a:gd name="connsiteX4" fmla="*/ 0 w 12201525"/>
              <a:gd name="connsiteY4" fmla="*/ 6873502 h 6873502"/>
              <a:gd name="connsiteX5" fmla="*/ 0 w 12201525"/>
              <a:gd name="connsiteY5" fmla="*/ 15502 h 6873502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098615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27742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6876 h 6864876"/>
              <a:gd name="connsiteX1" fmla="*/ 9133121 w 12201525"/>
              <a:gd name="connsiteY1" fmla="*/ 0 h 6864876"/>
              <a:gd name="connsiteX2" fmla="*/ 12201525 w 12201525"/>
              <a:gd name="connsiteY2" fmla="*/ 3559701 h 6864876"/>
              <a:gd name="connsiteX3" fmla="*/ 12191999 w 12201525"/>
              <a:gd name="connsiteY3" fmla="*/ 6864876 h 6864876"/>
              <a:gd name="connsiteX4" fmla="*/ 0 w 12201525"/>
              <a:gd name="connsiteY4" fmla="*/ 6864876 h 6864876"/>
              <a:gd name="connsiteX5" fmla="*/ 0 w 12201525"/>
              <a:gd name="connsiteY5" fmla="*/ 6876 h 6864876"/>
              <a:gd name="connsiteX0" fmla="*/ 0 w 12201525"/>
              <a:gd name="connsiteY0" fmla="*/ 1498 h 6859498"/>
              <a:gd name="connsiteX1" fmla="*/ 9133121 w 12201525"/>
              <a:gd name="connsiteY1" fmla="*/ 0 h 6859498"/>
              <a:gd name="connsiteX2" fmla="*/ 12201525 w 12201525"/>
              <a:gd name="connsiteY2" fmla="*/ 3554323 h 6859498"/>
              <a:gd name="connsiteX3" fmla="*/ 12191999 w 12201525"/>
              <a:gd name="connsiteY3" fmla="*/ 6859498 h 6859498"/>
              <a:gd name="connsiteX4" fmla="*/ 0 w 12201525"/>
              <a:gd name="connsiteY4" fmla="*/ 6859498 h 6859498"/>
              <a:gd name="connsiteX5" fmla="*/ 0 w 12201525"/>
              <a:gd name="connsiteY5" fmla="*/ 1498 h 6859498"/>
              <a:gd name="connsiteX0" fmla="*/ 0 w 12196930"/>
              <a:gd name="connsiteY0" fmla="*/ 1498 h 6859498"/>
              <a:gd name="connsiteX1" fmla="*/ 9133121 w 12196930"/>
              <a:gd name="connsiteY1" fmla="*/ 0 h 6859498"/>
              <a:gd name="connsiteX2" fmla="*/ 12196930 w 12196930"/>
              <a:gd name="connsiteY2" fmla="*/ 3549728 h 6859498"/>
              <a:gd name="connsiteX3" fmla="*/ 12191999 w 12196930"/>
              <a:gd name="connsiteY3" fmla="*/ 6859498 h 6859498"/>
              <a:gd name="connsiteX4" fmla="*/ 0 w 12196930"/>
              <a:gd name="connsiteY4" fmla="*/ 6859498 h 6859498"/>
              <a:gd name="connsiteX5" fmla="*/ 0 w 12196930"/>
              <a:gd name="connsiteY5" fmla="*/ 1498 h 6859498"/>
              <a:gd name="connsiteX0" fmla="*/ 0 w 12192599"/>
              <a:gd name="connsiteY0" fmla="*/ 1498 h 6859498"/>
              <a:gd name="connsiteX1" fmla="*/ 9133121 w 12192599"/>
              <a:gd name="connsiteY1" fmla="*/ 0 h 6859498"/>
              <a:gd name="connsiteX2" fmla="*/ 12187740 w 12192599"/>
              <a:gd name="connsiteY2" fmla="*/ 3549728 h 6859498"/>
              <a:gd name="connsiteX3" fmla="*/ 12191999 w 12192599"/>
              <a:gd name="connsiteY3" fmla="*/ 6859498 h 6859498"/>
              <a:gd name="connsiteX4" fmla="*/ 0 w 12192599"/>
              <a:gd name="connsiteY4" fmla="*/ 6859498 h 6859498"/>
              <a:gd name="connsiteX5" fmla="*/ 0 w 12192599"/>
              <a:gd name="connsiteY5" fmla="*/ 1498 h 685949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2192599" h="6859498">
                <a:moveTo>
                  <a:pt x="0" y="1498"/>
                </a:moveTo>
                <a:lnTo>
                  <a:pt x="9133121" y="0"/>
                </a:lnTo>
                <a:cubicBezTo>
                  <a:pt x="10941201" y="1093691"/>
                  <a:pt x="11816297" y="2559984"/>
                  <a:pt x="12187740" y="3549728"/>
                </a:cubicBezTo>
                <a:cubicBezTo>
                  <a:pt x="12184565" y="4651453"/>
                  <a:pt x="12195174" y="5757773"/>
                  <a:pt x="12191999" y="6859498"/>
                </a:cubicBezTo>
                <a:lnTo>
                  <a:pt x="0" y="6859498"/>
                </a:lnTo>
                <a:lnTo>
                  <a:pt x="0" y="1498"/>
                </a:lnTo>
                <a:close/>
              </a:path>
            </a:pathLst>
          </a:custGeom>
        </p:spPr>
        <p:txBody>
          <a:bodyPr/>
          <a:lstStyle>
            <a:lvl1pPr marL="30162" indent="0">
              <a:buNone/>
              <a:defRPr/>
            </a:lvl1pPr>
          </a:lstStyle>
          <a:p>
            <a:r>
              <a:rPr lang="sv-SE" dirty="0"/>
              <a:t> </a:t>
            </a:r>
          </a:p>
        </p:txBody>
      </p:sp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66000" y="1889549"/>
            <a:ext cx="9608400" cy="1310851"/>
          </a:xfrm>
        </p:spPr>
        <p:txBody>
          <a:bodyPr anchor="t">
            <a:noAutofit/>
          </a:bodyPr>
          <a:lstStyle>
            <a:lvl1pPr algn="ctr">
              <a:defRPr sz="5400">
                <a:solidFill>
                  <a:schemeClr val="tx1"/>
                </a:solidFill>
              </a:defRPr>
            </a:lvl1pPr>
          </a:lstStyle>
          <a:p>
            <a:r>
              <a:rPr lang="sv-SE"/>
              <a:t>Klicka här för att ändra 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defTabSz="914377">
              <a:defRPr/>
            </a:pPr>
            <a:fld id="{4B42D259-ACB8-4FD1-AC0F-9CAC8F5E07E0}" type="datetimeFigureOut">
              <a:rPr lang="sv-SE" sz="1200" smtClean="0">
                <a:solidFill>
                  <a:prstClr val="black"/>
                </a:solidFill>
                <a:latin typeface="Arial"/>
              </a:rPr>
              <a:pPr defTabSz="914377">
                <a:defRPr/>
              </a:pPr>
              <a:t>2024-09-12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ctr" defTabSz="914377">
              <a:defRPr/>
            </a:pPr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pPr algn="r" defTabSz="914377">
              <a:defRPr/>
            </a:pPr>
            <a:fld id="{34C9B0E5-37D7-412E-A162-6A236BADC197}" type="slidenum">
              <a:rPr lang="sv-SE" sz="1200" smtClean="0">
                <a:solidFill>
                  <a:prstClr val="black"/>
                </a:solidFill>
                <a:latin typeface="Arial"/>
              </a:rPr>
              <a:pPr algn="r" defTabSz="914377">
                <a:defRPr/>
              </a:pPr>
              <a:t>‹#›</a:t>
            </a:fld>
            <a:endParaRPr lang="sv-SE" sz="1200" dirty="0">
              <a:solidFill>
                <a:prstClr val="black"/>
              </a:solidFill>
              <a:latin typeface="Arial"/>
            </a:endParaRPr>
          </a:p>
        </p:txBody>
      </p:sp>
      <p:pic>
        <p:nvPicPr>
          <p:cNvPr id="7" name="Bildobjekt 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11779" y="-9524"/>
            <a:ext cx="3096000" cy="3599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095904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623392" y="1028733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dirty="0"/>
              <a:t>Klicka här för att fylla i rubrik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609600" y="2276874"/>
            <a:ext cx="10972800" cy="374441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sv-SE" dirty="0"/>
              <a:t>Klicka här för att ändra texten</a:t>
            </a:r>
          </a:p>
          <a:p>
            <a:pPr marL="457189" marR="0" lvl="0" indent="-457189" algn="l" defTabSz="121917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lang="sv-SE" dirty="0"/>
          </a:p>
        </p:txBody>
      </p:sp>
      <p:pic>
        <p:nvPicPr>
          <p:cNvPr id="1027" name="Bildobjekt 5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48128" y="6269121"/>
            <a:ext cx="1376603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Bildobjekt 6" descr="Logotyp_Region_Kalmar_län_färg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880310" y="6173100"/>
            <a:ext cx="1035791" cy="48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5" name="Bildobjekt 7"/>
          <p:cNvPicPr>
            <a:picLocks noChangeAspect="1" noChangeArrowheads="1"/>
          </p:cNvPicPr>
          <p:nvPr userDrawn="1"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50352" y="6269121"/>
            <a:ext cx="1514267" cy="384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Rectangle 4"/>
          <p:cNvSpPr>
            <a:spLocks noChangeArrowheads="1"/>
          </p:cNvSpPr>
          <p:nvPr userDrawn="1"/>
        </p:nvSpPr>
        <p:spPr bwMode="auto">
          <a:xfrm>
            <a:off x="1" y="58580"/>
            <a:ext cx="246286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endParaRPr lang="sv-SE" sz="2400">
              <a:solidFill>
                <a:srgbClr val="363636"/>
              </a:solidFill>
            </a:endParaRPr>
          </a:p>
        </p:txBody>
      </p:sp>
      <p:sp>
        <p:nvSpPr>
          <p:cNvPr id="9" name="Rectangle 5"/>
          <p:cNvSpPr>
            <a:spLocks noChangeArrowheads="1"/>
          </p:cNvSpPr>
          <p:nvPr userDrawn="1"/>
        </p:nvSpPr>
        <p:spPr bwMode="auto">
          <a:xfrm>
            <a:off x="5269924" y="1118585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6"/>
          <p:cNvSpPr>
            <a:spLocks noChangeArrowheads="1"/>
          </p:cNvSpPr>
          <p:nvPr userDrawn="1"/>
        </p:nvSpPr>
        <p:spPr bwMode="auto">
          <a:xfrm>
            <a:off x="5269924" y="1842484"/>
            <a:ext cx="1169551" cy="3282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21920" tIns="60960" rIns="121920" bIns="60960" numCol="1" anchor="ctr" anchorCtr="0" compatLnSpc="1">
            <a:prstTxWarp prst="textNoShape">
              <a:avLst/>
            </a:prstTxWarp>
            <a:spAutoFit/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sv-SE" altLang="sv-SE" sz="1333">
                <a:solidFill>
                  <a:srgbClr val="7F7F7F"/>
                </a:solidFill>
                <a:latin typeface="Arial" pitchFamily="34" charset="0"/>
                <a:ea typeface="Times New Roman" pitchFamily="18" charset="0"/>
                <a:cs typeface="Arial" pitchFamily="34" charset="0"/>
              </a:rPr>
              <a:t>	</a:t>
            </a:r>
            <a:endParaRPr lang="sv-SE" altLang="sv-SE" sz="2400">
              <a:solidFill>
                <a:srgbClr val="363636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8" name="Rektangel 17"/>
          <p:cNvSpPr/>
          <p:nvPr userDrawn="1"/>
        </p:nvSpPr>
        <p:spPr>
          <a:xfrm>
            <a:off x="638239" y="6365068"/>
            <a:ext cx="2289409" cy="2974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/>
            <a:r>
              <a:rPr lang="sv-SE" sz="1333" dirty="0">
                <a:solidFill>
                  <a:srgbClr val="363636"/>
                </a:solidFill>
                <a:latin typeface="Arial"/>
              </a:rPr>
              <a:t>Sydöstra sjukvårdsregionen</a:t>
            </a:r>
            <a:endParaRPr lang="sv-SE" sz="1467" dirty="0">
              <a:solidFill>
                <a:srgbClr val="363636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76769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19170" rtl="0" eaLnBrk="1" latinLnBrk="0" hangingPunct="1">
        <a:spcBef>
          <a:spcPct val="0"/>
        </a:spcBef>
        <a:buNone/>
        <a:defRPr sz="5333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0" marR="0" indent="0" algn="l" defTabSz="121917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Tx/>
        <a:buNone/>
        <a:tabLst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990575" indent="-380990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3733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523962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2133547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–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74313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»"/>
        <a:defRPr sz="2667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335271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6pPr>
      <a:lvl7pPr marL="3962301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7pPr>
      <a:lvl8pPr marL="4571886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8pPr>
      <a:lvl9pPr marL="5181470" indent="-304792" algn="l" defTabSz="1219170" rtl="0" eaLnBrk="1" latinLnBrk="0" hangingPunct="1">
        <a:spcBef>
          <a:spcPct val="20000"/>
        </a:spcBef>
        <a:buFont typeface="Arial" panose="020B0604020202020204" pitchFamily="34" charset="0"/>
        <a:buChar char="•"/>
        <a:defRPr sz="2667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defTabSz="1219170" rtl="0" eaLnBrk="1" latinLnBrk="0" hangingPunct="1">
        <a:defRPr sz="24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gif"/><Relationship Id="rId2" Type="http://schemas.openxmlformats.org/officeDocument/2006/relationships/hyperlink" Target="https://sydostrasjukvardsregionen.se/regionsjukvardsledningen/processtod-och-mallar/handlingsplan/" TargetMode="Externa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9.jpg"/><Relationship Id="rId5" Type="http://schemas.openxmlformats.org/officeDocument/2006/relationships/image" Target="../media/image8.gif"/><Relationship Id="rId4" Type="http://schemas.openxmlformats.org/officeDocument/2006/relationships/image" Target="../media/image7.gif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omments" Target="../comments/comment1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ktangel 3"/>
          <p:cNvSpPr/>
          <p:nvPr/>
        </p:nvSpPr>
        <p:spPr>
          <a:xfrm>
            <a:off x="0" y="0"/>
            <a:ext cx="12192000" cy="5952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2400"/>
          </a:p>
        </p:txBody>
      </p:sp>
      <p:sp>
        <p:nvSpPr>
          <p:cNvPr id="7" name="Rubrik 6"/>
          <p:cNvSpPr>
            <a:spLocks noGrp="1"/>
          </p:cNvSpPr>
          <p:nvPr>
            <p:ph type="ctrTitle"/>
          </p:nvPr>
        </p:nvSpPr>
        <p:spPr>
          <a:xfrm>
            <a:off x="914400" y="1903752"/>
            <a:ext cx="10363200" cy="2061146"/>
          </a:xfrm>
        </p:spPr>
        <p:txBody>
          <a:bodyPr>
            <a:noAutofit/>
          </a:bodyPr>
          <a:lstStyle/>
          <a:p>
            <a:pPr lvl="0" algn="l"/>
            <a:r>
              <a:rPr lang="sv-SE" sz="4800" dirty="0">
                <a:solidFill>
                  <a:schemeClr val="bg1"/>
                </a:solidFill>
              </a:rPr>
              <a:t>RPO Njur- och urinvägssjukdomar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3200" dirty="0">
                <a:solidFill>
                  <a:schemeClr val="bg1"/>
                </a:solidFill>
              </a:rPr>
              <a:t>Översiktlig handlingsplan för 2024</a:t>
            </a:r>
            <a:br>
              <a:rPr lang="sv-SE" sz="3200" dirty="0">
                <a:solidFill>
                  <a:schemeClr val="bg1"/>
                </a:solidFill>
              </a:rPr>
            </a:br>
            <a:br>
              <a:rPr lang="sv-SE" sz="3200" dirty="0">
                <a:solidFill>
                  <a:schemeClr val="bg1"/>
                </a:solidFill>
              </a:rPr>
            </a:br>
            <a:r>
              <a:rPr lang="sv-SE" sz="1400" dirty="0">
                <a:solidFill>
                  <a:schemeClr val="bg1"/>
                </a:solidFill>
              </a:rPr>
              <a:t>Uppdaterad: 2024-09-12</a:t>
            </a:r>
          </a:p>
        </p:txBody>
      </p:sp>
    </p:spTree>
    <p:extLst>
      <p:ext uri="{BB962C8B-B14F-4D97-AF65-F5344CB8AC3E}">
        <p14:creationId xmlns:p14="http://schemas.microsoft.com/office/powerpoint/2010/main" val="37306421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9466CE8D-B958-435E-8F94-2AB6E134184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Instruktioner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2B14E13-E404-44D3-B4CC-5802DAE15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9600" y="2171734"/>
            <a:ext cx="10972800" cy="3987020"/>
          </a:xfrm>
        </p:spPr>
        <p:txBody>
          <a:bodyPr>
            <a:normAutofit fontScale="92500" lnSpcReduction="10000"/>
          </a:bodyPr>
          <a:lstStyle/>
          <a:p>
            <a:r>
              <a:rPr lang="sv-SE" sz="2000" dirty="0"/>
              <a:t>Den översiktliga handlingsplanen är en levande lägesbild som används i dialog för kontinuerlig planering, uppföljning och rapportering.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Nationellt insatsområde: </a:t>
            </a:r>
            <a:r>
              <a:rPr lang="sv-SE" sz="2000" dirty="0"/>
              <a:t>insatsområden från NPO verksamhetsplan. Lämnas tom i de fall RPO/RSG:s prioriterade område inte utgår från nationellt insatsområde</a:t>
            </a:r>
            <a:endParaRPr lang="sv-SE" sz="1467" dirty="0"/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Prioriterat område och patientlöfte:</a:t>
            </a:r>
            <a:r>
              <a:rPr lang="sv-SE" sz="2000" dirty="0"/>
              <a:t> RPO/RSG:s prioriterade områden kopplade till sjukvårdsregionens patientlöften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Aktiviteter:</a:t>
            </a:r>
            <a:r>
              <a:rPr lang="sv-SE" sz="2000" dirty="0"/>
              <a:t> ange hur det sjukvårdsregionala arbetet bedrivs, tidplan och samverkan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Uppföljning:</a:t>
            </a:r>
            <a:r>
              <a:rPr lang="sv-SE" sz="2000" dirty="0"/>
              <a:t> ange metod, kvalitetsindikatorer, </a:t>
            </a:r>
            <a:r>
              <a:rPr lang="sv-SE" sz="2000" dirty="0" err="1"/>
              <a:t>målvärden</a:t>
            </a:r>
            <a:r>
              <a:rPr lang="sv-SE" sz="2000" dirty="0"/>
              <a:t> och resultat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sv-SE" sz="2000" b="1" dirty="0"/>
              <a:t>Status:</a:t>
            </a:r>
            <a:r>
              <a:rPr lang="sv-SE" sz="2000" dirty="0"/>
              <a:t> ange om arbetet går enligt plan (grön), pågår med mindre problem (gul), </a:t>
            </a:r>
            <a:br>
              <a:rPr lang="sv-SE" sz="2000" dirty="0"/>
            </a:br>
            <a:r>
              <a:rPr lang="sv-SE" sz="2000" dirty="0"/>
              <a:t>har allvarliga problem (röd) eller är avslutat (kryssruta)</a:t>
            </a:r>
          </a:p>
          <a:p>
            <a:r>
              <a:rPr lang="sv-SE" sz="2000" dirty="0"/>
              <a:t>Använd sidorna ”Resultat” och ”Utmaningar” för att kommentera resultat, utveckling, behov av samverkan eller ledningsstöd, framgångsfaktorer eller hinder för det sjukvårdsregionala samarbetet.</a:t>
            </a:r>
          </a:p>
          <a:p>
            <a:r>
              <a:rPr lang="sv-SE" sz="2000" dirty="0">
                <a:hlinkClick r:id="rId2"/>
              </a:rPr>
              <a:t>Läs mer om handlingsplan på sjukvårdsregionens webbplats</a:t>
            </a:r>
            <a:endParaRPr lang="sv-SE" sz="2000" dirty="0"/>
          </a:p>
        </p:txBody>
      </p:sp>
      <p:grpSp>
        <p:nvGrpSpPr>
          <p:cNvPr id="8" name="Grupp 7"/>
          <p:cNvGrpSpPr/>
          <p:nvPr/>
        </p:nvGrpSpPr>
        <p:grpSpPr>
          <a:xfrm>
            <a:off x="9871586" y="4626654"/>
            <a:ext cx="1178350" cy="286086"/>
            <a:chOff x="9871586" y="4715666"/>
            <a:chExt cx="1178350" cy="286086"/>
          </a:xfrm>
        </p:grpSpPr>
        <p:pic>
          <p:nvPicPr>
            <p:cNvPr id="4" name="Bildobjekt 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9871586" y="4716002"/>
              <a:ext cx="285750" cy="285750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172655" y="4716002"/>
              <a:ext cx="285750" cy="285750"/>
            </a:xfrm>
            <a:prstGeom prst="rect">
              <a:avLst/>
            </a:prstGeom>
          </p:spPr>
        </p:pic>
        <p:pic>
          <p:nvPicPr>
            <p:cNvPr id="6" name="Bildobjekt 5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466154" y="4716002"/>
              <a:ext cx="285750" cy="285750"/>
            </a:xfrm>
            <a:prstGeom prst="rect">
              <a:avLst/>
            </a:prstGeom>
          </p:spPr>
        </p:pic>
        <p:pic>
          <p:nvPicPr>
            <p:cNvPr id="7" name="Bildobjekt 6"/>
            <p:cNvPicPr>
              <a:picLocks noChangeAspect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0795936" y="4715666"/>
              <a:ext cx="254000" cy="266700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3067022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54581139"/>
              </p:ext>
            </p:extLst>
          </p:nvPr>
        </p:nvGraphicFramePr>
        <p:xfrm>
          <a:off x="0" y="0"/>
          <a:ext cx="12191999" cy="588065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1617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8092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772735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3423475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79290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r>
                        <a:rPr lang="sv-SE" sz="1200" b="1" baseline="0" dirty="0">
                          <a:latin typeface="+mj-lt"/>
                        </a:rPr>
                        <a:t>Urineringsbesvär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Starta gemensamma benigna processer för Urologi, </a:t>
                      </a:r>
                      <a:r>
                        <a:rPr lang="sv-SE" sz="1200" b="1" kern="1200" baseline="0" dirty="0" err="1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SöSR</a:t>
                      </a:r>
                      <a:endParaRPr lang="sv-SE" sz="1300" b="0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Delaktig och välinformerad genom hela vårdkedjan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NAG Urineringsbesvär startade 2023. En första kartläggning ska göras med fokus på primärvården.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dirty="0">
                          <a:latin typeface="+mj-lt"/>
                        </a:rPr>
                        <a:t>Status 2024-01-25: </a:t>
                      </a:r>
                    </a:p>
                    <a:p>
                      <a:pPr marL="0" algn="l" defTabSz="1219170" rtl="0" eaLnBrk="1" latinLnBrk="0" hangingPunct="1"/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NAG Urineringsbesvär har startat via NPO. En första kartläggning görs med fokus på primärvården och gemensamma faktadokument.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30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79490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Ordnat införande av OPT, organiserad prostatacancer-testning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bästa möjliga hälsofrämjande insatser och välfungerande screeningprogram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Gemensamt arbete i Sydöstra regionen. </a:t>
                      </a:r>
                    </a:p>
                    <a:p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Pilot Jönköping avslutad 2023-12-01. Breddinförande ska nu ske i hela regionen.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2024-01-25: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Breddinförande ska ske i hela regionen med start hösten -24 i RÖ.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Regionalt stöd för frågor kring </a:t>
                      </a:r>
                      <a:r>
                        <a:rPr lang="sv-SE" sz="1200" b="1" kern="1200" baseline="0" dirty="0" err="1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cystinuripatienter</a:t>
                      </a: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uppföjning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 enligt bästa kunskap</a:t>
                      </a:r>
                    </a:p>
                    <a:p>
                      <a:pPr lvl="0"/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Önskemål om ett regionalt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njurmedicinskt stöd för frågor kring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cystinuripatienter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  <a:endParaRPr lang="sv-S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2024-01-25: </a:t>
                      </a:r>
                      <a:r>
                        <a:rPr lang="sv-SE" sz="11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Ett samarbete har påbörjats i RJL mellan urologen och njurmedicin. </a:t>
                      </a:r>
                      <a:r>
                        <a:rPr lang="sv-SE" sz="11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</a:t>
                      </a: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/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Hälsofrämjande arbete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Start av </a:t>
                      </a:r>
                      <a:r>
                        <a:rPr lang="sv-S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lärcafé</a:t>
                      </a: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för </a:t>
                      </a:r>
                      <a:r>
                        <a:rPr lang="sv-SE" sz="110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cystinuripatienter</a:t>
                      </a: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2024-02-29: 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Ett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lärcafé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för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pat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med </a:t>
                      </a:r>
                      <a:r>
                        <a:rPr lang="sv-SE" sz="1200" b="0" i="0" kern="120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cystinuri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har startat för att höja kunskapen och förståelsen av sin sjukdom. </a:t>
                      </a:r>
                      <a:endParaRPr lang="sv-SE" sz="1200" b="1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28854278"/>
                  </a:ext>
                </a:extLst>
              </a:tr>
            </a:tbl>
          </a:graphicData>
        </a:graphic>
      </p:graphicFrame>
      <p:sp>
        <p:nvSpPr>
          <p:cNvPr id="5" name="Flödesschema: Koppling 4"/>
          <p:cNvSpPr/>
          <p:nvPr/>
        </p:nvSpPr>
        <p:spPr>
          <a:xfrm>
            <a:off x="11489962" y="2408107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6" name="Flödesschema: Koppling 5"/>
          <p:cNvSpPr/>
          <p:nvPr/>
        </p:nvSpPr>
        <p:spPr>
          <a:xfrm>
            <a:off x="11444994" y="3970113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Flödesschema: Koppling 2">
            <a:extLst>
              <a:ext uri="{FF2B5EF4-FFF2-40B4-BE49-F238E27FC236}">
                <a16:creationId xmlns:a16="http://schemas.microsoft.com/office/drawing/2014/main" id="{9B3CA4B9-3115-CACC-C8A1-0206894A8309}"/>
              </a:ext>
            </a:extLst>
          </p:cNvPr>
          <p:cNvSpPr/>
          <p:nvPr/>
        </p:nvSpPr>
        <p:spPr>
          <a:xfrm>
            <a:off x="11444994" y="5264952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Flödesschema: Koppling 3">
            <a:extLst>
              <a:ext uri="{FF2B5EF4-FFF2-40B4-BE49-F238E27FC236}">
                <a16:creationId xmlns:a16="http://schemas.microsoft.com/office/drawing/2014/main" id="{9031A7A8-2BC8-B2E9-745A-1DCFF320394E}"/>
              </a:ext>
            </a:extLst>
          </p:cNvPr>
          <p:cNvSpPr/>
          <p:nvPr/>
        </p:nvSpPr>
        <p:spPr>
          <a:xfrm>
            <a:off x="11489962" y="1066239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086007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45757042"/>
              </p:ext>
            </p:extLst>
          </p:nvPr>
        </p:nvGraphicFramePr>
        <p:xfrm>
          <a:off x="0" y="0"/>
          <a:ext cx="10937966" cy="643128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8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31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383893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764817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50782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211720">
                <a:tc rowSpan="2">
                  <a:txBody>
                    <a:bodyPr/>
                    <a:lstStyle>
                      <a:lvl1pPr marL="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kern="120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dk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Kronisk njursjukdom</a:t>
                      </a:r>
                    </a:p>
                    <a:p>
                      <a:endParaRPr lang="sv-SE" sz="1200" b="1" baseline="0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Implementering av VP för kronisk njursjukdom</a:t>
                      </a:r>
                    </a:p>
                    <a:p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och uppföljning enligt bästa kunskap i varje  möte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r>
                        <a:rPr lang="sv-SE" sz="110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Organisering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och implementering av vårdprogram för kronisk njursjukdom.</a:t>
                      </a:r>
                      <a:endParaRPr lang="sv-SE" sz="110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Stauts</a:t>
                      </a: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2024-02-29: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Implementering av vårdprogram pågår.</a:t>
                      </a:r>
                      <a:endParaRPr lang="sv-SE" sz="1100" b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>
                        <a:buFont typeface="Arial" panose="020B0604020202020204" pitchFamily="34" charset="0"/>
                        <a:buNone/>
                      </a:pPr>
                      <a:endParaRPr lang="sv-SE" sz="1200" b="0" i="1" dirty="0">
                        <a:solidFill>
                          <a:srgbClr val="393939"/>
                        </a:solidFill>
                        <a:effectLst/>
                        <a:latin typeface="+mn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363185">
                <a:tc vMerge="1"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Gemensamma riktlinjer för införande av nya läkemedel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 uppföljning enligt bästa kunskap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Samarbete pågår inom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SöSR</a:t>
                      </a:r>
                      <a:endParaRPr lang="sv-SE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Status 2024-02-29: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Planering för samordnat införande och riktlinjer för nya läkemedel pågår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668019604"/>
                  </a:ext>
                </a:extLst>
              </a:tr>
              <a:tr h="2465645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Tillgänglighet/transparens inom SÖSR.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Utveckling av underlag, kvalitet och transparens avseende tillgänglighet till operation i SÖSR.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2024-01-25: 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Uppdaterar tillgänglighetsrapport kontinuerligt, RKL har haft svårt att få fram data men lösning för detta är på gång.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En gemensam rapport är på gång som till viss kan ersätter denna. 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2024-05-23: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Uppdrag till </a:t>
                      </a:r>
                      <a:r>
                        <a:rPr lang="sv-SE" sz="11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RPO:er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att utifrån tillgängligheten till behandling  se över hur vi kan samordna oss inom SÖSR. Diskussion om detta. Planerar för en halvdag den 2/9 i Nässjö för fortsatt diskussion och planering.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1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2024-09-02: </a:t>
                      </a: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Möte för att diskutera och planera för samordning av den benigna kirurgin. Inga beslut om mer konkreta åtgärder tas. </a:t>
                      </a:r>
                      <a:endParaRPr lang="sv-SE" sz="1100" b="1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100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3" name="Flödesschema: Koppling 2"/>
          <p:cNvSpPr/>
          <p:nvPr/>
        </p:nvSpPr>
        <p:spPr>
          <a:xfrm>
            <a:off x="10316624" y="1155442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Flödesschema: Koppling 6"/>
          <p:cNvSpPr/>
          <p:nvPr/>
        </p:nvSpPr>
        <p:spPr>
          <a:xfrm>
            <a:off x="10316624" y="2684442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2" name="Flödesschema: Koppling 1">
            <a:extLst>
              <a:ext uri="{FF2B5EF4-FFF2-40B4-BE49-F238E27FC236}">
                <a16:creationId xmlns:a16="http://schemas.microsoft.com/office/drawing/2014/main" id="{4C9D76FC-1DCF-B9C8-3AFC-C4A3794E2943}"/>
              </a:ext>
            </a:extLst>
          </p:cNvPr>
          <p:cNvSpPr/>
          <p:nvPr/>
        </p:nvSpPr>
        <p:spPr>
          <a:xfrm>
            <a:off x="10305025" y="3756195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4707615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20758186"/>
              </p:ext>
            </p:extLst>
          </p:nvPr>
        </p:nvGraphicFramePr>
        <p:xfrm>
          <a:off x="0" y="0"/>
          <a:ext cx="12191999" cy="4267200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552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04187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012578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3183632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898688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53415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Hur blir vi attraktiva som arbetsplats?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vård som är lätt tillgänglig för kontakt, bedömning o besök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Kostnadseffektiv vård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Vår största utmaning är att rekrytera och behålla vårdpersonal.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2023-09: 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Flera arbeten pågå i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SöSR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På njurmedicin har man börjat med dialys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usk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”dusk” för att minska antalet hyr </a:t>
                      </a:r>
                      <a:r>
                        <a:rPr lang="sv-SE" sz="110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ssk</a:t>
                      </a:r>
                      <a:r>
                        <a:rPr lang="sv-SE" sz="110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54091077"/>
                  </a:ext>
                </a:extLst>
              </a:tr>
              <a:tr h="927653"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Arial" panose="020B0604020202020204" pitchFamily="34" charset="0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Digitalisering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300" b="0" u="none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</a:t>
                      </a:r>
                    </a:p>
                    <a:p>
                      <a:pPr marL="285750" marR="0" lvl="0" indent="-2857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vård som är lätt tillgänglig för kontakt, bedömning och besök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Verka för att nyttja digitala verktyg för att skapa förbättringar inom vården för invånare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och medarbetare. 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2024-01-25: 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Digitala möten för PAD-svar kan nu genomföras för </a:t>
                      </a:r>
                      <a:r>
                        <a:rPr lang="sv-SE" sz="1000" b="0" kern="1200" baseline="0" dirty="0" err="1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regionpat</a:t>
                      </a:r>
                      <a:r>
                        <a:rPr lang="sv-SE" sz="1000" b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.  </a:t>
                      </a:r>
                      <a:endParaRPr lang="sv-SE" sz="1000" b="0" kern="1200" dirty="0">
                        <a:solidFill>
                          <a:schemeClr val="tx1"/>
                        </a:solidFill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55204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Forskning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 uppföljning enligt bästa kunskap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100" b="0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Plattform för vilken forskning som pågår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2024: </a:t>
                      </a:r>
                      <a:r>
                        <a:rPr lang="sv-SE" sz="1000" b="0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En punkt för pågående forskning planeras på vardera Regionmöte under 2024.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036136777"/>
                  </a:ext>
                </a:extLst>
              </a:tr>
            </a:tbl>
          </a:graphicData>
        </a:graphic>
      </p:graphicFrame>
      <p:sp>
        <p:nvSpPr>
          <p:cNvPr id="3" name="Flödesschema: Koppling 2"/>
          <p:cNvSpPr/>
          <p:nvPr/>
        </p:nvSpPr>
        <p:spPr>
          <a:xfrm>
            <a:off x="11448738" y="1107199"/>
            <a:ext cx="457200" cy="457200"/>
          </a:xfrm>
          <a:prstGeom prst="flowChartConnector">
            <a:avLst/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>
              <a:solidFill>
                <a:srgbClr val="92D050"/>
              </a:solidFill>
            </a:endParaRPr>
          </a:p>
        </p:txBody>
      </p:sp>
      <p:sp>
        <p:nvSpPr>
          <p:cNvPr id="5" name="Flödesschema: Koppling 4"/>
          <p:cNvSpPr/>
          <p:nvPr/>
        </p:nvSpPr>
        <p:spPr>
          <a:xfrm>
            <a:off x="11454877" y="3470358"/>
            <a:ext cx="457200" cy="457200"/>
          </a:xfrm>
          <a:prstGeom prst="flowChartConnector">
            <a:avLst/>
          </a:prstGeom>
          <a:solidFill>
            <a:schemeClr val="accent3"/>
          </a:solidFill>
          <a:ln>
            <a:solidFill>
              <a:schemeClr val="accent3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Flödesschema: Koppling 6"/>
          <p:cNvSpPr/>
          <p:nvPr/>
        </p:nvSpPr>
        <p:spPr>
          <a:xfrm>
            <a:off x="11448738" y="2214398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9611233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8" name="Tabell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1139553"/>
              </p:ext>
            </p:extLst>
          </p:nvPr>
        </p:nvGraphicFramePr>
        <p:xfrm>
          <a:off x="0" y="-1"/>
          <a:ext cx="10937966" cy="3159173"/>
        </p:xfrm>
        <a:graphic>
          <a:graphicData uri="http://schemas.openxmlformats.org/drawingml/2006/table">
            <a:tbl>
              <a:tblPr firstRow="1" bandRow="1">
                <a:tableStyleId>{72833802-FEF1-4C79-8D5D-14CF1EAF98D9}</a:tableStyleId>
              </a:tblPr>
              <a:tblGrid>
                <a:gridCol w="2080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1963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9314">
                  <a:extLst>
                    <a:ext uri="{9D8B030D-6E8A-4147-A177-3AD203B41FA5}">
                      <a16:colId xmlns:a16="http://schemas.microsoft.com/office/drawing/2014/main" val="1830092349"/>
                    </a:ext>
                  </a:extLst>
                </a:gridCol>
                <a:gridCol w="2383893">
                  <a:extLst>
                    <a:ext uri="{9D8B030D-6E8A-4147-A177-3AD203B41FA5}">
                      <a16:colId xmlns:a16="http://schemas.microsoft.com/office/drawing/2014/main" val="2606121942"/>
                    </a:ext>
                  </a:extLst>
                </a:gridCol>
                <a:gridCol w="764817">
                  <a:extLst>
                    <a:ext uri="{9D8B030D-6E8A-4147-A177-3AD203B41FA5}">
                      <a16:colId xmlns:a16="http://schemas.microsoft.com/office/drawing/2014/main" val="3795709679"/>
                    </a:ext>
                  </a:extLst>
                </a:gridCol>
              </a:tblGrid>
              <a:tr h="611264"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Nationellt insatsområde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>
                      <a:lvl1pPr marL="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1pPr>
                      <a:lvl2pPr marL="457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2pPr>
                      <a:lvl3pPr marL="914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3pPr>
                      <a:lvl4pPr marL="1371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4pPr>
                      <a:lvl5pPr marL="18288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5pPr>
                      <a:lvl6pPr marL="22860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6pPr>
                      <a:lvl7pPr marL="27432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7pPr>
                      <a:lvl8pPr marL="32004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8pPr>
                      <a:lvl9pPr marL="3657600" algn="l" defTabSz="914400" rtl="0" eaLnBrk="1" latinLnBrk="0" hangingPunct="1">
                        <a:defRPr sz="1800" b="1" kern="120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defRPr>
                      </a:lvl9pPr>
                    </a:lstStyle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dirty="0"/>
                        <a:t>Prioriterat område </a:t>
                      </a:r>
                      <a:br>
                        <a:rPr lang="sv-SE" sz="1600" dirty="0"/>
                      </a:br>
                      <a:r>
                        <a:rPr lang="sv-SE" sz="1600" dirty="0"/>
                        <a:t>och patientlöften</a:t>
                      </a:r>
                      <a:endParaRPr lang="sv-SE" sz="1600" dirty="0">
                        <a:latin typeface="+mj-lt"/>
                      </a:endParaRP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Aktiviteter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Uppföljning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sv-SE" sz="1600" b="1" kern="1200" dirty="0">
                          <a:solidFill>
                            <a:schemeClr val="lt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Status</a:t>
                      </a:r>
                    </a:p>
                  </a:txBody>
                  <a:tcPr marL="121920" marR="121920" marT="60960" marB="6096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149">
                <a:tc>
                  <a:txBody>
                    <a:bodyPr/>
                    <a:lstStyle/>
                    <a:p>
                      <a:r>
                        <a:rPr lang="sv-SE" sz="1300" b="1" dirty="0">
                          <a:latin typeface="+mj-lt"/>
                        </a:rPr>
                        <a:t>Stensjukdom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1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Implementering av vårdprogram för stensjukdom i övre urinvägarna.</a:t>
                      </a: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1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Patientlöften: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Jämlik vård 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Patientsäker vård</a:t>
                      </a:r>
                    </a:p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sv-SE" sz="1100" b="0" kern="1200" baseline="0" dirty="0">
                          <a:solidFill>
                            <a:schemeClr val="tx1"/>
                          </a:solidFill>
                          <a:latin typeface="Arial"/>
                          <a:ea typeface="Bryant Regular"/>
                          <a:cs typeface="Bryant Regular"/>
                        </a:rPr>
                        <a:t>Erbjudas diagnostik, behandling o uppföljning enligt bästa kunskap </a:t>
                      </a: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Implementering</a:t>
                      </a:r>
                      <a:r>
                        <a:rPr lang="sv-SE" sz="1200" b="0" i="0" kern="1200" baseline="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 av vårdprogram pågår. 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sv-SE" sz="1000" b="1" kern="1200" dirty="0">
                          <a:solidFill>
                            <a:schemeClr val="tx1"/>
                          </a:solidFill>
                          <a:latin typeface="+mj-lt"/>
                          <a:ea typeface="+mn-ea"/>
                          <a:cs typeface="+mn-cs"/>
                        </a:rPr>
                        <a:t>2024-01-25: </a:t>
                      </a:r>
                      <a:r>
                        <a:rPr lang="sv-SE" sz="1200" b="0" i="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Pågående arbete med implementering av vårdprogrammet</a:t>
                      </a:r>
                      <a:r>
                        <a:rPr lang="sv-SE" sz="1200" b="0" i="0" kern="120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Arial" panose="020B0604020202020204" pitchFamily="34" charset="0"/>
                        </a:rPr>
                        <a:t>. </a:t>
                      </a: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039149">
                <a:tc>
                  <a:txBody>
                    <a:bodyPr/>
                    <a:lstStyle/>
                    <a:p>
                      <a:endParaRPr lang="sv-SE" sz="1300" b="1" dirty="0">
                        <a:latin typeface="+mj-lt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171450" marR="0" lvl="0" indent="-17145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sv-SE" sz="1100" b="0" kern="1200" baseline="0" dirty="0">
                        <a:solidFill>
                          <a:schemeClr val="tx1"/>
                        </a:solidFill>
                        <a:latin typeface="Arial"/>
                        <a:ea typeface="Bryant Regular"/>
                        <a:cs typeface="Bryant Regular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1917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sv-SE" sz="1200" b="0" i="1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Arial" panose="020B0604020202020204" pitchFamily="34" charset="0"/>
                      </a:endParaRPr>
                    </a:p>
                  </a:txBody>
                  <a:tcPr marL="121920" marR="121920" marT="60960" marB="6096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68961708"/>
                  </a:ext>
                </a:extLst>
              </a:tr>
            </a:tbl>
          </a:graphicData>
        </a:graphic>
      </p:graphicFrame>
      <p:sp>
        <p:nvSpPr>
          <p:cNvPr id="3" name="Flödesschema: Koppling 2"/>
          <p:cNvSpPr/>
          <p:nvPr/>
        </p:nvSpPr>
        <p:spPr>
          <a:xfrm>
            <a:off x="10316624" y="1155442"/>
            <a:ext cx="457200" cy="457200"/>
          </a:xfrm>
          <a:prstGeom prst="flowChartConnector">
            <a:avLst/>
          </a:prstGeom>
          <a:solidFill>
            <a:schemeClr val="accent4"/>
          </a:solidFill>
          <a:ln>
            <a:solidFill>
              <a:schemeClr val="accent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803406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6E252DD8-E15D-4AD1-AE43-ED1B51508F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Resultat</a:t>
            </a:r>
            <a:r>
              <a:rPr lang="sv-SE" sz="4000" dirty="0"/>
              <a:t> 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69EF301C-865D-4165-8232-E2BCDA8094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71457651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1AA61D39-FADC-483C-B869-69E42A55D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v-SE" sz="3200" dirty="0"/>
              <a:t>Utmaningar</a:t>
            </a:r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08134DDE-3533-4A29-A7E1-ED89121690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21021841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innehåll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sv-SE" sz="1400" dirty="0"/>
              <a:t>Arbetet går enligt plan (grön)</a:t>
            </a:r>
          </a:p>
          <a:p>
            <a:r>
              <a:rPr lang="sv-SE" sz="1400" dirty="0"/>
              <a:t>Pågår med mindre problem (gul)</a:t>
            </a:r>
          </a:p>
          <a:p>
            <a:r>
              <a:rPr lang="sv-SE" sz="1400" dirty="0"/>
              <a:t>Har allvarliga problem (röd)</a:t>
            </a:r>
          </a:p>
          <a:p>
            <a:r>
              <a:rPr lang="sv-SE" sz="1400" dirty="0"/>
              <a:t>Avslutat </a:t>
            </a:r>
            <a:r>
              <a:rPr lang="sv-SE" sz="1400" dirty="0">
                <a:sym typeface="Wingdings" panose="05000000000000000000" pitchFamily="2" charset="2"/>
              </a:rPr>
              <a:t>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385774500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z.4T0CfePk2DeL4EzvGUDg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pAsw4oRVLjkeb33J03BQTYg"/>
</p:tagLst>
</file>

<file path=ppt/theme/theme1.xml><?xml version="1.0" encoding="utf-8"?>
<a:theme xmlns:a="http://schemas.openxmlformats.org/drawingml/2006/main" name="1_Office-tema">
  <a:themeElements>
    <a:clrScheme name="Anpassat 7">
      <a:dk1>
        <a:srgbClr val="363636"/>
      </a:dk1>
      <a:lt1>
        <a:srgbClr val="FFFFFF"/>
      </a:lt1>
      <a:dk2>
        <a:srgbClr val="0066B3"/>
      </a:dk2>
      <a:lt2>
        <a:srgbClr val="EF4044"/>
      </a:lt2>
      <a:accent1>
        <a:srgbClr val="0066B3"/>
      </a:accent1>
      <a:accent2>
        <a:srgbClr val="BC151C"/>
      </a:accent2>
      <a:accent3>
        <a:srgbClr val="EF4044"/>
      </a:accent3>
      <a:accent4>
        <a:srgbClr val="F2CF68"/>
      </a:accent4>
      <a:accent5>
        <a:srgbClr val="F2CD13"/>
      </a:accent5>
      <a:accent6>
        <a:srgbClr val="BFBFBF"/>
      </a:accent6>
      <a:hlink>
        <a:srgbClr val="0066B3"/>
      </a:hlink>
      <a:folHlink>
        <a:srgbClr val="0066B3"/>
      </a:folHlink>
    </a:clrScheme>
    <a:fontScheme name="Office - klassiskt">
      <a:maj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Times New Roman"/>
        <a:ea typeface=""/>
        <a:cs typeface=""/>
        <a:font script="Jpan" typeface="ＭＳ Ｐ明朝"/>
        <a:font script="Hang" typeface="바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3160</TotalTime>
  <Words>794</Words>
  <Application>Microsoft Office PowerPoint</Application>
  <PresentationFormat>Bredbild</PresentationFormat>
  <Paragraphs>120</Paragraphs>
  <Slides>9</Slides>
  <Notes>1</Notes>
  <HiddenSlides>0</HiddenSlides>
  <MMClips>0</MMClips>
  <ScaleCrop>false</ScaleCrop>
  <HeadingPairs>
    <vt:vector size="8" baseType="variant">
      <vt:variant>
        <vt:lpstr>Använt teckensnitt</vt:lpstr>
      </vt:variant>
      <vt:variant>
        <vt:i4>5</vt:i4>
      </vt:variant>
      <vt:variant>
        <vt:lpstr>Tema</vt:lpstr>
      </vt:variant>
      <vt:variant>
        <vt:i4>1</vt:i4>
      </vt:variant>
      <vt:variant>
        <vt:lpstr>Serverprogram för OLE-inbäddning</vt:lpstr>
      </vt:variant>
      <vt:variant>
        <vt:i4>1</vt:i4>
      </vt:variant>
      <vt:variant>
        <vt:lpstr>Bildrubriker</vt:lpstr>
      </vt:variant>
      <vt:variant>
        <vt:i4>9</vt:i4>
      </vt:variant>
    </vt:vector>
  </HeadingPairs>
  <TitlesOfParts>
    <vt:vector size="16" baseType="lpstr">
      <vt:lpstr>Arial</vt:lpstr>
      <vt:lpstr>Calibri</vt:lpstr>
      <vt:lpstr>Times New Roman</vt:lpstr>
      <vt:lpstr>Verdana</vt:lpstr>
      <vt:lpstr>Wingdings</vt:lpstr>
      <vt:lpstr>1_Office-tema</vt:lpstr>
      <vt:lpstr>think-cell Slide</vt:lpstr>
      <vt:lpstr>RPO Njur- och urinvägssjukdomar  Översiktlig handlingsplan för 2024  Uppdaterad: 2024-09-12</vt:lpstr>
      <vt:lpstr>Instruktioner</vt:lpstr>
      <vt:lpstr>PowerPoint-presentation</vt:lpstr>
      <vt:lpstr>PowerPoint-presentation</vt:lpstr>
      <vt:lpstr>PowerPoint-presentation</vt:lpstr>
      <vt:lpstr>PowerPoint-presentation</vt:lpstr>
      <vt:lpstr>Resultat </vt:lpstr>
      <vt:lpstr>Utmaningar</vt:lpstr>
      <vt:lpstr>PowerPoint-presentation</vt:lpstr>
    </vt:vector>
  </TitlesOfParts>
  <Company>Landstinget i Kalmar län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Maria Minich Karlsson</dc:creator>
  <cp:lastModifiedBy>Nydén Annica</cp:lastModifiedBy>
  <cp:revision>153</cp:revision>
  <cp:lastPrinted>2023-12-07T07:25:29Z</cp:lastPrinted>
  <dcterms:created xsi:type="dcterms:W3CDTF">2020-10-30T06:43:58Z</dcterms:created>
  <dcterms:modified xsi:type="dcterms:W3CDTF">2024-09-12T06:20:52Z</dcterms:modified>
</cp:coreProperties>
</file>