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2.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sldIdLst>
    <p:sldId id="1197" r:id="rId5"/>
    <p:sldId id="650" r:id="rId6"/>
    <p:sldId id="1198" r:id="rId7"/>
    <p:sldId id="651" r:id="rId8"/>
    <p:sldId id="654" r:id="rId9"/>
    <p:sldId id="1293" r:id="rId10"/>
    <p:sldId id="1296" r:id="rId11"/>
    <p:sldId id="1289" r:id="rId12"/>
    <p:sldId id="1288" r:id="rId13"/>
    <p:sldId id="1297" r:id="rId14"/>
    <p:sldId id="1210" r:id="rId15"/>
    <p:sldId id="1209" r:id="rId16"/>
    <p:sldId id="1298" r:id="rId17"/>
    <p:sldId id="1216" r:id="rId18"/>
    <p:sldId id="1217" r:id="rId19"/>
    <p:sldId id="1218" r:id="rId20"/>
    <p:sldId id="1294" r:id="rId21"/>
    <p:sldId id="1268" r:id="rId22"/>
    <p:sldId id="1269" r:id="rId23"/>
    <p:sldId id="1290" r:id="rId24"/>
    <p:sldId id="1291" r:id="rId25"/>
    <p:sldId id="1232" r:id="rId26"/>
    <p:sldId id="1233" r:id="rId27"/>
  </p:sldIdLst>
  <p:sldSz cx="12192000" cy="6858000"/>
  <p:notesSz cx="6858000" cy="9144000"/>
  <p:custDataLst>
    <p:tags r:id="rId29"/>
  </p:custData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7355" userDrawn="1">
          <p15:clr>
            <a:srgbClr val="A4A3A4"/>
          </p15:clr>
        </p15:guide>
        <p15:guide id="2" pos="347" userDrawn="1">
          <p15:clr>
            <a:srgbClr val="A4A3A4"/>
          </p15:clr>
        </p15:guide>
        <p15:guide id="3" orient="horz" pos="754" userDrawn="1">
          <p15:clr>
            <a:srgbClr val="A4A3A4"/>
          </p15:clr>
        </p15:guide>
        <p15:guide id="4" orient="horz" pos="3770" userDrawn="1">
          <p15:clr>
            <a:srgbClr val="A4A3A4"/>
          </p15:clr>
        </p15:guide>
        <p15:guide id="5" orient="horz" pos="1094" userDrawn="1">
          <p15:clr>
            <a:srgbClr val="A4A3A4"/>
          </p15:clr>
        </p15:guide>
        <p15:guide id="6" pos="574" userDrawn="1">
          <p15:clr>
            <a:srgbClr val="A4A3A4"/>
          </p15:clr>
        </p15:guide>
        <p15:guide id="7" pos="710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F2F2F2"/>
    <a:srgbClr val="EEECE1"/>
    <a:srgbClr val="DDD9C3"/>
    <a:srgbClr val="EBC4C6"/>
    <a:srgbClr val="CEECF8"/>
    <a:srgbClr val="1D9BCD"/>
    <a:srgbClr val="F8B410"/>
    <a:srgbClr val="F4F4F4"/>
    <a:srgbClr val="48B7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43" autoAdjust="0"/>
    <p:restoredTop sz="94660"/>
  </p:normalViewPr>
  <p:slideViewPr>
    <p:cSldViewPr snapToGrid="0">
      <p:cViewPr varScale="1">
        <p:scale>
          <a:sx n="104" d="100"/>
          <a:sy n="104" d="100"/>
        </p:scale>
        <p:origin x="876" y="114"/>
      </p:cViewPr>
      <p:guideLst>
        <p:guide pos="7355"/>
        <p:guide pos="347"/>
        <p:guide orient="horz" pos="754"/>
        <p:guide orient="horz" pos="3770"/>
        <p:guide orient="horz" pos="1094"/>
        <p:guide pos="574"/>
        <p:guide pos="710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https://lumell.sharepoint.com/sites/RCCCancerutredning/Shared%20Documents/General/3.%20Analys/Enk&#228;t/20240514%20Genomlysning%20av%20bild%20och%20funktion.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https://lumell.sharepoint.com/sites/RCCCancerutredning/Shared%20Documents/General/3.%20Analys/Enk&#228;t/Genomlysning%20av%20patologin%20och%20radiologin%20-%20Verksamhetschefer%20onkologikirurgisk%20specialitetmedicinsk%20specialitet.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https://lumell.sharepoint.com/sites/RCCCancerutredning/Shared%20Documents/General/3.%20Analys/Enk&#228;t/20240514%20Genomlysning%20av%20bild%20och%20funktion.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kalkylblad.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'[20240514 Genomlysning av bild och funktion.xlsx]EJ ENKÄT - Kompetensgap'!$A$4</c:f>
              <c:strCache>
                <c:ptCount val="1"/>
                <c:pt idx="0">
                  <c:v>Näringslivet</c:v>
                </c:pt>
              </c:strCache>
            </c:strRef>
          </c:tx>
          <c:spPr>
            <a:solidFill>
              <a:srgbClr val="F5C0CE"/>
            </a:solidFill>
            <a:ln>
              <a:solidFill>
                <a:schemeClr val="tx1"/>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'[20240514 Genomlysning av bild och funktion.xlsx]EJ ENKÄT - Kompetensgap'!$B$3:$D$3</c:f>
              <c:strCache>
                <c:ptCount val="3"/>
                <c:pt idx="0">
                  <c:v>Behov av nya medarbetare</c:v>
                </c:pt>
                <c:pt idx="1">
                  <c:v>Inflödet av nya medarbetare</c:v>
                </c:pt>
                <c:pt idx="2">
                  <c:v>Medarbetargapet</c:v>
                </c:pt>
              </c:strCache>
            </c:strRef>
          </c:cat>
          <c:val>
            <c:numRef>
              <c:f>'[20240514 Genomlysning av bild och funktion.xlsx]EJ ENKÄT - Kompetensgap'!$B$4:$D$4</c:f>
              <c:numCache>
                <c:formatCode>General</c:formatCode>
                <c:ptCount val="3"/>
                <c:pt idx="0">
                  <c:v>175000</c:v>
                </c:pt>
              </c:numCache>
            </c:numRef>
          </c:val>
          <c:extLst>
            <c:ext xmlns:c16="http://schemas.microsoft.com/office/drawing/2014/chart" uri="{C3380CC4-5D6E-409C-BE32-E72D297353CC}">
              <c16:uniqueId val="{00000000-BF24-42CB-BE4B-1F7C06BE4175}"/>
            </c:ext>
          </c:extLst>
        </c:ser>
        <c:ser>
          <c:idx val="1"/>
          <c:order val="1"/>
          <c:tx>
            <c:strRef>
              <c:f>'[20240514 Genomlysning av bild och funktion.xlsx]EJ ENKÄT - Kompetensgap'!$A$5</c:f>
              <c:strCache>
                <c:ptCount val="1"/>
                <c:pt idx="0">
                  <c:v>Kommuner och regioner</c:v>
                </c:pt>
              </c:strCache>
            </c:strRef>
          </c:tx>
          <c:spPr>
            <a:solidFill>
              <a:srgbClr val="FFE0B8"/>
            </a:solidFill>
            <a:ln>
              <a:solidFill>
                <a:schemeClr val="tx1"/>
              </a:solidFill>
            </a:ln>
            <a:effectLst/>
          </c:spPr>
          <c:invertIfNegative val="0"/>
          <c:dLbls>
            <c:dLbl>
              <c:idx val="0"/>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tx1"/>
                      </a:solidFill>
                      <a:latin typeface="+mn-lt"/>
                      <a:ea typeface="+mn-ea"/>
                      <a:cs typeface="+mn-cs"/>
                    </a:defRPr>
                  </a:pPr>
                  <a:endParaRPr lang="sv-SE"/>
                </a:p>
              </c:txPr>
              <c:dLblPos val="ctr"/>
              <c:showLegendKey val="0"/>
              <c:showVal val="1"/>
              <c:showCatName val="0"/>
              <c:showSerName val="0"/>
              <c:showPercent val="0"/>
              <c:showBubbleSize val="0"/>
              <c:extLst>
                <c:ext xmlns:c16="http://schemas.microsoft.com/office/drawing/2014/chart" uri="{C3380CC4-5D6E-409C-BE32-E72D297353CC}">
                  <c16:uniqueId val="{00000001-BF24-42CB-BE4B-1F7C06BE4175}"/>
                </c:ext>
              </c:extLst>
            </c:dLbl>
            <c:spPr>
              <a:noFill/>
              <a:ln>
                <a:no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tx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'[20240514 Genomlysning av bild och funktion.xlsx]EJ ENKÄT - Kompetensgap'!$B$3:$D$3</c:f>
              <c:strCache>
                <c:ptCount val="3"/>
                <c:pt idx="0">
                  <c:v>Behov av nya medarbetare</c:v>
                </c:pt>
                <c:pt idx="1">
                  <c:v>Inflödet av nya medarbetare</c:v>
                </c:pt>
                <c:pt idx="2">
                  <c:v>Medarbetargapet</c:v>
                </c:pt>
              </c:strCache>
            </c:strRef>
          </c:cat>
          <c:val>
            <c:numRef>
              <c:f>'[20240514 Genomlysning av bild och funktion.xlsx]EJ ENKÄT - Kompetensgap'!$B$5:$D$5</c:f>
              <c:numCache>
                <c:formatCode>General</c:formatCode>
                <c:ptCount val="3"/>
                <c:pt idx="0">
                  <c:v>75000</c:v>
                </c:pt>
              </c:numCache>
            </c:numRef>
          </c:val>
          <c:extLst>
            <c:ext xmlns:c16="http://schemas.microsoft.com/office/drawing/2014/chart" uri="{C3380CC4-5D6E-409C-BE32-E72D297353CC}">
              <c16:uniqueId val="{00000002-BF24-42CB-BE4B-1F7C06BE4175}"/>
            </c:ext>
          </c:extLst>
        </c:ser>
        <c:ser>
          <c:idx val="2"/>
          <c:order val="2"/>
          <c:tx>
            <c:strRef>
              <c:f>'[20240514 Genomlysning av bild och funktion.xlsx]EJ ENKÄT - Kompetensgap'!$A$6</c:f>
              <c:strCache>
                <c:ptCount val="1"/>
                <c:pt idx="0">
                  <c:v>Staten</c:v>
                </c:pt>
              </c:strCache>
            </c:strRef>
          </c:tx>
          <c:spPr>
            <a:solidFill>
              <a:schemeClr val="tx2">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'[20240514 Genomlysning av bild och funktion.xlsx]EJ ENKÄT - Kompetensgap'!$B$3:$D$3</c:f>
              <c:strCache>
                <c:ptCount val="3"/>
                <c:pt idx="0">
                  <c:v>Behov av nya medarbetare</c:v>
                </c:pt>
                <c:pt idx="1">
                  <c:v>Inflödet av nya medarbetare</c:v>
                </c:pt>
                <c:pt idx="2">
                  <c:v>Medarbetargapet</c:v>
                </c:pt>
              </c:strCache>
            </c:strRef>
          </c:cat>
          <c:val>
            <c:numRef>
              <c:f>'[20240514 Genomlysning av bild och funktion.xlsx]EJ ENKÄT - Kompetensgap'!$B$6:$D$6</c:f>
              <c:numCache>
                <c:formatCode>General</c:formatCode>
                <c:ptCount val="3"/>
                <c:pt idx="0">
                  <c:v>15000</c:v>
                </c:pt>
              </c:numCache>
            </c:numRef>
          </c:val>
          <c:extLst>
            <c:ext xmlns:c16="http://schemas.microsoft.com/office/drawing/2014/chart" uri="{C3380CC4-5D6E-409C-BE32-E72D297353CC}">
              <c16:uniqueId val="{00000003-BF24-42CB-BE4B-1F7C06BE4175}"/>
            </c:ext>
          </c:extLst>
        </c:ser>
        <c:ser>
          <c:idx val="4"/>
          <c:order val="3"/>
          <c:tx>
            <c:strRef>
              <c:f>'[20240514 Genomlysning av bild och funktion.xlsx]EJ ENKÄT - Kompetensgap'!$A$7</c:f>
              <c:strCache>
                <c:ptCount val="1"/>
                <c:pt idx="0">
                  <c:v>Differens</c:v>
                </c:pt>
              </c:strCache>
            </c:strRef>
          </c:tx>
          <c:spPr>
            <a:pattFill prst="ltHorz">
              <a:fgClr>
                <a:schemeClr val="bg1">
                  <a:lumMod val="50000"/>
                </a:schemeClr>
              </a:fgClr>
              <a:bgClr>
                <a:schemeClr val="bg1"/>
              </a:bgClr>
            </a:pattFill>
            <a:ln>
              <a:noFill/>
            </a:ln>
            <a:effectLst/>
          </c:spPr>
          <c:invertIfNegative val="0"/>
          <c:dPt>
            <c:idx val="2"/>
            <c:invertIfNegative val="0"/>
            <c:bubble3D val="0"/>
            <c:spPr>
              <a:noFill/>
              <a:ln>
                <a:noFill/>
              </a:ln>
              <a:effectLst/>
            </c:spPr>
            <c:extLst>
              <c:ext xmlns:c16="http://schemas.microsoft.com/office/drawing/2014/chart" uri="{C3380CC4-5D6E-409C-BE32-E72D297353CC}">
                <c16:uniqueId val="{00000005-BF24-42CB-BE4B-1F7C06BE4175}"/>
              </c:ext>
            </c:extLst>
          </c:dPt>
          <c:dLbls>
            <c:dLbl>
              <c:idx val="2"/>
              <c:delete val="1"/>
              <c:extLst>
                <c:ext xmlns:c15="http://schemas.microsoft.com/office/drawing/2012/chart" uri="{CE6537A1-D6FC-4f65-9D91-7224C49458BB}"/>
                <c:ext xmlns:c16="http://schemas.microsoft.com/office/drawing/2014/chart" uri="{C3380CC4-5D6E-409C-BE32-E72D297353CC}">
                  <c16:uniqueId val="{00000005-BF24-42CB-BE4B-1F7C06BE4175}"/>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'[20240514 Genomlysning av bild och funktion.xlsx]EJ ENKÄT - Kompetensgap'!$B$7:$D$7</c:f>
              <c:numCache>
                <c:formatCode>General</c:formatCode>
                <c:ptCount val="3"/>
                <c:pt idx="2">
                  <c:v>144000</c:v>
                </c:pt>
              </c:numCache>
            </c:numRef>
          </c:val>
          <c:extLst>
            <c:ext xmlns:c16="http://schemas.microsoft.com/office/drawing/2014/chart" uri="{C3380CC4-5D6E-409C-BE32-E72D297353CC}">
              <c16:uniqueId val="{00000006-BF24-42CB-BE4B-1F7C06BE4175}"/>
            </c:ext>
          </c:extLst>
        </c:ser>
        <c:ser>
          <c:idx val="3"/>
          <c:order val="4"/>
          <c:tx>
            <c:strRef>
              <c:f>'[20240514 Genomlysning av bild och funktion.xlsx]EJ ENKÄT - Kompetensgap'!$A$8</c:f>
              <c:strCache>
                <c:ptCount val="1"/>
                <c:pt idx="0">
                  <c:v>Totalt</c:v>
                </c:pt>
              </c:strCache>
            </c:strRef>
          </c:tx>
          <c:spPr>
            <a:solidFill>
              <a:schemeClr val="bg2"/>
            </a:solidFill>
            <a:ln>
              <a:solidFill>
                <a:schemeClr val="tx1"/>
              </a:solidFill>
            </a:ln>
            <a:effectLst/>
          </c:spPr>
          <c:invertIfNegative val="0"/>
          <c:dPt>
            <c:idx val="1"/>
            <c:invertIfNegative val="0"/>
            <c:bubble3D val="0"/>
            <c:spPr>
              <a:solidFill>
                <a:schemeClr val="bg2">
                  <a:lumMod val="75000"/>
                </a:schemeClr>
              </a:solidFill>
              <a:ln>
                <a:solidFill>
                  <a:schemeClr val="tx1"/>
                </a:solidFill>
              </a:ln>
              <a:effectLst/>
            </c:spPr>
            <c:extLst>
              <c:ext xmlns:c16="http://schemas.microsoft.com/office/drawing/2014/chart" uri="{C3380CC4-5D6E-409C-BE32-E72D297353CC}">
                <c16:uniqueId val="{00000008-BF24-42CB-BE4B-1F7C06BE4175}"/>
              </c:ext>
            </c:extLst>
          </c:dPt>
          <c:dPt>
            <c:idx val="2"/>
            <c:invertIfNegative val="0"/>
            <c:bubble3D val="0"/>
            <c:spPr>
              <a:solidFill>
                <a:schemeClr val="bg2">
                  <a:lumMod val="75000"/>
                </a:schemeClr>
              </a:solidFill>
              <a:ln>
                <a:solidFill>
                  <a:schemeClr val="tx1"/>
                </a:solidFill>
              </a:ln>
              <a:effectLst/>
            </c:spPr>
            <c:extLst>
              <c:ext xmlns:c16="http://schemas.microsoft.com/office/drawing/2014/chart" uri="{C3380CC4-5D6E-409C-BE32-E72D297353CC}">
                <c16:uniqueId val="{0000000A-BF24-42CB-BE4B-1F7C06BE4175}"/>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'[20240514 Genomlysning av bild och funktion.xlsx]EJ ENKÄT - Kompetensgap'!$B$3:$D$3</c:f>
              <c:strCache>
                <c:ptCount val="3"/>
                <c:pt idx="0">
                  <c:v>Behov av nya medarbetare</c:v>
                </c:pt>
                <c:pt idx="1">
                  <c:v>Inflödet av nya medarbetare</c:v>
                </c:pt>
                <c:pt idx="2">
                  <c:v>Medarbetargapet</c:v>
                </c:pt>
              </c:strCache>
            </c:strRef>
          </c:cat>
          <c:val>
            <c:numRef>
              <c:f>'[20240514 Genomlysning av bild och funktion.xlsx]EJ ENKÄT - Kompetensgap'!$B$8:$D$8</c:f>
              <c:numCache>
                <c:formatCode>General</c:formatCode>
                <c:ptCount val="3"/>
                <c:pt idx="1">
                  <c:v>144000</c:v>
                </c:pt>
                <c:pt idx="2">
                  <c:v>121000</c:v>
                </c:pt>
              </c:numCache>
            </c:numRef>
          </c:val>
          <c:extLst>
            <c:ext xmlns:c16="http://schemas.microsoft.com/office/drawing/2014/chart" uri="{C3380CC4-5D6E-409C-BE32-E72D297353CC}">
              <c16:uniqueId val="{0000000B-BF24-42CB-BE4B-1F7C06BE4175}"/>
            </c:ext>
          </c:extLst>
        </c:ser>
        <c:dLbls>
          <c:dLblPos val="ctr"/>
          <c:showLegendKey val="0"/>
          <c:showVal val="1"/>
          <c:showCatName val="0"/>
          <c:showSerName val="0"/>
          <c:showPercent val="0"/>
          <c:showBubbleSize val="0"/>
        </c:dLbls>
        <c:gapWidth val="150"/>
        <c:overlap val="100"/>
        <c:axId val="676931631"/>
        <c:axId val="676919151"/>
      </c:barChart>
      <c:catAx>
        <c:axId val="676931631"/>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Body)"/>
                <a:ea typeface="+mn-ea"/>
                <a:cs typeface="+mn-cs"/>
              </a:defRPr>
            </a:pPr>
            <a:endParaRPr lang="sv-SE"/>
          </a:p>
        </c:txPr>
        <c:crossAx val="676919151"/>
        <c:crosses val="autoZero"/>
        <c:auto val="1"/>
        <c:lblAlgn val="ctr"/>
        <c:lblOffset val="100"/>
        <c:noMultiLvlLbl val="0"/>
      </c:catAx>
      <c:valAx>
        <c:axId val="67691915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solidFill>
                    <a:latin typeface="+mn-lt"/>
                    <a:ea typeface="+mn-ea"/>
                    <a:cs typeface="+mn-cs"/>
                  </a:defRPr>
                </a:pPr>
                <a:r>
                  <a:rPr lang="sv-SE" sz="1100"/>
                  <a:t>Antal medarbetare</a:t>
                </a:r>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sv-SE"/>
            </a:p>
          </c:txPr>
        </c:title>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sv-SE"/>
          </a:p>
        </c:txPr>
        <c:crossAx val="676931631"/>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solidFill>
            <a:schemeClr val="tx1"/>
          </a:solidFill>
        </a:defRPr>
      </a:pPr>
      <a:endParaRPr lang="sv-S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46467154246426084"/>
          <c:y val="1.7337476598928703E-2"/>
          <c:w val="0.63584625243556003"/>
          <c:h val="0.75823004903088687"/>
        </c:manualLayout>
      </c:layout>
      <c:barChart>
        <c:barDir val="bar"/>
        <c:grouping val="clustered"/>
        <c:varyColors val="0"/>
        <c:ser>
          <c:idx val="3"/>
          <c:order val="0"/>
          <c:tx>
            <c:strRef>
              <c:f>'[Genomlysning av patologin och radiologin - Verksamhetschefer onkologikirurgisk specialitetmedicinsk specialitet.xlsx]I vilka steg möter utmaningar_b'!$A$13</c:f>
              <c:strCache>
                <c:ptCount val="1"/>
                <c:pt idx="0">
                  <c:v>Ej tillämplig</c:v>
                </c:pt>
              </c:strCache>
            </c:strRef>
          </c:tx>
          <c:spPr>
            <a:solidFill>
              <a:schemeClr val="bg1">
                <a:lumMod val="65000"/>
              </a:schemeClr>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'[Genomlysning av patologin och radiologin - Verksamhetschefer onkologikirurgisk specialitetmedicinsk specialitet.xlsx]I vilka steg möter utmaningar_b'!$B$9:$E$9</c:f>
              <c:strCache>
                <c:ptCount val="4"/>
                <c:pt idx="0">
                  <c:v>MDK/rond/konferens med bild och funktion</c:v>
                </c:pt>
                <c:pt idx="1">
                  <c:v>Remissvar från undersökning</c:v>
                </c:pt>
                <c:pt idx="2">
                  <c:v>Remissrutin till undersökning</c:v>
                </c:pt>
                <c:pt idx="3">
                  <c:v>Val av undersökning inom bild och funktion</c:v>
                </c:pt>
              </c:strCache>
            </c:strRef>
          </c:cat>
          <c:val>
            <c:numRef>
              <c:f>'[Genomlysning av patologin och radiologin - Verksamhetschefer onkologikirurgisk specialitetmedicinsk specialitet.xlsx]I vilka steg möter utmaningar_b'!$B$13:$E$13</c:f>
              <c:numCache>
                <c:formatCode>General</c:formatCode>
                <c:ptCount val="4"/>
                <c:pt idx="0">
                  <c:v>0</c:v>
                </c:pt>
                <c:pt idx="1">
                  <c:v>1</c:v>
                </c:pt>
                <c:pt idx="2">
                  <c:v>1</c:v>
                </c:pt>
                <c:pt idx="3">
                  <c:v>1</c:v>
                </c:pt>
              </c:numCache>
            </c:numRef>
          </c:val>
          <c:extLst>
            <c:ext xmlns:c16="http://schemas.microsoft.com/office/drawing/2014/chart" uri="{C3380CC4-5D6E-409C-BE32-E72D297353CC}">
              <c16:uniqueId val="{00000000-9756-4FB7-89D4-1200F2CFE299}"/>
            </c:ext>
          </c:extLst>
        </c:ser>
        <c:ser>
          <c:idx val="1"/>
          <c:order val="1"/>
          <c:tx>
            <c:strRef>
              <c:f>'[Genomlysning av patologin och radiologin - Verksamhetschefer onkologikirurgisk specialitetmedicinsk specialitet.xlsx]I vilka steg möter utmaningar_b'!$A$12</c:f>
              <c:strCache>
                <c:ptCount val="1"/>
                <c:pt idx="0">
                  <c:v>Stor eller mycket stor utmaning</c:v>
                </c:pt>
              </c:strCache>
            </c:strRef>
          </c:tx>
          <c:spPr>
            <a:solidFill>
              <a:schemeClr val="accent6"/>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'[Genomlysning av patologin och radiologin - Verksamhetschefer onkologikirurgisk specialitetmedicinsk specialitet.xlsx]I vilka steg möter utmaningar_b'!$B$9:$E$9</c:f>
              <c:strCache>
                <c:ptCount val="4"/>
                <c:pt idx="0">
                  <c:v>MDK/rond/konferens med bild och funktion</c:v>
                </c:pt>
                <c:pt idx="1">
                  <c:v>Remissvar från undersökning</c:v>
                </c:pt>
                <c:pt idx="2">
                  <c:v>Remissrutin till undersökning</c:v>
                </c:pt>
                <c:pt idx="3">
                  <c:v>Val av undersökning inom bild och funktion</c:v>
                </c:pt>
              </c:strCache>
            </c:strRef>
          </c:cat>
          <c:val>
            <c:numRef>
              <c:f>'[Genomlysning av patologin och radiologin - Verksamhetschefer onkologikirurgisk specialitetmedicinsk specialitet.xlsx]I vilka steg möter utmaningar_b'!$B$12:$E$12</c:f>
              <c:numCache>
                <c:formatCode>General</c:formatCode>
                <c:ptCount val="4"/>
                <c:pt idx="0">
                  <c:v>9</c:v>
                </c:pt>
                <c:pt idx="1">
                  <c:v>9</c:v>
                </c:pt>
                <c:pt idx="2">
                  <c:v>3</c:v>
                </c:pt>
                <c:pt idx="3">
                  <c:v>2</c:v>
                </c:pt>
              </c:numCache>
            </c:numRef>
          </c:val>
          <c:extLst>
            <c:ext xmlns:c16="http://schemas.microsoft.com/office/drawing/2014/chart" uri="{C3380CC4-5D6E-409C-BE32-E72D297353CC}">
              <c16:uniqueId val="{00000001-9756-4FB7-89D4-1200F2CFE299}"/>
            </c:ext>
          </c:extLst>
        </c:ser>
        <c:ser>
          <c:idx val="2"/>
          <c:order val="2"/>
          <c:tx>
            <c:strRef>
              <c:f>'[Genomlysning av patologin och radiologin - Verksamhetschefer onkologikirurgisk specialitetmedicinsk specialitet.xlsx]I vilka steg möter utmaningar_b'!$A$11</c:f>
              <c:strCache>
                <c:ptCount val="1"/>
                <c:pt idx="0">
                  <c:v>Viss utmaning</c:v>
                </c:pt>
              </c:strCache>
            </c:strRef>
          </c:tx>
          <c:spPr>
            <a:solidFill>
              <a:schemeClr val="accent2"/>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'[Genomlysning av patologin och radiologin - Verksamhetschefer onkologikirurgisk specialitetmedicinsk specialitet.xlsx]I vilka steg möter utmaningar_b'!$B$9:$E$9</c:f>
              <c:strCache>
                <c:ptCount val="4"/>
                <c:pt idx="0">
                  <c:v>MDK/rond/konferens med bild och funktion</c:v>
                </c:pt>
                <c:pt idx="1">
                  <c:v>Remissvar från undersökning</c:v>
                </c:pt>
                <c:pt idx="2">
                  <c:v>Remissrutin till undersökning</c:v>
                </c:pt>
                <c:pt idx="3">
                  <c:v>Val av undersökning inom bild och funktion</c:v>
                </c:pt>
              </c:strCache>
            </c:strRef>
          </c:cat>
          <c:val>
            <c:numRef>
              <c:f>'[Genomlysning av patologin och radiologin - Verksamhetschefer onkologikirurgisk specialitetmedicinsk specialitet.xlsx]I vilka steg möter utmaningar_b'!$B$11:$E$11</c:f>
              <c:numCache>
                <c:formatCode>General</c:formatCode>
                <c:ptCount val="4"/>
                <c:pt idx="0">
                  <c:v>6</c:v>
                </c:pt>
                <c:pt idx="1">
                  <c:v>12</c:v>
                </c:pt>
                <c:pt idx="2">
                  <c:v>5</c:v>
                </c:pt>
                <c:pt idx="3">
                  <c:v>5</c:v>
                </c:pt>
              </c:numCache>
            </c:numRef>
          </c:val>
          <c:extLst>
            <c:ext xmlns:c16="http://schemas.microsoft.com/office/drawing/2014/chart" uri="{C3380CC4-5D6E-409C-BE32-E72D297353CC}">
              <c16:uniqueId val="{00000002-9756-4FB7-89D4-1200F2CFE299}"/>
            </c:ext>
          </c:extLst>
        </c:ser>
        <c:ser>
          <c:idx val="0"/>
          <c:order val="3"/>
          <c:tx>
            <c:strRef>
              <c:f>'[Genomlysning av patologin och radiologin - Verksamhetschefer onkologikirurgisk specialitetmedicinsk specialitet.xlsx]I vilka steg möter utmaningar_b'!$A$10</c:f>
              <c:strCache>
                <c:ptCount val="1"/>
                <c:pt idx="0">
                  <c:v>Ingen eller liten utmaning</c:v>
                </c:pt>
              </c:strCache>
            </c:strRef>
          </c:tx>
          <c:spPr>
            <a:solidFill>
              <a:schemeClr val="accent4"/>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'[Genomlysning av patologin och radiologin - Verksamhetschefer onkologikirurgisk specialitetmedicinsk specialitet.xlsx]I vilka steg möter utmaningar_b'!$B$9:$E$9</c:f>
              <c:strCache>
                <c:ptCount val="4"/>
                <c:pt idx="0">
                  <c:v>MDK/rond/konferens med bild och funktion</c:v>
                </c:pt>
                <c:pt idx="1">
                  <c:v>Remissvar från undersökning</c:v>
                </c:pt>
                <c:pt idx="2">
                  <c:v>Remissrutin till undersökning</c:v>
                </c:pt>
                <c:pt idx="3">
                  <c:v>Val av undersökning inom bild och funktion</c:v>
                </c:pt>
              </c:strCache>
            </c:strRef>
          </c:cat>
          <c:val>
            <c:numRef>
              <c:f>'[Genomlysning av patologin och radiologin - Verksamhetschefer onkologikirurgisk specialitetmedicinsk specialitet.xlsx]I vilka steg möter utmaningar_b'!$B$10:$E$10</c:f>
              <c:numCache>
                <c:formatCode>General</c:formatCode>
                <c:ptCount val="4"/>
                <c:pt idx="0">
                  <c:v>26</c:v>
                </c:pt>
                <c:pt idx="1">
                  <c:v>19</c:v>
                </c:pt>
                <c:pt idx="2">
                  <c:v>33</c:v>
                </c:pt>
                <c:pt idx="3">
                  <c:v>33</c:v>
                </c:pt>
              </c:numCache>
            </c:numRef>
          </c:val>
          <c:extLst>
            <c:ext xmlns:c16="http://schemas.microsoft.com/office/drawing/2014/chart" uri="{C3380CC4-5D6E-409C-BE32-E72D297353CC}">
              <c16:uniqueId val="{00000003-9756-4FB7-89D4-1200F2CFE299}"/>
            </c:ext>
          </c:extLst>
        </c:ser>
        <c:dLbls>
          <c:dLblPos val="outEnd"/>
          <c:showLegendKey val="0"/>
          <c:showVal val="1"/>
          <c:showCatName val="0"/>
          <c:showSerName val="0"/>
          <c:showPercent val="0"/>
          <c:showBubbleSize val="0"/>
        </c:dLbls>
        <c:gapWidth val="219"/>
        <c:axId val="1459982688"/>
        <c:axId val="1459974528"/>
      </c:barChart>
      <c:catAx>
        <c:axId val="1459982688"/>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sv-SE"/>
          </a:p>
        </c:txPr>
        <c:crossAx val="1459974528"/>
        <c:crosses val="autoZero"/>
        <c:auto val="1"/>
        <c:lblAlgn val="ctr"/>
        <c:lblOffset val="100"/>
        <c:noMultiLvlLbl val="0"/>
      </c:catAx>
      <c:valAx>
        <c:axId val="145997452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r>
                  <a:rPr lang="sv-SE" dirty="0"/>
                  <a:t>Antal respondenter</a:t>
                </a:r>
              </a:p>
            </c:rich>
          </c:tx>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sv-SE"/>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sv-SE"/>
          </a:p>
        </c:txPr>
        <c:crossAx val="1459982688"/>
        <c:crosses val="autoZero"/>
        <c:crossBetween val="between"/>
      </c:valAx>
      <c:spPr>
        <a:noFill/>
        <a:ln>
          <a:noFill/>
        </a:ln>
        <a:effectLst/>
      </c:spPr>
    </c:plotArea>
    <c:legend>
      <c:legendPos val="b"/>
      <c:layout>
        <c:manualLayout>
          <c:xMode val="edge"/>
          <c:yMode val="edge"/>
          <c:x val="2.8737152697708684E-2"/>
          <c:y val="0.89746732350225766"/>
          <c:w val="0.96875942928143832"/>
          <c:h val="9.0482555647458524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solidFill>
            <a:schemeClr val="tx1"/>
          </a:solidFill>
        </a:defRPr>
      </a:pPr>
      <a:endParaRPr lang="sv-SE"/>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'[20240514 Genomlysning av bild och funktion.xlsx]EJ ENKÄT - Kompetensgap'!$A$4</c:f>
              <c:strCache>
                <c:ptCount val="1"/>
                <c:pt idx="0">
                  <c:v>Näringslivet</c:v>
                </c:pt>
              </c:strCache>
            </c:strRef>
          </c:tx>
          <c:spPr>
            <a:solidFill>
              <a:srgbClr val="F5C0CE"/>
            </a:solidFill>
            <a:ln>
              <a:solidFill>
                <a:schemeClr val="tx1"/>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'[20240514 Genomlysning av bild och funktion.xlsx]EJ ENKÄT - Kompetensgap'!$B$3:$D$3</c:f>
              <c:strCache>
                <c:ptCount val="3"/>
                <c:pt idx="0">
                  <c:v>Behov av nya medarbetare</c:v>
                </c:pt>
                <c:pt idx="1">
                  <c:v>Inflödet av nya medarbetare</c:v>
                </c:pt>
                <c:pt idx="2">
                  <c:v>Medarbetargapet</c:v>
                </c:pt>
              </c:strCache>
            </c:strRef>
          </c:cat>
          <c:val>
            <c:numRef>
              <c:f>'[20240514 Genomlysning av bild och funktion.xlsx]EJ ENKÄT - Kompetensgap'!$B$4:$D$4</c:f>
              <c:numCache>
                <c:formatCode>General</c:formatCode>
                <c:ptCount val="3"/>
                <c:pt idx="0">
                  <c:v>175000</c:v>
                </c:pt>
              </c:numCache>
            </c:numRef>
          </c:val>
          <c:extLst>
            <c:ext xmlns:c16="http://schemas.microsoft.com/office/drawing/2014/chart" uri="{C3380CC4-5D6E-409C-BE32-E72D297353CC}">
              <c16:uniqueId val="{00000000-BF24-42CB-BE4B-1F7C06BE4175}"/>
            </c:ext>
          </c:extLst>
        </c:ser>
        <c:ser>
          <c:idx val="1"/>
          <c:order val="1"/>
          <c:tx>
            <c:strRef>
              <c:f>'[20240514 Genomlysning av bild och funktion.xlsx]EJ ENKÄT - Kompetensgap'!$A$5</c:f>
              <c:strCache>
                <c:ptCount val="1"/>
                <c:pt idx="0">
                  <c:v>Kommuner och regioner</c:v>
                </c:pt>
              </c:strCache>
            </c:strRef>
          </c:tx>
          <c:spPr>
            <a:solidFill>
              <a:srgbClr val="FFE0B8"/>
            </a:solidFill>
            <a:ln>
              <a:solidFill>
                <a:schemeClr val="tx1"/>
              </a:solidFill>
            </a:ln>
            <a:effectLst/>
          </c:spPr>
          <c:invertIfNegative val="0"/>
          <c:dLbls>
            <c:dLbl>
              <c:idx val="0"/>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tx1"/>
                      </a:solidFill>
                      <a:latin typeface="+mn-lt"/>
                      <a:ea typeface="+mn-ea"/>
                      <a:cs typeface="+mn-cs"/>
                    </a:defRPr>
                  </a:pPr>
                  <a:endParaRPr lang="sv-SE"/>
                </a:p>
              </c:txPr>
              <c:dLblPos val="ctr"/>
              <c:showLegendKey val="0"/>
              <c:showVal val="1"/>
              <c:showCatName val="0"/>
              <c:showSerName val="0"/>
              <c:showPercent val="0"/>
              <c:showBubbleSize val="0"/>
              <c:extLst>
                <c:ext xmlns:c16="http://schemas.microsoft.com/office/drawing/2014/chart" uri="{C3380CC4-5D6E-409C-BE32-E72D297353CC}">
                  <c16:uniqueId val="{00000001-BF24-42CB-BE4B-1F7C06BE4175}"/>
                </c:ext>
              </c:extLst>
            </c:dLbl>
            <c:spPr>
              <a:noFill/>
              <a:ln>
                <a:no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tx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'[20240514 Genomlysning av bild och funktion.xlsx]EJ ENKÄT - Kompetensgap'!$B$3:$D$3</c:f>
              <c:strCache>
                <c:ptCount val="3"/>
                <c:pt idx="0">
                  <c:v>Behov av nya medarbetare</c:v>
                </c:pt>
                <c:pt idx="1">
                  <c:v>Inflödet av nya medarbetare</c:v>
                </c:pt>
                <c:pt idx="2">
                  <c:v>Medarbetargapet</c:v>
                </c:pt>
              </c:strCache>
            </c:strRef>
          </c:cat>
          <c:val>
            <c:numRef>
              <c:f>'[20240514 Genomlysning av bild och funktion.xlsx]EJ ENKÄT - Kompetensgap'!$B$5:$D$5</c:f>
              <c:numCache>
                <c:formatCode>General</c:formatCode>
                <c:ptCount val="3"/>
                <c:pt idx="0">
                  <c:v>75000</c:v>
                </c:pt>
              </c:numCache>
            </c:numRef>
          </c:val>
          <c:extLst>
            <c:ext xmlns:c16="http://schemas.microsoft.com/office/drawing/2014/chart" uri="{C3380CC4-5D6E-409C-BE32-E72D297353CC}">
              <c16:uniqueId val="{00000002-BF24-42CB-BE4B-1F7C06BE4175}"/>
            </c:ext>
          </c:extLst>
        </c:ser>
        <c:ser>
          <c:idx val="2"/>
          <c:order val="2"/>
          <c:tx>
            <c:strRef>
              <c:f>'[20240514 Genomlysning av bild och funktion.xlsx]EJ ENKÄT - Kompetensgap'!$A$6</c:f>
              <c:strCache>
                <c:ptCount val="1"/>
                <c:pt idx="0">
                  <c:v>Staten</c:v>
                </c:pt>
              </c:strCache>
            </c:strRef>
          </c:tx>
          <c:spPr>
            <a:solidFill>
              <a:schemeClr val="tx2">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'[20240514 Genomlysning av bild och funktion.xlsx]EJ ENKÄT - Kompetensgap'!$B$3:$D$3</c:f>
              <c:strCache>
                <c:ptCount val="3"/>
                <c:pt idx="0">
                  <c:v>Behov av nya medarbetare</c:v>
                </c:pt>
                <c:pt idx="1">
                  <c:v>Inflödet av nya medarbetare</c:v>
                </c:pt>
                <c:pt idx="2">
                  <c:v>Medarbetargapet</c:v>
                </c:pt>
              </c:strCache>
            </c:strRef>
          </c:cat>
          <c:val>
            <c:numRef>
              <c:f>'[20240514 Genomlysning av bild och funktion.xlsx]EJ ENKÄT - Kompetensgap'!$B$6:$D$6</c:f>
              <c:numCache>
                <c:formatCode>General</c:formatCode>
                <c:ptCount val="3"/>
                <c:pt idx="0">
                  <c:v>15000</c:v>
                </c:pt>
              </c:numCache>
            </c:numRef>
          </c:val>
          <c:extLst>
            <c:ext xmlns:c16="http://schemas.microsoft.com/office/drawing/2014/chart" uri="{C3380CC4-5D6E-409C-BE32-E72D297353CC}">
              <c16:uniqueId val="{00000003-BF24-42CB-BE4B-1F7C06BE4175}"/>
            </c:ext>
          </c:extLst>
        </c:ser>
        <c:ser>
          <c:idx val="4"/>
          <c:order val="3"/>
          <c:tx>
            <c:strRef>
              <c:f>'[20240514 Genomlysning av bild och funktion.xlsx]EJ ENKÄT - Kompetensgap'!$A$7</c:f>
              <c:strCache>
                <c:ptCount val="1"/>
                <c:pt idx="0">
                  <c:v>Differens</c:v>
                </c:pt>
              </c:strCache>
            </c:strRef>
          </c:tx>
          <c:spPr>
            <a:pattFill prst="ltHorz">
              <a:fgClr>
                <a:schemeClr val="bg1">
                  <a:lumMod val="50000"/>
                </a:schemeClr>
              </a:fgClr>
              <a:bgClr>
                <a:schemeClr val="bg1"/>
              </a:bgClr>
            </a:pattFill>
            <a:ln>
              <a:noFill/>
            </a:ln>
            <a:effectLst/>
          </c:spPr>
          <c:invertIfNegative val="0"/>
          <c:dPt>
            <c:idx val="2"/>
            <c:invertIfNegative val="0"/>
            <c:bubble3D val="0"/>
            <c:spPr>
              <a:noFill/>
              <a:ln>
                <a:noFill/>
              </a:ln>
              <a:effectLst/>
            </c:spPr>
            <c:extLst>
              <c:ext xmlns:c16="http://schemas.microsoft.com/office/drawing/2014/chart" uri="{C3380CC4-5D6E-409C-BE32-E72D297353CC}">
                <c16:uniqueId val="{00000005-BF24-42CB-BE4B-1F7C06BE4175}"/>
              </c:ext>
            </c:extLst>
          </c:dPt>
          <c:dLbls>
            <c:dLbl>
              <c:idx val="2"/>
              <c:delete val="1"/>
              <c:extLst>
                <c:ext xmlns:c15="http://schemas.microsoft.com/office/drawing/2012/chart" uri="{CE6537A1-D6FC-4f65-9D91-7224C49458BB}"/>
                <c:ext xmlns:c16="http://schemas.microsoft.com/office/drawing/2014/chart" uri="{C3380CC4-5D6E-409C-BE32-E72D297353CC}">
                  <c16:uniqueId val="{00000005-BF24-42CB-BE4B-1F7C06BE4175}"/>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'[20240514 Genomlysning av bild och funktion.xlsx]EJ ENKÄT - Kompetensgap'!$B$7:$D$7</c:f>
              <c:numCache>
                <c:formatCode>General</c:formatCode>
                <c:ptCount val="3"/>
                <c:pt idx="2">
                  <c:v>144000</c:v>
                </c:pt>
              </c:numCache>
            </c:numRef>
          </c:val>
          <c:extLst>
            <c:ext xmlns:c16="http://schemas.microsoft.com/office/drawing/2014/chart" uri="{C3380CC4-5D6E-409C-BE32-E72D297353CC}">
              <c16:uniqueId val="{00000006-BF24-42CB-BE4B-1F7C06BE4175}"/>
            </c:ext>
          </c:extLst>
        </c:ser>
        <c:ser>
          <c:idx val="3"/>
          <c:order val="4"/>
          <c:tx>
            <c:strRef>
              <c:f>'[20240514 Genomlysning av bild och funktion.xlsx]EJ ENKÄT - Kompetensgap'!$A$8</c:f>
              <c:strCache>
                <c:ptCount val="1"/>
                <c:pt idx="0">
                  <c:v>Totalt</c:v>
                </c:pt>
              </c:strCache>
            </c:strRef>
          </c:tx>
          <c:spPr>
            <a:solidFill>
              <a:schemeClr val="bg2"/>
            </a:solidFill>
            <a:ln>
              <a:solidFill>
                <a:schemeClr val="tx1"/>
              </a:solidFill>
            </a:ln>
            <a:effectLst/>
          </c:spPr>
          <c:invertIfNegative val="0"/>
          <c:dPt>
            <c:idx val="1"/>
            <c:invertIfNegative val="0"/>
            <c:bubble3D val="0"/>
            <c:spPr>
              <a:solidFill>
                <a:schemeClr val="bg2">
                  <a:lumMod val="75000"/>
                </a:schemeClr>
              </a:solidFill>
              <a:ln>
                <a:solidFill>
                  <a:schemeClr val="tx1"/>
                </a:solidFill>
              </a:ln>
              <a:effectLst/>
            </c:spPr>
            <c:extLst>
              <c:ext xmlns:c16="http://schemas.microsoft.com/office/drawing/2014/chart" uri="{C3380CC4-5D6E-409C-BE32-E72D297353CC}">
                <c16:uniqueId val="{00000008-BF24-42CB-BE4B-1F7C06BE4175}"/>
              </c:ext>
            </c:extLst>
          </c:dPt>
          <c:dPt>
            <c:idx val="2"/>
            <c:invertIfNegative val="0"/>
            <c:bubble3D val="0"/>
            <c:spPr>
              <a:solidFill>
                <a:schemeClr val="bg2">
                  <a:lumMod val="75000"/>
                </a:schemeClr>
              </a:solidFill>
              <a:ln>
                <a:solidFill>
                  <a:schemeClr val="tx1"/>
                </a:solidFill>
              </a:ln>
              <a:effectLst/>
            </c:spPr>
            <c:extLst>
              <c:ext xmlns:c16="http://schemas.microsoft.com/office/drawing/2014/chart" uri="{C3380CC4-5D6E-409C-BE32-E72D297353CC}">
                <c16:uniqueId val="{0000000A-BF24-42CB-BE4B-1F7C06BE4175}"/>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'[20240514 Genomlysning av bild och funktion.xlsx]EJ ENKÄT - Kompetensgap'!$B$3:$D$3</c:f>
              <c:strCache>
                <c:ptCount val="3"/>
                <c:pt idx="0">
                  <c:v>Behov av nya medarbetare</c:v>
                </c:pt>
                <c:pt idx="1">
                  <c:v>Inflödet av nya medarbetare</c:v>
                </c:pt>
                <c:pt idx="2">
                  <c:v>Medarbetargapet</c:v>
                </c:pt>
              </c:strCache>
            </c:strRef>
          </c:cat>
          <c:val>
            <c:numRef>
              <c:f>'[20240514 Genomlysning av bild och funktion.xlsx]EJ ENKÄT - Kompetensgap'!$B$8:$D$8</c:f>
              <c:numCache>
                <c:formatCode>General</c:formatCode>
                <c:ptCount val="3"/>
                <c:pt idx="1">
                  <c:v>144000</c:v>
                </c:pt>
                <c:pt idx="2">
                  <c:v>121000</c:v>
                </c:pt>
              </c:numCache>
            </c:numRef>
          </c:val>
          <c:extLst>
            <c:ext xmlns:c16="http://schemas.microsoft.com/office/drawing/2014/chart" uri="{C3380CC4-5D6E-409C-BE32-E72D297353CC}">
              <c16:uniqueId val="{0000000B-BF24-42CB-BE4B-1F7C06BE4175}"/>
            </c:ext>
          </c:extLst>
        </c:ser>
        <c:dLbls>
          <c:dLblPos val="ctr"/>
          <c:showLegendKey val="0"/>
          <c:showVal val="1"/>
          <c:showCatName val="0"/>
          <c:showSerName val="0"/>
          <c:showPercent val="0"/>
          <c:showBubbleSize val="0"/>
        </c:dLbls>
        <c:gapWidth val="150"/>
        <c:overlap val="100"/>
        <c:axId val="676931631"/>
        <c:axId val="676919151"/>
      </c:barChart>
      <c:catAx>
        <c:axId val="676931631"/>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Body)"/>
                <a:ea typeface="+mn-ea"/>
                <a:cs typeface="+mn-cs"/>
              </a:defRPr>
            </a:pPr>
            <a:endParaRPr lang="sv-SE"/>
          </a:p>
        </c:txPr>
        <c:crossAx val="676919151"/>
        <c:crosses val="autoZero"/>
        <c:auto val="1"/>
        <c:lblAlgn val="ctr"/>
        <c:lblOffset val="100"/>
        <c:noMultiLvlLbl val="0"/>
      </c:catAx>
      <c:valAx>
        <c:axId val="67691915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50" b="0" i="0" u="none" strike="noStrike" kern="1200" baseline="0">
                    <a:solidFill>
                      <a:schemeClr val="tx1"/>
                    </a:solidFill>
                    <a:latin typeface="+mn-lt"/>
                    <a:ea typeface="+mn-ea"/>
                    <a:cs typeface="+mn-cs"/>
                  </a:defRPr>
                </a:pPr>
                <a:r>
                  <a:rPr lang="sv-SE"/>
                  <a:t>Antal medarbetare</a:t>
                </a:r>
              </a:p>
            </c:rich>
          </c:tx>
          <c:overlay val="0"/>
          <c:spPr>
            <a:noFill/>
            <a:ln>
              <a:noFill/>
            </a:ln>
            <a:effectLst/>
          </c:spPr>
          <c:txPr>
            <a:bodyPr rot="-54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sv-SE"/>
            </a:p>
          </c:txPr>
        </c:title>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sv-SE"/>
          </a:p>
        </c:txPr>
        <c:crossAx val="676931631"/>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solidFill>
            <a:schemeClr val="tx1"/>
          </a:solidFill>
        </a:defRPr>
      </a:pPr>
      <a:endParaRPr lang="sv-S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Professioner!$B$25</c:f>
              <c:strCache>
                <c:ptCount val="1"/>
                <c:pt idx="0">
                  <c:v>Vilka professioner skulle din verksamhet behöva fler av för att bättre uppfylla SVF-ledtiderna?</c:v>
                </c:pt>
              </c:strCache>
            </c:strRef>
          </c:tx>
          <c:spPr>
            <a:solidFill>
              <a:srgbClr val="FFC000"/>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Professioner!$A$26:$A$35</c:f>
              <c:strCache>
                <c:ptCount val="10"/>
                <c:pt idx="0">
                  <c:v>Biomedicinska analytiker</c:v>
                </c:pt>
                <c:pt idx="1">
                  <c:v>Specialistläkare inom patologi/cytologi</c:v>
                </c:pt>
                <c:pt idx="2">
                  <c:v>Molekylärgenetiker</c:v>
                </c:pt>
                <c:pt idx="3">
                  <c:v>ST-läkare inom patologi</c:v>
                </c:pt>
                <c:pt idx="4">
                  <c:v>Övriga medarbetare</c:v>
                </c:pt>
                <c:pt idx="5">
                  <c:v>Undersköterskor</c:v>
                </c:pt>
                <c:pt idx="6">
                  <c:v>Cytodiagnostiker</c:v>
                </c:pt>
                <c:pt idx="7">
                  <c:v>Medicinska sekreterare</c:v>
                </c:pt>
                <c:pt idx="8">
                  <c:v>Sjuksköterskor</c:v>
                </c:pt>
                <c:pt idx="9">
                  <c:v>Andra läkare under utbildning</c:v>
                </c:pt>
              </c:strCache>
            </c:strRef>
          </c:cat>
          <c:val>
            <c:numRef>
              <c:f>Professioner!$B$26:$B$35</c:f>
              <c:numCache>
                <c:formatCode>General</c:formatCode>
                <c:ptCount val="10"/>
                <c:pt idx="0">
                  <c:v>14</c:v>
                </c:pt>
                <c:pt idx="1">
                  <c:v>13</c:v>
                </c:pt>
                <c:pt idx="2">
                  <c:v>6</c:v>
                </c:pt>
                <c:pt idx="3">
                  <c:v>5</c:v>
                </c:pt>
                <c:pt idx="4">
                  <c:v>4</c:v>
                </c:pt>
                <c:pt idx="5">
                  <c:v>3</c:v>
                </c:pt>
                <c:pt idx="6">
                  <c:v>2</c:v>
                </c:pt>
                <c:pt idx="7">
                  <c:v>1</c:v>
                </c:pt>
                <c:pt idx="8">
                  <c:v>0</c:v>
                </c:pt>
                <c:pt idx="9">
                  <c:v>0</c:v>
                </c:pt>
              </c:numCache>
            </c:numRef>
          </c:val>
          <c:extLst>
            <c:ext xmlns:c16="http://schemas.microsoft.com/office/drawing/2014/chart" uri="{C3380CC4-5D6E-409C-BE32-E72D297353CC}">
              <c16:uniqueId val="{00000000-1E50-4211-9564-EA12C5C8CDEE}"/>
            </c:ext>
          </c:extLst>
        </c:ser>
        <c:dLbls>
          <c:showLegendKey val="0"/>
          <c:showVal val="0"/>
          <c:showCatName val="0"/>
          <c:showSerName val="0"/>
          <c:showPercent val="0"/>
          <c:showBubbleSize val="0"/>
        </c:dLbls>
        <c:gapWidth val="182"/>
        <c:axId val="2082172624"/>
        <c:axId val="2082173104"/>
      </c:barChart>
      <c:catAx>
        <c:axId val="2082172624"/>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sv-SE"/>
          </a:p>
        </c:txPr>
        <c:crossAx val="2082173104"/>
        <c:crosses val="autoZero"/>
        <c:auto val="1"/>
        <c:lblAlgn val="ctr"/>
        <c:lblOffset val="100"/>
        <c:noMultiLvlLbl val="0"/>
      </c:catAx>
      <c:valAx>
        <c:axId val="208217310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r>
                  <a:rPr lang="sv-SE" sz="1100"/>
                  <a:t>Antal respondenter</a:t>
                </a:r>
              </a:p>
            </c:rich>
          </c:tx>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sv-SE"/>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sv-SE"/>
          </a:p>
        </c:txPr>
        <c:crossAx val="208217262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solidFill>
            <a:schemeClr val="tx1"/>
          </a:solidFill>
        </a:defRPr>
      </a:pPr>
      <a:endParaRPr lang="sv-SE"/>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ACC48C-9B1D-4FEA-83FC-83EAAFD3CB88}" type="datetimeFigureOut">
              <a:rPr lang="sv-SE" smtClean="0"/>
              <a:t>2024-09-04</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4EBC71-9DFB-419F-BEA5-CD6764B82CEC}" type="slidenum">
              <a:rPr lang="sv-SE" smtClean="0"/>
              <a:t>‹#›</a:t>
            </a:fld>
            <a:endParaRPr lang="sv-SE"/>
          </a:p>
        </p:txBody>
      </p:sp>
    </p:spTree>
    <p:extLst>
      <p:ext uri="{BB962C8B-B14F-4D97-AF65-F5344CB8AC3E}">
        <p14:creationId xmlns:p14="http://schemas.microsoft.com/office/powerpoint/2010/main" val="3032410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CE33B49-4303-904F-A696-7A9BFA673CEE}"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4463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5"/>
          </p:nvPr>
        </p:nvSpPr>
        <p:spPr/>
        <p:txBody>
          <a:bodyPr/>
          <a:lstStyle/>
          <a:p>
            <a:fld id="{844EBC71-9DFB-419F-BEA5-CD6764B82CEC}" type="slidenum">
              <a:rPr lang="sv-SE" smtClean="0"/>
              <a:t>10</a:t>
            </a:fld>
            <a:endParaRPr lang="sv-SE"/>
          </a:p>
        </p:txBody>
      </p:sp>
    </p:spTree>
    <p:extLst>
      <p:ext uri="{BB962C8B-B14F-4D97-AF65-F5344CB8AC3E}">
        <p14:creationId xmlns:p14="http://schemas.microsoft.com/office/powerpoint/2010/main" val="179120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sv-SE" sz="1200"/>
              <a:t>Varje RCC går igenom förslagen och i mötet 3 september återkopplar:</a:t>
            </a:r>
          </a:p>
          <a:p>
            <a:pPr marL="285750" indent="-285750">
              <a:spcBef>
                <a:spcPts val="600"/>
              </a:spcBef>
              <a:buFont typeface="Arial" panose="020B0604020202020204" pitchFamily="34" charset="0"/>
              <a:buChar char="•"/>
            </a:pPr>
            <a:r>
              <a:rPr lang="sv-SE" sz="1200"/>
              <a:t>Vad kommer vi att genomföra inom vårt RCC?</a:t>
            </a:r>
          </a:p>
          <a:p>
            <a:pPr marL="285750" indent="-285750">
              <a:spcBef>
                <a:spcPts val="600"/>
              </a:spcBef>
              <a:buFont typeface="Arial" panose="020B0604020202020204" pitchFamily="34" charset="0"/>
              <a:buChar char="•"/>
            </a:pPr>
            <a:r>
              <a:rPr lang="sv-SE" sz="1200"/>
              <a:t>Vad skulle vårt RCC kunna ta ansvar för att samordna?</a:t>
            </a:r>
          </a:p>
          <a:p>
            <a:pPr marL="285750" indent="-285750">
              <a:spcBef>
                <a:spcPts val="600"/>
              </a:spcBef>
              <a:buFont typeface="Arial" panose="020B0604020202020204" pitchFamily="34" charset="0"/>
              <a:buChar char="•"/>
            </a:pPr>
            <a:r>
              <a:rPr lang="sv-SE" sz="1200"/>
              <a:t>Vad är mest prioriterat att få med i nästa överenskommelse? </a:t>
            </a:r>
          </a:p>
          <a:p>
            <a:endParaRPr lang="sv-SE"/>
          </a:p>
        </p:txBody>
      </p:sp>
      <p:sp>
        <p:nvSpPr>
          <p:cNvPr id="4" name="Slide Number Placeholder 3"/>
          <p:cNvSpPr>
            <a:spLocks noGrp="1"/>
          </p:cNvSpPr>
          <p:nvPr>
            <p:ph type="sldNum" sz="quarter" idx="5"/>
          </p:nvPr>
        </p:nvSpPr>
        <p:spPr/>
        <p:txBody>
          <a:bodyPr/>
          <a:lstStyle/>
          <a:p>
            <a:fld id="{844EBC71-9DFB-419F-BEA5-CD6764B82CEC}" type="slidenum">
              <a:rPr lang="sv-SE" smtClean="0"/>
              <a:t>11</a:t>
            </a:fld>
            <a:endParaRPr lang="sv-SE"/>
          </a:p>
        </p:txBody>
      </p:sp>
    </p:spTree>
    <p:extLst>
      <p:ext uri="{BB962C8B-B14F-4D97-AF65-F5344CB8AC3E}">
        <p14:creationId xmlns:p14="http://schemas.microsoft.com/office/powerpoint/2010/main" val="143499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sv-SE" sz="1200"/>
              <a:t>Varje RCC går igenom förslagen och i mötet 3 september återkopplar:</a:t>
            </a:r>
          </a:p>
          <a:p>
            <a:pPr marL="285750" indent="-285750">
              <a:spcBef>
                <a:spcPts val="600"/>
              </a:spcBef>
              <a:buFont typeface="Arial" panose="020B0604020202020204" pitchFamily="34" charset="0"/>
              <a:buChar char="•"/>
            </a:pPr>
            <a:r>
              <a:rPr lang="sv-SE" sz="1200"/>
              <a:t>Vad kommer vi att genomföra inom vårt RCC?</a:t>
            </a:r>
          </a:p>
          <a:p>
            <a:pPr marL="285750" indent="-285750">
              <a:spcBef>
                <a:spcPts val="600"/>
              </a:spcBef>
              <a:buFont typeface="Arial" panose="020B0604020202020204" pitchFamily="34" charset="0"/>
              <a:buChar char="•"/>
            </a:pPr>
            <a:r>
              <a:rPr lang="sv-SE" sz="1200"/>
              <a:t>Vad skulle vårt RCC kunna ta ansvar för att samordna?</a:t>
            </a:r>
          </a:p>
          <a:p>
            <a:pPr marL="285750" indent="-285750">
              <a:spcBef>
                <a:spcPts val="600"/>
              </a:spcBef>
              <a:buFont typeface="Arial" panose="020B0604020202020204" pitchFamily="34" charset="0"/>
              <a:buChar char="•"/>
            </a:pPr>
            <a:r>
              <a:rPr lang="sv-SE" sz="1200"/>
              <a:t>Vad är mest prioriterat att få med i nästa överenskommelse? </a:t>
            </a:r>
          </a:p>
          <a:p>
            <a:endParaRPr lang="sv-SE"/>
          </a:p>
        </p:txBody>
      </p:sp>
      <p:sp>
        <p:nvSpPr>
          <p:cNvPr id="4" name="Slide Number Placeholder 3"/>
          <p:cNvSpPr>
            <a:spLocks noGrp="1"/>
          </p:cNvSpPr>
          <p:nvPr>
            <p:ph type="sldNum" sz="quarter" idx="5"/>
          </p:nvPr>
        </p:nvSpPr>
        <p:spPr/>
        <p:txBody>
          <a:bodyPr/>
          <a:lstStyle/>
          <a:p>
            <a:fld id="{844EBC71-9DFB-419F-BEA5-CD6764B82CEC}" type="slidenum">
              <a:rPr lang="sv-SE" smtClean="0"/>
              <a:t>12</a:t>
            </a:fld>
            <a:endParaRPr lang="sv-SE"/>
          </a:p>
        </p:txBody>
      </p:sp>
    </p:spTree>
    <p:extLst>
      <p:ext uri="{BB962C8B-B14F-4D97-AF65-F5344CB8AC3E}">
        <p14:creationId xmlns:p14="http://schemas.microsoft.com/office/powerpoint/2010/main" val="25257237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sv-SE" sz="1200"/>
              <a:t>Varje RCC går igenom förslagen och i mötet 3 september återkopplar:</a:t>
            </a:r>
          </a:p>
          <a:p>
            <a:pPr marL="285750" indent="-285750">
              <a:spcBef>
                <a:spcPts val="600"/>
              </a:spcBef>
              <a:buFont typeface="Arial" panose="020B0604020202020204" pitchFamily="34" charset="0"/>
              <a:buChar char="•"/>
            </a:pPr>
            <a:r>
              <a:rPr lang="sv-SE" sz="1200"/>
              <a:t>Vad kommer vi att genomföra inom vårt RCC?</a:t>
            </a:r>
          </a:p>
          <a:p>
            <a:pPr marL="285750" indent="-285750">
              <a:spcBef>
                <a:spcPts val="600"/>
              </a:spcBef>
              <a:buFont typeface="Arial" panose="020B0604020202020204" pitchFamily="34" charset="0"/>
              <a:buChar char="•"/>
            </a:pPr>
            <a:r>
              <a:rPr lang="sv-SE" sz="1200"/>
              <a:t>Vad skulle vårt RCC kunna ta ansvar för att samordna?</a:t>
            </a:r>
          </a:p>
          <a:p>
            <a:pPr marL="285750" indent="-285750">
              <a:spcBef>
                <a:spcPts val="600"/>
              </a:spcBef>
              <a:buFont typeface="Arial" panose="020B0604020202020204" pitchFamily="34" charset="0"/>
              <a:buChar char="•"/>
            </a:pPr>
            <a:r>
              <a:rPr lang="sv-SE" sz="1200"/>
              <a:t>Vad är mest prioriterat att få med i nästa överenskommelse? </a:t>
            </a:r>
          </a:p>
          <a:p>
            <a:endParaRPr lang="sv-SE"/>
          </a:p>
        </p:txBody>
      </p:sp>
      <p:sp>
        <p:nvSpPr>
          <p:cNvPr id="4" name="Slide Number Placeholder 3"/>
          <p:cNvSpPr>
            <a:spLocks noGrp="1"/>
          </p:cNvSpPr>
          <p:nvPr>
            <p:ph type="sldNum" sz="quarter" idx="5"/>
          </p:nvPr>
        </p:nvSpPr>
        <p:spPr/>
        <p:txBody>
          <a:bodyPr/>
          <a:lstStyle/>
          <a:p>
            <a:fld id="{844EBC71-9DFB-419F-BEA5-CD6764B82CEC}" type="slidenum">
              <a:rPr lang="sv-SE" smtClean="0"/>
              <a:t>18</a:t>
            </a:fld>
            <a:endParaRPr lang="sv-SE"/>
          </a:p>
        </p:txBody>
      </p:sp>
    </p:spTree>
    <p:extLst>
      <p:ext uri="{BB962C8B-B14F-4D97-AF65-F5344CB8AC3E}">
        <p14:creationId xmlns:p14="http://schemas.microsoft.com/office/powerpoint/2010/main" val="3980760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sv-SE" sz="1200"/>
              <a:t>Varje RCC går igenom förslagen och i mötet 3 september återkopplar:</a:t>
            </a:r>
          </a:p>
          <a:p>
            <a:pPr marL="285750" indent="-285750">
              <a:spcBef>
                <a:spcPts val="600"/>
              </a:spcBef>
              <a:buFont typeface="Arial" panose="020B0604020202020204" pitchFamily="34" charset="0"/>
              <a:buChar char="•"/>
            </a:pPr>
            <a:r>
              <a:rPr lang="sv-SE" sz="1200"/>
              <a:t>Vad kommer vi att genomföra inom vårt RCC?</a:t>
            </a:r>
          </a:p>
          <a:p>
            <a:pPr marL="285750" indent="-285750">
              <a:spcBef>
                <a:spcPts val="600"/>
              </a:spcBef>
              <a:buFont typeface="Arial" panose="020B0604020202020204" pitchFamily="34" charset="0"/>
              <a:buChar char="•"/>
            </a:pPr>
            <a:r>
              <a:rPr lang="sv-SE" sz="1200"/>
              <a:t>Vad skulle vårt RCC kunna ta ansvar för att samordna?</a:t>
            </a:r>
          </a:p>
          <a:p>
            <a:pPr marL="285750" indent="-285750">
              <a:spcBef>
                <a:spcPts val="600"/>
              </a:spcBef>
              <a:buFont typeface="Arial" panose="020B0604020202020204" pitchFamily="34" charset="0"/>
              <a:buChar char="•"/>
            </a:pPr>
            <a:r>
              <a:rPr lang="sv-SE" sz="1200"/>
              <a:t>Vad är mest prioriterat att få med i nästa överenskommelse? </a:t>
            </a:r>
          </a:p>
          <a:p>
            <a:endParaRPr lang="sv-SE"/>
          </a:p>
        </p:txBody>
      </p:sp>
      <p:sp>
        <p:nvSpPr>
          <p:cNvPr id="4" name="Slide Number Placeholder 3"/>
          <p:cNvSpPr>
            <a:spLocks noGrp="1"/>
          </p:cNvSpPr>
          <p:nvPr>
            <p:ph type="sldNum" sz="quarter" idx="5"/>
          </p:nvPr>
        </p:nvSpPr>
        <p:spPr/>
        <p:txBody>
          <a:bodyPr/>
          <a:lstStyle/>
          <a:p>
            <a:fld id="{844EBC71-9DFB-419F-BEA5-CD6764B82CEC}" type="slidenum">
              <a:rPr lang="sv-SE" smtClean="0"/>
              <a:t>19</a:t>
            </a:fld>
            <a:endParaRPr lang="sv-SE"/>
          </a:p>
        </p:txBody>
      </p:sp>
    </p:spTree>
    <p:extLst>
      <p:ext uri="{BB962C8B-B14F-4D97-AF65-F5344CB8AC3E}">
        <p14:creationId xmlns:p14="http://schemas.microsoft.com/office/powerpoint/2010/main" val="24713484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2.xml"/><Relationship Id="rId5" Type="http://schemas.openxmlformats.org/officeDocument/2006/relationships/image" Target="../media/image4.png"/><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7.xml"/><Relationship Id="rId5" Type="http://schemas.openxmlformats.org/officeDocument/2006/relationships/image" Target="../media/image4.png"/><Relationship Id="rId4" Type="http://schemas.openxmlformats.org/officeDocument/2006/relationships/image" Target="../media/image3.svg"/></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3.sv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3.sv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bg>
      <p:bgPr>
        <a:solidFill>
          <a:schemeClr val="bg1"/>
        </a:solidFill>
        <a:effectLst/>
      </p:bgPr>
    </p:bg>
    <p:spTree>
      <p:nvGrpSpPr>
        <p:cNvPr id="1" name=""/>
        <p:cNvGrpSpPr/>
        <p:nvPr/>
      </p:nvGrpSpPr>
      <p:grpSpPr>
        <a:xfrm>
          <a:off x="0" y="0"/>
          <a:ext cx="0" cy="0"/>
          <a:chOff x="0" y="0"/>
          <a:chExt cx="0" cy="0"/>
        </a:xfrm>
      </p:grpSpPr>
      <p:sp>
        <p:nvSpPr>
          <p:cNvPr id="4" name="Do not remove" hidden="1">
            <a:extLst>
              <a:ext uri="{FF2B5EF4-FFF2-40B4-BE49-F238E27FC236}">
                <a16:creationId xmlns:a16="http://schemas.microsoft.com/office/drawing/2014/main" id="{C5BB1B69-8D40-E695-4235-90C0AC2E32D8}"/>
              </a:ext>
            </a:extLst>
          </p:cNvPr>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96BD4896-4320-BE5E-FBD7-8C8514EF01A1}"/>
              </a:ext>
              <a:ext uri="{C183D7F6-B498-43B3-948B-1728B52AA6E4}">
                <adec:decorative xmlns:adec="http://schemas.microsoft.com/office/drawing/2017/decorative" xmlns="" val="1"/>
              </a:ext>
            </a:extLst>
          </p:cNvPr>
          <p:cNvSpPr>
            <a:spLocks/>
          </p:cNvSpPr>
          <p:nvPr/>
        </p:nvSpPr>
        <p:spPr>
          <a:xfrm>
            <a:off x="0" y="3429000"/>
            <a:ext cx="12192000" cy="3429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37BB744C-39EF-BE35-E6D0-F096E7D19444}"/>
              </a:ext>
            </a:extLst>
          </p:cNvPr>
          <p:cNvSpPr>
            <a:spLocks noGrp="1"/>
          </p:cNvSpPr>
          <p:nvPr>
            <p:ph type="ctrTitle"/>
          </p:nvPr>
        </p:nvSpPr>
        <p:spPr>
          <a:xfrm>
            <a:off x="838200" y="3940233"/>
            <a:ext cx="9144000" cy="1163782"/>
          </a:xfrm>
        </p:spPr>
        <p:txBody>
          <a:bodyPr lIns="0" rIns="0" anchor="b">
            <a:noAutofit/>
          </a:bodyPr>
          <a:lstStyle>
            <a:lvl1pPr algn="l">
              <a:defRPr sz="3600"/>
            </a:lvl1pPr>
          </a:lstStyle>
          <a:p>
            <a:r>
              <a:rPr lang="sv-SE"/>
              <a:t>Klicka här för att ändra mall för rubrikformat</a:t>
            </a:r>
          </a:p>
        </p:txBody>
      </p:sp>
      <p:sp>
        <p:nvSpPr>
          <p:cNvPr id="3" name="Underrubrik 2">
            <a:extLst>
              <a:ext uri="{FF2B5EF4-FFF2-40B4-BE49-F238E27FC236}">
                <a16:creationId xmlns:a16="http://schemas.microsoft.com/office/drawing/2014/main" id="{9831885D-F9C6-93C6-2064-9335C4A255C5}"/>
              </a:ext>
            </a:extLst>
          </p:cNvPr>
          <p:cNvSpPr>
            <a:spLocks noGrp="1"/>
          </p:cNvSpPr>
          <p:nvPr>
            <p:ph type="subTitle" idx="1"/>
          </p:nvPr>
        </p:nvSpPr>
        <p:spPr>
          <a:xfrm>
            <a:off x="838200" y="5303520"/>
            <a:ext cx="9144000" cy="1044000"/>
          </a:xfrm>
        </p:spPr>
        <p:txBody>
          <a:bodyPr lIns="0" rIns="0">
            <a:no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pic>
        <p:nvPicPr>
          <p:cNvPr id="8" name="Bild 7" descr="Logotyp för Regionala Cancercentrum i samverkan.">
            <a:extLst>
              <a:ext uri="{FF2B5EF4-FFF2-40B4-BE49-F238E27FC236}">
                <a16:creationId xmlns:a16="http://schemas.microsoft.com/office/drawing/2014/main" id="{C18E324E-C1A7-2570-918E-252C27549762}"/>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0530313" y="6189505"/>
            <a:ext cx="1355411" cy="396000"/>
          </a:xfrm>
          <a:prstGeom prst="rect">
            <a:avLst/>
          </a:prstGeom>
        </p:spPr>
      </p:pic>
      <p:pic>
        <p:nvPicPr>
          <p:cNvPr id="10" name="Bildobjekt 9">
            <a:extLst>
              <a:ext uri="{FF2B5EF4-FFF2-40B4-BE49-F238E27FC236}">
                <a16:creationId xmlns:a16="http://schemas.microsoft.com/office/drawing/2014/main" id="{44BBE38B-5F42-4877-3A0C-6A08D8422705}"/>
              </a:ext>
              <a:ext uri="{C183D7F6-B498-43B3-948B-1728B52AA6E4}">
                <adec:decorative xmlns:adec="http://schemas.microsoft.com/office/drawing/2017/decorative" xmlns="" val="1"/>
              </a:ext>
            </a:extLst>
          </p:cNvPr>
          <p:cNvPicPr>
            <a:picLocks noChangeAspect="1"/>
          </p:cNvPicPr>
          <p:nvPr/>
        </p:nvPicPr>
        <p:blipFill rotWithShape="1">
          <a:blip r:embed="rId5">
            <a:extLst>
              <a:ext uri="{28A0092B-C50C-407E-A947-70E740481C1C}">
                <a14:useLocalDpi xmlns:a14="http://schemas.microsoft.com/office/drawing/2010/main" val="0"/>
              </a:ext>
            </a:extLst>
          </a:blip>
          <a:srcRect t="-1" r="248" b="513"/>
          <a:stretch/>
        </p:blipFill>
        <p:spPr>
          <a:xfrm>
            <a:off x="0" y="-17674"/>
            <a:ext cx="12192000" cy="3429000"/>
          </a:xfrm>
          <a:prstGeom prst="rect">
            <a:avLst/>
          </a:prstGeom>
        </p:spPr>
      </p:pic>
    </p:spTree>
    <p:extLst>
      <p:ext uri="{BB962C8B-B14F-4D97-AF65-F5344CB8AC3E}">
        <p14:creationId xmlns:p14="http://schemas.microsoft.com/office/powerpoint/2010/main" val="138151827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3" name="Do not remove" hidden="1">
            <a:extLst>
              <a:ext uri="{FF2B5EF4-FFF2-40B4-BE49-F238E27FC236}">
                <a16:creationId xmlns:a16="http://schemas.microsoft.com/office/drawing/2014/main" id="{6394628D-680C-D8FC-3CCF-E20DFD0C944D}"/>
              </a:ext>
            </a:extLst>
          </p:cNvPr>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ACCC3C73-2ECF-463A-3F79-404E7D5AFCDA}"/>
              </a:ext>
            </a:extLst>
          </p:cNvPr>
          <p:cNvSpPr>
            <a:spLocks noGrp="1"/>
          </p:cNvSpPr>
          <p:nvPr>
            <p:ph type="title"/>
          </p:nvPr>
        </p:nvSpPr>
        <p:spPr>
          <a:xfrm>
            <a:off x="550863" y="260142"/>
            <a:ext cx="10699200" cy="931313"/>
          </a:xfrm>
        </p:spPr>
        <p:txBody>
          <a:bodyPr/>
          <a:lstStyle/>
          <a:p>
            <a:r>
              <a:rPr lang="sv-SE"/>
              <a:t>Klicka här för att ändra mall för rubrikformat</a:t>
            </a:r>
          </a:p>
        </p:txBody>
      </p:sp>
    </p:spTree>
    <p:extLst>
      <p:ext uri="{BB962C8B-B14F-4D97-AF65-F5344CB8AC3E}">
        <p14:creationId xmlns:p14="http://schemas.microsoft.com/office/powerpoint/2010/main" val="1056817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Do not remove" hidden="1">
            <a:extLst>
              <a:ext uri="{FF2B5EF4-FFF2-40B4-BE49-F238E27FC236}">
                <a16:creationId xmlns:a16="http://schemas.microsoft.com/office/drawing/2014/main" id="{60012F0C-E11E-430C-7F5E-4F6F646B9CFE}"/>
              </a:ext>
            </a:extLst>
          </p:cNvPr>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3408836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utord">
    <p:bg>
      <p:bgPr>
        <a:solidFill>
          <a:schemeClr val="bg1"/>
        </a:solidFill>
        <a:effectLst/>
      </p:bgPr>
    </p:bg>
    <p:spTree>
      <p:nvGrpSpPr>
        <p:cNvPr id="1" name=""/>
        <p:cNvGrpSpPr/>
        <p:nvPr/>
      </p:nvGrpSpPr>
      <p:grpSpPr>
        <a:xfrm>
          <a:off x="0" y="0"/>
          <a:ext cx="0" cy="0"/>
          <a:chOff x="0" y="0"/>
          <a:chExt cx="0" cy="0"/>
        </a:xfrm>
      </p:grpSpPr>
      <p:sp>
        <p:nvSpPr>
          <p:cNvPr id="5" name="Do not remove" hidden="1">
            <a:extLst>
              <a:ext uri="{FF2B5EF4-FFF2-40B4-BE49-F238E27FC236}">
                <a16:creationId xmlns:a16="http://schemas.microsoft.com/office/drawing/2014/main" id="{AEFD9214-AB7C-ECFB-41A9-B454A17B43AE}"/>
              </a:ext>
            </a:extLst>
          </p:cNvPr>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96BD4896-4320-BE5E-FBD7-8C8514EF01A1}"/>
              </a:ext>
              <a:ext uri="{C183D7F6-B498-43B3-948B-1728B52AA6E4}">
                <adec:decorative xmlns:adec="http://schemas.microsoft.com/office/drawing/2017/decorative" xmlns="" val="1"/>
              </a:ext>
            </a:extLst>
          </p:cNvPr>
          <p:cNvSpPr>
            <a:spLocks noGrp="1" noRot="1" noMove="1" noResize="1" noEditPoints="1" noAdjustHandles="1" noChangeArrowheads="1" noChangeShapeType="1"/>
          </p:cNvSpPr>
          <p:nvPr/>
        </p:nvSpPr>
        <p:spPr>
          <a:xfrm>
            <a:off x="0" y="3429000"/>
            <a:ext cx="12192000" cy="3429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37BB744C-39EF-BE35-E6D0-F096E7D19444}"/>
              </a:ext>
            </a:extLst>
          </p:cNvPr>
          <p:cNvSpPr>
            <a:spLocks noGrp="1"/>
          </p:cNvSpPr>
          <p:nvPr>
            <p:ph type="ctrTitle" hasCustomPrompt="1"/>
          </p:nvPr>
        </p:nvSpPr>
        <p:spPr>
          <a:xfrm>
            <a:off x="2064026" y="3907472"/>
            <a:ext cx="4031974" cy="1446273"/>
          </a:xfrm>
        </p:spPr>
        <p:txBody>
          <a:bodyPr anchor="b">
            <a:normAutofit/>
          </a:bodyPr>
          <a:lstStyle>
            <a:lvl1pPr algn="l">
              <a:defRPr sz="3600"/>
            </a:lvl1pPr>
          </a:lstStyle>
          <a:p>
            <a:r>
              <a:rPr lang="sv-SE"/>
              <a:t>Slutord</a:t>
            </a:r>
          </a:p>
        </p:txBody>
      </p:sp>
      <p:sp>
        <p:nvSpPr>
          <p:cNvPr id="3" name="Underrubrik 2">
            <a:extLst>
              <a:ext uri="{FF2B5EF4-FFF2-40B4-BE49-F238E27FC236}">
                <a16:creationId xmlns:a16="http://schemas.microsoft.com/office/drawing/2014/main" id="{9831885D-F9C6-93C6-2064-9335C4A255C5}"/>
              </a:ext>
            </a:extLst>
          </p:cNvPr>
          <p:cNvSpPr>
            <a:spLocks noGrp="1"/>
          </p:cNvSpPr>
          <p:nvPr>
            <p:ph type="subTitle" idx="1"/>
          </p:nvPr>
        </p:nvSpPr>
        <p:spPr>
          <a:xfrm>
            <a:off x="2064026" y="5417839"/>
            <a:ext cx="4031974" cy="828756"/>
          </a:xfrm>
        </p:spPr>
        <p:txBody>
          <a:bodyPr>
            <a:normAutofit/>
          </a:bodyPr>
          <a:lstStyle>
            <a:lvl1pPr marL="0" indent="0" algn="l">
              <a:buNone/>
              <a:defRPr sz="1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pic>
        <p:nvPicPr>
          <p:cNvPr id="9" name="Bild 8" descr="Logotyp för Regionala Cancercentrum i samverkan.">
            <a:extLst>
              <a:ext uri="{FF2B5EF4-FFF2-40B4-BE49-F238E27FC236}">
                <a16:creationId xmlns:a16="http://schemas.microsoft.com/office/drawing/2014/main" id="{856B5A1D-6073-5A30-4722-FC715FB31D90}"/>
              </a:ext>
            </a:extLst>
          </p:cNvPr>
          <p:cNvPicPr>
            <a:picLocks noGrp="1" noRot="1" noChangeAspect="1" noMove="1" noResize="1" noEditPoints="1" noAdjustHandles="1" noChangeArrowheads="1" noChangeShapeType="1" noCrop="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6512539" y="4743090"/>
            <a:ext cx="2525994" cy="738000"/>
          </a:xfrm>
          <a:prstGeom prst="rect">
            <a:avLst/>
          </a:prstGeom>
        </p:spPr>
      </p:pic>
      <p:pic>
        <p:nvPicPr>
          <p:cNvPr id="4" name="Bildobjekt 3">
            <a:extLst>
              <a:ext uri="{FF2B5EF4-FFF2-40B4-BE49-F238E27FC236}">
                <a16:creationId xmlns:a16="http://schemas.microsoft.com/office/drawing/2014/main" id="{16C4F822-CC3B-1C6B-C1C1-53A59E149D56}"/>
              </a:ext>
              <a:ext uri="{C183D7F6-B498-43B3-948B-1728B52AA6E4}">
                <adec:decorative xmlns:adec="http://schemas.microsoft.com/office/drawing/2017/decorative" xmlns="" val="1"/>
              </a:ext>
            </a:extLst>
          </p:cNvPr>
          <p:cNvPicPr>
            <a:picLocks noChangeAspect="1"/>
          </p:cNvPicPr>
          <p:nvPr/>
        </p:nvPicPr>
        <p:blipFill rotWithShape="1">
          <a:blip r:embed="rId5">
            <a:extLst>
              <a:ext uri="{28A0092B-C50C-407E-A947-70E740481C1C}">
                <a14:useLocalDpi xmlns:a14="http://schemas.microsoft.com/office/drawing/2010/main" val="0"/>
              </a:ext>
            </a:extLst>
          </a:blip>
          <a:srcRect t="-1" r="248" b="513"/>
          <a:stretch/>
        </p:blipFill>
        <p:spPr>
          <a:xfrm>
            <a:off x="0" y="-17674"/>
            <a:ext cx="12192000" cy="3429000"/>
          </a:xfrm>
          <a:prstGeom prst="rect">
            <a:avLst/>
          </a:prstGeom>
        </p:spPr>
      </p:pic>
    </p:spTree>
    <p:extLst>
      <p:ext uri="{BB962C8B-B14F-4D97-AF65-F5344CB8AC3E}">
        <p14:creationId xmlns:p14="http://schemas.microsoft.com/office/powerpoint/2010/main" val="3029624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Rubrik och text">
    <p:spTree>
      <p:nvGrpSpPr>
        <p:cNvPr id="1" name=""/>
        <p:cNvGrpSpPr/>
        <p:nvPr/>
      </p:nvGrpSpPr>
      <p:grpSpPr>
        <a:xfrm>
          <a:off x="0" y="0"/>
          <a:ext cx="0" cy="0"/>
          <a:chOff x="0" y="0"/>
          <a:chExt cx="0" cy="0"/>
        </a:xfrm>
      </p:grpSpPr>
      <p:sp>
        <p:nvSpPr>
          <p:cNvPr id="8" name="Do not remove" hidden="1">
            <a:extLst>
              <a:ext uri="{FF2B5EF4-FFF2-40B4-BE49-F238E27FC236}">
                <a16:creationId xmlns:a16="http://schemas.microsoft.com/office/drawing/2014/main" id="{46E93C6D-49B4-1E80-42A7-235F640D5641}"/>
              </a:ext>
            </a:extLst>
          </p:cNvPr>
          <p:cNvSpPr/>
          <p:nvPr userDrawn="1">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lumMod val="20000"/>
                    <a:lumOff val="80000"/>
                  </a:schemeClr>
                </a:solidFill>
              </a14:hiddenFill>
            </a:ext>
            <a:ext uri="{91240B29-F687-4F45-9708-019B960494DF}">
              <a14:hiddenLine xmlns:a14="http://schemas.microsoft.com/office/drawing/2010/main" w="25400" cap="flat" cmpd="sng" algn="ctr">
                <a:solidFill>
                  <a:schemeClr val="bg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tx1"/>
              </a:solidFill>
            </a:endParaRPr>
          </a:p>
        </p:txBody>
      </p:sp>
      <p:sp>
        <p:nvSpPr>
          <p:cNvPr id="2" name="Title 1">
            <a:extLst>
              <a:ext uri="{FF2B5EF4-FFF2-40B4-BE49-F238E27FC236}">
                <a16:creationId xmlns:a16="http://schemas.microsoft.com/office/drawing/2014/main" id="{A0BAAB2C-BC77-7852-6F42-43CDA3479231}"/>
              </a:ext>
            </a:extLst>
          </p:cNvPr>
          <p:cNvSpPr>
            <a:spLocks noGrp="1"/>
          </p:cNvSpPr>
          <p:nvPr>
            <p:ph type="title"/>
          </p:nvPr>
        </p:nvSpPr>
        <p:spPr/>
        <p:txBody>
          <a:bodyPr anchor="t">
            <a:noAutofit/>
          </a:bodyPr>
          <a:lstStyle/>
          <a:p>
            <a:r>
              <a:rPr lang="en-US"/>
              <a:t>Click to edit Master title style</a:t>
            </a:r>
            <a:endParaRPr lang="en-SE"/>
          </a:p>
        </p:txBody>
      </p:sp>
      <p:sp>
        <p:nvSpPr>
          <p:cNvPr id="3" name="Date Placeholder 2">
            <a:extLst>
              <a:ext uri="{FF2B5EF4-FFF2-40B4-BE49-F238E27FC236}">
                <a16:creationId xmlns:a16="http://schemas.microsoft.com/office/drawing/2014/main" id="{9F8828B9-8E85-248B-BC53-818385AFDDAF}"/>
              </a:ext>
            </a:extLst>
          </p:cNvPr>
          <p:cNvSpPr>
            <a:spLocks noGrp="1"/>
          </p:cNvSpPr>
          <p:nvPr>
            <p:ph type="dt" sz="half" idx="10"/>
          </p:nvPr>
        </p:nvSpPr>
        <p:spPr/>
        <p:txBody>
          <a:bodyPr/>
          <a:lstStyle/>
          <a:p>
            <a:fld id="{9B9DF15C-B686-437D-9FB1-2513361E92B5}" type="datetime1">
              <a:rPr lang="sv-SE" smtClean="0"/>
              <a:t>2024-09-04</a:t>
            </a:fld>
            <a:endParaRPr lang="sv-SE"/>
          </a:p>
        </p:txBody>
      </p:sp>
      <p:sp>
        <p:nvSpPr>
          <p:cNvPr id="4" name="Footer Placeholder 3">
            <a:extLst>
              <a:ext uri="{FF2B5EF4-FFF2-40B4-BE49-F238E27FC236}">
                <a16:creationId xmlns:a16="http://schemas.microsoft.com/office/drawing/2014/main" id="{73388D9B-3EC8-1511-2E68-06FCDC66AF68}"/>
              </a:ext>
            </a:extLst>
          </p:cNvPr>
          <p:cNvSpPr>
            <a:spLocks noGrp="1"/>
          </p:cNvSpPr>
          <p:nvPr>
            <p:ph type="ftr" sz="quarter" idx="11"/>
          </p:nvPr>
        </p:nvSpPr>
        <p:spPr/>
        <p:txBody>
          <a:bodyPr/>
          <a:lstStyle/>
          <a:p>
            <a:r>
              <a:rPr lang="sv-SE"/>
              <a:t>PRELIMINÄRT ARBETSMATERIAL - UNDER UTVECKLING</a:t>
            </a:r>
          </a:p>
        </p:txBody>
      </p:sp>
      <p:sp>
        <p:nvSpPr>
          <p:cNvPr id="5" name="Text Placeholder 7">
            <a:extLst>
              <a:ext uri="{FF2B5EF4-FFF2-40B4-BE49-F238E27FC236}">
                <a16:creationId xmlns:a16="http://schemas.microsoft.com/office/drawing/2014/main" id="{F1B931AB-C90A-B2AE-7287-8781B91D872D}"/>
              </a:ext>
            </a:extLst>
          </p:cNvPr>
          <p:cNvSpPr>
            <a:spLocks noGrp="1"/>
          </p:cNvSpPr>
          <p:nvPr>
            <p:ph type="body" sz="quarter" idx="13" hasCustomPrompt="1"/>
          </p:nvPr>
        </p:nvSpPr>
        <p:spPr>
          <a:xfrm>
            <a:off x="609600" y="6129938"/>
            <a:ext cx="10972800" cy="215444"/>
          </a:xfrm>
        </p:spPr>
        <p:txBody>
          <a:bodyPr anchor="b">
            <a:spAutoFit/>
          </a:bodyPr>
          <a:lstStyle>
            <a:lvl1pPr marL="0" indent="0">
              <a:buNone/>
              <a:tabLst>
                <a:tab pos="450000" algn="r"/>
                <a:tab pos="630000" algn="l"/>
              </a:tabLst>
              <a:defRPr sz="800">
                <a:solidFill>
                  <a:schemeClr val="bg1">
                    <a:lumMod val="50000"/>
                  </a:schemeClr>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	</a:t>
            </a:r>
            <a:r>
              <a:rPr lang="en-US" err="1"/>
              <a:t>Källa</a:t>
            </a:r>
            <a:r>
              <a:rPr lang="en-US"/>
              <a:t>:</a:t>
            </a:r>
            <a:endParaRPr lang="en-SE"/>
          </a:p>
        </p:txBody>
      </p:sp>
      <p:sp>
        <p:nvSpPr>
          <p:cNvPr id="6" name="Text Placeholder 5">
            <a:extLst>
              <a:ext uri="{FF2B5EF4-FFF2-40B4-BE49-F238E27FC236}">
                <a16:creationId xmlns:a16="http://schemas.microsoft.com/office/drawing/2014/main" id="{80689894-D7EB-24FB-BE03-0879C596D61D}"/>
              </a:ext>
            </a:extLst>
          </p:cNvPr>
          <p:cNvSpPr>
            <a:spLocks noGrp="1"/>
          </p:cNvSpPr>
          <p:nvPr>
            <p:ph type="body" sz="quarter" idx="12"/>
          </p:nvPr>
        </p:nvSpPr>
        <p:spPr>
          <a:xfrm>
            <a:off x="609600" y="1598613"/>
            <a:ext cx="10972800" cy="4516437"/>
          </a:xfrm>
        </p:spPr>
        <p:txBody>
          <a:bodyPr>
            <a:noAutofit/>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E"/>
          </a:p>
        </p:txBody>
      </p:sp>
    </p:spTree>
    <p:extLst>
      <p:ext uri="{BB962C8B-B14F-4D97-AF65-F5344CB8AC3E}">
        <p14:creationId xmlns:p14="http://schemas.microsoft.com/office/powerpoint/2010/main" val="2845089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Rubrikbild foto">
    <p:bg>
      <p:bgPr>
        <a:solidFill>
          <a:schemeClr val="bg1"/>
        </a:solidFill>
        <a:effectLst/>
      </p:bgPr>
    </p:bg>
    <p:spTree>
      <p:nvGrpSpPr>
        <p:cNvPr id="1" name=""/>
        <p:cNvGrpSpPr/>
        <p:nvPr/>
      </p:nvGrpSpPr>
      <p:grpSpPr>
        <a:xfrm>
          <a:off x="0" y="0"/>
          <a:ext cx="0" cy="0"/>
          <a:chOff x="0" y="0"/>
          <a:chExt cx="0" cy="0"/>
        </a:xfrm>
      </p:grpSpPr>
      <p:sp>
        <p:nvSpPr>
          <p:cNvPr id="6" name="Do not remove" hidden="1">
            <a:extLst>
              <a:ext uri="{FF2B5EF4-FFF2-40B4-BE49-F238E27FC236}">
                <a16:creationId xmlns:a16="http://schemas.microsoft.com/office/drawing/2014/main" id="{D3EE14FF-BD51-F94F-77C8-0845E4B3B6BF}"/>
              </a:ext>
            </a:extLst>
          </p:cNvPr>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37BB744C-39EF-BE35-E6D0-F096E7D19444}"/>
              </a:ext>
            </a:extLst>
          </p:cNvPr>
          <p:cNvSpPr>
            <a:spLocks noGrp="1"/>
          </p:cNvSpPr>
          <p:nvPr>
            <p:ph type="ctrTitle"/>
          </p:nvPr>
        </p:nvSpPr>
        <p:spPr>
          <a:xfrm>
            <a:off x="838200" y="3940233"/>
            <a:ext cx="9144000" cy="1163782"/>
          </a:xfrm>
        </p:spPr>
        <p:txBody>
          <a:bodyPr lIns="0" rIns="0" anchor="b">
            <a:noAutofit/>
          </a:bodyPr>
          <a:lstStyle>
            <a:lvl1pPr algn="l">
              <a:defRPr sz="3600"/>
            </a:lvl1pPr>
          </a:lstStyle>
          <a:p>
            <a:r>
              <a:rPr lang="sv-SE"/>
              <a:t>Klicka här för att ändra mall för rubrikformat</a:t>
            </a:r>
          </a:p>
        </p:txBody>
      </p:sp>
      <p:sp>
        <p:nvSpPr>
          <p:cNvPr id="3" name="Underrubrik 2">
            <a:extLst>
              <a:ext uri="{FF2B5EF4-FFF2-40B4-BE49-F238E27FC236}">
                <a16:creationId xmlns:a16="http://schemas.microsoft.com/office/drawing/2014/main" id="{9831885D-F9C6-93C6-2064-9335C4A255C5}"/>
              </a:ext>
            </a:extLst>
          </p:cNvPr>
          <p:cNvSpPr>
            <a:spLocks noGrp="1"/>
          </p:cNvSpPr>
          <p:nvPr>
            <p:ph type="subTitle" idx="1"/>
          </p:nvPr>
        </p:nvSpPr>
        <p:spPr>
          <a:xfrm>
            <a:off x="838200" y="5303520"/>
            <a:ext cx="9144000" cy="1044000"/>
          </a:xfrm>
        </p:spPr>
        <p:txBody>
          <a:bodyPr lIns="0" rIns="0">
            <a:no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5" name="Platshållare för bild 4">
            <a:extLst>
              <a:ext uri="{FF2B5EF4-FFF2-40B4-BE49-F238E27FC236}">
                <a16:creationId xmlns:a16="http://schemas.microsoft.com/office/drawing/2014/main" id="{41AC7806-D8D8-EC2B-C89E-F9DEC34DE5FF}"/>
              </a:ext>
            </a:extLst>
          </p:cNvPr>
          <p:cNvSpPr>
            <a:spLocks noGrp="1"/>
          </p:cNvSpPr>
          <p:nvPr>
            <p:ph type="pic" sz="quarter" idx="10"/>
          </p:nvPr>
        </p:nvSpPr>
        <p:spPr>
          <a:xfrm>
            <a:off x="0" y="0"/>
            <a:ext cx="12192000" cy="3429000"/>
          </a:xfrm>
        </p:spPr>
        <p:txBody>
          <a:bodyPr tIns="1080000"/>
          <a:lstStyle>
            <a:lvl1pPr marL="0" indent="0" algn="ctr">
              <a:buFontTx/>
              <a:buNone/>
              <a:defRPr sz="1800"/>
            </a:lvl1pPr>
          </a:lstStyle>
          <a:p>
            <a:endParaRPr lang="sv-SE"/>
          </a:p>
        </p:txBody>
      </p:sp>
      <p:pic>
        <p:nvPicPr>
          <p:cNvPr id="4" name="Bild 3" descr="Logotyp för Regionala Cancercentrum i samverkan.">
            <a:extLst>
              <a:ext uri="{FF2B5EF4-FFF2-40B4-BE49-F238E27FC236}">
                <a16:creationId xmlns:a16="http://schemas.microsoft.com/office/drawing/2014/main" id="{79291B18-783D-7C64-81DD-9AF1F98518AC}"/>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0530313" y="6189505"/>
            <a:ext cx="1355411" cy="396000"/>
          </a:xfrm>
          <a:prstGeom prst="rect">
            <a:avLst/>
          </a:prstGeom>
        </p:spPr>
      </p:pic>
    </p:spTree>
    <p:extLst>
      <p:ext uri="{BB962C8B-B14F-4D97-AF65-F5344CB8AC3E}">
        <p14:creationId xmlns:p14="http://schemas.microsoft.com/office/powerpoint/2010/main" val="4094457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05801A0-86DB-2518-5DD2-FFF46886B39D}"/>
              </a:ext>
            </a:extLst>
          </p:cNvPr>
          <p:cNvSpPr>
            <a:spLocks noGrp="1"/>
          </p:cNvSpPr>
          <p:nvPr>
            <p:ph type="title"/>
          </p:nvPr>
        </p:nvSpPr>
        <p:spPr>
          <a:xfrm>
            <a:off x="550863" y="260142"/>
            <a:ext cx="10699200" cy="931313"/>
          </a:xfrm>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F49C088A-3265-D860-E847-24B3CDC4DBFA}"/>
              </a:ext>
            </a:extLst>
          </p:cNvPr>
          <p:cNvSpPr>
            <a:spLocks noGrp="1"/>
          </p:cNvSpPr>
          <p:nvPr>
            <p:ph idx="1"/>
          </p:nvPr>
        </p:nvSpPr>
        <p:spPr/>
        <p:txBody>
          <a:bodyPr rIns="108000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4097069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Avsnittsrubrik">
    <p:spTree>
      <p:nvGrpSpPr>
        <p:cNvPr id="1" name=""/>
        <p:cNvGrpSpPr/>
        <p:nvPr/>
      </p:nvGrpSpPr>
      <p:grpSpPr>
        <a:xfrm>
          <a:off x="0" y="0"/>
          <a:ext cx="0" cy="0"/>
          <a:chOff x="0" y="0"/>
          <a:chExt cx="0" cy="0"/>
        </a:xfrm>
      </p:grpSpPr>
      <p:sp>
        <p:nvSpPr>
          <p:cNvPr id="10" name="Do not remove" hidden="1">
            <a:extLst>
              <a:ext uri="{FF2B5EF4-FFF2-40B4-BE49-F238E27FC236}">
                <a16:creationId xmlns:a16="http://schemas.microsoft.com/office/drawing/2014/main" id="{D0DB3F33-EC81-E0BA-E3C4-8D4DE353D1C6}"/>
              </a:ext>
            </a:extLst>
          </p:cNvPr>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23246C11-7319-CE7A-FDFE-391454B72755}"/>
              </a:ext>
            </a:extLst>
          </p:cNvPr>
          <p:cNvSpPr>
            <a:spLocks noGrp="1"/>
          </p:cNvSpPr>
          <p:nvPr>
            <p:ph type="title"/>
          </p:nvPr>
        </p:nvSpPr>
        <p:spPr>
          <a:xfrm>
            <a:off x="914400" y="1271848"/>
            <a:ext cx="5181599" cy="2352502"/>
          </a:xfrm>
        </p:spPr>
        <p:txBody>
          <a:bodyPr anchor="b"/>
          <a:lstStyle>
            <a:lvl1pPr>
              <a:defRPr sz="36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8B65ECCA-4244-E828-0026-ECCBBE9545D4}"/>
              </a:ext>
            </a:extLst>
          </p:cNvPr>
          <p:cNvSpPr>
            <a:spLocks noGrp="1"/>
          </p:cNvSpPr>
          <p:nvPr>
            <p:ph type="body" idx="1"/>
          </p:nvPr>
        </p:nvSpPr>
        <p:spPr>
          <a:xfrm>
            <a:off x="914399" y="3738563"/>
            <a:ext cx="5181599" cy="1106487"/>
          </a:xfrm>
        </p:spPr>
        <p:txBody>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pic>
        <p:nvPicPr>
          <p:cNvPr id="7" name="Bildobjekt 6">
            <a:extLst>
              <a:ext uri="{FF2B5EF4-FFF2-40B4-BE49-F238E27FC236}">
                <a16:creationId xmlns:a16="http://schemas.microsoft.com/office/drawing/2014/main" id="{87C1236E-7139-3EC7-E324-4CFA9983B90C}"/>
              </a:ext>
              <a:ext uri="{C183D7F6-B498-43B3-948B-1728B52AA6E4}">
                <adec:decorative xmlns:adec="http://schemas.microsoft.com/office/drawing/2017/decorative" xmlns="" val="1"/>
              </a:ext>
            </a:extLst>
          </p:cNvPr>
          <p:cNvPicPr>
            <a:picLocks noChangeAspect="1"/>
          </p:cNvPicPr>
          <p:nvPr/>
        </p:nvPicPr>
        <p:blipFill rotWithShape="1">
          <a:blip r:embed="rId3">
            <a:extLst>
              <a:ext uri="{28A0092B-C50C-407E-A947-70E740481C1C}">
                <a14:useLocalDpi xmlns:a14="http://schemas.microsoft.com/office/drawing/2010/main" val="0"/>
              </a:ext>
            </a:extLst>
          </a:blip>
          <a:srcRect t="233" b="229"/>
          <a:stretch/>
        </p:blipFill>
        <p:spPr>
          <a:xfrm>
            <a:off x="7803931" y="0"/>
            <a:ext cx="4406460" cy="6858000"/>
          </a:xfrm>
          <a:custGeom>
            <a:avLst/>
            <a:gdLst>
              <a:gd name="connsiteX0" fmla="*/ 0 w 4385079"/>
              <a:gd name="connsiteY0" fmla="*/ 6657975 h 6858000"/>
              <a:gd name="connsiteX1" fmla="*/ 4385079 w 4385079"/>
              <a:gd name="connsiteY1" fmla="*/ 6657975 h 6858000"/>
              <a:gd name="connsiteX2" fmla="*/ 4385079 w 4385079"/>
              <a:gd name="connsiteY2" fmla="*/ 6858000 h 6858000"/>
              <a:gd name="connsiteX3" fmla="*/ 0 w 4385079"/>
              <a:gd name="connsiteY3" fmla="*/ 6858000 h 6858000"/>
              <a:gd name="connsiteX4" fmla="*/ 0 w 4385079"/>
              <a:gd name="connsiteY4" fmla="*/ 0 h 6858000"/>
              <a:gd name="connsiteX5" fmla="*/ 4385079 w 4385079"/>
              <a:gd name="connsiteY5" fmla="*/ 0 h 6858000"/>
              <a:gd name="connsiteX6" fmla="*/ 4385079 w 4385079"/>
              <a:gd name="connsiteY6" fmla="*/ 6109854 h 6858000"/>
              <a:gd name="connsiteX7" fmla="*/ 0 w 4385079"/>
              <a:gd name="connsiteY7" fmla="*/ 610985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85079" h="6858000">
                <a:moveTo>
                  <a:pt x="0" y="6657975"/>
                </a:moveTo>
                <a:lnTo>
                  <a:pt x="4385079" y="6657975"/>
                </a:lnTo>
                <a:lnTo>
                  <a:pt x="4385079" y="6858000"/>
                </a:lnTo>
                <a:lnTo>
                  <a:pt x="0" y="6858000"/>
                </a:lnTo>
                <a:close/>
                <a:moveTo>
                  <a:pt x="0" y="0"/>
                </a:moveTo>
                <a:lnTo>
                  <a:pt x="4385079" y="0"/>
                </a:lnTo>
                <a:lnTo>
                  <a:pt x="4385079" y="6109854"/>
                </a:lnTo>
                <a:lnTo>
                  <a:pt x="0" y="6109854"/>
                </a:lnTo>
                <a:close/>
              </a:path>
            </a:pathLst>
          </a:custGeom>
        </p:spPr>
      </p:pic>
      <p:pic>
        <p:nvPicPr>
          <p:cNvPr id="4" name="Bild 3" descr="Logotyp för Regionala Cancercentrum i samverkan.">
            <a:extLst>
              <a:ext uri="{FF2B5EF4-FFF2-40B4-BE49-F238E27FC236}">
                <a16:creationId xmlns:a16="http://schemas.microsoft.com/office/drawing/2014/main" id="{82E1B808-E26B-6B84-C12D-D69C0959C471}"/>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0530313" y="6189505"/>
            <a:ext cx="1355411" cy="396000"/>
          </a:xfrm>
          <a:prstGeom prst="rect">
            <a:avLst/>
          </a:prstGeom>
        </p:spPr>
      </p:pic>
    </p:spTree>
    <p:extLst>
      <p:ext uri="{BB962C8B-B14F-4D97-AF65-F5344CB8AC3E}">
        <p14:creationId xmlns:p14="http://schemas.microsoft.com/office/powerpoint/2010/main" val="39552270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Avsnittsrubrik foto">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3246C11-7319-CE7A-FDFE-391454B72755}"/>
              </a:ext>
            </a:extLst>
          </p:cNvPr>
          <p:cNvSpPr>
            <a:spLocks noGrp="1"/>
          </p:cNvSpPr>
          <p:nvPr>
            <p:ph type="title"/>
          </p:nvPr>
        </p:nvSpPr>
        <p:spPr>
          <a:xfrm>
            <a:off x="914400" y="1271848"/>
            <a:ext cx="5181599" cy="2352502"/>
          </a:xfrm>
        </p:spPr>
        <p:txBody>
          <a:bodyPr anchor="b"/>
          <a:lstStyle>
            <a:lvl1pPr>
              <a:defRPr sz="36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8B65ECCA-4244-E828-0026-ECCBBE9545D4}"/>
              </a:ext>
            </a:extLst>
          </p:cNvPr>
          <p:cNvSpPr>
            <a:spLocks noGrp="1"/>
          </p:cNvSpPr>
          <p:nvPr>
            <p:ph type="body" idx="1"/>
          </p:nvPr>
        </p:nvSpPr>
        <p:spPr>
          <a:xfrm>
            <a:off x="914399" y="3738563"/>
            <a:ext cx="5181599" cy="1106487"/>
          </a:xfrm>
        </p:spPr>
        <p:txBody>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bild 9" descr="Beskriv innehållet i bilden.">
            <a:extLst>
              <a:ext uri="{FF2B5EF4-FFF2-40B4-BE49-F238E27FC236}">
                <a16:creationId xmlns:a16="http://schemas.microsoft.com/office/drawing/2014/main" id="{73032063-D459-B3C5-D191-B841FCB4F552}"/>
              </a:ext>
            </a:extLst>
          </p:cNvPr>
          <p:cNvSpPr>
            <a:spLocks noGrp="1"/>
          </p:cNvSpPr>
          <p:nvPr>
            <p:ph type="pic" sz="quarter" idx="13"/>
          </p:nvPr>
        </p:nvSpPr>
        <p:spPr>
          <a:xfrm>
            <a:off x="7805651" y="-1"/>
            <a:ext cx="4386349" cy="6859986"/>
          </a:xfrm>
          <a:custGeom>
            <a:avLst/>
            <a:gdLst>
              <a:gd name="connsiteX0" fmla="*/ 0 w 4386349"/>
              <a:gd name="connsiteY0" fmla="*/ 6660996 h 6859986"/>
              <a:gd name="connsiteX1" fmla="*/ 4386349 w 4386349"/>
              <a:gd name="connsiteY1" fmla="*/ 6660996 h 6859986"/>
              <a:gd name="connsiteX2" fmla="*/ 4386349 w 4386349"/>
              <a:gd name="connsiteY2" fmla="*/ 6859986 h 6859986"/>
              <a:gd name="connsiteX3" fmla="*/ 0 w 4386349"/>
              <a:gd name="connsiteY3" fmla="*/ 6859986 h 6859986"/>
              <a:gd name="connsiteX4" fmla="*/ 0 w 4386349"/>
              <a:gd name="connsiteY4" fmla="*/ 0 h 6859986"/>
              <a:gd name="connsiteX5" fmla="*/ 4386349 w 4386349"/>
              <a:gd name="connsiteY5" fmla="*/ 0 h 6859986"/>
              <a:gd name="connsiteX6" fmla="*/ 4386349 w 4386349"/>
              <a:gd name="connsiteY6" fmla="*/ 6110869 h 6859986"/>
              <a:gd name="connsiteX7" fmla="*/ 0 w 4386349"/>
              <a:gd name="connsiteY7" fmla="*/ 6110869 h 6859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86349" h="6859986">
                <a:moveTo>
                  <a:pt x="0" y="6660996"/>
                </a:moveTo>
                <a:lnTo>
                  <a:pt x="4386349" y="6660996"/>
                </a:lnTo>
                <a:lnTo>
                  <a:pt x="4386349" y="6859986"/>
                </a:lnTo>
                <a:lnTo>
                  <a:pt x="0" y="6859986"/>
                </a:lnTo>
                <a:close/>
                <a:moveTo>
                  <a:pt x="0" y="0"/>
                </a:moveTo>
                <a:lnTo>
                  <a:pt x="4386349" y="0"/>
                </a:lnTo>
                <a:lnTo>
                  <a:pt x="4386349" y="6110869"/>
                </a:lnTo>
                <a:lnTo>
                  <a:pt x="0" y="6110869"/>
                </a:lnTo>
                <a:close/>
              </a:path>
            </a:pathLst>
          </a:custGeom>
        </p:spPr>
        <p:txBody>
          <a:bodyPr wrap="square" tIns="2700000">
            <a:noAutofit/>
          </a:bodyPr>
          <a:lstStyle>
            <a:lvl1pPr marL="0" indent="0" algn="ctr">
              <a:buNone/>
              <a:defRPr sz="1800"/>
            </a:lvl1pPr>
          </a:lstStyle>
          <a:p>
            <a:endParaRPr lang="sv-SE"/>
          </a:p>
        </p:txBody>
      </p:sp>
      <p:pic>
        <p:nvPicPr>
          <p:cNvPr id="5" name="Bild 4" descr="Logotyp för Regionala Cancercentrum i samverkan.">
            <a:extLst>
              <a:ext uri="{FF2B5EF4-FFF2-40B4-BE49-F238E27FC236}">
                <a16:creationId xmlns:a16="http://schemas.microsoft.com/office/drawing/2014/main" id="{B03030A8-1080-D8B3-1397-0476F8748DA4}"/>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530313" y="6189505"/>
            <a:ext cx="1355411" cy="396000"/>
          </a:xfrm>
          <a:prstGeom prst="rect">
            <a:avLst/>
          </a:prstGeom>
        </p:spPr>
      </p:pic>
    </p:spTree>
    <p:extLst>
      <p:ext uri="{BB962C8B-B14F-4D97-AF65-F5344CB8AC3E}">
        <p14:creationId xmlns:p14="http://schemas.microsoft.com/office/powerpoint/2010/main" val="78474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99320A7-87AA-B023-5772-52A6607FFA7E}"/>
              </a:ext>
            </a:extLst>
          </p:cNvPr>
          <p:cNvSpPr>
            <a:spLocks noGrp="1"/>
          </p:cNvSpPr>
          <p:nvPr>
            <p:ph type="title"/>
          </p:nvPr>
        </p:nvSpPr>
        <p:spPr>
          <a:xfrm>
            <a:off x="550863" y="260142"/>
            <a:ext cx="10699200" cy="931313"/>
          </a:xfrm>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761D1890-9ECE-2DBB-66D9-7BD4EB905FA6}"/>
              </a:ext>
            </a:extLst>
          </p:cNvPr>
          <p:cNvSpPr>
            <a:spLocks noGrp="1"/>
          </p:cNvSpPr>
          <p:nvPr>
            <p:ph sz="half" idx="1"/>
          </p:nvPr>
        </p:nvSpPr>
        <p:spPr>
          <a:xfrm>
            <a:off x="914400" y="1825625"/>
            <a:ext cx="5031410" cy="4032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8D76982C-C438-1D5C-EF3C-B4950A3D5650}"/>
              </a:ext>
            </a:extLst>
          </p:cNvPr>
          <p:cNvSpPr>
            <a:spLocks noGrp="1"/>
          </p:cNvSpPr>
          <p:nvPr>
            <p:ph sz="half" idx="2"/>
          </p:nvPr>
        </p:nvSpPr>
        <p:spPr>
          <a:xfrm>
            <a:off x="6255025" y="1825625"/>
            <a:ext cx="5022576" cy="4032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920912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6E9188C1-085A-DCB0-75C4-F4308EB5E5E4}"/>
              </a:ext>
            </a:extLst>
          </p:cNvPr>
          <p:cNvSpPr>
            <a:spLocks noGrp="1"/>
          </p:cNvSpPr>
          <p:nvPr>
            <p:ph type="title"/>
          </p:nvPr>
        </p:nvSpPr>
        <p:spPr>
          <a:xfrm>
            <a:off x="550863" y="260142"/>
            <a:ext cx="10699200" cy="93131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4142B4BB-CB3E-9948-9A25-B99F9F799145}"/>
              </a:ext>
            </a:extLst>
          </p:cNvPr>
          <p:cNvSpPr>
            <a:spLocks noGrp="1"/>
          </p:cNvSpPr>
          <p:nvPr>
            <p:ph type="body" idx="1"/>
          </p:nvPr>
        </p:nvSpPr>
        <p:spPr>
          <a:xfrm>
            <a:off x="914399" y="1709530"/>
            <a:ext cx="5031410" cy="75095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623A01E1-C0CC-691D-FCD3-B4B1403BD136}"/>
              </a:ext>
            </a:extLst>
          </p:cNvPr>
          <p:cNvSpPr>
            <a:spLocks noGrp="1"/>
          </p:cNvSpPr>
          <p:nvPr>
            <p:ph sz="half" idx="2"/>
          </p:nvPr>
        </p:nvSpPr>
        <p:spPr>
          <a:xfrm>
            <a:off x="914400" y="2505075"/>
            <a:ext cx="5031410" cy="3348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C9336A51-2A9A-7D52-34BC-BE52DE36FA75}"/>
              </a:ext>
            </a:extLst>
          </p:cNvPr>
          <p:cNvSpPr>
            <a:spLocks noGrp="1"/>
          </p:cNvSpPr>
          <p:nvPr>
            <p:ph type="body" sz="quarter" idx="3"/>
          </p:nvPr>
        </p:nvSpPr>
        <p:spPr>
          <a:xfrm>
            <a:off x="6255025" y="1709530"/>
            <a:ext cx="5022576" cy="75095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ED2C6FF1-1D30-2129-372B-622D3E40741E}"/>
              </a:ext>
            </a:extLst>
          </p:cNvPr>
          <p:cNvSpPr>
            <a:spLocks noGrp="1"/>
          </p:cNvSpPr>
          <p:nvPr>
            <p:ph sz="quarter" idx="4"/>
          </p:nvPr>
        </p:nvSpPr>
        <p:spPr>
          <a:xfrm>
            <a:off x="6255024" y="2505075"/>
            <a:ext cx="5040244" cy="3348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616470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xt med bildtext">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D1B0EEE2-9D4A-725B-5C59-F79BA3E0356F}"/>
              </a:ext>
            </a:extLst>
          </p:cNvPr>
          <p:cNvSpPr>
            <a:spLocks noGrp="1"/>
          </p:cNvSpPr>
          <p:nvPr>
            <p:ph type="title"/>
          </p:nvPr>
        </p:nvSpPr>
        <p:spPr>
          <a:xfrm>
            <a:off x="914401" y="735643"/>
            <a:ext cx="5984487" cy="1026461"/>
          </a:xfrm>
        </p:spPr>
        <p:txBody>
          <a:bodyPr/>
          <a:lstStyle/>
          <a:p>
            <a:r>
              <a:rPr lang="sv-SE"/>
              <a:t>Klicka här för att ändra mall för rubrikformat</a:t>
            </a:r>
          </a:p>
        </p:txBody>
      </p:sp>
      <p:sp>
        <p:nvSpPr>
          <p:cNvPr id="4" name="Platshållare för text 3">
            <a:extLst>
              <a:ext uri="{FF2B5EF4-FFF2-40B4-BE49-F238E27FC236}">
                <a16:creationId xmlns:a16="http://schemas.microsoft.com/office/drawing/2014/main" id="{B0A49642-FF82-6FCF-66B8-C5989379C6C4}"/>
              </a:ext>
            </a:extLst>
          </p:cNvPr>
          <p:cNvSpPr>
            <a:spLocks noGrp="1"/>
          </p:cNvSpPr>
          <p:nvPr>
            <p:ph type="body" sz="half" idx="2"/>
          </p:nvPr>
        </p:nvSpPr>
        <p:spPr>
          <a:xfrm>
            <a:off x="914400" y="1940312"/>
            <a:ext cx="5984488" cy="3627864"/>
          </a:xfrm>
        </p:spPr>
        <p:txBody>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6" name="Platshållare för bild 5" descr="Beskriv innehållet i bilden.">
            <a:extLst>
              <a:ext uri="{FF2B5EF4-FFF2-40B4-BE49-F238E27FC236}">
                <a16:creationId xmlns:a16="http://schemas.microsoft.com/office/drawing/2014/main" id="{772EBB79-AC16-1497-0B74-D53CD88E3077}"/>
              </a:ext>
            </a:extLst>
          </p:cNvPr>
          <p:cNvSpPr>
            <a:spLocks noGrp="1"/>
          </p:cNvSpPr>
          <p:nvPr>
            <p:ph type="pic" sz="quarter" idx="10"/>
          </p:nvPr>
        </p:nvSpPr>
        <p:spPr>
          <a:xfrm>
            <a:off x="7367239" y="1940312"/>
            <a:ext cx="3196684" cy="4007004"/>
          </a:xfrm>
        </p:spPr>
        <p:txBody>
          <a:bodyPr tIns="1368000"/>
          <a:lstStyle>
            <a:lvl1pPr marL="0" indent="0" algn="ctr">
              <a:buNone/>
              <a:defRPr sz="1800"/>
            </a:lvl1pPr>
          </a:lstStyle>
          <a:p>
            <a:endParaRPr lang="sv-SE"/>
          </a:p>
        </p:txBody>
      </p:sp>
    </p:spTree>
    <p:extLst>
      <p:ext uri="{BB962C8B-B14F-4D97-AF65-F5344CB8AC3E}">
        <p14:creationId xmlns:p14="http://schemas.microsoft.com/office/powerpoint/2010/main" val="1143049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ild med bildtext">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511E9267-79FC-E8F7-AB63-77BA58B11127}"/>
              </a:ext>
            </a:extLst>
          </p:cNvPr>
          <p:cNvSpPr>
            <a:spLocks noGrp="1"/>
          </p:cNvSpPr>
          <p:nvPr>
            <p:ph type="title"/>
          </p:nvPr>
        </p:nvSpPr>
        <p:spPr>
          <a:xfrm>
            <a:off x="2404024" y="4777049"/>
            <a:ext cx="7383953" cy="681849"/>
          </a:xfrm>
        </p:spPr>
        <p:txBody>
          <a:bodyPr/>
          <a:lstStyle/>
          <a:p>
            <a:r>
              <a:rPr lang="sv-SE"/>
              <a:t>Klicka här för att ändra mall för rubrikformat</a:t>
            </a:r>
          </a:p>
        </p:txBody>
      </p:sp>
      <p:sp>
        <p:nvSpPr>
          <p:cNvPr id="4" name="Platshållare för text 3">
            <a:extLst>
              <a:ext uri="{FF2B5EF4-FFF2-40B4-BE49-F238E27FC236}">
                <a16:creationId xmlns:a16="http://schemas.microsoft.com/office/drawing/2014/main" id="{1A2650B3-489D-7028-3249-D520987461BE}"/>
              </a:ext>
            </a:extLst>
          </p:cNvPr>
          <p:cNvSpPr>
            <a:spLocks noGrp="1"/>
          </p:cNvSpPr>
          <p:nvPr>
            <p:ph type="body" sz="half" idx="2"/>
          </p:nvPr>
        </p:nvSpPr>
        <p:spPr>
          <a:xfrm>
            <a:off x="2404023" y="5457694"/>
            <a:ext cx="7383953" cy="743726"/>
          </a:xfrm>
        </p:spPr>
        <p:txBody>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3" name="Platshållare för bild 2" descr="Beskriv innehållet i bilden.">
            <a:extLst>
              <a:ext uri="{FF2B5EF4-FFF2-40B4-BE49-F238E27FC236}">
                <a16:creationId xmlns:a16="http://schemas.microsoft.com/office/drawing/2014/main" id="{5F1D83C1-691A-FA6E-A9B4-4C6EA8A02C40}"/>
              </a:ext>
            </a:extLst>
          </p:cNvPr>
          <p:cNvSpPr>
            <a:spLocks noGrp="1"/>
          </p:cNvSpPr>
          <p:nvPr>
            <p:ph type="pic" idx="1"/>
          </p:nvPr>
        </p:nvSpPr>
        <p:spPr>
          <a:xfrm>
            <a:off x="2404024" y="598140"/>
            <a:ext cx="7383953" cy="4090738"/>
          </a:xfrm>
        </p:spPr>
        <p:txBody>
          <a:bodyPr tIns="1800000"/>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Tree>
    <p:extLst>
      <p:ext uri="{BB962C8B-B14F-4D97-AF65-F5344CB8AC3E}">
        <p14:creationId xmlns:p14="http://schemas.microsoft.com/office/powerpoint/2010/main" val="4234263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sv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664D7CDC-7415-95BC-67E6-AAC4745698FA}"/>
              </a:ext>
            </a:extLst>
          </p:cNvPr>
          <p:cNvSpPr>
            <a:spLocks noGrp="1"/>
          </p:cNvSpPr>
          <p:nvPr>
            <p:ph type="title"/>
          </p:nvPr>
        </p:nvSpPr>
        <p:spPr>
          <a:xfrm>
            <a:off x="914400" y="720790"/>
            <a:ext cx="10380868" cy="931313"/>
          </a:xfrm>
          <a:prstGeom prst="rect">
            <a:avLst/>
          </a:prstGeom>
        </p:spPr>
        <p:txBody>
          <a:bodyPr vert="horz" lIns="91440" tIns="45720" rIns="91440" bIns="45720" rtlCol="0" anchor="ctr">
            <a:no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98371212-88E8-427C-63B4-D28D504DA39A}"/>
              </a:ext>
            </a:extLst>
          </p:cNvPr>
          <p:cNvSpPr>
            <a:spLocks noGrp="1"/>
          </p:cNvSpPr>
          <p:nvPr>
            <p:ph type="body" idx="1"/>
          </p:nvPr>
        </p:nvSpPr>
        <p:spPr>
          <a:xfrm>
            <a:off x="914400" y="1825624"/>
            <a:ext cx="10380868" cy="4032000"/>
          </a:xfrm>
          <a:prstGeom prst="rect">
            <a:avLst/>
          </a:prstGeom>
        </p:spPr>
        <p:txBody>
          <a:bodyPr vert="horz" lIns="91440" tIns="45720" rIns="91440" bIns="4572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AAFCB151-E9B7-F742-0DEC-A7A342F6444C}"/>
              </a:ext>
            </a:extLst>
          </p:cNvPr>
          <p:cNvSpPr>
            <a:spLocks noGrp="1"/>
          </p:cNvSpPr>
          <p:nvPr>
            <p:ph type="dt" sz="half" idx="2"/>
          </p:nvPr>
        </p:nvSpPr>
        <p:spPr>
          <a:xfrm>
            <a:off x="369172" y="6388841"/>
            <a:ext cx="995652"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endParaRPr lang="sv-SE"/>
          </a:p>
        </p:txBody>
      </p:sp>
      <p:sp>
        <p:nvSpPr>
          <p:cNvPr id="5" name="Platshållare för sidfot 4">
            <a:extLst>
              <a:ext uri="{FF2B5EF4-FFF2-40B4-BE49-F238E27FC236}">
                <a16:creationId xmlns:a16="http://schemas.microsoft.com/office/drawing/2014/main" id="{6994935D-6363-526F-37C4-CA04AF182639}"/>
              </a:ext>
            </a:extLst>
          </p:cNvPr>
          <p:cNvSpPr>
            <a:spLocks noGrp="1"/>
          </p:cNvSpPr>
          <p:nvPr>
            <p:ph type="ftr" sz="quarter" idx="3"/>
          </p:nvPr>
        </p:nvSpPr>
        <p:spPr>
          <a:xfrm>
            <a:off x="1748068" y="6381407"/>
            <a:ext cx="367271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endParaRPr lang="sv-SE"/>
          </a:p>
        </p:txBody>
      </p:sp>
      <p:sp>
        <p:nvSpPr>
          <p:cNvPr id="6" name="Platshållare för bildnummer 5">
            <a:extLst>
              <a:ext uri="{FF2B5EF4-FFF2-40B4-BE49-F238E27FC236}">
                <a16:creationId xmlns:a16="http://schemas.microsoft.com/office/drawing/2014/main" id="{D1266FA1-691C-F3EA-D23E-6A7FEDAC62D9}"/>
              </a:ext>
            </a:extLst>
          </p:cNvPr>
          <p:cNvSpPr>
            <a:spLocks noGrp="1"/>
          </p:cNvSpPr>
          <p:nvPr>
            <p:ph type="sldNum" sz="quarter" idx="4"/>
          </p:nvPr>
        </p:nvSpPr>
        <p:spPr>
          <a:xfrm>
            <a:off x="5888247" y="6381406"/>
            <a:ext cx="415505"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fld id="{F6BFBBAA-0DC8-449E-8C1D-C0EC3DE1A67C}" type="slidenum">
              <a:rPr lang="sv-SE" smtClean="0"/>
              <a:pPr/>
              <a:t>‹#›</a:t>
            </a:fld>
            <a:endParaRPr lang="sv-SE"/>
          </a:p>
        </p:txBody>
      </p:sp>
      <p:pic>
        <p:nvPicPr>
          <p:cNvPr id="7" name="Bildobjekt 6">
            <a:extLst>
              <a:ext uri="{FF2B5EF4-FFF2-40B4-BE49-F238E27FC236}">
                <a16:creationId xmlns:a16="http://schemas.microsoft.com/office/drawing/2014/main" id="{A2CADC74-281C-ED14-70A3-0BC15946B188}"/>
              </a:ext>
              <a:ext uri="{C183D7F6-B498-43B3-948B-1728B52AA6E4}">
                <adec:decorative xmlns:adec="http://schemas.microsoft.com/office/drawing/2017/decorative" xmlns="" val="1"/>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 y="6289288"/>
            <a:ext cx="12188583" cy="568712"/>
          </a:xfrm>
          <a:prstGeom prst="rect">
            <a:avLst/>
          </a:prstGeom>
        </p:spPr>
      </p:pic>
      <p:pic>
        <p:nvPicPr>
          <p:cNvPr id="9" name="Bild 8" descr="Logotyp för Regionala Cancercentrum i samverkan.">
            <a:extLst>
              <a:ext uri="{FF2B5EF4-FFF2-40B4-BE49-F238E27FC236}">
                <a16:creationId xmlns:a16="http://schemas.microsoft.com/office/drawing/2014/main" id="{28F43D65-9A2C-4D85-E4A2-9A2CA7E21AB3}"/>
              </a:ext>
            </a:extLst>
          </p:cNvPr>
          <p:cNvPicPr>
            <a:picLocks noChangeAspect="1"/>
          </p:cNvPicPr>
          <p:nvPr/>
        </p:nvPicPr>
        <p:blipFill>
          <a:blip r:embed="rId16" cstate="hq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tretch>
            <a:fillRect/>
          </a:stretch>
        </p:blipFill>
        <p:spPr>
          <a:xfrm>
            <a:off x="10811943" y="6433159"/>
            <a:ext cx="1112400" cy="325001"/>
          </a:xfrm>
          <a:prstGeom prst="rect">
            <a:avLst/>
          </a:prstGeom>
        </p:spPr>
      </p:pic>
    </p:spTree>
    <p:extLst>
      <p:ext uri="{BB962C8B-B14F-4D97-AF65-F5344CB8AC3E}">
        <p14:creationId xmlns:p14="http://schemas.microsoft.com/office/powerpoint/2010/main" val="3450316571"/>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50" r:id="rId3"/>
    <p:sldLayoutId id="2147483651" r:id="rId4"/>
    <p:sldLayoutId id="2147483665" r:id="rId5"/>
    <p:sldLayoutId id="2147483652" r:id="rId6"/>
    <p:sldLayoutId id="2147483653" r:id="rId7"/>
    <p:sldLayoutId id="2147483666" r:id="rId8"/>
    <p:sldLayoutId id="2147483657" r:id="rId9"/>
    <p:sldLayoutId id="2147483654" r:id="rId10"/>
    <p:sldLayoutId id="2147483655" r:id="rId11"/>
    <p:sldLayoutId id="2147483659" r:id="rId12"/>
    <p:sldLayoutId id="2147483667" r:id="rId13"/>
  </p:sldLayoutIdLst>
  <p:hf sldNum="0" hdr="0" ftr="0" dt="0"/>
  <p:txStyles>
    <p:title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2000"/>
        </a:lnSpc>
        <a:spcBef>
          <a:spcPts val="1000"/>
        </a:spcBef>
        <a:spcAft>
          <a:spcPts val="40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2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2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7.svg"/><Relationship Id="rId13" Type="http://schemas.openxmlformats.org/officeDocument/2006/relationships/image" Target="../media/image28.png"/><Relationship Id="rId18" Type="http://schemas.openxmlformats.org/officeDocument/2006/relationships/image" Target="../media/image47.svg"/><Relationship Id="rId3" Type="http://schemas.openxmlformats.org/officeDocument/2006/relationships/image" Target="../media/image11.png"/><Relationship Id="rId7" Type="http://schemas.openxmlformats.org/officeDocument/2006/relationships/image" Target="../media/image25.png"/><Relationship Id="rId12" Type="http://schemas.openxmlformats.org/officeDocument/2006/relationships/image" Target="../media/image41.svg"/><Relationship Id="rId17" Type="http://schemas.openxmlformats.org/officeDocument/2006/relationships/image" Target="../media/image30.png"/><Relationship Id="rId2" Type="http://schemas.openxmlformats.org/officeDocument/2006/relationships/notesSlide" Target="../notesSlides/notesSlide2.xml"/><Relationship Id="rId16" Type="http://schemas.openxmlformats.org/officeDocument/2006/relationships/image" Target="../media/image45.svg"/><Relationship Id="rId1" Type="http://schemas.openxmlformats.org/officeDocument/2006/relationships/slideLayout" Target="../slideLayouts/slideLayout10.xml"/><Relationship Id="rId6" Type="http://schemas.openxmlformats.org/officeDocument/2006/relationships/image" Target="../media/image35.svg"/><Relationship Id="rId11" Type="http://schemas.openxmlformats.org/officeDocument/2006/relationships/image" Target="../media/image27.png"/><Relationship Id="rId5" Type="http://schemas.openxmlformats.org/officeDocument/2006/relationships/image" Target="../media/image24.png"/><Relationship Id="rId15" Type="http://schemas.openxmlformats.org/officeDocument/2006/relationships/image" Target="../media/image29.png"/><Relationship Id="rId10" Type="http://schemas.openxmlformats.org/officeDocument/2006/relationships/image" Target="../media/image39.svg"/><Relationship Id="rId19" Type="http://schemas.openxmlformats.org/officeDocument/2006/relationships/image" Target="../media/image48.svg"/><Relationship Id="rId4" Type="http://schemas.openxmlformats.org/officeDocument/2006/relationships/image" Target="../media/image15.svg"/><Relationship Id="rId9" Type="http://schemas.openxmlformats.org/officeDocument/2006/relationships/image" Target="../media/image26.png"/><Relationship Id="rId14" Type="http://schemas.openxmlformats.org/officeDocument/2006/relationships/image" Target="../media/image43.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0.xm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hyperlink" Target="http://www.google.se/url?sa=i&amp;rct=j&amp;q=&amp;esrc=s&amp;frm=1&amp;source=images&amp;cd=&amp;cad=rja&amp;docid=V7ce05RnxdUZ1M&amp;tbnid=988VPcZGmQK8tM:&amp;ved=0CAUQjRw&amp;url=http://www.regionshospitalet-randers.dk/afdelinger/patologisk+institut&amp;ei=d7RzUoyJEs-u4QT67ICQCA&amp;bvm=bv.55819444,d.bGE&amp;psig=AFQjCNEEaFtNXC_GBQU22C5nmaYqKj98og&amp;ust=1383400906968763"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54.svg"/><Relationship Id="rId7" Type="http://schemas.openxmlformats.org/officeDocument/2006/relationships/image" Target="../media/image58.svg"/><Relationship Id="rId2" Type="http://schemas.openxmlformats.org/officeDocument/2006/relationships/image" Target="../media/image35.png"/><Relationship Id="rId1" Type="http://schemas.openxmlformats.org/officeDocument/2006/relationships/slideLayout" Target="../slideLayouts/slideLayout10.xml"/><Relationship Id="rId6" Type="http://schemas.openxmlformats.org/officeDocument/2006/relationships/image" Target="../media/image37.png"/><Relationship Id="rId11" Type="http://schemas.openxmlformats.org/officeDocument/2006/relationships/image" Target="../media/image9.svg"/><Relationship Id="rId5" Type="http://schemas.openxmlformats.org/officeDocument/2006/relationships/image" Target="../media/image56.svg"/><Relationship Id="rId10" Type="http://schemas.openxmlformats.org/officeDocument/2006/relationships/image" Target="../media/image8.png"/><Relationship Id="rId4" Type="http://schemas.openxmlformats.org/officeDocument/2006/relationships/image" Target="../media/image36.png"/><Relationship Id="rId9" Type="http://schemas.openxmlformats.org/officeDocument/2006/relationships/image" Target="../media/image60.svg"/></Relationships>
</file>

<file path=ppt/slides/_rels/slide1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0.png"/><Relationship Id="rId1" Type="http://schemas.openxmlformats.org/officeDocument/2006/relationships/slideLayout" Target="../slideLayouts/slideLayout10.xml"/><Relationship Id="rId5" Type="http://schemas.openxmlformats.org/officeDocument/2006/relationships/image" Target="../media/image40.emf"/><Relationship Id="rId4" Type="http://schemas.openxmlformats.org/officeDocument/2006/relationships/image" Target="../media/image39.emf"/></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0.xml"/><Relationship Id="rId5" Type="http://schemas.openxmlformats.org/officeDocument/2006/relationships/image" Target="../media/image17.sv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64.svg"/><Relationship Id="rId3" Type="http://schemas.openxmlformats.org/officeDocument/2006/relationships/image" Target="../media/image15.svg"/><Relationship Id="rId7" Type="http://schemas.openxmlformats.org/officeDocument/2006/relationships/image" Target="../media/image47.svg"/><Relationship Id="rId12" Type="http://schemas.openxmlformats.org/officeDocument/2006/relationships/image" Target="../media/image41.png"/><Relationship Id="rId2" Type="http://schemas.openxmlformats.org/officeDocument/2006/relationships/image" Target="../media/image11.png"/><Relationship Id="rId1" Type="http://schemas.openxmlformats.org/officeDocument/2006/relationships/slideLayout" Target="../slideLayouts/slideLayout10.xml"/><Relationship Id="rId6" Type="http://schemas.openxmlformats.org/officeDocument/2006/relationships/image" Target="../media/image30.png"/><Relationship Id="rId11" Type="http://schemas.openxmlformats.org/officeDocument/2006/relationships/image" Target="../media/image35.svg"/><Relationship Id="rId5" Type="http://schemas.openxmlformats.org/officeDocument/2006/relationships/image" Target="../media/image43.svg"/><Relationship Id="rId15" Type="http://schemas.openxmlformats.org/officeDocument/2006/relationships/image" Target="../media/image37.svg"/><Relationship Id="rId10" Type="http://schemas.openxmlformats.org/officeDocument/2006/relationships/image" Target="../media/image24.png"/><Relationship Id="rId4" Type="http://schemas.openxmlformats.org/officeDocument/2006/relationships/image" Target="../media/image28.png"/><Relationship Id="rId9" Type="http://schemas.openxmlformats.org/officeDocument/2006/relationships/image" Target="../media/image45.svg"/><Relationship Id="rId14" Type="http://schemas.openxmlformats.org/officeDocument/2006/relationships/image" Target="../media/image2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hyperlink" Target="https://www.regeringen.se/contentassets/1dd0f835f79a495896ae0794eb0948fc/overenskommelse-mellan-staten-och-sveriges-kommuner-och-regioner-om-jamlik-och-effektiv-cancervard-med-kortare-vantetider-2024.pdf" TargetMode="External"/></Relationships>
</file>

<file path=ppt/slides/_rels/slide20.xml.rels><?xml version="1.0" encoding="UTF-8" standalone="yes"?>
<Relationships xmlns="http://schemas.openxmlformats.org/package/2006/relationships"><Relationship Id="rId2" Type="http://schemas.openxmlformats.org/officeDocument/2006/relationships/hyperlink" Target="https://cancercentrum.se/samverkan/vara-uppdrag/ansok-om-stod-till-forbattringsarbete/bilddiagnostik-och-patologi/" TargetMode="Externa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4.png"/><Relationship Id="rId3" Type="http://schemas.openxmlformats.org/officeDocument/2006/relationships/image" Target="../media/image9.svg"/><Relationship Id="rId7" Type="http://schemas.openxmlformats.org/officeDocument/2006/relationships/image" Target="../media/image13.svg"/><Relationship Id="rId12"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10.xml"/><Relationship Id="rId6" Type="http://schemas.openxmlformats.org/officeDocument/2006/relationships/image" Target="../media/image10.png"/><Relationship Id="rId11" Type="http://schemas.openxmlformats.org/officeDocument/2006/relationships/image" Target="../media/image17.svg"/><Relationship Id="rId5" Type="http://schemas.openxmlformats.org/officeDocument/2006/relationships/image" Target="../media/image11.svg"/><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image" Target="../media/image15.svg"/><Relationship Id="rId14"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2.svg"/><Relationship Id="rId7" Type="http://schemas.openxmlformats.org/officeDocument/2006/relationships/image" Target="../media/image26.svg"/><Relationship Id="rId2" Type="http://schemas.openxmlformats.org/officeDocument/2006/relationships/image" Target="../media/image16.png"/><Relationship Id="rId1" Type="http://schemas.openxmlformats.org/officeDocument/2006/relationships/slideLayout" Target="../slideLayouts/slideLayout13.xml"/><Relationship Id="rId6" Type="http://schemas.openxmlformats.org/officeDocument/2006/relationships/image" Target="../media/image18.png"/><Relationship Id="rId11" Type="http://schemas.openxmlformats.org/officeDocument/2006/relationships/image" Target="../media/image30.svg"/><Relationship Id="rId5" Type="http://schemas.openxmlformats.org/officeDocument/2006/relationships/image" Target="../media/image24.svg"/><Relationship Id="rId10" Type="http://schemas.openxmlformats.org/officeDocument/2006/relationships/image" Target="../media/image20.png"/><Relationship Id="rId4" Type="http://schemas.openxmlformats.org/officeDocument/2006/relationships/image" Target="../media/image17.png"/><Relationship Id="rId9" Type="http://schemas.openxmlformats.org/officeDocument/2006/relationships/image" Target="../media/image28.svg"/></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0.png"/><Relationship Id="rId1" Type="http://schemas.openxmlformats.org/officeDocument/2006/relationships/slideLayout" Target="../slideLayouts/slideLayout10.xml"/><Relationship Id="rId5" Type="http://schemas.openxmlformats.org/officeDocument/2006/relationships/image" Target="../media/image23.emf"/><Relationship Id="rId4" Type="http://schemas.openxmlformats.org/officeDocument/2006/relationships/image" Target="../media/image22.emf"/></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chart" Target="../charts/chart1.xml"/><Relationship Id="rId1" Type="http://schemas.openxmlformats.org/officeDocument/2006/relationships/slideLayout" Target="../slideLayouts/slideLayout10.xml"/><Relationship Id="rId4" Type="http://schemas.openxmlformats.org/officeDocument/2006/relationships/image" Target="../media/image17.svg"/></Relationships>
</file>

<file path=ppt/slides/_rels/slide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9.png"/><Relationship Id="rId1" Type="http://schemas.openxmlformats.org/officeDocument/2006/relationships/slideLayout" Target="../slideLayouts/slideLayout10.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D8D7EC75-D1B9-AB80-D232-22236AA099BC}"/>
              </a:ext>
            </a:extLst>
          </p:cNvPr>
          <p:cNvSpPr>
            <a:spLocks noGrp="1"/>
          </p:cNvSpPr>
          <p:nvPr>
            <p:ph type="ctrTitle"/>
          </p:nvPr>
        </p:nvSpPr>
        <p:spPr/>
        <p:txBody>
          <a:bodyPr/>
          <a:lstStyle/>
          <a:p>
            <a:r>
              <a:rPr lang="sv-SE" dirty="0"/>
              <a:t>Genomlysning av bild- och funktionsmedicin samt patologi</a:t>
            </a:r>
          </a:p>
        </p:txBody>
      </p:sp>
      <p:sp>
        <p:nvSpPr>
          <p:cNvPr id="4" name="Underrubrik 3">
            <a:extLst>
              <a:ext uri="{FF2B5EF4-FFF2-40B4-BE49-F238E27FC236}">
                <a16:creationId xmlns:a16="http://schemas.microsoft.com/office/drawing/2014/main" id="{16A352EE-3964-7A0C-965D-3F18E794CF47}"/>
              </a:ext>
            </a:extLst>
          </p:cNvPr>
          <p:cNvSpPr>
            <a:spLocks noGrp="1"/>
          </p:cNvSpPr>
          <p:nvPr>
            <p:ph type="subTitle" idx="1"/>
          </p:nvPr>
        </p:nvSpPr>
        <p:spPr/>
        <p:txBody>
          <a:bodyPr/>
          <a:lstStyle/>
          <a:p>
            <a:endParaRPr lang="sv-SE" dirty="0"/>
          </a:p>
        </p:txBody>
      </p:sp>
      <p:pic>
        <p:nvPicPr>
          <p:cNvPr id="2" name="Bild 1" descr="Logotyp för Regionala Cancercentrum i samverkan.">
            <a:extLst>
              <a:ext uri="{FF2B5EF4-FFF2-40B4-BE49-F238E27FC236}">
                <a16:creationId xmlns:a16="http://schemas.microsoft.com/office/drawing/2014/main" id="{F91760FA-5A2A-5ECE-36F6-20354D95AE52}"/>
              </a:ext>
            </a:extLst>
          </p:cNvPr>
          <p:cNvPicPr>
            <a:picLocks noChangeAspect="1"/>
          </p:cNvPicPr>
          <p:nvPr/>
        </p:nvPicPr>
        <p:blipFill>
          <a:blip r:embed="rId2" cstate="hqprint">
            <a:alphaModFix amt="0"/>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530313" y="6189505"/>
            <a:ext cx="1355411" cy="396000"/>
          </a:xfrm>
          <a:prstGeom prst="rect">
            <a:avLst/>
          </a:prstGeom>
        </p:spPr>
      </p:pic>
    </p:spTree>
    <p:extLst>
      <p:ext uri="{BB962C8B-B14F-4D97-AF65-F5344CB8AC3E}">
        <p14:creationId xmlns:p14="http://schemas.microsoft.com/office/powerpoint/2010/main" val="842644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8F9BD50-D1F4-40A6-2332-C36B1A35EBD0}"/>
              </a:ext>
            </a:extLst>
          </p:cNvPr>
          <p:cNvSpPr/>
          <p:nvPr/>
        </p:nvSpPr>
        <p:spPr>
          <a:xfrm>
            <a:off x="550863" y="4929188"/>
            <a:ext cx="11120890" cy="1055688"/>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ctangle 5">
            <a:extLst>
              <a:ext uri="{FF2B5EF4-FFF2-40B4-BE49-F238E27FC236}">
                <a16:creationId xmlns:a16="http://schemas.microsoft.com/office/drawing/2014/main" id="{752415A7-7225-1796-AE28-B1B3A4437FFB}"/>
              </a:ext>
            </a:extLst>
          </p:cNvPr>
          <p:cNvSpPr/>
          <p:nvPr/>
        </p:nvSpPr>
        <p:spPr>
          <a:xfrm>
            <a:off x="546555" y="2711888"/>
            <a:ext cx="11129508" cy="2196662"/>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itle 1">
            <a:extLst>
              <a:ext uri="{FF2B5EF4-FFF2-40B4-BE49-F238E27FC236}">
                <a16:creationId xmlns:a16="http://schemas.microsoft.com/office/drawing/2014/main" id="{DA314192-7373-E7E1-13E9-CE9CE43A133D}"/>
              </a:ext>
            </a:extLst>
          </p:cNvPr>
          <p:cNvSpPr>
            <a:spLocks noGrp="1"/>
          </p:cNvSpPr>
          <p:nvPr>
            <p:ph type="title"/>
          </p:nvPr>
        </p:nvSpPr>
        <p:spPr>
          <a:xfrm>
            <a:off x="511627" y="331430"/>
            <a:ext cx="10769147" cy="931313"/>
          </a:xfrm>
        </p:spPr>
        <p:txBody>
          <a:bodyPr/>
          <a:lstStyle/>
          <a:p>
            <a:r>
              <a:rPr lang="sv-SE" dirty="0"/>
              <a:t>Det går inte att följa upp patientflödet genom bild- och funktionsmedicin</a:t>
            </a:r>
          </a:p>
        </p:txBody>
      </p:sp>
      <p:grpSp>
        <p:nvGrpSpPr>
          <p:cNvPr id="10" name="Group 9">
            <a:extLst>
              <a:ext uri="{FF2B5EF4-FFF2-40B4-BE49-F238E27FC236}">
                <a16:creationId xmlns:a16="http://schemas.microsoft.com/office/drawing/2014/main" id="{1DCDFBDB-F5AC-5096-F89B-CB271CD76885}"/>
              </a:ext>
            </a:extLst>
          </p:cNvPr>
          <p:cNvGrpSpPr/>
          <p:nvPr/>
        </p:nvGrpSpPr>
        <p:grpSpPr>
          <a:xfrm>
            <a:off x="11289483" y="93422"/>
            <a:ext cx="805780" cy="806400"/>
            <a:chOff x="964955" y="4289252"/>
            <a:chExt cx="805780" cy="806400"/>
          </a:xfrm>
        </p:grpSpPr>
        <p:sp>
          <p:nvSpPr>
            <p:cNvPr id="11" name="Oval 10">
              <a:extLst>
                <a:ext uri="{FF2B5EF4-FFF2-40B4-BE49-F238E27FC236}">
                  <a16:creationId xmlns:a16="http://schemas.microsoft.com/office/drawing/2014/main" id="{90A00B85-D029-D82A-47DB-811E5F5C2DD6}"/>
                </a:ext>
              </a:extLst>
            </p:cNvPr>
            <p:cNvSpPr/>
            <p:nvPr/>
          </p:nvSpPr>
          <p:spPr>
            <a:xfrm>
              <a:off x="964955" y="4289252"/>
              <a:ext cx="805780" cy="806400"/>
            </a:xfrm>
            <a:prstGeom prst="ellipse">
              <a:avLst/>
            </a:prstGeom>
            <a:solidFill>
              <a:srgbClr val="1D9B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2" name="Graphic 11">
              <a:extLst>
                <a:ext uri="{FF2B5EF4-FFF2-40B4-BE49-F238E27FC236}">
                  <a16:creationId xmlns:a16="http://schemas.microsoft.com/office/drawing/2014/main" id="{4311828A-51AD-97AB-3E6A-0A46AAF5D06A}"/>
                </a:ext>
              </a:extLst>
            </p:cNvPr>
            <p:cNvPicPr>
              <a:picLocks/>
            </p:cNvPicPr>
            <p:nvPr/>
          </p:nvPicPr>
          <p:blipFill>
            <a:blip r:embed="rId3">
              <a:extLst>
                <a:ext uri="{96DAC541-7B7A-43D3-8B79-37D633B846F1}">
                  <asvg:svgBlip xmlns:asvg="http://schemas.microsoft.com/office/drawing/2016/SVG/main" xmlns="" r:embed="rId4"/>
                </a:ext>
              </a:extLst>
            </a:blip>
            <a:stretch>
              <a:fillRect/>
            </a:stretch>
          </p:blipFill>
          <p:spPr>
            <a:xfrm>
              <a:off x="1045533" y="4390079"/>
              <a:ext cx="644624" cy="604747"/>
            </a:xfrm>
            <a:prstGeom prst="rect">
              <a:avLst/>
            </a:prstGeom>
          </p:spPr>
        </p:pic>
      </p:grpSp>
      <p:sp>
        <p:nvSpPr>
          <p:cNvPr id="13" name="TextBox 12">
            <a:extLst>
              <a:ext uri="{FF2B5EF4-FFF2-40B4-BE49-F238E27FC236}">
                <a16:creationId xmlns:a16="http://schemas.microsoft.com/office/drawing/2014/main" id="{81BC5372-39D9-C743-3B12-075962B482E1}"/>
              </a:ext>
            </a:extLst>
          </p:cNvPr>
          <p:cNvSpPr txBox="1"/>
          <p:nvPr/>
        </p:nvSpPr>
        <p:spPr>
          <a:xfrm>
            <a:off x="586433" y="6370477"/>
            <a:ext cx="10096435" cy="230832"/>
          </a:xfrm>
          <a:prstGeom prst="rect">
            <a:avLst/>
          </a:prstGeom>
          <a:noFill/>
        </p:spPr>
        <p:txBody>
          <a:bodyPr wrap="square" rtlCol="0">
            <a:spAutoFit/>
          </a:bodyPr>
          <a:lstStyle/>
          <a:p>
            <a:pPr marL="268288" marR="0" lvl="0" indent="-268288" algn="l" defTabSz="623888"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a:ln>
                  <a:noFill/>
                </a:ln>
                <a:solidFill>
                  <a:srgbClr val="000000"/>
                </a:solidFill>
                <a:effectLst/>
                <a:uLnTx/>
                <a:uFillTx/>
                <a:latin typeface="Arial"/>
                <a:ea typeface="+mn-ea"/>
                <a:cs typeface="+mn-cs"/>
              </a:rPr>
              <a:t>1 	Innebär att det finns förutsättningar för nationell uppföljning, men det krävs ett arbete för att KVÅ-koderna ska uppdateras och definieras på samma sätt inom alla regioner </a:t>
            </a:r>
          </a:p>
        </p:txBody>
      </p:sp>
      <p:graphicFrame>
        <p:nvGraphicFramePr>
          <p:cNvPr id="5" name="Table 4">
            <a:extLst>
              <a:ext uri="{FF2B5EF4-FFF2-40B4-BE49-F238E27FC236}">
                <a16:creationId xmlns:a16="http://schemas.microsoft.com/office/drawing/2014/main" id="{D55732F4-3A9C-4485-BF73-C7A020FEAE17}"/>
              </a:ext>
            </a:extLst>
          </p:cNvPr>
          <p:cNvGraphicFramePr>
            <a:graphicFrameLocks noGrp="1"/>
          </p:cNvGraphicFramePr>
          <p:nvPr>
            <p:extLst>
              <p:ext uri="{D42A27DB-BD31-4B8C-83A1-F6EECF244321}">
                <p14:modId xmlns:p14="http://schemas.microsoft.com/office/powerpoint/2010/main" val="620548643"/>
              </p:ext>
            </p:extLst>
          </p:nvPr>
        </p:nvGraphicFramePr>
        <p:xfrm>
          <a:off x="550863" y="1909075"/>
          <a:ext cx="11129509" cy="4075803"/>
        </p:xfrm>
        <a:graphic>
          <a:graphicData uri="http://schemas.openxmlformats.org/drawingml/2006/table">
            <a:tbl>
              <a:tblPr firstRow="1" bandRow="1"/>
              <a:tblGrid>
                <a:gridCol w="1511553">
                  <a:extLst>
                    <a:ext uri="{9D8B030D-6E8A-4147-A177-3AD203B41FA5}">
                      <a16:colId xmlns:a16="http://schemas.microsoft.com/office/drawing/2014/main" val="3010647665"/>
                    </a:ext>
                  </a:extLst>
                </a:gridCol>
                <a:gridCol w="908069">
                  <a:extLst>
                    <a:ext uri="{9D8B030D-6E8A-4147-A177-3AD203B41FA5}">
                      <a16:colId xmlns:a16="http://schemas.microsoft.com/office/drawing/2014/main" val="2205731459"/>
                    </a:ext>
                  </a:extLst>
                </a:gridCol>
                <a:gridCol w="326200">
                  <a:extLst>
                    <a:ext uri="{9D8B030D-6E8A-4147-A177-3AD203B41FA5}">
                      <a16:colId xmlns:a16="http://schemas.microsoft.com/office/drawing/2014/main" val="3585138944"/>
                    </a:ext>
                  </a:extLst>
                </a:gridCol>
                <a:gridCol w="786093">
                  <a:extLst>
                    <a:ext uri="{9D8B030D-6E8A-4147-A177-3AD203B41FA5}">
                      <a16:colId xmlns:a16="http://schemas.microsoft.com/office/drawing/2014/main" val="4112202624"/>
                    </a:ext>
                  </a:extLst>
                </a:gridCol>
                <a:gridCol w="325331">
                  <a:extLst>
                    <a:ext uri="{9D8B030D-6E8A-4147-A177-3AD203B41FA5}">
                      <a16:colId xmlns:a16="http://schemas.microsoft.com/office/drawing/2014/main" val="3679293465"/>
                    </a:ext>
                  </a:extLst>
                </a:gridCol>
                <a:gridCol w="1193341">
                  <a:extLst>
                    <a:ext uri="{9D8B030D-6E8A-4147-A177-3AD203B41FA5}">
                      <a16:colId xmlns:a16="http://schemas.microsoft.com/office/drawing/2014/main" val="31571141"/>
                    </a:ext>
                  </a:extLst>
                </a:gridCol>
                <a:gridCol w="325331">
                  <a:extLst>
                    <a:ext uri="{9D8B030D-6E8A-4147-A177-3AD203B41FA5}">
                      <a16:colId xmlns:a16="http://schemas.microsoft.com/office/drawing/2014/main" val="881113043"/>
                    </a:ext>
                  </a:extLst>
                </a:gridCol>
                <a:gridCol w="1194074">
                  <a:extLst>
                    <a:ext uri="{9D8B030D-6E8A-4147-A177-3AD203B41FA5}">
                      <a16:colId xmlns:a16="http://schemas.microsoft.com/office/drawing/2014/main" val="1824866891"/>
                    </a:ext>
                  </a:extLst>
                </a:gridCol>
                <a:gridCol w="325331">
                  <a:extLst>
                    <a:ext uri="{9D8B030D-6E8A-4147-A177-3AD203B41FA5}">
                      <a16:colId xmlns:a16="http://schemas.microsoft.com/office/drawing/2014/main" val="2791100879"/>
                    </a:ext>
                  </a:extLst>
                </a:gridCol>
                <a:gridCol w="1194074">
                  <a:extLst>
                    <a:ext uri="{9D8B030D-6E8A-4147-A177-3AD203B41FA5}">
                      <a16:colId xmlns:a16="http://schemas.microsoft.com/office/drawing/2014/main" val="1294229605"/>
                    </a:ext>
                  </a:extLst>
                </a:gridCol>
                <a:gridCol w="325331">
                  <a:extLst>
                    <a:ext uri="{9D8B030D-6E8A-4147-A177-3AD203B41FA5}">
                      <a16:colId xmlns:a16="http://schemas.microsoft.com/office/drawing/2014/main" val="3940528002"/>
                    </a:ext>
                  </a:extLst>
                </a:gridCol>
                <a:gridCol w="1194074">
                  <a:extLst>
                    <a:ext uri="{9D8B030D-6E8A-4147-A177-3AD203B41FA5}">
                      <a16:colId xmlns:a16="http://schemas.microsoft.com/office/drawing/2014/main" val="2619245046"/>
                    </a:ext>
                  </a:extLst>
                </a:gridCol>
                <a:gridCol w="325331">
                  <a:extLst>
                    <a:ext uri="{9D8B030D-6E8A-4147-A177-3AD203B41FA5}">
                      <a16:colId xmlns:a16="http://schemas.microsoft.com/office/drawing/2014/main" val="3914858343"/>
                    </a:ext>
                  </a:extLst>
                </a:gridCol>
                <a:gridCol w="1195376">
                  <a:extLst>
                    <a:ext uri="{9D8B030D-6E8A-4147-A177-3AD203B41FA5}">
                      <a16:colId xmlns:a16="http://schemas.microsoft.com/office/drawing/2014/main" val="1359249605"/>
                    </a:ext>
                  </a:extLst>
                </a:gridCol>
              </a:tblGrid>
              <a:tr h="41645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sv-SE" sz="900">
                          <a:solidFill>
                            <a:schemeClr val="bg1"/>
                          </a:solidFill>
                        </a:rPr>
                        <a:t>Datakälla</a:t>
                      </a:r>
                    </a:p>
                  </a:txBody>
                  <a:tcPr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5092"/>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sv-SE" sz="900">
                          <a:solidFill>
                            <a:schemeClr val="bg1"/>
                          </a:solidFill>
                        </a:rPr>
                        <a:t>Geografi</a:t>
                      </a:r>
                    </a:p>
                  </a:txBody>
                  <a:tcPr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5092"/>
                    </a:solidFill>
                  </a:tcPr>
                </a:tc>
                <a:tc gridSpan="2">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sv-SE" sz="900">
                          <a:solidFill>
                            <a:schemeClr val="bg1"/>
                          </a:solidFill>
                        </a:rPr>
                        <a:t>Täckningsgrad</a:t>
                      </a:r>
                    </a:p>
                  </a:txBody>
                  <a:tcPr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5092"/>
                    </a:solidFill>
                  </a:tcPr>
                </a:tc>
                <a:tc hMerge="1">
                  <a:txBody>
                    <a:bodyPr/>
                    <a:lstStyle/>
                    <a:p>
                      <a:endParaRPr lang="sv-SE"/>
                    </a:p>
                  </a:txBody>
                  <a:tcPr/>
                </a:tc>
                <a:tc gridSpan="4">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sv-SE" sz="900" dirty="0">
                          <a:solidFill>
                            <a:schemeClr val="bg1"/>
                          </a:solidFill>
                        </a:rPr>
                        <a:t>Bild- och funktionsundersökningar i alla patientflöden</a:t>
                      </a:r>
                    </a:p>
                  </a:txBody>
                  <a:tcPr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5092"/>
                    </a:solidFill>
                  </a:tcPr>
                </a:tc>
                <a:tc hMerge="1">
                  <a:txBody>
                    <a:bodyPr/>
                    <a:lstStyle/>
                    <a:p>
                      <a:endParaRPr lang="sv-SE"/>
                    </a:p>
                  </a:txBody>
                  <a:tcPr/>
                </a:tc>
                <a:tc hMerge="1">
                  <a:txBody>
                    <a:bodyPr/>
                    <a:lstStyle/>
                    <a:p>
                      <a:endParaRPr lang="sv-SE"/>
                    </a:p>
                  </a:txBody>
                  <a:tcPr/>
                </a:tc>
                <a:tc hMerge="1">
                  <a:txBody>
                    <a:bodyPr/>
                    <a:lstStyle/>
                    <a:p>
                      <a:endParaRPr lang="sv-SE"/>
                    </a:p>
                  </a:txBody>
                  <a:tcPr/>
                </a:tc>
                <a:tc gridSpan="6">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sv-SE" sz="900">
                          <a:solidFill>
                            <a:schemeClr val="bg1"/>
                          </a:solidFill>
                        </a:rPr>
                        <a:t>Bild- och funktionsundersökningar i SVF</a:t>
                      </a:r>
                    </a:p>
                  </a:txBody>
                  <a:tcPr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5092"/>
                    </a:solidFill>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pPr algn="ctr"/>
                      <a:endParaRPr lang="sv-SE" sz="900">
                        <a:solidFill>
                          <a:schemeClr val="bg1"/>
                        </a:solidFill>
                      </a:endParaRPr>
                    </a:p>
                  </a:txBody>
                  <a:tcPr anchor="ctr">
                    <a:lnB w="12700" cap="flat" cmpd="sng" algn="ctr">
                      <a:solidFill>
                        <a:schemeClr val="bg1"/>
                      </a:solidFill>
                      <a:prstDash val="solid"/>
                      <a:round/>
                      <a:headEnd type="none" w="med" len="med"/>
                      <a:tailEnd type="none" w="med" len="med"/>
                    </a:lnB>
                    <a:solidFill>
                      <a:schemeClr val="accent3"/>
                    </a:solidFill>
                  </a:tcPr>
                </a:tc>
                <a:tc hMerge="1">
                  <a:txBody>
                    <a:bodyPr/>
                    <a:lstStyle/>
                    <a:p>
                      <a:pPr algn="ctr"/>
                      <a:endParaRPr lang="sv-SE" sz="900">
                        <a:solidFill>
                          <a:schemeClr val="bg1"/>
                        </a:solidFill>
                      </a:endParaRPr>
                    </a:p>
                  </a:txBody>
                  <a:tcPr anchor="ctr">
                    <a:lnB w="12700" cap="flat" cmpd="sng" algn="ctr">
                      <a:solidFill>
                        <a:schemeClr val="bg1"/>
                      </a:solidFill>
                      <a:prstDash val="solid"/>
                      <a:round/>
                      <a:headEnd type="none" w="med" len="med"/>
                      <a:tailEnd type="none" w="med" len="med"/>
                    </a:lnB>
                    <a:solidFill>
                      <a:schemeClr val="accent3"/>
                    </a:solidFill>
                  </a:tcPr>
                </a:tc>
                <a:extLst>
                  <a:ext uri="{0D108BD9-81ED-4DB2-BD59-A6C34878D82A}">
                    <a16:rowId xmlns:a16="http://schemas.microsoft.com/office/drawing/2014/main" val="1189198541"/>
                  </a:ext>
                </a:extLst>
              </a:tr>
              <a:tr h="368916">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sv-SE" sz="900">
                        <a:solidFill>
                          <a:schemeClr val="tx1"/>
                        </a:solidFill>
                      </a:endParaRPr>
                    </a:p>
                  </a:txBody>
                  <a:tcP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5092">
                        <a:lumMod val="20000"/>
                        <a:lumOff val="8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sv-SE" sz="900">
                        <a:solidFill>
                          <a:schemeClr val="tx1"/>
                        </a:solidFill>
                      </a:endParaRPr>
                    </a:p>
                  </a:txBody>
                  <a:tcP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5092">
                        <a:lumMod val="20000"/>
                        <a:lumOff val="80000"/>
                      </a:srgbClr>
                    </a:solidFill>
                  </a:tcPr>
                </a:tc>
                <a:tc gridSpan="2">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sv-SE" sz="900">
                        <a:solidFill>
                          <a:schemeClr val="tx1"/>
                        </a:solidFill>
                      </a:endParaRPr>
                    </a:p>
                  </a:txBody>
                  <a:tcP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5092">
                        <a:lumMod val="20000"/>
                        <a:lumOff val="80000"/>
                      </a:srgbClr>
                    </a:solidFill>
                  </a:tcPr>
                </a:tc>
                <a:tc hMerge="1">
                  <a:txBody>
                    <a:bodyPr/>
                    <a:lstStyle/>
                    <a:p>
                      <a:endParaRPr lang="sv-SE" sz="900">
                        <a:solidFill>
                          <a:schemeClr val="tx1"/>
                        </a:solidFill>
                      </a:endParaRPr>
                    </a:p>
                  </a:txBody>
                  <a:tcP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3">
                        <a:lumMod val="20000"/>
                        <a:lumOff val="80000"/>
                      </a:schemeClr>
                    </a:solidFill>
                  </a:tcPr>
                </a:tc>
                <a:tc gridSpan="2">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sv-SE" sz="900" b="1">
                          <a:solidFill>
                            <a:schemeClr val="tx1"/>
                          </a:solidFill>
                        </a:rPr>
                        <a:t>Volymer</a:t>
                      </a:r>
                    </a:p>
                  </a:txBody>
                  <a:tcPr anchor="ct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5092">
                        <a:lumMod val="20000"/>
                        <a:lumOff val="80000"/>
                      </a:srgbClr>
                    </a:solidFill>
                  </a:tcPr>
                </a:tc>
                <a:tc hMerge="1">
                  <a:txBody>
                    <a:bodyPr/>
                    <a:lstStyle/>
                    <a:p>
                      <a:endParaRPr lang="sv-SE"/>
                    </a:p>
                  </a:txBody>
                  <a:tcPr/>
                </a:tc>
                <a:tc gridSpan="2">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sv-SE" sz="900" b="1">
                          <a:solidFill>
                            <a:schemeClr val="tx1"/>
                          </a:solidFill>
                        </a:rPr>
                        <a:t>Led- och väntetider</a:t>
                      </a:r>
                    </a:p>
                  </a:txBody>
                  <a:tcPr anchor="ct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5092">
                        <a:lumMod val="20000"/>
                        <a:lumOff val="80000"/>
                      </a:srgbClr>
                    </a:solidFill>
                  </a:tcPr>
                </a:tc>
                <a:tc hMerge="1">
                  <a:txBody>
                    <a:bodyPr/>
                    <a:lstStyle/>
                    <a:p>
                      <a:endParaRPr lang="sv-SE"/>
                    </a:p>
                  </a:txBody>
                  <a:tcPr/>
                </a:tc>
                <a:tc gridSpan="2">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sv-SE" sz="900" b="1">
                          <a:solidFill>
                            <a:schemeClr val="tx1"/>
                          </a:solidFill>
                        </a:rPr>
                        <a:t>Volymer</a:t>
                      </a:r>
                    </a:p>
                  </a:txBody>
                  <a:tcPr anchor="ct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5092">
                        <a:lumMod val="20000"/>
                        <a:lumOff val="80000"/>
                      </a:srgbClr>
                    </a:solidFill>
                  </a:tcPr>
                </a:tc>
                <a:tc hMerge="1">
                  <a:txBody>
                    <a:bodyPr/>
                    <a:lstStyle/>
                    <a:p>
                      <a:endParaRPr lang="sv-SE"/>
                    </a:p>
                  </a:txBody>
                  <a:tcPr/>
                </a:tc>
                <a:tc gridSpan="2">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sv-SE" sz="900" b="1">
                          <a:solidFill>
                            <a:schemeClr val="tx1"/>
                          </a:solidFill>
                        </a:rPr>
                        <a:t>Total ledtid</a:t>
                      </a:r>
                    </a:p>
                  </a:txBody>
                  <a:tcPr anchor="ct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5092">
                        <a:lumMod val="20000"/>
                        <a:lumOff val="80000"/>
                      </a:srgbClr>
                    </a:solidFill>
                  </a:tcPr>
                </a:tc>
                <a:tc hMerge="1">
                  <a:txBody>
                    <a:bodyPr/>
                    <a:lstStyle/>
                    <a:p>
                      <a:endParaRPr lang="sv-SE"/>
                    </a:p>
                  </a:txBody>
                  <a:tcPr/>
                </a:tc>
                <a:tc gridSpan="2">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sv-SE" sz="900" b="1">
                          <a:solidFill>
                            <a:schemeClr val="tx1"/>
                          </a:solidFill>
                        </a:rPr>
                        <a:t>Ingående ledtid</a:t>
                      </a:r>
                    </a:p>
                  </a:txBody>
                  <a:tcPr anchor="ct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5092">
                        <a:lumMod val="20000"/>
                        <a:lumOff val="80000"/>
                      </a:srgbClr>
                    </a:solidFill>
                  </a:tcPr>
                </a:tc>
                <a:tc hMerge="1">
                  <a:txBody>
                    <a:bodyPr/>
                    <a:lstStyle/>
                    <a:p>
                      <a:pPr algn="ctr"/>
                      <a:endParaRPr lang="sv-SE" sz="900" b="1">
                        <a:solidFill>
                          <a:schemeClr val="tx1"/>
                        </a:solidFill>
                      </a:endParaRPr>
                    </a:p>
                  </a:txBody>
                  <a:tcPr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589437420"/>
                  </a:ext>
                </a:extLst>
              </a:tr>
              <a:tr h="53474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sz="900" b="0">
                          <a:solidFill>
                            <a:schemeClr val="tx1"/>
                          </a:solidFill>
                        </a:rPr>
                        <a:t>Förteckning samtliga DT-maskiner (SSM)</a:t>
                      </a:r>
                    </a:p>
                  </a:txBody>
                  <a:tcPr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EECE1">
                        <a:lumMod val="9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sv-SE" sz="900">
                          <a:solidFill>
                            <a:schemeClr val="tx1"/>
                          </a:solidFill>
                        </a:rPr>
                        <a:t>Nationell</a:t>
                      </a:r>
                    </a:p>
                  </a:txBody>
                  <a:tcPr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EECE1">
                        <a:lumMod val="9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sv-SE" sz="900">
                        <a:solidFill>
                          <a:schemeClr val="tx1"/>
                        </a:solidFill>
                      </a:endParaRPr>
                    </a:p>
                  </a:txBody>
                  <a:tcPr anchor="ctr">
                    <a:lnL w="28575" cap="flat" cmpd="sng" algn="ctr">
                      <a:solidFill>
                        <a:srgbClr val="FFFFFF"/>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blipFill dpi="0" rotWithShape="1">
                      <a:blip r:embed="rId5">
                        <a:extLst>
                          <a:ext uri="{96DAC541-7B7A-43D3-8B79-37D633B846F1}">
                            <asvg:svgBlip xmlns:asvg="http://schemas.microsoft.com/office/drawing/2016/SVG/main" xmlns="" r:embed="rId6"/>
                          </a:ext>
                        </a:extLst>
                      </a:blip>
                      <a:srcRect/>
                      <a:stretch>
                        <a:fillRect l="12000" t="29000" r="12000" b="29000"/>
                      </a:stretch>
                    </a:blip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sv-SE" sz="900">
                          <a:solidFill>
                            <a:schemeClr val="tx1"/>
                          </a:solidFill>
                        </a:rPr>
                        <a:t>DT, PET, slätröntgen</a:t>
                      </a:r>
                    </a:p>
                  </a:txBody>
                  <a:tcPr anchor="ctr">
                    <a:lnL w="28575" cap="flat" cmpd="sng" algn="ctr">
                      <a:no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EECE1">
                        <a:lumMod val="9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sv-SE" sz="900">
                        <a:solidFill>
                          <a:schemeClr val="tx1"/>
                        </a:solidFill>
                      </a:endParaRPr>
                    </a:p>
                  </a:txBody>
                  <a:tcPr anchor="ctr">
                    <a:lnL w="28575" cap="flat" cmpd="sng" algn="ctr">
                      <a:solidFill>
                        <a:srgbClr val="FFFFFF"/>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blipFill dpi="0" rotWithShape="1">
                      <a:blip r:embed="rId7">
                        <a:extLst>
                          <a:ext uri="{96DAC541-7B7A-43D3-8B79-37D633B846F1}">
                            <asvg:svgBlip xmlns:asvg="http://schemas.microsoft.com/office/drawing/2016/SVG/main" xmlns="" r:embed="rId8"/>
                          </a:ext>
                        </a:extLst>
                      </a:blip>
                      <a:srcRect/>
                      <a:stretch>
                        <a:fillRect l="12000" t="29000" r="12000" b="29000"/>
                      </a:stretch>
                    </a:blip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sv-SE" sz="900">
                          <a:solidFill>
                            <a:schemeClr val="tx1"/>
                          </a:solidFill>
                        </a:rPr>
                        <a:t>Undersökningar ingår ej</a:t>
                      </a:r>
                    </a:p>
                  </a:txBody>
                  <a:tcPr anchor="ctr">
                    <a:lnL w="28575" cap="flat" cmpd="sng" algn="ctr">
                      <a:no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EECE1">
                        <a:lumMod val="9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sv-SE" sz="900">
                        <a:solidFill>
                          <a:schemeClr val="tx1"/>
                        </a:solidFill>
                      </a:endParaRPr>
                    </a:p>
                  </a:txBody>
                  <a:tcPr anchor="ctr">
                    <a:lnL w="28575" cap="flat" cmpd="sng" algn="ctr">
                      <a:solidFill>
                        <a:srgbClr val="FFFFFF"/>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blipFill dpi="0" rotWithShape="1">
                      <a:blip r:embed="rId7">
                        <a:extLst>
                          <a:ext uri="{96DAC541-7B7A-43D3-8B79-37D633B846F1}">
                            <asvg:svgBlip xmlns:asvg="http://schemas.microsoft.com/office/drawing/2016/SVG/main" xmlns="" r:embed="rId8"/>
                          </a:ext>
                        </a:extLst>
                      </a:blip>
                      <a:srcRect/>
                      <a:stretch>
                        <a:fillRect l="12000" t="29000" r="12000" b="29000"/>
                      </a:stretch>
                    </a:blip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sz="900">
                          <a:solidFill>
                            <a:schemeClr val="tx1"/>
                          </a:solidFill>
                        </a:rPr>
                        <a:t>Ledtider ingår ej</a:t>
                      </a:r>
                    </a:p>
                  </a:txBody>
                  <a:tcPr anchor="ctr">
                    <a:lnL w="28575" cap="flat" cmpd="sng" algn="ctr">
                      <a:no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EECE1">
                        <a:lumMod val="9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sv-SE" sz="900">
                        <a:solidFill>
                          <a:schemeClr val="tx1"/>
                        </a:solidFill>
                      </a:endParaRPr>
                    </a:p>
                  </a:txBody>
                  <a:tcPr anchor="ctr">
                    <a:lnL w="28575" cap="flat" cmpd="sng" algn="ctr">
                      <a:solidFill>
                        <a:srgbClr val="FFFFFF"/>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blipFill dpi="0" rotWithShape="1">
                      <a:blip r:embed="rId7">
                        <a:extLst>
                          <a:ext uri="{96DAC541-7B7A-43D3-8B79-37D633B846F1}">
                            <asvg:svgBlip xmlns:asvg="http://schemas.microsoft.com/office/drawing/2016/SVG/main" xmlns="" r:embed="rId8"/>
                          </a:ext>
                        </a:extLst>
                      </a:blip>
                      <a:srcRect/>
                      <a:stretch>
                        <a:fillRect l="12000" t="29000" r="12000" b="29000"/>
                      </a:stretch>
                    </a:blip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sz="900">
                          <a:solidFill>
                            <a:schemeClr val="tx1"/>
                          </a:solidFill>
                        </a:rPr>
                        <a:t>Undersökningar ingår ej</a:t>
                      </a:r>
                    </a:p>
                  </a:txBody>
                  <a:tcPr anchor="ctr">
                    <a:lnL w="28575" cap="flat" cmpd="sng" algn="ctr">
                      <a:no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EECE1">
                        <a:lumMod val="9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sv-SE" sz="900">
                        <a:solidFill>
                          <a:schemeClr val="tx1"/>
                        </a:solidFill>
                      </a:endParaRPr>
                    </a:p>
                  </a:txBody>
                  <a:tcPr anchor="ctr">
                    <a:lnL w="28575" cap="flat" cmpd="sng" algn="ctr">
                      <a:solidFill>
                        <a:srgbClr val="FFFFFF"/>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blipFill dpi="0" rotWithShape="1">
                      <a:blip r:embed="rId7">
                        <a:extLst>
                          <a:ext uri="{96DAC541-7B7A-43D3-8B79-37D633B846F1}">
                            <asvg:svgBlip xmlns:asvg="http://schemas.microsoft.com/office/drawing/2016/SVG/main" xmlns="" r:embed="rId8"/>
                          </a:ext>
                        </a:extLst>
                      </a:blip>
                      <a:srcRect/>
                      <a:stretch>
                        <a:fillRect l="12000" t="29000" r="12000" b="29000"/>
                      </a:stretch>
                    </a:blip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sz="900">
                          <a:solidFill>
                            <a:schemeClr val="tx1"/>
                          </a:solidFill>
                        </a:rPr>
                        <a:t>Ledtider ingår ej</a:t>
                      </a:r>
                    </a:p>
                  </a:txBody>
                  <a:tcPr anchor="ctr">
                    <a:lnL w="28575" cap="flat" cmpd="sng" algn="ctr">
                      <a:no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EECE1">
                        <a:lumMod val="9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sv-SE" sz="900">
                        <a:solidFill>
                          <a:schemeClr val="tx1"/>
                        </a:solidFill>
                      </a:endParaRPr>
                    </a:p>
                  </a:txBody>
                  <a:tcPr anchor="ctr">
                    <a:lnL w="28575" cap="flat" cmpd="sng" algn="ctr">
                      <a:solidFill>
                        <a:srgbClr val="FFFFFF"/>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blipFill dpi="0" rotWithShape="1">
                      <a:blip r:embed="rId7">
                        <a:extLst>
                          <a:ext uri="{96DAC541-7B7A-43D3-8B79-37D633B846F1}">
                            <asvg:svgBlip xmlns:asvg="http://schemas.microsoft.com/office/drawing/2016/SVG/main" xmlns="" r:embed="rId8"/>
                          </a:ext>
                        </a:extLst>
                      </a:blip>
                      <a:srcRect/>
                      <a:stretch>
                        <a:fillRect l="12000" t="29000" r="12000" b="29000"/>
                      </a:stretch>
                    </a:blip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sz="900">
                          <a:solidFill>
                            <a:schemeClr val="tx1"/>
                          </a:solidFill>
                        </a:rPr>
                        <a:t>Delledtider ingår ej</a:t>
                      </a:r>
                    </a:p>
                  </a:txBody>
                  <a:tcPr anchor="ctr">
                    <a:lnL w="28575" cap="flat" cmpd="sng" algn="ctr">
                      <a:no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EECE1">
                        <a:lumMod val="90000"/>
                      </a:srgbClr>
                    </a:solidFill>
                  </a:tcPr>
                </a:tc>
                <a:extLst>
                  <a:ext uri="{0D108BD9-81ED-4DB2-BD59-A6C34878D82A}">
                    <a16:rowId xmlns:a16="http://schemas.microsoft.com/office/drawing/2014/main" val="18126400"/>
                  </a:ext>
                </a:extLst>
              </a:tr>
              <a:tr h="53474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sz="900" b="0">
                          <a:solidFill>
                            <a:schemeClr val="tx1"/>
                          </a:solidFill>
                        </a:rPr>
                        <a:t>Nationella kvalitetsregister inom cancer (INCA)</a:t>
                      </a:r>
                    </a:p>
                  </a:txBody>
                  <a:tcPr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EECE1">
                        <a:lumMod val="9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sv-SE" sz="900">
                          <a:solidFill>
                            <a:schemeClr val="tx1"/>
                          </a:solidFill>
                        </a:rPr>
                        <a:t>Nationell</a:t>
                      </a:r>
                    </a:p>
                  </a:txBody>
                  <a:tcPr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EECE1">
                        <a:lumMod val="9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sv-SE" sz="900">
                        <a:solidFill>
                          <a:schemeClr val="tx1"/>
                        </a:solidFill>
                      </a:endParaRPr>
                    </a:p>
                  </a:txBody>
                  <a:tcPr anchor="ctr">
                    <a:lnL w="28575" cap="flat" cmpd="sng" algn="ctr">
                      <a:solidFill>
                        <a:srgbClr val="FFFFFF"/>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blipFill dpi="0" rotWithShape="1">
                      <a:blip r:embed="rId5">
                        <a:extLst>
                          <a:ext uri="{96DAC541-7B7A-43D3-8B79-37D633B846F1}">
                            <asvg:svgBlip xmlns:asvg="http://schemas.microsoft.com/office/drawing/2016/SVG/main" xmlns="" r:embed="rId6"/>
                          </a:ext>
                        </a:extLst>
                      </a:blip>
                      <a:srcRect/>
                      <a:stretch>
                        <a:fillRect l="12000" t="29000" r="12000" b="29000"/>
                      </a:stretch>
                    </a:blip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sv-SE" sz="900">
                          <a:solidFill>
                            <a:schemeClr val="tx1"/>
                          </a:solidFill>
                        </a:rPr>
                        <a:t>Specifika diagnoser</a:t>
                      </a:r>
                    </a:p>
                  </a:txBody>
                  <a:tcPr anchor="ctr">
                    <a:lnL w="28575" cap="flat" cmpd="sng" algn="ctr">
                      <a:no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EECE1">
                        <a:lumMod val="9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sv-SE" sz="900">
                        <a:solidFill>
                          <a:schemeClr val="tx1"/>
                        </a:solidFill>
                      </a:endParaRPr>
                    </a:p>
                  </a:txBody>
                  <a:tcPr anchor="ctr">
                    <a:lnL w="28575" cap="flat" cmpd="sng" algn="ctr">
                      <a:solidFill>
                        <a:srgbClr val="FFFFFF"/>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blipFill dpi="0" rotWithShape="1">
                      <a:blip r:embed="rId5">
                        <a:extLst>
                          <a:ext uri="{96DAC541-7B7A-43D3-8B79-37D633B846F1}">
                            <asvg:svgBlip xmlns:asvg="http://schemas.microsoft.com/office/drawing/2016/SVG/main" xmlns="" r:embed="rId6"/>
                          </a:ext>
                        </a:extLst>
                      </a:blip>
                      <a:srcRect/>
                      <a:stretch>
                        <a:fillRect l="12000" t="29000" r="12000" b="29000"/>
                      </a:stretch>
                    </a:blip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sv-SE" sz="900">
                          <a:solidFill>
                            <a:schemeClr val="tx1"/>
                          </a:solidFill>
                        </a:rPr>
                        <a:t>Täckning varierar mellan diagnoser</a:t>
                      </a:r>
                    </a:p>
                  </a:txBody>
                  <a:tcPr anchor="ctr">
                    <a:lnL w="28575" cap="flat" cmpd="sng" algn="ctr">
                      <a:no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EECE1">
                        <a:lumMod val="9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sv-SE" sz="900">
                        <a:solidFill>
                          <a:schemeClr val="tx1"/>
                        </a:solidFill>
                      </a:endParaRPr>
                    </a:p>
                  </a:txBody>
                  <a:tcPr anchor="ctr">
                    <a:lnL w="28575" cap="flat" cmpd="sng" algn="ctr">
                      <a:solidFill>
                        <a:srgbClr val="FFFFFF"/>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blipFill dpi="0" rotWithShape="1">
                      <a:blip r:embed="rId5">
                        <a:extLst>
                          <a:ext uri="{96DAC541-7B7A-43D3-8B79-37D633B846F1}">
                            <asvg:svgBlip xmlns:asvg="http://schemas.microsoft.com/office/drawing/2016/SVG/main" xmlns="" r:embed="rId6"/>
                          </a:ext>
                        </a:extLst>
                      </a:blip>
                      <a:srcRect/>
                      <a:stretch>
                        <a:fillRect l="12000" t="29000" r="12000" b="29000"/>
                      </a:stretch>
                    </a:blip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sv-SE" sz="900">
                          <a:solidFill>
                            <a:schemeClr val="tx1"/>
                          </a:solidFill>
                        </a:rPr>
                        <a:t>Täckning varierar mellan diagnoser</a:t>
                      </a:r>
                    </a:p>
                  </a:txBody>
                  <a:tcPr anchor="ctr">
                    <a:lnL w="28575" cap="flat" cmpd="sng" algn="ctr">
                      <a:no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EECE1">
                        <a:lumMod val="9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sv-SE" sz="900">
                        <a:solidFill>
                          <a:schemeClr val="tx1"/>
                        </a:solidFill>
                      </a:endParaRPr>
                    </a:p>
                  </a:txBody>
                  <a:tcPr anchor="ctr">
                    <a:lnL w="28575" cap="flat" cmpd="sng" algn="ctr">
                      <a:solidFill>
                        <a:srgbClr val="FFFFFF"/>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blipFill dpi="0" rotWithShape="1">
                      <a:blip r:embed="rId9">
                        <a:extLst>
                          <a:ext uri="{96DAC541-7B7A-43D3-8B79-37D633B846F1}">
                            <asvg:svgBlip xmlns:asvg="http://schemas.microsoft.com/office/drawing/2016/SVG/main" xmlns="" r:embed="rId10"/>
                          </a:ext>
                        </a:extLst>
                      </a:blip>
                      <a:srcRect/>
                      <a:stretch>
                        <a:fillRect l="12000" t="29000" r="12000" b="29000"/>
                      </a:stretch>
                    </a:blip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sv-SE" sz="900">
                          <a:solidFill>
                            <a:schemeClr val="tx1"/>
                          </a:solidFill>
                        </a:rPr>
                        <a:t>SVF märks som regel inte ut</a:t>
                      </a:r>
                    </a:p>
                  </a:txBody>
                  <a:tcPr anchor="ctr">
                    <a:lnL w="28575" cap="flat" cmpd="sng" algn="ctr">
                      <a:no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EECE1">
                        <a:lumMod val="9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sv-SE" sz="900">
                        <a:solidFill>
                          <a:schemeClr val="tx1"/>
                        </a:solidFill>
                      </a:endParaRPr>
                    </a:p>
                  </a:txBody>
                  <a:tcPr anchor="ctr">
                    <a:lnL w="28575" cap="flat" cmpd="sng" algn="ctr">
                      <a:solidFill>
                        <a:srgbClr val="FFFFFF"/>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blipFill dpi="0" rotWithShape="1">
                      <a:blip r:embed="rId9">
                        <a:extLst>
                          <a:ext uri="{96DAC541-7B7A-43D3-8B79-37D633B846F1}">
                            <asvg:svgBlip xmlns:asvg="http://schemas.microsoft.com/office/drawing/2016/SVG/main" xmlns="" r:embed="rId10"/>
                          </a:ext>
                        </a:extLst>
                      </a:blip>
                      <a:srcRect/>
                      <a:stretch>
                        <a:fillRect l="12000" t="29000" r="12000" b="29000"/>
                      </a:stretch>
                    </a:blip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sz="900">
                          <a:solidFill>
                            <a:schemeClr val="tx1"/>
                          </a:solidFill>
                        </a:rPr>
                        <a:t>SVF märks som regel inte ut</a:t>
                      </a:r>
                    </a:p>
                  </a:txBody>
                  <a:tcPr anchor="ctr">
                    <a:lnL w="28575" cap="flat" cmpd="sng" algn="ctr">
                      <a:no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EECE1">
                        <a:lumMod val="9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sv-SE" sz="900">
                        <a:solidFill>
                          <a:schemeClr val="tx1"/>
                        </a:solidFill>
                      </a:endParaRPr>
                    </a:p>
                  </a:txBody>
                  <a:tcPr anchor="ctr">
                    <a:lnL w="28575" cap="flat" cmpd="sng" algn="ctr">
                      <a:solidFill>
                        <a:srgbClr val="FFFFFF"/>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blipFill dpi="0" rotWithShape="1">
                      <a:blip r:embed="rId9">
                        <a:extLst>
                          <a:ext uri="{96DAC541-7B7A-43D3-8B79-37D633B846F1}">
                            <asvg:svgBlip xmlns:asvg="http://schemas.microsoft.com/office/drawing/2016/SVG/main" xmlns="" r:embed="rId10"/>
                          </a:ext>
                        </a:extLst>
                      </a:blip>
                      <a:srcRect/>
                      <a:stretch>
                        <a:fillRect l="12000" t="29000" r="12000" b="29000"/>
                      </a:stretch>
                    </a:blip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sz="900">
                          <a:solidFill>
                            <a:schemeClr val="tx1"/>
                          </a:solidFill>
                        </a:rPr>
                        <a:t>SVF märks som regel inte ut</a:t>
                      </a:r>
                    </a:p>
                  </a:txBody>
                  <a:tcPr anchor="ctr">
                    <a:lnL w="28575" cap="flat" cmpd="sng" algn="ctr">
                      <a:no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EECE1">
                        <a:lumMod val="90000"/>
                      </a:srgbClr>
                    </a:solidFill>
                  </a:tcPr>
                </a:tc>
                <a:extLst>
                  <a:ext uri="{0D108BD9-81ED-4DB2-BD59-A6C34878D82A}">
                    <a16:rowId xmlns:a16="http://schemas.microsoft.com/office/drawing/2014/main" val="1772074278"/>
                  </a:ext>
                </a:extLst>
              </a:tr>
              <a:tr h="616727">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sz="900" b="0">
                          <a:solidFill>
                            <a:schemeClr val="tx1"/>
                          </a:solidFill>
                        </a:rPr>
                        <a:t>Patientregistret (Socialstyrelsen)</a:t>
                      </a:r>
                    </a:p>
                  </a:txBody>
                  <a:tcPr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EECE1">
                        <a:lumMod val="9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sv-SE" sz="900">
                          <a:solidFill>
                            <a:schemeClr val="tx1"/>
                          </a:solidFill>
                        </a:rPr>
                        <a:t>Nationell</a:t>
                      </a:r>
                    </a:p>
                  </a:txBody>
                  <a:tcPr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EECE1">
                        <a:lumMod val="9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sv-SE" sz="900">
                        <a:solidFill>
                          <a:schemeClr val="tx1"/>
                        </a:solidFill>
                      </a:endParaRPr>
                    </a:p>
                  </a:txBody>
                  <a:tcPr anchor="ctr">
                    <a:lnL w="28575" cap="flat" cmpd="sng" algn="ctr">
                      <a:solidFill>
                        <a:srgbClr val="FFFFFF"/>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blipFill dpi="0" rotWithShape="1">
                      <a:blip r:embed="rId11">
                        <a:extLst>
                          <a:ext uri="{96DAC541-7B7A-43D3-8B79-37D633B846F1}">
                            <asvg:svgBlip xmlns:asvg="http://schemas.microsoft.com/office/drawing/2016/SVG/main" xmlns="" r:embed="rId12"/>
                          </a:ext>
                        </a:extLst>
                      </a:blip>
                      <a:srcRect/>
                      <a:stretch>
                        <a:fillRect l="12000" t="29000" r="12000" b="29000"/>
                      </a:stretch>
                    </a:blip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sv-SE" sz="900">
                          <a:solidFill>
                            <a:schemeClr val="tx1"/>
                          </a:solidFill>
                        </a:rPr>
                        <a:t>All bild och funktion per KVÅ-kod</a:t>
                      </a:r>
                    </a:p>
                  </a:txBody>
                  <a:tcPr anchor="ctr">
                    <a:lnL w="28575" cap="flat" cmpd="sng" algn="ctr">
                      <a:no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EECE1">
                        <a:lumMod val="9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sv-SE" sz="900">
                        <a:solidFill>
                          <a:schemeClr val="tx1"/>
                        </a:solidFill>
                      </a:endParaRPr>
                    </a:p>
                  </a:txBody>
                  <a:tcPr anchor="ctr">
                    <a:lnL w="28575" cap="flat" cmpd="sng" algn="ctr">
                      <a:solidFill>
                        <a:srgbClr val="FFFFFF"/>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blipFill dpi="0" rotWithShape="1">
                      <a:blip r:embed="rId5">
                        <a:extLst>
                          <a:ext uri="{96DAC541-7B7A-43D3-8B79-37D633B846F1}">
                            <asvg:svgBlip xmlns:asvg="http://schemas.microsoft.com/office/drawing/2016/SVG/main" xmlns="" r:embed="rId6"/>
                          </a:ext>
                        </a:extLst>
                      </a:blip>
                      <a:srcRect/>
                      <a:stretch>
                        <a:fillRect l="12000" t="29000" r="12000" b="29000"/>
                      </a:stretch>
                    </a:blip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sv-SE" sz="900">
                          <a:solidFill>
                            <a:schemeClr val="tx1"/>
                          </a:solidFill>
                        </a:rPr>
                        <a:t>KVÅ-koder är underrapporterade</a:t>
                      </a:r>
                    </a:p>
                  </a:txBody>
                  <a:tcPr anchor="ctr">
                    <a:lnL w="28575" cap="flat" cmpd="sng" algn="ctr">
                      <a:no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EECE1">
                        <a:lumMod val="9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sv-SE" sz="900">
                        <a:solidFill>
                          <a:schemeClr val="tx1"/>
                        </a:solidFill>
                      </a:endParaRPr>
                    </a:p>
                  </a:txBody>
                  <a:tcPr anchor="ctr">
                    <a:lnL w="28575" cap="flat" cmpd="sng" algn="ctr">
                      <a:solidFill>
                        <a:srgbClr val="FFFFFF"/>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blipFill dpi="0" rotWithShape="1">
                      <a:blip r:embed="rId7">
                        <a:extLst>
                          <a:ext uri="{96DAC541-7B7A-43D3-8B79-37D633B846F1}">
                            <asvg:svgBlip xmlns:asvg="http://schemas.microsoft.com/office/drawing/2016/SVG/main" xmlns="" r:embed="rId8"/>
                          </a:ext>
                        </a:extLst>
                      </a:blip>
                      <a:srcRect/>
                      <a:stretch>
                        <a:fillRect l="12000" t="29000" r="12000" b="29000"/>
                      </a:stretch>
                    </a:blip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sz="900">
                          <a:solidFill>
                            <a:schemeClr val="tx1"/>
                          </a:solidFill>
                        </a:rPr>
                        <a:t>Ledtider ingår ej</a:t>
                      </a:r>
                    </a:p>
                  </a:txBody>
                  <a:tcPr anchor="ctr">
                    <a:lnL w="28575" cap="flat" cmpd="sng" algn="ctr">
                      <a:no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EECE1">
                        <a:lumMod val="9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sv-SE" sz="900">
                        <a:solidFill>
                          <a:schemeClr val="tx1"/>
                        </a:solidFill>
                      </a:endParaRPr>
                    </a:p>
                  </a:txBody>
                  <a:tcPr anchor="ctr">
                    <a:lnL w="28575" cap="flat" cmpd="sng" algn="ctr">
                      <a:solidFill>
                        <a:srgbClr val="FFFFFF"/>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blipFill dpi="0" rotWithShape="1">
                      <a:blip r:embed="rId5">
                        <a:extLst>
                          <a:ext uri="{96DAC541-7B7A-43D3-8B79-37D633B846F1}">
                            <asvg:svgBlip xmlns:asvg="http://schemas.microsoft.com/office/drawing/2016/SVG/main" xmlns="" r:embed="rId6"/>
                          </a:ext>
                        </a:extLst>
                      </a:blip>
                      <a:srcRect/>
                      <a:stretch>
                        <a:fillRect l="12000" t="29000" r="12000" b="29000"/>
                      </a:stretch>
                    </a:blip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sv-SE" sz="900">
                          <a:solidFill>
                            <a:schemeClr val="tx1"/>
                          </a:solidFill>
                        </a:rPr>
                        <a:t>KVÅ-koder är underrapporterade</a:t>
                      </a:r>
                    </a:p>
                  </a:txBody>
                  <a:tcPr anchor="ctr">
                    <a:lnL w="28575" cap="flat" cmpd="sng" algn="ctr">
                      <a:no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EECE1">
                        <a:lumMod val="9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sv-SE" sz="900">
                        <a:solidFill>
                          <a:schemeClr val="tx1"/>
                        </a:solidFill>
                      </a:endParaRPr>
                    </a:p>
                  </a:txBody>
                  <a:tcPr anchor="ctr">
                    <a:lnL w="28575" cap="flat" cmpd="sng" algn="ctr">
                      <a:solidFill>
                        <a:srgbClr val="FFFFFF"/>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blipFill dpi="0" rotWithShape="1">
                      <a:blip r:embed="rId7">
                        <a:extLst>
                          <a:ext uri="{96DAC541-7B7A-43D3-8B79-37D633B846F1}">
                            <asvg:svgBlip xmlns:asvg="http://schemas.microsoft.com/office/drawing/2016/SVG/main" xmlns="" r:embed="rId8"/>
                          </a:ext>
                        </a:extLst>
                      </a:blip>
                      <a:srcRect/>
                      <a:stretch>
                        <a:fillRect l="12000" t="29000" r="12000" b="29000"/>
                      </a:stretch>
                    </a:blip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sv-SE" sz="900">
                          <a:solidFill>
                            <a:schemeClr val="tx1"/>
                          </a:solidFill>
                        </a:rPr>
                        <a:t>Ledtider ingår ej</a:t>
                      </a:r>
                    </a:p>
                  </a:txBody>
                  <a:tcPr anchor="ctr">
                    <a:lnL w="28575" cap="flat" cmpd="sng" algn="ctr">
                      <a:no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EECE1">
                        <a:lumMod val="9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sv-SE" sz="900">
                        <a:solidFill>
                          <a:schemeClr val="tx1"/>
                        </a:solidFill>
                      </a:endParaRPr>
                    </a:p>
                  </a:txBody>
                  <a:tcPr anchor="ctr">
                    <a:lnL w="28575" cap="flat" cmpd="sng" algn="ctr">
                      <a:solidFill>
                        <a:srgbClr val="FFFFFF"/>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blipFill dpi="0" rotWithShape="1">
                      <a:blip r:embed="rId7">
                        <a:extLst>
                          <a:ext uri="{96DAC541-7B7A-43D3-8B79-37D633B846F1}">
                            <asvg:svgBlip xmlns:asvg="http://schemas.microsoft.com/office/drawing/2016/SVG/main" xmlns="" r:embed="rId8"/>
                          </a:ext>
                        </a:extLst>
                      </a:blip>
                      <a:srcRect/>
                      <a:stretch>
                        <a:fillRect l="12000" t="29000" r="12000" b="29000"/>
                      </a:stretch>
                    </a:blip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sz="900">
                          <a:solidFill>
                            <a:schemeClr val="tx1"/>
                          </a:solidFill>
                        </a:rPr>
                        <a:t>Delledtider ingår ej</a:t>
                      </a:r>
                    </a:p>
                  </a:txBody>
                  <a:tcPr anchor="ctr">
                    <a:lnL w="28575" cap="flat" cmpd="sng" algn="ctr">
                      <a:no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EECE1">
                        <a:lumMod val="90000"/>
                      </a:srgbClr>
                    </a:solidFill>
                  </a:tcPr>
                </a:tc>
                <a:extLst>
                  <a:ext uri="{0D108BD9-81ED-4DB2-BD59-A6C34878D82A}">
                    <a16:rowId xmlns:a16="http://schemas.microsoft.com/office/drawing/2014/main" val="1901279611"/>
                  </a:ext>
                </a:extLst>
              </a:tr>
              <a:tr h="53474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sz="900" b="0">
                          <a:solidFill>
                            <a:schemeClr val="tx1"/>
                          </a:solidFill>
                        </a:rPr>
                        <a:t>Väntetidsdatabasen (SKR) / RCC i samverkan</a:t>
                      </a:r>
                    </a:p>
                  </a:txBody>
                  <a:tcPr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EECE1">
                        <a:lumMod val="9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sv-SE" sz="900">
                          <a:solidFill>
                            <a:schemeClr val="tx1"/>
                          </a:solidFill>
                        </a:rPr>
                        <a:t>Nationell</a:t>
                      </a:r>
                    </a:p>
                  </a:txBody>
                  <a:tcPr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EECE1">
                        <a:lumMod val="9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sv-SE" sz="900">
                        <a:solidFill>
                          <a:schemeClr val="tx1"/>
                        </a:solidFill>
                      </a:endParaRPr>
                    </a:p>
                  </a:txBody>
                  <a:tcPr anchor="ctr">
                    <a:lnL w="28575" cap="flat" cmpd="sng" algn="ctr">
                      <a:solidFill>
                        <a:srgbClr val="FFFFFF"/>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blipFill dpi="0" rotWithShape="1">
                      <a:blip r:embed="rId13">
                        <a:extLst>
                          <a:ext uri="{96DAC541-7B7A-43D3-8B79-37D633B846F1}">
                            <asvg:svgBlip xmlns:asvg="http://schemas.microsoft.com/office/drawing/2016/SVG/main" xmlns="" r:embed="rId14"/>
                          </a:ext>
                        </a:extLst>
                      </a:blip>
                      <a:srcRect/>
                      <a:stretch>
                        <a:fillRect l="12000" t="29000" r="12000" b="29000"/>
                      </a:stretch>
                    </a:blip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sz="900">
                          <a:solidFill>
                            <a:schemeClr val="tx1"/>
                          </a:solidFill>
                        </a:rPr>
                        <a:t>Endast SVF</a:t>
                      </a:r>
                    </a:p>
                  </a:txBody>
                  <a:tcPr anchor="ctr">
                    <a:lnL w="28575" cap="flat" cmpd="sng" algn="ctr">
                      <a:no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EECE1">
                        <a:lumMod val="9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sv-SE" sz="900">
                        <a:solidFill>
                          <a:schemeClr val="tx1"/>
                        </a:solidFill>
                      </a:endParaRPr>
                    </a:p>
                  </a:txBody>
                  <a:tcPr anchor="ctr">
                    <a:lnL w="28575" cap="flat" cmpd="sng" algn="ctr">
                      <a:solidFill>
                        <a:srgbClr val="FFFFFF"/>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blipFill dpi="0" rotWithShape="1">
                      <a:blip r:embed="rId5">
                        <a:extLst>
                          <a:ext uri="{96DAC541-7B7A-43D3-8B79-37D633B846F1}">
                            <asvg:svgBlip xmlns:asvg="http://schemas.microsoft.com/office/drawing/2016/SVG/main" xmlns="" r:embed="rId6"/>
                          </a:ext>
                        </a:extLst>
                      </a:blip>
                      <a:srcRect/>
                      <a:stretch>
                        <a:fillRect l="12000" t="29000" r="12000" b="29000"/>
                      </a:stretch>
                    </a:blip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sz="900">
                          <a:solidFill>
                            <a:schemeClr val="tx1"/>
                          </a:solidFill>
                        </a:rPr>
                        <a:t>Endast SVF</a:t>
                      </a:r>
                    </a:p>
                  </a:txBody>
                  <a:tcPr anchor="ctr">
                    <a:lnL w="28575" cap="flat" cmpd="sng" algn="ctr">
                      <a:no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EECE1">
                        <a:lumMod val="9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sv-SE" sz="900">
                        <a:solidFill>
                          <a:schemeClr val="tx1"/>
                        </a:solidFill>
                      </a:endParaRPr>
                    </a:p>
                  </a:txBody>
                  <a:tcPr anchor="ctr">
                    <a:lnL w="28575" cap="flat" cmpd="sng" algn="ctr">
                      <a:solidFill>
                        <a:srgbClr val="FFFFFF"/>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blipFill dpi="0" rotWithShape="1">
                      <a:blip r:embed="rId13">
                        <a:extLst>
                          <a:ext uri="{96DAC541-7B7A-43D3-8B79-37D633B846F1}">
                            <asvg:svgBlip xmlns:asvg="http://schemas.microsoft.com/office/drawing/2016/SVG/main" xmlns="" r:embed="rId14"/>
                          </a:ext>
                        </a:extLst>
                      </a:blip>
                      <a:srcRect/>
                      <a:stretch>
                        <a:fillRect l="12000" t="29000" r="12000" b="29000"/>
                      </a:stretch>
                    </a:blip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sz="900">
                          <a:solidFill>
                            <a:schemeClr val="tx1"/>
                          </a:solidFill>
                        </a:rPr>
                        <a:t>Endast SVF</a:t>
                      </a:r>
                    </a:p>
                  </a:txBody>
                  <a:tcPr anchor="ctr">
                    <a:lnL w="28575" cap="flat" cmpd="sng" algn="ctr">
                      <a:no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EECE1">
                        <a:lumMod val="9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sv-SE" sz="900">
                        <a:solidFill>
                          <a:schemeClr val="tx1"/>
                        </a:solidFill>
                      </a:endParaRPr>
                    </a:p>
                  </a:txBody>
                  <a:tcPr anchor="ctr">
                    <a:lnL w="28575" cap="flat" cmpd="sng" algn="ctr">
                      <a:solidFill>
                        <a:srgbClr val="FFFFFF"/>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blipFill dpi="0" rotWithShape="1">
                      <a:blip r:embed="rId15">
                        <a:extLst>
                          <a:ext uri="{96DAC541-7B7A-43D3-8B79-37D633B846F1}">
                            <asvg:svgBlip xmlns:asvg="http://schemas.microsoft.com/office/drawing/2016/SVG/main" xmlns="" r:embed="rId16"/>
                          </a:ext>
                        </a:extLst>
                      </a:blip>
                      <a:srcRect/>
                      <a:stretch>
                        <a:fillRect l="12000" t="29000" r="12000" b="29000"/>
                      </a:stretch>
                    </a:blip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sz="900">
                          <a:solidFill>
                            <a:schemeClr val="tx1"/>
                          </a:solidFill>
                        </a:rPr>
                        <a:t>All SVF med/utan bild och funktion</a:t>
                      </a:r>
                    </a:p>
                  </a:txBody>
                  <a:tcPr anchor="ctr">
                    <a:lnL w="28575" cap="flat" cmpd="sng" algn="ctr">
                      <a:no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EECE1">
                        <a:lumMod val="9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sv-SE" sz="900">
                        <a:solidFill>
                          <a:schemeClr val="tx1"/>
                        </a:solidFill>
                      </a:endParaRPr>
                    </a:p>
                  </a:txBody>
                  <a:tcPr anchor="ctr">
                    <a:lnL w="28575" cap="flat" cmpd="sng" algn="ctr">
                      <a:solidFill>
                        <a:srgbClr val="FFFFFF"/>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blipFill dpi="0" rotWithShape="1">
                      <a:blip r:embed="rId15">
                        <a:extLst>
                          <a:ext uri="{96DAC541-7B7A-43D3-8B79-37D633B846F1}">
                            <asvg:svgBlip xmlns:asvg="http://schemas.microsoft.com/office/drawing/2016/SVG/main" xmlns="" r:embed="rId16"/>
                          </a:ext>
                        </a:extLst>
                      </a:blip>
                      <a:srcRect/>
                      <a:stretch>
                        <a:fillRect l="12000" t="29000" r="12000" b="29000"/>
                      </a:stretch>
                    </a:blip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sz="900">
                          <a:solidFill>
                            <a:schemeClr val="tx1"/>
                          </a:solidFill>
                        </a:rPr>
                        <a:t>Total ledtid ingår</a:t>
                      </a:r>
                    </a:p>
                  </a:txBody>
                  <a:tcPr anchor="ctr">
                    <a:lnL w="28575" cap="flat" cmpd="sng" algn="ctr">
                      <a:no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EECE1">
                        <a:lumMod val="9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sv-SE" sz="900">
                        <a:solidFill>
                          <a:schemeClr val="tx1"/>
                        </a:solidFill>
                      </a:endParaRPr>
                    </a:p>
                  </a:txBody>
                  <a:tcPr anchor="ctr">
                    <a:lnL w="28575" cap="flat" cmpd="sng" algn="ctr">
                      <a:solidFill>
                        <a:srgbClr val="FFFFFF"/>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blipFill dpi="0" rotWithShape="1">
                      <a:blip r:embed="rId17">
                        <a:extLst>
                          <a:ext uri="{96DAC541-7B7A-43D3-8B79-37D633B846F1}">
                            <asvg:svgBlip xmlns:asvg="http://schemas.microsoft.com/office/drawing/2016/SVG/main" xmlns="" r:embed="rId18"/>
                          </a:ext>
                        </a:extLst>
                      </a:blip>
                      <a:srcRect/>
                      <a:stretch>
                        <a:fillRect l="12000" t="29000" r="12000" b="29000"/>
                      </a:stretch>
                    </a:blip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sz="900">
                          <a:solidFill>
                            <a:schemeClr val="tx1"/>
                          </a:solidFill>
                        </a:rPr>
                        <a:t>Bild och funktions delledtider ingår ej</a:t>
                      </a:r>
                    </a:p>
                  </a:txBody>
                  <a:tcPr anchor="ctr">
                    <a:lnL w="28575" cap="flat" cmpd="sng" algn="ctr">
                      <a:no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EECE1">
                        <a:lumMod val="90000"/>
                      </a:srgbClr>
                    </a:solidFill>
                  </a:tcPr>
                </a:tc>
                <a:extLst>
                  <a:ext uri="{0D108BD9-81ED-4DB2-BD59-A6C34878D82A}">
                    <a16:rowId xmlns:a16="http://schemas.microsoft.com/office/drawing/2014/main" val="3323218451"/>
                  </a:ext>
                </a:extLst>
              </a:tr>
              <a:tr h="53474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sz="900" b="0">
                          <a:solidFill>
                            <a:schemeClr val="tx1"/>
                          </a:solidFill>
                        </a:rPr>
                        <a:t>Sammanställning av sex regioner</a:t>
                      </a:r>
                    </a:p>
                  </a:txBody>
                  <a:tcPr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sv-SE" sz="900">
                          <a:solidFill>
                            <a:schemeClr val="tx1"/>
                          </a:solidFill>
                        </a:rPr>
                        <a:t>Sex regioner</a:t>
                      </a:r>
                    </a:p>
                  </a:txBody>
                  <a:tcPr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sv-SE" sz="900">
                        <a:solidFill>
                          <a:schemeClr val="tx1"/>
                        </a:solidFill>
                      </a:endParaRPr>
                    </a:p>
                  </a:txBody>
                  <a:tcPr anchor="ctr">
                    <a:lnL w="28575" cap="flat" cmpd="sng" algn="ctr">
                      <a:solidFill>
                        <a:srgbClr val="FFFFFF"/>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blipFill dpi="0" rotWithShape="1">
                      <a:blip r:embed="rId5">
                        <a:extLst>
                          <a:ext uri="{96DAC541-7B7A-43D3-8B79-37D633B846F1}">
                            <asvg:svgBlip xmlns:asvg="http://schemas.microsoft.com/office/drawing/2016/SVG/main" xmlns="" r:embed="rId6"/>
                          </a:ext>
                        </a:extLst>
                      </a:blip>
                      <a:srcRect/>
                      <a:stretch>
                        <a:fillRect l="12000" t="29000" r="12000" b="29000"/>
                      </a:stretch>
                    </a:blip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sv-SE" sz="900">
                          <a:solidFill>
                            <a:schemeClr val="tx1"/>
                          </a:solidFill>
                        </a:rPr>
                        <a:t>DT, MR</a:t>
                      </a:r>
                    </a:p>
                  </a:txBody>
                  <a:tcPr anchor="ctr">
                    <a:lnL w="28575" cap="flat" cmpd="sng" algn="ctr">
                      <a:no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sv-SE" sz="900">
                        <a:solidFill>
                          <a:schemeClr val="tx1"/>
                        </a:solidFill>
                      </a:endParaRPr>
                    </a:p>
                  </a:txBody>
                  <a:tcPr anchor="ctr">
                    <a:lnL w="28575" cap="flat" cmpd="sng" algn="ctr">
                      <a:solidFill>
                        <a:srgbClr val="FFFFFF"/>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blipFill dpi="0" rotWithShape="1">
                      <a:blip r:embed="rId11">
                        <a:extLst>
                          <a:ext uri="{96DAC541-7B7A-43D3-8B79-37D633B846F1}">
                            <asvg:svgBlip xmlns:asvg="http://schemas.microsoft.com/office/drawing/2016/SVG/main" xmlns="" r:embed="rId19"/>
                          </a:ext>
                        </a:extLst>
                      </a:blip>
                      <a:srcRect/>
                      <a:stretch>
                        <a:fillRect l="12000" t="29000" r="12000" b="29000"/>
                      </a:stretch>
                    </a:blip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sv-SE" sz="900">
                          <a:solidFill>
                            <a:schemeClr val="tx1"/>
                          </a:solidFill>
                        </a:rPr>
                        <a:t>Alla undersökningar oavsett SVF eller ej</a:t>
                      </a:r>
                    </a:p>
                  </a:txBody>
                  <a:tcPr anchor="ctr">
                    <a:lnL w="28575" cap="flat" cmpd="sng" algn="ctr">
                      <a:no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sv-SE" sz="900">
                        <a:solidFill>
                          <a:schemeClr val="tx1"/>
                        </a:solidFill>
                      </a:endParaRPr>
                    </a:p>
                  </a:txBody>
                  <a:tcPr anchor="ctr">
                    <a:lnL w="28575" cap="flat" cmpd="sng" algn="ctr">
                      <a:solidFill>
                        <a:srgbClr val="FFFFFF"/>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blipFill dpi="0" rotWithShape="1">
                      <a:blip r:embed="rId9">
                        <a:extLst>
                          <a:ext uri="{96DAC541-7B7A-43D3-8B79-37D633B846F1}">
                            <asvg:svgBlip xmlns:asvg="http://schemas.microsoft.com/office/drawing/2016/SVG/main" xmlns="" r:embed="rId10"/>
                          </a:ext>
                        </a:extLst>
                      </a:blip>
                      <a:srcRect/>
                      <a:stretch>
                        <a:fillRect l="12000" t="29000" r="12000" b="29000"/>
                      </a:stretch>
                    </a:blip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sz="900">
                          <a:solidFill>
                            <a:schemeClr val="tx1"/>
                          </a:solidFill>
                        </a:rPr>
                        <a:t>Ledtider ingår ej</a:t>
                      </a:r>
                    </a:p>
                  </a:txBody>
                  <a:tcPr anchor="ctr">
                    <a:lnL w="28575" cap="flat" cmpd="sng" algn="ctr">
                      <a:no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sv-SE" sz="900">
                        <a:solidFill>
                          <a:schemeClr val="tx1"/>
                        </a:solidFill>
                      </a:endParaRPr>
                    </a:p>
                  </a:txBody>
                  <a:tcPr anchor="ctr">
                    <a:lnL w="28575" cap="flat" cmpd="sng" algn="ctr">
                      <a:solidFill>
                        <a:srgbClr val="FFFFFF"/>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blipFill dpi="0" rotWithShape="1">
                      <a:blip r:embed="rId9">
                        <a:extLst>
                          <a:ext uri="{96DAC541-7B7A-43D3-8B79-37D633B846F1}">
                            <asvg:svgBlip xmlns:asvg="http://schemas.microsoft.com/office/drawing/2016/SVG/main" xmlns="" r:embed="rId10"/>
                          </a:ext>
                        </a:extLst>
                      </a:blip>
                      <a:srcRect/>
                      <a:stretch>
                        <a:fillRect l="12000" t="29000" r="12000" b="29000"/>
                      </a:stretch>
                    </a:blip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sv-SE" sz="900">
                          <a:solidFill>
                            <a:schemeClr val="tx1"/>
                          </a:solidFill>
                        </a:rPr>
                        <a:t>SVF märks inte ut</a:t>
                      </a:r>
                    </a:p>
                  </a:txBody>
                  <a:tcPr anchor="ctr">
                    <a:lnL w="28575" cap="flat" cmpd="sng" algn="ctr">
                      <a:no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sv-SE" sz="900">
                        <a:solidFill>
                          <a:schemeClr val="tx1"/>
                        </a:solidFill>
                      </a:endParaRPr>
                    </a:p>
                  </a:txBody>
                  <a:tcPr anchor="ctr">
                    <a:lnL w="28575" cap="flat" cmpd="sng" algn="ctr">
                      <a:solidFill>
                        <a:srgbClr val="FFFFFF"/>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blipFill dpi="0" rotWithShape="1">
                      <a:blip r:embed="rId9">
                        <a:extLst>
                          <a:ext uri="{96DAC541-7B7A-43D3-8B79-37D633B846F1}">
                            <asvg:svgBlip xmlns:asvg="http://schemas.microsoft.com/office/drawing/2016/SVG/main" xmlns="" r:embed="rId10"/>
                          </a:ext>
                        </a:extLst>
                      </a:blip>
                      <a:srcRect/>
                      <a:stretch>
                        <a:fillRect l="12000" t="29000" r="12000" b="29000"/>
                      </a:stretch>
                    </a:blip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sv-SE" sz="900">
                          <a:solidFill>
                            <a:schemeClr val="tx1"/>
                          </a:solidFill>
                        </a:rPr>
                        <a:t>SVF märks inte ut</a:t>
                      </a:r>
                    </a:p>
                  </a:txBody>
                  <a:tcPr anchor="ctr">
                    <a:lnL w="28575" cap="flat" cmpd="sng" algn="ctr">
                      <a:no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sv-SE" sz="900">
                        <a:solidFill>
                          <a:schemeClr val="tx1"/>
                        </a:solidFill>
                      </a:endParaRPr>
                    </a:p>
                  </a:txBody>
                  <a:tcPr anchor="ctr">
                    <a:lnL w="28575" cap="flat" cmpd="sng" algn="ctr">
                      <a:solidFill>
                        <a:srgbClr val="FFFFFF"/>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blipFill dpi="0" rotWithShape="1">
                      <a:blip r:embed="rId9">
                        <a:extLst>
                          <a:ext uri="{96DAC541-7B7A-43D3-8B79-37D633B846F1}">
                            <asvg:svgBlip xmlns:asvg="http://schemas.microsoft.com/office/drawing/2016/SVG/main" xmlns="" r:embed="rId10"/>
                          </a:ext>
                        </a:extLst>
                      </a:blip>
                      <a:srcRect/>
                      <a:stretch>
                        <a:fillRect l="12000" t="29000" r="12000" b="29000"/>
                      </a:stretch>
                    </a:blip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sv-SE" sz="900">
                          <a:solidFill>
                            <a:schemeClr val="tx1"/>
                          </a:solidFill>
                        </a:rPr>
                        <a:t>SVF märks inte ut</a:t>
                      </a:r>
                    </a:p>
                  </a:txBody>
                  <a:tcPr anchor="ctr">
                    <a:lnL w="28575" cap="flat" cmpd="sng" algn="ctr">
                      <a:no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EECE1"/>
                    </a:solidFill>
                  </a:tcPr>
                </a:tc>
                <a:extLst>
                  <a:ext uri="{0D108BD9-81ED-4DB2-BD59-A6C34878D82A}">
                    <a16:rowId xmlns:a16="http://schemas.microsoft.com/office/drawing/2014/main" val="2694675178"/>
                  </a:ext>
                </a:extLst>
              </a:tr>
              <a:tr h="53474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sz="900" b="0">
                          <a:solidFill>
                            <a:schemeClr val="tx1"/>
                          </a:solidFill>
                        </a:rPr>
                        <a:t>Statistik från respektive RCC/region</a:t>
                      </a:r>
                    </a:p>
                  </a:txBody>
                  <a:tcPr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sv-SE" sz="900">
                          <a:solidFill>
                            <a:schemeClr val="tx1"/>
                          </a:solidFill>
                        </a:rPr>
                        <a:t>Per region</a:t>
                      </a:r>
                    </a:p>
                  </a:txBody>
                  <a:tcPr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sv-SE" sz="900">
                        <a:solidFill>
                          <a:schemeClr val="tx1"/>
                        </a:solidFill>
                      </a:endParaRPr>
                    </a:p>
                  </a:txBody>
                  <a:tcPr anchor="ctr">
                    <a:lnL w="28575" cap="flat" cmpd="sng" algn="ctr">
                      <a:solidFill>
                        <a:srgbClr val="FFFFFF"/>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blipFill dpi="0" rotWithShape="1">
                      <a:blip r:embed="rId7">
                        <a:extLst>
                          <a:ext uri="{96DAC541-7B7A-43D3-8B79-37D633B846F1}">
                            <asvg:svgBlip xmlns:asvg="http://schemas.microsoft.com/office/drawing/2016/SVG/main" xmlns="" r:embed="rId8"/>
                          </a:ext>
                        </a:extLst>
                      </a:blip>
                      <a:srcRect/>
                      <a:stretch>
                        <a:fillRect l="12000" t="29000" r="12000" b="29000"/>
                      </a:stretch>
                    </a:blip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sv-SE" sz="900">
                          <a:solidFill>
                            <a:schemeClr val="tx1"/>
                          </a:solidFill>
                        </a:rPr>
                        <a:t>Varierar per region</a:t>
                      </a:r>
                    </a:p>
                  </a:txBody>
                  <a:tcPr anchor="ctr">
                    <a:lnL w="28575" cap="flat" cmpd="sng" algn="ctr">
                      <a:no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sv-SE" sz="900">
                        <a:solidFill>
                          <a:schemeClr val="tx1"/>
                        </a:solidFill>
                      </a:endParaRPr>
                    </a:p>
                  </a:txBody>
                  <a:tcPr anchor="ctr">
                    <a:lnL w="28575" cap="flat" cmpd="sng" algn="ctr">
                      <a:solidFill>
                        <a:srgbClr val="FFFFFF"/>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blipFill dpi="0" rotWithShape="1">
                      <a:blip r:embed="rId7">
                        <a:extLst>
                          <a:ext uri="{96DAC541-7B7A-43D3-8B79-37D633B846F1}">
                            <asvg:svgBlip xmlns:asvg="http://schemas.microsoft.com/office/drawing/2016/SVG/main" xmlns="" r:embed="rId8"/>
                          </a:ext>
                        </a:extLst>
                      </a:blip>
                      <a:srcRect/>
                      <a:stretch>
                        <a:fillRect l="12000" t="29000" r="12000" b="29000"/>
                      </a:stretch>
                    </a:blip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sz="900">
                          <a:solidFill>
                            <a:schemeClr val="tx1"/>
                          </a:solidFill>
                        </a:rPr>
                        <a:t>Varierar per region</a:t>
                      </a:r>
                    </a:p>
                  </a:txBody>
                  <a:tcPr anchor="ctr">
                    <a:lnL w="28575" cap="flat" cmpd="sng" algn="ctr">
                      <a:no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sv-SE" sz="900">
                        <a:solidFill>
                          <a:schemeClr val="tx1"/>
                        </a:solidFill>
                      </a:endParaRPr>
                    </a:p>
                  </a:txBody>
                  <a:tcPr anchor="ctr">
                    <a:lnL w="28575" cap="flat" cmpd="sng" algn="ctr">
                      <a:solidFill>
                        <a:srgbClr val="FFFFFF"/>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blipFill dpi="0" rotWithShape="1">
                      <a:blip r:embed="rId7">
                        <a:extLst>
                          <a:ext uri="{96DAC541-7B7A-43D3-8B79-37D633B846F1}">
                            <asvg:svgBlip xmlns:asvg="http://schemas.microsoft.com/office/drawing/2016/SVG/main" xmlns="" r:embed="rId8"/>
                          </a:ext>
                        </a:extLst>
                      </a:blip>
                      <a:srcRect/>
                      <a:stretch>
                        <a:fillRect l="12000" t="29000" r="12000" b="29000"/>
                      </a:stretch>
                    </a:blip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sz="900">
                          <a:solidFill>
                            <a:schemeClr val="tx1"/>
                          </a:solidFill>
                        </a:rPr>
                        <a:t>Varierar per region</a:t>
                      </a:r>
                    </a:p>
                  </a:txBody>
                  <a:tcPr anchor="ctr">
                    <a:lnL w="28575" cap="flat" cmpd="sng" algn="ctr">
                      <a:no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sv-SE" sz="900">
                        <a:solidFill>
                          <a:schemeClr val="tx1"/>
                        </a:solidFill>
                      </a:endParaRPr>
                    </a:p>
                  </a:txBody>
                  <a:tcPr anchor="ctr">
                    <a:lnL w="28575" cap="flat" cmpd="sng" algn="ctr">
                      <a:solidFill>
                        <a:srgbClr val="FFFFFF"/>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blipFill dpi="0" rotWithShape="1">
                      <a:blip r:embed="rId7">
                        <a:extLst>
                          <a:ext uri="{96DAC541-7B7A-43D3-8B79-37D633B846F1}">
                            <asvg:svgBlip xmlns:asvg="http://schemas.microsoft.com/office/drawing/2016/SVG/main" xmlns="" r:embed="rId8"/>
                          </a:ext>
                        </a:extLst>
                      </a:blip>
                      <a:srcRect/>
                      <a:stretch>
                        <a:fillRect l="12000" t="29000" r="12000" b="29000"/>
                      </a:stretch>
                    </a:blip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sv-SE" sz="900">
                          <a:solidFill>
                            <a:schemeClr val="tx1"/>
                          </a:solidFill>
                        </a:rPr>
                        <a:t>Varierar per region</a:t>
                      </a:r>
                    </a:p>
                  </a:txBody>
                  <a:tcPr anchor="ctr">
                    <a:lnL w="28575" cap="flat" cmpd="sng" algn="ctr">
                      <a:no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sv-SE" sz="900">
                        <a:solidFill>
                          <a:schemeClr val="tx1"/>
                        </a:solidFill>
                      </a:endParaRPr>
                    </a:p>
                  </a:txBody>
                  <a:tcPr anchor="ctr">
                    <a:lnL w="28575" cap="flat" cmpd="sng" algn="ctr">
                      <a:solidFill>
                        <a:srgbClr val="FFFFFF"/>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blipFill dpi="0" rotWithShape="1">
                      <a:blip r:embed="rId7">
                        <a:extLst>
                          <a:ext uri="{96DAC541-7B7A-43D3-8B79-37D633B846F1}">
                            <asvg:svgBlip xmlns:asvg="http://schemas.microsoft.com/office/drawing/2016/SVG/main" xmlns="" r:embed="rId8"/>
                          </a:ext>
                        </a:extLst>
                      </a:blip>
                      <a:srcRect/>
                      <a:stretch>
                        <a:fillRect l="12000" t="29000" r="12000" b="29000"/>
                      </a:stretch>
                    </a:blip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sv-SE" sz="900">
                          <a:solidFill>
                            <a:schemeClr val="tx1"/>
                          </a:solidFill>
                        </a:rPr>
                        <a:t>Varierar per region</a:t>
                      </a:r>
                    </a:p>
                  </a:txBody>
                  <a:tcPr anchor="ctr">
                    <a:lnL w="28575" cap="flat" cmpd="sng" algn="ctr">
                      <a:no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sv-SE" sz="900">
                        <a:solidFill>
                          <a:schemeClr val="tx1"/>
                        </a:solidFill>
                      </a:endParaRPr>
                    </a:p>
                  </a:txBody>
                  <a:tcPr anchor="ctr">
                    <a:lnL w="28575" cap="flat" cmpd="sng" algn="ctr">
                      <a:solidFill>
                        <a:srgbClr val="FFFFFF"/>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blipFill dpi="0" rotWithShape="1">
                      <a:blip r:embed="rId7">
                        <a:extLst>
                          <a:ext uri="{96DAC541-7B7A-43D3-8B79-37D633B846F1}">
                            <asvg:svgBlip xmlns:asvg="http://schemas.microsoft.com/office/drawing/2016/SVG/main" xmlns="" r:embed="rId8"/>
                          </a:ext>
                        </a:extLst>
                      </a:blip>
                      <a:srcRect/>
                      <a:stretch>
                        <a:fillRect l="12000" t="29000" r="12000" b="29000"/>
                      </a:stretch>
                    </a:blip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sz="900" dirty="0">
                          <a:solidFill>
                            <a:schemeClr val="tx1"/>
                          </a:solidFill>
                        </a:rPr>
                        <a:t>Varierar per region</a:t>
                      </a:r>
                    </a:p>
                  </a:txBody>
                  <a:tcPr anchor="ctr">
                    <a:lnL w="28575" cap="flat" cmpd="sng" algn="ctr">
                      <a:no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EECE1"/>
                    </a:solidFill>
                  </a:tcPr>
                </a:tc>
                <a:extLst>
                  <a:ext uri="{0D108BD9-81ED-4DB2-BD59-A6C34878D82A}">
                    <a16:rowId xmlns:a16="http://schemas.microsoft.com/office/drawing/2014/main" val="3072074799"/>
                  </a:ext>
                </a:extLst>
              </a:tr>
            </a:tbl>
          </a:graphicData>
        </a:graphic>
      </p:graphicFrame>
      <p:grpSp>
        <p:nvGrpSpPr>
          <p:cNvPr id="22" name="Group 21">
            <a:extLst>
              <a:ext uri="{FF2B5EF4-FFF2-40B4-BE49-F238E27FC236}">
                <a16:creationId xmlns:a16="http://schemas.microsoft.com/office/drawing/2014/main" id="{B0678646-D73F-7755-3DB3-2BF0EB28CD6E}"/>
              </a:ext>
            </a:extLst>
          </p:cNvPr>
          <p:cNvGrpSpPr/>
          <p:nvPr/>
        </p:nvGrpSpPr>
        <p:grpSpPr>
          <a:xfrm>
            <a:off x="9285668" y="920460"/>
            <a:ext cx="2394703" cy="943379"/>
            <a:chOff x="9394415" y="115319"/>
            <a:chExt cx="1987960" cy="943379"/>
          </a:xfrm>
        </p:grpSpPr>
        <p:sp>
          <p:nvSpPr>
            <p:cNvPr id="23" name="Rectangle 22">
              <a:extLst>
                <a:ext uri="{FF2B5EF4-FFF2-40B4-BE49-F238E27FC236}">
                  <a16:creationId xmlns:a16="http://schemas.microsoft.com/office/drawing/2014/main" id="{E888667B-E293-A998-D249-E8652E556639}"/>
                </a:ext>
              </a:extLst>
            </p:cNvPr>
            <p:cNvSpPr/>
            <p:nvPr/>
          </p:nvSpPr>
          <p:spPr>
            <a:xfrm>
              <a:off x="9394415" y="115319"/>
              <a:ext cx="1984384" cy="943379"/>
            </a:xfrm>
            <a:prstGeom prst="rect">
              <a:avLst/>
            </a:prstGeom>
            <a:solidFill>
              <a:srgbClr val="EEECE1"/>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000000"/>
                </a:solidFill>
                <a:effectLst/>
                <a:uLnTx/>
                <a:uFillTx/>
                <a:latin typeface="Arial"/>
                <a:ea typeface="+mn-ea"/>
                <a:cs typeface="+mn-cs"/>
              </a:endParaRPr>
            </a:p>
          </p:txBody>
        </p:sp>
        <p:grpSp>
          <p:nvGrpSpPr>
            <p:cNvPr id="24" name="Group 23">
              <a:extLst>
                <a:ext uri="{FF2B5EF4-FFF2-40B4-BE49-F238E27FC236}">
                  <a16:creationId xmlns:a16="http://schemas.microsoft.com/office/drawing/2014/main" id="{B3393907-9297-A197-9D66-4EBDAF793539}"/>
                </a:ext>
              </a:extLst>
            </p:cNvPr>
            <p:cNvGrpSpPr/>
            <p:nvPr/>
          </p:nvGrpSpPr>
          <p:grpSpPr>
            <a:xfrm>
              <a:off x="9534106" y="208200"/>
              <a:ext cx="1848269" cy="753832"/>
              <a:chOff x="9591256" y="102254"/>
              <a:chExt cx="1848269" cy="753832"/>
            </a:xfrm>
          </p:grpSpPr>
          <p:sp>
            <p:nvSpPr>
              <p:cNvPr id="25" name="Oval 24">
                <a:extLst>
                  <a:ext uri="{FF2B5EF4-FFF2-40B4-BE49-F238E27FC236}">
                    <a16:creationId xmlns:a16="http://schemas.microsoft.com/office/drawing/2014/main" id="{344ABD01-2D6C-4233-D2C3-CA0EC0386CCC}"/>
                  </a:ext>
                </a:extLst>
              </p:cNvPr>
              <p:cNvSpPr/>
              <p:nvPr/>
            </p:nvSpPr>
            <p:spPr>
              <a:xfrm>
                <a:off x="9591256" y="123538"/>
                <a:ext cx="209970" cy="209970"/>
              </a:xfrm>
              <a:prstGeom prst="ellipse">
                <a:avLst/>
              </a:prstGeom>
              <a:solidFill>
                <a:srgbClr val="19975D"/>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000000"/>
                  </a:solidFill>
                  <a:effectLst/>
                  <a:uLnTx/>
                  <a:uFillTx/>
                  <a:latin typeface="Arial"/>
                  <a:ea typeface="+mn-ea"/>
                  <a:cs typeface="+mn-cs"/>
                </a:endParaRPr>
              </a:p>
            </p:txBody>
          </p:sp>
          <p:sp>
            <p:nvSpPr>
              <p:cNvPr id="26" name="Oval 25">
                <a:extLst>
                  <a:ext uri="{FF2B5EF4-FFF2-40B4-BE49-F238E27FC236}">
                    <a16:creationId xmlns:a16="http://schemas.microsoft.com/office/drawing/2014/main" id="{997578CC-F2C2-55AA-4043-2B5B7AA5FEAF}"/>
                  </a:ext>
                </a:extLst>
              </p:cNvPr>
              <p:cNvSpPr/>
              <p:nvPr/>
            </p:nvSpPr>
            <p:spPr>
              <a:xfrm>
                <a:off x="9591256" y="379623"/>
                <a:ext cx="209970" cy="209970"/>
              </a:xfrm>
              <a:prstGeom prst="ellipse">
                <a:avLst/>
              </a:prstGeom>
              <a:solidFill>
                <a:srgbClr val="FFB14D"/>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000000"/>
                  </a:solidFill>
                  <a:effectLst/>
                  <a:uLnTx/>
                  <a:uFillTx/>
                  <a:latin typeface="Arial"/>
                  <a:ea typeface="+mn-ea"/>
                  <a:cs typeface="+mn-cs"/>
                </a:endParaRPr>
              </a:p>
            </p:txBody>
          </p:sp>
          <p:sp>
            <p:nvSpPr>
              <p:cNvPr id="27" name="Oval 26">
                <a:extLst>
                  <a:ext uri="{FF2B5EF4-FFF2-40B4-BE49-F238E27FC236}">
                    <a16:creationId xmlns:a16="http://schemas.microsoft.com/office/drawing/2014/main" id="{317C9756-94A5-6A1E-2E7F-1602F3FAC3E0}"/>
                  </a:ext>
                </a:extLst>
              </p:cNvPr>
              <p:cNvSpPr/>
              <p:nvPr/>
            </p:nvSpPr>
            <p:spPr>
              <a:xfrm>
                <a:off x="9591256" y="636168"/>
                <a:ext cx="209970" cy="209970"/>
              </a:xfrm>
              <a:prstGeom prst="ellipse">
                <a:avLst/>
              </a:prstGeom>
              <a:solidFill>
                <a:srgbClr val="C00000"/>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000000"/>
                  </a:solidFill>
                  <a:effectLst/>
                  <a:uLnTx/>
                  <a:uFillTx/>
                  <a:latin typeface="Arial"/>
                  <a:ea typeface="+mn-ea"/>
                  <a:cs typeface="+mn-cs"/>
                </a:endParaRPr>
              </a:p>
            </p:txBody>
          </p:sp>
          <p:sp>
            <p:nvSpPr>
              <p:cNvPr id="28" name="Rectangle 27">
                <a:extLst>
                  <a:ext uri="{FF2B5EF4-FFF2-40B4-BE49-F238E27FC236}">
                    <a16:creationId xmlns:a16="http://schemas.microsoft.com/office/drawing/2014/main" id="{CAF44F26-3385-4CDE-0750-E26EC92C0B46}"/>
                  </a:ext>
                </a:extLst>
              </p:cNvPr>
              <p:cNvSpPr/>
              <p:nvPr/>
            </p:nvSpPr>
            <p:spPr>
              <a:xfrm>
                <a:off x="9839535" y="102254"/>
                <a:ext cx="1364420" cy="231254"/>
              </a:xfrm>
              <a:prstGeom prst="rect">
                <a:avLst/>
              </a:prstGeom>
              <a:noFill/>
              <a:ln w="25400" cap="flat" cmpd="sng" algn="ctr">
                <a:noFill/>
                <a:prstDash val="solid"/>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sv-SE" sz="1000" b="0" i="0" u="none" strike="noStrike" kern="0" cap="none" spc="0" normalizeH="0" baseline="0" noProof="0">
                    <a:ln>
                      <a:noFill/>
                    </a:ln>
                    <a:solidFill>
                      <a:srgbClr val="000000"/>
                    </a:solidFill>
                    <a:effectLst/>
                    <a:uLnTx/>
                    <a:uFillTx/>
                    <a:latin typeface="Arial"/>
                    <a:ea typeface="+mn-ea"/>
                    <a:cs typeface="+mn-cs"/>
                  </a:rPr>
                  <a:t>Data finns i hög grad</a:t>
                </a:r>
              </a:p>
            </p:txBody>
          </p:sp>
          <p:sp>
            <p:nvSpPr>
              <p:cNvPr id="29" name="Rectangle 28">
                <a:extLst>
                  <a:ext uri="{FF2B5EF4-FFF2-40B4-BE49-F238E27FC236}">
                    <a16:creationId xmlns:a16="http://schemas.microsoft.com/office/drawing/2014/main" id="{CEFD958A-1E57-BE03-6898-60D5815D8FC4}"/>
                  </a:ext>
                </a:extLst>
              </p:cNvPr>
              <p:cNvSpPr/>
              <p:nvPr/>
            </p:nvSpPr>
            <p:spPr>
              <a:xfrm>
                <a:off x="9839535" y="368981"/>
                <a:ext cx="1364420" cy="231254"/>
              </a:xfrm>
              <a:prstGeom prst="rect">
                <a:avLst/>
              </a:prstGeom>
              <a:noFill/>
              <a:ln w="25400" cap="flat" cmpd="sng" algn="ctr">
                <a:noFill/>
                <a:prstDash val="solid"/>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sv-SE" sz="1000" b="0" i="0" u="none" strike="noStrike" kern="0" cap="none" spc="0" normalizeH="0" baseline="0" noProof="0">
                    <a:ln>
                      <a:noFill/>
                    </a:ln>
                    <a:solidFill>
                      <a:srgbClr val="000000"/>
                    </a:solidFill>
                    <a:effectLst/>
                    <a:uLnTx/>
                    <a:uFillTx/>
                    <a:latin typeface="Arial"/>
                    <a:ea typeface="+mn-ea"/>
                    <a:cs typeface="+mn-cs"/>
                  </a:rPr>
                  <a:t>Data finns till viss grad</a:t>
                </a:r>
              </a:p>
            </p:txBody>
          </p:sp>
          <p:sp>
            <p:nvSpPr>
              <p:cNvPr id="30" name="Rectangle 29">
                <a:extLst>
                  <a:ext uri="{FF2B5EF4-FFF2-40B4-BE49-F238E27FC236}">
                    <a16:creationId xmlns:a16="http://schemas.microsoft.com/office/drawing/2014/main" id="{EB1C086E-3F3B-4D18-5183-85362D19085F}"/>
                  </a:ext>
                </a:extLst>
              </p:cNvPr>
              <p:cNvSpPr/>
              <p:nvPr/>
            </p:nvSpPr>
            <p:spPr>
              <a:xfrm>
                <a:off x="9838467" y="624832"/>
                <a:ext cx="1601058" cy="231254"/>
              </a:xfrm>
              <a:prstGeom prst="rect">
                <a:avLst/>
              </a:prstGeom>
              <a:noFill/>
              <a:ln w="25400" cap="flat" cmpd="sng" algn="ctr">
                <a:noFill/>
                <a:prstDash val="solid"/>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sv-SE" sz="1000" b="0" i="0" u="none" strike="noStrike" kern="0" cap="none" spc="0" normalizeH="0" baseline="0" noProof="0">
                    <a:ln>
                      <a:noFill/>
                    </a:ln>
                    <a:solidFill>
                      <a:srgbClr val="000000"/>
                    </a:solidFill>
                    <a:effectLst/>
                    <a:uLnTx/>
                    <a:uFillTx/>
                    <a:latin typeface="Arial"/>
                    <a:ea typeface="+mn-ea"/>
                    <a:cs typeface="+mn-cs"/>
                  </a:rPr>
                  <a:t>Data finns i låg grad/inte alls</a:t>
                </a:r>
              </a:p>
            </p:txBody>
          </p:sp>
        </p:grpSp>
      </p:grpSp>
      <p:sp>
        <p:nvSpPr>
          <p:cNvPr id="31" name="TextBox 30">
            <a:extLst>
              <a:ext uri="{FF2B5EF4-FFF2-40B4-BE49-F238E27FC236}">
                <a16:creationId xmlns:a16="http://schemas.microsoft.com/office/drawing/2014/main" id="{8AF4AC4C-2319-F46A-0398-A46BB3A95735}"/>
              </a:ext>
            </a:extLst>
          </p:cNvPr>
          <p:cNvSpPr txBox="1"/>
          <p:nvPr/>
        </p:nvSpPr>
        <p:spPr>
          <a:xfrm>
            <a:off x="2922155" y="3946976"/>
            <a:ext cx="420890" cy="253916"/>
          </a:xfrm>
          <a:prstGeom prst="rect">
            <a:avLst/>
          </a:prstGeom>
          <a:noFill/>
        </p:spPr>
        <p:txBody>
          <a:bodyPr wrap="square" rtlCol="0">
            <a:spAutoFit/>
          </a:bodyPr>
          <a:lstStyle/>
          <a:p>
            <a:pPr marL="268288" marR="0" lvl="0" indent="-268288" algn="ctr" defTabSz="623888"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a:ln>
                  <a:noFill/>
                </a:ln>
                <a:solidFill>
                  <a:srgbClr val="FFFFFF"/>
                </a:solidFill>
                <a:effectLst/>
                <a:uLnTx/>
                <a:uFillTx/>
                <a:latin typeface="Arial"/>
                <a:ea typeface="+mn-ea"/>
                <a:cs typeface="+mn-cs"/>
              </a:rPr>
              <a:t>1</a:t>
            </a:r>
          </a:p>
        </p:txBody>
      </p:sp>
    </p:spTree>
    <p:extLst>
      <p:ext uri="{BB962C8B-B14F-4D97-AF65-F5344CB8AC3E}">
        <p14:creationId xmlns:p14="http://schemas.microsoft.com/office/powerpoint/2010/main" val="24212790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BF16B3F-B833-F6BC-A96A-9426E9A7CCE9}"/>
              </a:ext>
            </a:extLst>
          </p:cNvPr>
          <p:cNvSpPr/>
          <p:nvPr/>
        </p:nvSpPr>
        <p:spPr>
          <a:xfrm>
            <a:off x="8179615" y="4483100"/>
            <a:ext cx="3731314" cy="167957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342900" indent="-342900">
              <a:lnSpc>
                <a:spcPct val="120000"/>
              </a:lnSpc>
              <a:spcBef>
                <a:spcPts val="1200"/>
              </a:spcBef>
              <a:buFont typeface="+mj-lt"/>
              <a:buAutoNum type="alphaLcPeriod"/>
            </a:pPr>
            <a:r>
              <a:rPr lang="sv-SE" sz="1100" kern="100">
                <a:solidFill>
                  <a:schemeClr val="tx1"/>
                </a:solidFill>
                <a:latin typeface="+mj-lt"/>
                <a:cs typeface="Times New Roman" panose="02020603050405020304" pitchFamily="18" charset="0"/>
              </a:rPr>
              <a:t>Ta fram en nationellt gemensam juridisk tolkning för AI.</a:t>
            </a:r>
          </a:p>
          <a:p>
            <a:pPr marL="342900" indent="-342900">
              <a:lnSpc>
                <a:spcPct val="120000"/>
              </a:lnSpc>
              <a:spcBef>
                <a:spcPts val="1200"/>
              </a:spcBef>
              <a:buFont typeface="+mj-lt"/>
              <a:buAutoNum type="alphaLcPeriod"/>
            </a:pPr>
            <a:r>
              <a:rPr lang="sv-SE" sz="1100" kern="100">
                <a:solidFill>
                  <a:schemeClr val="tx1"/>
                </a:solidFill>
                <a:latin typeface="+mj-lt"/>
                <a:cs typeface="Times New Roman" panose="02020603050405020304" pitchFamily="18" charset="0"/>
              </a:rPr>
              <a:t>Ta fram nationella stöd för att validera och förvalta kommersiella AI-modeller för verksamheterna. </a:t>
            </a:r>
          </a:p>
          <a:p>
            <a:pPr marL="342900" indent="-342900">
              <a:lnSpc>
                <a:spcPct val="120000"/>
              </a:lnSpc>
              <a:spcBef>
                <a:spcPts val="1200"/>
              </a:spcBef>
              <a:buFont typeface="+mj-lt"/>
              <a:buAutoNum type="alphaLcPeriod"/>
            </a:pPr>
            <a:r>
              <a:rPr lang="sv-SE" sz="1100" kern="100">
                <a:solidFill>
                  <a:schemeClr val="tx1"/>
                </a:solidFill>
                <a:latin typeface="+mj-lt"/>
                <a:cs typeface="Times New Roman" panose="02020603050405020304" pitchFamily="18" charset="0"/>
              </a:rPr>
              <a:t>Ta fram nationellt stöd för och, i utvalda fall, samordna upphandling av AI.</a:t>
            </a:r>
          </a:p>
        </p:txBody>
      </p:sp>
      <p:sp>
        <p:nvSpPr>
          <p:cNvPr id="12" name="Rectangle 11">
            <a:extLst>
              <a:ext uri="{FF2B5EF4-FFF2-40B4-BE49-F238E27FC236}">
                <a16:creationId xmlns:a16="http://schemas.microsoft.com/office/drawing/2014/main" id="{873499E8-97BF-CE00-376F-4BF4018B2B4C}"/>
              </a:ext>
            </a:extLst>
          </p:cNvPr>
          <p:cNvSpPr/>
          <p:nvPr/>
        </p:nvSpPr>
        <p:spPr>
          <a:xfrm>
            <a:off x="8179615" y="1821684"/>
            <a:ext cx="3731314" cy="2006511"/>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lvl="0" indent="-342900">
              <a:lnSpc>
                <a:spcPct val="120000"/>
              </a:lnSpc>
              <a:spcBef>
                <a:spcPts val="1200"/>
              </a:spcBef>
              <a:buFont typeface="+mj-lt"/>
              <a:buAutoNum type="alphaLcPeriod"/>
            </a:pPr>
            <a:r>
              <a:rPr lang="sv-SE" sz="1100" kern="100">
                <a:solidFill>
                  <a:schemeClr val="tx1"/>
                </a:solidFill>
                <a:effectLst/>
                <a:latin typeface="+mj-lt"/>
                <a:ea typeface="Garamond" panose="02020404030301010803" pitchFamily="18" charset="0"/>
                <a:cs typeface="Times New Roman" panose="02020603050405020304" pitchFamily="18" charset="0"/>
              </a:rPr>
              <a:t>Kartlägg i exakt vilka situationer som den juridiska tolkningen innebär ett problem.</a:t>
            </a:r>
          </a:p>
          <a:p>
            <a:pPr marL="342900" lvl="0" indent="-342900">
              <a:lnSpc>
                <a:spcPct val="120000"/>
              </a:lnSpc>
              <a:spcBef>
                <a:spcPts val="1200"/>
              </a:spcBef>
              <a:buFont typeface="+mj-lt"/>
              <a:buAutoNum type="alphaLcPeriod"/>
            </a:pPr>
            <a:r>
              <a:rPr lang="sv-SE" sz="1100" kern="100">
                <a:solidFill>
                  <a:schemeClr val="tx1"/>
                </a:solidFill>
                <a:effectLst/>
                <a:latin typeface="+mj-lt"/>
                <a:ea typeface="Garamond" panose="02020404030301010803" pitchFamily="18" charset="0"/>
                <a:cs typeface="Times New Roman" panose="02020603050405020304" pitchFamily="18" charset="0"/>
              </a:rPr>
              <a:t>Definiera nationell juridisk tolkning och vad den innebär i praktiken för de enskilda verksamheterna.</a:t>
            </a:r>
          </a:p>
          <a:p>
            <a:pPr marL="342900" lvl="0" indent="-342900">
              <a:lnSpc>
                <a:spcPct val="120000"/>
              </a:lnSpc>
              <a:spcBef>
                <a:spcPts val="1200"/>
              </a:spcBef>
              <a:buFont typeface="+mj-lt"/>
              <a:buAutoNum type="alphaLcPeriod"/>
            </a:pPr>
            <a:r>
              <a:rPr lang="sv-SE" sz="1100" kern="100">
                <a:solidFill>
                  <a:schemeClr val="tx1"/>
                </a:solidFill>
                <a:effectLst/>
                <a:latin typeface="+mj-lt"/>
                <a:ea typeface="Garamond" panose="02020404030301010803" pitchFamily="18" charset="0"/>
                <a:cs typeface="Times New Roman" panose="02020603050405020304" pitchFamily="18" charset="0"/>
              </a:rPr>
              <a:t>Säkra tekniska förutsättningar för att integrera bildhanteringssystem med kliniska informationssystem inom och mellan verksamheter i både regioner och sjukvårdsregioner.</a:t>
            </a:r>
          </a:p>
        </p:txBody>
      </p:sp>
      <p:sp>
        <p:nvSpPr>
          <p:cNvPr id="11" name="Rectangle 10">
            <a:extLst>
              <a:ext uri="{FF2B5EF4-FFF2-40B4-BE49-F238E27FC236}">
                <a16:creationId xmlns:a16="http://schemas.microsoft.com/office/drawing/2014/main" id="{FEA80DAF-CA69-8FC6-7838-049791DF9D2F}"/>
              </a:ext>
            </a:extLst>
          </p:cNvPr>
          <p:cNvSpPr/>
          <p:nvPr/>
        </p:nvSpPr>
        <p:spPr>
          <a:xfrm>
            <a:off x="4182600" y="1821684"/>
            <a:ext cx="3731314" cy="4345613"/>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342900" indent="-342900">
              <a:lnSpc>
                <a:spcPct val="120000"/>
              </a:lnSpc>
              <a:spcBef>
                <a:spcPts val="1200"/>
              </a:spcBef>
              <a:buFont typeface="+mj-lt"/>
              <a:buAutoNum type="alphaLcPeriod"/>
            </a:pPr>
            <a:r>
              <a:rPr lang="sv-SE" sz="1100" kern="100">
                <a:solidFill>
                  <a:schemeClr val="tx1"/>
                </a:solidFill>
                <a:latin typeface="+mj-lt"/>
                <a:cs typeface="Times New Roman" panose="02020603050405020304" pitchFamily="18" charset="0"/>
              </a:rPr>
              <a:t>Definiera vilka mätpunkter som behöver kunna följas upp inom bild och funktion, till exempel hur mycket som görs, vad som görs, samt vilka SVF och ledtider som ska följas upp inom cancervården.</a:t>
            </a:r>
          </a:p>
          <a:p>
            <a:pPr marL="342900" indent="-342900">
              <a:lnSpc>
                <a:spcPct val="120000"/>
              </a:lnSpc>
              <a:spcBef>
                <a:spcPts val="1200"/>
              </a:spcBef>
              <a:buFont typeface="+mj-lt"/>
              <a:buAutoNum type="alphaLcPeriod"/>
            </a:pPr>
            <a:r>
              <a:rPr lang="sv-SE" sz="1100" kern="100">
                <a:solidFill>
                  <a:schemeClr val="tx1"/>
                </a:solidFill>
                <a:latin typeface="+mj-lt"/>
                <a:cs typeface="Times New Roman" panose="02020603050405020304" pitchFamily="18" charset="0"/>
              </a:rPr>
              <a:t>Ta fram ett nationellt harmoniserat </a:t>
            </a:r>
            <a:r>
              <a:rPr lang="sv-SE" sz="1100" kern="100" err="1">
                <a:solidFill>
                  <a:schemeClr val="tx1"/>
                </a:solidFill>
                <a:latin typeface="+mj-lt"/>
                <a:cs typeface="Times New Roman" panose="02020603050405020304" pitchFamily="18" charset="0"/>
              </a:rPr>
              <a:t>kodverk</a:t>
            </a:r>
            <a:r>
              <a:rPr lang="sv-SE" sz="1100" kern="100">
                <a:solidFill>
                  <a:schemeClr val="tx1"/>
                </a:solidFill>
                <a:latin typeface="+mj-lt"/>
                <a:cs typeface="Times New Roman" panose="02020603050405020304" pitchFamily="18" charset="0"/>
              </a:rPr>
              <a:t> med termer och begrepp, så att det som behöver följas upp benämns på samma sätt och betyder samma sak.</a:t>
            </a:r>
          </a:p>
          <a:p>
            <a:pPr marL="342900" indent="-342900">
              <a:lnSpc>
                <a:spcPct val="120000"/>
              </a:lnSpc>
              <a:spcBef>
                <a:spcPts val="1200"/>
              </a:spcBef>
              <a:buFont typeface="+mj-lt"/>
              <a:buAutoNum type="alphaLcPeriod"/>
            </a:pPr>
            <a:r>
              <a:rPr lang="sv-SE" sz="1100" kern="100">
                <a:solidFill>
                  <a:schemeClr val="tx1"/>
                </a:solidFill>
                <a:latin typeface="+mj-lt"/>
                <a:cs typeface="Times New Roman" panose="02020603050405020304" pitchFamily="18" charset="0"/>
              </a:rPr>
              <a:t>Säkra att kodverket används och undersökningar registreras enhetligt inom bild- och funktionsverksamheter.</a:t>
            </a:r>
          </a:p>
          <a:p>
            <a:pPr marL="342900" indent="-342900">
              <a:lnSpc>
                <a:spcPct val="120000"/>
              </a:lnSpc>
              <a:spcBef>
                <a:spcPts val="1200"/>
              </a:spcBef>
              <a:buFont typeface="+mj-lt"/>
              <a:buAutoNum type="alphaLcPeriod"/>
            </a:pPr>
            <a:r>
              <a:rPr lang="sv-SE" sz="1100" kern="100">
                <a:solidFill>
                  <a:schemeClr val="tx1"/>
                </a:solidFill>
                <a:latin typeface="+mj-lt"/>
                <a:cs typeface="Times New Roman" panose="02020603050405020304" pitchFamily="18" charset="0"/>
              </a:rPr>
              <a:t>Säkra IT-förutsättningar för automatiserad hämtning, överföring, sammanläggning och visualisering av realtidsdata från bild- och funktionsverksamheterna för uppföljning.</a:t>
            </a:r>
          </a:p>
          <a:p>
            <a:pPr marL="342900" indent="-342900">
              <a:lnSpc>
                <a:spcPct val="120000"/>
              </a:lnSpc>
              <a:spcBef>
                <a:spcPts val="1200"/>
              </a:spcBef>
              <a:buFont typeface="+mj-lt"/>
              <a:buAutoNum type="alphaLcPeriod"/>
            </a:pPr>
            <a:r>
              <a:rPr lang="sv-SE" sz="1100" kern="100">
                <a:solidFill>
                  <a:schemeClr val="tx1"/>
                </a:solidFill>
                <a:latin typeface="+mj-lt"/>
                <a:cs typeface="Times New Roman" panose="02020603050405020304" pitchFamily="18" charset="0"/>
              </a:rPr>
              <a:t>Besluta om var dessa data ska lagras, analyseras och tillgängliggöras, utifrån vad som redan finns och vad som är under utveckling.</a:t>
            </a:r>
          </a:p>
        </p:txBody>
      </p:sp>
      <p:sp>
        <p:nvSpPr>
          <p:cNvPr id="10" name="Rectangle 9">
            <a:extLst>
              <a:ext uri="{FF2B5EF4-FFF2-40B4-BE49-F238E27FC236}">
                <a16:creationId xmlns:a16="http://schemas.microsoft.com/office/drawing/2014/main" id="{7D16107A-DB2F-86AB-F010-BB12A22943E7}"/>
              </a:ext>
            </a:extLst>
          </p:cNvPr>
          <p:cNvSpPr/>
          <p:nvPr/>
        </p:nvSpPr>
        <p:spPr>
          <a:xfrm>
            <a:off x="185585" y="1821684"/>
            <a:ext cx="3731314" cy="4345607"/>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342900" lvl="0" indent="-342900">
              <a:lnSpc>
                <a:spcPct val="120000"/>
              </a:lnSpc>
              <a:spcBef>
                <a:spcPts val="1200"/>
              </a:spcBef>
              <a:buFont typeface="+mj-lt"/>
              <a:buAutoNum type="alphaLcPeriod"/>
            </a:pPr>
            <a:r>
              <a:rPr lang="sv-SE" sz="1100" kern="100" dirty="0">
                <a:solidFill>
                  <a:schemeClr val="tx1"/>
                </a:solidFill>
                <a:effectLst/>
                <a:latin typeface="+mj-lt"/>
                <a:ea typeface="Garamond" panose="02020404030301010803" pitchFamily="18" charset="0"/>
                <a:cs typeface="Times New Roman" panose="02020603050405020304" pitchFamily="18" charset="0"/>
              </a:rPr>
              <a:t>Ensa delledtider till ett fåtal för bild- och funktionsmedicin, genom standardisering mellan SVF.</a:t>
            </a:r>
          </a:p>
          <a:p>
            <a:pPr marL="342900" lvl="0" indent="-342900">
              <a:lnSpc>
                <a:spcPct val="120000"/>
              </a:lnSpc>
              <a:spcBef>
                <a:spcPts val="1200"/>
              </a:spcBef>
              <a:buFont typeface="+mj-lt"/>
              <a:buAutoNum type="alphaLcPeriod"/>
            </a:pPr>
            <a:r>
              <a:rPr lang="sv-SE" sz="1100" kern="100" dirty="0">
                <a:solidFill>
                  <a:schemeClr val="tx1"/>
                </a:solidFill>
                <a:effectLst/>
                <a:latin typeface="+mj-lt"/>
                <a:ea typeface="Garamond" panose="02020404030301010803" pitchFamily="18" charset="0"/>
                <a:cs typeface="Times New Roman" panose="02020603050405020304" pitchFamily="18" charset="0"/>
              </a:rPr>
              <a:t>Inför stöd för kloka kliniska val i vårdprogram, till exempel omfattning av analys för standardutredning av cancer per cancerform.</a:t>
            </a:r>
          </a:p>
          <a:p>
            <a:pPr marL="342900" lvl="0" indent="-342900">
              <a:lnSpc>
                <a:spcPct val="120000"/>
              </a:lnSpc>
              <a:spcBef>
                <a:spcPts val="1200"/>
              </a:spcBef>
              <a:buFont typeface="+mj-lt"/>
              <a:buAutoNum type="alphaLcPeriod"/>
            </a:pPr>
            <a:r>
              <a:rPr lang="sv-SE" sz="1100" kern="100" dirty="0">
                <a:solidFill>
                  <a:schemeClr val="tx1"/>
                </a:solidFill>
                <a:effectLst/>
                <a:latin typeface="+mj-lt"/>
                <a:ea typeface="Garamond" panose="02020404030301010803" pitchFamily="18" charset="0"/>
                <a:cs typeface="Times New Roman" panose="02020603050405020304" pitchFamily="18" charset="0"/>
              </a:rPr>
              <a:t>Ta fram nationella riktlinjer för innehåll och struktur av remisser och remissvar för bild- och funktionsfrågeställningar.</a:t>
            </a:r>
          </a:p>
          <a:p>
            <a:pPr marL="342900" lvl="0" indent="-342900">
              <a:lnSpc>
                <a:spcPct val="120000"/>
              </a:lnSpc>
              <a:spcBef>
                <a:spcPts val="1200"/>
              </a:spcBef>
              <a:buFont typeface="+mj-lt"/>
              <a:buAutoNum type="alphaLcPeriod"/>
            </a:pPr>
            <a:r>
              <a:rPr lang="sv-SE" sz="1100" kern="100" dirty="0">
                <a:solidFill>
                  <a:schemeClr val="tx1"/>
                </a:solidFill>
                <a:effectLst/>
                <a:latin typeface="+mj-lt"/>
                <a:ea typeface="Garamond" panose="02020404030301010803" pitchFamily="18" charset="0"/>
                <a:cs typeface="Times New Roman" panose="02020603050405020304" pitchFamily="18" charset="0"/>
              </a:rPr>
              <a:t>Ta fram nationellt stöd för prioritering inom bild- och funktionsmedicin mellan SVF; mellan andra cancerpatienter; samt mellan cancer och andra tillstånd.</a:t>
            </a:r>
          </a:p>
          <a:p>
            <a:pPr marL="342900" lvl="0" indent="-342900">
              <a:lnSpc>
                <a:spcPct val="120000"/>
              </a:lnSpc>
              <a:spcBef>
                <a:spcPts val="1200"/>
              </a:spcBef>
              <a:spcAft>
                <a:spcPts val="1200"/>
              </a:spcAft>
              <a:buFont typeface="+mj-lt"/>
              <a:buAutoNum type="alphaLcPeriod"/>
            </a:pPr>
            <a:r>
              <a:rPr lang="sv-SE" sz="1100" kern="100" dirty="0">
                <a:solidFill>
                  <a:schemeClr val="tx1"/>
                </a:solidFill>
                <a:effectLst/>
                <a:latin typeface="+mj-lt"/>
                <a:ea typeface="Garamond" panose="02020404030301010803" pitchFamily="18" charset="0"/>
                <a:cs typeface="Times New Roman" panose="02020603050405020304" pitchFamily="18" charset="0"/>
              </a:rPr>
              <a:t>Skapa struktur inom kunskapsstyrningen som ger sjukvårdsregionala företrädare i vårdprogrammen en gruppering att förankra mot, exempelvis motsvarande KVAST-grupper (Kvalitetsstandardiserings-kommittén) för patologin.</a:t>
            </a:r>
          </a:p>
        </p:txBody>
      </p:sp>
      <p:sp>
        <p:nvSpPr>
          <p:cNvPr id="4" name="Title 3">
            <a:extLst>
              <a:ext uri="{FF2B5EF4-FFF2-40B4-BE49-F238E27FC236}">
                <a16:creationId xmlns:a16="http://schemas.microsoft.com/office/drawing/2014/main" id="{E0F62E4D-E5DB-AB26-C934-87482FFB02F5}"/>
              </a:ext>
            </a:extLst>
          </p:cNvPr>
          <p:cNvSpPr>
            <a:spLocks noGrp="1"/>
          </p:cNvSpPr>
          <p:nvPr>
            <p:ph type="title"/>
          </p:nvPr>
        </p:nvSpPr>
        <p:spPr>
          <a:xfrm>
            <a:off x="550864" y="260142"/>
            <a:ext cx="10729912" cy="931313"/>
          </a:xfrm>
        </p:spPr>
        <p:txBody>
          <a:bodyPr/>
          <a:lstStyle/>
          <a:p>
            <a:r>
              <a:rPr lang="sv-SE" dirty="0"/>
              <a:t>Förslag på åtgärder för nationell samordning med start 2024</a:t>
            </a:r>
          </a:p>
        </p:txBody>
      </p:sp>
      <p:sp>
        <p:nvSpPr>
          <p:cNvPr id="18" name="Rectangle 17">
            <a:extLst>
              <a:ext uri="{FF2B5EF4-FFF2-40B4-BE49-F238E27FC236}">
                <a16:creationId xmlns:a16="http://schemas.microsoft.com/office/drawing/2014/main" id="{38AD4C50-6F05-376E-990E-12C102882691}"/>
              </a:ext>
            </a:extLst>
          </p:cNvPr>
          <p:cNvSpPr/>
          <p:nvPr/>
        </p:nvSpPr>
        <p:spPr>
          <a:xfrm>
            <a:off x="185585" y="1191455"/>
            <a:ext cx="3731314" cy="492839"/>
          </a:xfrm>
          <a:prstGeom prst="rect">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lvl="0" indent="-342900">
              <a:lnSpc>
                <a:spcPct val="120000"/>
              </a:lnSpc>
              <a:buFont typeface="+mj-lt"/>
              <a:buAutoNum type="arabicPeriod"/>
              <a:tabLst>
                <a:tab pos="228600" algn="l"/>
                <a:tab pos="828040" algn="l"/>
              </a:tabLst>
            </a:pPr>
            <a:r>
              <a:rPr lang="sv-SE" sz="1100" b="1" kern="100" dirty="0">
                <a:effectLst/>
                <a:latin typeface="+mj-lt"/>
                <a:ea typeface="Garamond" panose="02020404030301010803" pitchFamily="18" charset="0"/>
                <a:cs typeface="Times New Roman" panose="02020603050405020304" pitchFamily="18" charset="0"/>
              </a:rPr>
              <a:t>Utveckla den nationella kunskapsstyrningen för bild- och funktionsmedicin. </a:t>
            </a:r>
            <a:endParaRPr lang="sv-SE" sz="1100" kern="100" dirty="0">
              <a:effectLst/>
              <a:latin typeface="+mj-lt"/>
              <a:ea typeface="Garamond" panose="02020404030301010803" pitchFamily="18" charset="0"/>
              <a:cs typeface="Times New Roman" panose="02020603050405020304" pitchFamily="18" charset="0"/>
            </a:endParaRPr>
          </a:p>
        </p:txBody>
      </p:sp>
      <p:sp>
        <p:nvSpPr>
          <p:cNvPr id="24" name="Rectangle 23">
            <a:extLst>
              <a:ext uri="{FF2B5EF4-FFF2-40B4-BE49-F238E27FC236}">
                <a16:creationId xmlns:a16="http://schemas.microsoft.com/office/drawing/2014/main" id="{0CC801CF-E264-91B6-2C03-9DE18A8AD48F}"/>
              </a:ext>
            </a:extLst>
          </p:cNvPr>
          <p:cNvSpPr/>
          <p:nvPr/>
        </p:nvSpPr>
        <p:spPr>
          <a:xfrm>
            <a:off x="4182600" y="1191455"/>
            <a:ext cx="3731314" cy="492839"/>
          </a:xfrm>
          <a:prstGeom prst="rect">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28600" indent="-228600">
              <a:buFont typeface="+mj-lt"/>
              <a:buAutoNum type="arabicPeriod" startAt="2"/>
            </a:pPr>
            <a:r>
              <a:rPr lang="sv-SE" sz="1100" b="1" kern="100" dirty="0">
                <a:latin typeface="+mj-lt"/>
                <a:cs typeface="Times New Roman" panose="02020603050405020304" pitchFamily="18" charset="0"/>
              </a:rPr>
              <a:t>Möjliggör nationell uppföljning och öppna jämförelser av bild- och funktionsmedicin i Sverige.</a:t>
            </a:r>
          </a:p>
        </p:txBody>
      </p:sp>
      <p:sp>
        <p:nvSpPr>
          <p:cNvPr id="25" name="Rectangle 24">
            <a:extLst>
              <a:ext uri="{FF2B5EF4-FFF2-40B4-BE49-F238E27FC236}">
                <a16:creationId xmlns:a16="http://schemas.microsoft.com/office/drawing/2014/main" id="{3C3E0FDC-BB50-9B38-2A71-6CF95FB0FAFB}"/>
              </a:ext>
            </a:extLst>
          </p:cNvPr>
          <p:cNvSpPr/>
          <p:nvPr/>
        </p:nvSpPr>
        <p:spPr>
          <a:xfrm>
            <a:off x="8179613" y="1191455"/>
            <a:ext cx="3731314" cy="492839"/>
          </a:xfrm>
          <a:prstGeom prst="rect">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lvl="0" indent="-342900">
              <a:lnSpc>
                <a:spcPct val="120000"/>
              </a:lnSpc>
              <a:buFont typeface="+mj-lt"/>
              <a:buAutoNum type="arabicPeriod" startAt="3"/>
              <a:tabLst>
                <a:tab pos="228600" algn="l"/>
                <a:tab pos="828040" algn="l"/>
              </a:tabLst>
            </a:pPr>
            <a:r>
              <a:rPr lang="sv-SE" sz="1100" b="1" kern="100">
                <a:effectLst/>
                <a:latin typeface="+mj-lt"/>
                <a:ea typeface="Garamond" panose="02020404030301010803" pitchFamily="18" charset="0"/>
                <a:cs typeface="Times New Roman" panose="02020603050405020304" pitchFamily="18" charset="0"/>
              </a:rPr>
              <a:t>Öka förutsättningarna för bild- och patient-hantering inom regioner och sjukvårdsregioner.</a:t>
            </a:r>
            <a:endParaRPr lang="sv-SE" sz="1100" kern="100">
              <a:effectLst/>
              <a:latin typeface="+mj-lt"/>
              <a:ea typeface="Garamond" panose="02020404030301010803" pitchFamily="18" charset="0"/>
              <a:cs typeface="Times New Roman" panose="02020603050405020304" pitchFamily="18" charset="0"/>
            </a:endParaRPr>
          </a:p>
        </p:txBody>
      </p:sp>
      <p:cxnSp>
        <p:nvCxnSpPr>
          <p:cNvPr id="8" name="Straight Connector 7">
            <a:extLst>
              <a:ext uri="{FF2B5EF4-FFF2-40B4-BE49-F238E27FC236}">
                <a16:creationId xmlns:a16="http://schemas.microsoft.com/office/drawing/2014/main" id="{1318C98B-37FC-8745-ECFA-6820C19A757E}"/>
              </a:ext>
            </a:extLst>
          </p:cNvPr>
          <p:cNvCxnSpPr>
            <a:cxnSpLocks/>
          </p:cNvCxnSpPr>
          <p:nvPr/>
        </p:nvCxnSpPr>
        <p:spPr>
          <a:xfrm>
            <a:off x="185585" y="1750678"/>
            <a:ext cx="11725344" cy="0"/>
          </a:xfrm>
          <a:prstGeom prst="line">
            <a:avLst/>
          </a:prstGeom>
          <a:ln w="190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A198A36-AC07-491B-70BC-282A9DECC238}"/>
              </a:ext>
            </a:extLst>
          </p:cNvPr>
          <p:cNvCxnSpPr>
            <a:cxnSpLocks/>
          </p:cNvCxnSpPr>
          <p:nvPr/>
        </p:nvCxnSpPr>
        <p:spPr>
          <a:xfrm>
            <a:off x="8179613" y="4414407"/>
            <a:ext cx="3731315" cy="0"/>
          </a:xfrm>
          <a:prstGeom prst="line">
            <a:avLst/>
          </a:prstGeom>
          <a:ln w="190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CC50B8B6-DBEE-B6E2-0F4A-7ECF14A993D7}"/>
              </a:ext>
            </a:extLst>
          </p:cNvPr>
          <p:cNvSpPr/>
          <p:nvPr/>
        </p:nvSpPr>
        <p:spPr>
          <a:xfrm>
            <a:off x="8179613" y="3896890"/>
            <a:ext cx="3731314" cy="448822"/>
          </a:xfrm>
          <a:prstGeom prst="rect">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28600" indent="-228600">
              <a:buFont typeface="+mj-lt"/>
              <a:buAutoNum type="arabicPeriod" startAt="4"/>
            </a:pPr>
            <a:r>
              <a:rPr lang="sv-SE" sz="1100" b="1">
                <a:latin typeface="+mj-lt"/>
              </a:rPr>
              <a:t>Skapa nationella förutsättningar för jämlikt införande av AI inom bild och funktion.</a:t>
            </a:r>
          </a:p>
        </p:txBody>
      </p:sp>
    </p:spTree>
    <p:extLst>
      <p:ext uri="{BB962C8B-B14F-4D97-AF65-F5344CB8AC3E}">
        <p14:creationId xmlns:p14="http://schemas.microsoft.com/office/powerpoint/2010/main" val="26008244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79CE4D57-B3A3-0774-1508-358C93A38A98}"/>
              </a:ext>
            </a:extLst>
          </p:cNvPr>
          <p:cNvCxnSpPr>
            <a:cxnSpLocks/>
          </p:cNvCxnSpPr>
          <p:nvPr/>
        </p:nvCxnSpPr>
        <p:spPr>
          <a:xfrm>
            <a:off x="206827" y="1895871"/>
            <a:ext cx="11704100" cy="0"/>
          </a:xfrm>
          <a:prstGeom prst="line">
            <a:avLst/>
          </a:prstGeom>
          <a:ln w="190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4" name="Title 3">
            <a:extLst>
              <a:ext uri="{FF2B5EF4-FFF2-40B4-BE49-F238E27FC236}">
                <a16:creationId xmlns:a16="http://schemas.microsoft.com/office/drawing/2014/main" id="{94071A49-4592-DD05-4CE9-294F53AE185C}"/>
              </a:ext>
            </a:extLst>
          </p:cNvPr>
          <p:cNvSpPr>
            <a:spLocks noGrp="1"/>
          </p:cNvSpPr>
          <p:nvPr>
            <p:ph type="title"/>
          </p:nvPr>
        </p:nvSpPr>
        <p:spPr>
          <a:xfrm>
            <a:off x="550863" y="260142"/>
            <a:ext cx="10729912" cy="931313"/>
          </a:xfrm>
        </p:spPr>
        <p:txBody>
          <a:bodyPr/>
          <a:lstStyle/>
          <a:p>
            <a:r>
              <a:rPr lang="sv-SE"/>
              <a:t>Förslag på åtgärder för sjukvårdsregioner, regioner och verksamheter med start 2024</a:t>
            </a:r>
          </a:p>
        </p:txBody>
      </p:sp>
      <p:sp>
        <p:nvSpPr>
          <p:cNvPr id="5" name="Rectangle 4">
            <a:extLst>
              <a:ext uri="{FF2B5EF4-FFF2-40B4-BE49-F238E27FC236}">
                <a16:creationId xmlns:a16="http://schemas.microsoft.com/office/drawing/2014/main" id="{9D9C0840-D472-EA3E-A997-47BEB2AFDCD5}"/>
              </a:ext>
            </a:extLst>
          </p:cNvPr>
          <p:cNvSpPr/>
          <p:nvPr/>
        </p:nvSpPr>
        <p:spPr>
          <a:xfrm>
            <a:off x="8179615" y="1970068"/>
            <a:ext cx="3731314" cy="3814391"/>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28600" indent="-228600">
              <a:spcBef>
                <a:spcPts val="1200"/>
              </a:spcBef>
              <a:buFont typeface="+mj-lt"/>
              <a:buAutoNum type="alphaLcPeriod"/>
            </a:pPr>
            <a:r>
              <a:rPr lang="sv-SE" sz="1100" kern="100">
                <a:solidFill>
                  <a:schemeClr val="tx1"/>
                </a:solidFill>
                <a:latin typeface="+mj-lt"/>
                <a:cs typeface="Times New Roman" panose="02020603050405020304" pitchFamily="18" charset="0"/>
              </a:rPr>
              <a:t>Använd hjälpmedel för att på ett strukturerat sätt kunna se när ett patientfall är redo för MDK.</a:t>
            </a:r>
          </a:p>
          <a:p>
            <a:pPr marL="228600" indent="-228600">
              <a:spcBef>
                <a:spcPts val="1200"/>
              </a:spcBef>
              <a:buFont typeface="+mj-lt"/>
              <a:buAutoNum type="alphaLcPeriod"/>
            </a:pPr>
            <a:r>
              <a:rPr lang="sv-SE" sz="1100" kern="100">
                <a:solidFill>
                  <a:schemeClr val="tx1"/>
                </a:solidFill>
                <a:latin typeface="+mj-lt"/>
                <a:cs typeface="Times New Roman" panose="02020603050405020304" pitchFamily="18" charset="0"/>
              </a:rPr>
              <a:t>Ta fram standard för differentierade </a:t>
            </a:r>
            <a:r>
              <a:rPr lang="sv-SE" sz="1100" kern="100" err="1">
                <a:solidFill>
                  <a:schemeClr val="tx1"/>
                </a:solidFill>
                <a:latin typeface="+mj-lt"/>
                <a:cs typeface="Times New Roman" panose="02020603050405020304" pitchFamily="18" charset="0"/>
              </a:rPr>
              <a:t>MDK:er</a:t>
            </a:r>
            <a:r>
              <a:rPr lang="sv-SE" sz="1100" kern="100">
                <a:solidFill>
                  <a:schemeClr val="tx1"/>
                </a:solidFill>
                <a:latin typeface="+mj-lt"/>
                <a:cs typeface="Times New Roman" panose="02020603050405020304" pitchFamily="18" charset="0"/>
              </a:rPr>
              <a:t>, det vill säga omfattning på MDK beroende på typ av patientfall.</a:t>
            </a:r>
          </a:p>
          <a:p>
            <a:pPr marL="228600" indent="-228600">
              <a:spcBef>
                <a:spcPts val="1200"/>
              </a:spcBef>
              <a:buFont typeface="+mj-lt"/>
              <a:buAutoNum type="alphaLcPeriod"/>
            </a:pPr>
            <a:r>
              <a:rPr lang="sv-SE" sz="1100" kern="100">
                <a:solidFill>
                  <a:schemeClr val="tx1"/>
                </a:solidFill>
                <a:latin typeface="+mj-lt"/>
                <a:cs typeface="Times New Roman" panose="02020603050405020304" pitchFamily="18" charset="0"/>
              </a:rPr>
              <a:t>Ta fram en checklista för vilka delar som behöver gås igenom under MDK, till exempel frågeställning, diagnos, protokoll med mera.</a:t>
            </a:r>
          </a:p>
          <a:p>
            <a:pPr marL="228600" indent="-228600">
              <a:spcBef>
                <a:spcPts val="1200"/>
              </a:spcBef>
              <a:buFont typeface="+mj-lt"/>
              <a:buAutoNum type="alphaLcPeriod"/>
            </a:pPr>
            <a:r>
              <a:rPr lang="sv-SE" sz="1100" kern="100">
                <a:solidFill>
                  <a:schemeClr val="tx1"/>
                </a:solidFill>
                <a:latin typeface="+mj-lt"/>
                <a:cs typeface="Times New Roman" panose="02020603050405020304" pitchFamily="18" charset="0"/>
              </a:rPr>
              <a:t>Utse en tydlig ordförande som säkerställer att agenda följs under MDK. </a:t>
            </a:r>
          </a:p>
          <a:p>
            <a:pPr marL="228600" indent="-228600">
              <a:spcBef>
                <a:spcPts val="1200"/>
              </a:spcBef>
              <a:buFont typeface="+mj-lt"/>
              <a:buAutoNum type="alphaLcPeriod"/>
            </a:pPr>
            <a:r>
              <a:rPr lang="sv-SE" sz="1100" kern="100">
                <a:solidFill>
                  <a:schemeClr val="tx1"/>
                </a:solidFill>
                <a:latin typeface="+mj-lt"/>
                <a:cs typeface="Times New Roman" panose="02020603050405020304" pitchFamily="18" charset="0"/>
              </a:rPr>
              <a:t>Regelbundet utvärdera kvalitet och effektivitet av MDK, och justera arbetssätt utifrån detta.</a:t>
            </a:r>
          </a:p>
        </p:txBody>
      </p:sp>
      <p:sp>
        <p:nvSpPr>
          <p:cNvPr id="6" name="Rectangle 5">
            <a:extLst>
              <a:ext uri="{FF2B5EF4-FFF2-40B4-BE49-F238E27FC236}">
                <a16:creationId xmlns:a16="http://schemas.microsoft.com/office/drawing/2014/main" id="{201F0B08-EC67-5696-C477-1BB4E1D44B33}"/>
              </a:ext>
            </a:extLst>
          </p:cNvPr>
          <p:cNvSpPr/>
          <p:nvPr/>
        </p:nvSpPr>
        <p:spPr>
          <a:xfrm>
            <a:off x="4182600" y="1970070"/>
            <a:ext cx="3731314" cy="3814396"/>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342900" indent="-342900">
              <a:lnSpc>
                <a:spcPct val="120000"/>
              </a:lnSpc>
              <a:spcBef>
                <a:spcPts val="1200"/>
              </a:spcBef>
              <a:buFont typeface="+mj-lt"/>
              <a:buAutoNum type="alphaLcPeriod"/>
            </a:pPr>
            <a:r>
              <a:rPr lang="sv-SE" sz="1100" kern="100">
                <a:solidFill>
                  <a:schemeClr val="tx1"/>
                </a:solidFill>
                <a:latin typeface="+mj-lt"/>
                <a:cs typeface="Times New Roman" panose="02020603050405020304" pitchFamily="18" charset="0"/>
              </a:rPr>
              <a:t>Uppgiftsväxla från radiolog till röntgensjuksköterska/annan profession, till exempel initial berättigandebedömning, metodval och prioritering eller skriva utlåtanden för vissa undersökningar.</a:t>
            </a:r>
          </a:p>
          <a:p>
            <a:pPr marL="342900" indent="-342900">
              <a:lnSpc>
                <a:spcPct val="120000"/>
              </a:lnSpc>
              <a:spcBef>
                <a:spcPts val="1200"/>
              </a:spcBef>
              <a:buFont typeface="+mj-lt"/>
              <a:buAutoNum type="alphaLcPeriod"/>
            </a:pPr>
            <a:r>
              <a:rPr lang="sv-SE" sz="1100" kern="100">
                <a:solidFill>
                  <a:schemeClr val="tx1"/>
                </a:solidFill>
                <a:latin typeface="+mj-lt"/>
                <a:cs typeface="Times New Roman" panose="02020603050405020304" pitchFamily="18" charset="0"/>
              </a:rPr>
              <a:t>Uppgiftsväxla från röntgensjuksköterskor till undersköterska/annan klinisk profession, till exempel genomförande av undersökningar beroende på komplexitet och vårdtyngd.</a:t>
            </a:r>
          </a:p>
        </p:txBody>
      </p:sp>
      <p:sp>
        <p:nvSpPr>
          <p:cNvPr id="7" name="Rectangle 6">
            <a:extLst>
              <a:ext uri="{FF2B5EF4-FFF2-40B4-BE49-F238E27FC236}">
                <a16:creationId xmlns:a16="http://schemas.microsoft.com/office/drawing/2014/main" id="{1BAD4DB9-5A20-394C-E03D-8623804FD27C}"/>
              </a:ext>
            </a:extLst>
          </p:cNvPr>
          <p:cNvSpPr/>
          <p:nvPr/>
        </p:nvSpPr>
        <p:spPr>
          <a:xfrm>
            <a:off x="185585" y="1970070"/>
            <a:ext cx="3731314" cy="3814396"/>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342900" lvl="0" indent="-342900">
              <a:lnSpc>
                <a:spcPct val="120000"/>
              </a:lnSpc>
              <a:spcBef>
                <a:spcPts val="1200"/>
              </a:spcBef>
              <a:buFont typeface="+mj-lt"/>
              <a:buAutoNum type="alphaLcPeriod"/>
            </a:pPr>
            <a:r>
              <a:rPr lang="sv-SE" sz="1100" kern="100">
                <a:solidFill>
                  <a:schemeClr val="tx1"/>
                </a:solidFill>
                <a:effectLst/>
                <a:latin typeface="+mj-lt"/>
                <a:ea typeface="Garamond" panose="02020404030301010803" pitchFamily="18" charset="0"/>
                <a:cs typeface="Times New Roman" panose="02020603050405020304" pitchFamily="18" charset="0"/>
              </a:rPr>
              <a:t>Utveckla arbetssätt för att kunna omfördela prover/bilder i kö.</a:t>
            </a:r>
          </a:p>
          <a:p>
            <a:pPr marL="342900" lvl="0" indent="-342900">
              <a:lnSpc>
                <a:spcPct val="120000"/>
              </a:lnSpc>
              <a:spcBef>
                <a:spcPts val="1200"/>
              </a:spcBef>
              <a:buFont typeface="+mj-lt"/>
              <a:buAutoNum type="alphaLcPeriod"/>
            </a:pPr>
            <a:r>
              <a:rPr lang="sv-SE" sz="1100" kern="100">
                <a:solidFill>
                  <a:schemeClr val="tx1"/>
                </a:solidFill>
                <a:effectLst/>
                <a:latin typeface="+mj-lt"/>
                <a:ea typeface="Garamond" panose="02020404030301010803" pitchFamily="18" charset="0"/>
                <a:cs typeface="Times New Roman" panose="02020603050405020304" pitchFamily="18" charset="0"/>
              </a:rPr>
              <a:t>Etablera gemensamma granskningsrutiner och gemensam terminologi inom regionen och sjukvårdsregionen </a:t>
            </a:r>
          </a:p>
          <a:p>
            <a:pPr marL="342900" lvl="0" indent="-342900">
              <a:lnSpc>
                <a:spcPct val="120000"/>
              </a:lnSpc>
              <a:spcBef>
                <a:spcPts val="1200"/>
              </a:spcBef>
              <a:buFont typeface="+mj-lt"/>
              <a:buAutoNum type="alphaLcPeriod"/>
            </a:pPr>
            <a:r>
              <a:rPr lang="sv-SE" sz="1100" kern="100">
                <a:solidFill>
                  <a:schemeClr val="tx1"/>
                </a:solidFill>
                <a:effectLst/>
                <a:latin typeface="+mj-lt"/>
                <a:ea typeface="Garamond" panose="02020404030301010803" pitchFamily="18" charset="0"/>
                <a:cs typeface="Times New Roman" panose="02020603050405020304" pitchFamily="18" charset="0"/>
              </a:rPr>
              <a:t>Möjliggör digital granskning på distans genom bilddelning i stället för bildöverföring.</a:t>
            </a:r>
          </a:p>
          <a:p>
            <a:pPr marL="342900" lvl="0" indent="-342900">
              <a:lnSpc>
                <a:spcPct val="120000"/>
              </a:lnSpc>
              <a:spcBef>
                <a:spcPts val="1200"/>
              </a:spcBef>
              <a:buFont typeface="+mj-lt"/>
              <a:buAutoNum type="alphaLcPeriod"/>
            </a:pPr>
            <a:r>
              <a:rPr lang="sv-SE" sz="1100" kern="100">
                <a:solidFill>
                  <a:schemeClr val="tx1"/>
                </a:solidFill>
                <a:effectLst/>
                <a:latin typeface="+mj-lt"/>
                <a:ea typeface="Garamond" panose="02020404030301010803" pitchFamily="18" charset="0"/>
                <a:cs typeface="Times New Roman" panose="02020603050405020304" pitchFamily="18" charset="0"/>
              </a:rPr>
              <a:t>Möjliggör kommunikation genom digitala kanaler mellan granskare i tjänst.</a:t>
            </a:r>
          </a:p>
          <a:p>
            <a:pPr marL="342900" lvl="0" indent="-342900">
              <a:lnSpc>
                <a:spcPct val="120000"/>
              </a:lnSpc>
              <a:spcBef>
                <a:spcPts val="1200"/>
              </a:spcBef>
              <a:buFont typeface="+mj-lt"/>
              <a:buAutoNum type="alphaLcPeriod"/>
            </a:pPr>
            <a:r>
              <a:rPr lang="sv-SE" sz="1100" kern="100">
                <a:solidFill>
                  <a:schemeClr val="tx1"/>
                </a:solidFill>
                <a:effectLst/>
                <a:latin typeface="+mj-lt"/>
                <a:ea typeface="Garamond" panose="02020404030301010803" pitchFamily="18" charset="0"/>
                <a:cs typeface="Times New Roman" panose="02020603050405020304" pitchFamily="18" charset="0"/>
              </a:rPr>
              <a:t>Ta fram samverkansavtal inom och mellan regioner.</a:t>
            </a:r>
          </a:p>
        </p:txBody>
      </p:sp>
      <p:sp>
        <p:nvSpPr>
          <p:cNvPr id="9" name="Rectangle 8">
            <a:extLst>
              <a:ext uri="{FF2B5EF4-FFF2-40B4-BE49-F238E27FC236}">
                <a16:creationId xmlns:a16="http://schemas.microsoft.com/office/drawing/2014/main" id="{7845ECEF-4D6C-D26A-C414-CE875CE23B9E}"/>
              </a:ext>
            </a:extLst>
          </p:cNvPr>
          <p:cNvSpPr/>
          <p:nvPr/>
        </p:nvSpPr>
        <p:spPr>
          <a:xfrm>
            <a:off x="185585" y="1235471"/>
            <a:ext cx="3731314" cy="586201"/>
          </a:xfrm>
          <a:prstGeom prst="rect">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lnSpc>
                <a:spcPct val="120000"/>
              </a:lnSpc>
              <a:buFont typeface="+mj-lt"/>
              <a:buAutoNum type="arabicPeriod"/>
              <a:tabLst>
                <a:tab pos="228600" algn="l"/>
                <a:tab pos="828040" algn="l"/>
              </a:tabLst>
            </a:pPr>
            <a:r>
              <a:rPr lang="sv-SE" sz="1100" b="1" kern="100">
                <a:latin typeface="+mj-lt"/>
                <a:cs typeface="Times New Roman" panose="02020603050405020304" pitchFamily="18" charset="0"/>
              </a:rPr>
              <a:t>Ta gemensamt ansvar för att hantera det regionala och det sjukvårdsregionala remissinflödet.</a:t>
            </a:r>
          </a:p>
        </p:txBody>
      </p:sp>
      <p:sp>
        <p:nvSpPr>
          <p:cNvPr id="11" name="Rectangle 10">
            <a:extLst>
              <a:ext uri="{FF2B5EF4-FFF2-40B4-BE49-F238E27FC236}">
                <a16:creationId xmlns:a16="http://schemas.microsoft.com/office/drawing/2014/main" id="{4C30CFC9-294C-AE29-231C-D5C385B3050F}"/>
              </a:ext>
            </a:extLst>
          </p:cNvPr>
          <p:cNvSpPr/>
          <p:nvPr/>
        </p:nvSpPr>
        <p:spPr>
          <a:xfrm>
            <a:off x="4182600" y="1235471"/>
            <a:ext cx="3731314" cy="586201"/>
          </a:xfrm>
          <a:prstGeom prst="rect">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28600" indent="-228600">
              <a:buFont typeface="+mj-lt"/>
              <a:buAutoNum type="arabicPeriod" startAt="2"/>
            </a:pPr>
            <a:r>
              <a:rPr lang="sv-SE" sz="1100" b="1" kern="100">
                <a:effectLst/>
                <a:latin typeface="+mj-lt"/>
                <a:ea typeface="Garamond" panose="02020404030301010803" pitchFamily="18" charset="0"/>
                <a:cs typeface="Times New Roman" panose="02020603050405020304" pitchFamily="18" charset="0"/>
              </a:rPr>
              <a:t>Uppgiftsväxla genom hela flödet, till befintliga och nya professioner. </a:t>
            </a:r>
            <a:endParaRPr lang="sv-SE" sz="1100" kern="100">
              <a:effectLst/>
              <a:latin typeface="+mj-lt"/>
              <a:ea typeface="Garamond" panose="02020404030301010803"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07C6C361-1BD7-942F-AD36-013ADCA58C69}"/>
              </a:ext>
            </a:extLst>
          </p:cNvPr>
          <p:cNvSpPr/>
          <p:nvPr/>
        </p:nvSpPr>
        <p:spPr>
          <a:xfrm>
            <a:off x="8179613" y="1235471"/>
            <a:ext cx="3731314" cy="586201"/>
          </a:xfrm>
          <a:prstGeom prst="rect">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lnSpc>
                <a:spcPct val="120000"/>
              </a:lnSpc>
              <a:buFont typeface="+mj-lt"/>
              <a:buAutoNum type="arabicPeriod" startAt="3"/>
              <a:tabLst>
                <a:tab pos="228600" algn="l"/>
                <a:tab pos="828040" algn="l"/>
              </a:tabLst>
            </a:pPr>
            <a:r>
              <a:rPr lang="sv-SE" sz="1100" b="1" kern="100">
                <a:effectLst/>
                <a:latin typeface="+mj-lt"/>
                <a:ea typeface="Garamond" panose="02020404030301010803" pitchFamily="18" charset="0"/>
                <a:cs typeface="Times New Roman" panose="02020603050405020304" pitchFamily="18" charset="0"/>
              </a:rPr>
              <a:t>Planera och strukturera genomförandet av MDK. </a:t>
            </a:r>
            <a:endParaRPr lang="sv-SE" sz="1100" kern="100">
              <a:effectLst/>
              <a:latin typeface="+mj-lt"/>
              <a:ea typeface="Garamond" panose="02020404030301010803" pitchFamily="18" charset="0"/>
              <a:cs typeface="Times New Roman" panose="02020603050405020304" pitchFamily="18" charset="0"/>
            </a:endParaRPr>
          </a:p>
        </p:txBody>
      </p:sp>
    </p:spTree>
    <p:extLst>
      <p:ext uri="{BB962C8B-B14F-4D97-AF65-F5344CB8AC3E}">
        <p14:creationId xmlns:p14="http://schemas.microsoft.com/office/powerpoint/2010/main" val="16282649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B4FAA83-8E96-10F9-E5A7-229D7BB24C11}"/>
              </a:ext>
            </a:extLst>
          </p:cNvPr>
          <p:cNvSpPr>
            <a:spLocks noGrp="1"/>
          </p:cNvSpPr>
          <p:nvPr>
            <p:ph type="title"/>
          </p:nvPr>
        </p:nvSpPr>
        <p:spPr>
          <a:xfrm>
            <a:off x="819839" y="812977"/>
            <a:ext cx="10380868" cy="931313"/>
          </a:xfrm>
        </p:spPr>
        <p:txBody>
          <a:bodyPr/>
          <a:lstStyle/>
          <a:p>
            <a:r>
              <a:rPr lang="sv-SE" dirty="0"/>
              <a:t>Diagnostikflöde inom patologi och slutsatser</a:t>
            </a:r>
          </a:p>
        </p:txBody>
      </p:sp>
      <p:grpSp>
        <p:nvGrpSpPr>
          <p:cNvPr id="11" name="Grupp 10">
            <a:extLst>
              <a:ext uri="{FF2B5EF4-FFF2-40B4-BE49-F238E27FC236}">
                <a16:creationId xmlns:a16="http://schemas.microsoft.com/office/drawing/2014/main" id="{BFFAB8D8-9D73-D3B2-DEDE-CC47BB58EC89}"/>
              </a:ext>
            </a:extLst>
          </p:cNvPr>
          <p:cNvGrpSpPr/>
          <p:nvPr/>
        </p:nvGrpSpPr>
        <p:grpSpPr>
          <a:xfrm>
            <a:off x="1131886" y="2872779"/>
            <a:ext cx="2326278" cy="2161161"/>
            <a:chOff x="1131886" y="2872779"/>
            <a:chExt cx="2326278" cy="2161161"/>
          </a:xfrm>
        </p:grpSpPr>
        <p:pic>
          <p:nvPicPr>
            <p:cNvPr id="3" name="Picture 22" descr="http://codingnews.inhealthcare.com/files/2009/07/800px-tissue_processing_-_stained_and_mounted_slides_in_the_ubiquitous_20-slide_folder.jpg">
              <a:extLst>
                <a:ext uri="{FF2B5EF4-FFF2-40B4-BE49-F238E27FC236}">
                  <a16:creationId xmlns:a16="http://schemas.microsoft.com/office/drawing/2014/main" id="{9948FB0E-B8D2-5720-0896-3097BDEE4F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4912" y="2872779"/>
              <a:ext cx="2187575" cy="145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ruta 9">
              <a:extLst>
                <a:ext uri="{FF2B5EF4-FFF2-40B4-BE49-F238E27FC236}">
                  <a16:creationId xmlns:a16="http://schemas.microsoft.com/office/drawing/2014/main" id="{6301C035-94D3-F0E3-E846-9DB450AB0232}"/>
                </a:ext>
              </a:extLst>
            </p:cNvPr>
            <p:cNvSpPr txBox="1"/>
            <p:nvPr/>
          </p:nvSpPr>
          <p:spPr>
            <a:xfrm>
              <a:off x="1131886" y="4387609"/>
              <a:ext cx="2326278" cy="646331"/>
            </a:xfrm>
            <a:prstGeom prst="rect">
              <a:avLst/>
            </a:prstGeom>
            <a:noFill/>
          </p:spPr>
          <p:txBody>
            <a:bodyPr wrap="none" rtlCol="0">
              <a:spAutoFit/>
            </a:bodyPr>
            <a:lstStyle/>
            <a:p>
              <a:pPr algn="ctr"/>
              <a:r>
                <a:rPr lang="sv-SE" dirty="0"/>
                <a:t>Ökat flöde av prover </a:t>
              </a:r>
            </a:p>
            <a:p>
              <a:pPr algn="ctr"/>
              <a:r>
                <a:rPr lang="sv-SE" dirty="0"/>
                <a:t> 30% på 5 år</a:t>
              </a:r>
            </a:p>
          </p:txBody>
        </p:sp>
      </p:grpSp>
      <p:grpSp>
        <p:nvGrpSpPr>
          <p:cNvPr id="14" name="Grupp 13">
            <a:extLst>
              <a:ext uri="{FF2B5EF4-FFF2-40B4-BE49-F238E27FC236}">
                <a16:creationId xmlns:a16="http://schemas.microsoft.com/office/drawing/2014/main" id="{EB062DD6-D7F8-BAD2-8EB5-648A677E1F93}"/>
              </a:ext>
            </a:extLst>
          </p:cNvPr>
          <p:cNvGrpSpPr/>
          <p:nvPr/>
        </p:nvGrpSpPr>
        <p:grpSpPr>
          <a:xfrm>
            <a:off x="3618753" y="2872779"/>
            <a:ext cx="2041525" cy="2161161"/>
            <a:chOff x="3618753" y="2872779"/>
            <a:chExt cx="2041525" cy="2161161"/>
          </a:xfrm>
        </p:grpSpPr>
        <p:pic>
          <p:nvPicPr>
            <p:cNvPr id="4" name="Picture 8" descr="http://www.orebroll.se/Files-sv/USO/Kliniker_enheter/Laboratoriemedicin/Patol/Bilder/snitt1.JPG">
              <a:extLst>
                <a:ext uri="{FF2B5EF4-FFF2-40B4-BE49-F238E27FC236}">
                  <a16:creationId xmlns:a16="http://schemas.microsoft.com/office/drawing/2014/main" id="{C3F00F58-D321-C7A2-5BAC-B26AA6F428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089" r="3709"/>
            <a:stretch>
              <a:fillRect/>
            </a:stretch>
          </p:blipFill>
          <p:spPr bwMode="auto">
            <a:xfrm>
              <a:off x="3618753" y="2872779"/>
              <a:ext cx="2041525" cy="15148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textruta 12">
              <a:extLst>
                <a:ext uri="{FF2B5EF4-FFF2-40B4-BE49-F238E27FC236}">
                  <a16:creationId xmlns:a16="http://schemas.microsoft.com/office/drawing/2014/main" id="{0DB1208E-A97D-BB53-CA2C-33D015EA46E2}"/>
                </a:ext>
              </a:extLst>
            </p:cNvPr>
            <p:cNvSpPr txBox="1"/>
            <p:nvPr/>
          </p:nvSpPr>
          <p:spPr>
            <a:xfrm>
              <a:off x="3720032" y="4387609"/>
              <a:ext cx="1838965" cy="646331"/>
            </a:xfrm>
            <a:prstGeom prst="rect">
              <a:avLst/>
            </a:prstGeom>
            <a:noFill/>
          </p:spPr>
          <p:txBody>
            <a:bodyPr wrap="none" rtlCol="0">
              <a:spAutoFit/>
            </a:bodyPr>
            <a:lstStyle/>
            <a:p>
              <a:r>
                <a:rPr lang="sv-SE" dirty="0"/>
                <a:t>Manuellt arbete </a:t>
              </a:r>
            </a:p>
            <a:p>
              <a:r>
                <a:rPr lang="sv-SE" dirty="0"/>
                <a:t>på laboratoriet</a:t>
              </a:r>
            </a:p>
          </p:txBody>
        </p:sp>
      </p:grpSp>
      <p:grpSp>
        <p:nvGrpSpPr>
          <p:cNvPr id="16" name="Grupp 15">
            <a:extLst>
              <a:ext uri="{FF2B5EF4-FFF2-40B4-BE49-F238E27FC236}">
                <a16:creationId xmlns:a16="http://schemas.microsoft.com/office/drawing/2014/main" id="{3BA4F761-F875-B53C-DC4B-303A54BF6D42}"/>
              </a:ext>
            </a:extLst>
          </p:cNvPr>
          <p:cNvGrpSpPr/>
          <p:nvPr/>
        </p:nvGrpSpPr>
        <p:grpSpPr>
          <a:xfrm>
            <a:off x="5734516" y="2648456"/>
            <a:ext cx="2428870" cy="2393796"/>
            <a:chOff x="5734516" y="2648456"/>
            <a:chExt cx="2428870" cy="2393796"/>
          </a:xfrm>
        </p:grpSpPr>
        <p:grpSp>
          <p:nvGrpSpPr>
            <p:cNvPr id="6" name="Grupp 5">
              <a:extLst>
                <a:ext uri="{FF2B5EF4-FFF2-40B4-BE49-F238E27FC236}">
                  <a16:creationId xmlns:a16="http://schemas.microsoft.com/office/drawing/2014/main" id="{1CF25328-EB50-861D-0AB6-D299D88A6BC7}"/>
                </a:ext>
              </a:extLst>
            </p:cNvPr>
            <p:cNvGrpSpPr/>
            <p:nvPr/>
          </p:nvGrpSpPr>
          <p:grpSpPr>
            <a:xfrm>
              <a:off x="5886544" y="2648456"/>
              <a:ext cx="2050576" cy="1739154"/>
              <a:chOff x="6046140" y="467380"/>
              <a:chExt cx="2486300" cy="2889612"/>
            </a:xfrm>
          </p:grpSpPr>
          <p:pic>
            <p:nvPicPr>
              <p:cNvPr id="7" name="Picture 2" descr="http://www.regionshospitalet-randers.dk/files/Hospital/Randers/Patologisk_institut/fotografier/proeve-microscop4.jpg">
                <a:hlinkClick r:id="rId4"/>
                <a:extLst>
                  <a:ext uri="{FF2B5EF4-FFF2-40B4-BE49-F238E27FC236}">
                    <a16:creationId xmlns:a16="http://schemas.microsoft.com/office/drawing/2014/main" id="{EEC28D47-BE8F-E1F9-376A-A83841A7F05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6423" r="11849"/>
              <a:stretch/>
            </p:blipFill>
            <p:spPr bwMode="auto">
              <a:xfrm>
                <a:off x="6046140" y="843538"/>
                <a:ext cx="2486300" cy="2513454"/>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extruta 7">
                <a:extLst>
                  <a:ext uri="{FF2B5EF4-FFF2-40B4-BE49-F238E27FC236}">
                    <a16:creationId xmlns:a16="http://schemas.microsoft.com/office/drawing/2014/main" id="{97F2858B-FDBC-9DF2-1331-9A758A74EB2B}"/>
                  </a:ext>
                </a:extLst>
              </p:cNvPr>
              <p:cNvSpPr txBox="1"/>
              <p:nvPr/>
            </p:nvSpPr>
            <p:spPr>
              <a:xfrm>
                <a:off x="6084168" y="467380"/>
                <a:ext cx="223984" cy="613647"/>
              </a:xfrm>
              <a:prstGeom prst="rect">
                <a:avLst/>
              </a:prstGeom>
              <a:noFill/>
            </p:spPr>
            <p:txBody>
              <a:bodyPr wrap="none" rtlCol="0">
                <a:spAutoFit/>
              </a:bodyPr>
              <a:lstStyle/>
              <a:p>
                <a:endParaRPr lang="sv-SE" dirty="0"/>
              </a:p>
            </p:txBody>
          </p:sp>
        </p:grpSp>
        <p:sp>
          <p:nvSpPr>
            <p:cNvPr id="15" name="textruta 14">
              <a:extLst>
                <a:ext uri="{FF2B5EF4-FFF2-40B4-BE49-F238E27FC236}">
                  <a16:creationId xmlns:a16="http://schemas.microsoft.com/office/drawing/2014/main" id="{CE66EC34-93E5-FF47-5EBC-BA34EC456CDB}"/>
                </a:ext>
              </a:extLst>
            </p:cNvPr>
            <p:cNvSpPr txBox="1"/>
            <p:nvPr/>
          </p:nvSpPr>
          <p:spPr>
            <a:xfrm>
              <a:off x="5734516" y="4395921"/>
              <a:ext cx="2428870" cy="646331"/>
            </a:xfrm>
            <a:prstGeom prst="rect">
              <a:avLst/>
            </a:prstGeom>
            <a:noFill/>
          </p:spPr>
          <p:txBody>
            <a:bodyPr wrap="none" rtlCol="0">
              <a:spAutoFit/>
            </a:bodyPr>
            <a:lstStyle/>
            <a:p>
              <a:pPr algn="ctr"/>
              <a:r>
                <a:rPr lang="sv-SE" dirty="0"/>
                <a:t>Kompetensförsörjning</a:t>
              </a:r>
            </a:p>
            <a:p>
              <a:pPr algn="ctr"/>
              <a:r>
                <a:rPr lang="sv-SE" dirty="0"/>
                <a:t>Brist på patologer</a:t>
              </a:r>
            </a:p>
          </p:txBody>
        </p:sp>
      </p:grpSp>
      <p:grpSp>
        <p:nvGrpSpPr>
          <p:cNvPr id="18" name="Grupp 17">
            <a:extLst>
              <a:ext uri="{FF2B5EF4-FFF2-40B4-BE49-F238E27FC236}">
                <a16:creationId xmlns:a16="http://schemas.microsoft.com/office/drawing/2014/main" id="{A6FB9DC0-FF7E-A37C-0E89-1B9A4FDF0D09}"/>
              </a:ext>
            </a:extLst>
          </p:cNvPr>
          <p:cNvGrpSpPr/>
          <p:nvPr/>
        </p:nvGrpSpPr>
        <p:grpSpPr>
          <a:xfrm>
            <a:off x="8047970" y="2872778"/>
            <a:ext cx="2557111" cy="2446473"/>
            <a:chOff x="8047970" y="2872778"/>
            <a:chExt cx="2557111" cy="2446473"/>
          </a:xfrm>
        </p:grpSpPr>
        <p:pic>
          <p:nvPicPr>
            <p:cNvPr id="9" name="Bildobjekt 8">
              <a:extLst>
                <a:ext uri="{FF2B5EF4-FFF2-40B4-BE49-F238E27FC236}">
                  <a16:creationId xmlns:a16="http://schemas.microsoft.com/office/drawing/2014/main" id="{23B7EC83-AA1E-F948-B3D5-B4172A1A9572}"/>
                </a:ext>
              </a:extLst>
            </p:cNvPr>
            <p:cNvPicPr>
              <a:picLocks noChangeAspect="1"/>
            </p:cNvPicPr>
            <p:nvPr/>
          </p:nvPicPr>
          <p:blipFill>
            <a:blip r:embed="rId6"/>
            <a:stretch>
              <a:fillRect/>
            </a:stretch>
          </p:blipFill>
          <p:spPr>
            <a:xfrm>
              <a:off x="8163386" y="2872778"/>
              <a:ext cx="2125531" cy="1514831"/>
            </a:xfrm>
            <a:prstGeom prst="rect">
              <a:avLst/>
            </a:prstGeom>
          </p:spPr>
        </p:pic>
        <p:sp>
          <p:nvSpPr>
            <p:cNvPr id="17" name="textruta 16">
              <a:extLst>
                <a:ext uri="{FF2B5EF4-FFF2-40B4-BE49-F238E27FC236}">
                  <a16:creationId xmlns:a16="http://schemas.microsoft.com/office/drawing/2014/main" id="{92A917A3-2F6B-7B10-AB7A-E03661B07B13}"/>
                </a:ext>
              </a:extLst>
            </p:cNvPr>
            <p:cNvSpPr txBox="1"/>
            <p:nvPr/>
          </p:nvSpPr>
          <p:spPr>
            <a:xfrm>
              <a:off x="8047970" y="4395921"/>
              <a:ext cx="2557111" cy="923330"/>
            </a:xfrm>
            <a:prstGeom prst="rect">
              <a:avLst/>
            </a:prstGeom>
            <a:noFill/>
          </p:spPr>
          <p:txBody>
            <a:bodyPr wrap="none" rtlCol="0">
              <a:spAutoFit/>
            </a:bodyPr>
            <a:lstStyle/>
            <a:p>
              <a:pPr algn="ctr"/>
              <a:r>
                <a:rPr lang="sv-SE" dirty="0"/>
                <a:t>Ökat behov av </a:t>
              </a:r>
            </a:p>
            <a:p>
              <a:pPr algn="ctr"/>
              <a:r>
                <a:rPr lang="sv-SE" b="1" dirty="0"/>
                <a:t>precisionsdiagnostik</a:t>
              </a:r>
              <a:r>
                <a:rPr lang="sv-SE" dirty="0"/>
                <a:t> </a:t>
              </a:r>
            </a:p>
            <a:p>
              <a:pPr algn="ctr"/>
              <a:r>
                <a:rPr lang="sv-SE" dirty="0"/>
                <a:t>(DNA/RNA)</a:t>
              </a:r>
            </a:p>
          </p:txBody>
        </p:sp>
      </p:grpSp>
      <p:sp>
        <p:nvSpPr>
          <p:cNvPr id="5" name="textruta 4">
            <a:extLst>
              <a:ext uri="{FF2B5EF4-FFF2-40B4-BE49-F238E27FC236}">
                <a16:creationId xmlns:a16="http://schemas.microsoft.com/office/drawing/2014/main" id="{46BE421F-42EB-DBE0-9336-79D5F69B0FEC}"/>
              </a:ext>
            </a:extLst>
          </p:cNvPr>
          <p:cNvSpPr txBox="1"/>
          <p:nvPr/>
        </p:nvSpPr>
        <p:spPr>
          <a:xfrm>
            <a:off x="1414463" y="5643563"/>
            <a:ext cx="8661345" cy="369332"/>
          </a:xfrm>
          <a:prstGeom prst="rect">
            <a:avLst/>
          </a:prstGeom>
          <a:noFill/>
        </p:spPr>
        <p:txBody>
          <a:bodyPr wrap="none" rtlCol="0">
            <a:spAutoFit/>
          </a:bodyPr>
          <a:lstStyle/>
          <a:p>
            <a:r>
              <a:rPr lang="sv-SE" b="1" dirty="0"/>
              <a:t>Slutsats: Ökad arbetsbelastning på patologen – ca 20% av remisserna är SVF</a:t>
            </a:r>
          </a:p>
        </p:txBody>
      </p:sp>
    </p:spTree>
    <p:extLst>
      <p:ext uri="{BB962C8B-B14F-4D97-AF65-F5344CB8AC3E}">
        <p14:creationId xmlns:p14="http://schemas.microsoft.com/office/powerpoint/2010/main" val="2694615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fade">
                                      <p:cBhvr>
                                        <p:cTn id="25"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051A3EB-DD05-7808-8941-EFF164913ADF}"/>
              </a:ext>
            </a:extLst>
          </p:cNvPr>
          <p:cNvSpPr>
            <a:spLocks noGrp="1"/>
          </p:cNvSpPr>
          <p:nvPr>
            <p:ph type="title"/>
          </p:nvPr>
        </p:nvSpPr>
        <p:spPr>
          <a:xfrm>
            <a:off x="550862" y="260142"/>
            <a:ext cx="10698671" cy="931313"/>
          </a:xfrm>
        </p:spPr>
        <p:txBody>
          <a:bodyPr/>
          <a:lstStyle/>
          <a:p>
            <a:pPr>
              <a:spcBef>
                <a:spcPts val="0"/>
              </a:spcBef>
            </a:pPr>
            <a:r>
              <a:rPr lang="sv-SE" sz="3600" b="1" kern="100">
                <a:effectLst/>
                <a:latin typeface="Arial" panose="020B0604020202020204" pitchFamily="34" charset="0"/>
                <a:ea typeface="MS Gothic" panose="020B0609070205080204" pitchFamily="49" charset="-128"/>
                <a:cs typeface="Times New Roman" panose="02020603050405020304" pitchFamily="18" charset="0"/>
              </a:rPr>
              <a:t>Komplexiteten kommer sannolikt öka när </a:t>
            </a:r>
            <a:br>
              <a:rPr lang="sv-SE" sz="3600" b="1" kern="100">
                <a:effectLst/>
                <a:latin typeface="Arial" panose="020B0604020202020204" pitchFamily="34" charset="0"/>
                <a:ea typeface="MS Gothic" panose="020B0609070205080204" pitchFamily="49" charset="-128"/>
                <a:cs typeface="Times New Roman" panose="02020603050405020304" pitchFamily="18" charset="0"/>
              </a:rPr>
            </a:br>
            <a:r>
              <a:rPr lang="sv-SE" sz="3600" b="1" kern="100">
                <a:effectLst/>
                <a:latin typeface="Arial" panose="020B0604020202020204" pitchFamily="34" charset="0"/>
                <a:ea typeface="MS Gothic" panose="020B0609070205080204" pitchFamily="49" charset="-128"/>
                <a:cs typeface="Times New Roman" panose="02020603050405020304" pitchFamily="18" charset="0"/>
              </a:rPr>
              <a:t>molekylärpatologi blir standard i fler SVF</a:t>
            </a:r>
          </a:p>
        </p:txBody>
      </p:sp>
      <p:sp>
        <p:nvSpPr>
          <p:cNvPr id="3" name="TextBox 2">
            <a:extLst>
              <a:ext uri="{FF2B5EF4-FFF2-40B4-BE49-F238E27FC236}">
                <a16:creationId xmlns:a16="http://schemas.microsoft.com/office/drawing/2014/main" id="{AF10F3FF-F0FB-14AB-AF98-01687D5AA3E1}"/>
              </a:ext>
            </a:extLst>
          </p:cNvPr>
          <p:cNvSpPr txBox="1"/>
          <p:nvPr/>
        </p:nvSpPr>
        <p:spPr>
          <a:xfrm>
            <a:off x="550862" y="1745317"/>
            <a:ext cx="9059333" cy="394210"/>
          </a:xfrm>
          <a:prstGeom prst="rect">
            <a:avLst/>
          </a:prstGeom>
          <a:noFill/>
        </p:spPr>
        <p:txBody>
          <a:bodyPr wrap="square">
            <a:spAutoFit/>
          </a:bodyPr>
          <a:lstStyle/>
          <a:p>
            <a:pPr>
              <a:lnSpc>
                <a:spcPct val="120000"/>
              </a:lnSpc>
              <a:spcBef>
                <a:spcPts val="1600"/>
              </a:spcBef>
              <a:spcAft>
                <a:spcPts val="600"/>
              </a:spcAft>
            </a:pPr>
            <a:r>
              <a:rPr lang="sv-SE" b="1" kern="100" dirty="0">
                <a:latin typeface="Arial" panose="020B0604020202020204" pitchFamily="34" charset="0"/>
                <a:ea typeface="MS Gothic" panose="020B0609070205080204" pitchFamily="49" charset="-128"/>
                <a:cs typeface="Times New Roman" panose="02020603050405020304" pitchFamily="18" charset="0"/>
              </a:rPr>
              <a:t>Översikt av patologiundersökningar som vanligen ingår i SVF</a:t>
            </a:r>
            <a:endParaRPr lang="sv-SE" sz="1800" b="1" kern="100" dirty="0">
              <a:effectLst/>
              <a:latin typeface="Arial" panose="020B0604020202020204" pitchFamily="34" charset="0"/>
              <a:ea typeface="MS Gothic" panose="020B0609070205080204" pitchFamily="49" charset="-128"/>
              <a:cs typeface="Times New Roman" panose="02020603050405020304" pitchFamily="18" charset="0"/>
            </a:endParaRPr>
          </a:p>
        </p:txBody>
      </p:sp>
      <p:grpSp>
        <p:nvGrpSpPr>
          <p:cNvPr id="219" name="Group 218">
            <a:extLst>
              <a:ext uri="{FF2B5EF4-FFF2-40B4-BE49-F238E27FC236}">
                <a16:creationId xmlns:a16="http://schemas.microsoft.com/office/drawing/2014/main" id="{924E4595-760F-72D2-340F-ACBFE4F07899}"/>
              </a:ext>
            </a:extLst>
          </p:cNvPr>
          <p:cNvGrpSpPr/>
          <p:nvPr/>
        </p:nvGrpSpPr>
        <p:grpSpPr>
          <a:xfrm>
            <a:off x="9644323" y="1139162"/>
            <a:ext cx="2142931" cy="1345562"/>
            <a:chOff x="9366397" y="4805240"/>
            <a:chExt cx="2324508" cy="1459576"/>
          </a:xfrm>
        </p:grpSpPr>
        <p:sp>
          <p:nvSpPr>
            <p:cNvPr id="80" name="Rectangle 79">
              <a:extLst>
                <a:ext uri="{FF2B5EF4-FFF2-40B4-BE49-F238E27FC236}">
                  <a16:creationId xmlns:a16="http://schemas.microsoft.com/office/drawing/2014/main" id="{EFF583E0-91DB-F4E5-B12C-CFEB7FBCAC00}"/>
                </a:ext>
              </a:extLst>
            </p:cNvPr>
            <p:cNvSpPr/>
            <p:nvPr/>
          </p:nvSpPr>
          <p:spPr>
            <a:xfrm>
              <a:off x="9366397" y="4805240"/>
              <a:ext cx="2324508" cy="1459576"/>
            </a:xfrm>
            <a:prstGeom prst="rect">
              <a:avLst/>
            </a:prstGeom>
            <a:solidFill>
              <a:srgbClr val="FFFFFF">
                <a:lumMod val="95000"/>
              </a:srgbClr>
            </a:solidFill>
            <a:ln w="12700" cap="flat" cmpd="sng" algn="ctr">
              <a:solidFill>
                <a:srgbClr val="FFFFFF">
                  <a:lumMod val="65000"/>
                </a:srgbClr>
              </a:solidFill>
              <a:prstDash val="solid"/>
            </a:ln>
            <a:effectLst/>
          </p:spPr>
          <p:txBody>
            <a:bodyPr lIns="90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000000"/>
                </a:solidFill>
                <a:effectLst/>
                <a:uLnTx/>
                <a:uFillTx/>
                <a:latin typeface="Arial"/>
                <a:ea typeface="+mn-ea"/>
                <a:cs typeface="+mn-cs"/>
              </a:endParaRPr>
            </a:p>
          </p:txBody>
        </p:sp>
        <p:sp>
          <p:nvSpPr>
            <p:cNvPr id="90" name="TextBox 89">
              <a:extLst>
                <a:ext uri="{FF2B5EF4-FFF2-40B4-BE49-F238E27FC236}">
                  <a16:creationId xmlns:a16="http://schemas.microsoft.com/office/drawing/2014/main" id="{168FEF00-06DF-FA78-9803-5D61EE4AFB97}"/>
                </a:ext>
              </a:extLst>
            </p:cNvPr>
            <p:cNvSpPr txBox="1"/>
            <p:nvPr/>
          </p:nvSpPr>
          <p:spPr>
            <a:xfrm>
              <a:off x="9388645" y="5557354"/>
              <a:ext cx="2244200" cy="261610"/>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sv-SE" sz="1050" b="0" i="0" u="none" strike="noStrike" kern="0" cap="none" spc="0" normalizeH="0" baseline="0" noProof="0">
                  <a:ln>
                    <a:noFill/>
                  </a:ln>
                  <a:solidFill>
                    <a:srgbClr val="000000"/>
                  </a:solidFill>
                  <a:effectLst/>
                  <a:uLnTx/>
                  <a:uFillTx/>
                </a:rPr>
                <a:t>Alternativ i utökad utredning</a:t>
              </a:r>
            </a:p>
          </p:txBody>
        </p:sp>
        <p:grpSp>
          <p:nvGrpSpPr>
            <p:cNvPr id="91" name="Group 90">
              <a:extLst>
                <a:ext uri="{FF2B5EF4-FFF2-40B4-BE49-F238E27FC236}">
                  <a16:creationId xmlns:a16="http://schemas.microsoft.com/office/drawing/2014/main" id="{BE05D431-90DA-9898-3510-36B8A8A0BD37}"/>
                </a:ext>
              </a:extLst>
            </p:cNvPr>
            <p:cNvGrpSpPr/>
            <p:nvPr/>
          </p:nvGrpSpPr>
          <p:grpSpPr>
            <a:xfrm>
              <a:off x="11392686" y="5558128"/>
              <a:ext cx="260062" cy="260062"/>
              <a:chOff x="-638275" y="4461118"/>
              <a:chExt cx="260062" cy="260062"/>
            </a:xfrm>
          </p:grpSpPr>
          <p:sp>
            <p:nvSpPr>
              <p:cNvPr id="217" name="Oval 216">
                <a:extLst>
                  <a:ext uri="{FF2B5EF4-FFF2-40B4-BE49-F238E27FC236}">
                    <a16:creationId xmlns:a16="http://schemas.microsoft.com/office/drawing/2014/main" id="{8E4D6954-038C-7A01-909A-0D370E1F021F}"/>
                  </a:ext>
                </a:extLst>
              </p:cNvPr>
              <p:cNvSpPr/>
              <p:nvPr/>
            </p:nvSpPr>
            <p:spPr>
              <a:xfrm>
                <a:off x="-638275" y="4461118"/>
                <a:ext cx="260062" cy="260062"/>
              </a:xfrm>
              <a:prstGeom prst="ellipse">
                <a:avLst/>
              </a:prstGeom>
              <a:solidFill>
                <a:srgbClr val="7030A0"/>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000000"/>
                  </a:solidFill>
                  <a:effectLst/>
                  <a:uLnTx/>
                  <a:uFillTx/>
                  <a:latin typeface="Arial"/>
                  <a:ea typeface="+mn-ea"/>
                  <a:cs typeface="+mn-cs"/>
                </a:endParaRPr>
              </a:p>
            </p:txBody>
          </p:sp>
          <p:pic>
            <p:nvPicPr>
              <p:cNvPr id="218" name="Graphic 217">
                <a:extLst>
                  <a:ext uri="{FF2B5EF4-FFF2-40B4-BE49-F238E27FC236}">
                    <a16:creationId xmlns:a16="http://schemas.microsoft.com/office/drawing/2014/main" id="{BCB2F647-D430-FC96-D738-05F9068DCE2E}"/>
                  </a:ext>
                </a:extLst>
              </p:cNvPr>
              <p:cNvPicPr>
                <a:picLocks/>
              </p:cNvPicPr>
              <p:nvPr/>
            </p:nvPicPr>
            <p:blipFill>
              <a:blip r:embed="rId2">
                <a:extLst>
                  <a:ext uri="{96DAC541-7B7A-43D3-8B79-37D633B846F1}">
                    <asvg:svgBlip xmlns:asvg="http://schemas.microsoft.com/office/drawing/2016/SVG/main" xmlns="" r:embed="rId3"/>
                  </a:ext>
                </a:extLst>
              </a:blip>
              <a:stretch>
                <a:fillRect/>
              </a:stretch>
            </p:blipFill>
            <p:spPr>
              <a:xfrm>
                <a:off x="-610085" y="4489308"/>
                <a:ext cx="203682" cy="203682"/>
              </a:xfrm>
              <a:prstGeom prst="rect">
                <a:avLst/>
              </a:prstGeom>
            </p:spPr>
          </p:pic>
        </p:grpSp>
        <p:sp>
          <p:nvSpPr>
            <p:cNvPr id="120" name="TextBox 119">
              <a:extLst>
                <a:ext uri="{FF2B5EF4-FFF2-40B4-BE49-F238E27FC236}">
                  <a16:creationId xmlns:a16="http://schemas.microsoft.com/office/drawing/2014/main" id="{6768F47D-8C36-19E0-3C4D-DF539C1DDB8F}"/>
                </a:ext>
              </a:extLst>
            </p:cNvPr>
            <p:cNvSpPr txBox="1"/>
            <p:nvPr/>
          </p:nvSpPr>
          <p:spPr>
            <a:xfrm>
              <a:off x="9388645" y="4897385"/>
              <a:ext cx="1449165" cy="261610"/>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sv-SE" sz="1050" b="0" i="0" u="none" strike="noStrike" kern="0" cap="none" spc="0" normalizeH="0" baseline="0" noProof="0">
                  <a:ln>
                    <a:noFill/>
                  </a:ln>
                  <a:solidFill>
                    <a:srgbClr val="000000"/>
                  </a:solidFill>
                  <a:effectLst/>
                  <a:uLnTx/>
                  <a:uFillTx/>
                </a:rPr>
                <a:t>Föreskrivs i SVF</a:t>
              </a:r>
            </a:p>
          </p:txBody>
        </p:sp>
        <p:grpSp>
          <p:nvGrpSpPr>
            <p:cNvPr id="121" name="Group 120">
              <a:extLst>
                <a:ext uri="{FF2B5EF4-FFF2-40B4-BE49-F238E27FC236}">
                  <a16:creationId xmlns:a16="http://schemas.microsoft.com/office/drawing/2014/main" id="{CB1D7C33-0D3B-799D-6CF4-509E8D9426AA}"/>
                </a:ext>
              </a:extLst>
            </p:cNvPr>
            <p:cNvGrpSpPr/>
            <p:nvPr/>
          </p:nvGrpSpPr>
          <p:grpSpPr>
            <a:xfrm>
              <a:off x="11392686" y="4894530"/>
              <a:ext cx="260062" cy="260062"/>
              <a:chOff x="-878842" y="2786873"/>
              <a:chExt cx="260062" cy="260062"/>
            </a:xfrm>
          </p:grpSpPr>
          <p:sp>
            <p:nvSpPr>
              <p:cNvPr id="215" name="Oval 214">
                <a:extLst>
                  <a:ext uri="{FF2B5EF4-FFF2-40B4-BE49-F238E27FC236}">
                    <a16:creationId xmlns:a16="http://schemas.microsoft.com/office/drawing/2014/main" id="{E799C45A-EE0C-AC8F-5D3F-DED46DFBCF00}"/>
                  </a:ext>
                </a:extLst>
              </p:cNvPr>
              <p:cNvSpPr/>
              <p:nvPr/>
            </p:nvSpPr>
            <p:spPr>
              <a:xfrm>
                <a:off x="-878842" y="2786873"/>
                <a:ext cx="260062" cy="260062"/>
              </a:xfrm>
              <a:prstGeom prst="ellipse">
                <a:avLst/>
              </a:prstGeom>
              <a:solidFill>
                <a:srgbClr val="19975D"/>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000000"/>
                  </a:solidFill>
                  <a:effectLst/>
                  <a:uLnTx/>
                  <a:uFillTx/>
                  <a:latin typeface="Arial"/>
                  <a:ea typeface="+mn-ea"/>
                  <a:cs typeface="+mn-cs"/>
                </a:endParaRPr>
              </a:p>
            </p:txBody>
          </p:sp>
          <p:pic>
            <p:nvPicPr>
              <p:cNvPr id="216" name="Graphic 215">
                <a:extLst>
                  <a:ext uri="{FF2B5EF4-FFF2-40B4-BE49-F238E27FC236}">
                    <a16:creationId xmlns:a16="http://schemas.microsoft.com/office/drawing/2014/main" id="{BACC8588-8A12-6A52-E1B9-D7D4192869F0}"/>
                  </a:ext>
                </a:extLst>
              </p:cNvPr>
              <p:cNvPicPr>
                <a:picLocks/>
              </p:cNvPicPr>
              <p:nvPr/>
            </p:nvPicPr>
            <p:blipFill rotWithShape="1">
              <a:blip r:embed="rId4">
                <a:extLst>
                  <a:ext uri="{96DAC541-7B7A-43D3-8B79-37D633B846F1}">
                    <asvg:svgBlip xmlns:asvg="http://schemas.microsoft.com/office/drawing/2016/SVG/main" xmlns="" r:embed="rId5"/>
                  </a:ext>
                </a:extLst>
              </a:blip>
              <a:srcRect l="19231" t="23182" r="19535" b="22680"/>
              <a:stretch/>
            </p:blipFill>
            <p:spPr>
              <a:xfrm>
                <a:off x="-825970" y="2839745"/>
                <a:ext cx="154318" cy="154318"/>
              </a:xfrm>
              <a:prstGeom prst="rect">
                <a:avLst/>
              </a:prstGeom>
            </p:spPr>
          </p:pic>
        </p:grpSp>
        <p:sp>
          <p:nvSpPr>
            <p:cNvPr id="150" name="TextBox 149">
              <a:extLst>
                <a:ext uri="{FF2B5EF4-FFF2-40B4-BE49-F238E27FC236}">
                  <a16:creationId xmlns:a16="http://schemas.microsoft.com/office/drawing/2014/main" id="{40FE1231-EA9E-0500-7232-5EEB2FACDDE9}"/>
                </a:ext>
              </a:extLst>
            </p:cNvPr>
            <p:cNvSpPr txBox="1"/>
            <p:nvPr/>
          </p:nvSpPr>
          <p:spPr>
            <a:xfrm>
              <a:off x="9388645" y="5225741"/>
              <a:ext cx="2082676" cy="253916"/>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sv-SE" sz="1050" b="0" i="0" u="none" strike="noStrike" kern="0" cap="none" spc="0" normalizeH="0" baseline="0" noProof="0">
                  <a:ln>
                    <a:noFill/>
                  </a:ln>
                  <a:solidFill>
                    <a:srgbClr val="000000"/>
                  </a:solidFill>
                  <a:effectLst/>
                  <a:uLnTx/>
                  <a:uFillTx/>
                </a:rPr>
                <a:t>Framgår som alternativ i SVF</a:t>
              </a:r>
            </a:p>
          </p:txBody>
        </p:sp>
        <p:grpSp>
          <p:nvGrpSpPr>
            <p:cNvPr id="151" name="Group 150">
              <a:extLst>
                <a:ext uri="{FF2B5EF4-FFF2-40B4-BE49-F238E27FC236}">
                  <a16:creationId xmlns:a16="http://schemas.microsoft.com/office/drawing/2014/main" id="{E89EEE35-51F5-D9FD-F52E-2EDEC79E999F}"/>
                </a:ext>
              </a:extLst>
            </p:cNvPr>
            <p:cNvGrpSpPr/>
            <p:nvPr/>
          </p:nvGrpSpPr>
          <p:grpSpPr>
            <a:xfrm>
              <a:off x="11392686" y="5230546"/>
              <a:ext cx="260062" cy="260062"/>
              <a:chOff x="-658403" y="1143597"/>
              <a:chExt cx="260062" cy="260062"/>
            </a:xfrm>
          </p:grpSpPr>
          <p:sp>
            <p:nvSpPr>
              <p:cNvPr id="213" name="Oval 212">
                <a:extLst>
                  <a:ext uri="{FF2B5EF4-FFF2-40B4-BE49-F238E27FC236}">
                    <a16:creationId xmlns:a16="http://schemas.microsoft.com/office/drawing/2014/main" id="{09620EF3-23BD-0F88-D4F2-2F2ECED564D7}"/>
                  </a:ext>
                </a:extLst>
              </p:cNvPr>
              <p:cNvSpPr/>
              <p:nvPr/>
            </p:nvSpPr>
            <p:spPr>
              <a:xfrm>
                <a:off x="-658403" y="1143597"/>
                <a:ext cx="260062" cy="260062"/>
              </a:xfrm>
              <a:prstGeom prst="ellipse">
                <a:avLst/>
              </a:prstGeom>
              <a:solidFill>
                <a:srgbClr val="C88A00"/>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000000"/>
                  </a:solidFill>
                  <a:effectLst/>
                  <a:uLnTx/>
                  <a:uFillTx/>
                  <a:latin typeface="Arial"/>
                  <a:ea typeface="+mn-ea"/>
                  <a:cs typeface="+mn-cs"/>
                </a:endParaRPr>
              </a:p>
            </p:txBody>
          </p:sp>
          <p:pic>
            <p:nvPicPr>
              <p:cNvPr id="214" name="Graphic 213">
                <a:extLst>
                  <a:ext uri="{FF2B5EF4-FFF2-40B4-BE49-F238E27FC236}">
                    <a16:creationId xmlns:a16="http://schemas.microsoft.com/office/drawing/2014/main" id="{A82DA013-A010-2C4A-4595-E032C79A8A09}"/>
                  </a:ext>
                </a:extLst>
              </p:cNvPr>
              <p:cNvPicPr>
                <a:picLocks/>
              </p:cNvPicPr>
              <p:nvPr/>
            </p:nvPicPr>
            <p:blipFill>
              <a:blip r:embed="rId6">
                <a:extLst>
                  <a:ext uri="{96DAC541-7B7A-43D3-8B79-37D633B846F1}">
                    <asvg:svgBlip xmlns:asvg="http://schemas.microsoft.com/office/drawing/2016/SVG/main" xmlns="" r:embed="rId7"/>
                  </a:ext>
                </a:extLst>
              </a:blip>
              <a:stretch>
                <a:fillRect/>
              </a:stretch>
            </p:blipFill>
            <p:spPr>
              <a:xfrm>
                <a:off x="-606258" y="1195741"/>
                <a:ext cx="155773" cy="155773"/>
              </a:xfrm>
              <a:prstGeom prst="rect">
                <a:avLst/>
              </a:prstGeom>
            </p:spPr>
          </p:pic>
        </p:grpSp>
        <p:grpSp>
          <p:nvGrpSpPr>
            <p:cNvPr id="208" name="Group 207">
              <a:extLst>
                <a:ext uri="{FF2B5EF4-FFF2-40B4-BE49-F238E27FC236}">
                  <a16:creationId xmlns:a16="http://schemas.microsoft.com/office/drawing/2014/main" id="{B1C2BE6F-88FE-9205-E5F5-3DB0410D1F8D}"/>
                </a:ext>
              </a:extLst>
            </p:cNvPr>
            <p:cNvGrpSpPr/>
            <p:nvPr/>
          </p:nvGrpSpPr>
          <p:grpSpPr>
            <a:xfrm>
              <a:off x="11393548" y="5885710"/>
              <a:ext cx="259200" cy="259200"/>
              <a:chOff x="9373875" y="3533660"/>
              <a:chExt cx="259200" cy="259200"/>
            </a:xfrm>
          </p:grpSpPr>
          <p:sp>
            <p:nvSpPr>
              <p:cNvPr id="211" name="Oval 210">
                <a:extLst>
                  <a:ext uri="{FF2B5EF4-FFF2-40B4-BE49-F238E27FC236}">
                    <a16:creationId xmlns:a16="http://schemas.microsoft.com/office/drawing/2014/main" id="{46D77CD1-566A-7975-75D1-6B93A886E415}"/>
                  </a:ext>
                </a:extLst>
              </p:cNvPr>
              <p:cNvSpPr/>
              <p:nvPr/>
            </p:nvSpPr>
            <p:spPr>
              <a:xfrm>
                <a:off x="9380232" y="3548451"/>
                <a:ext cx="252000" cy="216000"/>
              </a:xfrm>
              <a:prstGeom prst="ellipse">
                <a:avLst/>
              </a:prstGeom>
              <a:solidFill>
                <a:srgbClr val="FFFFFF"/>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000000"/>
                  </a:solidFill>
                  <a:effectLst/>
                  <a:uLnTx/>
                  <a:uFillTx/>
                  <a:latin typeface="Arial"/>
                  <a:ea typeface="+mn-ea"/>
                  <a:cs typeface="+mn-cs"/>
                </a:endParaRPr>
              </a:p>
            </p:txBody>
          </p:sp>
          <p:pic>
            <p:nvPicPr>
              <p:cNvPr id="212" name="Graphic 211">
                <a:extLst>
                  <a:ext uri="{FF2B5EF4-FFF2-40B4-BE49-F238E27FC236}">
                    <a16:creationId xmlns:a16="http://schemas.microsoft.com/office/drawing/2014/main" id="{B35AA49D-A33C-1FC9-3CAB-A620110381E2}"/>
                  </a:ext>
                </a:extLst>
              </p:cNvPr>
              <p:cNvPicPr>
                <a:picLocks/>
              </p:cNvPicPr>
              <p:nvPr/>
            </p:nvPicPr>
            <p:blipFill>
              <a:blip r:embed="rId8">
                <a:extLst>
                  <a:ext uri="{96DAC541-7B7A-43D3-8B79-37D633B846F1}">
                    <asvg:svgBlip xmlns:asvg="http://schemas.microsoft.com/office/drawing/2016/SVG/main" xmlns="" r:embed="rId9"/>
                  </a:ext>
                </a:extLst>
              </a:blip>
              <a:stretch>
                <a:fillRect/>
              </a:stretch>
            </p:blipFill>
            <p:spPr>
              <a:xfrm>
                <a:off x="9373875" y="3533660"/>
                <a:ext cx="259200" cy="259200"/>
              </a:xfrm>
              <a:prstGeom prst="rect">
                <a:avLst/>
              </a:prstGeom>
            </p:spPr>
          </p:pic>
        </p:grpSp>
        <p:sp>
          <p:nvSpPr>
            <p:cNvPr id="209" name="TextBox 208">
              <a:extLst>
                <a:ext uri="{FF2B5EF4-FFF2-40B4-BE49-F238E27FC236}">
                  <a16:creationId xmlns:a16="http://schemas.microsoft.com/office/drawing/2014/main" id="{366DC0BE-1777-13D9-5E2C-7A68B474EBD8}"/>
                </a:ext>
              </a:extLst>
            </p:cNvPr>
            <p:cNvSpPr txBox="1"/>
            <p:nvPr/>
          </p:nvSpPr>
          <p:spPr>
            <a:xfrm>
              <a:off x="9388645" y="5896603"/>
              <a:ext cx="2244200" cy="261610"/>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sv-SE" sz="1050" b="0" i="0" u="none" strike="noStrike" kern="0" cap="none" spc="0" normalizeH="0" baseline="0" noProof="0">
                  <a:ln>
                    <a:noFill/>
                  </a:ln>
                  <a:solidFill>
                    <a:srgbClr val="000000"/>
                  </a:solidFill>
                  <a:effectLst/>
                  <a:uLnTx/>
                  <a:uFillTx/>
                </a:rPr>
                <a:t>Vanligt förekommande </a:t>
              </a:r>
            </a:p>
          </p:txBody>
        </p:sp>
      </p:grpSp>
      <p:grpSp>
        <p:nvGrpSpPr>
          <p:cNvPr id="7" name="Group 6">
            <a:extLst>
              <a:ext uri="{FF2B5EF4-FFF2-40B4-BE49-F238E27FC236}">
                <a16:creationId xmlns:a16="http://schemas.microsoft.com/office/drawing/2014/main" id="{F0849BB0-A445-EA9F-EA8F-4D618A2E51D8}"/>
              </a:ext>
            </a:extLst>
          </p:cNvPr>
          <p:cNvGrpSpPr/>
          <p:nvPr/>
        </p:nvGrpSpPr>
        <p:grpSpPr>
          <a:xfrm>
            <a:off x="277069" y="2139681"/>
            <a:ext cx="11630761" cy="3457056"/>
            <a:chOff x="277069" y="2139681"/>
            <a:chExt cx="11630761" cy="3457056"/>
          </a:xfrm>
        </p:grpSpPr>
        <p:sp>
          <p:nvSpPr>
            <p:cNvPr id="41" name="TextBox 40">
              <a:extLst>
                <a:ext uri="{FF2B5EF4-FFF2-40B4-BE49-F238E27FC236}">
                  <a16:creationId xmlns:a16="http://schemas.microsoft.com/office/drawing/2014/main" id="{937837C6-844E-B7A2-C3FB-E6CAC6CEB1A2}"/>
                </a:ext>
              </a:extLst>
            </p:cNvPr>
            <p:cNvSpPr txBox="1">
              <a:spLocks/>
            </p:cNvSpPr>
            <p:nvPr/>
          </p:nvSpPr>
          <p:spPr>
            <a:xfrm rot="18600000">
              <a:off x="10657056" y="2761994"/>
              <a:ext cx="1506236" cy="261610"/>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sv-SE" sz="1100" b="0" i="0" u="none" strike="noStrike" kern="0" cap="none" spc="0" normalizeH="0" baseline="0" noProof="0">
                  <a:ln>
                    <a:noFill/>
                  </a:ln>
                  <a:solidFill>
                    <a:srgbClr val="000000"/>
                  </a:solidFill>
                  <a:effectLst/>
                  <a:uLnTx/>
                  <a:uFillTx/>
                </a:rPr>
                <a:t>ospecifika symtom</a:t>
              </a:r>
            </a:p>
          </p:txBody>
        </p:sp>
        <p:sp>
          <p:nvSpPr>
            <p:cNvPr id="43" name="TextBox 42">
              <a:extLst>
                <a:ext uri="{FF2B5EF4-FFF2-40B4-BE49-F238E27FC236}">
                  <a16:creationId xmlns:a16="http://schemas.microsoft.com/office/drawing/2014/main" id="{DC18DF3A-C6D7-3064-AB73-658A9F5713CA}"/>
                </a:ext>
              </a:extLst>
            </p:cNvPr>
            <p:cNvSpPr txBox="1">
              <a:spLocks/>
            </p:cNvSpPr>
            <p:nvPr/>
          </p:nvSpPr>
          <p:spPr>
            <a:xfrm rot="18600000">
              <a:off x="11116845" y="2833189"/>
              <a:ext cx="1320360" cy="261610"/>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sv-SE" sz="1100" b="0" i="0" u="none" strike="noStrike" kern="0" cap="none" spc="0" normalizeH="0" baseline="0" noProof="0">
                  <a:ln>
                    <a:noFill/>
                  </a:ln>
                  <a:solidFill>
                    <a:srgbClr val="000000"/>
                  </a:solidFill>
                  <a:effectLst/>
                  <a:uLnTx/>
                  <a:uFillTx/>
                </a:rPr>
                <a:t>CUP</a:t>
              </a:r>
            </a:p>
          </p:txBody>
        </p:sp>
        <p:sp>
          <p:nvSpPr>
            <p:cNvPr id="8" name="Rectangle 7">
              <a:extLst>
                <a:ext uri="{FF2B5EF4-FFF2-40B4-BE49-F238E27FC236}">
                  <a16:creationId xmlns:a16="http://schemas.microsoft.com/office/drawing/2014/main" id="{BE9FE804-CF51-FF92-DB2C-75E9675F2E2C}"/>
                </a:ext>
              </a:extLst>
            </p:cNvPr>
            <p:cNvSpPr/>
            <p:nvPr/>
          </p:nvSpPr>
          <p:spPr>
            <a:xfrm>
              <a:off x="10714260" y="3464314"/>
              <a:ext cx="882387" cy="2130543"/>
            </a:xfrm>
            <a:prstGeom prst="rect">
              <a:avLst/>
            </a:prstGeom>
            <a:solidFill>
              <a:srgbClr val="FFECA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000000"/>
                </a:solidFill>
                <a:effectLst/>
                <a:uLnTx/>
                <a:uFillTx/>
                <a:latin typeface="Arial"/>
                <a:ea typeface="+mn-ea"/>
                <a:cs typeface="+mn-cs"/>
              </a:endParaRPr>
            </a:p>
          </p:txBody>
        </p:sp>
        <p:sp>
          <p:nvSpPr>
            <p:cNvPr id="10" name="Rectangle 9">
              <a:extLst>
                <a:ext uri="{FF2B5EF4-FFF2-40B4-BE49-F238E27FC236}">
                  <a16:creationId xmlns:a16="http://schemas.microsoft.com/office/drawing/2014/main" id="{297009D3-83A8-027A-3544-5ABD3FFE1B29}"/>
                </a:ext>
              </a:extLst>
            </p:cNvPr>
            <p:cNvSpPr/>
            <p:nvPr/>
          </p:nvSpPr>
          <p:spPr>
            <a:xfrm>
              <a:off x="1388668" y="3475205"/>
              <a:ext cx="8251771" cy="2119652"/>
            </a:xfrm>
            <a:prstGeom prst="rect">
              <a:avLst/>
            </a:prstGeom>
            <a:solidFill>
              <a:srgbClr val="CEECF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000000"/>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A56D439C-2FFE-0736-DC79-BE4F40EE9AAC}"/>
                </a:ext>
              </a:extLst>
            </p:cNvPr>
            <p:cNvSpPr/>
            <p:nvPr/>
          </p:nvSpPr>
          <p:spPr>
            <a:xfrm>
              <a:off x="9599759" y="3475205"/>
              <a:ext cx="1128968" cy="2119653"/>
            </a:xfrm>
            <a:prstGeom prst="rect">
              <a:avLst/>
            </a:prstGeom>
            <a:solidFill>
              <a:srgbClr val="A29B96">
                <a:lumMod val="20000"/>
                <a:lumOff val="8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000000"/>
                </a:solidFill>
                <a:effectLst/>
                <a:uLnTx/>
                <a:uFillTx/>
                <a:latin typeface="Arial"/>
                <a:ea typeface="+mn-ea"/>
                <a:cs typeface="+mn-cs"/>
              </a:endParaRPr>
            </a:p>
          </p:txBody>
        </p:sp>
        <p:sp>
          <p:nvSpPr>
            <p:cNvPr id="12" name="TextBox 11">
              <a:extLst>
                <a:ext uri="{FF2B5EF4-FFF2-40B4-BE49-F238E27FC236}">
                  <a16:creationId xmlns:a16="http://schemas.microsoft.com/office/drawing/2014/main" id="{53953DEC-C825-CCEA-FB46-8533D35E13D9}"/>
                </a:ext>
              </a:extLst>
            </p:cNvPr>
            <p:cNvSpPr txBox="1">
              <a:spLocks/>
            </p:cNvSpPr>
            <p:nvPr/>
          </p:nvSpPr>
          <p:spPr>
            <a:xfrm rot="18600000">
              <a:off x="1822718" y="2833190"/>
              <a:ext cx="1320360" cy="261610"/>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sv-SE" sz="1100" b="0" i="0" u="none" strike="noStrike" kern="0" cap="none" spc="0" normalizeH="0" baseline="0" noProof="0">
                  <a:ln>
                    <a:noFill/>
                  </a:ln>
                  <a:solidFill>
                    <a:srgbClr val="000000"/>
                  </a:solidFill>
                  <a:effectLst/>
                  <a:uLnTx/>
                  <a:uFillTx/>
                </a:rPr>
                <a:t>Prostata</a:t>
              </a:r>
            </a:p>
          </p:txBody>
        </p:sp>
        <p:sp>
          <p:nvSpPr>
            <p:cNvPr id="13" name="TextBox 12">
              <a:extLst>
                <a:ext uri="{FF2B5EF4-FFF2-40B4-BE49-F238E27FC236}">
                  <a16:creationId xmlns:a16="http://schemas.microsoft.com/office/drawing/2014/main" id="{3B607C2C-6F33-48B6-49E6-0B9E7DCF6DD8}"/>
                </a:ext>
              </a:extLst>
            </p:cNvPr>
            <p:cNvSpPr txBox="1">
              <a:spLocks/>
            </p:cNvSpPr>
            <p:nvPr/>
          </p:nvSpPr>
          <p:spPr>
            <a:xfrm rot="18600000">
              <a:off x="2104358" y="2833190"/>
              <a:ext cx="1320360" cy="261610"/>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sv-SE" sz="1100" b="0" i="0" u="none" strike="noStrike" kern="0" cap="none" spc="0" normalizeH="0" baseline="0" noProof="0">
                  <a:ln>
                    <a:noFill/>
                  </a:ln>
                  <a:solidFill>
                    <a:srgbClr val="000000"/>
                  </a:solidFill>
                  <a:effectLst/>
                  <a:uLnTx/>
                  <a:uFillTx/>
                </a:rPr>
                <a:t>Urinblåsa och</a:t>
              </a:r>
            </a:p>
          </p:txBody>
        </p:sp>
        <p:sp>
          <p:nvSpPr>
            <p:cNvPr id="14" name="TextBox 13">
              <a:extLst>
                <a:ext uri="{FF2B5EF4-FFF2-40B4-BE49-F238E27FC236}">
                  <a16:creationId xmlns:a16="http://schemas.microsoft.com/office/drawing/2014/main" id="{7A8131CF-032A-CD40-869C-E4FEEF2041B5}"/>
                </a:ext>
              </a:extLst>
            </p:cNvPr>
            <p:cNvSpPr txBox="1">
              <a:spLocks/>
            </p:cNvSpPr>
            <p:nvPr/>
          </p:nvSpPr>
          <p:spPr>
            <a:xfrm rot="18600000">
              <a:off x="2302478" y="2824388"/>
              <a:ext cx="1320360" cy="261610"/>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sv-SE" sz="1100" b="0" i="0" u="none" strike="noStrike" kern="0" cap="none" spc="0" normalizeH="0" baseline="0" noProof="0">
                  <a:ln>
                    <a:noFill/>
                  </a:ln>
                  <a:solidFill>
                    <a:srgbClr val="000000"/>
                  </a:solidFill>
                  <a:effectLst/>
                  <a:uLnTx/>
                  <a:uFillTx/>
                </a:rPr>
                <a:t>urinvägar</a:t>
              </a:r>
            </a:p>
          </p:txBody>
        </p:sp>
        <p:sp>
          <p:nvSpPr>
            <p:cNvPr id="15" name="TextBox 14">
              <a:extLst>
                <a:ext uri="{FF2B5EF4-FFF2-40B4-BE49-F238E27FC236}">
                  <a16:creationId xmlns:a16="http://schemas.microsoft.com/office/drawing/2014/main" id="{65A38E66-8FB5-F372-2404-3E00B273A6E8}"/>
                </a:ext>
              </a:extLst>
            </p:cNvPr>
            <p:cNvSpPr txBox="1">
              <a:spLocks/>
            </p:cNvSpPr>
            <p:nvPr/>
          </p:nvSpPr>
          <p:spPr>
            <a:xfrm rot="18600000">
              <a:off x="2667638" y="2833190"/>
              <a:ext cx="1320360" cy="261610"/>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sv-SE" sz="1100" b="0" i="0" u="none" strike="noStrike" kern="0" cap="none" spc="0" normalizeH="0" baseline="0" noProof="0">
                  <a:ln>
                    <a:noFill/>
                  </a:ln>
                  <a:solidFill>
                    <a:srgbClr val="000000"/>
                  </a:solidFill>
                  <a:effectLst/>
                  <a:uLnTx/>
                  <a:uFillTx/>
                </a:rPr>
                <a:t>Melanom</a:t>
              </a:r>
            </a:p>
          </p:txBody>
        </p:sp>
        <p:sp>
          <p:nvSpPr>
            <p:cNvPr id="16" name="TextBox 15">
              <a:extLst>
                <a:ext uri="{FF2B5EF4-FFF2-40B4-BE49-F238E27FC236}">
                  <a16:creationId xmlns:a16="http://schemas.microsoft.com/office/drawing/2014/main" id="{A11845B8-010D-C728-13B6-6DD0A7FB0423}"/>
                </a:ext>
              </a:extLst>
            </p:cNvPr>
            <p:cNvSpPr txBox="1">
              <a:spLocks/>
            </p:cNvSpPr>
            <p:nvPr/>
          </p:nvSpPr>
          <p:spPr>
            <a:xfrm rot="18600000">
              <a:off x="2949278" y="2833190"/>
              <a:ext cx="1320360" cy="261610"/>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sv-SE" sz="1100" b="0" i="0" u="none" strike="noStrike" kern="0" cap="none" spc="0" normalizeH="0" baseline="0" noProof="0">
                  <a:ln>
                    <a:noFill/>
                  </a:ln>
                  <a:solidFill>
                    <a:srgbClr val="000000"/>
                  </a:solidFill>
                  <a:effectLst/>
                  <a:uLnTx/>
                  <a:uFillTx/>
                </a:rPr>
                <a:t>Lunga</a:t>
              </a:r>
            </a:p>
          </p:txBody>
        </p:sp>
        <p:sp>
          <p:nvSpPr>
            <p:cNvPr id="17" name="TextBox 16">
              <a:extLst>
                <a:ext uri="{FF2B5EF4-FFF2-40B4-BE49-F238E27FC236}">
                  <a16:creationId xmlns:a16="http://schemas.microsoft.com/office/drawing/2014/main" id="{4811D22D-EC11-523D-5A30-D2F2A82948D5}"/>
                </a:ext>
              </a:extLst>
            </p:cNvPr>
            <p:cNvSpPr txBox="1">
              <a:spLocks/>
            </p:cNvSpPr>
            <p:nvPr/>
          </p:nvSpPr>
          <p:spPr>
            <a:xfrm rot="18600000">
              <a:off x="3230917" y="2833190"/>
              <a:ext cx="1320360" cy="261610"/>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sv-SE" sz="1100" b="0" i="0" u="none" strike="noStrike" kern="0" cap="none" spc="0" normalizeH="0" baseline="0" noProof="0">
                  <a:ln>
                    <a:noFill/>
                  </a:ln>
                  <a:solidFill>
                    <a:srgbClr val="000000"/>
                  </a:solidFill>
                  <a:effectLst/>
                  <a:uLnTx/>
                  <a:uFillTx/>
                </a:rPr>
                <a:t>Huvud och hals</a:t>
              </a:r>
            </a:p>
          </p:txBody>
        </p:sp>
        <p:sp>
          <p:nvSpPr>
            <p:cNvPr id="18" name="TextBox 17">
              <a:extLst>
                <a:ext uri="{FF2B5EF4-FFF2-40B4-BE49-F238E27FC236}">
                  <a16:creationId xmlns:a16="http://schemas.microsoft.com/office/drawing/2014/main" id="{64FA5CC0-AC8D-C966-7C34-C9EC25D533A9}"/>
                </a:ext>
              </a:extLst>
            </p:cNvPr>
            <p:cNvSpPr txBox="1">
              <a:spLocks/>
            </p:cNvSpPr>
            <p:nvPr/>
          </p:nvSpPr>
          <p:spPr>
            <a:xfrm rot="18600000">
              <a:off x="3512557" y="2833190"/>
              <a:ext cx="1320360" cy="261610"/>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sv-SE" sz="1100" b="0" i="0" u="none" strike="noStrike" kern="0" cap="none" spc="0" normalizeH="0" baseline="0" noProof="0">
                  <a:ln>
                    <a:noFill/>
                  </a:ln>
                  <a:solidFill>
                    <a:srgbClr val="000000"/>
                  </a:solidFill>
                  <a:effectLst/>
                  <a:uLnTx/>
                  <a:uFillTx/>
                </a:rPr>
                <a:t>Livmoderkropp</a:t>
              </a:r>
            </a:p>
          </p:txBody>
        </p:sp>
        <p:sp>
          <p:nvSpPr>
            <p:cNvPr id="19" name="TextBox 18">
              <a:extLst>
                <a:ext uri="{FF2B5EF4-FFF2-40B4-BE49-F238E27FC236}">
                  <a16:creationId xmlns:a16="http://schemas.microsoft.com/office/drawing/2014/main" id="{6C22F04D-7EB3-77BC-3D43-D82FBCC1E7D7}"/>
                </a:ext>
              </a:extLst>
            </p:cNvPr>
            <p:cNvSpPr txBox="1">
              <a:spLocks/>
            </p:cNvSpPr>
            <p:nvPr/>
          </p:nvSpPr>
          <p:spPr>
            <a:xfrm rot="18600000">
              <a:off x="4357477" y="2833190"/>
              <a:ext cx="1320360" cy="261610"/>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sv-SE" sz="1100" b="0" i="0" u="none" strike="noStrike" kern="0" cap="none" spc="0" normalizeH="0" baseline="0" noProof="0">
                  <a:ln>
                    <a:noFill/>
                  </a:ln>
                  <a:solidFill>
                    <a:srgbClr val="000000"/>
                  </a:solidFill>
                  <a:effectLst/>
                  <a:uLnTx/>
                  <a:uFillTx/>
                </a:rPr>
                <a:t>Njure</a:t>
              </a:r>
            </a:p>
          </p:txBody>
        </p:sp>
        <p:sp>
          <p:nvSpPr>
            <p:cNvPr id="20" name="TextBox 19">
              <a:extLst>
                <a:ext uri="{FF2B5EF4-FFF2-40B4-BE49-F238E27FC236}">
                  <a16:creationId xmlns:a16="http://schemas.microsoft.com/office/drawing/2014/main" id="{645D0695-4306-A3F1-4B5B-2E4C44B44035}"/>
                </a:ext>
              </a:extLst>
            </p:cNvPr>
            <p:cNvSpPr txBox="1">
              <a:spLocks/>
            </p:cNvSpPr>
            <p:nvPr/>
          </p:nvSpPr>
          <p:spPr>
            <a:xfrm rot="18600000">
              <a:off x="3794197" y="2833190"/>
              <a:ext cx="1320360" cy="261610"/>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sv-SE" sz="1100" b="0" i="0" u="none" strike="noStrike" kern="0" cap="none" spc="0" normalizeH="0" baseline="0" noProof="0">
                  <a:ln>
                    <a:noFill/>
                  </a:ln>
                  <a:solidFill>
                    <a:srgbClr val="000000"/>
                  </a:solidFill>
                  <a:effectLst/>
                  <a:uLnTx/>
                  <a:uFillTx/>
                </a:rPr>
                <a:t>Bukspottkörtel</a:t>
              </a:r>
            </a:p>
          </p:txBody>
        </p:sp>
        <p:sp>
          <p:nvSpPr>
            <p:cNvPr id="21" name="TextBox 20">
              <a:extLst>
                <a:ext uri="{FF2B5EF4-FFF2-40B4-BE49-F238E27FC236}">
                  <a16:creationId xmlns:a16="http://schemas.microsoft.com/office/drawing/2014/main" id="{CEFEDB16-4056-81DB-49FC-822E09DB9CDF}"/>
                </a:ext>
              </a:extLst>
            </p:cNvPr>
            <p:cNvSpPr txBox="1">
              <a:spLocks/>
            </p:cNvSpPr>
            <p:nvPr/>
          </p:nvSpPr>
          <p:spPr>
            <a:xfrm rot="18600000">
              <a:off x="4639117" y="2833190"/>
              <a:ext cx="1320360" cy="261610"/>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sv-SE" sz="1100" b="0" i="0" u="none" strike="noStrike" kern="0" cap="none" spc="0" normalizeH="0" baseline="0" noProof="0">
                  <a:ln>
                    <a:noFill/>
                  </a:ln>
                  <a:solidFill>
                    <a:srgbClr val="000000"/>
                  </a:solidFill>
                  <a:effectLst/>
                  <a:uLnTx/>
                  <a:uFillTx/>
                </a:rPr>
                <a:t>Skelett- och</a:t>
              </a:r>
            </a:p>
          </p:txBody>
        </p:sp>
        <p:sp>
          <p:nvSpPr>
            <p:cNvPr id="22" name="TextBox 21">
              <a:extLst>
                <a:ext uri="{FF2B5EF4-FFF2-40B4-BE49-F238E27FC236}">
                  <a16:creationId xmlns:a16="http://schemas.microsoft.com/office/drawing/2014/main" id="{4B519E89-80DA-EC88-1442-AE0D12D238AF}"/>
                </a:ext>
              </a:extLst>
            </p:cNvPr>
            <p:cNvSpPr txBox="1">
              <a:spLocks/>
            </p:cNvSpPr>
            <p:nvPr/>
          </p:nvSpPr>
          <p:spPr>
            <a:xfrm rot="18600000">
              <a:off x="4847566" y="2833188"/>
              <a:ext cx="1320360" cy="261610"/>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sv-SE" sz="1100" b="0" i="0" u="none" strike="noStrike" kern="0" cap="none" spc="0" normalizeH="0" baseline="0" noProof="0">
                  <a:ln>
                    <a:noFill/>
                  </a:ln>
                  <a:solidFill>
                    <a:srgbClr val="000000"/>
                  </a:solidFill>
                  <a:effectLst/>
                  <a:uLnTx/>
                  <a:uFillTx/>
                </a:rPr>
                <a:t>mjukdelssarkom</a:t>
              </a:r>
            </a:p>
          </p:txBody>
        </p:sp>
        <p:sp>
          <p:nvSpPr>
            <p:cNvPr id="23" name="TextBox 22">
              <a:extLst>
                <a:ext uri="{FF2B5EF4-FFF2-40B4-BE49-F238E27FC236}">
                  <a16:creationId xmlns:a16="http://schemas.microsoft.com/office/drawing/2014/main" id="{06C1534E-9562-C896-AAEF-7C6E4B9B99BD}"/>
                </a:ext>
              </a:extLst>
            </p:cNvPr>
            <p:cNvSpPr txBox="1">
              <a:spLocks/>
            </p:cNvSpPr>
            <p:nvPr/>
          </p:nvSpPr>
          <p:spPr>
            <a:xfrm rot="18600000">
              <a:off x="5202396" y="2833190"/>
              <a:ext cx="1320360" cy="261610"/>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sv-SE" sz="1100" b="0" i="0" u="none" strike="noStrike" kern="0" cap="none" spc="0" normalizeH="0" baseline="0" noProof="0">
                  <a:ln>
                    <a:noFill/>
                  </a:ln>
                  <a:solidFill>
                    <a:srgbClr val="000000"/>
                  </a:solidFill>
                  <a:effectLst/>
                  <a:uLnTx/>
                  <a:uFillTx/>
                </a:rPr>
                <a:t>Äggstock</a:t>
              </a:r>
            </a:p>
          </p:txBody>
        </p:sp>
        <p:sp>
          <p:nvSpPr>
            <p:cNvPr id="24" name="TextBox 23">
              <a:extLst>
                <a:ext uri="{FF2B5EF4-FFF2-40B4-BE49-F238E27FC236}">
                  <a16:creationId xmlns:a16="http://schemas.microsoft.com/office/drawing/2014/main" id="{6F55A0A5-B26C-DC9C-AF31-681168733968}"/>
                </a:ext>
              </a:extLst>
            </p:cNvPr>
            <p:cNvSpPr txBox="1">
              <a:spLocks/>
            </p:cNvSpPr>
            <p:nvPr/>
          </p:nvSpPr>
          <p:spPr>
            <a:xfrm rot="18600000">
              <a:off x="5484036" y="2833190"/>
              <a:ext cx="1320360" cy="261610"/>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sv-SE" sz="1100" b="0" i="0" u="none" strike="noStrike" kern="0" cap="none" spc="0" normalizeH="0" baseline="0" noProof="0">
                  <a:ln>
                    <a:noFill/>
                  </a:ln>
                  <a:solidFill>
                    <a:srgbClr val="000000"/>
                  </a:solidFill>
                  <a:effectLst/>
                  <a:uLnTx/>
                  <a:uFillTx/>
                </a:rPr>
                <a:t>Matstrupe och</a:t>
              </a:r>
            </a:p>
          </p:txBody>
        </p:sp>
        <p:sp>
          <p:nvSpPr>
            <p:cNvPr id="25" name="TextBox 24">
              <a:extLst>
                <a:ext uri="{FF2B5EF4-FFF2-40B4-BE49-F238E27FC236}">
                  <a16:creationId xmlns:a16="http://schemas.microsoft.com/office/drawing/2014/main" id="{09686B4B-89F9-40B5-45BE-8347D916B4A1}"/>
                </a:ext>
              </a:extLst>
            </p:cNvPr>
            <p:cNvSpPr txBox="1">
              <a:spLocks/>
            </p:cNvSpPr>
            <p:nvPr/>
          </p:nvSpPr>
          <p:spPr>
            <a:xfrm rot="18600000">
              <a:off x="5709846" y="2814107"/>
              <a:ext cx="1320360" cy="261610"/>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sv-SE" sz="1100" b="0" i="0" u="none" strike="noStrike" kern="0" cap="none" spc="0" normalizeH="0" baseline="0" noProof="0">
                  <a:ln>
                    <a:noFill/>
                  </a:ln>
                  <a:solidFill>
                    <a:srgbClr val="000000"/>
                  </a:solidFill>
                  <a:effectLst/>
                  <a:uLnTx/>
                  <a:uFillTx/>
                </a:rPr>
                <a:t>magsäck</a:t>
              </a:r>
            </a:p>
          </p:txBody>
        </p:sp>
        <p:sp>
          <p:nvSpPr>
            <p:cNvPr id="26" name="TextBox 25">
              <a:extLst>
                <a:ext uri="{FF2B5EF4-FFF2-40B4-BE49-F238E27FC236}">
                  <a16:creationId xmlns:a16="http://schemas.microsoft.com/office/drawing/2014/main" id="{DB6EDD45-0FFB-AAC6-17E5-4A0B71E41022}"/>
                </a:ext>
              </a:extLst>
            </p:cNvPr>
            <p:cNvSpPr txBox="1">
              <a:spLocks/>
            </p:cNvSpPr>
            <p:nvPr/>
          </p:nvSpPr>
          <p:spPr>
            <a:xfrm rot="18600000">
              <a:off x="6047316" y="2833190"/>
              <a:ext cx="1320360" cy="261610"/>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sv-SE" sz="1100" b="0" i="0" u="none" strike="noStrike" kern="0" cap="none" spc="0" normalizeH="0" baseline="0" noProof="0">
                  <a:ln>
                    <a:noFill/>
                  </a:ln>
                  <a:solidFill>
                    <a:srgbClr val="000000"/>
                  </a:solidFill>
                  <a:effectLst/>
                  <a:uLnTx/>
                  <a:uFillTx/>
                </a:rPr>
                <a:t>Hjärna och</a:t>
              </a:r>
            </a:p>
          </p:txBody>
        </p:sp>
        <p:sp>
          <p:nvSpPr>
            <p:cNvPr id="27" name="TextBox 26">
              <a:extLst>
                <a:ext uri="{FF2B5EF4-FFF2-40B4-BE49-F238E27FC236}">
                  <a16:creationId xmlns:a16="http://schemas.microsoft.com/office/drawing/2014/main" id="{40D60621-9F10-0078-6459-A3C64EE4A786}"/>
                </a:ext>
              </a:extLst>
            </p:cNvPr>
            <p:cNvSpPr txBox="1">
              <a:spLocks/>
            </p:cNvSpPr>
            <p:nvPr/>
          </p:nvSpPr>
          <p:spPr>
            <a:xfrm rot="18600000">
              <a:off x="7173875" y="2833190"/>
              <a:ext cx="1320360" cy="261610"/>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sv-SE" sz="1100" b="0" i="0" u="none" strike="noStrike" kern="0" cap="none" spc="0" normalizeH="0" baseline="0" noProof="0">
                  <a:ln>
                    <a:noFill/>
                  </a:ln>
                  <a:solidFill>
                    <a:srgbClr val="000000"/>
                  </a:solidFill>
                  <a:effectLst/>
                  <a:uLnTx/>
                  <a:uFillTx/>
                </a:rPr>
                <a:t>Sköldkörtel</a:t>
              </a:r>
            </a:p>
          </p:txBody>
        </p:sp>
        <p:sp>
          <p:nvSpPr>
            <p:cNvPr id="28" name="TextBox 27">
              <a:extLst>
                <a:ext uri="{FF2B5EF4-FFF2-40B4-BE49-F238E27FC236}">
                  <a16:creationId xmlns:a16="http://schemas.microsoft.com/office/drawing/2014/main" id="{4F8EC51B-7993-DA8A-B663-2185778C6D18}"/>
                </a:ext>
              </a:extLst>
            </p:cNvPr>
            <p:cNvSpPr txBox="1">
              <a:spLocks/>
            </p:cNvSpPr>
            <p:nvPr/>
          </p:nvSpPr>
          <p:spPr>
            <a:xfrm rot="18600000">
              <a:off x="6610595" y="2833190"/>
              <a:ext cx="1320360" cy="261610"/>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sv-SE" sz="1100" b="0" i="0" u="none" strike="noStrike" kern="0" cap="none" spc="0" normalizeH="0" baseline="0" noProof="0">
                  <a:ln>
                    <a:noFill/>
                  </a:ln>
                  <a:solidFill>
                    <a:srgbClr val="000000"/>
                  </a:solidFill>
                  <a:effectLst/>
                  <a:uLnTx/>
                  <a:uFillTx/>
                </a:rPr>
                <a:t>Lever</a:t>
              </a:r>
            </a:p>
          </p:txBody>
        </p:sp>
        <p:sp>
          <p:nvSpPr>
            <p:cNvPr id="29" name="TextBox 28">
              <a:extLst>
                <a:ext uri="{FF2B5EF4-FFF2-40B4-BE49-F238E27FC236}">
                  <a16:creationId xmlns:a16="http://schemas.microsoft.com/office/drawing/2014/main" id="{DF99D2C1-9E10-D0F0-6324-A374C7C98CE8}"/>
                </a:ext>
              </a:extLst>
            </p:cNvPr>
            <p:cNvSpPr txBox="1">
              <a:spLocks/>
            </p:cNvSpPr>
            <p:nvPr/>
          </p:nvSpPr>
          <p:spPr>
            <a:xfrm rot="18600000">
              <a:off x="6892235" y="2833190"/>
              <a:ext cx="1320360" cy="261610"/>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sv-SE" sz="1100" b="0" i="0" u="none" strike="noStrike" kern="0" cap="none" spc="0" normalizeH="0" baseline="0" noProof="0">
                  <a:ln>
                    <a:noFill/>
                  </a:ln>
                  <a:solidFill>
                    <a:srgbClr val="000000"/>
                  </a:solidFill>
                  <a:effectLst/>
                  <a:uLnTx/>
                  <a:uFillTx/>
                </a:rPr>
                <a:t>Testikel</a:t>
              </a:r>
            </a:p>
          </p:txBody>
        </p:sp>
        <p:sp>
          <p:nvSpPr>
            <p:cNvPr id="30" name="TextBox 29">
              <a:extLst>
                <a:ext uri="{FF2B5EF4-FFF2-40B4-BE49-F238E27FC236}">
                  <a16:creationId xmlns:a16="http://schemas.microsoft.com/office/drawing/2014/main" id="{4BABDCB1-BE2E-50AC-A878-8433C2A99566}"/>
                </a:ext>
              </a:extLst>
            </p:cNvPr>
            <p:cNvSpPr txBox="1">
              <a:spLocks/>
            </p:cNvSpPr>
            <p:nvPr/>
          </p:nvSpPr>
          <p:spPr>
            <a:xfrm rot="18600000">
              <a:off x="7455515" y="2833190"/>
              <a:ext cx="1320360" cy="261610"/>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sv-SE" sz="1100" b="0" i="0" u="none" strike="noStrike" kern="0" cap="none" spc="0" normalizeH="0" baseline="0" noProof="0">
                  <a:ln>
                    <a:noFill/>
                  </a:ln>
                  <a:solidFill>
                    <a:srgbClr val="000000"/>
                  </a:solidFill>
                  <a:effectLst/>
                  <a:uLnTx/>
                  <a:uFillTx/>
                </a:rPr>
                <a:t>Anal</a:t>
              </a:r>
            </a:p>
          </p:txBody>
        </p:sp>
        <p:sp>
          <p:nvSpPr>
            <p:cNvPr id="31" name="TextBox 30">
              <a:extLst>
                <a:ext uri="{FF2B5EF4-FFF2-40B4-BE49-F238E27FC236}">
                  <a16:creationId xmlns:a16="http://schemas.microsoft.com/office/drawing/2014/main" id="{393FB328-0049-37C3-74CA-6D3A7E88E1CF}"/>
                </a:ext>
              </a:extLst>
            </p:cNvPr>
            <p:cNvSpPr txBox="1">
              <a:spLocks/>
            </p:cNvSpPr>
            <p:nvPr/>
          </p:nvSpPr>
          <p:spPr>
            <a:xfrm rot="18600000">
              <a:off x="7737154" y="2833190"/>
              <a:ext cx="1320360" cy="261610"/>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sv-SE" sz="1100" b="0" i="0" u="none" strike="noStrike" kern="0" cap="none" spc="0" normalizeH="0" baseline="0" noProof="0">
                  <a:ln>
                    <a:noFill/>
                  </a:ln>
                  <a:solidFill>
                    <a:srgbClr val="000000"/>
                  </a:solidFill>
                  <a:effectLst/>
                  <a:uLnTx/>
                  <a:uFillTx/>
                </a:rPr>
                <a:t>Livmoderhals</a:t>
              </a:r>
            </a:p>
          </p:txBody>
        </p:sp>
        <p:sp>
          <p:nvSpPr>
            <p:cNvPr id="32" name="TextBox 31">
              <a:extLst>
                <a:ext uri="{FF2B5EF4-FFF2-40B4-BE49-F238E27FC236}">
                  <a16:creationId xmlns:a16="http://schemas.microsoft.com/office/drawing/2014/main" id="{7CB13FB7-826B-8001-E39E-DA283F26DE2E}"/>
                </a:ext>
              </a:extLst>
            </p:cNvPr>
            <p:cNvSpPr txBox="1">
              <a:spLocks/>
            </p:cNvSpPr>
            <p:nvPr/>
          </p:nvSpPr>
          <p:spPr>
            <a:xfrm rot="18600000">
              <a:off x="8018794" y="2833190"/>
              <a:ext cx="1320360" cy="261610"/>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sv-SE" sz="1100" b="0" i="0" u="none" strike="noStrike" kern="0" cap="none" spc="0" normalizeH="0" baseline="0" noProof="0">
                  <a:ln>
                    <a:noFill/>
                  </a:ln>
                  <a:solidFill>
                    <a:srgbClr val="000000"/>
                  </a:solidFill>
                  <a:effectLst/>
                  <a:uLnTx/>
                  <a:uFillTx/>
                </a:rPr>
                <a:t>Neuroendokrina</a:t>
              </a:r>
            </a:p>
          </p:txBody>
        </p:sp>
        <p:sp>
          <p:nvSpPr>
            <p:cNvPr id="33" name="TextBox 32">
              <a:extLst>
                <a:ext uri="{FF2B5EF4-FFF2-40B4-BE49-F238E27FC236}">
                  <a16:creationId xmlns:a16="http://schemas.microsoft.com/office/drawing/2014/main" id="{FDF37634-BB3B-8B89-B0F7-B0619B71EDB0}"/>
                </a:ext>
              </a:extLst>
            </p:cNvPr>
            <p:cNvSpPr txBox="1">
              <a:spLocks/>
            </p:cNvSpPr>
            <p:nvPr/>
          </p:nvSpPr>
          <p:spPr>
            <a:xfrm rot="18600000">
              <a:off x="8217103" y="2833190"/>
              <a:ext cx="1320360" cy="261610"/>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sv-SE" sz="1100" b="0" i="0" u="none" strike="noStrike" kern="0" cap="none" spc="0" normalizeH="0" baseline="0" noProof="0">
                  <a:ln>
                    <a:noFill/>
                  </a:ln>
                  <a:solidFill>
                    <a:srgbClr val="000000"/>
                  </a:solidFill>
                  <a:effectLst/>
                  <a:uLnTx/>
                  <a:uFillTx/>
                </a:rPr>
                <a:t>buktumörer</a:t>
              </a:r>
            </a:p>
          </p:txBody>
        </p:sp>
        <p:sp>
          <p:nvSpPr>
            <p:cNvPr id="34" name="TextBox 33">
              <a:extLst>
                <a:ext uri="{FF2B5EF4-FFF2-40B4-BE49-F238E27FC236}">
                  <a16:creationId xmlns:a16="http://schemas.microsoft.com/office/drawing/2014/main" id="{1D3763F0-A684-DBF5-E045-ADB3E456DCA6}"/>
                </a:ext>
              </a:extLst>
            </p:cNvPr>
            <p:cNvSpPr txBox="1">
              <a:spLocks/>
            </p:cNvSpPr>
            <p:nvPr/>
          </p:nvSpPr>
          <p:spPr>
            <a:xfrm rot="18600000">
              <a:off x="8582074" y="2833190"/>
              <a:ext cx="1320360" cy="261610"/>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sv-SE" sz="1100" b="0" i="0" u="none" strike="noStrike" kern="0" cap="none" spc="0" normalizeH="0" baseline="0" noProof="0">
                  <a:ln>
                    <a:noFill/>
                  </a:ln>
                  <a:solidFill>
                    <a:srgbClr val="000000"/>
                  </a:solidFill>
                  <a:effectLst/>
                  <a:uLnTx/>
                  <a:uFillTx/>
                </a:rPr>
                <a:t>Penis</a:t>
              </a:r>
            </a:p>
          </p:txBody>
        </p:sp>
        <p:sp>
          <p:nvSpPr>
            <p:cNvPr id="35" name="TextBox 34">
              <a:extLst>
                <a:ext uri="{FF2B5EF4-FFF2-40B4-BE49-F238E27FC236}">
                  <a16:creationId xmlns:a16="http://schemas.microsoft.com/office/drawing/2014/main" id="{5635A9D0-95C1-D235-1809-AF7BE4B94DFE}"/>
                </a:ext>
              </a:extLst>
            </p:cNvPr>
            <p:cNvSpPr txBox="1">
              <a:spLocks/>
            </p:cNvSpPr>
            <p:nvPr/>
          </p:nvSpPr>
          <p:spPr>
            <a:xfrm rot="18600000">
              <a:off x="8863714" y="2833190"/>
              <a:ext cx="1320360" cy="261610"/>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sv-SE" sz="1100" b="0" i="0" u="none" strike="noStrike" kern="0" cap="none" spc="0" normalizeH="0" baseline="0" noProof="0">
                  <a:ln>
                    <a:noFill/>
                  </a:ln>
                  <a:solidFill>
                    <a:srgbClr val="000000"/>
                  </a:solidFill>
                  <a:effectLst/>
                  <a:uLnTx/>
                  <a:uFillTx/>
                </a:rPr>
                <a:t>Vulva</a:t>
              </a:r>
            </a:p>
          </p:txBody>
        </p:sp>
        <p:sp>
          <p:nvSpPr>
            <p:cNvPr id="36" name="TextBox 35">
              <a:extLst>
                <a:ext uri="{FF2B5EF4-FFF2-40B4-BE49-F238E27FC236}">
                  <a16:creationId xmlns:a16="http://schemas.microsoft.com/office/drawing/2014/main" id="{6B0CE1E2-791E-EF86-B628-B4DB7EFA936B}"/>
                </a:ext>
              </a:extLst>
            </p:cNvPr>
            <p:cNvSpPr txBox="1">
              <a:spLocks/>
            </p:cNvSpPr>
            <p:nvPr/>
          </p:nvSpPr>
          <p:spPr>
            <a:xfrm rot="18600000">
              <a:off x="9145354" y="2833190"/>
              <a:ext cx="1320360" cy="261610"/>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sv-SE" sz="1100" b="0" i="0" u="none" strike="noStrike" kern="0" cap="none" spc="0" normalizeH="0" baseline="0" noProof="0">
                  <a:ln>
                    <a:noFill/>
                  </a:ln>
                  <a:solidFill>
                    <a:srgbClr val="000000"/>
                  </a:solidFill>
                  <a:effectLst/>
                  <a:uLnTx/>
                  <a:uFillTx/>
                </a:rPr>
                <a:t>Buksarkom</a:t>
              </a:r>
            </a:p>
          </p:txBody>
        </p:sp>
        <p:sp>
          <p:nvSpPr>
            <p:cNvPr id="37" name="TextBox 36">
              <a:extLst>
                <a:ext uri="{FF2B5EF4-FFF2-40B4-BE49-F238E27FC236}">
                  <a16:creationId xmlns:a16="http://schemas.microsoft.com/office/drawing/2014/main" id="{1190AAC0-2C79-0D07-F97B-A1833429A873}"/>
                </a:ext>
              </a:extLst>
            </p:cNvPr>
            <p:cNvSpPr txBox="1">
              <a:spLocks/>
            </p:cNvSpPr>
            <p:nvPr/>
          </p:nvSpPr>
          <p:spPr>
            <a:xfrm rot="18600000">
              <a:off x="9426993" y="2833190"/>
              <a:ext cx="1320360" cy="261610"/>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sv-SE" sz="1100" b="0" i="0" u="none" strike="noStrike" kern="0" cap="none" spc="0" normalizeH="0" baseline="0" noProof="0">
                  <a:ln>
                    <a:noFill/>
                  </a:ln>
                  <a:solidFill>
                    <a:srgbClr val="000000"/>
                  </a:solidFill>
                  <a:effectLst/>
                  <a:uLnTx/>
                  <a:uFillTx/>
                </a:rPr>
                <a:t>Lymfom och KLL</a:t>
              </a:r>
            </a:p>
          </p:txBody>
        </p:sp>
        <p:sp>
          <p:nvSpPr>
            <p:cNvPr id="38" name="TextBox 37">
              <a:extLst>
                <a:ext uri="{FF2B5EF4-FFF2-40B4-BE49-F238E27FC236}">
                  <a16:creationId xmlns:a16="http://schemas.microsoft.com/office/drawing/2014/main" id="{AF8A6172-DA7E-2A9D-49EF-4CC1086C3F27}"/>
                </a:ext>
              </a:extLst>
            </p:cNvPr>
            <p:cNvSpPr txBox="1">
              <a:spLocks/>
            </p:cNvSpPr>
            <p:nvPr/>
          </p:nvSpPr>
          <p:spPr>
            <a:xfrm rot="18600000">
              <a:off x="9708633" y="2833190"/>
              <a:ext cx="1320360" cy="261610"/>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sv-SE" sz="1100" b="0" i="0" u="none" strike="noStrike" kern="0" cap="none" spc="0" normalizeH="0" baseline="0" noProof="0">
                  <a:ln>
                    <a:noFill/>
                  </a:ln>
                  <a:solidFill>
                    <a:srgbClr val="000000"/>
                  </a:solidFill>
                  <a:effectLst/>
                  <a:uLnTx/>
                  <a:uFillTx/>
                </a:rPr>
                <a:t>MPN</a:t>
              </a:r>
            </a:p>
          </p:txBody>
        </p:sp>
        <p:sp>
          <p:nvSpPr>
            <p:cNvPr id="39" name="TextBox 38">
              <a:extLst>
                <a:ext uri="{FF2B5EF4-FFF2-40B4-BE49-F238E27FC236}">
                  <a16:creationId xmlns:a16="http://schemas.microsoft.com/office/drawing/2014/main" id="{FB034EA9-04B5-64E1-CBFE-63BE2E779FC7}"/>
                </a:ext>
              </a:extLst>
            </p:cNvPr>
            <p:cNvSpPr txBox="1">
              <a:spLocks/>
            </p:cNvSpPr>
            <p:nvPr/>
          </p:nvSpPr>
          <p:spPr>
            <a:xfrm rot="18600000">
              <a:off x="9990273" y="2833190"/>
              <a:ext cx="1320360" cy="261610"/>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sv-SE" sz="1100" b="0" i="0" u="none" strike="noStrike" kern="0" cap="none" spc="0" normalizeH="0" baseline="0" noProof="0" err="1">
                  <a:ln>
                    <a:noFill/>
                  </a:ln>
                  <a:solidFill>
                    <a:srgbClr val="000000"/>
                  </a:solidFill>
                  <a:effectLst/>
                  <a:uLnTx/>
                  <a:uFillTx/>
                </a:rPr>
                <a:t>Myelom</a:t>
              </a:r>
              <a:endParaRPr kumimoji="0" lang="sv-SE" sz="1100" b="0" i="0" u="none" strike="noStrike" kern="0" cap="none" spc="0" normalizeH="0" baseline="0" noProof="0">
                <a:ln>
                  <a:noFill/>
                </a:ln>
                <a:solidFill>
                  <a:srgbClr val="000000"/>
                </a:solidFill>
                <a:effectLst/>
                <a:uLnTx/>
                <a:uFillTx/>
              </a:endParaRPr>
            </a:p>
          </p:txBody>
        </p:sp>
        <p:sp>
          <p:nvSpPr>
            <p:cNvPr id="40" name="TextBox 39">
              <a:extLst>
                <a:ext uri="{FF2B5EF4-FFF2-40B4-BE49-F238E27FC236}">
                  <a16:creationId xmlns:a16="http://schemas.microsoft.com/office/drawing/2014/main" id="{0B0A8235-9F7B-8035-4A07-7B1AFC048D58}"/>
                </a:ext>
              </a:extLst>
            </p:cNvPr>
            <p:cNvSpPr txBox="1">
              <a:spLocks/>
            </p:cNvSpPr>
            <p:nvPr/>
          </p:nvSpPr>
          <p:spPr>
            <a:xfrm rot="18600000">
              <a:off x="10271913" y="2833190"/>
              <a:ext cx="1320360" cy="261610"/>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sv-SE" sz="1100" b="0" i="0" u="none" strike="noStrike" kern="0" cap="none" spc="0" normalizeH="0" baseline="0" noProof="0">
                  <a:ln>
                    <a:noFill/>
                  </a:ln>
                  <a:solidFill>
                    <a:srgbClr val="000000"/>
                  </a:solidFill>
                  <a:effectLst/>
                  <a:uLnTx/>
                  <a:uFillTx/>
                </a:rPr>
                <a:t>Akuta leukemier</a:t>
              </a:r>
            </a:p>
          </p:txBody>
        </p:sp>
        <p:sp>
          <p:nvSpPr>
            <p:cNvPr id="42" name="TextBox 41">
              <a:extLst>
                <a:ext uri="{FF2B5EF4-FFF2-40B4-BE49-F238E27FC236}">
                  <a16:creationId xmlns:a16="http://schemas.microsoft.com/office/drawing/2014/main" id="{B5E1EE2F-C0AD-0AFB-F30C-766DE89E8B75}"/>
                </a:ext>
              </a:extLst>
            </p:cNvPr>
            <p:cNvSpPr txBox="1">
              <a:spLocks/>
            </p:cNvSpPr>
            <p:nvPr/>
          </p:nvSpPr>
          <p:spPr>
            <a:xfrm rot="18600000">
              <a:off x="10493369" y="2787086"/>
              <a:ext cx="1440727" cy="261610"/>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sv-SE" sz="1100" b="0" i="0" u="none" strike="noStrike" kern="0" cap="none" spc="0" normalizeH="0" baseline="0" noProof="0">
                  <a:ln>
                    <a:noFill/>
                  </a:ln>
                  <a:solidFill>
                    <a:srgbClr val="000000"/>
                  </a:solidFill>
                  <a:effectLst/>
                  <a:uLnTx/>
                  <a:uFillTx/>
                </a:rPr>
                <a:t>Allvarliga</a:t>
              </a:r>
            </a:p>
          </p:txBody>
        </p:sp>
        <p:sp>
          <p:nvSpPr>
            <p:cNvPr id="44" name="TextBox 43">
              <a:extLst>
                <a:ext uri="{FF2B5EF4-FFF2-40B4-BE49-F238E27FC236}">
                  <a16:creationId xmlns:a16="http://schemas.microsoft.com/office/drawing/2014/main" id="{E99A9950-229F-ECE7-648C-915E698ADCF7}"/>
                </a:ext>
              </a:extLst>
            </p:cNvPr>
            <p:cNvSpPr txBox="1">
              <a:spLocks/>
            </p:cNvSpPr>
            <p:nvPr/>
          </p:nvSpPr>
          <p:spPr>
            <a:xfrm rot="18600000">
              <a:off x="6254883" y="2833190"/>
              <a:ext cx="1320360" cy="261610"/>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sv-SE" sz="1100" b="0" i="0" u="none" strike="noStrike" kern="0" cap="none" spc="0" normalizeH="0" baseline="0" noProof="0">
                  <a:ln>
                    <a:noFill/>
                  </a:ln>
                  <a:solidFill>
                    <a:srgbClr val="000000"/>
                  </a:solidFill>
                  <a:effectLst/>
                  <a:uLnTx/>
                  <a:uFillTx/>
                </a:rPr>
                <a:t>ryggmärg</a:t>
              </a:r>
            </a:p>
          </p:txBody>
        </p:sp>
        <p:sp>
          <p:nvSpPr>
            <p:cNvPr id="45" name="TextBox 44">
              <a:extLst>
                <a:ext uri="{FF2B5EF4-FFF2-40B4-BE49-F238E27FC236}">
                  <a16:creationId xmlns:a16="http://schemas.microsoft.com/office/drawing/2014/main" id="{143DF1B6-D129-6933-53AB-8EDA280C799B}"/>
                </a:ext>
              </a:extLst>
            </p:cNvPr>
            <p:cNvSpPr txBox="1">
              <a:spLocks/>
            </p:cNvSpPr>
            <p:nvPr/>
          </p:nvSpPr>
          <p:spPr>
            <a:xfrm rot="18600000">
              <a:off x="1541079" y="2828789"/>
              <a:ext cx="1320360" cy="261610"/>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sv-SE" sz="1100" b="0" i="0" u="none" strike="noStrike" kern="0" cap="none" spc="0" normalizeH="0" baseline="0" noProof="0">
                  <a:ln>
                    <a:noFill/>
                  </a:ln>
                  <a:solidFill>
                    <a:srgbClr val="000000"/>
                  </a:solidFill>
                  <a:effectLst/>
                  <a:uLnTx/>
                  <a:uFillTx/>
                </a:rPr>
                <a:t>Bröst</a:t>
              </a:r>
            </a:p>
          </p:txBody>
        </p:sp>
        <p:sp>
          <p:nvSpPr>
            <p:cNvPr id="46" name="TextBox 45">
              <a:extLst>
                <a:ext uri="{FF2B5EF4-FFF2-40B4-BE49-F238E27FC236}">
                  <a16:creationId xmlns:a16="http://schemas.microsoft.com/office/drawing/2014/main" id="{582B826E-BEF5-D5E2-42D1-FA3E00658E0D}"/>
                </a:ext>
              </a:extLst>
            </p:cNvPr>
            <p:cNvSpPr txBox="1">
              <a:spLocks/>
            </p:cNvSpPr>
            <p:nvPr/>
          </p:nvSpPr>
          <p:spPr>
            <a:xfrm rot="18600000">
              <a:off x="1180981" y="2773087"/>
              <a:ext cx="1477275" cy="261610"/>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sv-SE" sz="1100" b="0" i="0" u="none" strike="noStrike" kern="0" cap="none" spc="0" normalizeH="0" baseline="0" noProof="0">
                  <a:ln>
                    <a:noFill/>
                  </a:ln>
                  <a:solidFill>
                    <a:srgbClr val="000000"/>
                  </a:solidFill>
                  <a:effectLst/>
                  <a:uLnTx/>
                  <a:uFillTx/>
                </a:rPr>
                <a:t>Tjock- och ändtarm</a:t>
              </a:r>
            </a:p>
          </p:txBody>
        </p:sp>
        <p:cxnSp>
          <p:nvCxnSpPr>
            <p:cNvPr id="47" name="Straight Connector 46">
              <a:extLst>
                <a:ext uri="{FF2B5EF4-FFF2-40B4-BE49-F238E27FC236}">
                  <a16:creationId xmlns:a16="http://schemas.microsoft.com/office/drawing/2014/main" id="{2DA96BC8-EF8F-EEF8-5058-E83363393107}"/>
                </a:ext>
              </a:extLst>
            </p:cNvPr>
            <p:cNvCxnSpPr>
              <a:cxnSpLocks/>
            </p:cNvCxnSpPr>
            <p:nvPr/>
          </p:nvCxnSpPr>
          <p:spPr>
            <a:xfrm>
              <a:off x="10174324" y="3486546"/>
              <a:ext cx="1375" cy="2110191"/>
            </a:xfrm>
            <a:prstGeom prst="line">
              <a:avLst/>
            </a:prstGeom>
            <a:noFill/>
            <a:ln w="3175" cap="flat" cmpd="sng" algn="ctr">
              <a:solidFill>
                <a:srgbClr val="FFFFFF">
                  <a:lumMod val="65000"/>
                </a:srgbClr>
              </a:solidFill>
              <a:prstDash val="lgDash"/>
            </a:ln>
            <a:effectLst/>
          </p:spPr>
        </p:cxnSp>
        <p:cxnSp>
          <p:nvCxnSpPr>
            <p:cNvPr id="48" name="Straight Connector 47">
              <a:extLst>
                <a:ext uri="{FF2B5EF4-FFF2-40B4-BE49-F238E27FC236}">
                  <a16:creationId xmlns:a16="http://schemas.microsoft.com/office/drawing/2014/main" id="{EB22A4A6-480E-CB18-8FFB-41BAB178ED23}"/>
                </a:ext>
              </a:extLst>
            </p:cNvPr>
            <p:cNvCxnSpPr>
              <a:cxnSpLocks/>
            </p:cNvCxnSpPr>
            <p:nvPr/>
          </p:nvCxnSpPr>
          <p:spPr>
            <a:xfrm>
              <a:off x="9607303" y="3476884"/>
              <a:ext cx="1375" cy="2110191"/>
            </a:xfrm>
            <a:prstGeom prst="line">
              <a:avLst/>
            </a:prstGeom>
            <a:noFill/>
            <a:ln w="28575" cap="flat" cmpd="sng" algn="ctr">
              <a:solidFill>
                <a:srgbClr val="FFFFFF">
                  <a:lumMod val="65000"/>
                </a:srgbClr>
              </a:solidFill>
              <a:prstDash val="solid"/>
            </a:ln>
            <a:effectLst/>
          </p:spPr>
        </p:cxnSp>
        <p:cxnSp>
          <p:nvCxnSpPr>
            <p:cNvPr id="49" name="Straight Connector 48">
              <a:extLst>
                <a:ext uri="{FF2B5EF4-FFF2-40B4-BE49-F238E27FC236}">
                  <a16:creationId xmlns:a16="http://schemas.microsoft.com/office/drawing/2014/main" id="{7D4D73B8-56D9-94E1-CDB8-F481CB89828F}"/>
                </a:ext>
              </a:extLst>
            </p:cNvPr>
            <p:cNvCxnSpPr>
              <a:cxnSpLocks/>
            </p:cNvCxnSpPr>
            <p:nvPr/>
          </p:nvCxnSpPr>
          <p:spPr>
            <a:xfrm>
              <a:off x="10457834" y="3486546"/>
              <a:ext cx="1375" cy="2110191"/>
            </a:xfrm>
            <a:prstGeom prst="line">
              <a:avLst/>
            </a:prstGeom>
            <a:noFill/>
            <a:ln w="3175" cap="flat" cmpd="sng" algn="ctr">
              <a:solidFill>
                <a:srgbClr val="FFFFFF">
                  <a:lumMod val="65000"/>
                </a:srgbClr>
              </a:solidFill>
              <a:prstDash val="lgDash"/>
            </a:ln>
            <a:effectLst/>
          </p:spPr>
        </p:cxnSp>
        <p:cxnSp>
          <p:nvCxnSpPr>
            <p:cNvPr id="50" name="Straight Connector 49">
              <a:extLst>
                <a:ext uri="{FF2B5EF4-FFF2-40B4-BE49-F238E27FC236}">
                  <a16:creationId xmlns:a16="http://schemas.microsoft.com/office/drawing/2014/main" id="{0C4DC506-5E78-63A8-EC6F-4CA63B9BAE63}"/>
                </a:ext>
              </a:extLst>
            </p:cNvPr>
            <p:cNvCxnSpPr>
              <a:cxnSpLocks/>
            </p:cNvCxnSpPr>
            <p:nvPr/>
          </p:nvCxnSpPr>
          <p:spPr>
            <a:xfrm>
              <a:off x="11308362" y="3486546"/>
              <a:ext cx="1375" cy="2110191"/>
            </a:xfrm>
            <a:prstGeom prst="line">
              <a:avLst/>
            </a:prstGeom>
            <a:noFill/>
            <a:ln w="3175" cap="flat" cmpd="sng" algn="ctr">
              <a:solidFill>
                <a:srgbClr val="FFFFFF">
                  <a:lumMod val="65000"/>
                </a:srgbClr>
              </a:solidFill>
              <a:prstDash val="lgDash"/>
            </a:ln>
            <a:effectLst/>
          </p:spPr>
        </p:cxnSp>
        <p:cxnSp>
          <p:nvCxnSpPr>
            <p:cNvPr id="51" name="Straight Connector 50">
              <a:extLst>
                <a:ext uri="{FF2B5EF4-FFF2-40B4-BE49-F238E27FC236}">
                  <a16:creationId xmlns:a16="http://schemas.microsoft.com/office/drawing/2014/main" id="{C50E43AB-F39A-5938-52EC-D34D2E27CCFA}"/>
                </a:ext>
              </a:extLst>
            </p:cNvPr>
            <p:cNvCxnSpPr>
              <a:cxnSpLocks/>
            </p:cNvCxnSpPr>
            <p:nvPr/>
          </p:nvCxnSpPr>
          <p:spPr>
            <a:xfrm>
              <a:off x="10733336" y="3476884"/>
              <a:ext cx="1375" cy="2110191"/>
            </a:xfrm>
            <a:prstGeom prst="line">
              <a:avLst/>
            </a:prstGeom>
            <a:noFill/>
            <a:ln w="28575" cap="flat" cmpd="sng" algn="ctr">
              <a:solidFill>
                <a:srgbClr val="FFFFFF">
                  <a:lumMod val="65000"/>
                </a:srgbClr>
              </a:solidFill>
              <a:prstDash val="solid"/>
            </a:ln>
            <a:effectLst/>
          </p:spPr>
        </p:cxnSp>
        <p:cxnSp>
          <p:nvCxnSpPr>
            <p:cNvPr id="52" name="Straight Connector 51">
              <a:extLst>
                <a:ext uri="{FF2B5EF4-FFF2-40B4-BE49-F238E27FC236}">
                  <a16:creationId xmlns:a16="http://schemas.microsoft.com/office/drawing/2014/main" id="{2EAA40F8-3200-6662-88BB-1CD4BCC73DBC}"/>
                </a:ext>
              </a:extLst>
            </p:cNvPr>
            <p:cNvCxnSpPr>
              <a:cxnSpLocks/>
            </p:cNvCxnSpPr>
            <p:nvPr/>
          </p:nvCxnSpPr>
          <p:spPr>
            <a:xfrm>
              <a:off x="5638162" y="3477084"/>
              <a:ext cx="1375" cy="2110191"/>
            </a:xfrm>
            <a:prstGeom prst="line">
              <a:avLst/>
            </a:prstGeom>
            <a:noFill/>
            <a:ln w="3175" cap="flat" cmpd="sng" algn="ctr">
              <a:solidFill>
                <a:srgbClr val="FFFFFF">
                  <a:lumMod val="65000"/>
                </a:srgbClr>
              </a:solidFill>
              <a:prstDash val="lgDash"/>
            </a:ln>
            <a:effectLst/>
          </p:spPr>
        </p:cxnSp>
        <p:cxnSp>
          <p:nvCxnSpPr>
            <p:cNvPr id="53" name="Straight Connector 52">
              <a:extLst>
                <a:ext uri="{FF2B5EF4-FFF2-40B4-BE49-F238E27FC236}">
                  <a16:creationId xmlns:a16="http://schemas.microsoft.com/office/drawing/2014/main" id="{AEB790DB-CBA0-803D-B136-6A9075C7AA08}"/>
                </a:ext>
              </a:extLst>
            </p:cNvPr>
            <p:cNvCxnSpPr>
              <a:cxnSpLocks/>
            </p:cNvCxnSpPr>
            <p:nvPr/>
          </p:nvCxnSpPr>
          <p:spPr>
            <a:xfrm>
              <a:off x="9040283" y="3479018"/>
              <a:ext cx="1375" cy="2110191"/>
            </a:xfrm>
            <a:prstGeom prst="line">
              <a:avLst/>
            </a:prstGeom>
            <a:noFill/>
            <a:ln w="3175" cap="flat" cmpd="sng" algn="ctr">
              <a:solidFill>
                <a:srgbClr val="FFFFFF">
                  <a:lumMod val="65000"/>
                </a:srgbClr>
              </a:solidFill>
              <a:prstDash val="lgDash"/>
            </a:ln>
            <a:effectLst/>
          </p:spPr>
        </p:cxnSp>
        <p:cxnSp>
          <p:nvCxnSpPr>
            <p:cNvPr id="54" name="Straight Connector 53">
              <a:extLst>
                <a:ext uri="{FF2B5EF4-FFF2-40B4-BE49-F238E27FC236}">
                  <a16:creationId xmlns:a16="http://schemas.microsoft.com/office/drawing/2014/main" id="{C2B6EDEA-4B71-DDDB-7A6C-893B35E91135}"/>
                </a:ext>
              </a:extLst>
            </p:cNvPr>
            <p:cNvCxnSpPr>
              <a:cxnSpLocks/>
            </p:cNvCxnSpPr>
            <p:nvPr/>
          </p:nvCxnSpPr>
          <p:spPr>
            <a:xfrm>
              <a:off x="1669021" y="3486546"/>
              <a:ext cx="0" cy="2108311"/>
            </a:xfrm>
            <a:prstGeom prst="line">
              <a:avLst/>
            </a:prstGeom>
            <a:noFill/>
            <a:ln w="3175" cap="flat" cmpd="sng" algn="ctr">
              <a:solidFill>
                <a:srgbClr val="FFFFFF">
                  <a:lumMod val="65000"/>
                </a:srgbClr>
              </a:solidFill>
              <a:prstDash val="lgDash"/>
            </a:ln>
            <a:effectLst/>
          </p:spPr>
        </p:cxnSp>
        <p:cxnSp>
          <p:nvCxnSpPr>
            <p:cNvPr id="55" name="Straight Connector 54">
              <a:extLst>
                <a:ext uri="{FF2B5EF4-FFF2-40B4-BE49-F238E27FC236}">
                  <a16:creationId xmlns:a16="http://schemas.microsoft.com/office/drawing/2014/main" id="{4A9962B1-B442-D68C-65F7-6890F05CBADB}"/>
                </a:ext>
              </a:extLst>
            </p:cNvPr>
            <p:cNvCxnSpPr>
              <a:cxnSpLocks/>
            </p:cNvCxnSpPr>
            <p:nvPr/>
          </p:nvCxnSpPr>
          <p:spPr>
            <a:xfrm>
              <a:off x="3937101" y="3486546"/>
              <a:ext cx="1375" cy="2110191"/>
            </a:xfrm>
            <a:prstGeom prst="line">
              <a:avLst/>
            </a:prstGeom>
            <a:noFill/>
            <a:ln w="3175" cap="flat" cmpd="sng" algn="ctr">
              <a:solidFill>
                <a:srgbClr val="FFFFFF">
                  <a:lumMod val="65000"/>
                </a:srgbClr>
              </a:solidFill>
              <a:prstDash val="lgDash"/>
            </a:ln>
            <a:effectLst/>
          </p:spPr>
        </p:cxnSp>
        <p:cxnSp>
          <p:nvCxnSpPr>
            <p:cNvPr id="56" name="Straight Connector 55">
              <a:extLst>
                <a:ext uri="{FF2B5EF4-FFF2-40B4-BE49-F238E27FC236}">
                  <a16:creationId xmlns:a16="http://schemas.microsoft.com/office/drawing/2014/main" id="{DE34286A-5E15-6BB9-C65B-31D46300A8AC}"/>
                </a:ext>
              </a:extLst>
            </p:cNvPr>
            <p:cNvCxnSpPr>
              <a:cxnSpLocks/>
            </p:cNvCxnSpPr>
            <p:nvPr/>
          </p:nvCxnSpPr>
          <p:spPr>
            <a:xfrm>
              <a:off x="4220612" y="3486546"/>
              <a:ext cx="1375" cy="2110191"/>
            </a:xfrm>
            <a:prstGeom prst="line">
              <a:avLst/>
            </a:prstGeom>
            <a:noFill/>
            <a:ln w="3175" cap="flat" cmpd="sng" algn="ctr">
              <a:solidFill>
                <a:srgbClr val="FFFFFF">
                  <a:lumMod val="65000"/>
                </a:srgbClr>
              </a:solidFill>
              <a:prstDash val="lgDash"/>
            </a:ln>
            <a:effectLst/>
          </p:spPr>
        </p:cxnSp>
        <p:cxnSp>
          <p:nvCxnSpPr>
            <p:cNvPr id="57" name="Straight Connector 56">
              <a:extLst>
                <a:ext uri="{FF2B5EF4-FFF2-40B4-BE49-F238E27FC236}">
                  <a16:creationId xmlns:a16="http://schemas.microsoft.com/office/drawing/2014/main" id="{D33C64F1-AEBF-40AB-1202-5F971C18CA73}"/>
                </a:ext>
              </a:extLst>
            </p:cNvPr>
            <p:cNvCxnSpPr>
              <a:cxnSpLocks/>
            </p:cNvCxnSpPr>
            <p:nvPr/>
          </p:nvCxnSpPr>
          <p:spPr>
            <a:xfrm>
              <a:off x="4504122" y="3486546"/>
              <a:ext cx="1375" cy="2110191"/>
            </a:xfrm>
            <a:prstGeom prst="line">
              <a:avLst/>
            </a:prstGeom>
            <a:noFill/>
            <a:ln w="3175" cap="flat" cmpd="sng" algn="ctr">
              <a:solidFill>
                <a:srgbClr val="FFFFFF">
                  <a:lumMod val="65000"/>
                </a:srgbClr>
              </a:solidFill>
              <a:prstDash val="lgDash"/>
            </a:ln>
            <a:effectLst/>
          </p:spPr>
        </p:cxnSp>
        <p:cxnSp>
          <p:nvCxnSpPr>
            <p:cNvPr id="58" name="Straight Connector 57">
              <a:extLst>
                <a:ext uri="{FF2B5EF4-FFF2-40B4-BE49-F238E27FC236}">
                  <a16:creationId xmlns:a16="http://schemas.microsoft.com/office/drawing/2014/main" id="{3C14BD37-16DC-0118-CE63-075359888877}"/>
                </a:ext>
              </a:extLst>
            </p:cNvPr>
            <p:cNvCxnSpPr>
              <a:cxnSpLocks/>
            </p:cNvCxnSpPr>
            <p:nvPr/>
          </p:nvCxnSpPr>
          <p:spPr>
            <a:xfrm>
              <a:off x="4787632" y="3486546"/>
              <a:ext cx="1375" cy="2110191"/>
            </a:xfrm>
            <a:prstGeom prst="line">
              <a:avLst/>
            </a:prstGeom>
            <a:noFill/>
            <a:ln w="3175" cap="flat" cmpd="sng" algn="ctr">
              <a:solidFill>
                <a:srgbClr val="FFFFFF">
                  <a:lumMod val="65000"/>
                </a:srgbClr>
              </a:solidFill>
              <a:prstDash val="lgDash"/>
            </a:ln>
            <a:effectLst/>
          </p:spPr>
        </p:cxnSp>
        <p:cxnSp>
          <p:nvCxnSpPr>
            <p:cNvPr id="59" name="Straight Connector 58">
              <a:extLst>
                <a:ext uri="{FF2B5EF4-FFF2-40B4-BE49-F238E27FC236}">
                  <a16:creationId xmlns:a16="http://schemas.microsoft.com/office/drawing/2014/main" id="{BA9C7496-31CA-5928-5B67-673F4793F34D}"/>
                </a:ext>
              </a:extLst>
            </p:cNvPr>
            <p:cNvCxnSpPr>
              <a:cxnSpLocks/>
            </p:cNvCxnSpPr>
            <p:nvPr/>
          </p:nvCxnSpPr>
          <p:spPr>
            <a:xfrm>
              <a:off x="5354652" y="3486546"/>
              <a:ext cx="1375" cy="2110191"/>
            </a:xfrm>
            <a:prstGeom prst="line">
              <a:avLst/>
            </a:prstGeom>
            <a:noFill/>
            <a:ln w="3175" cap="flat" cmpd="sng" algn="ctr">
              <a:solidFill>
                <a:srgbClr val="FFFFFF">
                  <a:lumMod val="65000"/>
                </a:srgbClr>
              </a:solidFill>
              <a:prstDash val="lgDash"/>
            </a:ln>
            <a:effectLst/>
          </p:spPr>
        </p:cxnSp>
        <p:cxnSp>
          <p:nvCxnSpPr>
            <p:cNvPr id="60" name="Straight Connector 59">
              <a:extLst>
                <a:ext uri="{FF2B5EF4-FFF2-40B4-BE49-F238E27FC236}">
                  <a16:creationId xmlns:a16="http://schemas.microsoft.com/office/drawing/2014/main" id="{BEC58475-D0C1-987D-8F54-07DB6DC3FABE}"/>
                </a:ext>
              </a:extLst>
            </p:cNvPr>
            <p:cNvCxnSpPr>
              <a:cxnSpLocks/>
            </p:cNvCxnSpPr>
            <p:nvPr/>
          </p:nvCxnSpPr>
          <p:spPr>
            <a:xfrm>
              <a:off x="6205182" y="3486546"/>
              <a:ext cx="1375" cy="2110191"/>
            </a:xfrm>
            <a:prstGeom prst="line">
              <a:avLst/>
            </a:prstGeom>
            <a:noFill/>
            <a:ln w="3175" cap="flat" cmpd="sng" algn="ctr">
              <a:solidFill>
                <a:srgbClr val="FFFFFF">
                  <a:lumMod val="65000"/>
                </a:srgbClr>
              </a:solidFill>
              <a:prstDash val="lgDash"/>
            </a:ln>
            <a:effectLst/>
          </p:spPr>
        </p:cxnSp>
        <p:cxnSp>
          <p:nvCxnSpPr>
            <p:cNvPr id="61" name="Straight Connector 60">
              <a:extLst>
                <a:ext uri="{FF2B5EF4-FFF2-40B4-BE49-F238E27FC236}">
                  <a16:creationId xmlns:a16="http://schemas.microsoft.com/office/drawing/2014/main" id="{CB60BD8C-FD3A-278D-3CD3-DF8CDB85EA11}"/>
                </a:ext>
              </a:extLst>
            </p:cNvPr>
            <p:cNvCxnSpPr>
              <a:cxnSpLocks/>
            </p:cNvCxnSpPr>
            <p:nvPr/>
          </p:nvCxnSpPr>
          <p:spPr>
            <a:xfrm>
              <a:off x="6772202" y="3486546"/>
              <a:ext cx="1375" cy="2110191"/>
            </a:xfrm>
            <a:prstGeom prst="line">
              <a:avLst/>
            </a:prstGeom>
            <a:noFill/>
            <a:ln w="3175" cap="flat" cmpd="sng" algn="ctr">
              <a:solidFill>
                <a:srgbClr val="FFFFFF">
                  <a:lumMod val="65000"/>
                </a:srgbClr>
              </a:solidFill>
              <a:prstDash val="lgDash"/>
            </a:ln>
            <a:effectLst/>
          </p:spPr>
        </p:cxnSp>
        <p:cxnSp>
          <p:nvCxnSpPr>
            <p:cNvPr id="62" name="Straight Connector 61">
              <a:extLst>
                <a:ext uri="{FF2B5EF4-FFF2-40B4-BE49-F238E27FC236}">
                  <a16:creationId xmlns:a16="http://schemas.microsoft.com/office/drawing/2014/main" id="{BAE28F22-8514-E14D-E7FF-3881B42E9111}"/>
                </a:ext>
              </a:extLst>
            </p:cNvPr>
            <p:cNvCxnSpPr>
              <a:cxnSpLocks/>
            </p:cNvCxnSpPr>
            <p:nvPr/>
          </p:nvCxnSpPr>
          <p:spPr>
            <a:xfrm>
              <a:off x="7055713" y="3486546"/>
              <a:ext cx="1375" cy="2110191"/>
            </a:xfrm>
            <a:prstGeom prst="line">
              <a:avLst/>
            </a:prstGeom>
            <a:noFill/>
            <a:ln w="3175" cap="flat" cmpd="sng" algn="ctr">
              <a:solidFill>
                <a:srgbClr val="FFFFFF">
                  <a:lumMod val="65000"/>
                </a:srgbClr>
              </a:solidFill>
              <a:prstDash val="lgDash"/>
            </a:ln>
            <a:effectLst/>
          </p:spPr>
        </p:cxnSp>
        <p:cxnSp>
          <p:nvCxnSpPr>
            <p:cNvPr id="63" name="Straight Connector 62">
              <a:extLst>
                <a:ext uri="{FF2B5EF4-FFF2-40B4-BE49-F238E27FC236}">
                  <a16:creationId xmlns:a16="http://schemas.microsoft.com/office/drawing/2014/main" id="{22DD1492-4BF4-CBC0-26A4-9835388529EE}"/>
                </a:ext>
              </a:extLst>
            </p:cNvPr>
            <p:cNvCxnSpPr>
              <a:cxnSpLocks/>
            </p:cNvCxnSpPr>
            <p:nvPr/>
          </p:nvCxnSpPr>
          <p:spPr>
            <a:xfrm>
              <a:off x="7339223" y="3486546"/>
              <a:ext cx="1375" cy="2110191"/>
            </a:xfrm>
            <a:prstGeom prst="line">
              <a:avLst/>
            </a:prstGeom>
            <a:noFill/>
            <a:ln w="3175" cap="flat" cmpd="sng" algn="ctr">
              <a:solidFill>
                <a:srgbClr val="FFFFFF">
                  <a:lumMod val="65000"/>
                </a:srgbClr>
              </a:solidFill>
              <a:prstDash val="lgDash"/>
            </a:ln>
            <a:effectLst/>
          </p:spPr>
        </p:cxnSp>
        <p:cxnSp>
          <p:nvCxnSpPr>
            <p:cNvPr id="64" name="Straight Connector 63">
              <a:extLst>
                <a:ext uri="{FF2B5EF4-FFF2-40B4-BE49-F238E27FC236}">
                  <a16:creationId xmlns:a16="http://schemas.microsoft.com/office/drawing/2014/main" id="{76835078-FEC2-1069-143A-850BBB82E861}"/>
                </a:ext>
              </a:extLst>
            </p:cNvPr>
            <p:cNvCxnSpPr>
              <a:cxnSpLocks/>
            </p:cNvCxnSpPr>
            <p:nvPr/>
          </p:nvCxnSpPr>
          <p:spPr>
            <a:xfrm>
              <a:off x="7622733" y="3486546"/>
              <a:ext cx="1375" cy="2110191"/>
            </a:xfrm>
            <a:prstGeom prst="line">
              <a:avLst/>
            </a:prstGeom>
            <a:noFill/>
            <a:ln w="3175" cap="flat" cmpd="sng" algn="ctr">
              <a:solidFill>
                <a:srgbClr val="FFFFFF">
                  <a:lumMod val="65000"/>
                </a:srgbClr>
              </a:solidFill>
              <a:prstDash val="lgDash"/>
            </a:ln>
            <a:effectLst/>
          </p:spPr>
        </p:cxnSp>
        <p:cxnSp>
          <p:nvCxnSpPr>
            <p:cNvPr id="65" name="Straight Connector 64">
              <a:extLst>
                <a:ext uri="{FF2B5EF4-FFF2-40B4-BE49-F238E27FC236}">
                  <a16:creationId xmlns:a16="http://schemas.microsoft.com/office/drawing/2014/main" id="{B9D20934-6587-AF48-0C1E-46E140DED684}"/>
                </a:ext>
              </a:extLst>
            </p:cNvPr>
            <p:cNvCxnSpPr>
              <a:cxnSpLocks/>
            </p:cNvCxnSpPr>
            <p:nvPr/>
          </p:nvCxnSpPr>
          <p:spPr>
            <a:xfrm>
              <a:off x="7906243" y="3486546"/>
              <a:ext cx="1375" cy="2110191"/>
            </a:xfrm>
            <a:prstGeom prst="line">
              <a:avLst/>
            </a:prstGeom>
            <a:noFill/>
            <a:ln w="3175" cap="flat" cmpd="sng" algn="ctr">
              <a:solidFill>
                <a:srgbClr val="FFFFFF">
                  <a:lumMod val="65000"/>
                </a:srgbClr>
              </a:solidFill>
              <a:prstDash val="lgDash"/>
            </a:ln>
            <a:effectLst/>
          </p:spPr>
        </p:cxnSp>
        <p:cxnSp>
          <p:nvCxnSpPr>
            <p:cNvPr id="66" name="Straight Connector 65">
              <a:extLst>
                <a:ext uri="{FF2B5EF4-FFF2-40B4-BE49-F238E27FC236}">
                  <a16:creationId xmlns:a16="http://schemas.microsoft.com/office/drawing/2014/main" id="{7096CCD9-BA50-5B6A-C531-1973C1CF7183}"/>
                </a:ext>
              </a:extLst>
            </p:cNvPr>
            <p:cNvCxnSpPr>
              <a:cxnSpLocks/>
            </p:cNvCxnSpPr>
            <p:nvPr/>
          </p:nvCxnSpPr>
          <p:spPr>
            <a:xfrm>
              <a:off x="8189753" y="3486546"/>
              <a:ext cx="1375" cy="2110191"/>
            </a:xfrm>
            <a:prstGeom prst="line">
              <a:avLst/>
            </a:prstGeom>
            <a:noFill/>
            <a:ln w="3175" cap="flat" cmpd="sng" algn="ctr">
              <a:solidFill>
                <a:srgbClr val="FFFFFF">
                  <a:lumMod val="65000"/>
                </a:srgbClr>
              </a:solidFill>
              <a:prstDash val="lgDash"/>
            </a:ln>
            <a:effectLst/>
          </p:spPr>
        </p:cxnSp>
        <p:cxnSp>
          <p:nvCxnSpPr>
            <p:cNvPr id="67" name="Straight Connector 66">
              <a:extLst>
                <a:ext uri="{FF2B5EF4-FFF2-40B4-BE49-F238E27FC236}">
                  <a16:creationId xmlns:a16="http://schemas.microsoft.com/office/drawing/2014/main" id="{3AC1FD93-E4D3-7082-044A-91897E6560B9}"/>
                </a:ext>
              </a:extLst>
            </p:cNvPr>
            <p:cNvCxnSpPr>
              <a:cxnSpLocks/>
            </p:cNvCxnSpPr>
            <p:nvPr/>
          </p:nvCxnSpPr>
          <p:spPr>
            <a:xfrm>
              <a:off x="8756773" y="3486546"/>
              <a:ext cx="1375" cy="2110191"/>
            </a:xfrm>
            <a:prstGeom prst="line">
              <a:avLst/>
            </a:prstGeom>
            <a:noFill/>
            <a:ln w="3175" cap="flat" cmpd="sng" algn="ctr">
              <a:solidFill>
                <a:srgbClr val="FFFFFF">
                  <a:lumMod val="65000"/>
                </a:srgbClr>
              </a:solidFill>
              <a:prstDash val="lgDash"/>
            </a:ln>
            <a:effectLst/>
          </p:spPr>
        </p:cxnSp>
        <p:cxnSp>
          <p:nvCxnSpPr>
            <p:cNvPr id="68" name="Straight Connector 67">
              <a:extLst>
                <a:ext uri="{FF2B5EF4-FFF2-40B4-BE49-F238E27FC236}">
                  <a16:creationId xmlns:a16="http://schemas.microsoft.com/office/drawing/2014/main" id="{7C95238D-2258-B381-7B85-B2279A1D500F}"/>
                </a:ext>
              </a:extLst>
            </p:cNvPr>
            <p:cNvCxnSpPr>
              <a:cxnSpLocks/>
            </p:cNvCxnSpPr>
            <p:nvPr/>
          </p:nvCxnSpPr>
          <p:spPr>
            <a:xfrm>
              <a:off x="9323793" y="3486546"/>
              <a:ext cx="1375" cy="2110191"/>
            </a:xfrm>
            <a:prstGeom prst="line">
              <a:avLst/>
            </a:prstGeom>
            <a:noFill/>
            <a:ln w="3175" cap="flat" cmpd="sng" algn="ctr">
              <a:solidFill>
                <a:srgbClr val="FFFFFF">
                  <a:lumMod val="65000"/>
                </a:srgbClr>
              </a:solidFill>
              <a:prstDash val="lgDash"/>
            </a:ln>
            <a:effectLst/>
          </p:spPr>
        </p:cxnSp>
        <p:cxnSp>
          <p:nvCxnSpPr>
            <p:cNvPr id="69" name="Straight Connector 68">
              <a:extLst>
                <a:ext uri="{FF2B5EF4-FFF2-40B4-BE49-F238E27FC236}">
                  <a16:creationId xmlns:a16="http://schemas.microsoft.com/office/drawing/2014/main" id="{235882FC-56E8-2D14-0CC5-A27E1B7AA743}"/>
                </a:ext>
              </a:extLst>
            </p:cNvPr>
            <p:cNvCxnSpPr>
              <a:cxnSpLocks/>
            </p:cNvCxnSpPr>
            <p:nvPr/>
          </p:nvCxnSpPr>
          <p:spPr>
            <a:xfrm>
              <a:off x="9890814" y="3486546"/>
              <a:ext cx="1375" cy="2110191"/>
            </a:xfrm>
            <a:prstGeom prst="line">
              <a:avLst/>
            </a:prstGeom>
            <a:noFill/>
            <a:ln w="3175" cap="flat" cmpd="sng" algn="ctr">
              <a:solidFill>
                <a:srgbClr val="FFFFFF">
                  <a:lumMod val="65000"/>
                </a:srgbClr>
              </a:solidFill>
              <a:prstDash val="lgDash"/>
            </a:ln>
            <a:effectLst/>
          </p:spPr>
        </p:cxnSp>
        <p:cxnSp>
          <p:nvCxnSpPr>
            <p:cNvPr id="70" name="Straight Connector 69">
              <a:extLst>
                <a:ext uri="{FF2B5EF4-FFF2-40B4-BE49-F238E27FC236}">
                  <a16:creationId xmlns:a16="http://schemas.microsoft.com/office/drawing/2014/main" id="{8F6F9B60-FE55-C706-485D-DE68C8754C8A}"/>
                </a:ext>
              </a:extLst>
            </p:cNvPr>
            <p:cNvCxnSpPr>
              <a:cxnSpLocks/>
            </p:cNvCxnSpPr>
            <p:nvPr/>
          </p:nvCxnSpPr>
          <p:spPr>
            <a:xfrm>
              <a:off x="2236041" y="3486546"/>
              <a:ext cx="1375" cy="2110191"/>
            </a:xfrm>
            <a:prstGeom prst="line">
              <a:avLst/>
            </a:prstGeom>
            <a:noFill/>
            <a:ln w="3175" cap="flat" cmpd="sng" algn="ctr">
              <a:solidFill>
                <a:srgbClr val="FFFFFF">
                  <a:lumMod val="65000"/>
                </a:srgbClr>
              </a:solidFill>
              <a:prstDash val="lgDash"/>
            </a:ln>
            <a:effectLst/>
          </p:spPr>
        </p:cxnSp>
        <p:cxnSp>
          <p:nvCxnSpPr>
            <p:cNvPr id="71" name="Straight Connector 70">
              <a:extLst>
                <a:ext uri="{FF2B5EF4-FFF2-40B4-BE49-F238E27FC236}">
                  <a16:creationId xmlns:a16="http://schemas.microsoft.com/office/drawing/2014/main" id="{79B86649-A096-5F1D-CD0C-18DCEB78A608}"/>
                </a:ext>
              </a:extLst>
            </p:cNvPr>
            <p:cNvCxnSpPr>
              <a:cxnSpLocks/>
            </p:cNvCxnSpPr>
            <p:nvPr/>
          </p:nvCxnSpPr>
          <p:spPr>
            <a:xfrm>
              <a:off x="2803061" y="3486546"/>
              <a:ext cx="1375" cy="2110191"/>
            </a:xfrm>
            <a:prstGeom prst="line">
              <a:avLst/>
            </a:prstGeom>
            <a:noFill/>
            <a:ln w="3175" cap="flat" cmpd="sng" algn="ctr">
              <a:solidFill>
                <a:srgbClr val="FFFFFF">
                  <a:lumMod val="65000"/>
                </a:srgbClr>
              </a:solidFill>
              <a:prstDash val="lgDash"/>
            </a:ln>
            <a:effectLst/>
          </p:spPr>
        </p:cxnSp>
        <p:cxnSp>
          <p:nvCxnSpPr>
            <p:cNvPr id="72" name="Straight Connector 71">
              <a:extLst>
                <a:ext uri="{FF2B5EF4-FFF2-40B4-BE49-F238E27FC236}">
                  <a16:creationId xmlns:a16="http://schemas.microsoft.com/office/drawing/2014/main" id="{B2CFA5E8-F105-77CA-FB91-40A78ADF5FCB}"/>
                </a:ext>
              </a:extLst>
            </p:cNvPr>
            <p:cNvCxnSpPr>
              <a:cxnSpLocks/>
            </p:cNvCxnSpPr>
            <p:nvPr/>
          </p:nvCxnSpPr>
          <p:spPr>
            <a:xfrm>
              <a:off x="3086571" y="3486546"/>
              <a:ext cx="1375" cy="2110191"/>
            </a:xfrm>
            <a:prstGeom prst="line">
              <a:avLst/>
            </a:prstGeom>
            <a:noFill/>
            <a:ln w="3175" cap="flat" cmpd="sng" algn="ctr">
              <a:solidFill>
                <a:srgbClr val="FFFFFF">
                  <a:lumMod val="65000"/>
                </a:srgbClr>
              </a:solidFill>
              <a:prstDash val="lgDash"/>
            </a:ln>
            <a:effectLst/>
          </p:spPr>
        </p:cxnSp>
        <p:cxnSp>
          <p:nvCxnSpPr>
            <p:cNvPr id="73" name="Straight Connector 72">
              <a:extLst>
                <a:ext uri="{FF2B5EF4-FFF2-40B4-BE49-F238E27FC236}">
                  <a16:creationId xmlns:a16="http://schemas.microsoft.com/office/drawing/2014/main" id="{B45EAB36-9993-A871-BB87-822567D50E54}"/>
                </a:ext>
              </a:extLst>
            </p:cNvPr>
            <p:cNvCxnSpPr>
              <a:cxnSpLocks/>
            </p:cNvCxnSpPr>
            <p:nvPr/>
          </p:nvCxnSpPr>
          <p:spPr>
            <a:xfrm>
              <a:off x="3370081" y="3486546"/>
              <a:ext cx="1375" cy="2110191"/>
            </a:xfrm>
            <a:prstGeom prst="line">
              <a:avLst/>
            </a:prstGeom>
            <a:noFill/>
            <a:ln w="3175" cap="flat" cmpd="sng" algn="ctr">
              <a:solidFill>
                <a:srgbClr val="FFFFFF">
                  <a:lumMod val="65000"/>
                </a:srgbClr>
              </a:solidFill>
              <a:prstDash val="lgDash"/>
            </a:ln>
            <a:effectLst/>
          </p:spPr>
        </p:cxnSp>
        <p:cxnSp>
          <p:nvCxnSpPr>
            <p:cNvPr id="74" name="Straight Connector 73">
              <a:extLst>
                <a:ext uri="{FF2B5EF4-FFF2-40B4-BE49-F238E27FC236}">
                  <a16:creationId xmlns:a16="http://schemas.microsoft.com/office/drawing/2014/main" id="{9C8B4E10-D8E7-D2A2-F4AE-8A9AB16B658C}"/>
                </a:ext>
              </a:extLst>
            </p:cNvPr>
            <p:cNvCxnSpPr>
              <a:cxnSpLocks/>
            </p:cNvCxnSpPr>
            <p:nvPr/>
          </p:nvCxnSpPr>
          <p:spPr>
            <a:xfrm>
              <a:off x="3653591" y="3486546"/>
              <a:ext cx="1375" cy="2110191"/>
            </a:xfrm>
            <a:prstGeom prst="line">
              <a:avLst/>
            </a:prstGeom>
            <a:noFill/>
            <a:ln w="3175" cap="flat" cmpd="sng" algn="ctr">
              <a:solidFill>
                <a:srgbClr val="FFFFFF">
                  <a:lumMod val="65000"/>
                </a:srgbClr>
              </a:solidFill>
              <a:prstDash val="lgDash"/>
            </a:ln>
            <a:effectLst/>
          </p:spPr>
        </p:cxnSp>
        <p:cxnSp>
          <p:nvCxnSpPr>
            <p:cNvPr id="75" name="Straight Connector 74">
              <a:extLst>
                <a:ext uri="{FF2B5EF4-FFF2-40B4-BE49-F238E27FC236}">
                  <a16:creationId xmlns:a16="http://schemas.microsoft.com/office/drawing/2014/main" id="{4D2B7477-4723-0458-6E94-302ABD072E12}"/>
                </a:ext>
              </a:extLst>
            </p:cNvPr>
            <p:cNvCxnSpPr>
              <a:cxnSpLocks/>
            </p:cNvCxnSpPr>
            <p:nvPr/>
          </p:nvCxnSpPr>
          <p:spPr>
            <a:xfrm>
              <a:off x="1952531" y="3486546"/>
              <a:ext cx="1375" cy="2110191"/>
            </a:xfrm>
            <a:prstGeom prst="line">
              <a:avLst/>
            </a:prstGeom>
            <a:noFill/>
            <a:ln w="3175" cap="flat" cmpd="sng" algn="ctr">
              <a:solidFill>
                <a:srgbClr val="FFFFFF">
                  <a:lumMod val="65000"/>
                </a:srgbClr>
              </a:solidFill>
              <a:prstDash val="lgDash"/>
            </a:ln>
            <a:effectLst/>
          </p:spPr>
        </p:cxnSp>
        <p:sp>
          <p:nvSpPr>
            <p:cNvPr id="76" name="TextBox 75">
              <a:extLst>
                <a:ext uri="{FF2B5EF4-FFF2-40B4-BE49-F238E27FC236}">
                  <a16:creationId xmlns:a16="http://schemas.microsoft.com/office/drawing/2014/main" id="{5313C197-3FEC-0A98-FC85-094F293B02DF}"/>
                </a:ext>
              </a:extLst>
            </p:cNvPr>
            <p:cNvSpPr txBox="1">
              <a:spLocks/>
            </p:cNvSpPr>
            <p:nvPr/>
          </p:nvSpPr>
          <p:spPr>
            <a:xfrm>
              <a:off x="277070" y="3576665"/>
              <a:ext cx="1214438" cy="261610"/>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sv-SE" sz="1100" b="0" i="0" u="none" strike="noStrike" kern="0" cap="none" spc="0" normalizeH="0" baseline="0" noProof="0" err="1">
                  <a:ln>
                    <a:noFill/>
                  </a:ln>
                  <a:solidFill>
                    <a:srgbClr val="000000"/>
                  </a:solidFill>
                  <a:effectLst/>
                  <a:uLnTx/>
                  <a:uFillTx/>
                </a:rPr>
                <a:t>Histopatologi</a:t>
              </a:r>
              <a:endParaRPr kumimoji="0" lang="sv-SE" sz="1100" b="0" i="0" u="none" strike="noStrike" kern="0" cap="none" spc="0" normalizeH="0" baseline="0" noProof="0">
                <a:ln>
                  <a:noFill/>
                </a:ln>
                <a:solidFill>
                  <a:srgbClr val="000000"/>
                </a:solidFill>
                <a:effectLst/>
                <a:uLnTx/>
                <a:uFillTx/>
              </a:endParaRPr>
            </a:p>
          </p:txBody>
        </p:sp>
        <p:sp>
          <p:nvSpPr>
            <p:cNvPr id="77" name="TextBox 76">
              <a:extLst>
                <a:ext uri="{FF2B5EF4-FFF2-40B4-BE49-F238E27FC236}">
                  <a16:creationId xmlns:a16="http://schemas.microsoft.com/office/drawing/2014/main" id="{63CB92EA-4127-AB52-F445-ECBF0133C8CD}"/>
                </a:ext>
              </a:extLst>
            </p:cNvPr>
            <p:cNvSpPr txBox="1">
              <a:spLocks/>
            </p:cNvSpPr>
            <p:nvPr/>
          </p:nvSpPr>
          <p:spPr>
            <a:xfrm>
              <a:off x="277070" y="4623691"/>
              <a:ext cx="1214438" cy="261610"/>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sv-SE" sz="1100" b="0" i="0" u="none" strike="noStrike" kern="0" cap="none" spc="0" normalizeH="0" baseline="0" noProof="0" err="1">
                  <a:ln>
                    <a:noFill/>
                  </a:ln>
                  <a:solidFill>
                    <a:srgbClr val="000000"/>
                  </a:solidFill>
                  <a:effectLst/>
                  <a:uLnTx/>
                  <a:uFillTx/>
                </a:rPr>
                <a:t>Hematopatologi</a:t>
              </a:r>
              <a:endParaRPr kumimoji="0" lang="sv-SE" sz="1100" b="0" i="0" u="none" strike="noStrike" kern="0" cap="none" spc="0" normalizeH="0" baseline="0" noProof="0">
                <a:ln>
                  <a:noFill/>
                </a:ln>
                <a:solidFill>
                  <a:srgbClr val="000000"/>
                </a:solidFill>
                <a:effectLst/>
                <a:uLnTx/>
                <a:uFillTx/>
              </a:endParaRPr>
            </a:p>
          </p:txBody>
        </p:sp>
        <p:sp>
          <p:nvSpPr>
            <p:cNvPr id="78" name="TextBox 77">
              <a:extLst>
                <a:ext uri="{FF2B5EF4-FFF2-40B4-BE49-F238E27FC236}">
                  <a16:creationId xmlns:a16="http://schemas.microsoft.com/office/drawing/2014/main" id="{AD262FAB-EB06-C9C2-699B-FC3BAF357E00}"/>
                </a:ext>
              </a:extLst>
            </p:cNvPr>
            <p:cNvSpPr txBox="1">
              <a:spLocks/>
            </p:cNvSpPr>
            <p:nvPr/>
          </p:nvSpPr>
          <p:spPr>
            <a:xfrm>
              <a:off x="277070" y="4100178"/>
              <a:ext cx="1214438" cy="261610"/>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sv-SE" sz="1100" b="0" i="0" u="none" strike="noStrike" kern="0" cap="none" spc="0" normalizeH="0" baseline="0" noProof="0">
                  <a:ln>
                    <a:noFill/>
                  </a:ln>
                  <a:solidFill>
                    <a:srgbClr val="000000"/>
                  </a:solidFill>
                  <a:effectLst/>
                  <a:uLnTx/>
                  <a:uFillTx/>
                </a:rPr>
                <a:t>Cytologi</a:t>
              </a:r>
            </a:p>
          </p:txBody>
        </p:sp>
        <p:sp>
          <p:nvSpPr>
            <p:cNvPr id="79" name="TextBox 78">
              <a:extLst>
                <a:ext uri="{FF2B5EF4-FFF2-40B4-BE49-F238E27FC236}">
                  <a16:creationId xmlns:a16="http://schemas.microsoft.com/office/drawing/2014/main" id="{7F516F0C-6AD6-C37F-DD4E-4CA9BD1A703C}"/>
                </a:ext>
              </a:extLst>
            </p:cNvPr>
            <p:cNvSpPr txBox="1">
              <a:spLocks/>
            </p:cNvSpPr>
            <p:nvPr/>
          </p:nvSpPr>
          <p:spPr>
            <a:xfrm>
              <a:off x="277069" y="5147203"/>
              <a:ext cx="1125996" cy="430887"/>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sv-SE" sz="1100" b="0" i="0" u="none" strike="noStrike" kern="0" cap="none" spc="0" normalizeH="0" baseline="0" noProof="0">
                  <a:ln>
                    <a:noFill/>
                  </a:ln>
                  <a:solidFill>
                    <a:srgbClr val="000000"/>
                  </a:solidFill>
                  <a:effectLst/>
                  <a:uLnTx/>
                  <a:uFillTx/>
                </a:rPr>
                <a:t>Molekylär patologi</a:t>
              </a:r>
            </a:p>
          </p:txBody>
        </p:sp>
        <p:cxnSp>
          <p:nvCxnSpPr>
            <p:cNvPr id="81" name="Straight Connector 80">
              <a:extLst>
                <a:ext uri="{FF2B5EF4-FFF2-40B4-BE49-F238E27FC236}">
                  <a16:creationId xmlns:a16="http://schemas.microsoft.com/office/drawing/2014/main" id="{45F6EF3E-9521-93E0-7953-185A1BA54648}"/>
                </a:ext>
              </a:extLst>
            </p:cNvPr>
            <p:cNvCxnSpPr>
              <a:cxnSpLocks/>
            </p:cNvCxnSpPr>
            <p:nvPr/>
          </p:nvCxnSpPr>
          <p:spPr>
            <a:xfrm flipH="1">
              <a:off x="371558" y="3965786"/>
              <a:ext cx="11219951" cy="0"/>
            </a:xfrm>
            <a:prstGeom prst="line">
              <a:avLst/>
            </a:prstGeom>
            <a:noFill/>
            <a:ln w="3175" cap="flat" cmpd="sng" algn="ctr">
              <a:solidFill>
                <a:srgbClr val="FFFFFF">
                  <a:lumMod val="65000"/>
                </a:srgbClr>
              </a:solidFill>
              <a:prstDash val="lgDash"/>
            </a:ln>
            <a:effectLst/>
          </p:spPr>
        </p:cxnSp>
        <p:cxnSp>
          <p:nvCxnSpPr>
            <p:cNvPr id="82" name="Straight Connector 81">
              <a:extLst>
                <a:ext uri="{FF2B5EF4-FFF2-40B4-BE49-F238E27FC236}">
                  <a16:creationId xmlns:a16="http://schemas.microsoft.com/office/drawing/2014/main" id="{8F74E94E-1616-5BB5-BD57-3654C9F335CE}"/>
                </a:ext>
              </a:extLst>
            </p:cNvPr>
            <p:cNvCxnSpPr>
              <a:cxnSpLocks/>
            </p:cNvCxnSpPr>
            <p:nvPr/>
          </p:nvCxnSpPr>
          <p:spPr>
            <a:xfrm flipH="1">
              <a:off x="361682" y="4515240"/>
              <a:ext cx="11219951" cy="0"/>
            </a:xfrm>
            <a:prstGeom prst="line">
              <a:avLst/>
            </a:prstGeom>
            <a:noFill/>
            <a:ln w="3175" cap="flat" cmpd="sng" algn="ctr">
              <a:solidFill>
                <a:srgbClr val="FFFFFF">
                  <a:lumMod val="65000"/>
                </a:srgbClr>
              </a:solidFill>
              <a:prstDash val="lgDash"/>
            </a:ln>
            <a:effectLst/>
          </p:spPr>
        </p:cxnSp>
        <p:cxnSp>
          <p:nvCxnSpPr>
            <p:cNvPr id="83" name="Straight Connector 82">
              <a:extLst>
                <a:ext uri="{FF2B5EF4-FFF2-40B4-BE49-F238E27FC236}">
                  <a16:creationId xmlns:a16="http://schemas.microsoft.com/office/drawing/2014/main" id="{01774BC8-ABB0-6D23-14AA-7CF6B94ED7AB}"/>
                </a:ext>
              </a:extLst>
            </p:cNvPr>
            <p:cNvCxnSpPr>
              <a:cxnSpLocks/>
            </p:cNvCxnSpPr>
            <p:nvPr/>
          </p:nvCxnSpPr>
          <p:spPr>
            <a:xfrm flipH="1">
              <a:off x="371558" y="5000694"/>
              <a:ext cx="11219951" cy="0"/>
            </a:xfrm>
            <a:prstGeom prst="line">
              <a:avLst/>
            </a:prstGeom>
            <a:noFill/>
            <a:ln w="3175" cap="flat" cmpd="sng" algn="ctr">
              <a:solidFill>
                <a:srgbClr val="FFFFFF">
                  <a:lumMod val="65000"/>
                </a:srgbClr>
              </a:solidFill>
              <a:prstDash val="lgDash"/>
            </a:ln>
            <a:effectLst/>
          </p:spPr>
        </p:cxnSp>
        <p:sp>
          <p:nvSpPr>
            <p:cNvPr id="84" name="Oval 83">
              <a:extLst>
                <a:ext uri="{FF2B5EF4-FFF2-40B4-BE49-F238E27FC236}">
                  <a16:creationId xmlns:a16="http://schemas.microsoft.com/office/drawing/2014/main" id="{5DCCD0C5-0BD1-2565-0818-FAD43FE07B83}"/>
                </a:ext>
              </a:extLst>
            </p:cNvPr>
            <p:cNvSpPr/>
            <p:nvPr/>
          </p:nvSpPr>
          <p:spPr>
            <a:xfrm>
              <a:off x="1396905" y="3593302"/>
              <a:ext cx="252801" cy="252801"/>
            </a:xfrm>
            <a:prstGeom prst="ellipse">
              <a:avLst/>
            </a:prstGeom>
            <a:solidFill>
              <a:srgbClr val="19975D"/>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000000"/>
                </a:solidFill>
                <a:effectLst/>
                <a:uLnTx/>
                <a:uFillTx/>
                <a:latin typeface="Arial"/>
                <a:ea typeface="+mn-ea"/>
                <a:cs typeface="+mn-cs"/>
              </a:endParaRPr>
            </a:p>
          </p:txBody>
        </p:sp>
        <p:pic>
          <p:nvPicPr>
            <p:cNvPr id="85" name="Graphic 84">
              <a:extLst>
                <a:ext uri="{FF2B5EF4-FFF2-40B4-BE49-F238E27FC236}">
                  <a16:creationId xmlns:a16="http://schemas.microsoft.com/office/drawing/2014/main" id="{997ECBBC-D2C0-6F93-C5E4-9BF861563211}"/>
                </a:ext>
              </a:extLst>
            </p:cNvPr>
            <p:cNvPicPr>
              <a:picLocks/>
            </p:cNvPicPr>
            <p:nvPr/>
          </p:nvPicPr>
          <p:blipFill rotWithShape="1">
            <a:blip r:embed="rId4">
              <a:extLst>
                <a:ext uri="{96DAC541-7B7A-43D3-8B79-37D633B846F1}">
                  <asvg:svgBlip xmlns:asvg="http://schemas.microsoft.com/office/drawing/2016/SVG/main" xmlns="" r:embed="rId5"/>
                </a:ext>
              </a:extLst>
            </a:blip>
            <a:srcRect l="19231" t="23182" r="19535" b="22680"/>
            <a:stretch/>
          </p:blipFill>
          <p:spPr>
            <a:xfrm>
              <a:off x="1448301" y="3644698"/>
              <a:ext cx="150009" cy="150009"/>
            </a:xfrm>
            <a:prstGeom prst="rect">
              <a:avLst/>
            </a:prstGeom>
          </p:spPr>
        </p:pic>
        <p:sp>
          <p:nvSpPr>
            <p:cNvPr id="86" name="Oval 85">
              <a:extLst>
                <a:ext uri="{FF2B5EF4-FFF2-40B4-BE49-F238E27FC236}">
                  <a16:creationId xmlns:a16="http://schemas.microsoft.com/office/drawing/2014/main" id="{AF4E38AB-7D0F-845B-4AC5-27ED4C0B8092}"/>
                </a:ext>
              </a:extLst>
            </p:cNvPr>
            <p:cNvSpPr/>
            <p:nvPr/>
          </p:nvSpPr>
          <p:spPr>
            <a:xfrm>
              <a:off x="3106105" y="3593302"/>
              <a:ext cx="252801" cy="252801"/>
            </a:xfrm>
            <a:prstGeom prst="ellipse">
              <a:avLst/>
            </a:prstGeom>
            <a:solidFill>
              <a:srgbClr val="19975D"/>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000000"/>
                </a:solidFill>
                <a:effectLst/>
                <a:uLnTx/>
                <a:uFillTx/>
                <a:latin typeface="Arial"/>
                <a:ea typeface="+mn-ea"/>
                <a:cs typeface="+mn-cs"/>
              </a:endParaRPr>
            </a:p>
          </p:txBody>
        </p:sp>
        <p:pic>
          <p:nvPicPr>
            <p:cNvPr id="87" name="Graphic 86">
              <a:extLst>
                <a:ext uri="{FF2B5EF4-FFF2-40B4-BE49-F238E27FC236}">
                  <a16:creationId xmlns:a16="http://schemas.microsoft.com/office/drawing/2014/main" id="{922F2C37-A5D1-8A33-4B7E-CE41B4FE0533}"/>
                </a:ext>
              </a:extLst>
            </p:cNvPr>
            <p:cNvPicPr>
              <a:picLocks/>
            </p:cNvPicPr>
            <p:nvPr/>
          </p:nvPicPr>
          <p:blipFill rotWithShape="1">
            <a:blip r:embed="rId4">
              <a:extLst>
                <a:ext uri="{96DAC541-7B7A-43D3-8B79-37D633B846F1}">
                  <asvg:svgBlip xmlns:asvg="http://schemas.microsoft.com/office/drawing/2016/SVG/main" xmlns="" r:embed="rId5"/>
                </a:ext>
              </a:extLst>
            </a:blip>
            <a:srcRect l="19231" t="23182" r="19535" b="22680"/>
            <a:stretch/>
          </p:blipFill>
          <p:spPr>
            <a:xfrm>
              <a:off x="3157501" y="3644698"/>
              <a:ext cx="150009" cy="150009"/>
            </a:xfrm>
            <a:prstGeom prst="rect">
              <a:avLst/>
            </a:prstGeom>
          </p:spPr>
        </p:pic>
        <p:sp>
          <p:nvSpPr>
            <p:cNvPr id="88" name="Oval 87">
              <a:extLst>
                <a:ext uri="{FF2B5EF4-FFF2-40B4-BE49-F238E27FC236}">
                  <a16:creationId xmlns:a16="http://schemas.microsoft.com/office/drawing/2014/main" id="{81B9A769-7AF7-A4FC-3A9B-538EB9B3700D}"/>
                </a:ext>
              </a:extLst>
            </p:cNvPr>
            <p:cNvSpPr/>
            <p:nvPr/>
          </p:nvSpPr>
          <p:spPr>
            <a:xfrm>
              <a:off x="1688501" y="4107740"/>
              <a:ext cx="252801" cy="252801"/>
            </a:xfrm>
            <a:prstGeom prst="ellipse">
              <a:avLst/>
            </a:prstGeom>
            <a:solidFill>
              <a:srgbClr val="C88A00"/>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000000"/>
                </a:solidFill>
                <a:effectLst/>
                <a:uLnTx/>
                <a:uFillTx/>
                <a:latin typeface="Arial"/>
                <a:ea typeface="+mn-ea"/>
                <a:cs typeface="+mn-cs"/>
              </a:endParaRPr>
            </a:p>
          </p:txBody>
        </p:sp>
        <p:pic>
          <p:nvPicPr>
            <p:cNvPr id="89" name="Graphic 88">
              <a:extLst>
                <a:ext uri="{FF2B5EF4-FFF2-40B4-BE49-F238E27FC236}">
                  <a16:creationId xmlns:a16="http://schemas.microsoft.com/office/drawing/2014/main" id="{5F5FE276-6E8D-DB6D-CDB7-2224C9AF3CA3}"/>
                </a:ext>
              </a:extLst>
            </p:cNvPr>
            <p:cNvPicPr>
              <a:picLocks/>
            </p:cNvPicPr>
            <p:nvPr/>
          </p:nvPicPr>
          <p:blipFill>
            <a:blip r:embed="rId6">
              <a:extLst>
                <a:ext uri="{96DAC541-7B7A-43D3-8B79-37D633B846F1}">
                  <asvg:svgBlip xmlns:asvg="http://schemas.microsoft.com/office/drawing/2016/SVG/main" xmlns="" r:embed="rId7"/>
                </a:ext>
              </a:extLst>
            </a:blip>
            <a:stretch>
              <a:fillRect/>
            </a:stretch>
          </p:blipFill>
          <p:spPr>
            <a:xfrm>
              <a:off x="1739190" y="4158428"/>
              <a:ext cx="151424" cy="151424"/>
            </a:xfrm>
            <a:prstGeom prst="rect">
              <a:avLst/>
            </a:prstGeom>
          </p:spPr>
        </p:pic>
        <p:sp>
          <p:nvSpPr>
            <p:cNvPr id="92" name="Oval 91">
              <a:extLst>
                <a:ext uri="{FF2B5EF4-FFF2-40B4-BE49-F238E27FC236}">
                  <a16:creationId xmlns:a16="http://schemas.microsoft.com/office/drawing/2014/main" id="{64DA89B3-F419-0445-5A12-ACFC9615997C}"/>
                </a:ext>
              </a:extLst>
            </p:cNvPr>
            <p:cNvSpPr/>
            <p:nvPr/>
          </p:nvSpPr>
          <p:spPr>
            <a:xfrm>
              <a:off x="2395565" y="3593302"/>
              <a:ext cx="252801" cy="252801"/>
            </a:xfrm>
            <a:prstGeom prst="ellipse">
              <a:avLst/>
            </a:prstGeom>
            <a:solidFill>
              <a:srgbClr val="19975D"/>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000000"/>
                </a:solidFill>
                <a:effectLst/>
                <a:uLnTx/>
                <a:uFillTx/>
                <a:latin typeface="Arial"/>
                <a:ea typeface="+mn-ea"/>
                <a:cs typeface="+mn-cs"/>
              </a:endParaRPr>
            </a:p>
          </p:txBody>
        </p:sp>
        <p:pic>
          <p:nvPicPr>
            <p:cNvPr id="93" name="Graphic 92">
              <a:extLst>
                <a:ext uri="{FF2B5EF4-FFF2-40B4-BE49-F238E27FC236}">
                  <a16:creationId xmlns:a16="http://schemas.microsoft.com/office/drawing/2014/main" id="{4C74149D-3AFF-8988-065A-A2B9E2E74A40}"/>
                </a:ext>
              </a:extLst>
            </p:cNvPr>
            <p:cNvPicPr>
              <a:picLocks/>
            </p:cNvPicPr>
            <p:nvPr/>
          </p:nvPicPr>
          <p:blipFill rotWithShape="1">
            <a:blip r:embed="rId4">
              <a:extLst>
                <a:ext uri="{96DAC541-7B7A-43D3-8B79-37D633B846F1}">
                  <asvg:svgBlip xmlns:asvg="http://schemas.microsoft.com/office/drawing/2016/SVG/main" xmlns="" r:embed="rId5"/>
                </a:ext>
              </a:extLst>
            </a:blip>
            <a:srcRect l="19231" t="23182" r="19535" b="22680"/>
            <a:stretch/>
          </p:blipFill>
          <p:spPr>
            <a:xfrm>
              <a:off x="2446961" y="3644698"/>
              <a:ext cx="150009" cy="150009"/>
            </a:xfrm>
            <a:prstGeom prst="rect">
              <a:avLst/>
            </a:prstGeom>
          </p:spPr>
        </p:pic>
        <p:sp>
          <p:nvSpPr>
            <p:cNvPr id="94" name="Oval 93">
              <a:extLst>
                <a:ext uri="{FF2B5EF4-FFF2-40B4-BE49-F238E27FC236}">
                  <a16:creationId xmlns:a16="http://schemas.microsoft.com/office/drawing/2014/main" id="{314ABD14-DB15-59C7-9B9F-ABF8BDDB5B85}"/>
                </a:ext>
              </a:extLst>
            </p:cNvPr>
            <p:cNvSpPr/>
            <p:nvPr/>
          </p:nvSpPr>
          <p:spPr>
            <a:xfrm>
              <a:off x="1968877" y="3593302"/>
              <a:ext cx="252801" cy="252801"/>
            </a:xfrm>
            <a:prstGeom prst="ellipse">
              <a:avLst/>
            </a:prstGeom>
            <a:solidFill>
              <a:srgbClr val="19975D"/>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000000"/>
                </a:solidFill>
                <a:effectLst/>
                <a:uLnTx/>
                <a:uFillTx/>
                <a:latin typeface="Arial"/>
                <a:ea typeface="+mn-ea"/>
                <a:cs typeface="+mn-cs"/>
              </a:endParaRPr>
            </a:p>
          </p:txBody>
        </p:sp>
        <p:pic>
          <p:nvPicPr>
            <p:cNvPr id="95" name="Graphic 94">
              <a:extLst>
                <a:ext uri="{FF2B5EF4-FFF2-40B4-BE49-F238E27FC236}">
                  <a16:creationId xmlns:a16="http://schemas.microsoft.com/office/drawing/2014/main" id="{7A1731F0-75C5-8E30-B6B2-F96AB7BA371A}"/>
                </a:ext>
              </a:extLst>
            </p:cNvPr>
            <p:cNvPicPr>
              <a:picLocks/>
            </p:cNvPicPr>
            <p:nvPr/>
          </p:nvPicPr>
          <p:blipFill rotWithShape="1">
            <a:blip r:embed="rId4">
              <a:extLst>
                <a:ext uri="{96DAC541-7B7A-43D3-8B79-37D633B846F1}">
                  <asvg:svgBlip xmlns:asvg="http://schemas.microsoft.com/office/drawing/2016/SVG/main" xmlns="" r:embed="rId5"/>
                </a:ext>
              </a:extLst>
            </a:blip>
            <a:srcRect l="19231" t="23182" r="19535" b="22680"/>
            <a:stretch/>
          </p:blipFill>
          <p:spPr>
            <a:xfrm>
              <a:off x="2020273" y="3644698"/>
              <a:ext cx="150009" cy="150009"/>
            </a:xfrm>
            <a:prstGeom prst="rect">
              <a:avLst/>
            </a:prstGeom>
          </p:spPr>
        </p:pic>
        <p:sp>
          <p:nvSpPr>
            <p:cNvPr id="96" name="Oval 95">
              <a:extLst>
                <a:ext uri="{FF2B5EF4-FFF2-40B4-BE49-F238E27FC236}">
                  <a16:creationId xmlns:a16="http://schemas.microsoft.com/office/drawing/2014/main" id="{12FD0827-DE7D-E33D-CF5C-C1584DC61AAE}"/>
                </a:ext>
              </a:extLst>
            </p:cNvPr>
            <p:cNvSpPr/>
            <p:nvPr/>
          </p:nvSpPr>
          <p:spPr>
            <a:xfrm>
              <a:off x="1689644" y="3593302"/>
              <a:ext cx="252801" cy="252801"/>
            </a:xfrm>
            <a:prstGeom prst="ellipse">
              <a:avLst/>
            </a:prstGeom>
            <a:solidFill>
              <a:srgbClr val="19975D"/>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000000"/>
                </a:solidFill>
                <a:effectLst/>
                <a:uLnTx/>
                <a:uFillTx/>
                <a:latin typeface="Arial"/>
                <a:ea typeface="+mn-ea"/>
                <a:cs typeface="+mn-cs"/>
              </a:endParaRPr>
            </a:p>
          </p:txBody>
        </p:sp>
        <p:pic>
          <p:nvPicPr>
            <p:cNvPr id="97" name="Graphic 96">
              <a:extLst>
                <a:ext uri="{FF2B5EF4-FFF2-40B4-BE49-F238E27FC236}">
                  <a16:creationId xmlns:a16="http://schemas.microsoft.com/office/drawing/2014/main" id="{33304CF6-4AC8-E2C2-BFFA-E1C8165C6FAB}"/>
                </a:ext>
              </a:extLst>
            </p:cNvPr>
            <p:cNvPicPr>
              <a:picLocks/>
            </p:cNvPicPr>
            <p:nvPr/>
          </p:nvPicPr>
          <p:blipFill rotWithShape="1">
            <a:blip r:embed="rId4">
              <a:extLst>
                <a:ext uri="{96DAC541-7B7A-43D3-8B79-37D633B846F1}">
                  <asvg:svgBlip xmlns:asvg="http://schemas.microsoft.com/office/drawing/2016/SVG/main" xmlns="" r:embed="rId5"/>
                </a:ext>
              </a:extLst>
            </a:blip>
            <a:srcRect l="19231" t="23182" r="19535" b="22680"/>
            <a:stretch/>
          </p:blipFill>
          <p:spPr>
            <a:xfrm>
              <a:off x="1741040" y="3644698"/>
              <a:ext cx="150009" cy="150009"/>
            </a:xfrm>
            <a:prstGeom prst="rect">
              <a:avLst/>
            </a:prstGeom>
          </p:spPr>
        </p:pic>
        <p:sp>
          <p:nvSpPr>
            <p:cNvPr id="98" name="Oval 97">
              <a:extLst>
                <a:ext uri="{FF2B5EF4-FFF2-40B4-BE49-F238E27FC236}">
                  <a16:creationId xmlns:a16="http://schemas.microsoft.com/office/drawing/2014/main" id="{E4150F56-6C0B-D3F3-430D-B6B73CFEDCE0}"/>
                </a:ext>
              </a:extLst>
            </p:cNvPr>
            <p:cNvSpPr/>
            <p:nvPr/>
          </p:nvSpPr>
          <p:spPr>
            <a:xfrm>
              <a:off x="2816860" y="3593302"/>
              <a:ext cx="252801" cy="252801"/>
            </a:xfrm>
            <a:prstGeom prst="ellipse">
              <a:avLst/>
            </a:prstGeom>
            <a:solidFill>
              <a:srgbClr val="19975D"/>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000000"/>
                </a:solidFill>
                <a:effectLst/>
                <a:uLnTx/>
                <a:uFillTx/>
                <a:latin typeface="Arial"/>
                <a:ea typeface="+mn-ea"/>
                <a:cs typeface="+mn-cs"/>
              </a:endParaRPr>
            </a:p>
          </p:txBody>
        </p:sp>
        <p:pic>
          <p:nvPicPr>
            <p:cNvPr id="99" name="Graphic 98">
              <a:extLst>
                <a:ext uri="{FF2B5EF4-FFF2-40B4-BE49-F238E27FC236}">
                  <a16:creationId xmlns:a16="http://schemas.microsoft.com/office/drawing/2014/main" id="{DCBE59D9-5FAE-A0D0-EC75-C1FD887ED8C7}"/>
                </a:ext>
              </a:extLst>
            </p:cNvPr>
            <p:cNvPicPr>
              <a:picLocks/>
            </p:cNvPicPr>
            <p:nvPr/>
          </p:nvPicPr>
          <p:blipFill rotWithShape="1">
            <a:blip r:embed="rId4">
              <a:extLst>
                <a:ext uri="{96DAC541-7B7A-43D3-8B79-37D633B846F1}">
                  <asvg:svgBlip xmlns:asvg="http://schemas.microsoft.com/office/drawing/2016/SVG/main" xmlns="" r:embed="rId5"/>
                </a:ext>
              </a:extLst>
            </a:blip>
            <a:srcRect l="19231" t="23182" r="19535" b="22680"/>
            <a:stretch/>
          </p:blipFill>
          <p:spPr>
            <a:xfrm>
              <a:off x="2868256" y="3644698"/>
              <a:ext cx="150009" cy="150009"/>
            </a:xfrm>
            <a:prstGeom prst="rect">
              <a:avLst/>
            </a:prstGeom>
          </p:spPr>
        </p:pic>
        <p:sp>
          <p:nvSpPr>
            <p:cNvPr id="100" name="Oval 99">
              <a:extLst>
                <a:ext uri="{FF2B5EF4-FFF2-40B4-BE49-F238E27FC236}">
                  <a16:creationId xmlns:a16="http://schemas.microsoft.com/office/drawing/2014/main" id="{6AB4DEA7-788B-2D73-5BBD-AC4828EFDF7B}"/>
                </a:ext>
              </a:extLst>
            </p:cNvPr>
            <p:cNvSpPr/>
            <p:nvPr/>
          </p:nvSpPr>
          <p:spPr>
            <a:xfrm>
              <a:off x="3665764" y="3593302"/>
              <a:ext cx="252801" cy="252801"/>
            </a:xfrm>
            <a:prstGeom prst="ellipse">
              <a:avLst/>
            </a:prstGeom>
            <a:solidFill>
              <a:srgbClr val="19975D"/>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000000"/>
                </a:solidFill>
                <a:effectLst/>
                <a:uLnTx/>
                <a:uFillTx/>
                <a:latin typeface="Arial"/>
                <a:ea typeface="+mn-ea"/>
                <a:cs typeface="+mn-cs"/>
              </a:endParaRPr>
            </a:p>
          </p:txBody>
        </p:sp>
        <p:pic>
          <p:nvPicPr>
            <p:cNvPr id="101" name="Graphic 100">
              <a:extLst>
                <a:ext uri="{FF2B5EF4-FFF2-40B4-BE49-F238E27FC236}">
                  <a16:creationId xmlns:a16="http://schemas.microsoft.com/office/drawing/2014/main" id="{D1440083-F65D-71EE-EEE7-03D2013093D2}"/>
                </a:ext>
              </a:extLst>
            </p:cNvPr>
            <p:cNvPicPr>
              <a:picLocks/>
            </p:cNvPicPr>
            <p:nvPr/>
          </p:nvPicPr>
          <p:blipFill rotWithShape="1">
            <a:blip r:embed="rId4">
              <a:extLst>
                <a:ext uri="{96DAC541-7B7A-43D3-8B79-37D633B846F1}">
                  <asvg:svgBlip xmlns:asvg="http://schemas.microsoft.com/office/drawing/2016/SVG/main" xmlns="" r:embed="rId5"/>
                </a:ext>
              </a:extLst>
            </a:blip>
            <a:srcRect l="19231" t="23182" r="19535" b="22680"/>
            <a:stretch/>
          </p:blipFill>
          <p:spPr>
            <a:xfrm>
              <a:off x="3717160" y="3644698"/>
              <a:ext cx="150009" cy="150009"/>
            </a:xfrm>
            <a:prstGeom prst="rect">
              <a:avLst/>
            </a:prstGeom>
          </p:spPr>
        </p:pic>
        <p:sp>
          <p:nvSpPr>
            <p:cNvPr id="102" name="Oval 101">
              <a:extLst>
                <a:ext uri="{FF2B5EF4-FFF2-40B4-BE49-F238E27FC236}">
                  <a16:creationId xmlns:a16="http://schemas.microsoft.com/office/drawing/2014/main" id="{1B1F7DCC-7B95-1247-E35A-9B3AC6AE6234}"/>
                </a:ext>
              </a:extLst>
            </p:cNvPr>
            <p:cNvSpPr/>
            <p:nvPr/>
          </p:nvSpPr>
          <p:spPr>
            <a:xfrm>
              <a:off x="6367753" y="3593302"/>
              <a:ext cx="252801" cy="252801"/>
            </a:xfrm>
            <a:prstGeom prst="ellipse">
              <a:avLst/>
            </a:prstGeom>
            <a:solidFill>
              <a:srgbClr val="19975D"/>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000000"/>
                </a:solidFill>
                <a:effectLst/>
                <a:uLnTx/>
                <a:uFillTx/>
                <a:latin typeface="Arial"/>
                <a:ea typeface="+mn-ea"/>
                <a:cs typeface="+mn-cs"/>
              </a:endParaRPr>
            </a:p>
          </p:txBody>
        </p:sp>
        <p:pic>
          <p:nvPicPr>
            <p:cNvPr id="103" name="Graphic 102">
              <a:extLst>
                <a:ext uri="{FF2B5EF4-FFF2-40B4-BE49-F238E27FC236}">
                  <a16:creationId xmlns:a16="http://schemas.microsoft.com/office/drawing/2014/main" id="{B46FF48A-24FF-42B5-9B29-89105D9BC416}"/>
                </a:ext>
              </a:extLst>
            </p:cNvPr>
            <p:cNvPicPr>
              <a:picLocks/>
            </p:cNvPicPr>
            <p:nvPr/>
          </p:nvPicPr>
          <p:blipFill rotWithShape="1">
            <a:blip r:embed="rId4">
              <a:extLst>
                <a:ext uri="{96DAC541-7B7A-43D3-8B79-37D633B846F1}">
                  <asvg:svgBlip xmlns:asvg="http://schemas.microsoft.com/office/drawing/2016/SVG/main" xmlns="" r:embed="rId5"/>
                </a:ext>
              </a:extLst>
            </a:blip>
            <a:srcRect l="19231" t="23182" r="19535" b="22680"/>
            <a:stretch/>
          </p:blipFill>
          <p:spPr>
            <a:xfrm>
              <a:off x="6419149" y="3644698"/>
              <a:ext cx="150009" cy="150009"/>
            </a:xfrm>
            <a:prstGeom prst="rect">
              <a:avLst/>
            </a:prstGeom>
          </p:spPr>
        </p:pic>
        <p:sp>
          <p:nvSpPr>
            <p:cNvPr id="104" name="Oval 103">
              <a:extLst>
                <a:ext uri="{FF2B5EF4-FFF2-40B4-BE49-F238E27FC236}">
                  <a16:creationId xmlns:a16="http://schemas.microsoft.com/office/drawing/2014/main" id="{CE77FBD8-8C94-778F-7BC3-E7919267E154}"/>
                </a:ext>
              </a:extLst>
            </p:cNvPr>
            <p:cNvSpPr/>
            <p:nvPr/>
          </p:nvSpPr>
          <p:spPr>
            <a:xfrm>
              <a:off x="4524020" y="3593302"/>
              <a:ext cx="252801" cy="252801"/>
            </a:xfrm>
            <a:prstGeom prst="ellipse">
              <a:avLst/>
            </a:prstGeom>
            <a:solidFill>
              <a:srgbClr val="19975D"/>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000000"/>
                </a:solidFill>
                <a:effectLst/>
                <a:uLnTx/>
                <a:uFillTx/>
                <a:latin typeface="Arial"/>
                <a:ea typeface="+mn-ea"/>
                <a:cs typeface="+mn-cs"/>
              </a:endParaRPr>
            </a:p>
          </p:txBody>
        </p:sp>
        <p:pic>
          <p:nvPicPr>
            <p:cNvPr id="105" name="Graphic 104">
              <a:extLst>
                <a:ext uri="{FF2B5EF4-FFF2-40B4-BE49-F238E27FC236}">
                  <a16:creationId xmlns:a16="http://schemas.microsoft.com/office/drawing/2014/main" id="{440515A3-EE05-8EB4-3DE8-F81305B54CF6}"/>
                </a:ext>
              </a:extLst>
            </p:cNvPr>
            <p:cNvPicPr>
              <a:picLocks/>
            </p:cNvPicPr>
            <p:nvPr/>
          </p:nvPicPr>
          <p:blipFill rotWithShape="1">
            <a:blip r:embed="rId4">
              <a:extLst>
                <a:ext uri="{96DAC541-7B7A-43D3-8B79-37D633B846F1}">
                  <asvg:svgBlip xmlns:asvg="http://schemas.microsoft.com/office/drawing/2016/SVG/main" xmlns="" r:embed="rId5"/>
                </a:ext>
              </a:extLst>
            </a:blip>
            <a:srcRect l="19231" t="23182" r="19535" b="22680"/>
            <a:stretch/>
          </p:blipFill>
          <p:spPr>
            <a:xfrm>
              <a:off x="4575416" y="3644698"/>
              <a:ext cx="150009" cy="150009"/>
            </a:xfrm>
            <a:prstGeom prst="rect">
              <a:avLst/>
            </a:prstGeom>
          </p:spPr>
        </p:pic>
        <p:sp>
          <p:nvSpPr>
            <p:cNvPr id="106" name="Oval 105">
              <a:extLst>
                <a:ext uri="{FF2B5EF4-FFF2-40B4-BE49-F238E27FC236}">
                  <a16:creationId xmlns:a16="http://schemas.microsoft.com/office/drawing/2014/main" id="{9CC418B6-BB4B-8753-F2EF-D85A2659C389}"/>
                </a:ext>
              </a:extLst>
            </p:cNvPr>
            <p:cNvSpPr/>
            <p:nvPr/>
          </p:nvSpPr>
          <p:spPr>
            <a:xfrm>
              <a:off x="5373321" y="3593302"/>
              <a:ext cx="252801" cy="252801"/>
            </a:xfrm>
            <a:prstGeom prst="ellipse">
              <a:avLst/>
            </a:prstGeom>
            <a:solidFill>
              <a:srgbClr val="19975D"/>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000000"/>
                </a:solidFill>
                <a:effectLst/>
                <a:uLnTx/>
                <a:uFillTx/>
                <a:latin typeface="Arial"/>
                <a:ea typeface="+mn-ea"/>
                <a:cs typeface="+mn-cs"/>
              </a:endParaRPr>
            </a:p>
          </p:txBody>
        </p:sp>
        <p:pic>
          <p:nvPicPr>
            <p:cNvPr id="107" name="Graphic 106">
              <a:extLst>
                <a:ext uri="{FF2B5EF4-FFF2-40B4-BE49-F238E27FC236}">
                  <a16:creationId xmlns:a16="http://schemas.microsoft.com/office/drawing/2014/main" id="{19949F3E-0A19-9833-4838-AE0A00A5DADC}"/>
                </a:ext>
              </a:extLst>
            </p:cNvPr>
            <p:cNvPicPr>
              <a:picLocks/>
            </p:cNvPicPr>
            <p:nvPr/>
          </p:nvPicPr>
          <p:blipFill rotWithShape="1">
            <a:blip r:embed="rId4">
              <a:extLst>
                <a:ext uri="{96DAC541-7B7A-43D3-8B79-37D633B846F1}">
                  <asvg:svgBlip xmlns:asvg="http://schemas.microsoft.com/office/drawing/2016/SVG/main" xmlns="" r:embed="rId5"/>
                </a:ext>
              </a:extLst>
            </a:blip>
            <a:srcRect l="19231" t="23182" r="19535" b="22680"/>
            <a:stretch/>
          </p:blipFill>
          <p:spPr>
            <a:xfrm>
              <a:off x="5424717" y="3644698"/>
              <a:ext cx="150009" cy="150009"/>
            </a:xfrm>
            <a:prstGeom prst="rect">
              <a:avLst/>
            </a:prstGeom>
          </p:spPr>
        </p:pic>
        <p:sp>
          <p:nvSpPr>
            <p:cNvPr id="108" name="Oval 107">
              <a:extLst>
                <a:ext uri="{FF2B5EF4-FFF2-40B4-BE49-F238E27FC236}">
                  <a16:creationId xmlns:a16="http://schemas.microsoft.com/office/drawing/2014/main" id="{51C7925A-D782-89D1-9067-2A4B050F181B}"/>
                </a:ext>
              </a:extLst>
            </p:cNvPr>
            <p:cNvSpPr/>
            <p:nvPr/>
          </p:nvSpPr>
          <p:spPr>
            <a:xfrm>
              <a:off x="7081947" y="4107740"/>
              <a:ext cx="252801" cy="252801"/>
            </a:xfrm>
            <a:prstGeom prst="ellipse">
              <a:avLst/>
            </a:prstGeom>
            <a:solidFill>
              <a:srgbClr val="19975D"/>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000000"/>
                </a:solidFill>
                <a:effectLst/>
                <a:uLnTx/>
                <a:uFillTx/>
                <a:latin typeface="Arial"/>
                <a:ea typeface="+mn-ea"/>
                <a:cs typeface="+mn-cs"/>
              </a:endParaRPr>
            </a:p>
          </p:txBody>
        </p:sp>
        <p:pic>
          <p:nvPicPr>
            <p:cNvPr id="109" name="Graphic 108">
              <a:extLst>
                <a:ext uri="{FF2B5EF4-FFF2-40B4-BE49-F238E27FC236}">
                  <a16:creationId xmlns:a16="http://schemas.microsoft.com/office/drawing/2014/main" id="{DEAAE5BE-AA75-030C-9911-84ECA98D74A9}"/>
                </a:ext>
              </a:extLst>
            </p:cNvPr>
            <p:cNvPicPr>
              <a:picLocks/>
            </p:cNvPicPr>
            <p:nvPr/>
          </p:nvPicPr>
          <p:blipFill rotWithShape="1">
            <a:blip r:embed="rId4">
              <a:extLst>
                <a:ext uri="{96DAC541-7B7A-43D3-8B79-37D633B846F1}">
                  <asvg:svgBlip xmlns:asvg="http://schemas.microsoft.com/office/drawing/2016/SVG/main" xmlns="" r:embed="rId5"/>
                </a:ext>
              </a:extLst>
            </a:blip>
            <a:srcRect l="19231" t="23182" r="19535" b="22680"/>
            <a:stretch/>
          </p:blipFill>
          <p:spPr>
            <a:xfrm>
              <a:off x="7133343" y="4159136"/>
              <a:ext cx="150009" cy="150009"/>
            </a:xfrm>
            <a:prstGeom prst="rect">
              <a:avLst/>
            </a:prstGeom>
          </p:spPr>
        </p:pic>
        <p:sp>
          <p:nvSpPr>
            <p:cNvPr id="110" name="Oval 109">
              <a:extLst>
                <a:ext uri="{FF2B5EF4-FFF2-40B4-BE49-F238E27FC236}">
                  <a16:creationId xmlns:a16="http://schemas.microsoft.com/office/drawing/2014/main" id="{895BB261-7209-E86E-1A2D-C577140C2E66}"/>
                </a:ext>
              </a:extLst>
            </p:cNvPr>
            <p:cNvSpPr/>
            <p:nvPr/>
          </p:nvSpPr>
          <p:spPr>
            <a:xfrm>
              <a:off x="7081947" y="3593302"/>
              <a:ext cx="252801" cy="252801"/>
            </a:xfrm>
            <a:prstGeom prst="ellipse">
              <a:avLst/>
            </a:prstGeom>
            <a:solidFill>
              <a:srgbClr val="19975D"/>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000000"/>
                </a:solidFill>
                <a:effectLst/>
                <a:uLnTx/>
                <a:uFillTx/>
                <a:latin typeface="Arial"/>
                <a:ea typeface="+mn-ea"/>
                <a:cs typeface="+mn-cs"/>
              </a:endParaRPr>
            </a:p>
          </p:txBody>
        </p:sp>
        <p:pic>
          <p:nvPicPr>
            <p:cNvPr id="111" name="Graphic 110">
              <a:extLst>
                <a:ext uri="{FF2B5EF4-FFF2-40B4-BE49-F238E27FC236}">
                  <a16:creationId xmlns:a16="http://schemas.microsoft.com/office/drawing/2014/main" id="{569041E5-EEE3-8D39-D37E-BA8BA4D1BF98}"/>
                </a:ext>
              </a:extLst>
            </p:cNvPr>
            <p:cNvPicPr>
              <a:picLocks/>
            </p:cNvPicPr>
            <p:nvPr/>
          </p:nvPicPr>
          <p:blipFill rotWithShape="1">
            <a:blip r:embed="rId4">
              <a:extLst>
                <a:ext uri="{96DAC541-7B7A-43D3-8B79-37D633B846F1}">
                  <asvg:svgBlip xmlns:asvg="http://schemas.microsoft.com/office/drawing/2016/SVG/main" xmlns="" r:embed="rId5"/>
                </a:ext>
              </a:extLst>
            </a:blip>
            <a:srcRect l="19231" t="23182" r="19535" b="22680"/>
            <a:stretch/>
          </p:blipFill>
          <p:spPr>
            <a:xfrm>
              <a:off x="7133343" y="3644698"/>
              <a:ext cx="150009" cy="150009"/>
            </a:xfrm>
            <a:prstGeom prst="rect">
              <a:avLst/>
            </a:prstGeom>
          </p:spPr>
        </p:pic>
        <p:sp>
          <p:nvSpPr>
            <p:cNvPr id="112" name="Oval 111">
              <a:extLst>
                <a:ext uri="{FF2B5EF4-FFF2-40B4-BE49-F238E27FC236}">
                  <a16:creationId xmlns:a16="http://schemas.microsoft.com/office/drawing/2014/main" id="{F974F548-6C6B-7231-99B1-0CC5D4971712}"/>
                </a:ext>
              </a:extLst>
            </p:cNvPr>
            <p:cNvSpPr/>
            <p:nvPr/>
          </p:nvSpPr>
          <p:spPr>
            <a:xfrm>
              <a:off x="8774872" y="3593302"/>
              <a:ext cx="252801" cy="252801"/>
            </a:xfrm>
            <a:prstGeom prst="ellipse">
              <a:avLst/>
            </a:prstGeom>
            <a:solidFill>
              <a:srgbClr val="19975D"/>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000000"/>
                </a:solidFill>
                <a:effectLst/>
                <a:uLnTx/>
                <a:uFillTx/>
                <a:latin typeface="Arial"/>
                <a:ea typeface="+mn-ea"/>
                <a:cs typeface="+mn-cs"/>
              </a:endParaRPr>
            </a:p>
          </p:txBody>
        </p:sp>
        <p:pic>
          <p:nvPicPr>
            <p:cNvPr id="113" name="Graphic 112">
              <a:extLst>
                <a:ext uri="{FF2B5EF4-FFF2-40B4-BE49-F238E27FC236}">
                  <a16:creationId xmlns:a16="http://schemas.microsoft.com/office/drawing/2014/main" id="{41562B69-0A00-3F0D-6F6C-B8E01BACBD1B}"/>
                </a:ext>
              </a:extLst>
            </p:cNvPr>
            <p:cNvPicPr>
              <a:picLocks/>
            </p:cNvPicPr>
            <p:nvPr/>
          </p:nvPicPr>
          <p:blipFill rotWithShape="1">
            <a:blip r:embed="rId4">
              <a:extLst>
                <a:ext uri="{96DAC541-7B7A-43D3-8B79-37D633B846F1}">
                  <asvg:svgBlip xmlns:asvg="http://schemas.microsoft.com/office/drawing/2016/SVG/main" xmlns="" r:embed="rId5"/>
                </a:ext>
              </a:extLst>
            </a:blip>
            <a:srcRect l="19231" t="23182" r="19535" b="22680"/>
            <a:stretch/>
          </p:blipFill>
          <p:spPr>
            <a:xfrm>
              <a:off x="8826268" y="3644698"/>
              <a:ext cx="150009" cy="150009"/>
            </a:xfrm>
            <a:prstGeom prst="rect">
              <a:avLst/>
            </a:prstGeom>
          </p:spPr>
        </p:pic>
        <p:sp>
          <p:nvSpPr>
            <p:cNvPr id="114" name="Oval 113">
              <a:extLst>
                <a:ext uri="{FF2B5EF4-FFF2-40B4-BE49-F238E27FC236}">
                  <a16:creationId xmlns:a16="http://schemas.microsoft.com/office/drawing/2014/main" id="{0B590B91-5ED5-94F7-4FE1-72BC3C86C849}"/>
                </a:ext>
              </a:extLst>
            </p:cNvPr>
            <p:cNvSpPr/>
            <p:nvPr/>
          </p:nvSpPr>
          <p:spPr>
            <a:xfrm>
              <a:off x="8347468" y="3593302"/>
              <a:ext cx="252801" cy="252801"/>
            </a:xfrm>
            <a:prstGeom prst="ellipse">
              <a:avLst/>
            </a:prstGeom>
            <a:solidFill>
              <a:srgbClr val="19975D"/>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000000"/>
                </a:solidFill>
                <a:effectLst/>
                <a:uLnTx/>
                <a:uFillTx/>
                <a:latin typeface="Arial"/>
                <a:ea typeface="+mn-ea"/>
                <a:cs typeface="+mn-cs"/>
              </a:endParaRPr>
            </a:p>
          </p:txBody>
        </p:sp>
        <p:pic>
          <p:nvPicPr>
            <p:cNvPr id="115" name="Graphic 114">
              <a:extLst>
                <a:ext uri="{FF2B5EF4-FFF2-40B4-BE49-F238E27FC236}">
                  <a16:creationId xmlns:a16="http://schemas.microsoft.com/office/drawing/2014/main" id="{E13DB437-E6F4-C95B-1366-6250C338244F}"/>
                </a:ext>
              </a:extLst>
            </p:cNvPr>
            <p:cNvPicPr>
              <a:picLocks/>
            </p:cNvPicPr>
            <p:nvPr/>
          </p:nvPicPr>
          <p:blipFill rotWithShape="1">
            <a:blip r:embed="rId4">
              <a:extLst>
                <a:ext uri="{96DAC541-7B7A-43D3-8B79-37D633B846F1}">
                  <asvg:svgBlip xmlns:asvg="http://schemas.microsoft.com/office/drawing/2016/SVG/main" xmlns="" r:embed="rId5"/>
                </a:ext>
              </a:extLst>
            </a:blip>
            <a:srcRect l="19231" t="23182" r="19535" b="22680"/>
            <a:stretch/>
          </p:blipFill>
          <p:spPr>
            <a:xfrm>
              <a:off x="8398864" y="3644698"/>
              <a:ext cx="150009" cy="150009"/>
            </a:xfrm>
            <a:prstGeom prst="rect">
              <a:avLst/>
            </a:prstGeom>
          </p:spPr>
        </p:pic>
        <p:sp>
          <p:nvSpPr>
            <p:cNvPr id="116" name="Oval 115">
              <a:extLst>
                <a:ext uri="{FF2B5EF4-FFF2-40B4-BE49-F238E27FC236}">
                  <a16:creationId xmlns:a16="http://schemas.microsoft.com/office/drawing/2014/main" id="{22BDEEE7-EDD6-E7B8-B7F4-65FCEDA4308D}"/>
                </a:ext>
              </a:extLst>
            </p:cNvPr>
            <p:cNvSpPr/>
            <p:nvPr/>
          </p:nvSpPr>
          <p:spPr>
            <a:xfrm>
              <a:off x="7927162" y="3593302"/>
              <a:ext cx="252801" cy="252801"/>
            </a:xfrm>
            <a:prstGeom prst="ellipse">
              <a:avLst/>
            </a:prstGeom>
            <a:solidFill>
              <a:srgbClr val="19975D"/>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000000"/>
                </a:solidFill>
                <a:effectLst/>
                <a:uLnTx/>
                <a:uFillTx/>
                <a:latin typeface="Arial"/>
                <a:ea typeface="+mn-ea"/>
                <a:cs typeface="+mn-cs"/>
              </a:endParaRPr>
            </a:p>
          </p:txBody>
        </p:sp>
        <p:pic>
          <p:nvPicPr>
            <p:cNvPr id="117" name="Graphic 116">
              <a:extLst>
                <a:ext uri="{FF2B5EF4-FFF2-40B4-BE49-F238E27FC236}">
                  <a16:creationId xmlns:a16="http://schemas.microsoft.com/office/drawing/2014/main" id="{CECE0F7A-A492-2739-5EEF-78F58BA6176F}"/>
                </a:ext>
              </a:extLst>
            </p:cNvPr>
            <p:cNvPicPr>
              <a:picLocks/>
            </p:cNvPicPr>
            <p:nvPr/>
          </p:nvPicPr>
          <p:blipFill rotWithShape="1">
            <a:blip r:embed="rId4">
              <a:extLst>
                <a:ext uri="{96DAC541-7B7A-43D3-8B79-37D633B846F1}">
                  <asvg:svgBlip xmlns:asvg="http://schemas.microsoft.com/office/drawing/2016/SVG/main" xmlns="" r:embed="rId5"/>
                </a:ext>
              </a:extLst>
            </a:blip>
            <a:srcRect l="19231" t="23182" r="19535" b="22680"/>
            <a:stretch/>
          </p:blipFill>
          <p:spPr>
            <a:xfrm>
              <a:off x="7978558" y="3644698"/>
              <a:ext cx="150009" cy="150009"/>
            </a:xfrm>
            <a:prstGeom prst="rect">
              <a:avLst/>
            </a:prstGeom>
          </p:spPr>
        </p:pic>
        <p:sp>
          <p:nvSpPr>
            <p:cNvPr id="118" name="Oval 117">
              <a:extLst>
                <a:ext uri="{FF2B5EF4-FFF2-40B4-BE49-F238E27FC236}">
                  <a16:creationId xmlns:a16="http://schemas.microsoft.com/office/drawing/2014/main" id="{ED37E51C-2ED4-E614-11C4-8CC35D6934CA}"/>
                </a:ext>
              </a:extLst>
            </p:cNvPr>
            <p:cNvSpPr/>
            <p:nvPr/>
          </p:nvSpPr>
          <p:spPr>
            <a:xfrm>
              <a:off x="7645028" y="3593302"/>
              <a:ext cx="252801" cy="252801"/>
            </a:xfrm>
            <a:prstGeom prst="ellipse">
              <a:avLst/>
            </a:prstGeom>
            <a:solidFill>
              <a:srgbClr val="19975D"/>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000000"/>
                </a:solidFill>
                <a:effectLst/>
                <a:uLnTx/>
                <a:uFillTx/>
                <a:latin typeface="Arial"/>
                <a:ea typeface="+mn-ea"/>
                <a:cs typeface="+mn-cs"/>
              </a:endParaRPr>
            </a:p>
          </p:txBody>
        </p:sp>
        <p:pic>
          <p:nvPicPr>
            <p:cNvPr id="119" name="Graphic 118">
              <a:extLst>
                <a:ext uri="{FF2B5EF4-FFF2-40B4-BE49-F238E27FC236}">
                  <a16:creationId xmlns:a16="http://schemas.microsoft.com/office/drawing/2014/main" id="{19FA12EC-AB43-A593-A812-6C67F6F98B0D}"/>
                </a:ext>
              </a:extLst>
            </p:cNvPr>
            <p:cNvPicPr>
              <a:picLocks/>
            </p:cNvPicPr>
            <p:nvPr/>
          </p:nvPicPr>
          <p:blipFill rotWithShape="1">
            <a:blip r:embed="rId4">
              <a:extLst>
                <a:ext uri="{96DAC541-7B7A-43D3-8B79-37D633B846F1}">
                  <asvg:svgBlip xmlns:asvg="http://schemas.microsoft.com/office/drawing/2016/SVG/main" xmlns="" r:embed="rId5"/>
                </a:ext>
              </a:extLst>
            </a:blip>
            <a:srcRect l="19231" t="23182" r="19535" b="22680"/>
            <a:stretch/>
          </p:blipFill>
          <p:spPr>
            <a:xfrm>
              <a:off x="7696424" y="3644698"/>
              <a:ext cx="150009" cy="150009"/>
            </a:xfrm>
            <a:prstGeom prst="rect">
              <a:avLst/>
            </a:prstGeom>
          </p:spPr>
        </p:pic>
        <p:sp>
          <p:nvSpPr>
            <p:cNvPr id="122" name="Oval 121">
              <a:extLst>
                <a:ext uri="{FF2B5EF4-FFF2-40B4-BE49-F238E27FC236}">
                  <a16:creationId xmlns:a16="http://schemas.microsoft.com/office/drawing/2014/main" id="{BDE6A2ED-E9CC-F6DA-0191-92D08532A723}"/>
                </a:ext>
              </a:extLst>
            </p:cNvPr>
            <p:cNvSpPr/>
            <p:nvPr/>
          </p:nvSpPr>
          <p:spPr>
            <a:xfrm>
              <a:off x="5373321" y="4107740"/>
              <a:ext cx="252801" cy="252801"/>
            </a:xfrm>
            <a:prstGeom prst="ellipse">
              <a:avLst/>
            </a:prstGeom>
            <a:solidFill>
              <a:srgbClr val="19975D"/>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000000"/>
                </a:solidFill>
                <a:effectLst/>
                <a:uLnTx/>
                <a:uFillTx/>
                <a:latin typeface="Arial"/>
                <a:ea typeface="+mn-ea"/>
                <a:cs typeface="+mn-cs"/>
              </a:endParaRPr>
            </a:p>
          </p:txBody>
        </p:sp>
        <p:pic>
          <p:nvPicPr>
            <p:cNvPr id="123" name="Graphic 122">
              <a:extLst>
                <a:ext uri="{FF2B5EF4-FFF2-40B4-BE49-F238E27FC236}">
                  <a16:creationId xmlns:a16="http://schemas.microsoft.com/office/drawing/2014/main" id="{9F362754-B429-1263-1EAD-CC13FF0045CD}"/>
                </a:ext>
              </a:extLst>
            </p:cNvPr>
            <p:cNvPicPr>
              <a:picLocks/>
            </p:cNvPicPr>
            <p:nvPr/>
          </p:nvPicPr>
          <p:blipFill rotWithShape="1">
            <a:blip r:embed="rId4">
              <a:extLst>
                <a:ext uri="{96DAC541-7B7A-43D3-8B79-37D633B846F1}">
                  <asvg:svgBlip xmlns:asvg="http://schemas.microsoft.com/office/drawing/2016/SVG/main" xmlns="" r:embed="rId5"/>
                </a:ext>
              </a:extLst>
            </a:blip>
            <a:srcRect l="19231" t="23182" r="19535" b="22680"/>
            <a:stretch/>
          </p:blipFill>
          <p:spPr>
            <a:xfrm>
              <a:off x="5424717" y="4159136"/>
              <a:ext cx="150009" cy="150009"/>
            </a:xfrm>
            <a:prstGeom prst="rect">
              <a:avLst/>
            </a:prstGeom>
          </p:spPr>
        </p:pic>
        <p:sp>
          <p:nvSpPr>
            <p:cNvPr id="124" name="Oval 123">
              <a:extLst>
                <a:ext uri="{FF2B5EF4-FFF2-40B4-BE49-F238E27FC236}">
                  <a16:creationId xmlns:a16="http://schemas.microsoft.com/office/drawing/2014/main" id="{4AB76B51-8045-8454-F798-983321D93AF3}"/>
                </a:ext>
              </a:extLst>
            </p:cNvPr>
            <p:cNvSpPr/>
            <p:nvPr/>
          </p:nvSpPr>
          <p:spPr>
            <a:xfrm>
              <a:off x="11330472" y="3593302"/>
              <a:ext cx="252801" cy="252801"/>
            </a:xfrm>
            <a:prstGeom prst="ellipse">
              <a:avLst/>
            </a:prstGeom>
            <a:solidFill>
              <a:srgbClr val="19975D"/>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000000"/>
                </a:solidFill>
                <a:effectLst/>
                <a:uLnTx/>
                <a:uFillTx/>
                <a:latin typeface="Arial"/>
                <a:ea typeface="+mn-ea"/>
                <a:cs typeface="+mn-cs"/>
              </a:endParaRPr>
            </a:p>
          </p:txBody>
        </p:sp>
        <p:pic>
          <p:nvPicPr>
            <p:cNvPr id="125" name="Graphic 124">
              <a:extLst>
                <a:ext uri="{FF2B5EF4-FFF2-40B4-BE49-F238E27FC236}">
                  <a16:creationId xmlns:a16="http://schemas.microsoft.com/office/drawing/2014/main" id="{EA2AEB64-9228-34DE-8384-D69BEFBD6F25}"/>
                </a:ext>
              </a:extLst>
            </p:cNvPr>
            <p:cNvPicPr>
              <a:picLocks/>
            </p:cNvPicPr>
            <p:nvPr/>
          </p:nvPicPr>
          <p:blipFill rotWithShape="1">
            <a:blip r:embed="rId4">
              <a:extLst>
                <a:ext uri="{96DAC541-7B7A-43D3-8B79-37D633B846F1}">
                  <asvg:svgBlip xmlns:asvg="http://schemas.microsoft.com/office/drawing/2016/SVG/main" xmlns="" r:embed="rId5"/>
                </a:ext>
              </a:extLst>
            </a:blip>
            <a:srcRect l="19231" t="23182" r="19535" b="22680"/>
            <a:stretch/>
          </p:blipFill>
          <p:spPr>
            <a:xfrm>
              <a:off x="11381868" y="3644698"/>
              <a:ext cx="150009" cy="150009"/>
            </a:xfrm>
            <a:prstGeom prst="rect">
              <a:avLst/>
            </a:prstGeom>
          </p:spPr>
        </p:pic>
        <p:sp>
          <p:nvSpPr>
            <p:cNvPr id="126" name="Oval 125">
              <a:extLst>
                <a:ext uri="{FF2B5EF4-FFF2-40B4-BE49-F238E27FC236}">
                  <a16:creationId xmlns:a16="http://schemas.microsoft.com/office/drawing/2014/main" id="{73C1106C-389F-CBBA-726A-BE7F7C57024A}"/>
                </a:ext>
              </a:extLst>
            </p:cNvPr>
            <p:cNvSpPr/>
            <p:nvPr/>
          </p:nvSpPr>
          <p:spPr>
            <a:xfrm>
              <a:off x="10902590" y="3593302"/>
              <a:ext cx="252801" cy="252801"/>
            </a:xfrm>
            <a:prstGeom prst="ellipse">
              <a:avLst/>
            </a:prstGeom>
            <a:solidFill>
              <a:srgbClr val="19975D"/>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000000"/>
                </a:solidFill>
                <a:effectLst/>
                <a:uLnTx/>
                <a:uFillTx/>
                <a:latin typeface="Arial"/>
                <a:ea typeface="+mn-ea"/>
                <a:cs typeface="+mn-cs"/>
              </a:endParaRPr>
            </a:p>
          </p:txBody>
        </p:sp>
        <p:pic>
          <p:nvPicPr>
            <p:cNvPr id="127" name="Graphic 126">
              <a:extLst>
                <a:ext uri="{FF2B5EF4-FFF2-40B4-BE49-F238E27FC236}">
                  <a16:creationId xmlns:a16="http://schemas.microsoft.com/office/drawing/2014/main" id="{8B02C571-5161-3D35-2100-2FCCB40333B2}"/>
                </a:ext>
              </a:extLst>
            </p:cNvPr>
            <p:cNvPicPr>
              <a:picLocks/>
            </p:cNvPicPr>
            <p:nvPr/>
          </p:nvPicPr>
          <p:blipFill rotWithShape="1">
            <a:blip r:embed="rId4">
              <a:extLst>
                <a:ext uri="{96DAC541-7B7A-43D3-8B79-37D633B846F1}">
                  <asvg:svgBlip xmlns:asvg="http://schemas.microsoft.com/office/drawing/2016/SVG/main" xmlns="" r:embed="rId5"/>
                </a:ext>
              </a:extLst>
            </a:blip>
            <a:srcRect l="19231" t="23182" r="19535" b="22680"/>
            <a:stretch/>
          </p:blipFill>
          <p:spPr>
            <a:xfrm>
              <a:off x="10953985" y="3644698"/>
              <a:ext cx="150009" cy="150009"/>
            </a:xfrm>
            <a:prstGeom prst="rect">
              <a:avLst/>
            </a:prstGeom>
          </p:spPr>
        </p:pic>
        <p:sp>
          <p:nvSpPr>
            <p:cNvPr id="128" name="Oval 127">
              <a:extLst>
                <a:ext uri="{FF2B5EF4-FFF2-40B4-BE49-F238E27FC236}">
                  <a16:creationId xmlns:a16="http://schemas.microsoft.com/office/drawing/2014/main" id="{3AF65580-6A03-5209-8EE3-17C11D1B14E2}"/>
                </a:ext>
              </a:extLst>
            </p:cNvPr>
            <p:cNvSpPr/>
            <p:nvPr/>
          </p:nvSpPr>
          <p:spPr>
            <a:xfrm>
              <a:off x="9633396" y="4107740"/>
              <a:ext cx="252801" cy="252801"/>
            </a:xfrm>
            <a:prstGeom prst="ellipse">
              <a:avLst/>
            </a:prstGeom>
            <a:solidFill>
              <a:srgbClr val="19975D"/>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000000"/>
                </a:solidFill>
                <a:effectLst/>
                <a:uLnTx/>
                <a:uFillTx/>
                <a:latin typeface="Arial"/>
                <a:ea typeface="+mn-ea"/>
                <a:cs typeface="+mn-cs"/>
              </a:endParaRPr>
            </a:p>
          </p:txBody>
        </p:sp>
        <p:pic>
          <p:nvPicPr>
            <p:cNvPr id="129" name="Graphic 128">
              <a:extLst>
                <a:ext uri="{FF2B5EF4-FFF2-40B4-BE49-F238E27FC236}">
                  <a16:creationId xmlns:a16="http://schemas.microsoft.com/office/drawing/2014/main" id="{3DCBE59E-CDAA-40F8-0771-A145A5972889}"/>
                </a:ext>
              </a:extLst>
            </p:cNvPr>
            <p:cNvPicPr>
              <a:picLocks/>
            </p:cNvPicPr>
            <p:nvPr/>
          </p:nvPicPr>
          <p:blipFill rotWithShape="1">
            <a:blip r:embed="rId4">
              <a:extLst>
                <a:ext uri="{96DAC541-7B7A-43D3-8B79-37D633B846F1}">
                  <asvg:svgBlip xmlns:asvg="http://schemas.microsoft.com/office/drawing/2016/SVG/main" xmlns="" r:embed="rId5"/>
                </a:ext>
              </a:extLst>
            </a:blip>
            <a:srcRect l="19231" t="23182" r="19535" b="22680"/>
            <a:stretch/>
          </p:blipFill>
          <p:spPr>
            <a:xfrm>
              <a:off x="9684792" y="4159136"/>
              <a:ext cx="150009" cy="150009"/>
            </a:xfrm>
            <a:prstGeom prst="rect">
              <a:avLst/>
            </a:prstGeom>
          </p:spPr>
        </p:pic>
        <p:sp>
          <p:nvSpPr>
            <p:cNvPr id="130" name="Oval 129">
              <a:extLst>
                <a:ext uri="{FF2B5EF4-FFF2-40B4-BE49-F238E27FC236}">
                  <a16:creationId xmlns:a16="http://schemas.microsoft.com/office/drawing/2014/main" id="{CA783D48-59A4-663E-95D5-62E2EE2FB016}"/>
                </a:ext>
              </a:extLst>
            </p:cNvPr>
            <p:cNvSpPr/>
            <p:nvPr/>
          </p:nvSpPr>
          <p:spPr>
            <a:xfrm>
              <a:off x="10902590" y="4107740"/>
              <a:ext cx="252801" cy="252801"/>
            </a:xfrm>
            <a:prstGeom prst="ellipse">
              <a:avLst/>
            </a:prstGeom>
            <a:solidFill>
              <a:srgbClr val="19975D"/>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000000"/>
                </a:solidFill>
                <a:effectLst/>
                <a:uLnTx/>
                <a:uFillTx/>
                <a:latin typeface="Arial"/>
                <a:ea typeface="+mn-ea"/>
                <a:cs typeface="+mn-cs"/>
              </a:endParaRPr>
            </a:p>
          </p:txBody>
        </p:sp>
        <p:pic>
          <p:nvPicPr>
            <p:cNvPr id="131" name="Graphic 130">
              <a:extLst>
                <a:ext uri="{FF2B5EF4-FFF2-40B4-BE49-F238E27FC236}">
                  <a16:creationId xmlns:a16="http://schemas.microsoft.com/office/drawing/2014/main" id="{07C94924-3684-7CDA-A139-0CBC7C2D9635}"/>
                </a:ext>
              </a:extLst>
            </p:cNvPr>
            <p:cNvPicPr>
              <a:picLocks/>
            </p:cNvPicPr>
            <p:nvPr/>
          </p:nvPicPr>
          <p:blipFill rotWithShape="1">
            <a:blip r:embed="rId4">
              <a:extLst>
                <a:ext uri="{96DAC541-7B7A-43D3-8B79-37D633B846F1}">
                  <asvg:svgBlip xmlns:asvg="http://schemas.microsoft.com/office/drawing/2016/SVG/main" xmlns="" r:embed="rId5"/>
                </a:ext>
              </a:extLst>
            </a:blip>
            <a:srcRect l="19231" t="23182" r="19535" b="22680"/>
            <a:stretch/>
          </p:blipFill>
          <p:spPr>
            <a:xfrm>
              <a:off x="10953985" y="4159136"/>
              <a:ext cx="150009" cy="150009"/>
            </a:xfrm>
            <a:prstGeom prst="rect">
              <a:avLst/>
            </a:prstGeom>
          </p:spPr>
        </p:pic>
        <p:sp>
          <p:nvSpPr>
            <p:cNvPr id="132" name="Oval 131">
              <a:extLst>
                <a:ext uri="{FF2B5EF4-FFF2-40B4-BE49-F238E27FC236}">
                  <a16:creationId xmlns:a16="http://schemas.microsoft.com/office/drawing/2014/main" id="{A10DD160-D45F-F6F5-69B6-50C6F9779632}"/>
                </a:ext>
              </a:extLst>
            </p:cNvPr>
            <p:cNvSpPr/>
            <p:nvPr/>
          </p:nvSpPr>
          <p:spPr>
            <a:xfrm>
              <a:off x="7361646" y="4107740"/>
              <a:ext cx="252801" cy="252801"/>
            </a:xfrm>
            <a:prstGeom prst="ellipse">
              <a:avLst/>
            </a:prstGeom>
            <a:solidFill>
              <a:srgbClr val="19975D"/>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000000"/>
                </a:solidFill>
                <a:effectLst/>
                <a:uLnTx/>
                <a:uFillTx/>
                <a:latin typeface="Arial"/>
                <a:ea typeface="+mn-ea"/>
                <a:cs typeface="+mn-cs"/>
              </a:endParaRPr>
            </a:p>
          </p:txBody>
        </p:sp>
        <p:pic>
          <p:nvPicPr>
            <p:cNvPr id="133" name="Graphic 132">
              <a:extLst>
                <a:ext uri="{FF2B5EF4-FFF2-40B4-BE49-F238E27FC236}">
                  <a16:creationId xmlns:a16="http://schemas.microsoft.com/office/drawing/2014/main" id="{C4426FE3-2B48-0EAE-8B19-B0292B45FD15}"/>
                </a:ext>
              </a:extLst>
            </p:cNvPr>
            <p:cNvPicPr>
              <a:picLocks/>
            </p:cNvPicPr>
            <p:nvPr/>
          </p:nvPicPr>
          <p:blipFill rotWithShape="1">
            <a:blip r:embed="rId4">
              <a:extLst>
                <a:ext uri="{96DAC541-7B7A-43D3-8B79-37D633B846F1}">
                  <asvg:svgBlip xmlns:asvg="http://schemas.microsoft.com/office/drawing/2016/SVG/main" xmlns="" r:embed="rId5"/>
                </a:ext>
              </a:extLst>
            </a:blip>
            <a:srcRect l="19231" t="23182" r="19535" b="22680"/>
            <a:stretch/>
          </p:blipFill>
          <p:spPr>
            <a:xfrm>
              <a:off x="7413041" y="4159136"/>
              <a:ext cx="150009" cy="150009"/>
            </a:xfrm>
            <a:prstGeom prst="rect">
              <a:avLst/>
            </a:prstGeom>
          </p:spPr>
        </p:pic>
        <p:sp>
          <p:nvSpPr>
            <p:cNvPr id="134" name="Oval 133">
              <a:extLst>
                <a:ext uri="{FF2B5EF4-FFF2-40B4-BE49-F238E27FC236}">
                  <a16:creationId xmlns:a16="http://schemas.microsoft.com/office/drawing/2014/main" id="{CC689389-E824-F3CB-5B96-5210AAAF108A}"/>
                </a:ext>
              </a:extLst>
            </p:cNvPr>
            <p:cNvSpPr/>
            <p:nvPr/>
          </p:nvSpPr>
          <p:spPr>
            <a:xfrm>
              <a:off x="9633396" y="5168928"/>
              <a:ext cx="252801" cy="252801"/>
            </a:xfrm>
            <a:prstGeom prst="ellipse">
              <a:avLst/>
            </a:prstGeom>
            <a:solidFill>
              <a:srgbClr val="19975D"/>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000000"/>
                </a:solidFill>
                <a:effectLst/>
                <a:uLnTx/>
                <a:uFillTx/>
                <a:latin typeface="Arial"/>
                <a:ea typeface="+mn-ea"/>
                <a:cs typeface="+mn-cs"/>
              </a:endParaRPr>
            </a:p>
          </p:txBody>
        </p:sp>
        <p:pic>
          <p:nvPicPr>
            <p:cNvPr id="135" name="Graphic 134">
              <a:extLst>
                <a:ext uri="{FF2B5EF4-FFF2-40B4-BE49-F238E27FC236}">
                  <a16:creationId xmlns:a16="http://schemas.microsoft.com/office/drawing/2014/main" id="{EA7C2DB6-3651-C956-1821-A95EF9F59FF0}"/>
                </a:ext>
              </a:extLst>
            </p:cNvPr>
            <p:cNvPicPr>
              <a:picLocks/>
            </p:cNvPicPr>
            <p:nvPr/>
          </p:nvPicPr>
          <p:blipFill rotWithShape="1">
            <a:blip r:embed="rId4">
              <a:extLst>
                <a:ext uri="{96DAC541-7B7A-43D3-8B79-37D633B846F1}">
                  <asvg:svgBlip xmlns:asvg="http://schemas.microsoft.com/office/drawing/2016/SVG/main" xmlns="" r:embed="rId5"/>
                </a:ext>
              </a:extLst>
            </a:blip>
            <a:srcRect l="19231" t="23182" r="19535" b="22680"/>
            <a:stretch/>
          </p:blipFill>
          <p:spPr>
            <a:xfrm>
              <a:off x="9684792" y="5220324"/>
              <a:ext cx="150009" cy="150009"/>
            </a:xfrm>
            <a:prstGeom prst="rect">
              <a:avLst/>
            </a:prstGeom>
          </p:spPr>
        </p:pic>
        <p:sp>
          <p:nvSpPr>
            <p:cNvPr id="136" name="Oval 135">
              <a:extLst>
                <a:ext uri="{FF2B5EF4-FFF2-40B4-BE49-F238E27FC236}">
                  <a16:creationId xmlns:a16="http://schemas.microsoft.com/office/drawing/2014/main" id="{B97EA381-4294-3E70-34CF-2A7DB2A28CC8}"/>
                </a:ext>
              </a:extLst>
            </p:cNvPr>
            <p:cNvSpPr/>
            <p:nvPr/>
          </p:nvSpPr>
          <p:spPr>
            <a:xfrm>
              <a:off x="9633396" y="4635841"/>
              <a:ext cx="252801" cy="252801"/>
            </a:xfrm>
            <a:prstGeom prst="ellipse">
              <a:avLst/>
            </a:prstGeom>
            <a:solidFill>
              <a:srgbClr val="19975D"/>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000000"/>
                </a:solidFill>
                <a:effectLst/>
                <a:uLnTx/>
                <a:uFillTx/>
                <a:latin typeface="Arial"/>
                <a:ea typeface="+mn-ea"/>
                <a:cs typeface="+mn-cs"/>
              </a:endParaRPr>
            </a:p>
          </p:txBody>
        </p:sp>
        <p:pic>
          <p:nvPicPr>
            <p:cNvPr id="137" name="Graphic 136">
              <a:extLst>
                <a:ext uri="{FF2B5EF4-FFF2-40B4-BE49-F238E27FC236}">
                  <a16:creationId xmlns:a16="http://schemas.microsoft.com/office/drawing/2014/main" id="{5BA42909-9224-104F-C751-002A6C3A08FB}"/>
                </a:ext>
              </a:extLst>
            </p:cNvPr>
            <p:cNvPicPr>
              <a:picLocks/>
            </p:cNvPicPr>
            <p:nvPr/>
          </p:nvPicPr>
          <p:blipFill rotWithShape="1">
            <a:blip r:embed="rId4">
              <a:extLst>
                <a:ext uri="{96DAC541-7B7A-43D3-8B79-37D633B846F1}">
                  <asvg:svgBlip xmlns:asvg="http://schemas.microsoft.com/office/drawing/2016/SVG/main" xmlns="" r:embed="rId5"/>
                </a:ext>
              </a:extLst>
            </a:blip>
            <a:srcRect l="19231" t="23182" r="19535" b="22680"/>
            <a:stretch/>
          </p:blipFill>
          <p:spPr>
            <a:xfrm>
              <a:off x="9684792" y="4687237"/>
              <a:ext cx="150009" cy="150009"/>
            </a:xfrm>
            <a:prstGeom prst="rect">
              <a:avLst/>
            </a:prstGeom>
          </p:spPr>
        </p:pic>
        <p:sp>
          <p:nvSpPr>
            <p:cNvPr id="138" name="Oval 137">
              <a:extLst>
                <a:ext uri="{FF2B5EF4-FFF2-40B4-BE49-F238E27FC236}">
                  <a16:creationId xmlns:a16="http://schemas.microsoft.com/office/drawing/2014/main" id="{80E68E8B-6004-D114-C91E-9F9298334ADF}"/>
                </a:ext>
              </a:extLst>
            </p:cNvPr>
            <p:cNvSpPr/>
            <p:nvPr/>
          </p:nvSpPr>
          <p:spPr>
            <a:xfrm>
              <a:off x="3106105" y="5168928"/>
              <a:ext cx="252801" cy="252801"/>
            </a:xfrm>
            <a:prstGeom prst="ellipse">
              <a:avLst/>
            </a:prstGeom>
            <a:solidFill>
              <a:srgbClr val="19975D"/>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000000"/>
                </a:solidFill>
                <a:effectLst/>
                <a:uLnTx/>
                <a:uFillTx/>
                <a:latin typeface="Arial"/>
                <a:ea typeface="+mn-ea"/>
                <a:cs typeface="+mn-cs"/>
              </a:endParaRPr>
            </a:p>
          </p:txBody>
        </p:sp>
        <p:pic>
          <p:nvPicPr>
            <p:cNvPr id="139" name="Graphic 138">
              <a:extLst>
                <a:ext uri="{FF2B5EF4-FFF2-40B4-BE49-F238E27FC236}">
                  <a16:creationId xmlns:a16="http://schemas.microsoft.com/office/drawing/2014/main" id="{BA5FF76C-2E87-29AC-F219-5D1F5A0120A5}"/>
                </a:ext>
              </a:extLst>
            </p:cNvPr>
            <p:cNvPicPr>
              <a:picLocks/>
            </p:cNvPicPr>
            <p:nvPr/>
          </p:nvPicPr>
          <p:blipFill rotWithShape="1">
            <a:blip r:embed="rId4">
              <a:extLst>
                <a:ext uri="{96DAC541-7B7A-43D3-8B79-37D633B846F1}">
                  <asvg:svgBlip xmlns:asvg="http://schemas.microsoft.com/office/drawing/2016/SVG/main" xmlns="" r:embed="rId5"/>
                </a:ext>
              </a:extLst>
            </a:blip>
            <a:srcRect l="19231" t="23182" r="19535" b="22680"/>
            <a:stretch/>
          </p:blipFill>
          <p:spPr>
            <a:xfrm>
              <a:off x="3157501" y="5220324"/>
              <a:ext cx="150009" cy="150009"/>
            </a:xfrm>
            <a:prstGeom prst="rect">
              <a:avLst/>
            </a:prstGeom>
          </p:spPr>
        </p:pic>
        <p:sp>
          <p:nvSpPr>
            <p:cNvPr id="140" name="Oval 139">
              <a:extLst>
                <a:ext uri="{FF2B5EF4-FFF2-40B4-BE49-F238E27FC236}">
                  <a16:creationId xmlns:a16="http://schemas.microsoft.com/office/drawing/2014/main" id="{2DDAE0F2-2C81-9551-241A-C13E00C819A5}"/>
                </a:ext>
              </a:extLst>
            </p:cNvPr>
            <p:cNvSpPr/>
            <p:nvPr/>
          </p:nvSpPr>
          <p:spPr>
            <a:xfrm>
              <a:off x="10465201" y="4635841"/>
              <a:ext cx="252801" cy="252801"/>
            </a:xfrm>
            <a:prstGeom prst="ellipse">
              <a:avLst/>
            </a:prstGeom>
            <a:solidFill>
              <a:srgbClr val="19975D"/>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000000"/>
                </a:solidFill>
                <a:effectLst/>
                <a:uLnTx/>
                <a:uFillTx/>
                <a:latin typeface="Arial"/>
                <a:ea typeface="+mn-ea"/>
                <a:cs typeface="+mn-cs"/>
              </a:endParaRPr>
            </a:p>
          </p:txBody>
        </p:sp>
        <p:pic>
          <p:nvPicPr>
            <p:cNvPr id="141" name="Graphic 140">
              <a:extLst>
                <a:ext uri="{FF2B5EF4-FFF2-40B4-BE49-F238E27FC236}">
                  <a16:creationId xmlns:a16="http://schemas.microsoft.com/office/drawing/2014/main" id="{F8102FD6-728E-46CA-37C9-126C2A32CC18}"/>
                </a:ext>
              </a:extLst>
            </p:cNvPr>
            <p:cNvPicPr>
              <a:picLocks/>
            </p:cNvPicPr>
            <p:nvPr/>
          </p:nvPicPr>
          <p:blipFill rotWithShape="1">
            <a:blip r:embed="rId4">
              <a:extLst>
                <a:ext uri="{96DAC541-7B7A-43D3-8B79-37D633B846F1}">
                  <asvg:svgBlip xmlns:asvg="http://schemas.microsoft.com/office/drawing/2016/SVG/main" xmlns="" r:embed="rId5"/>
                </a:ext>
              </a:extLst>
            </a:blip>
            <a:srcRect l="19231" t="23182" r="19535" b="22680"/>
            <a:stretch/>
          </p:blipFill>
          <p:spPr>
            <a:xfrm>
              <a:off x="10516597" y="4687237"/>
              <a:ext cx="150009" cy="150009"/>
            </a:xfrm>
            <a:prstGeom prst="rect">
              <a:avLst/>
            </a:prstGeom>
          </p:spPr>
        </p:pic>
        <p:sp>
          <p:nvSpPr>
            <p:cNvPr id="142" name="Oval 141">
              <a:extLst>
                <a:ext uri="{FF2B5EF4-FFF2-40B4-BE49-F238E27FC236}">
                  <a16:creationId xmlns:a16="http://schemas.microsoft.com/office/drawing/2014/main" id="{3317C74E-96E4-0416-1034-8F52A6B404A2}"/>
                </a:ext>
              </a:extLst>
            </p:cNvPr>
            <p:cNvSpPr/>
            <p:nvPr/>
          </p:nvSpPr>
          <p:spPr>
            <a:xfrm>
              <a:off x="10186175" y="4635841"/>
              <a:ext cx="252801" cy="252801"/>
            </a:xfrm>
            <a:prstGeom prst="ellipse">
              <a:avLst/>
            </a:prstGeom>
            <a:solidFill>
              <a:srgbClr val="19975D"/>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000000"/>
                </a:solidFill>
                <a:effectLst/>
                <a:uLnTx/>
                <a:uFillTx/>
                <a:latin typeface="Arial"/>
                <a:ea typeface="+mn-ea"/>
                <a:cs typeface="+mn-cs"/>
              </a:endParaRPr>
            </a:p>
          </p:txBody>
        </p:sp>
        <p:pic>
          <p:nvPicPr>
            <p:cNvPr id="143" name="Graphic 142">
              <a:extLst>
                <a:ext uri="{FF2B5EF4-FFF2-40B4-BE49-F238E27FC236}">
                  <a16:creationId xmlns:a16="http://schemas.microsoft.com/office/drawing/2014/main" id="{16CE033A-9CA3-50E6-AE8C-CEE58337D0E4}"/>
                </a:ext>
              </a:extLst>
            </p:cNvPr>
            <p:cNvPicPr>
              <a:picLocks/>
            </p:cNvPicPr>
            <p:nvPr/>
          </p:nvPicPr>
          <p:blipFill rotWithShape="1">
            <a:blip r:embed="rId4">
              <a:extLst>
                <a:ext uri="{96DAC541-7B7A-43D3-8B79-37D633B846F1}">
                  <asvg:svgBlip xmlns:asvg="http://schemas.microsoft.com/office/drawing/2016/SVG/main" xmlns="" r:embed="rId5"/>
                </a:ext>
              </a:extLst>
            </a:blip>
            <a:srcRect l="19231" t="23182" r="19535" b="22680"/>
            <a:stretch/>
          </p:blipFill>
          <p:spPr>
            <a:xfrm>
              <a:off x="10237571" y="4687237"/>
              <a:ext cx="150009" cy="150009"/>
            </a:xfrm>
            <a:prstGeom prst="rect">
              <a:avLst/>
            </a:prstGeom>
          </p:spPr>
        </p:pic>
        <p:sp>
          <p:nvSpPr>
            <p:cNvPr id="144" name="Oval 143">
              <a:extLst>
                <a:ext uri="{FF2B5EF4-FFF2-40B4-BE49-F238E27FC236}">
                  <a16:creationId xmlns:a16="http://schemas.microsoft.com/office/drawing/2014/main" id="{744EBEEB-8BCA-3FFC-75F1-2A96AAD68946}"/>
                </a:ext>
              </a:extLst>
            </p:cNvPr>
            <p:cNvSpPr/>
            <p:nvPr/>
          </p:nvSpPr>
          <p:spPr>
            <a:xfrm>
              <a:off x="9907626" y="4635841"/>
              <a:ext cx="252801" cy="252801"/>
            </a:xfrm>
            <a:prstGeom prst="ellipse">
              <a:avLst/>
            </a:prstGeom>
            <a:solidFill>
              <a:srgbClr val="19975D"/>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000000"/>
                </a:solidFill>
                <a:effectLst/>
                <a:uLnTx/>
                <a:uFillTx/>
                <a:latin typeface="Arial"/>
                <a:ea typeface="+mn-ea"/>
                <a:cs typeface="+mn-cs"/>
              </a:endParaRPr>
            </a:p>
          </p:txBody>
        </p:sp>
        <p:pic>
          <p:nvPicPr>
            <p:cNvPr id="145" name="Graphic 144">
              <a:extLst>
                <a:ext uri="{FF2B5EF4-FFF2-40B4-BE49-F238E27FC236}">
                  <a16:creationId xmlns:a16="http://schemas.microsoft.com/office/drawing/2014/main" id="{C3B120FA-0D66-BB99-5B44-9C690C2DC165}"/>
                </a:ext>
              </a:extLst>
            </p:cNvPr>
            <p:cNvPicPr>
              <a:picLocks/>
            </p:cNvPicPr>
            <p:nvPr/>
          </p:nvPicPr>
          <p:blipFill rotWithShape="1">
            <a:blip r:embed="rId4">
              <a:extLst>
                <a:ext uri="{96DAC541-7B7A-43D3-8B79-37D633B846F1}">
                  <asvg:svgBlip xmlns:asvg="http://schemas.microsoft.com/office/drawing/2016/SVG/main" xmlns="" r:embed="rId5"/>
                </a:ext>
              </a:extLst>
            </a:blip>
            <a:srcRect l="19231" t="23182" r="19535" b="22680"/>
            <a:stretch/>
          </p:blipFill>
          <p:spPr>
            <a:xfrm>
              <a:off x="9959021" y="4687237"/>
              <a:ext cx="150009" cy="150009"/>
            </a:xfrm>
            <a:prstGeom prst="rect">
              <a:avLst/>
            </a:prstGeom>
          </p:spPr>
        </p:pic>
        <p:sp>
          <p:nvSpPr>
            <p:cNvPr id="146" name="Oval 145">
              <a:extLst>
                <a:ext uri="{FF2B5EF4-FFF2-40B4-BE49-F238E27FC236}">
                  <a16:creationId xmlns:a16="http://schemas.microsoft.com/office/drawing/2014/main" id="{7864D76C-6F59-66B1-954E-A3DF1BA1112A}"/>
                </a:ext>
              </a:extLst>
            </p:cNvPr>
            <p:cNvSpPr/>
            <p:nvPr/>
          </p:nvSpPr>
          <p:spPr>
            <a:xfrm>
              <a:off x="10465201" y="5168928"/>
              <a:ext cx="252801" cy="252801"/>
            </a:xfrm>
            <a:prstGeom prst="ellipse">
              <a:avLst/>
            </a:prstGeom>
            <a:solidFill>
              <a:srgbClr val="19975D"/>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000000"/>
                </a:solidFill>
                <a:effectLst/>
                <a:uLnTx/>
                <a:uFillTx/>
                <a:latin typeface="Arial"/>
                <a:ea typeface="+mn-ea"/>
                <a:cs typeface="+mn-cs"/>
              </a:endParaRPr>
            </a:p>
          </p:txBody>
        </p:sp>
        <p:pic>
          <p:nvPicPr>
            <p:cNvPr id="147" name="Graphic 146">
              <a:extLst>
                <a:ext uri="{FF2B5EF4-FFF2-40B4-BE49-F238E27FC236}">
                  <a16:creationId xmlns:a16="http://schemas.microsoft.com/office/drawing/2014/main" id="{0A338239-5A74-8611-D3B7-F44260C1052D}"/>
                </a:ext>
              </a:extLst>
            </p:cNvPr>
            <p:cNvPicPr>
              <a:picLocks/>
            </p:cNvPicPr>
            <p:nvPr/>
          </p:nvPicPr>
          <p:blipFill rotWithShape="1">
            <a:blip r:embed="rId4">
              <a:extLst>
                <a:ext uri="{96DAC541-7B7A-43D3-8B79-37D633B846F1}">
                  <asvg:svgBlip xmlns:asvg="http://schemas.microsoft.com/office/drawing/2016/SVG/main" xmlns="" r:embed="rId5"/>
                </a:ext>
              </a:extLst>
            </a:blip>
            <a:srcRect l="19231" t="23182" r="19535" b="22680"/>
            <a:stretch/>
          </p:blipFill>
          <p:spPr>
            <a:xfrm>
              <a:off x="10516597" y="5220324"/>
              <a:ext cx="150009" cy="150009"/>
            </a:xfrm>
            <a:prstGeom prst="rect">
              <a:avLst/>
            </a:prstGeom>
          </p:spPr>
        </p:pic>
        <p:sp>
          <p:nvSpPr>
            <p:cNvPr id="148" name="Oval 147">
              <a:extLst>
                <a:ext uri="{FF2B5EF4-FFF2-40B4-BE49-F238E27FC236}">
                  <a16:creationId xmlns:a16="http://schemas.microsoft.com/office/drawing/2014/main" id="{35D189E7-4D63-BD45-A319-036018ACF3C5}"/>
                </a:ext>
              </a:extLst>
            </p:cNvPr>
            <p:cNvSpPr/>
            <p:nvPr/>
          </p:nvSpPr>
          <p:spPr>
            <a:xfrm>
              <a:off x="9907626" y="5168928"/>
              <a:ext cx="252801" cy="252801"/>
            </a:xfrm>
            <a:prstGeom prst="ellipse">
              <a:avLst/>
            </a:prstGeom>
            <a:solidFill>
              <a:srgbClr val="19975D"/>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000000"/>
                </a:solidFill>
                <a:effectLst/>
                <a:uLnTx/>
                <a:uFillTx/>
                <a:latin typeface="Arial"/>
                <a:ea typeface="+mn-ea"/>
                <a:cs typeface="+mn-cs"/>
              </a:endParaRPr>
            </a:p>
          </p:txBody>
        </p:sp>
        <p:pic>
          <p:nvPicPr>
            <p:cNvPr id="149" name="Graphic 148">
              <a:extLst>
                <a:ext uri="{FF2B5EF4-FFF2-40B4-BE49-F238E27FC236}">
                  <a16:creationId xmlns:a16="http://schemas.microsoft.com/office/drawing/2014/main" id="{D4BD992E-3A0F-EB79-CE26-9E160053E416}"/>
                </a:ext>
              </a:extLst>
            </p:cNvPr>
            <p:cNvPicPr>
              <a:picLocks/>
            </p:cNvPicPr>
            <p:nvPr/>
          </p:nvPicPr>
          <p:blipFill rotWithShape="1">
            <a:blip r:embed="rId4">
              <a:extLst>
                <a:ext uri="{96DAC541-7B7A-43D3-8B79-37D633B846F1}">
                  <asvg:svgBlip xmlns:asvg="http://schemas.microsoft.com/office/drawing/2016/SVG/main" xmlns="" r:embed="rId5"/>
                </a:ext>
              </a:extLst>
            </a:blip>
            <a:srcRect l="19231" t="23182" r="19535" b="22680"/>
            <a:stretch/>
          </p:blipFill>
          <p:spPr>
            <a:xfrm>
              <a:off x="9959021" y="5220324"/>
              <a:ext cx="150009" cy="150009"/>
            </a:xfrm>
            <a:prstGeom prst="rect">
              <a:avLst/>
            </a:prstGeom>
          </p:spPr>
        </p:pic>
        <p:sp>
          <p:nvSpPr>
            <p:cNvPr id="152" name="Oval 151">
              <a:extLst>
                <a:ext uri="{FF2B5EF4-FFF2-40B4-BE49-F238E27FC236}">
                  <a16:creationId xmlns:a16="http://schemas.microsoft.com/office/drawing/2014/main" id="{68B7C494-52EA-7892-4055-E63856477A81}"/>
                </a:ext>
              </a:extLst>
            </p:cNvPr>
            <p:cNvSpPr/>
            <p:nvPr/>
          </p:nvSpPr>
          <p:spPr>
            <a:xfrm>
              <a:off x="11330472" y="4107740"/>
              <a:ext cx="252801" cy="252801"/>
            </a:xfrm>
            <a:prstGeom prst="ellipse">
              <a:avLst/>
            </a:prstGeom>
            <a:solidFill>
              <a:srgbClr val="C88A00"/>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000000"/>
                </a:solidFill>
                <a:effectLst/>
                <a:uLnTx/>
                <a:uFillTx/>
                <a:latin typeface="Arial"/>
                <a:ea typeface="+mn-ea"/>
                <a:cs typeface="+mn-cs"/>
              </a:endParaRPr>
            </a:p>
          </p:txBody>
        </p:sp>
        <p:pic>
          <p:nvPicPr>
            <p:cNvPr id="153" name="Graphic 152">
              <a:extLst>
                <a:ext uri="{FF2B5EF4-FFF2-40B4-BE49-F238E27FC236}">
                  <a16:creationId xmlns:a16="http://schemas.microsoft.com/office/drawing/2014/main" id="{8EC2A3F7-EB7D-8DFD-F55F-29FA97B2AE28}"/>
                </a:ext>
              </a:extLst>
            </p:cNvPr>
            <p:cNvPicPr>
              <a:picLocks/>
            </p:cNvPicPr>
            <p:nvPr/>
          </p:nvPicPr>
          <p:blipFill>
            <a:blip r:embed="rId6">
              <a:extLst>
                <a:ext uri="{96DAC541-7B7A-43D3-8B79-37D633B846F1}">
                  <asvg:svgBlip xmlns:asvg="http://schemas.microsoft.com/office/drawing/2016/SVG/main" xmlns="" r:embed="rId7"/>
                </a:ext>
              </a:extLst>
            </a:blip>
            <a:stretch>
              <a:fillRect/>
            </a:stretch>
          </p:blipFill>
          <p:spPr>
            <a:xfrm>
              <a:off x="11381161" y="4158428"/>
              <a:ext cx="151424" cy="151424"/>
            </a:xfrm>
            <a:prstGeom prst="rect">
              <a:avLst/>
            </a:prstGeom>
          </p:spPr>
        </p:pic>
        <p:sp>
          <p:nvSpPr>
            <p:cNvPr id="154" name="Oval 153">
              <a:extLst>
                <a:ext uri="{FF2B5EF4-FFF2-40B4-BE49-F238E27FC236}">
                  <a16:creationId xmlns:a16="http://schemas.microsoft.com/office/drawing/2014/main" id="{7B900DE8-1E64-61B4-0673-1D513C85B3A5}"/>
                </a:ext>
              </a:extLst>
            </p:cNvPr>
            <p:cNvSpPr/>
            <p:nvPr/>
          </p:nvSpPr>
          <p:spPr>
            <a:xfrm>
              <a:off x="2395565" y="4107740"/>
              <a:ext cx="252801" cy="252801"/>
            </a:xfrm>
            <a:prstGeom prst="ellipse">
              <a:avLst/>
            </a:prstGeom>
            <a:solidFill>
              <a:srgbClr val="C88A00"/>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000000"/>
                </a:solidFill>
                <a:effectLst/>
                <a:uLnTx/>
                <a:uFillTx/>
                <a:latin typeface="Arial"/>
                <a:ea typeface="+mn-ea"/>
                <a:cs typeface="+mn-cs"/>
              </a:endParaRPr>
            </a:p>
          </p:txBody>
        </p:sp>
        <p:pic>
          <p:nvPicPr>
            <p:cNvPr id="155" name="Graphic 154">
              <a:extLst>
                <a:ext uri="{FF2B5EF4-FFF2-40B4-BE49-F238E27FC236}">
                  <a16:creationId xmlns:a16="http://schemas.microsoft.com/office/drawing/2014/main" id="{B6465DCA-237A-D0E1-958B-B900F87AE544}"/>
                </a:ext>
              </a:extLst>
            </p:cNvPr>
            <p:cNvPicPr>
              <a:picLocks/>
            </p:cNvPicPr>
            <p:nvPr/>
          </p:nvPicPr>
          <p:blipFill>
            <a:blip r:embed="rId6">
              <a:extLst>
                <a:ext uri="{96DAC541-7B7A-43D3-8B79-37D633B846F1}">
                  <asvg:svgBlip xmlns:asvg="http://schemas.microsoft.com/office/drawing/2016/SVG/main" xmlns="" r:embed="rId7"/>
                </a:ext>
              </a:extLst>
            </a:blip>
            <a:stretch>
              <a:fillRect/>
            </a:stretch>
          </p:blipFill>
          <p:spPr>
            <a:xfrm>
              <a:off x="2446254" y="4158428"/>
              <a:ext cx="151424" cy="151424"/>
            </a:xfrm>
            <a:prstGeom prst="rect">
              <a:avLst/>
            </a:prstGeom>
          </p:spPr>
        </p:pic>
        <p:sp>
          <p:nvSpPr>
            <p:cNvPr id="156" name="Oval 155">
              <a:extLst>
                <a:ext uri="{FF2B5EF4-FFF2-40B4-BE49-F238E27FC236}">
                  <a16:creationId xmlns:a16="http://schemas.microsoft.com/office/drawing/2014/main" id="{0017B3E4-2F1C-618C-A92D-B8BD58F93B29}"/>
                </a:ext>
              </a:extLst>
            </p:cNvPr>
            <p:cNvSpPr/>
            <p:nvPr/>
          </p:nvSpPr>
          <p:spPr>
            <a:xfrm>
              <a:off x="7645028" y="4107740"/>
              <a:ext cx="252801" cy="252801"/>
            </a:xfrm>
            <a:prstGeom prst="ellipse">
              <a:avLst/>
            </a:prstGeom>
            <a:solidFill>
              <a:srgbClr val="C88A00"/>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000000"/>
                </a:solidFill>
                <a:effectLst/>
                <a:uLnTx/>
                <a:uFillTx/>
                <a:latin typeface="Arial"/>
                <a:ea typeface="+mn-ea"/>
                <a:cs typeface="+mn-cs"/>
              </a:endParaRPr>
            </a:p>
          </p:txBody>
        </p:sp>
        <p:pic>
          <p:nvPicPr>
            <p:cNvPr id="157" name="Graphic 156">
              <a:extLst>
                <a:ext uri="{FF2B5EF4-FFF2-40B4-BE49-F238E27FC236}">
                  <a16:creationId xmlns:a16="http://schemas.microsoft.com/office/drawing/2014/main" id="{4B95D78C-F5DF-DEA1-786B-1A660C14A86B}"/>
                </a:ext>
              </a:extLst>
            </p:cNvPr>
            <p:cNvPicPr>
              <a:picLocks/>
            </p:cNvPicPr>
            <p:nvPr/>
          </p:nvPicPr>
          <p:blipFill>
            <a:blip r:embed="rId6">
              <a:extLst>
                <a:ext uri="{96DAC541-7B7A-43D3-8B79-37D633B846F1}">
                  <asvg:svgBlip xmlns:asvg="http://schemas.microsoft.com/office/drawing/2016/SVG/main" xmlns="" r:embed="rId7"/>
                </a:ext>
              </a:extLst>
            </a:blip>
            <a:stretch>
              <a:fillRect/>
            </a:stretch>
          </p:blipFill>
          <p:spPr>
            <a:xfrm>
              <a:off x="7695717" y="4158428"/>
              <a:ext cx="151424" cy="151424"/>
            </a:xfrm>
            <a:prstGeom prst="rect">
              <a:avLst/>
            </a:prstGeom>
          </p:spPr>
        </p:pic>
        <p:sp>
          <p:nvSpPr>
            <p:cNvPr id="158" name="Oval 157">
              <a:extLst>
                <a:ext uri="{FF2B5EF4-FFF2-40B4-BE49-F238E27FC236}">
                  <a16:creationId xmlns:a16="http://schemas.microsoft.com/office/drawing/2014/main" id="{337D68C3-B3F9-68EF-148F-86B2E876DFA1}"/>
                </a:ext>
              </a:extLst>
            </p:cNvPr>
            <p:cNvSpPr/>
            <p:nvPr/>
          </p:nvSpPr>
          <p:spPr>
            <a:xfrm>
              <a:off x="5799962" y="4107740"/>
              <a:ext cx="252801" cy="252801"/>
            </a:xfrm>
            <a:prstGeom prst="ellipse">
              <a:avLst/>
            </a:prstGeom>
            <a:solidFill>
              <a:srgbClr val="C88A00"/>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000000"/>
                </a:solidFill>
                <a:effectLst/>
                <a:uLnTx/>
                <a:uFillTx/>
                <a:latin typeface="Arial"/>
                <a:ea typeface="+mn-ea"/>
                <a:cs typeface="+mn-cs"/>
              </a:endParaRPr>
            </a:p>
          </p:txBody>
        </p:sp>
        <p:pic>
          <p:nvPicPr>
            <p:cNvPr id="159" name="Graphic 158">
              <a:extLst>
                <a:ext uri="{FF2B5EF4-FFF2-40B4-BE49-F238E27FC236}">
                  <a16:creationId xmlns:a16="http://schemas.microsoft.com/office/drawing/2014/main" id="{5E901A20-B4EE-2DEC-AB7D-76B822ADD5FB}"/>
                </a:ext>
              </a:extLst>
            </p:cNvPr>
            <p:cNvPicPr>
              <a:picLocks/>
            </p:cNvPicPr>
            <p:nvPr/>
          </p:nvPicPr>
          <p:blipFill>
            <a:blip r:embed="rId6">
              <a:extLst>
                <a:ext uri="{96DAC541-7B7A-43D3-8B79-37D633B846F1}">
                  <asvg:svgBlip xmlns:asvg="http://schemas.microsoft.com/office/drawing/2016/SVG/main" xmlns="" r:embed="rId7"/>
                </a:ext>
              </a:extLst>
            </a:blip>
            <a:stretch>
              <a:fillRect/>
            </a:stretch>
          </p:blipFill>
          <p:spPr>
            <a:xfrm>
              <a:off x="5850651" y="4158428"/>
              <a:ext cx="151424" cy="151424"/>
            </a:xfrm>
            <a:prstGeom prst="rect">
              <a:avLst/>
            </a:prstGeom>
          </p:spPr>
        </p:pic>
        <p:sp>
          <p:nvSpPr>
            <p:cNvPr id="160" name="Oval 159">
              <a:extLst>
                <a:ext uri="{FF2B5EF4-FFF2-40B4-BE49-F238E27FC236}">
                  <a16:creationId xmlns:a16="http://schemas.microsoft.com/office/drawing/2014/main" id="{6A57B302-D6F7-61C3-D352-F7DA152AA402}"/>
                </a:ext>
              </a:extLst>
            </p:cNvPr>
            <p:cNvSpPr/>
            <p:nvPr/>
          </p:nvSpPr>
          <p:spPr>
            <a:xfrm>
              <a:off x="1686582" y="5168928"/>
              <a:ext cx="252801" cy="252801"/>
            </a:xfrm>
            <a:prstGeom prst="ellipse">
              <a:avLst/>
            </a:prstGeom>
            <a:solidFill>
              <a:srgbClr val="C88A00"/>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000000"/>
                </a:solidFill>
                <a:effectLst/>
                <a:uLnTx/>
                <a:uFillTx/>
                <a:latin typeface="Arial"/>
                <a:ea typeface="+mn-ea"/>
                <a:cs typeface="+mn-cs"/>
              </a:endParaRPr>
            </a:p>
          </p:txBody>
        </p:sp>
        <p:pic>
          <p:nvPicPr>
            <p:cNvPr id="161" name="Graphic 160">
              <a:extLst>
                <a:ext uri="{FF2B5EF4-FFF2-40B4-BE49-F238E27FC236}">
                  <a16:creationId xmlns:a16="http://schemas.microsoft.com/office/drawing/2014/main" id="{688F05E0-B686-2EBC-21FE-632C7113CAF1}"/>
                </a:ext>
              </a:extLst>
            </p:cNvPr>
            <p:cNvPicPr>
              <a:picLocks/>
            </p:cNvPicPr>
            <p:nvPr/>
          </p:nvPicPr>
          <p:blipFill>
            <a:blip r:embed="rId6">
              <a:extLst>
                <a:ext uri="{96DAC541-7B7A-43D3-8B79-37D633B846F1}">
                  <asvg:svgBlip xmlns:asvg="http://schemas.microsoft.com/office/drawing/2016/SVG/main" xmlns="" r:embed="rId7"/>
                </a:ext>
              </a:extLst>
            </a:blip>
            <a:stretch>
              <a:fillRect/>
            </a:stretch>
          </p:blipFill>
          <p:spPr>
            <a:xfrm>
              <a:off x="1737271" y="5219617"/>
              <a:ext cx="151424" cy="151424"/>
            </a:xfrm>
            <a:prstGeom prst="rect">
              <a:avLst/>
            </a:prstGeom>
          </p:spPr>
        </p:pic>
        <p:sp>
          <p:nvSpPr>
            <p:cNvPr id="162" name="Oval 161">
              <a:extLst>
                <a:ext uri="{FF2B5EF4-FFF2-40B4-BE49-F238E27FC236}">
                  <a16:creationId xmlns:a16="http://schemas.microsoft.com/office/drawing/2014/main" id="{0CB792E6-6ECF-A2F0-8026-264FF9F40CCF}"/>
                </a:ext>
              </a:extLst>
            </p:cNvPr>
            <p:cNvSpPr/>
            <p:nvPr/>
          </p:nvSpPr>
          <p:spPr>
            <a:xfrm>
              <a:off x="4240024" y="5168928"/>
              <a:ext cx="252801" cy="252801"/>
            </a:xfrm>
            <a:prstGeom prst="ellipse">
              <a:avLst/>
            </a:prstGeom>
            <a:solidFill>
              <a:srgbClr val="7030A0"/>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000000"/>
                </a:solidFill>
                <a:effectLst/>
                <a:uLnTx/>
                <a:uFillTx/>
                <a:latin typeface="Arial"/>
                <a:ea typeface="+mn-ea"/>
                <a:cs typeface="+mn-cs"/>
              </a:endParaRPr>
            </a:p>
          </p:txBody>
        </p:sp>
        <p:pic>
          <p:nvPicPr>
            <p:cNvPr id="163" name="Graphic 162">
              <a:extLst>
                <a:ext uri="{FF2B5EF4-FFF2-40B4-BE49-F238E27FC236}">
                  <a16:creationId xmlns:a16="http://schemas.microsoft.com/office/drawing/2014/main" id="{24955067-C97E-8167-7EC2-1A8904A9EAAB}"/>
                </a:ext>
              </a:extLst>
            </p:cNvPr>
            <p:cNvPicPr>
              <a:picLocks/>
            </p:cNvPicPr>
            <p:nvPr/>
          </p:nvPicPr>
          <p:blipFill>
            <a:blip r:embed="rId2">
              <a:extLst>
                <a:ext uri="{96DAC541-7B7A-43D3-8B79-37D633B846F1}">
                  <asvg:svgBlip xmlns:asvg="http://schemas.microsoft.com/office/drawing/2016/SVG/main" xmlns="" r:embed="rId3"/>
                </a:ext>
              </a:extLst>
            </a:blip>
            <a:stretch>
              <a:fillRect/>
            </a:stretch>
          </p:blipFill>
          <p:spPr>
            <a:xfrm>
              <a:off x="4267427" y="5196331"/>
              <a:ext cx="197995" cy="197995"/>
            </a:xfrm>
            <a:prstGeom prst="rect">
              <a:avLst/>
            </a:prstGeom>
          </p:spPr>
        </p:pic>
        <p:sp>
          <p:nvSpPr>
            <p:cNvPr id="164" name="Oval 163">
              <a:extLst>
                <a:ext uri="{FF2B5EF4-FFF2-40B4-BE49-F238E27FC236}">
                  <a16:creationId xmlns:a16="http://schemas.microsoft.com/office/drawing/2014/main" id="{949CE0DF-762E-218C-3C4B-BED9DC9D5BC6}"/>
                </a:ext>
              </a:extLst>
            </p:cNvPr>
            <p:cNvSpPr/>
            <p:nvPr/>
          </p:nvSpPr>
          <p:spPr>
            <a:xfrm>
              <a:off x="6792493" y="3592569"/>
              <a:ext cx="252801" cy="252801"/>
            </a:xfrm>
            <a:prstGeom prst="ellipse">
              <a:avLst/>
            </a:prstGeom>
            <a:solidFill>
              <a:srgbClr val="7030A0"/>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000000"/>
                </a:solidFill>
                <a:effectLst/>
                <a:uLnTx/>
                <a:uFillTx/>
                <a:latin typeface="Arial"/>
                <a:ea typeface="+mn-ea"/>
                <a:cs typeface="+mn-cs"/>
              </a:endParaRPr>
            </a:p>
          </p:txBody>
        </p:sp>
        <p:pic>
          <p:nvPicPr>
            <p:cNvPr id="165" name="Graphic 164">
              <a:extLst>
                <a:ext uri="{FF2B5EF4-FFF2-40B4-BE49-F238E27FC236}">
                  <a16:creationId xmlns:a16="http://schemas.microsoft.com/office/drawing/2014/main" id="{B1418365-CC77-609A-D0FF-161FE85E5192}"/>
                </a:ext>
              </a:extLst>
            </p:cNvPr>
            <p:cNvPicPr>
              <a:picLocks/>
            </p:cNvPicPr>
            <p:nvPr/>
          </p:nvPicPr>
          <p:blipFill>
            <a:blip r:embed="rId2">
              <a:extLst>
                <a:ext uri="{96DAC541-7B7A-43D3-8B79-37D633B846F1}">
                  <asvg:svgBlip xmlns:asvg="http://schemas.microsoft.com/office/drawing/2016/SVG/main" xmlns="" r:embed="rId3"/>
                </a:ext>
              </a:extLst>
            </a:blip>
            <a:stretch>
              <a:fillRect/>
            </a:stretch>
          </p:blipFill>
          <p:spPr>
            <a:xfrm>
              <a:off x="6819896" y="3619971"/>
              <a:ext cx="197995" cy="197995"/>
            </a:xfrm>
            <a:prstGeom prst="rect">
              <a:avLst/>
            </a:prstGeom>
          </p:spPr>
        </p:pic>
        <p:sp>
          <p:nvSpPr>
            <p:cNvPr id="166" name="Oval 165">
              <a:extLst>
                <a:ext uri="{FF2B5EF4-FFF2-40B4-BE49-F238E27FC236}">
                  <a16:creationId xmlns:a16="http://schemas.microsoft.com/office/drawing/2014/main" id="{7F19FCA2-1977-C4D9-5450-C4BE08CC8625}"/>
                </a:ext>
              </a:extLst>
            </p:cNvPr>
            <p:cNvSpPr/>
            <p:nvPr/>
          </p:nvSpPr>
          <p:spPr>
            <a:xfrm>
              <a:off x="4240024" y="3592569"/>
              <a:ext cx="252801" cy="252801"/>
            </a:xfrm>
            <a:prstGeom prst="ellipse">
              <a:avLst/>
            </a:prstGeom>
            <a:solidFill>
              <a:srgbClr val="7030A0"/>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000000"/>
                </a:solidFill>
                <a:effectLst/>
                <a:uLnTx/>
                <a:uFillTx/>
                <a:latin typeface="Arial"/>
                <a:ea typeface="+mn-ea"/>
                <a:cs typeface="+mn-cs"/>
              </a:endParaRPr>
            </a:p>
          </p:txBody>
        </p:sp>
        <p:pic>
          <p:nvPicPr>
            <p:cNvPr id="167" name="Graphic 166">
              <a:extLst>
                <a:ext uri="{FF2B5EF4-FFF2-40B4-BE49-F238E27FC236}">
                  <a16:creationId xmlns:a16="http://schemas.microsoft.com/office/drawing/2014/main" id="{2405A045-F4B1-EE23-FAEA-560E58A0AED6}"/>
                </a:ext>
              </a:extLst>
            </p:cNvPr>
            <p:cNvPicPr>
              <a:picLocks/>
            </p:cNvPicPr>
            <p:nvPr/>
          </p:nvPicPr>
          <p:blipFill>
            <a:blip r:embed="rId2">
              <a:extLst>
                <a:ext uri="{96DAC541-7B7A-43D3-8B79-37D633B846F1}">
                  <asvg:svgBlip xmlns:asvg="http://schemas.microsoft.com/office/drawing/2016/SVG/main" xmlns="" r:embed="rId3"/>
                </a:ext>
              </a:extLst>
            </a:blip>
            <a:stretch>
              <a:fillRect/>
            </a:stretch>
          </p:blipFill>
          <p:spPr>
            <a:xfrm>
              <a:off x="4267427" y="3619971"/>
              <a:ext cx="197995" cy="197995"/>
            </a:xfrm>
            <a:prstGeom prst="rect">
              <a:avLst/>
            </a:prstGeom>
          </p:spPr>
        </p:pic>
        <p:sp>
          <p:nvSpPr>
            <p:cNvPr id="168" name="Oval 167">
              <a:extLst>
                <a:ext uri="{FF2B5EF4-FFF2-40B4-BE49-F238E27FC236}">
                  <a16:creationId xmlns:a16="http://schemas.microsoft.com/office/drawing/2014/main" id="{F3386F32-CABB-DC79-135C-DA361071F656}"/>
                </a:ext>
              </a:extLst>
            </p:cNvPr>
            <p:cNvSpPr/>
            <p:nvPr/>
          </p:nvSpPr>
          <p:spPr>
            <a:xfrm>
              <a:off x="5799962" y="3593302"/>
              <a:ext cx="252801" cy="252801"/>
            </a:xfrm>
            <a:prstGeom prst="ellipse">
              <a:avLst/>
            </a:prstGeom>
            <a:solidFill>
              <a:srgbClr val="19975D"/>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000000"/>
                </a:solidFill>
                <a:effectLst/>
                <a:uLnTx/>
                <a:uFillTx/>
                <a:latin typeface="Arial"/>
                <a:ea typeface="+mn-ea"/>
                <a:cs typeface="+mn-cs"/>
              </a:endParaRPr>
            </a:p>
          </p:txBody>
        </p:sp>
        <p:pic>
          <p:nvPicPr>
            <p:cNvPr id="169" name="Graphic 168">
              <a:extLst>
                <a:ext uri="{FF2B5EF4-FFF2-40B4-BE49-F238E27FC236}">
                  <a16:creationId xmlns:a16="http://schemas.microsoft.com/office/drawing/2014/main" id="{9BEAEABE-4F52-B3D5-670B-40CB1FC35A81}"/>
                </a:ext>
              </a:extLst>
            </p:cNvPr>
            <p:cNvPicPr>
              <a:picLocks/>
            </p:cNvPicPr>
            <p:nvPr/>
          </p:nvPicPr>
          <p:blipFill rotWithShape="1">
            <a:blip r:embed="rId4">
              <a:extLst>
                <a:ext uri="{96DAC541-7B7A-43D3-8B79-37D633B846F1}">
                  <asvg:svgBlip xmlns:asvg="http://schemas.microsoft.com/office/drawing/2016/SVG/main" xmlns="" r:embed="rId5"/>
                </a:ext>
              </a:extLst>
            </a:blip>
            <a:srcRect l="19231" t="23182" r="19535" b="22680"/>
            <a:stretch/>
          </p:blipFill>
          <p:spPr>
            <a:xfrm>
              <a:off x="5851358" y="3644698"/>
              <a:ext cx="150009" cy="150009"/>
            </a:xfrm>
            <a:prstGeom prst="rect">
              <a:avLst/>
            </a:prstGeom>
          </p:spPr>
        </p:pic>
        <p:sp>
          <p:nvSpPr>
            <p:cNvPr id="170" name="Oval 169">
              <a:extLst>
                <a:ext uri="{FF2B5EF4-FFF2-40B4-BE49-F238E27FC236}">
                  <a16:creationId xmlns:a16="http://schemas.microsoft.com/office/drawing/2014/main" id="{B0C36612-F580-4473-AD56-DC5F0871F00E}"/>
                </a:ext>
              </a:extLst>
            </p:cNvPr>
            <p:cNvSpPr/>
            <p:nvPr/>
          </p:nvSpPr>
          <p:spPr>
            <a:xfrm>
              <a:off x="2816860" y="5168928"/>
              <a:ext cx="252801" cy="252801"/>
            </a:xfrm>
            <a:prstGeom prst="ellipse">
              <a:avLst/>
            </a:prstGeom>
            <a:solidFill>
              <a:srgbClr val="C88A00"/>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000000"/>
                </a:solidFill>
                <a:effectLst/>
                <a:uLnTx/>
                <a:uFillTx/>
                <a:latin typeface="Arial"/>
                <a:ea typeface="+mn-ea"/>
                <a:cs typeface="+mn-cs"/>
              </a:endParaRPr>
            </a:p>
          </p:txBody>
        </p:sp>
        <p:pic>
          <p:nvPicPr>
            <p:cNvPr id="171" name="Graphic 170">
              <a:extLst>
                <a:ext uri="{FF2B5EF4-FFF2-40B4-BE49-F238E27FC236}">
                  <a16:creationId xmlns:a16="http://schemas.microsoft.com/office/drawing/2014/main" id="{315A9014-0012-32BC-EDAC-FA6B03870B3C}"/>
                </a:ext>
              </a:extLst>
            </p:cNvPr>
            <p:cNvPicPr>
              <a:picLocks/>
            </p:cNvPicPr>
            <p:nvPr/>
          </p:nvPicPr>
          <p:blipFill>
            <a:blip r:embed="rId6">
              <a:extLst>
                <a:ext uri="{96DAC541-7B7A-43D3-8B79-37D633B846F1}">
                  <asvg:svgBlip xmlns:asvg="http://schemas.microsoft.com/office/drawing/2016/SVG/main" xmlns="" r:embed="rId7"/>
                </a:ext>
              </a:extLst>
            </a:blip>
            <a:stretch>
              <a:fillRect/>
            </a:stretch>
          </p:blipFill>
          <p:spPr>
            <a:xfrm>
              <a:off x="2867549" y="5219617"/>
              <a:ext cx="151424" cy="151424"/>
            </a:xfrm>
            <a:prstGeom prst="rect">
              <a:avLst/>
            </a:prstGeom>
          </p:spPr>
        </p:pic>
        <p:sp>
          <p:nvSpPr>
            <p:cNvPr id="172" name="Oval 171">
              <a:extLst>
                <a:ext uri="{FF2B5EF4-FFF2-40B4-BE49-F238E27FC236}">
                  <a16:creationId xmlns:a16="http://schemas.microsoft.com/office/drawing/2014/main" id="{5F8F053D-B01D-E2A0-A8B6-8A3F71DF8827}"/>
                </a:ext>
              </a:extLst>
            </p:cNvPr>
            <p:cNvSpPr/>
            <p:nvPr/>
          </p:nvSpPr>
          <p:spPr>
            <a:xfrm>
              <a:off x="6367753" y="5168928"/>
              <a:ext cx="252801" cy="252801"/>
            </a:xfrm>
            <a:prstGeom prst="ellipse">
              <a:avLst/>
            </a:prstGeom>
            <a:solidFill>
              <a:srgbClr val="19975D"/>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000000"/>
                </a:solidFill>
                <a:effectLst/>
                <a:uLnTx/>
                <a:uFillTx/>
                <a:latin typeface="Arial"/>
                <a:ea typeface="+mn-ea"/>
                <a:cs typeface="+mn-cs"/>
              </a:endParaRPr>
            </a:p>
          </p:txBody>
        </p:sp>
        <p:pic>
          <p:nvPicPr>
            <p:cNvPr id="173" name="Graphic 172">
              <a:extLst>
                <a:ext uri="{FF2B5EF4-FFF2-40B4-BE49-F238E27FC236}">
                  <a16:creationId xmlns:a16="http://schemas.microsoft.com/office/drawing/2014/main" id="{985D6642-3547-443C-ECB2-133238D42543}"/>
                </a:ext>
              </a:extLst>
            </p:cNvPr>
            <p:cNvPicPr>
              <a:picLocks/>
            </p:cNvPicPr>
            <p:nvPr/>
          </p:nvPicPr>
          <p:blipFill rotWithShape="1">
            <a:blip r:embed="rId4">
              <a:extLst>
                <a:ext uri="{96DAC541-7B7A-43D3-8B79-37D633B846F1}">
                  <asvg:svgBlip xmlns:asvg="http://schemas.microsoft.com/office/drawing/2016/SVG/main" xmlns="" r:embed="rId5"/>
                </a:ext>
              </a:extLst>
            </a:blip>
            <a:srcRect l="19231" t="23182" r="19535" b="22680"/>
            <a:stretch/>
          </p:blipFill>
          <p:spPr>
            <a:xfrm>
              <a:off x="6419149" y="5220324"/>
              <a:ext cx="150009" cy="150009"/>
            </a:xfrm>
            <a:prstGeom prst="rect">
              <a:avLst/>
            </a:prstGeom>
          </p:spPr>
        </p:pic>
        <p:sp>
          <p:nvSpPr>
            <p:cNvPr id="174" name="Oval 173">
              <a:extLst>
                <a:ext uri="{FF2B5EF4-FFF2-40B4-BE49-F238E27FC236}">
                  <a16:creationId xmlns:a16="http://schemas.microsoft.com/office/drawing/2014/main" id="{AB070166-DB21-1EF0-138C-F191408AF047}"/>
                </a:ext>
              </a:extLst>
            </p:cNvPr>
            <p:cNvSpPr/>
            <p:nvPr/>
          </p:nvSpPr>
          <p:spPr>
            <a:xfrm>
              <a:off x="6367753" y="4107740"/>
              <a:ext cx="252801" cy="252801"/>
            </a:xfrm>
            <a:prstGeom prst="ellipse">
              <a:avLst/>
            </a:prstGeom>
            <a:solidFill>
              <a:srgbClr val="C88A00"/>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000000"/>
                </a:solidFill>
                <a:effectLst/>
                <a:uLnTx/>
                <a:uFillTx/>
                <a:latin typeface="Arial"/>
                <a:ea typeface="+mn-ea"/>
                <a:cs typeface="+mn-cs"/>
              </a:endParaRPr>
            </a:p>
          </p:txBody>
        </p:sp>
        <p:pic>
          <p:nvPicPr>
            <p:cNvPr id="175" name="Graphic 174">
              <a:extLst>
                <a:ext uri="{FF2B5EF4-FFF2-40B4-BE49-F238E27FC236}">
                  <a16:creationId xmlns:a16="http://schemas.microsoft.com/office/drawing/2014/main" id="{E2819671-481D-A16B-C9A6-655F7B845524}"/>
                </a:ext>
              </a:extLst>
            </p:cNvPr>
            <p:cNvPicPr>
              <a:picLocks/>
            </p:cNvPicPr>
            <p:nvPr/>
          </p:nvPicPr>
          <p:blipFill>
            <a:blip r:embed="rId6">
              <a:extLst>
                <a:ext uri="{96DAC541-7B7A-43D3-8B79-37D633B846F1}">
                  <asvg:svgBlip xmlns:asvg="http://schemas.microsoft.com/office/drawing/2016/SVG/main" xmlns="" r:embed="rId7"/>
                </a:ext>
              </a:extLst>
            </a:blip>
            <a:stretch>
              <a:fillRect/>
            </a:stretch>
          </p:blipFill>
          <p:spPr>
            <a:xfrm>
              <a:off x="6418442" y="4158428"/>
              <a:ext cx="151424" cy="151424"/>
            </a:xfrm>
            <a:prstGeom prst="rect">
              <a:avLst/>
            </a:prstGeom>
          </p:spPr>
        </p:pic>
        <p:sp>
          <p:nvSpPr>
            <p:cNvPr id="176" name="Oval 175">
              <a:extLst>
                <a:ext uri="{FF2B5EF4-FFF2-40B4-BE49-F238E27FC236}">
                  <a16:creationId xmlns:a16="http://schemas.microsoft.com/office/drawing/2014/main" id="{273F54FD-E7C7-F7E3-7778-C7FD0A0C0848}"/>
                </a:ext>
              </a:extLst>
            </p:cNvPr>
            <p:cNvSpPr/>
            <p:nvPr/>
          </p:nvSpPr>
          <p:spPr>
            <a:xfrm>
              <a:off x="9342518" y="5184144"/>
              <a:ext cx="244964" cy="209969"/>
            </a:xfrm>
            <a:prstGeom prst="ellipse">
              <a:avLst/>
            </a:prstGeom>
            <a:solidFill>
              <a:srgbClr val="FFFFFF"/>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000000"/>
                </a:solidFill>
                <a:effectLst/>
                <a:uLnTx/>
                <a:uFillTx/>
                <a:latin typeface="Arial"/>
                <a:ea typeface="+mn-ea"/>
                <a:cs typeface="+mn-cs"/>
              </a:endParaRPr>
            </a:p>
          </p:txBody>
        </p:sp>
        <p:pic>
          <p:nvPicPr>
            <p:cNvPr id="177" name="Graphic 176">
              <a:extLst>
                <a:ext uri="{FF2B5EF4-FFF2-40B4-BE49-F238E27FC236}">
                  <a16:creationId xmlns:a16="http://schemas.microsoft.com/office/drawing/2014/main" id="{A1181DEA-268F-C91C-20F3-1DC829BE08B9}"/>
                </a:ext>
              </a:extLst>
            </p:cNvPr>
            <p:cNvPicPr>
              <a:picLocks/>
            </p:cNvPicPr>
            <p:nvPr/>
          </p:nvPicPr>
          <p:blipFill>
            <a:blip r:embed="rId8">
              <a:extLst>
                <a:ext uri="{96DAC541-7B7A-43D3-8B79-37D633B846F1}">
                  <asvg:svgBlip xmlns:asvg="http://schemas.microsoft.com/office/drawing/2016/SVG/main" xmlns="" r:embed="rId9"/>
                </a:ext>
              </a:extLst>
            </a:blip>
            <a:stretch>
              <a:fillRect/>
            </a:stretch>
          </p:blipFill>
          <p:spPr>
            <a:xfrm>
              <a:off x="9336338" y="5169766"/>
              <a:ext cx="251963" cy="251963"/>
            </a:xfrm>
            <a:prstGeom prst="rect">
              <a:avLst/>
            </a:prstGeom>
          </p:spPr>
        </p:pic>
        <p:sp>
          <p:nvSpPr>
            <p:cNvPr id="178" name="Oval 177">
              <a:extLst>
                <a:ext uri="{FF2B5EF4-FFF2-40B4-BE49-F238E27FC236}">
                  <a16:creationId xmlns:a16="http://schemas.microsoft.com/office/drawing/2014/main" id="{BA05641A-1504-9F3D-65FD-F341609FCCB2}"/>
                </a:ext>
              </a:extLst>
            </p:cNvPr>
            <p:cNvSpPr/>
            <p:nvPr/>
          </p:nvSpPr>
          <p:spPr>
            <a:xfrm>
              <a:off x="9342518" y="3607681"/>
              <a:ext cx="244964" cy="209969"/>
            </a:xfrm>
            <a:prstGeom prst="ellipse">
              <a:avLst/>
            </a:prstGeom>
            <a:solidFill>
              <a:srgbClr val="FFFFFF"/>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000000"/>
                </a:solidFill>
                <a:effectLst/>
                <a:uLnTx/>
                <a:uFillTx/>
                <a:latin typeface="Arial"/>
                <a:ea typeface="+mn-ea"/>
                <a:cs typeface="+mn-cs"/>
              </a:endParaRPr>
            </a:p>
          </p:txBody>
        </p:sp>
        <p:pic>
          <p:nvPicPr>
            <p:cNvPr id="179" name="Graphic 178">
              <a:extLst>
                <a:ext uri="{FF2B5EF4-FFF2-40B4-BE49-F238E27FC236}">
                  <a16:creationId xmlns:a16="http://schemas.microsoft.com/office/drawing/2014/main" id="{9CF92E82-DA4C-736D-CB29-A095A73CAB0F}"/>
                </a:ext>
              </a:extLst>
            </p:cNvPr>
            <p:cNvPicPr>
              <a:picLocks/>
            </p:cNvPicPr>
            <p:nvPr/>
          </p:nvPicPr>
          <p:blipFill>
            <a:blip r:embed="rId8">
              <a:extLst>
                <a:ext uri="{96DAC541-7B7A-43D3-8B79-37D633B846F1}">
                  <asvg:svgBlip xmlns:asvg="http://schemas.microsoft.com/office/drawing/2016/SVG/main" xmlns="" r:embed="rId9"/>
                </a:ext>
              </a:extLst>
            </a:blip>
            <a:stretch>
              <a:fillRect/>
            </a:stretch>
          </p:blipFill>
          <p:spPr>
            <a:xfrm>
              <a:off x="9336338" y="3593302"/>
              <a:ext cx="251963" cy="251963"/>
            </a:xfrm>
            <a:prstGeom prst="rect">
              <a:avLst/>
            </a:prstGeom>
          </p:spPr>
        </p:pic>
        <p:sp>
          <p:nvSpPr>
            <p:cNvPr id="180" name="Oval 179">
              <a:extLst>
                <a:ext uri="{FF2B5EF4-FFF2-40B4-BE49-F238E27FC236}">
                  <a16:creationId xmlns:a16="http://schemas.microsoft.com/office/drawing/2014/main" id="{E3903F13-3AF8-0DE7-2EE6-64FE3F6184E2}"/>
                </a:ext>
              </a:extLst>
            </p:cNvPr>
            <p:cNvSpPr/>
            <p:nvPr/>
          </p:nvSpPr>
          <p:spPr>
            <a:xfrm>
              <a:off x="9342518" y="4122118"/>
              <a:ext cx="244964" cy="209969"/>
            </a:xfrm>
            <a:prstGeom prst="ellipse">
              <a:avLst/>
            </a:prstGeom>
            <a:solidFill>
              <a:srgbClr val="FFFFFF"/>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000000"/>
                </a:solidFill>
                <a:effectLst/>
                <a:uLnTx/>
                <a:uFillTx/>
                <a:latin typeface="Arial"/>
                <a:ea typeface="+mn-ea"/>
                <a:cs typeface="+mn-cs"/>
              </a:endParaRPr>
            </a:p>
          </p:txBody>
        </p:sp>
        <p:pic>
          <p:nvPicPr>
            <p:cNvPr id="181" name="Graphic 180">
              <a:extLst>
                <a:ext uri="{FF2B5EF4-FFF2-40B4-BE49-F238E27FC236}">
                  <a16:creationId xmlns:a16="http://schemas.microsoft.com/office/drawing/2014/main" id="{C4FD1B59-2917-1527-E704-31DE53E562CF}"/>
                </a:ext>
              </a:extLst>
            </p:cNvPr>
            <p:cNvPicPr>
              <a:picLocks/>
            </p:cNvPicPr>
            <p:nvPr/>
          </p:nvPicPr>
          <p:blipFill>
            <a:blip r:embed="rId8">
              <a:extLst>
                <a:ext uri="{96DAC541-7B7A-43D3-8B79-37D633B846F1}">
                  <asvg:svgBlip xmlns:asvg="http://schemas.microsoft.com/office/drawing/2016/SVG/main" xmlns="" r:embed="rId9"/>
                </a:ext>
              </a:extLst>
            </a:blip>
            <a:stretch>
              <a:fillRect/>
            </a:stretch>
          </p:blipFill>
          <p:spPr>
            <a:xfrm>
              <a:off x="9336338" y="4107740"/>
              <a:ext cx="251963" cy="251963"/>
            </a:xfrm>
            <a:prstGeom prst="rect">
              <a:avLst/>
            </a:prstGeom>
          </p:spPr>
        </p:pic>
        <p:sp>
          <p:nvSpPr>
            <p:cNvPr id="182" name="Oval 181">
              <a:extLst>
                <a:ext uri="{FF2B5EF4-FFF2-40B4-BE49-F238E27FC236}">
                  <a16:creationId xmlns:a16="http://schemas.microsoft.com/office/drawing/2014/main" id="{E315C490-7170-0BD2-1735-4CE69FA707A1}"/>
                </a:ext>
              </a:extLst>
            </p:cNvPr>
            <p:cNvSpPr/>
            <p:nvPr/>
          </p:nvSpPr>
          <p:spPr>
            <a:xfrm>
              <a:off x="3963401" y="3607681"/>
              <a:ext cx="244964" cy="209969"/>
            </a:xfrm>
            <a:prstGeom prst="ellipse">
              <a:avLst/>
            </a:prstGeom>
            <a:solidFill>
              <a:srgbClr val="FFFFFF"/>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000000"/>
                </a:solidFill>
                <a:effectLst/>
                <a:uLnTx/>
                <a:uFillTx/>
                <a:latin typeface="Arial"/>
                <a:ea typeface="+mn-ea"/>
                <a:cs typeface="+mn-cs"/>
              </a:endParaRPr>
            </a:p>
          </p:txBody>
        </p:sp>
        <p:pic>
          <p:nvPicPr>
            <p:cNvPr id="183" name="Graphic 182">
              <a:extLst>
                <a:ext uri="{FF2B5EF4-FFF2-40B4-BE49-F238E27FC236}">
                  <a16:creationId xmlns:a16="http://schemas.microsoft.com/office/drawing/2014/main" id="{8B4F58EA-DFA7-2F13-4E03-FAB27D93304A}"/>
                </a:ext>
              </a:extLst>
            </p:cNvPr>
            <p:cNvPicPr>
              <a:picLocks/>
            </p:cNvPicPr>
            <p:nvPr/>
          </p:nvPicPr>
          <p:blipFill>
            <a:blip r:embed="rId8">
              <a:extLst>
                <a:ext uri="{96DAC541-7B7A-43D3-8B79-37D633B846F1}">
                  <asvg:svgBlip xmlns:asvg="http://schemas.microsoft.com/office/drawing/2016/SVG/main" xmlns="" r:embed="rId9"/>
                </a:ext>
              </a:extLst>
            </a:blip>
            <a:stretch>
              <a:fillRect/>
            </a:stretch>
          </p:blipFill>
          <p:spPr>
            <a:xfrm>
              <a:off x="3957222" y="3593302"/>
              <a:ext cx="251963" cy="251963"/>
            </a:xfrm>
            <a:prstGeom prst="rect">
              <a:avLst/>
            </a:prstGeom>
          </p:spPr>
        </p:pic>
        <p:sp>
          <p:nvSpPr>
            <p:cNvPr id="184" name="Oval 183">
              <a:extLst>
                <a:ext uri="{FF2B5EF4-FFF2-40B4-BE49-F238E27FC236}">
                  <a16:creationId xmlns:a16="http://schemas.microsoft.com/office/drawing/2014/main" id="{37F14378-C497-F8A2-9918-CA11D108B9EE}"/>
                </a:ext>
              </a:extLst>
            </p:cNvPr>
            <p:cNvSpPr/>
            <p:nvPr/>
          </p:nvSpPr>
          <p:spPr>
            <a:xfrm>
              <a:off x="3963401" y="4122118"/>
              <a:ext cx="244964" cy="209969"/>
            </a:xfrm>
            <a:prstGeom prst="ellipse">
              <a:avLst/>
            </a:prstGeom>
            <a:solidFill>
              <a:srgbClr val="FFFFFF"/>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000000"/>
                </a:solidFill>
                <a:effectLst/>
                <a:uLnTx/>
                <a:uFillTx/>
                <a:latin typeface="Arial"/>
                <a:ea typeface="+mn-ea"/>
                <a:cs typeface="+mn-cs"/>
              </a:endParaRPr>
            </a:p>
          </p:txBody>
        </p:sp>
        <p:pic>
          <p:nvPicPr>
            <p:cNvPr id="185" name="Graphic 184">
              <a:extLst>
                <a:ext uri="{FF2B5EF4-FFF2-40B4-BE49-F238E27FC236}">
                  <a16:creationId xmlns:a16="http://schemas.microsoft.com/office/drawing/2014/main" id="{10C1BF34-6062-D93B-2B1F-6EDA7D8375A7}"/>
                </a:ext>
              </a:extLst>
            </p:cNvPr>
            <p:cNvPicPr>
              <a:picLocks/>
            </p:cNvPicPr>
            <p:nvPr/>
          </p:nvPicPr>
          <p:blipFill>
            <a:blip r:embed="rId8">
              <a:extLst>
                <a:ext uri="{96DAC541-7B7A-43D3-8B79-37D633B846F1}">
                  <asvg:svgBlip xmlns:asvg="http://schemas.microsoft.com/office/drawing/2016/SVG/main" xmlns="" r:embed="rId9"/>
                </a:ext>
              </a:extLst>
            </a:blip>
            <a:stretch>
              <a:fillRect/>
            </a:stretch>
          </p:blipFill>
          <p:spPr>
            <a:xfrm>
              <a:off x="3957222" y="4107740"/>
              <a:ext cx="251963" cy="251963"/>
            </a:xfrm>
            <a:prstGeom prst="rect">
              <a:avLst/>
            </a:prstGeom>
          </p:spPr>
        </p:pic>
        <p:sp>
          <p:nvSpPr>
            <p:cNvPr id="186" name="Oval 185">
              <a:extLst>
                <a:ext uri="{FF2B5EF4-FFF2-40B4-BE49-F238E27FC236}">
                  <a16:creationId xmlns:a16="http://schemas.microsoft.com/office/drawing/2014/main" id="{5181EF0A-C0A7-FFDB-F571-793ADEF41CF1}"/>
                </a:ext>
              </a:extLst>
            </p:cNvPr>
            <p:cNvSpPr/>
            <p:nvPr/>
          </p:nvSpPr>
          <p:spPr>
            <a:xfrm>
              <a:off x="11330472" y="4635841"/>
              <a:ext cx="252801" cy="252801"/>
            </a:xfrm>
            <a:prstGeom prst="ellipse">
              <a:avLst/>
            </a:prstGeom>
            <a:solidFill>
              <a:srgbClr val="7030A0"/>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000000"/>
                </a:solidFill>
                <a:effectLst/>
                <a:uLnTx/>
                <a:uFillTx/>
                <a:latin typeface="Arial"/>
                <a:ea typeface="+mn-ea"/>
                <a:cs typeface="+mn-cs"/>
              </a:endParaRPr>
            </a:p>
          </p:txBody>
        </p:sp>
        <p:pic>
          <p:nvPicPr>
            <p:cNvPr id="187" name="Graphic 186">
              <a:extLst>
                <a:ext uri="{FF2B5EF4-FFF2-40B4-BE49-F238E27FC236}">
                  <a16:creationId xmlns:a16="http://schemas.microsoft.com/office/drawing/2014/main" id="{27B64F33-D7C0-A840-121C-50D5E82F4751}"/>
                </a:ext>
              </a:extLst>
            </p:cNvPr>
            <p:cNvPicPr>
              <a:picLocks/>
            </p:cNvPicPr>
            <p:nvPr/>
          </p:nvPicPr>
          <p:blipFill>
            <a:blip r:embed="rId2">
              <a:extLst>
                <a:ext uri="{96DAC541-7B7A-43D3-8B79-37D633B846F1}">
                  <asvg:svgBlip xmlns:asvg="http://schemas.microsoft.com/office/drawing/2016/SVG/main" xmlns="" r:embed="rId3"/>
                </a:ext>
              </a:extLst>
            </a:blip>
            <a:stretch>
              <a:fillRect/>
            </a:stretch>
          </p:blipFill>
          <p:spPr>
            <a:xfrm>
              <a:off x="11357875" y="4663244"/>
              <a:ext cx="197995" cy="197995"/>
            </a:xfrm>
            <a:prstGeom prst="rect">
              <a:avLst/>
            </a:prstGeom>
          </p:spPr>
        </p:pic>
        <p:sp>
          <p:nvSpPr>
            <p:cNvPr id="188" name="Oval 187">
              <a:extLst>
                <a:ext uri="{FF2B5EF4-FFF2-40B4-BE49-F238E27FC236}">
                  <a16:creationId xmlns:a16="http://schemas.microsoft.com/office/drawing/2014/main" id="{4C1E4B38-2B8E-14C5-BA6F-93C26EBED1FD}"/>
                </a:ext>
              </a:extLst>
            </p:cNvPr>
            <p:cNvSpPr/>
            <p:nvPr/>
          </p:nvSpPr>
          <p:spPr>
            <a:xfrm>
              <a:off x="4246204" y="4122118"/>
              <a:ext cx="244964" cy="209969"/>
            </a:xfrm>
            <a:prstGeom prst="ellipse">
              <a:avLst/>
            </a:prstGeom>
            <a:solidFill>
              <a:srgbClr val="FFFFFF"/>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000000"/>
                </a:solidFill>
                <a:effectLst/>
                <a:uLnTx/>
                <a:uFillTx/>
                <a:latin typeface="Arial"/>
                <a:ea typeface="+mn-ea"/>
                <a:cs typeface="+mn-cs"/>
              </a:endParaRPr>
            </a:p>
          </p:txBody>
        </p:sp>
        <p:pic>
          <p:nvPicPr>
            <p:cNvPr id="189" name="Graphic 188">
              <a:extLst>
                <a:ext uri="{FF2B5EF4-FFF2-40B4-BE49-F238E27FC236}">
                  <a16:creationId xmlns:a16="http://schemas.microsoft.com/office/drawing/2014/main" id="{2FCFA2E9-C9FF-BBC7-8BFC-7ED9DDDCB0E1}"/>
                </a:ext>
              </a:extLst>
            </p:cNvPr>
            <p:cNvPicPr>
              <a:picLocks/>
            </p:cNvPicPr>
            <p:nvPr/>
          </p:nvPicPr>
          <p:blipFill>
            <a:blip r:embed="rId8">
              <a:extLst>
                <a:ext uri="{96DAC541-7B7A-43D3-8B79-37D633B846F1}">
                  <asvg:svgBlip xmlns:asvg="http://schemas.microsoft.com/office/drawing/2016/SVG/main" xmlns="" r:embed="rId9"/>
                </a:ext>
              </a:extLst>
            </a:blip>
            <a:stretch>
              <a:fillRect/>
            </a:stretch>
          </p:blipFill>
          <p:spPr>
            <a:xfrm>
              <a:off x="4240024" y="4107740"/>
              <a:ext cx="251963" cy="251963"/>
            </a:xfrm>
            <a:prstGeom prst="rect">
              <a:avLst/>
            </a:prstGeom>
          </p:spPr>
        </p:pic>
        <p:sp>
          <p:nvSpPr>
            <p:cNvPr id="190" name="Oval 189">
              <a:extLst>
                <a:ext uri="{FF2B5EF4-FFF2-40B4-BE49-F238E27FC236}">
                  <a16:creationId xmlns:a16="http://schemas.microsoft.com/office/drawing/2014/main" id="{C3D714F7-904C-7AC8-06A3-46CE77DDAA81}"/>
                </a:ext>
              </a:extLst>
            </p:cNvPr>
            <p:cNvSpPr/>
            <p:nvPr/>
          </p:nvSpPr>
          <p:spPr>
            <a:xfrm>
              <a:off x="3386244" y="4107740"/>
              <a:ext cx="252801" cy="252801"/>
            </a:xfrm>
            <a:prstGeom prst="ellipse">
              <a:avLst/>
            </a:prstGeom>
            <a:solidFill>
              <a:srgbClr val="19975D"/>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000000"/>
                </a:solidFill>
                <a:effectLst/>
                <a:uLnTx/>
                <a:uFillTx/>
                <a:latin typeface="Arial"/>
                <a:ea typeface="+mn-ea"/>
                <a:cs typeface="+mn-cs"/>
              </a:endParaRPr>
            </a:p>
          </p:txBody>
        </p:sp>
        <p:pic>
          <p:nvPicPr>
            <p:cNvPr id="191" name="Graphic 190">
              <a:extLst>
                <a:ext uri="{FF2B5EF4-FFF2-40B4-BE49-F238E27FC236}">
                  <a16:creationId xmlns:a16="http://schemas.microsoft.com/office/drawing/2014/main" id="{AF0A609D-2A2B-DC6B-E27F-BA49DE19821E}"/>
                </a:ext>
              </a:extLst>
            </p:cNvPr>
            <p:cNvPicPr>
              <a:picLocks/>
            </p:cNvPicPr>
            <p:nvPr/>
          </p:nvPicPr>
          <p:blipFill rotWithShape="1">
            <a:blip r:embed="rId4">
              <a:extLst>
                <a:ext uri="{96DAC541-7B7A-43D3-8B79-37D633B846F1}">
                  <asvg:svgBlip xmlns:asvg="http://schemas.microsoft.com/office/drawing/2016/SVG/main" xmlns="" r:embed="rId5"/>
                </a:ext>
              </a:extLst>
            </a:blip>
            <a:srcRect l="19231" t="23182" r="19535" b="22680"/>
            <a:stretch/>
          </p:blipFill>
          <p:spPr>
            <a:xfrm>
              <a:off x="3437640" y="4159136"/>
              <a:ext cx="150009" cy="150009"/>
            </a:xfrm>
            <a:prstGeom prst="rect">
              <a:avLst/>
            </a:prstGeom>
          </p:spPr>
        </p:pic>
        <p:sp>
          <p:nvSpPr>
            <p:cNvPr id="192" name="Oval 191">
              <a:extLst>
                <a:ext uri="{FF2B5EF4-FFF2-40B4-BE49-F238E27FC236}">
                  <a16:creationId xmlns:a16="http://schemas.microsoft.com/office/drawing/2014/main" id="{087348BF-4975-FE9A-C4C2-C0C21A8966A3}"/>
                </a:ext>
              </a:extLst>
            </p:cNvPr>
            <p:cNvSpPr/>
            <p:nvPr/>
          </p:nvSpPr>
          <p:spPr>
            <a:xfrm>
              <a:off x="3386244" y="3593302"/>
              <a:ext cx="252801" cy="252801"/>
            </a:xfrm>
            <a:prstGeom prst="ellipse">
              <a:avLst/>
            </a:prstGeom>
            <a:solidFill>
              <a:srgbClr val="19975D"/>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000000"/>
                </a:solidFill>
                <a:effectLst/>
                <a:uLnTx/>
                <a:uFillTx/>
                <a:latin typeface="Arial"/>
                <a:ea typeface="+mn-ea"/>
                <a:cs typeface="+mn-cs"/>
              </a:endParaRPr>
            </a:p>
          </p:txBody>
        </p:sp>
        <p:pic>
          <p:nvPicPr>
            <p:cNvPr id="193" name="Graphic 192">
              <a:extLst>
                <a:ext uri="{FF2B5EF4-FFF2-40B4-BE49-F238E27FC236}">
                  <a16:creationId xmlns:a16="http://schemas.microsoft.com/office/drawing/2014/main" id="{D5B53AD3-1870-0AA6-E7B7-528848331AE3}"/>
                </a:ext>
              </a:extLst>
            </p:cNvPr>
            <p:cNvPicPr>
              <a:picLocks/>
            </p:cNvPicPr>
            <p:nvPr/>
          </p:nvPicPr>
          <p:blipFill rotWithShape="1">
            <a:blip r:embed="rId4">
              <a:extLst>
                <a:ext uri="{96DAC541-7B7A-43D3-8B79-37D633B846F1}">
                  <asvg:svgBlip xmlns:asvg="http://schemas.microsoft.com/office/drawing/2016/SVG/main" xmlns="" r:embed="rId5"/>
                </a:ext>
              </a:extLst>
            </a:blip>
            <a:srcRect l="19231" t="23182" r="19535" b="22680"/>
            <a:stretch/>
          </p:blipFill>
          <p:spPr>
            <a:xfrm>
              <a:off x="3437640" y="3644698"/>
              <a:ext cx="150009" cy="150009"/>
            </a:xfrm>
            <a:prstGeom prst="rect">
              <a:avLst/>
            </a:prstGeom>
          </p:spPr>
        </p:pic>
        <p:sp>
          <p:nvSpPr>
            <p:cNvPr id="194" name="Oval 193">
              <a:extLst>
                <a:ext uri="{FF2B5EF4-FFF2-40B4-BE49-F238E27FC236}">
                  <a16:creationId xmlns:a16="http://schemas.microsoft.com/office/drawing/2014/main" id="{C9A64662-86B0-2A05-D6CB-BC7E8E71B202}"/>
                </a:ext>
              </a:extLst>
            </p:cNvPr>
            <p:cNvSpPr/>
            <p:nvPr/>
          </p:nvSpPr>
          <p:spPr>
            <a:xfrm>
              <a:off x="7933342" y="4122118"/>
              <a:ext cx="244964" cy="209969"/>
            </a:xfrm>
            <a:prstGeom prst="ellipse">
              <a:avLst/>
            </a:prstGeom>
            <a:solidFill>
              <a:srgbClr val="FFFFFF"/>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000000"/>
                </a:solidFill>
                <a:effectLst/>
                <a:uLnTx/>
                <a:uFillTx/>
                <a:latin typeface="Arial"/>
                <a:ea typeface="+mn-ea"/>
                <a:cs typeface="+mn-cs"/>
              </a:endParaRPr>
            </a:p>
          </p:txBody>
        </p:sp>
        <p:pic>
          <p:nvPicPr>
            <p:cNvPr id="195" name="Graphic 194">
              <a:extLst>
                <a:ext uri="{FF2B5EF4-FFF2-40B4-BE49-F238E27FC236}">
                  <a16:creationId xmlns:a16="http://schemas.microsoft.com/office/drawing/2014/main" id="{AC7ED302-F0FF-1517-E9EC-235BA8023C91}"/>
                </a:ext>
              </a:extLst>
            </p:cNvPr>
            <p:cNvPicPr>
              <a:picLocks/>
            </p:cNvPicPr>
            <p:nvPr/>
          </p:nvPicPr>
          <p:blipFill>
            <a:blip r:embed="rId8">
              <a:extLst>
                <a:ext uri="{96DAC541-7B7A-43D3-8B79-37D633B846F1}">
                  <asvg:svgBlip xmlns:asvg="http://schemas.microsoft.com/office/drawing/2016/SVG/main" xmlns="" r:embed="rId9"/>
                </a:ext>
              </a:extLst>
            </a:blip>
            <a:stretch>
              <a:fillRect/>
            </a:stretch>
          </p:blipFill>
          <p:spPr>
            <a:xfrm>
              <a:off x="7927162" y="4107740"/>
              <a:ext cx="251963" cy="251963"/>
            </a:xfrm>
            <a:prstGeom prst="rect">
              <a:avLst/>
            </a:prstGeom>
          </p:spPr>
        </p:pic>
        <p:sp>
          <p:nvSpPr>
            <p:cNvPr id="196" name="Oval 195">
              <a:extLst>
                <a:ext uri="{FF2B5EF4-FFF2-40B4-BE49-F238E27FC236}">
                  <a16:creationId xmlns:a16="http://schemas.microsoft.com/office/drawing/2014/main" id="{0EB83AA5-26B3-0252-40C9-7ECD39726439}"/>
                </a:ext>
              </a:extLst>
            </p:cNvPr>
            <p:cNvSpPr/>
            <p:nvPr/>
          </p:nvSpPr>
          <p:spPr>
            <a:xfrm>
              <a:off x="4955428" y="5184144"/>
              <a:ext cx="244964" cy="209969"/>
            </a:xfrm>
            <a:prstGeom prst="ellipse">
              <a:avLst/>
            </a:prstGeom>
            <a:solidFill>
              <a:srgbClr val="FFFFFF"/>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000000"/>
                </a:solidFill>
                <a:effectLst/>
                <a:uLnTx/>
                <a:uFillTx/>
                <a:latin typeface="Arial"/>
                <a:ea typeface="+mn-ea"/>
                <a:cs typeface="+mn-cs"/>
              </a:endParaRPr>
            </a:p>
          </p:txBody>
        </p:sp>
        <p:pic>
          <p:nvPicPr>
            <p:cNvPr id="197" name="Graphic 196">
              <a:extLst>
                <a:ext uri="{FF2B5EF4-FFF2-40B4-BE49-F238E27FC236}">
                  <a16:creationId xmlns:a16="http://schemas.microsoft.com/office/drawing/2014/main" id="{C8BEC1BF-ABAD-5E97-C608-DF760091EE11}"/>
                </a:ext>
              </a:extLst>
            </p:cNvPr>
            <p:cNvPicPr>
              <a:picLocks/>
            </p:cNvPicPr>
            <p:nvPr/>
          </p:nvPicPr>
          <p:blipFill>
            <a:blip r:embed="rId8">
              <a:extLst>
                <a:ext uri="{96DAC541-7B7A-43D3-8B79-37D633B846F1}">
                  <asvg:svgBlip xmlns:asvg="http://schemas.microsoft.com/office/drawing/2016/SVG/main" xmlns="" r:embed="rId9"/>
                </a:ext>
              </a:extLst>
            </a:blip>
            <a:stretch>
              <a:fillRect/>
            </a:stretch>
          </p:blipFill>
          <p:spPr>
            <a:xfrm>
              <a:off x="4949249" y="5169766"/>
              <a:ext cx="251963" cy="251963"/>
            </a:xfrm>
            <a:prstGeom prst="rect">
              <a:avLst/>
            </a:prstGeom>
          </p:spPr>
        </p:pic>
        <p:sp>
          <p:nvSpPr>
            <p:cNvPr id="198" name="Oval 197">
              <a:extLst>
                <a:ext uri="{FF2B5EF4-FFF2-40B4-BE49-F238E27FC236}">
                  <a16:creationId xmlns:a16="http://schemas.microsoft.com/office/drawing/2014/main" id="{9640D189-5763-2F21-CE43-75A573F1CA60}"/>
                </a:ext>
              </a:extLst>
            </p:cNvPr>
            <p:cNvSpPr/>
            <p:nvPr/>
          </p:nvSpPr>
          <p:spPr>
            <a:xfrm>
              <a:off x="1981254" y="5184144"/>
              <a:ext cx="244964" cy="209969"/>
            </a:xfrm>
            <a:prstGeom prst="ellipse">
              <a:avLst/>
            </a:prstGeom>
            <a:solidFill>
              <a:srgbClr val="FFFFFF"/>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000000"/>
                </a:solidFill>
                <a:effectLst/>
                <a:uLnTx/>
                <a:uFillTx/>
                <a:latin typeface="Arial"/>
                <a:ea typeface="+mn-ea"/>
                <a:cs typeface="+mn-cs"/>
              </a:endParaRPr>
            </a:p>
          </p:txBody>
        </p:sp>
        <p:pic>
          <p:nvPicPr>
            <p:cNvPr id="199" name="Graphic 198">
              <a:extLst>
                <a:ext uri="{FF2B5EF4-FFF2-40B4-BE49-F238E27FC236}">
                  <a16:creationId xmlns:a16="http://schemas.microsoft.com/office/drawing/2014/main" id="{09D41AD0-C4AD-A97C-DFC4-E6DD2931B112}"/>
                </a:ext>
              </a:extLst>
            </p:cNvPr>
            <p:cNvPicPr>
              <a:picLocks/>
            </p:cNvPicPr>
            <p:nvPr/>
          </p:nvPicPr>
          <p:blipFill>
            <a:blip r:embed="rId8">
              <a:extLst>
                <a:ext uri="{96DAC541-7B7A-43D3-8B79-37D633B846F1}">
                  <asvg:svgBlip xmlns:asvg="http://schemas.microsoft.com/office/drawing/2016/SVG/main" xmlns="" r:embed="rId9"/>
                </a:ext>
              </a:extLst>
            </a:blip>
            <a:stretch>
              <a:fillRect/>
            </a:stretch>
          </p:blipFill>
          <p:spPr>
            <a:xfrm>
              <a:off x="1975074" y="5169766"/>
              <a:ext cx="251963" cy="251963"/>
            </a:xfrm>
            <a:prstGeom prst="rect">
              <a:avLst/>
            </a:prstGeom>
          </p:spPr>
        </p:pic>
        <p:sp>
          <p:nvSpPr>
            <p:cNvPr id="200" name="Oval 199">
              <a:extLst>
                <a:ext uri="{FF2B5EF4-FFF2-40B4-BE49-F238E27FC236}">
                  <a16:creationId xmlns:a16="http://schemas.microsoft.com/office/drawing/2014/main" id="{A982F28A-A6EA-6EA2-32EF-80A015660820}"/>
                </a:ext>
              </a:extLst>
            </p:cNvPr>
            <p:cNvSpPr/>
            <p:nvPr/>
          </p:nvSpPr>
          <p:spPr>
            <a:xfrm>
              <a:off x="4949249" y="4107740"/>
              <a:ext cx="252801" cy="252801"/>
            </a:xfrm>
            <a:prstGeom prst="ellipse">
              <a:avLst/>
            </a:prstGeom>
            <a:solidFill>
              <a:srgbClr val="19975D"/>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000000"/>
                </a:solidFill>
                <a:effectLst/>
                <a:uLnTx/>
                <a:uFillTx/>
                <a:latin typeface="Arial"/>
                <a:ea typeface="+mn-ea"/>
                <a:cs typeface="+mn-cs"/>
              </a:endParaRPr>
            </a:p>
          </p:txBody>
        </p:sp>
        <p:pic>
          <p:nvPicPr>
            <p:cNvPr id="201" name="Graphic 200">
              <a:extLst>
                <a:ext uri="{FF2B5EF4-FFF2-40B4-BE49-F238E27FC236}">
                  <a16:creationId xmlns:a16="http://schemas.microsoft.com/office/drawing/2014/main" id="{DB385244-B2A8-BAB5-09D7-F3F8FCF6EFF5}"/>
                </a:ext>
              </a:extLst>
            </p:cNvPr>
            <p:cNvPicPr>
              <a:picLocks/>
            </p:cNvPicPr>
            <p:nvPr/>
          </p:nvPicPr>
          <p:blipFill rotWithShape="1">
            <a:blip r:embed="rId4">
              <a:extLst>
                <a:ext uri="{96DAC541-7B7A-43D3-8B79-37D633B846F1}">
                  <asvg:svgBlip xmlns:asvg="http://schemas.microsoft.com/office/drawing/2016/SVG/main" xmlns="" r:embed="rId5"/>
                </a:ext>
              </a:extLst>
            </a:blip>
            <a:srcRect l="19231" t="23182" r="19535" b="22680"/>
            <a:stretch/>
          </p:blipFill>
          <p:spPr>
            <a:xfrm>
              <a:off x="5000645" y="4159136"/>
              <a:ext cx="150009" cy="150009"/>
            </a:xfrm>
            <a:prstGeom prst="rect">
              <a:avLst/>
            </a:prstGeom>
          </p:spPr>
        </p:pic>
        <p:sp>
          <p:nvSpPr>
            <p:cNvPr id="202" name="Oval 201">
              <a:extLst>
                <a:ext uri="{FF2B5EF4-FFF2-40B4-BE49-F238E27FC236}">
                  <a16:creationId xmlns:a16="http://schemas.microsoft.com/office/drawing/2014/main" id="{EC3B7979-63E7-EDFF-34CF-100AD93BF170}"/>
                </a:ext>
              </a:extLst>
            </p:cNvPr>
            <p:cNvSpPr/>
            <p:nvPr/>
          </p:nvSpPr>
          <p:spPr>
            <a:xfrm>
              <a:off x="4949249" y="3593302"/>
              <a:ext cx="252801" cy="252801"/>
            </a:xfrm>
            <a:prstGeom prst="ellipse">
              <a:avLst/>
            </a:prstGeom>
            <a:solidFill>
              <a:srgbClr val="19975D"/>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000000"/>
                </a:solidFill>
                <a:effectLst/>
                <a:uLnTx/>
                <a:uFillTx/>
                <a:latin typeface="Arial"/>
                <a:ea typeface="+mn-ea"/>
                <a:cs typeface="+mn-cs"/>
              </a:endParaRPr>
            </a:p>
          </p:txBody>
        </p:sp>
        <p:pic>
          <p:nvPicPr>
            <p:cNvPr id="203" name="Graphic 202">
              <a:extLst>
                <a:ext uri="{FF2B5EF4-FFF2-40B4-BE49-F238E27FC236}">
                  <a16:creationId xmlns:a16="http://schemas.microsoft.com/office/drawing/2014/main" id="{C236441B-5004-28F1-1643-DCFB8571B2B8}"/>
                </a:ext>
              </a:extLst>
            </p:cNvPr>
            <p:cNvPicPr>
              <a:picLocks/>
            </p:cNvPicPr>
            <p:nvPr/>
          </p:nvPicPr>
          <p:blipFill rotWithShape="1">
            <a:blip r:embed="rId4">
              <a:extLst>
                <a:ext uri="{96DAC541-7B7A-43D3-8B79-37D633B846F1}">
                  <asvg:svgBlip xmlns:asvg="http://schemas.microsoft.com/office/drawing/2016/SVG/main" xmlns="" r:embed="rId5"/>
                </a:ext>
              </a:extLst>
            </a:blip>
            <a:srcRect l="19231" t="23182" r="19535" b="22680"/>
            <a:stretch/>
          </p:blipFill>
          <p:spPr>
            <a:xfrm>
              <a:off x="5000645" y="3644698"/>
              <a:ext cx="150009" cy="150009"/>
            </a:xfrm>
            <a:prstGeom prst="rect">
              <a:avLst/>
            </a:prstGeom>
          </p:spPr>
        </p:pic>
        <p:sp>
          <p:nvSpPr>
            <p:cNvPr id="204" name="Oval 203">
              <a:extLst>
                <a:ext uri="{FF2B5EF4-FFF2-40B4-BE49-F238E27FC236}">
                  <a16:creationId xmlns:a16="http://schemas.microsoft.com/office/drawing/2014/main" id="{3CB08136-59F1-4117-905B-F7943BEE1368}"/>
                </a:ext>
              </a:extLst>
            </p:cNvPr>
            <p:cNvSpPr/>
            <p:nvPr/>
          </p:nvSpPr>
          <p:spPr>
            <a:xfrm>
              <a:off x="1403923" y="5183307"/>
              <a:ext cx="244964" cy="209969"/>
            </a:xfrm>
            <a:prstGeom prst="ellipse">
              <a:avLst/>
            </a:prstGeom>
            <a:solidFill>
              <a:srgbClr val="FFFFFF"/>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000000"/>
                </a:solidFill>
                <a:effectLst/>
                <a:uLnTx/>
                <a:uFillTx/>
                <a:latin typeface="Arial"/>
                <a:ea typeface="+mn-ea"/>
                <a:cs typeface="+mn-cs"/>
              </a:endParaRPr>
            </a:p>
          </p:txBody>
        </p:sp>
        <p:pic>
          <p:nvPicPr>
            <p:cNvPr id="205" name="Graphic 204">
              <a:extLst>
                <a:ext uri="{FF2B5EF4-FFF2-40B4-BE49-F238E27FC236}">
                  <a16:creationId xmlns:a16="http://schemas.microsoft.com/office/drawing/2014/main" id="{E92AB300-C3B7-058A-8C12-4D1C982CD95B}"/>
                </a:ext>
              </a:extLst>
            </p:cNvPr>
            <p:cNvPicPr>
              <a:picLocks/>
            </p:cNvPicPr>
            <p:nvPr/>
          </p:nvPicPr>
          <p:blipFill>
            <a:blip r:embed="rId8">
              <a:extLst>
                <a:ext uri="{96DAC541-7B7A-43D3-8B79-37D633B846F1}">
                  <asvg:svgBlip xmlns:asvg="http://schemas.microsoft.com/office/drawing/2016/SVG/main" xmlns="" r:embed="rId9"/>
                </a:ext>
              </a:extLst>
            </a:blip>
            <a:stretch>
              <a:fillRect/>
            </a:stretch>
          </p:blipFill>
          <p:spPr>
            <a:xfrm>
              <a:off x="1397743" y="5168928"/>
              <a:ext cx="251963" cy="251963"/>
            </a:xfrm>
            <a:prstGeom prst="rect">
              <a:avLst/>
            </a:prstGeom>
          </p:spPr>
        </p:pic>
        <p:sp>
          <p:nvSpPr>
            <p:cNvPr id="206" name="Oval 205">
              <a:extLst>
                <a:ext uri="{FF2B5EF4-FFF2-40B4-BE49-F238E27FC236}">
                  <a16:creationId xmlns:a16="http://schemas.microsoft.com/office/drawing/2014/main" id="{1FB35AE3-4CC0-F092-F775-60BEFE763804}"/>
                </a:ext>
              </a:extLst>
            </p:cNvPr>
            <p:cNvSpPr/>
            <p:nvPr/>
          </p:nvSpPr>
          <p:spPr>
            <a:xfrm>
              <a:off x="9061032" y="3593302"/>
              <a:ext cx="252801" cy="252801"/>
            </a:xfrm>
            <a:prstGeom prst="ellipse">
              <a:avLst/>
            </a:prstGeom>
            <a:solidFill>
              <a:srgbClr val="19975D"/>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000000"/>
                </a:solidFill>
                <a:effectLst/>
                <a:uLnTx/>
                <a:uFillTx/>
                <a:latin typeface="Arial"/>
                <a:ea typeface="+mn-ea"/>
                <a:cs typeface="+mn-cs"/>
              </a:endParaRPr>
            </a:p>
          </p:txBody>
        </p:sp>
        <p:pic>
          <p:nvPicPr>
            <p:cNvPr id="207" name="Graphic 206">
              <a:extLst>
                <a:ext uri="{FF2B5EF4-FFF2-40B4-BE49-F238E27FC236}">
                  <a16:creationId xmlns:a16="http://schemas.microsoft.com/office/drawing/2014/main" id="{8518815E-0FF5-2050-5C38-0ECF554BF6FC}"/>
                </a:ext>
              </a:extLst>
            </p:cNvPr>
            <p:cNvPicPr>
              <a:picLocks/>
            </p:cNvPicPr>
            <p:nvPr/>
          </p:nvPicPr>
          <p:blipFill rotWithShape="1">
            <a:blip r:embed="rId4">
              <a:extLst>
                <a:ext uri="{96DAC541-7B7A-43D3-8B79-37D633B846F1}">
                  <asvg:svgBlip xmlns:asvg="http://schemas.microsoft.com/office/drawing/2016/SVG/main" xmlns="" r:embed="rId5"/>
                </a:ext>
              </a:extLst>
            </a:blip>
            <a:srcRect l="19231" t="23182" r="19535" b="22680"/>
            <a:stretch/>
          </p:blipFill>
          <p:spPr>
            <a:xfrm>
              <a:off x="9112428" y="3644698"/>
              <a:ext cx="150009" cy="150009"/>
            </a:xfrm>
            <a:prstGeom prst="rect">
              <a:avLst/>
            </a:prstGeom>
          </p:spPr>
        </p:pic>
        <p:sp>
          <p:nvSpPr>
            <p:cNvPr id="210" name="TextBox 209">
              <a:extLst>
                <a:ext uri="{FF2B5EF4-FFF2-40B4-BE49-F238E27FC236}">
                  <a16:creationId xmlns:a16="http://schemas.microsoft.com/office/drawing/2014/main" id="{EF7ECC9F-3B11-4BE5-E246-880B74B16097}"/>
                </a:ext>
              </a:extLst>
            </p:cNvPr>
            <p:cNvSpPr txBox="1">
              <a:spLocks/>
            </p:cNvSpPr>
            <p:nvPr/>
          </p:nvSpPr>
          <p:spPr>
            <a:xfrm rot="18600000">
              <a:off x="4140850" y="3028172"/>
              <a:ext cx="834780" cy="261610"/>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sv-SE" sz="1100" b="0" i="0" u="none" strike="noStrike" kern="0" cap="none" spc="0" normalizeH="0" baseline="0" noProof="0">
                  <a:ln>
                    <a:noFill/>
                  </a:ln>
                  <a:solidFill>
                    <a:srgbClr val="000000"/>
                  </a:solidFill>
                  <a:effectLst/>
                  <a:uLnTx/>
                  <a:uFillTx/>
                </a:rPr>
                <a:t>Gallblåsa</a:t>
              </a:r>
            </a:p>
          </p:txBody>
        </p:sp>
      </p:grpSp>
      <p:sp>
        <p:nvSpPr>
          <p:cNvPr id="224" name="TextBox 223">
            <a:extLst>
              <a:ext uri="{FF2B5EF4-FFF2-40B4-BE49-F238E27FC236}">
                <a16:creationId xmlns:a16="http://schemas.microsoft.com/office/drawing/2014/main" id="{D2ADD90C-3CD7-BD89-0D74-0812E76BAA37}"/>
              </a:ext>
            </a:extLst>
          </p:cNvPr>
          <p:cNvSpPr txBox="1"/>
          <p:nvPr/>
        </p:nvSpPr>
        <p:spPr>
          <a:xfrm>
            <a:off x="640903" y="5743537"/>
            <a:ext cx="11325427" cy="486287"/>
          </a:xfrm>
          <a:prstGeom prst="rect">
            <a:avLst/>
          </a:prstGeom>
          <a:noFill/>
        </p:spPr>
        <p:txBody>
          <a:bodyPr wrap="square" rtlCol="0">
            <a:spAutoFit/>
          </a:bodyPr>
          <a:lstStyle/>
          <a:p>
            <a:pPr marL="623888" indent="-623888" defTabSz="457200">
              <a:spcBef>
                <a:spcPct val="20000"/>
              </a:spcBef>
              <a:buFont typeface="Arial"/>
              <a:buNone/>
              <a:tabLst>
                <a:tab pos="450000" algn="r"/>
                <a:tab pos="630000" algn="l"/>
              </a:tabLst>
              <a:defRPr/>
            </a:pPr>
            <a:r>
              <a:rPr lang="sv-SE" sz="800">
                <a:solidFill>
                  <a:srgbClr val="FFFFFF">
                    <a:lumMod val="50000"/>
                  </a:srgbClr>
                </a:solidFill>
                <a:cs typeface="Arial"/>
              </a:rPr>
              <a:t>Not:		Det kan förekomma skillnader mellan vad översikten återger, det vill säga i första hand analyser som anges i SVF eller som genomlysningen visar är standardmässiga, och vad som rekommenderas i till exempel de nationella 		vårdprogrammen och KVAST-dokument. Översikten syftar inte till att läcka all diagnostik som görs.</a:t>
            </a:r>
          </a:p>
          <a:p>
            <a:pPr defTabSz="457200">
              <a:spcBef>
                <a:spcPct val="20000"/>
              </a:spcBef>
              <a:buFont typeface="Arial"/>
              <a:buNone/>
              <a:tabLst>
                <a:tab pos="450000" algn="r"/>
                <a:tab pos="630000" algn="l"/>
              </a:tabLst>
              <a:defRPr/>
            </a:pPr>
            <a:r>
              <a:rPr lang="sv-SE" sz="800">
                <a:solidFill>
                  <a:srgbClr val="FFFFFF">
                    <a:lumMod val="50000"/>
                  </a:srgbClr>
                </a:solidFill>
                <a:cs typeface="Arial"/>
              </a:rPr>
              <a:t>Källa:		SVF och nationella vårdprogram, </a:t>
            </a:r>
            <a:r>
              <a:rPr lang="sv-SE" sz="800" i="1">
                <a:solidFill>
                  <a:srgbClr val="FFFFFF">
                    <a:lumMod val="50000"/>
                  </a:srgbClr>
                </a:solidFill>
                <a:cs typeface="Arial"/>
              </a:rPr>
              <a:t>Kunskapsbanken, </a:t>
            </a:r>
            <a:r>
              <a:rPr lang="sv-SE" sz="800">
                <a:solidFill>
                  <a:srgbClr val="FFFFFF">
                    <a:lumMod val="50000"/>
                  </a:srgbClr>
                </a:solidFill>
                <a:cs typeface="Arial"/>
              </a:rPr>
              <a:t>cancercentrum.se, 2024-03-13</a:t>
            </a:r>
            <a:endParaRPr lang="sv-SE" sz="800" i="1">
              <a:solidFill>
                <a:srgbClr val="FFFFFF">
                  <a:lumMod val="50000"/>
                </a:srgbClr>
              </a:solidFill>
              <a:cs typeface="Arial"/>
            </a:endParaRPr>
          </a:p>
        </p:txBody>
      </p:sp>
      <p:grpSp>
        <p:nvGrpSpPr>
          <p:cNvPr id="2" name="Group 1">
            <a:extLst>
              <a:ext uri="{FF2B5EF4-FFF2-40B4-BE49-F238E27FC236}">
                <a16:creationId xmlns:a16="http://schemas.microsoft.com/office/drawing/2014/main" id="{7D1786AF-E7E1-A4FA-9A4B-D97F7066410C}"/>
              </a:ext>
            </a:extLst>
          </p:cNvPr>
          <p:cNvGrpSpPr/>
          <p:nvPr/>
        </p:nvGrpSpPr>
        <p:grpSpPr>
          <a:xfrm>
            <a:off x="11289483" y="93422"/>
            <a:ext cx="805780" cy="806400"/>
            <a:chOff x="964955" y="1715080"/>
            <a:chExt cx="805780" cy="806400"/>
          </a:xfrm>
        </p:grpSpPr>
        <p:sp>
          <p:nvSpPr>
            <p:cNvPr id="5" name="Oval 4">
              <a:extLst>
                <a:ext uri="{FF2B5EF4-FFF2-40B4-BE49-F238E27FC236}">
                  <a16:creationId xmlns:a16="http://schemas.microsoft.com/office/drawing/2014/main" id="{034800F6-5C80-7CD2-949B-296F22EF8530}"/>
                </a:ext>
              </a:extLst>
            </p:cNvPr>
            <p:cNvSpPr/>
            <p:nvPr/>
          </p:nvSpPr>
          <p:spPr>
            <a:xfrm>
              <a:off x="964955" y="1715080"/>
              <a:ext cx="805780" cy="806400"/>
            </a:xfrm>
            <a:prstGeom prst="ellipse">
              <a:avLst/>
            </a:prstGeom>
            <a:solidFill>
              <a:srgbClr val="1D9B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Graphic 5">
              <a:extLst>
                <a:ext uri="{FF2B5EF4-FFF2-40B4-BE49-F238E27FC236}">
                  <a16:creationId xmlns:a16="http://schemas.microsoft.com/office/drawing/2014/main" id="{EC500729-7853-91D4-1F6B-0DFAC238C98E}"/>
                </a:ext>
              </a:extLst>
            </p:cNvPr>
            <p:cNvPicPr>
              <a:picLocks/>
            </p:cNvPicPr>
            <p:nvPr/>
          </p:nvPicPr>
          <p:blipFill>
            <a:blip r:embed="rId10">
              <a:extLst>
                <a:ext uri="{96DAC541-7B7A-43D3-8B79-37D633B846F1}">
                  <asvg:svgBlip xmlns:asvg="http://schemas.microsoft.com/office/drawing/2016/SVG/main" xmlns="" r:embed="rId11"/>
                </a:ext>
              </a:extLst>
            </a:blip>
            <a:stretch>
              <a:fillRect/>
            </a:stretch>
          </p:blipFill>
          <p:spPr>
            <a:xfrm>
              <a:off x="1045533" y="1815907"/>
              <a:ext cx="644624" cy="604747"/>
            </a:xfrm>
            <a:prstGeom prst="rect">
              <a:avLst/>
            </a:prstGeom>
          </p:spPr>
        </p:pic>
      </p:grpSp>
    </p:spTree>
    <p:extLst>
      <p:ext uri="{BB962C8B-B14F-4D97-AF65-F5344CB8AC3E}">
        <p14:creationId xmlns:p14="http://schemas.microsoft.com/office/powerpoint/2010/main" val="2691711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1A7D8-9398-8C5D-5345-22B58BA9D789}"/>
              </a:ext>
            </a:extLst>
          </p:cNvPr>
          <p:cNvSpPr>
            <a:spLocks noGrp="1"/>
          </p:cNvSpPr>
          <p:nvPr>
            <p:ph type="title"/>
          </p:nvPr>
        </p:nvSpPr>
        <p:spPr>
          <a:xfrm>
            <a:off x="550863" y="260142"/>
            <a:ext cx="10729912" cy="931313"/>
          </a:xfrm>
        </p:spPr>
        <p:txBody>
          <a:bodyPr/>
          <a:lstStyle/>
          <a:p>
            <a:r>
              <a:rPr lang="sv-SE" dirty="0"/>
              <a:t>Spridningen i ledtider visar om hindren för ledtider finns inom patologi</a:t>
            </a:r>
          </a:p>
        </p:txBody>
      </p:sp>
      <p:grpSp>
        <p:nvGrpSpPr>
          <p:cNvPr id="22" name="Group 21">
            <a:extLst>
              <a:ext uri="{FF2B5EF4-FFF2-40B4-BE49-F238E27FC236}">
                <a16:creationId xmlns:a16="http://schemas.microsoft.com/office/drawing/2014/main" id="{9EF789B4-F857-8DAB-1E5B-823C4C700E01}"/>
              </a:ext>
            </a:extLst>
          </p:cNvPr>
          <p:cNvGrpSpPr/>
          <p:nvPr/>
        </p:nvGrpSpPr>
        <p:grpSpPr>
          <a:xfrm>
            <a:off x="11289483" y="93422"/>
            <a:ext cx="805780" cy="806400"/>
            <a:chOff x="964955" y="2564896"/>
            <a:chExt cx="805780" cy="806400"/>
          </a:xfrm>
        </p:grpSpPr>
        <p:sp>
          <p:nvSpPr>
            <p:cNvPr id="23" name="Oval 22">
              <a:extLst>
                <a:ext uri="{FF2B5EF4-FFF2-40B4-BE49-F238E27FC236}">
                  <a16:creationId xmlns:a16="http://schemas.microsoft.com/office/drawing/2014/main" id="{9ED4AAFA-9548-6156-EC61-9BF72BBA50DE}"/>
                </a:ext>
              </a:extLst>
            </p:cNvPr>
            <p:cNvSpPr/>
            <p:nvPr/>
          </p:nvSpPr>
          <p:spPr>
            <a:xfrm>
              <a:off x="964955" y="2564896"/>
              <a:ext cx="805780" cy="806400"/>
            </a:xfrm>
            <a:prstGeom prst="ellipse">
              <a:avLst/>
            </a:prstGeom>
            <a:solidFill>
              <a:srgbClr val="1D9B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4" name="Graphic 23">
              <a:extLst>
                <a:ext uri="{FF2B5EF4-FFF2-40B4-BE49-F238E27FC236}">
                  <a16:creationId xmlns:a16="http://schemas.microsoft.com/office/drawing/2014/main" id="{4358C479-351F-ACC1-F918-9D401D93E1F8}"/>
                </a:ext>
              </a:extLst>
            </p:cNvPr>
            <p:cNvPicPr>
              <a:picLocks/>
            </p:cNvPicPr>
            <p:nvPr/>
          </p:nvPicPr>
          <p:blipFill>
            <a:blip r:embed="rId2">
              <a:extLst>
                <a:ext uri="{96DAC541-7B7A-43D3-8B79-37D633B846F1}">
                  <asvg:svgBlip xmlns:asvg="http://schemas.microsoft.com/office/drawing/2016/SVG/main" xmlns="" r:embed="rId3"/>
                </a:ext>
              </a:extLst>
            </a:blip>
            <a:stretch>
              <a:fillRect/>
            </a:stretch>
          </p:blipFill>
          <p:spPr>
            <a:xfrm>
              <a:off x="1045533" y="2665723"/>
              <a:ext cx="644624" cy="604747"/>
            </a:xfrm>
            <a:prstGeom prst="rect">
              <a:avLst/>
            </a:prstGeom>
          </p:spPr>
        </p:pic>
      </p:grpSp>
      <p:pic>
        <p:nvPicPr>
          <p:cNvPr id="35" name="Picture 34">
            <a:extLst>
              <a:ext uri="{FF2B5EF4-FFF2-40B4-BE49-F238E27FC236}">
                <a16:creationId xmlns:a16="http://schemas.microsoft.com/office/drawing/2014/main" id="{B83BA5FF-0825-6953-5927-B4A5D51EF47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3302"/>
          <a:stretch/>
        </p:blipFill>
        <p:spPr bwMode="auto">
          <a:xfrm>
            <a:off x="709883" y="2737612"/>
            <a:ext cx="4908653" cy="2568884"/>
          </a:xfrm>
          <a:prstGeom prst="rect">
            <a:avLst/>
          </a:prstGeom>
          <a:noFill/>
          <a:ln>
            <a:noFill/>
          </a:ln>
          <a:extLst>
            <a:ext uri="{53640926-AAD7-44D8-BBD7-CCE9431645EC}">
              <a14:shadowObscured xmlns:a14="http://schemas.microsoft.com/office/drawing/2010/main"/>
            </a:ext>
          </a:extLst>
        </p:spPr>
      </p:pic>
      <p:sp>
        <p:nvSpPr>
          <p:cNvPr id="47" name="TextBox 46">
            <a:extLst>
              <a:ext uri="{FF2B5EF4-FFF2-40B4-BE49-F238E27FC236}">
                <a16:creationId xmlns:a16="http://schemas.microsoft.com/office/drawing/2014/main" id="{56826D23-FFF5-80DD-3A46-0EF9B0F6968F}"/>
              </a:ext>
            </a:extLst>
          </p:cNvPr>
          <p:cNvSpPr txBox="1">
            <a:spLocks/>
          </p:cNvSpPr>
          <p:nvPr/>
        </p:nvSpPr>
        <p:spPr>
          <a:xfrm>
            <a:off x="550863" y="1736725"/>
            <a:ext cx="5431973" cy="293607"/>
          </a:xfrm>
          <a:prstGeom prst="rect">
            <a:avLst/>
          </a:prstGeom>
          <a:noFill/>
        </p:spPr>
        <p:txBody>
          <a:bodyPr wrap="square">
            <a:spAutoFit/>
          </a:bodyPr>
          <a:lstStyle/>
          <a:p>
            <a:pPr>
              <a:lnSpc>
                <a:spcPct val="120000"/>
              </a:lnSpc>
              <a:spcBef>
                <a:spcPts val="1600"/>
              </a:spcBef>
              <a:spcAft>
                <a:spcPts val="600"/>
              </a:spcAft>
            </a:pPr>
            <a:r>
              <a:rPr lang="sv-SE" sz="1200" b="1" kern="100" dirty="0">
                <a:effectLst/>
                <a:latin typeface="Arial" panose="020B0604020202020204" pitchFamily="34" charset="0"/>
                <a:ea typeface="MS Gothic" panose="020B0609070205080204" pitchFamily="49" charset="-128"/>
                <a:cs typeface="Times New Roman" panose="02020603050405020304" pitchFamily="18" charset="0"/>
              </a:rPr>
              <a:t>Det övergripande patologiflödet från remiss till diagnosbesked</a:t>
            </a:r>
            <a:endParaRPr lang="sv-SE" sz="1200" b="1" kern="100">
              <a:effectLst/>
              <a:latin typeface="Arial" panose="020B0604020202020204" pitchFamily="34" charset="0"/>
              <a:ea typeface="MS Gothic" panose="020B0609070205080204" pitchFamily="49" charset="-128"/>
              <a:cs typeface="Times New Roman" panose="02020603050405020304" pitchFamily="18" charset="0"/>
            </a:endParaRPr>
          </a:p>
        </p:txBody>
      </p:sp>
      <p:sp>
        <p:nvSpPr>
          <p:cNvPr id="50" name="TextBox 49">
            <a:extLst>
              <a:ext uri="{FF2B5EF4-FFF2-40B4-BE49-F238E27FC236}">
                <a16:creationId xmlns:a16="http://schemas.microsoft.com/office/drawing/2014/main" id="{F9F005AC-6F22-1CAA-0C6F-BDAB92FD2598}"/>
              </a:ext>
            </a:extLst>
          </p:cNvPr>
          <p:cNvSpPr txBox="1"/>
          <p:nvPr/>
        </p:nvSpPr>
        <p:spPr>
          <a:xfrm>
            <a:off x="640904" y="5918366"/>
            <a:ext cx="10380868" cy="363176"/>
          </a:xfrm>
          <a:prstGeom prst="rect">
            <a:avLst/>
          </a:prstGeom>
          <a:noFill/>
        </p:spPr>
        <p:txBody>
          <a:bodyPr wrap="square" rtlCol="0">
            <a:spAutoFit/>
          </a:bodyPr>
          <a:lstStyle/>
          <a:p>
            <a:pPr defTabSz="457200">
              <a:spcBef>
                <a:spcPct val="20000"/>
              </a:spcBef>
              <a:buFont typeface="Arial"/>
              <a:buNone/>
              <a:tabLst>
                <a:tab pos="450000" algn="r"/>
                <a:tab pos="630000" algn="l"/>
              </a:tabLst>
              <a:defRPr/>
            </a:pPr>
            <a:r>
              <a:rPr lang="sv-SE" sz="800" dirty="0">
                <a:solidFill>
                  <a:srgbClr val="FFFFFF">
                    <a:lumMod val="50000"/>
                  </a:srgbClr>
                </a:solidFill>
                <a:cs typeface="Arial"/>
              </a:rPr>
              <a:t>Not:		Delledtiderna för varje diagnos, angivna som ”n” ovan, avser antalet SVF-märkta patologiundersökningar som regionen har registrerat i dataunderlaget att de hanterade under 2023.</a:t>
            </a:r>
          </a:p>
          <a:p>
            <a:pPr defTabSz="457200">
              <a:spcBef>
                <a:spcPct val="20000"/>
              </a:spcBef>
              <a:buFont typeface="Arial"/>
              <a:buNone/>
              <a:tabLst>
                <a:tab pos="450000" algn="r"/>
                <a:tab pos="630000" algn="l"/>
              </a:tabLst>
              <a:defRPr/>
            </a:pPr>
            <a:r>
              <a:rPr lang="sv-SE" sz="800" dirty="0">
                <a:solidFill>
                  <a:srgbClr val="FFFFFF">
                    <a:lumMod val="50000"/>
                  </a:srgbClr>
                </a:solidFill>
                <a:cs typeface="Arial"/>
              </a:rPr>
              <a:t>Källa:		En medelstor regions statistik över SVF-ledtider inom bild och funktion, 2024</a:t>
            </a:r>
          </a:p>
        </p:txBody>
      </p:sp>
      <p:pic>
        <p:nvPicPr>
          <p:cNvPr id="48" name="Picture 47">
            <a:extLst>
              <a:ext uri="{FF2B5EF4-FFF2-40B4-BE49-F238E27FC236}">
                <a16:creationId xmlns:a16="http://schemas.microsoft.com/office/drawing/2014/main" id="{ADB80B93-9339-3C2D-E9F6-BF97AEFBE075}"/>
              </a:ext>
            </a:extLst>
          </p:cNvPr>
          <p:cNvPicPr>
            <a:picLocks/>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59400" y="1931212"/>
            <a:ext cx="6681881" cy="4221361"/>
          </a:xfrm>
          <a:prstGeom prst="rect">
            <a:avLst/>
          </a:prstGeom>
          <a:noFill/>
          <a:ln>
            <a:noFill/>
          </a:ln>
        </p:spPr>
      </p:pic>
      <p:grpSp>
        <p:nvGrpSpPr>
          <p:cNvPr id="54" name="Group 53">
            <a:extLst>
              <a:ext uri="{FF2B5EF4-FFF2-40B4-BE49-F238E27FC236}">
                <a16:creationId xmlns:a16="http://schemas.microsoft.com/office/drawing/2014/main" id="{31F9EC45-FEA7-66D0-4668-0DC40463A602}"/>
              </a:ext>
            </a:extLst>
          </p:cNvPr>
          <p:cNvGrpSpPr/>
          <p:nvPr/>
        </p:nvGrpSpPr>
        <p:grpSpPr>
          <a:xfrm>
            <a:off x="6931252" y="1931212"/>
            <a:ext cx="5083433" cy="4056495"/>
            <a:chOff x="6931252" y="1900039"/>
            <a:chExt cx="5083433" cy="4056495"/>
          </a:xfrm>
        </p:grpSpPr>
        <p:sp>
          <p:nvSpPr>
            <p:cNvPr id="5" name="TextBox 4">
              <a:extLst>
                <a:ext uri="{FF2B5EF4-FFF2-40B4-BE49-F238E27FC236}">
                  <a16:creationId xmlns:a16="http://schemas.microsoft.com/office/drawing/2014/main" id="{C4AA8EDE-3294-9FC9-2DED-32942964CC6E}"/>
                </a:ext>
              </a:extLst>
            </p:cNvPr>
            <p:cNvSpPr txBox="1"/>
            <p:nvPr/>
          </p:nvSpPr>
          <p:spPr>
            <a:xfrm>
              <a:off x="8953181" y="5756479"/>
              <a:ext cx="937260" cy="200055"/>
            </a:xfrm>
            <a:prstGeom prst="rect">
              <a:avLst/>
            </a:prstGeom>
            <a:solidFill>
              <a:schemeClr val="bg1"/>
            </a:solidFill>
          </p:spPr>
          <p:txBody>
            <a:bodyPr wrap="square" tIns="0" rtlCol="0">
              <a:spAutoFit/>
            </a:bodyPr>
            <a:lstStyle/>
            <a:p>
              <a:r>
                <a:rPr lang="sv-SE" sz="1000"/>
                <a:t>Antal dagar</a:t>
              </a:r>
            </a:p>
          </p:txBody>
        </p:sp>
        <p:sp>
          <p:nvSpPr>
            <p:cNvPr id="7" name="Rectangle 6">
              <a:extLst>
                <a:ext uri="{FF2B5EF4-FFF2-40B4-BE49-F238E27FC236}">
                  <a16:creationId xmlns:a16="http://schemas.microsoft.com/office/drawing/2014/main" id="{EA288523-07CB-F042-B34F-2B4885A6B2F8}"/>
                </a:ext>
              </a:extLst>
            </p:cNvPr>
            <p:cNvSpPr/>
            <p:nvPr/>
          </p:nvSpPr>
          <p:spPr>
            <a:xfrm>
              <a:off x="6931252" y="5562668"/>
              <a:ext cx="192612" cy="16188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000">
                  <a:solidFill>
                    <a:schemeClr val="tx1"/>
                  </a:solidFill>
                </a:rPr>
                <a:t>0</a:t>
              </a:r>
              <a:endParaRPr lang="sv-SE">
                <a:solidFill>
                  <a:schemeClr val="tx1"/>
                </a:solidFill>
              </a:endParaRPr>
            </a:p>
          </p:txBody>
        </p:sp>
        <p:sp>
          <p:nvSpPr>
            <p:cNvPr id="8" name="Rectangle 7">
              <a:extLst>
                <a:ext uri="{FF2B5EF4-FFF2-40B4-BE49-F238E27FC236}">
                  <a16:creationId xmlns:a16="http://schemas.microsoft.com/office/drawing/2014/main" id="{0FDCBA78-6D43-C3A8-C285-6E886B0D2527}"/>
                </a:ext>
              </a:extLst>
            </p:cNvPr>
            <p:cNvSpPr/>
            <p:nvPr/>
          </p:nvSpPr>
          <p:spPr>
            <a:xfrm>
              <a:off x="7883753" y="5562668"/>
              <a:ext cx="192612" cy="16188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000">
                  <a:solidFill>
                    <a:schemeClr val="tx1"/>
                  </a:solidFill>
                </a:rPr>
                <a:t>5</a:t>
              </a:r>
              <a:endParaRPr lang="sv-SE">
                <a:solidFill>
                  <a:schemeClr val="tx1"/>
                </a:solidFill>
              </a:endParaRPr>
            </a:p>
          </p:txBody>
        </p:sp>
        <p:sp>
          <p:nvSpPr>
            <p:cNvPr id="9" name="Rectangle 8">
              <a:extLst>
                <a:ext uri="{FF2B5EF4-FFF2-40B4-BE49-F238E27FC236}">
                  <a16:creationId xmlns:a16="http://schemas.microsoft.com/office/drawing/2014/main" id="{227ADBA2-919E-566E-8889-B18C9631BABC}"/>
                </a:ext>
              </a:extLst>
            </p:cNvPr>
            <p:cNvSpPr/>
            <p:nvPr/>
          </p:nvSpPr>
          <p:spPr>
            <a:xfrm>
              <a:off x="8764809" y="5562668"/>
              <a:ext cx="378492" cy="16188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000">
                  <a:solidFill>
                    <a:schemeClr val="tx1"/>
                  </a:solidFill>
                </a:rPr>
                <a:t>10</a:t>
              </a:r>
              <a:endParaRPr lang="sv-SE">
                <a:solidFill>
                  <a:schemeClr val="tx1"/>
                </a:solidFill>
              </a:endParaRPr>
            </a:p>
          </p:txBody>
        </p:sp>
        <p:sp>
          <p:nvSpPr>
            <p:cNvPr id="10" name="Rectangle 9">
              <a:extLst>
                <a:ext uri="{FF2B5EF4-FFF2-40B4-BE49-F238E27FC236}">
                  <a16:creationId xmlns:a16="http://schemas.microsoft.com/office/drawing/2014/main" id="{DE0E1DC8-2E39-291A-AE74-927D62B97286}"/>
                </a:ext>
              </a:extLst>
            </p:cNvPr>
            <p:cNvSpPr/>
            <p:nvPr/>
          </p:nvSpPr>
          <p:spPr>
            <a:xfrm>
              <a:off x="9742522" y="5562668"/>
              <a:ext cx="378492" cy="16188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000">
                  <a:solidFill>
                    <a:schemeClr val="tx1"/>
                  </a:solidFill>
                </a:rPr>
                <a:t>15</a:t>
              </a:r>
              <a:endParaRPr lang="sv-SE">
                <a:solidFill>
                  <a:schemeClr val="tx1"/>
                </a:solidFill>
              </a:endParaRPr>
            </a:p>
          </p:txBody>
        </p:sp>
        <p:sp>
          <p:nvSpPr>
            <p:cNvPr id="13" name="Rectangle 12">
              <a:extLst>
                <a:ext uri="{FF2B5EF4-FFF2-40B4-BE49-F238E27FC236}">
                  <a16:creationId xmlns:a16="http://schemas.microsoft.com/office/drawing/2014/main" id="{0D12830E-89D2-AD21-F10D-48F0A6B93106}"/>
                </a:ext>
              </a:extLst>
            </p:cNvPr>
            <p:cNvSpPr/>
            <p:nvPr/>
          </p:nvSpPr>
          <p:spPr>
            <a:xfrm>
              <a:off x="10710709" y="5562668"/>
              <a:ext cx="378492" cy="16188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000">
                  <a:solidFill>
                    <a:schemeClr val="tx1"/>
                  </a:solidFill>
                </a:rPr>
                <a:t>20</a:t>
              </a:r>
              <a:endParaRPr lang="sv-SE">
                <a:solidFill>
                  <a:schemeClr val="tx1"/>
                </a:solidFill>
              </a:endParaRPr>
            </a:p>
          </p:txBody>
        </p:sp>
        <p:sp>
          <p:nvSpPr>
            <p:cNvPr id="14" name="Rectangle 13">
              <a:extLst>
                <a:ext uri="{FF2B5EF4-FFF2-40B4-BE49-F238E27FC236}">
                  <a16:creationId xmlns:a16="http://schemas.microsoft.com/office/drawing/2014/main" id="{331A6C50-CF24-5C33-E030-F18AF41FED99}"/>
                </a:ext>
              </a:extLst>
            </p:cNvPr>
            <p:cNvSpPr/>
            <p:nvPr/>
          </p:nvSpPr>
          <p:spPr>
            <a:xfrm>
              <a:off x="7073636" y="4578418"/>
              <a:ext cx="100455" cy="16188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sv-SE" sz="1000">
                  <a:solidFill>
                    <a:schemeClr val="tx1"/>
                  </a:solidFill>
                </a:rPr>
                <a:t>1</a:t>
              </a:r>
              <a:endParaRPr lang="sv-SE">
                <a:solidFill>
                  <a:schemeClr val="tx1"/>
                </a:solidFill>
              </a:endParaRPr>
            </a:p>
          </p:txBody>
        </p:sp>
        <p:sp>
          <p:nvSpPr>
            <p:cNvPr id="15" name="Rectangle 14">
              <a:extLst>
                <a:ext uri="{FF2B5EF4-FFF2-40B4-BE49-F238E27FC236}">
                  <a16:creationId xmlns:a16="http://schemas.microsoft.com/office/drawing/2014/main" id="{C874E22E-2C9F-051E-A2E0-628C3476F572}"/>
                </a:ext>
              </a:extLst>
            </p:cNvPr>
            <p:cNvSpPr/>
            <p:nvPr/>
          </p:nvSpPr>
          <p:spPr>
            <a:xfrm>
              <a:off x="9553085" y="5130868"/>
              <a:ext cx="192612" cy="16188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sv-SE" sz="1000">
                  <a:solidFill>
                    <a:schemeClr val="tx1"/>
                  </a:solidFill>
                </a:rPr>
                <a:t>13</a:t>
              </a:r>
              <a:endParaRPr lang="sv-SE">
                <a:solidFill>
                  <a:schemeClr val="tx1"/>
                </a:solidFill>
              </a:endParaRPr>
            </a:p>
          </p:txBody>
        </p:sp>
        <p:sp>
          <p:nvSpPr>
            <p:cNvPr id="16" name="Rectangle 15">
              <a:extLst>
                <a:ext uri="{FF2B5EF4-FFF2-40B4-BE49-F238E27FC236}">
                  <a16:creationId xmlns:a16="http://schemas.microsoft.com/office/drawing/2014/main" id="{B1F592BF-1530-1D30-8E04-A16C162F7560}"/>
                </a:ext>
              </a:extLst>
            </p:cNvPr>
            <p:cNvSpPr/>
            <p:nvPr/>
          </p:nvSpPr>
          <p:spPr>
            <a:xfrm>
              <a:off x="8818182" y="4911799"/>
              <a:ext cx="192612" cy="16188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sv-SE" sz="1000">
                  <a:solidFill>
                    <a:schemeClr val="tx1"/>
                  </a:solidFill>
                </a:rPr>
                <a:t>10</a:t>
              </a:r>
              <a:endParaRPr lang="sv-SE">
                <a:solidFill>
                  <a:schemeClr val="tx1"/>
                </a:solidFill>
              </a:endParaRPr>
            </a:p>
          </p:txBody>
        </p:sp>
        <p:sp>
          <p:nvSpPr>
            <p:cNvPr id="17" name="Rectangle 16">
              <a:extLst>
                <a:ext uri="{FF2B5EF4-FFF2-40B4-BE49-F238E27FC236}">
                  <a16:creationId xmlns:a16="http://schemas.microsoft.com/office/drawing/2014/main" id="{FEFB8018-6FE7-82F7-4E6F-E5CB03C83681}"/>
                </a:ext>
              </a:extLst>
            </p:cNvPr>
            <p:cNvSpPr/>
            <p:nvPr/>
          </p:nvSpPr>
          <p:spPr>
            <a:xfrm>
              <a:off x="8145652" y="4911799"/>
              <a:ext cx="50351" cy="16188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sv-SE" sz="1000">
                  <a:solidFill>
                    <a:schemeClr val="tx1"/>
                  </a:solidFill>
                </a:rPr>
                <a:t>6</a:t>
              </a:r>
              <a:endParaRPr lang="sv-SE">
                <a:solidFill>
                  <a:schemeClr val="tx1"/>
                </a:solidFill>
              </a:endParaRPr>
            </a:p>
          </p:txBody>
        </p:sp>
        <p:sp>
          <p:nvSpPr>
            <p:cNvPr id="18" name="Rectangle 17">
              <a:extLst>
                <a:ext uri="{FF2B5EF4-FFF2-40B4-BE49-F238E27FC236}">
                  <a16:creationId xmlns:a16="http://schemas.microsoft.com/office/drawing/2014/main" id="{69691132-F6D6-4086-83A8-388C1AF7318F}"/>
                </a:ext>
              </a:extLst>
            </p:cNvPr>
            <p:cNvSpPr/>
            <p:nvPr/>
          </p:nvSpPr>
          <p:spPr>
            <a:xfrm>
              <a:off x="7756933" y="4911799"/>
              <a:ext cx="112337" cy="16188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sv-SE" sz="1000">
                  <a:solidFill>
                    <a:schemeClr val="tx1"/>
                  </a:solidFill>
                </a:rPr>
                <a:t>4</a:t>
              </a:r>
              <a:endParaRPr lang="sv-SE">
                <a:solidFill>
                  <a:schemeClr val="tx1"/>
                </a:solidFill>
              </a:endParaRPr>
            </a:p>
          </p:txBody>
        </p:sp>
        <p:sp>
          <p:nvSpPr>
            <p:cNvPr id="19" name="Rectangle 18">
              <a:extLst>
                <a:ext uri="{FF2B5EF4-FFF2-40B4-BE49-F238E27FC236}">
                  <a16:creationId xmlns:a16="http://schemas.microsoft.com/office/drawing/2014/main" id="{AAF87172-EC7F-44F9-3BB6-049F33035221}"/>
                </a:ext>
              </a:extLst>
            </p:cNvPr>
            <p:cNvSpPr/>
            <p:nvPr/>
          </p:nvSpPr>
          <p:spPr>
            <a:xfrm>
              <a:off x="9371583" y="4578418"/>
              <a:ext cx="143892" cy="16188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sv-SE" sz="1000">
                  <a:solidFill>
                    <a:schemeClr val="tx1"/>
                  </a:solidFill>
                </a:rPr>
                <a:t>12</a:t>
              </a:r>
              <a:endParaRPr lang="sv-SE">
                <a:solidFill>
                  <a:schemeClr val="tx1"/>
                </a:solidFill>
              </a:endParaRPr>
            </a:p>
          </p:txBody>
        </p:sp>
        <p:sp>
          <p:nvSpPr>
            <p:cNvPr id="20" name="Rectangle 19">
              <a:extLst>
                <a:ext uri="{FF2B5EF4-FFF2-40B4-BE49-F238E27FC236}">
                  <a16:creationId xmlns:a16="http://schemas.microsoft.com/office/drawing/2014/main" id="{2CB6FF2B-529A-4E4F-6012-EF233C111D52}"/>
                </a:ext>
              </a:extLst>
            </p:cNvPr>
            <p:cNvSpPr/>
            <p:nvPr/>
          </p:nvSpPr>
          <p:spPr>
            <a:xfrm>
              <a:off x="8453846" y="4360737"/>
              <a:ext cx="192612" cy="16188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sv-SE" sz="1000">
                  <a:solidFill>
                    <a:schemeClr val="tx1"/>
                  </a:solidFill>
                </a:rPr>
                <a:t>8</a:t>
              </a:r>
              <a:endParaRPr lang="sv-SE">
                <a:solidFill>
                  <a:schemeClr val="tx1"/>
                </a:solidFill>
              </a:endParaRPr>
            </a:p>
          </p:txBody>
        </p:sp>
        <p:sp>
          <p:nvSpPr>
            <p:cNvPr id="21" name="Rectangle 20">
              <a:extLst>
                <a:ext uri="{FF2B5EF4-FFF2-40B4-BE49-F238E27FC236}">
                  <a16:creationId xmlns:a16="http://schemas.microsoft.com/office/drawing/2014/main" id="{5AACDB35-6C26-FCF8-9A71-BB1B97963FA2}"/>
                </a:ext>
              </a:extLst>
            </p:cNvPr>
            <p:cNvSpPr/>
            <p:nvPr/>
          </p:nvSpPr>
          <p:spPr>
            <a:xfrm>
              <a:off x="7949462" y="4360737"/>
              <a:ext cx="50351" cy="16188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sv-SE" sz="1000">
                  <a:solidFill>
                    <a:schemeClr val="tx1"/>
                  </a:solidFill>
                </a:rPr>
                <a:t>5</a:t>
              </a:r>
              <a:endParaRPr lang="sv-SE">
                <a:solidFill>
                  <a:schemeClr val="tx1"/>
                </a:solidFill>
              </a:endParaRPr>
            </a:p>
          </p:txBody>
        </p:sp>
        <p:sp>
          <p:nvSpPr>
            <p:cNvPr id="25" name="Rectangle 24">
              <a:extLst>
                <a:ext uri="{FF2B5EF4-FFF2-40B4-BE49-F238E27FC236}">
                  <a16:creationId xmlns:a16="http://schemas.microsoft.com/office/drawing/2014/main" id="{E66FEC8B-01E3-EB57-6D84-AC4B3C0FD47C}"/>
                </a:ext>
              </a:extLst>
            </p:cNvPr>
            <p:cNvSpPr/>
            <p:nvPr/>
          </p:nvSpPr>
          <p:spPr>
            <a:xfrm>
              <a:off x="7349583" y="4360737"/>
              <a:ext cx="112337" cy="16188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sv-SE" sz="1000">
                  <a:solidFill>
                    <a:schemeClr val="tx1"/>
                  </a:solidFill>
                </a:rPr>
                <a:t>2</a:t>
              </a:r>
              <a:endParaRPr lang="sv-SE">
                <a:solidFill>
                  <a:schemeClr val="tx1"/>
                </a:solidFill>
              </a:endParaRPr>
            </a:p>
          </p:txBody>
        </p:sp>
        <p:sp>
          <p:nvSpPr>
            <p:cNvPr id="26" name="Rectangle 25">
              <a:extLst>
                <a:ext uri="{FF2B5EF4-FFF2-40B4-BE49-F238E27FC236}">
                  <a16:creationId xmlns:a16="http://schemas.microsoft.com/office/drawing/2014/main" id="{4A97FDE6-2C11-42AD-2E5F-E73DB5EF3538}"/>
                </a:ext>
              </a:extLst>
            </p:cNvPr>
            <p:cNvSpPr/>
            <p:nvPr/>
          </p:nvSpPr>
          <p:spPr>
            <a:xfrm>
              <a:off x="7256158" y="4032820"/>
              <a:ext cx="100455" cy="16188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sv-SE" sz="1000">
                  <a:solidFill>
                    <a:schemeClr val="tx1"/>
                  </a:solidFill>
                </a:rPr>
                <a:t>2</a:t>
              </a:r>
              <a:endParaRPr lang="sv-SE">
                <a:solidFill>
                  <a:schemeClr val="tx1"/>
                </a:solidFill>
              </a:endParaRPr>
            </a:p>
          </p:txBody>
        </p:sp>
        <p:sp>
          <p:nvSpPr>
            <p:cNvPr id="27" name="Rectangle 26">
              <a:extLst>
                <a:ext uri="{FF2B5EF4-FFF2-40B4-BE49-F238E27FC236}">
                  <a16:creationId xmlns:a16="http://schemas.microsoft.com/office/drawing/2014/main" id="{F3B1BF46-3888-65AD-D0CF-60378A382655}"/>
                </a:ext>
              </a:extLst>
            </p:cNvPr>
            <p:cNvSpPr/>
            <p:nvPr/>
          </p:nvSpPr>
          <p:spPr>
            <a:xfrm>
              <a:off x="9371076" y="4032820"/>
              <a:ext cx="159784" cy="16188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sv-SE" sz="1000">
                  <a:solidFill>
                    <a:schemeClr val="tx1"/>
                  </a:solidFill>
                </a:rPr>
                <a:t>12</a:t>
              </a:r>
              <a:endParaRPr lang="sv-SE">
                <a:solidFill>
                  <a:schemeClr val="tx1"/>
                </a:solidFill>
              </a:endParaRPr>
            </a:p>
          </p:txBody>
        </p:sp>
        <p:sp>
          <p:nvSpPr>
            <p:cNvPr id="32" name="Rectangle 31">
              <a:extLst>
                <a:ext uri="{FF2B5EF4-FFF2-40B4-BE49-F238E27FC236}">
                  <a16:creationId xmlns:a16="http://schemas.microsoft.com/office/drawing/2014/main" id="{7D6AEFE4-0D71-0E6A-A6F1-94A8E2EBB4A6}"/>
                </a:ext>
              </a:extLst>
            </p:cNvPr>
            <p:cNvSpPr/>
            <p:nvPr/>
          </p:nvSpPr>
          <p:spPr>
            <a:xfrm>
              <a:off x="8457803" y="3813035"/>
              <a:ext cx="192612" cy="16188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sv-SE" sz="1000">
                  <a:solidFill>
                    <a:schemeClr val="tx1"/>
                  </a:solidFill>
                </a:rPr>
                <a:t>8</a:t>
              </a:r>
              <a:endParaRPr lang="sv-SE">
                <a:solidFill>
                  <a:schemeClr val="tx1"/>
                </a:solidFill>
              </a:endParaRPr>
            </a:p>
          </p:txBody>
        </p:sp>
        <p:sp>
          <p:nvSpPr>
            <p:cNvPr id="33" name="Rectangle 32">
              <a:extLst>
                <a:ext uri="{FF2B5EF4-FFF2-40B4-BE49-F238E27FC236}">
                  <a16:creationId xmlns:a16="http://schemas.microsoft.com/office/drawing/2014/main" id="{BB0EF5DA-84D9-BFB6-5087-C1F90B9DE982}"/>
                </a:ext>
              </a:extLst>
            </p:cNvPr>
            <p:cNvSpPr/>
            <p:nvPr/>
          </p:nvSpPr>
          <p:spPr>
            <a:xfrm>
              <a:off x="7949463" y="3813035"/>
              <a:ext cx="50351" cy="16188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sv-SE" sz="1000">
                  <a:solidFill>
                    <a:schemeClr val="tx1"/>
                  </a:solidFill>
                </a:rPr>
                <a:t>5</a:t>
              </a:r>
              <a:endParaRPr lang="sv-SE">
                <a:solidFill>
                  <a:schemeClr val="tx1"/>
                </a:solidFill>
              </a:endParaRPr>
            </a:p>
          </p:txBody>
        </p:sp>
        <p:sp>
          <p:nvSpPr>
            <p:cNvPr id="34" name="Rectangle 33">
              <a:extLst>
                <a:ext uri="{FF2B5EF4-FFF2-40B4-BE49-F238E27FC236}">
                  <a16:creationId xmlns:a16="http://schemas.microsoft.com/office/drawing/2014/main" id="{84C383FE-6D55-C110-F944-91DF8AE561BB}"/>
                </a:ext>
              </a:extLst>
            </p:cNvPr>
            <p:cNvSpPr/>
            <p:nvPr/>
          </p:nvSpPr>
          <p:spPr>
            <a:xfrm>
              <a:off x="7349583" y="3813035"/>
              <a:ext cx="112337" cy="16188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sv-SE" sz="1000">
                  <a:solidFill>
                    <a:schemeClr val="tx1"/>
                  </a:solidFill>
                </a:rPr>
                <a:t>2</a:t>
              </a:r>
              <a:endParaRPr lang="sv-SE">
                <a:solidFill>
                  <a:schemeClr val="tx1"/>
                </a:solidFill>
              </a:endParaRPr>
            </a:p>
          </p:txBody>
        </p:sp>
        <p:sp>
          <p:nvSpPr>
            <p:cNvPr id="36" name="Rectangle 35">
              <a:extLst>
                <a:ext uri="{FF2B5EF4-FFF2-40B4-BE49-F238E27FC236}">
                  <a16:creationId xmlns:a16="http://schemas.microsoft.com/office/drawing/2014/main" id="{53585AD3-C893-2F3C-3A22-E4795D562EDC}"/>
                </a:ext>
              </a:extLst>
            </p:cNvPr>
            <p:cNvSpPr/>
            <p:nvPr/>
          </p:nvSpPr>
          <p:spPr>
            <a:xfrm>
              <a:off x="7256158" y="3489571"/>
              <a:ext cx="100455" cy="16188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sv-SE" sz="1000">
                  <a:solidFill>
                    <a:schemeClr val="tx1"/>
                  </a:solidFill>
                </a:rPr>
                <a:t>2</a:t>
              </a:r>
              <a:endParaRPr lang="sv-SE">
                <a:solidFill>
                  <a:schemeClr val="tx1"/>
                </a:solidFill>
              </a:endParaRPr>
            </a:p>
          </p:txBody>
        </p:sp>
        <p:sp>
          <p:nvSpPr>
            <p:cNvPr id="37" name="Rectangle 36">
              <a:extLst>
                <a:ext uri="{FF2B5EF4-FFF2-40B4-BE49-F238E27FC236}">
                  <a16:creationId xmlns:a16="http://schemas.microsoft.com/office/drawing/2014/main" id="{FDD47DEA-C06B-9FC8-B9C3-630BB10E0809}"/>
                </a:ext>
              </a:extLst>
            </p:cNvPr>
            <p:cNvSpPr/>
            <p:nvPr/>
          </p:nvSpPr>
          <p:spPr>
            <a:xfrm>
              <a:off x="10747457" y="3489571"/>
              <a:ext cx="165018" cy="16188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sv-SE" sz="1000">
                  <a:solidFill>
                    <a:schemeClr val="tx1"/>
                  </a:solidFill>
                </a:rPr>
                <a:t>19</a:t>
              </a:r>
              <a:endParaRPr lang="sv-SE">
                <a:solidFill>
                  <a:schemeClr val="tx1"/>
                </a:solidFill>
              </a:endParaRPr>
            </a:p>
          </p:txBody>
        </p:sp>
        <p:sp>
          <p:nvSpPr>
            <p:cNvPr id="38" name="Rectangle 37">
              <a:extLst>
                <a:ext uri="{FF2B5EF4-FFF2-40B4-BE49-F238E27FC236}">
                  <a16:creationId xmlns:a16="http://schemas.microsoft.com/office/drawing/2014/main" id="{6DEFB77D-7C0F-0EF2-049B-FAC9E54EE747}"/>
                </a:ext>
              </a:extLst>
            </p:cNvPr>
            <p:cNvSpPr/>
            <p:nvPr/>
          </p:nvSpPr>
          <p:spPr>
            <a:xfrm>
              <a:off x="9405733" y="3269316"/>
              <a:ext cx="192612" cy="16188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sv-SE" sz="1000">
                  <a:solidFill>
                    <a:schemeClr val="tx1"/>
                  </a:solidFill>
                </a:rPr>
                <a:t>13</a:t>
              </a:r>
              <a:endParaRPr lang="sv-SE">
                <a:solidFill>
                  <a:schemeClr val="tx1"/>
                </a:solidFill>
              </a:endParaRPr>
            </a:p>
          </p:txBody>
        </p:sp>
        <p:sp>
          <p:nvSpPr>
            <p:cNvPr id="39" name="Rectangle 38">
              <a:extLst>
                <a:ext uri="{FF2B5EF4-FFF2-40B4-BE49-F238E27FC236}">
                  <a16:creationId xmlns:a16="http://schemas.microsoft.com/office/drawing/2014/main" id="{00BC8627-35CA-9A0B-8F6F-A195F1F7BCCD}"/>
                </a:ext>
              </a:extLst>
            </p:cNvPr>
            <p:cNvSpPr/>
            <p:nvPr/>
          </p:nvSpPr>
          <p:spPr>
            <a:xfrm>
              <a:off x="8343343" y="3269316"/>
              <a:ext cx="50351" cy="16188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sv-SE" sz="1000">
                  <a:solidFill>
                    <a:schemeClr val="tx1"/>
                  </a:solidFill>
                </a:rPr>
                <a:t>7</a:t>
              </a:r>
              <a:endParaRPr lang="sv-SE">
                <a:solidFill>
                  <a:schemeClr val="tx1"/>
                </a:solidFill>
              </a:endParaRPr>
            </a:p>
          </p:txBody>
        </p:sp>
        <p:sp>
          <p:nvSpPr>
            <p:cNvPr id="40" name="Rectangle 39">
              <a:extLst>
                <a:ext uri="{FF2B5EF4-FFF2-40B4-BE49-F238E27FC236}">
                  <a16:creationId xmlns:a16="http://schemas.microsoft.com/office/drawing/2014/main" id="{FA0EAC2A-969A-44F7-6FDA-5AEFAFCCE6C8}"/>
                </a:ext>
              </a:extLst>
            </p:cNvPr>
            <p:cNvSpPr/>
            <p:nvPr/>
          </p:nvSpPr>
          <p:spPr>
            <a:xfrm>
              <a:off x="7544141" y="3269316"/>
              <a:ext cx="112337" cy="16188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sv-SE" sz="1000">
                  <a:solidFill>
                    <a:schemeClr val="tx1"/>
                  </a:solidFill>
                </a:rPr>
                <a:t>3</a:t>
              </a:r>
              <a:endParaRPr lang="sv-SE">
                <a:solidFill>
                  <a:schemeClr val="tx1"/>
                </a:solidFill>
              </a:endParaRPr>
            </a:p>
          </p:txBody>
        </p:sp>
        <p:sp>
          <p:nvSpPr>
            <p:cNvPr id="41" name="Rectangle 40">
              <a:extLst>
                <a:ext uri="{FF2B5EF4-FFF2-40B4-BE49-F238E27FC236}">
                  <a16:creationId xmlns:a16="http://schemas.microsoft.com/office/drawing/2014/main" id="{DA5CC776-C8B8-A292-B5E1-387752E57B44}"/>
                </a:ext>
              </a:extLst>
            </p:cNvPr>
            <p:cNvSpPr/>
            <p:nvPr/>
          </p:nvSpPr>
          <p:spPr>
            <a:xfrm>
              <a:off x="7656478" y="2937310"/>
              <a:ext cx="100455" cy="16188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sv-SE" sz="1000">
                  <a:solidFill>
                    <a:schemeClr val="tx1"/>
                  </a:solidFill>
                </a:rPr>
                <a:t>4</a:t>
              </a:r>
              <a:endParaRPr lang="sv-SE">
                <a:solidFill>
                  <a:schemeClr val="tx1"/>
                </a:solidFill>
              </a:endParaRPr>
            </a:p>
          </p:txBody>
        </p:sp>
        <p:sp>
          <p:nvSpPr>
            <p:cNvPr id="42" name="Rectangle 41">
              <a:extLst>
                <a:ext uri="{FF2B5EF4-FFF2-40B4-BE49-F238E27FC236}">
                  <a16:creationId xmlns:a16="http://schemas.microsoft.com/office/drawing/2014/main" id="{6D11C00F-C935-5A22-8427-549B7FD2A654}"/>
                </a:ext>
              </a:extLst>
            </p:cNvPr>
            <p:cNvSpPr/>
            <p:nvPr/>
          </p:nvSpPr>
          <p:spPr>
            <a:xfrm>
              <a:off x="11531158" y="2937310"/>
              <a:ext cx="184592" cy="16188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sv-SE" sz="1000">
                  <a:solidFill>
                    <a:schemeClr val="tx1"/>
                  </a:solidFill>
                </a:rPr>
                <a:t>23</a:t>
              </a:r>
              <a:endParaRPr lang="sv-SE">
                <a:solidFill>
                  <a:schemeClr val="tx1"/>
                </a:solidFill>
              </a:endParaRPr>
            </a:p>
          </p:txBody>
        </p:sp>
        <p:sp>
          <p:nvSpPr>
            <p:cNvPr id="44" name="Rectangle 43">
              <a:extLst>
                <a:ext uri="{FF2B5EF4-FFF2-40B4-BE49-F238E27FC236}">
                  <a16:creationId xmlns:a16="http://schemas.microsoft.com/office/drawing/2014/main" id="{B239C0CC-CC19-958A-8892-82B08CA5096B}"/>
                </a:ext>
              </a:extLst>
            </p:cNvPr>
            <p:cNvSpPr/>
            <p:nvPr/>
          </p:nvSpPr>
          <p:spPr>
            <a:xfrm>
              <a:off x="8726095" y="2717800"/>
              <a:ext cx="87606" cy="16188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sv-SE" sz="1000">
                  <a:solidFill>
                    <a:schemeClr val="tx1"/>
                  </a:solidFill>
                </a:rPr>
                <a:t>9</a:t>
              </a:r>
              <a:endParaRPr lang="sv-SE">
                <a:solidFill>
                  <a:schemeClr val="tx1"/>
                </a:solidFill>
              </a:endParaRPr>
            </a:p>
          </p:txBody>
        </p:sp>
        <p:sp>
          <p:nvSpPr>
            <p:cNvPr id="45" name="Rectangle 44">
              <a:extLst>
                <a:ext uri="{FF2B5EF4-FFF2-40B4-BE49-F238E27FC236}">
                  <a16:creationId xmlns:a16="http://schemas.microsoft.com/office/drawing/2014/main" id="{1E9DCD30-1343-7024-4591-7A8887A8B5A6}"/>
                </a:ext>
              </a:extLst>
            </p:cNvPr>
            <p:cNvSpPr/>
            <p:nvPr/>
          </p:nvSpPr>
          <p:spPr>
            <a:xfrm>
              <a:off x="8137643" y="2717800"/>
              <a:ext cx="112337" cy="16188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sv-SE" sz="1000">
                  <a:solidFill>
                    <a:schemeClr val="tx1"/>
                  </a:solidFill>
                </a:rPr>
                <a:t>6</a:t>
              </a:r>
              <a:endParaRPr lang="sv-SE">
                <a:solidFill>
                  <a:schemeClr val="tx1"/>
                </a:solidFill>
              </a:endParaRPr>
            </a:p>
          </p:txBody>
        </p:sp>
        <p:sp>
          <p:nvSpPr>
            <p:cNvPr id="46" name="Rectangle 45">
              <a:extLst>
                <a:ext uri="{FF2B5EF4-FFF2-40B4-BE49-F238E27FC236}">
                  <a16:creationId xmlns:a16="http://schemas.microsoft.com/office/drawing/2014/main" id="{A5E3814C-68E8-88A1-37C5-B5F91AC431E6}"/>
                </a:ext>
              </a:extLst>
            </p:cNvPr>
            <p:cNvSpPr/>
            <p:nvPr/>
          </p:nvSpPr>
          <p:spPr>
            <a:xfrm>
              <a:off x="7256158" y="5130868"/>
              <a:ext cx="112337" cy="16188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sv-SE" sz="1000">
                  <a:solidFill>
                    <a:schemeClr val="tx1"/>
                  </a:solidFill>
                </a:rPr>
                <a:t>2</a:t>
              </a:r>
              <a:endParaRPr lang="sv-SE">
                <a:solidFill>
                  <a:schemeClr val="tx1"/>
                </a:solidFill>
              </a:endParaRPr>
            </a:p>
          </p:txBody>
        </p:sp>
        <p:sp>
          <p:nvSpPr>
            <p:cNvPr id="51" name="Rectangle 50">
              <a:extLst>
                <a:ext uri="{FF2B5EF4-FFF2-40B4-BE49-F238E27FC236}">
                  <a16:creationId xmlns:a16="http://schemas.microsoft.com/office/drawing/2014/main" id="{303BB766-A060-9B0A-9265-72BAC5D5FB81}"/>
                </a:ext>
              </a:extLst>
            </p:cNvPr>
            <p:cNvSpPr/>
            <p:nvPr/>
          </p:nvSpPr>
          <p:spPr>
            <a:xfrm>
              <a:off x="9530860" y="1900039"/>
              <a:ext cx="2483825" cy="806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Rectangle 29">
              <a:extLst>
                <a:ext uri="{FF2B5EF4-FFF2-40B4-BE49-F238E27FC236}">
                  <a16:creationId xmlns:a16="http://schemas.microsoft.com/office/drawing/2014/main" id="{088BE31F-2768-6390-57CE-978AF9E213DE}"/>
                </a:ext>
              </a:extLst>
            </p:cNvPr>
            <p:cNvSpPr/>
            <p:nvPr/>
          </p:nvSpPr>
          <p:spPr>
            <a:xfrm>
              <a:off x="10227241" y="2717800"/>
              <a:ext cx="184592" cy="16188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sv-SE" sz="1000">
                  <a:solidFill>
                    <a:schemeClr val="tx1"/>
                  </a:solidFill>
                </a:rPr>
                <a:t>17</a:t>
              </a:r>
              <a:endParaRPr lang="sv-SE">
                <a:solidFill>
                  <a:schemeClr val="tx1"/>
                </a:solidFill>
              </a:endParaRPr>
            </a:p>
          </p:txBody>
        </p:sp>
      </p:grpSp>
      <p:sp>
        <p:nvSpPr>
          <p:cNvPr id="52" name="Rectangle 51">
            <a:extLst>
              <a:ext uri="{FF2B5EF4-FFF2-40B4-BE49-F238E27FC236}">
                <a16:creationId xmlns:a16="http://schemas.microsoft.com/office/drawing/2014/main" id="{A9336DD5-B818-C1FF-F75F-2AFA5E0795DA}"/>
              </a:ext>
            </a:extLst>
          </p:cNvPr>
          <p:cNvSpPr/>
          <p:nvPr/>
        </p:nvSpPr>
        <p:spPr>
          <a:xfrm>
            <a:off x="7923264" y="2788034"/>
            <a:ext cx="153101" cy="21094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9" name="TextBox 48">
            <a:extLst>
              <a:ext uri="{FF2B5EF4-FFF2-40B4-BE49-F238E27FC236}">
                <a16:creationId xmlns:a16="http://schemas.microsoft.com/office/drawing/2014/main" id="{E55D87D9-F211-BD35-3652-A5AAA0B90078}"/>
              </a:ext>
            </a:extLst>
          </p:cNvPr>
          <p:cNvSpPr txBox="1">
            <a:spLocks/>
          </p:cNvSpPr>
          <p:nvPr/>
        </p:nvSpPr>
        <p:spPr>
          <a:xfrm>
            <a:off x="6096000" y="1736725"/>
            <a:ext cx="5431973" cy="293607"/>
          </a:xfrm>
          <a:prstGeom prst="rect">
            <a:avLst/>
          </a:prstGeom>
          <a:noFill/>
        </p:spPr>
        <p:txBody>
          <a:bodyPr wrap="square">
            <a:spAutoFit/>
          </a:bodyPr>
          <a:lstStyle/>
          <a:p>
            <a:pPr>
              <a:lnSpc>
                <a:spcPct val="120000"/>
              </a:lnSpc>
              <a:spcBef>
                <a:spcPts val="1600"/>
              </a:spcBef>
              <a:spcAft>
                <a:spcPts val="600"/>
              </a:spcAft>
            </a:pPr>
            <a:r>
              <a:rPr lang="sv-SE" sz="1200" b="1" kern="100" dirty="0">
                <a:effectLst/>
                <a:latin typeface="Arial" panose="020B0604020202020204" pitchFamily="34" charset="0"/>
                <a:ea typeface="MS Gothic" panose="020B0609070205080204" pitchFamily="49" charset="-128"/>
                <a:cs typeface="Times New Roman" panose="02020603050405020304" pitchFamily="18" charset="0"/>
              </a:rPr>
              <a:t>Spridningen i ledtider för fem SVF i en medelstor region, 2023</a:t>
            </a:r>
            <a:endParaRPr lang="sv-SE" sz="1200" b="1" kern="100">
              <a:effectLst/>
              <a:latin typeface="Arial" panose="020B0604020202020204" pitchFamily="34" charset="0"/>
              <a:ea typeface="MS Gothic" panose="020B0609070205080204" pitchFamily="49" charset="-128"/>
              <a:cs typeface="Times New Roman" panose="02020603050405020304" pitchFamily="18" charset="0"/>
            </a:endParaRPr>
          </a:p>
        </p:txBody>
      </p:sp>
      <p:grpSp>
        <p:nvGrpSpPr>
          <p:cNvPr id="63" name="Group 62">
            <a:extLst>
              <a:ext uri="{FF2B5EF4-FFF2-40B4-BE49-F238E27FC236}">
                <a16:creationId xmlns:a16="http://schemas.microsoft.com/office/drawing/2014/main" id="{61CE79B7-711C-C0EF-E86E-F669A70D5267}"/>
              </a:ext>
            </a:extLst>
          </p:cNvPr>
          <p:cNvGrpSpPr/>
          <p:nvPr/>
        </p:nvGrpSpPr>
        <p:grpSpPr>
          <a:xfrm>
            <a:off x="9723925" y="2118862"/>
            <a:ext cx="2184885" cy="548138"/>
            <a:chOff x="9829800" y="2118862"/>
            <a:chExt cx="2184885" cy="548138"/>
          </a:xfrm>
        </p:grpSpPr>
        <p:pic>
          <p:nvPicPr>
            <p:cNvPr id="53" name="Picture 52">
              <a:extLst>
                <a:ext uri="{FF2B5EF4-FFF2-40B4-BE49-F238E27FC236}">
                  <a16:creationId xmlns:a16="http://schemas.microsoft.com/office/drawing/2014/main" id="{840E640D-D7E7-3FDC-C7CE-516C4E908E1E}"/>
                </a:ext>
              </a:extLst>
            </p:cNvPr>
            <p:cNvPicPr>
              <a:picLocks/>
            </p:cNvPicPr>
            <p:nvPr/>
          </p:nvPicPr>
          <p:blipFill rotWithShape="1">
            <a:blip r:embed="rId5" cstate="print">
              <a:extLst>
                <a:ext uri="{28A0092B-C50C-407E-A947-70E740481C1C}">
                  <a14:useLocalDpi xmlns:a14="http://schemas.microsoft.com/office/drawing/2010/main" val="0"/>
                </a:ext>
              </a:extLst>
            </a:blip>
            <a:srcRect l="64848" t="2465" r="2453" b="84551"/>
            <a:stretch/>
          </p:blipFill>
          <p:spPr bwMode="auto">
            <a:xfrm>
              <a:off x="9829800" y="2118862"/>
              <a:ext cx="2184885" cy="548138"/>
            </a:xfrm>
            <a:custGeom>
              <a:avLst/>
              <a:gdLst>
                <a:gd name="connsiteX0" fmla="*/ 0 w 2301240"/>
                <a:gd name="connsiteY0" fmla="*/ 0 h 731520"/>
                <a:gd name="connsiteX1" fmla="*/ 2301240 w 2301240"/>
                <a:gd name="connsiteY1" fmla="*/ 0 h 731520"/>
                <a:gd name="connsiteX2" fmla="*/ 2301240 w 2301240"/>
                <a:gd name="connsiteY2" fmla="*/ 731520 h 731520"/>
                <a:gd name="connsiteX3" fmla="*/ 0 w 2301240"/>
                <a:gd name="connsiteY3" fmla="*/ 731520 h 731520"/>
                <a:gd name="connsiteX4" fmla="*/ 0 w 2301240"/>
                <a:gd name="connsiteY4" fmla="*/ 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1240" h="731520">
                  <a:moveTo>
                    <a:pt x="0" y="0"/>
                  </a:moveTo>
                  <a:lnTo>
                    <a:pt x="2301240" y="0"/>
                  </a:lnTo>
                  <a:lnTo>
                    <a:pt x="2301240" y="731520"/>
                  </a:lnTo>
                  <a:lnTo>
                    <a:pt x="0" y="731520"/>
                  </a:lnTo>
                  <a:lnTo>
                    <a:pt x="0" y="0"/>
                  </a:lnTo>
                  <a:close/>
                </a:path>
              </a:pathLst>
            </a:custGeom>
            <a:noFill/>
            <a:ln>
              <a:solidFill>
                <a:schemeClr val="bg1">
                  <a:lumMod val="65000"/>
                </a:schemeClr>
              </a:solidFill>
            </a:ln>
          </p:spPr>
        </p:pic>
        <p:sp>
          <p:nvSpPr>
            <p:cNvPr id="58" name="Rectangle 57">
              <a:extLst>
                <a:ext uri="{FF2B5EF4-FFF2-40B4-BE49-F238E27FC236}">
                  <a16:creationId xmlns:a16="http://schemas.microsoft.com/office/drawing/2014/main" id="{039EC6AF-0D46-B2A5-B55F-4EDC218FF487}"/>
                </a:ext>
              </a:extLst>
            </p:cNvPr>
            <p:cNvSpPr/>
            <p:nvPr/>
          </p:nvSpPr>
          <p:spPr>
            <a:xfrm>
              <a:off x="9890441" y="2271049"/>
              <a:ext cx="298619" cy="161887"/>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sv-SE" sz="1000">
                  <a:solidFill>
                    <a:schemeClr val="tx1"/>
                  </a:solidFill>
                </a:rPr>
                <a:t>10 %</a:t>
              </a:r>
              <a:endParaRPr lang="sv-SE">
                <a:solidFill>
                  <a:schemeClr val="tx1"/>
                </a:solidFill>
              </a:endParaRPr>
            </a:p>
          </p:txBody>
        </p:sp>
        <p:sp>
          <p:nvSpPr>
            <p:cNvPr id="59" name="Rectangle 58">
              <a:extLst>
                <a:ext uri="{FF2B5EF4-FFF2-40B4-BE49-F238E27FC236}">
                  <a16:creationId xmlns:a16="http://schemas.microsoft.com/office/drawing/2014/main" id="{B7246ECD-4514-DD44-15C9-2E42186E83AA}"/>
                </a:ext>
              </a:extLst>
            </p:cNvPr>
            <p:cNvSpPr/>
            <p:nvPr/>
          </p:nvSpPr>
          <p:spPr>
            <a:xfrm>
              <a:off x="11676810" y="2271049"/>
              <a:ext cx="298619" cy="161887"/>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sv-SE" sz="1000">
                  <a:solidFill>
                    <a:schemeClr val="tx1"/>
                  </a:solidFill>
                </a:rPr>
                <a:t>90 %</a:t>
              </a:r>
              <a:endParaRPr lang="sv-SE">
                <a:solidFill>
                  <a:schemeClr val="tx1"/>
                </a:solidFill>
              </a:endParaRPr>
            </a:p>
          </p:txBody>
        </p:sp>
        <p:sp>
          <p:nvSpPr>
            <p:cNvPr id="60" name="Rectangle 59">
              <a:extLst>
                <a:ext uri="{FF2B5EF4-FFF2-40B4-BE49-F238E27FC236}">
                  <a16:creationId xmlns:a16="http://schemas.microsoft.com/office/drawing/2014/main" id="{4851C96C-0387-4B2C-8744-E92D2111E181}"/>
                </a:ext>
              </a:extLst>
            </p:cNvPr>
            <p:cNvSpPr/>
            <p:nvPr/>
          </p:nvSpPr>
          <p:spPr>
            <a:xfrm>
              <a:off x="11272221" y="2499807"/>
              <a:ext cx="298619" cy="161887"/>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sv-SE" sz="1000">
                  <a:solidFill>
                    <a:schemeClr val="tx1"/>
                  </a:solidFill>
                </a:rPr>
                <a:t>80 %</a:t>
              </a:r>
              <a:endParaRPr lang="sv-SE">
                <a:solidFill>
                  <a:schemeClr val="tx1"/>
                </a:solidFill>
              </a:endParaRPr>
            </a:p>
          </p:txBody>
        </p:sp>
        <p:sp>
          <p:nvSpPr>
            <p:cNvPr id="61" name="Rectangle 60">
              <a:extLst>
                <a:ext uri="{FF2B5EF4-FFF2-40B4-BE49-F238E27FC236}">
                  <a16:creationId xmlns:a16="http://schemas.microsoft.com/office/drawing/2014/main" id="{66E92E8E-2191-D804-D8FA-152A05463505}"/>
                </a:ext>
              </a:extLst>
            </p:cNvPr>
            <p:cNvSpPr/>
            <p:nvPr/>
          </p:nvSpPr>
          <p:spPr>
            <a:xfrm>
              <a:off x="10242865" y="2499807"/>
              <a:ext cx="298619" cy="161887"/>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sv-SE" sz="1000">
                  <a:solidFill>
                    <a:schemeClr val="tx1"/>
                  </a:solidFill>
                </a:rPr>
                <a:t>20 %</a:t>
              </a:r>
              <a:endParaRPr lang="sv-SE">
                <a:solidFill>
                  <a:schemeClr val="tx1"/>
                </a:solidFill>
              </a:endParaRPr>
            </a:p>
          </p:txBody>
        </p:sp>
        <p:sp>
          <p:nvSpPr>
            <p:cNvPr id="62" name="Rectangle 61">
              <a:extLst>
                <a:ext uri="{FF2B5EF4-FFF2-40B4-BE49-F238E27FC236}">
                  <a16:creationId xmlns:a16="http://schemas.microsoft.com/office/drawing/2014/main" id="{ED94984E-0C47-0A9E-2426-BFD8A1C07370}"/>
                </a:ext>
              </a:extLst>
            </p:cNvPr>
            <p:cNvSpPr/>
            <p:nvPr/>
          </p:nvSpPr>
          <p:spPr>
            <a:xfrm>
              <a:off x="10721959" y="2499807"/>
              <a:ext cx="422180" cy="161887"/>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sv-SE" sz="1000">
                  <a:solidFill>
                    <a:schemeClr val="tx1"/>
                  </a:solidFill>
                </a:rPr>
                <a:t>Median</a:t>
              </a:r>
              <a:endParaRPr lang="sv-SE">
                <a:solidFill>
                  <a:schemeClr val="tx1"/>
                </a:solidFill>
              </a:endParaRPr>
            </a:p>
          </p:txBody>
        </p:sp>
      </p:grpSp>
      <p:sp>
        <p:nvSpPr>
          <p:cNvPr id="6" name="Rectangle 5">
            <a:extLst>
              <a:ext uri="{FF2B5EF4-FFF2-40B4-BE49-F238E27FC236}">
                <a16:creationId xmlns:a16="http://schemas.microsoft.com/office/drawing/2014/main" id="{07233F87-3B7E-F5E1-B495-C57D6B2532BE}"/>
              </a:ext>
            </a:extLst>
          </p:cNvPr>
          <p:cNvSpPr/>
          <p:nvPr/>
        </p:nvSpPr>
        <p:spPr>
          <a:xfrm>
            <a:off x="5261567" y="4533298"/>
            <a:ext cx="1644649" cy="29844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buClrTx/>
              <a:buSzTx/>
              <a:buFontTx/>
              <a:buNone/>
              <a:tabLst/>
              <a:defRPr/>
            </a:pPr>
            <a:r>
              <a:rPr kumimoji="0" lang="sv-SE" sz="1000" b="0" i="0" u="none" strike="noStrike" kern="1200" cap="none" spc="0" normalizeH="0" baseline="0" noProof="0">
                <a:ln>
                  <a:noFill/>
                </a:ln>
                <a:solidFill>
                  <a:srgbClr val="000000"/>
                </a:solidFill>
                <a:effectLst/>
                <a:uLnTx/>
                <a:uFillTx/>
                <a:latin typeface="Arial"/>
                <a:ea typeface="+mn-ea"/>
                <a:cs typeface="+mn-cs"/>
              </a:rPr>
              <a:t>Cancer i urinblåsan och</a:t>
            </a:r>
            <a:br>
              <a:rPr kumimoji="0" lang="sv-SE" sz="1000" b="0" i="0" u="none" strike="noStrike" kern="1200" cap="none" spc="0" normalizeH="0" baseline="0" noProof="0">
                <a:ln>
                  <a:noFill/>
                </a:ln>
                <a:solidFill>
                  <a:srgbClr val="000000"/>
                </a:solidFill>
                <a:effectLst/>
                <a:uLnTx/>
                <a:uFillTx/>
                <a:latin typeface="Arial"/>
                <a:ea typeface="+mn-ea"/>
                <a:cs typeface="+mn-cs"/>
              </a:rPr>
            </a:br>
            <a:r>
              <a:rPr kumimoji="0" lang="sv-SE" sz="1000" b="0" i="0" u="none" strike="noStrike" kern="1200" cap="none" spc="0" normalizeH="0" baseline="0" noProof="0">
                <a:ln>
                  <a:noFill/>
                </a:ln>
                <a:solidFill>
                  <a:srgbClr val="000000"/>
                </a:solidFill>
                <a:effectLst/>
                <a:uLnTx/>
                <a:uFillTx/>
                <a:latin typeface="Arial"/>
                <a:ea typeface="+mn-ea"/>
                <a:cs typeface="+mn-cs"/>
              </a:rPr>
              <a:t>urinvägarna (n = 15 824)</a:t>
            </a:r>
            <a:endParaRPr lang="sv-SE"/>
          </a:p>
        </p:txBody>
      </p:sp>
      <p:sp>
        <p:nvSpPr>
          <p:cNvPr id="11" name="Rectangle 10">
            <a:extLst>
              <a:ext uri="{FF2B5EF4-FFF2-40B4-BE49-F238E27FC236}">
                <a16:creationId xmlns:a16="http://schemas.microsoft.com/office/drawing/2014/main" id="{566B0545-E146-542B-F236-C00ADDFEA1D2}"/>
              </a:ext>
            </a:extLst>
          </p:cNvPr>
          <p:cNvSpPr/>
          <p:nvPr/>
        </p:nvSpPr>
        <p:spPr>
          <a:xfrm>
            <a:off x="5204985" y="3444205"/>
            <a:ext cx="1757813" cy="29844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buClrTx/>
              <a:buSzTx/>
              <a:buFontTx/>
              <a:buNone/>
              <a:tabLst/>
              <a:defRPr/>
            </a:pPr>
            <a:r>
              <a:rPr kumimoji="0" lang="sv-SE" sz="1000" b="0" i="0" u="none" strike="noStrike" kern="1200" cap="none" spc="0" normalizeH="0" baseline="0" noProof="0">
                <a:ln>
                  <a:noFill/>
                </a:ln>
                <a:solidFill>
                  <a:srgbClr val="000000"/>
                </a:solidFill>
                <a:effectLst/>
                <a:uLnTx/>
                <a:uFillTx/>
                <a:latin typeface="Arial"/>
                <a:ea typeface="+mn-ea"/>
                <a:cs typeface="+mn-cs"/>
              </a:rPr>
              <a:t>Tjock- och ändtarmscancer </a:t>
            </a:r>
            <a:br>
              <a:rPr kumimoji="0" lang="sv-SE" sz="1000" b="0" i="0" u="none" strike="noStrike" kern="1200" cap="none" spc="0" normalizeH="0" baseline="0" noProof="0">
                <a:ln>
                  <a:noFill/>
                </a:ln>
                <a:solidFill>
                  <a:srgbClr val="000000"/>
                </a:solidFill>
                <a:effectLst/>
                <a:uLnTx/>
                <a:uFillTx/>
                <a:latin typeface="Arial"/>
                <a:ea typeface="+mn-ea"/>
                <a:cs typeface="+mn-cs"/>
              </a:rPr>
            </a:br>
            <a:r>
              <a:rPr kumimoji="0" lang="sv-SE" sz="1000" b="0" i="0" u="none" strike="noStrike" kern="1200" cap="none" spc="0" normalizeH="0" baseline="0" noProof="0">
                <a:ln>
                  <a:noFill/>
                </a:ln>
                <a:solidFill>
                  <a:srgbClr val="000000"/>
                </a:solidFill>
                <a:effectLst/>
                <a:uLnTx/>
                <a:uFillTx/>
                <a:latin typeface="Arial"/>
                <a:ea typeface="+mn-ea"/>
                <a:cs typeface="+mn-cs"/>
              </a:rPr>
              <a:t>(n = 16 496)</a:t>
            </a:r>
          </a:p>
        </p:txBody>
      </p:sp>
      <p:sp>
        <p:nvSpPr>
          <p:cNvPr id="12" name="Rectangle 11">
            <a:extLst>
              <a:ext uri="{FF2B5EF4-FFF2-40B4-BE49-F238E27FC236}">
                <a16:creationId xmlns:a16="http://schemas.microsoft.com/office/drawing/2014/main" id="{56C5F040-02F9-3827-6B51-4FC1A053B204}"/>
              </a:ext>
            </a:extLst>
          </p:cNvPr>
          <p:cNvSpPr/>
          <p:nvPr/>
        </p:nvSpPr>
        <p:spPr>
          <a:xfrm>
            <a:off x="5204985" y="3988866"/>
            <a:ext cx="1757813" cy="29844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1200"/>
              </a:spcBef>
              <a:spcAft>
                <a:spcPts val="1200"/>
              </a:spcAft>
            </a:pPr>
            <a:r>
              <a:rPr lang="sv-SE" sz="1000">
                <a:solidFill>
                  <a:schemeClr val="tx1"/>
                </a:solidFill>
              </a:rPr>
              <a:t>Lungcancer (n = 16 090)</a:t>
            </a:r>
          </a:p>
        </p:txBody>
      </p:sp>
      <p:sp>
        <p:nvSpPr>
          <p:cNvPr id="28" name="Rectangle 27">
            <a:extLst>
              <a:ext uri="{FF2B5EF4-FFF2-40B4-BE49-F238E27FC236}">
                <a16:creationId xmlns:a16="http://schemas.microsoft.com/office/drawing/2014/main" id="{5C4F1FF6-525D-16C4-945B-004F8FBE3267}"/>
              </a:ext>
            </a:extLst>
          </p:cNvPr>
          <p:cNvSpPr/>
          <p:nvPr/>
        </p:nvSpPr>
        <p:spPr>
          <a:xfrm>
            <a:off x="5179466" y="5095454"/>
            <a:ext cx="1808852" cy="29844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1200"/>
              </a:spcBef>
              <a:spcAft>
                <a:spcPts val="1200"/>
              </a:spcAft>
            </a:pPr>
            <a:r>
              <a:rPr lang="sv-SE" sz="1000">
                <a:solidFill>
                  <a:schemeClr val="tx1"/>
                </a:solidFill>
              </a:rPr>
              <a:t>Matstrups- och </a:t>
            </a:r>
            <a:br>
              <a:rPr lang="sv-SE" sz="1000">
                <a:solidFill>
                  <a:schemeClr val="tx1"/>
                </a:solidFill>
              </a:rPr>
            </a:br>
            <a:r>
              <a:rPr lang="sv-SE" sz="1000">
                <a:solidFill>
                  <a:schemeClr val="tx1"/>
                </a:solidFill>
              </a:rPr>
              <a:t>magsäckscancer (n = 3 200)</a:t>
            </a:r>
          </a:p>
        </p:txBody>
      </p:sp>
      <p:sp>
        <p:nvSpPr>
          <p:cNvPr id="29" name="Rectangle 28">
            <a:extLst>
              <a:ext uri="{FF2B5EF4-FFF2-40B4-BE49-F238E27FC236}">
                <a16:creationId xmlns:a16="http://schemas.microsoft.com/office/drawing/2014/main" id="{5E3BEF2B-28B9-75D5-1040-24BB94B03242}"/>
              </a:ext>
            </a:extLst>
          </p:cNvPr>
          <p:cNvSpPr/>
          <p:nvPr/>
        </p:nvSpPr>
        <p:spPr>
          <a:xfrm>
            <a:off x="5204985" y="2890095"/>
            <a:ext cx="1757813" cy="29844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1200"/>
              </a:spcBef>
              <a:spcAft>
                <a:spcPts val="1200"/>
              </a:spcAft>
            </a:pPr>
            <a:r>
              <a:rPr lang="sv-SE" sz="1000">
                <a:solidFill>
                  <a:schemeClr val="tx1"/>
                </a:solidFill>
              </a:rPr>
              <a:t>Hudmelanom (n = 19 670)</a:t>
            </a:r>
          </a:p>
        </p:txBody>
      </p:sp>
      <p:sp>
        <p:nvSpPr>
          <p:cNvPr id="31" name="Rectangle 30">
            <a:extLst>
              <a:ext uri="{FF2B5EF4-FFF2-40B4-BE49-F238E27FC236}">
                <a16:creationId xmlns:a16="http://schemas.microsoft.com/office/drawing/2014/main" id="{E12BC2EC-2670-3EB4-3825-AAFB932B2AAA}"/>
              </a:ext>
            </a:extLst>
          </p:cNvPr>
          <p:cNvSpPr/>
          <p:nvPr/>
        </p:nvSpPr>
        <p:spPr>
          <a:xfrm>
            <a:off x="9967913" y="2706864"/>
            <a:ext cx="153101" cy="21094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3" name="Rectangle 42">
            <a:extLst>
              <a:ext uri="{FF2B5EF4-FFF2-40B4-BE49-F238E27FC236}">
                <a16:creationId xmlns:a16="http://schemas.microsoft.com/office/drawing/2014/main" id="{616C18AF-4BDA-EF4C-0651-975C60A549BE}"/>
              </a:ext>
            </a:extLst>
          </p:cNvPr>
          <p:cNvSpPr/>
          <p:nvPr/>
        </p:nvSpPr>
        <p:spPr>
          <a:xfrm>
            <a:off x="8490000" y="2687831"/>
            <a:ext cx="153101" cy="21094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70" name="Straight Connector 69">
            <a:extLst>
              <a:ext uri="{FF2B5EF4-FFF2-40B4-BE49-F238E27FC236}">
                <a16:creationId xmlns:a16="http://schemas.microsoft.com/office/drawing/2014/main" id="{0D88053D-857B-B824-A2A7-6BCF0BFB1C4F}"/>
              </a:ext>
            </a:extLst>
          </p:cNvPr>
          <p:cNvCxnSpPr/>
          <p:nvPr/>
        </p:nvCxnSpPr>
        <p:spPr>
          <a:xfrm>
            <a:off x="7977677" y="2780553"/>
            <a:ext cx="0" cy="252000"/>
          </a:xfrm>
          <a:prstGeom prst="line">
            <a:avLst/>
          </a:prstGeom>
          <a:ln w="6350">
            <a:solidFill>
              <a:srgbClr val="D9D9D9"/>
            </a:solidFill>
          </a:ln>
        </p:spPr>
        <p:style>
          <a:lnRef idx="1">
            <a:schemeClr val="accent1"/>
          </a:lnRef>
          <a:fillRef idx="0">
            <a:schemeClr val="accent1"/>
          </a:fillRef>
          <a:effectRef idx="0">
            <a:schemeClr val="accent1"/>
          </a:effectRef>
          <a:fontRef idx="minor">
            <a:schemeClr val="tx1"/>
          </a:fontRef>
        </p:style>
      </p:cxnSp>
      <p:sp>
        <p:nvSpPr>
          <p:cNvPr id="71" name="Rectangle 70">
            <a:extLst>
              <a:ext uri="{FF2B5EF4-FFF2-40B4-BE49-F238E27FC236}">
                <a16:creationId xmlns:a16="http://schemas.microsoft.com/office/drawing/2014/main" id="{1F59A5D4-831A-C2FC-AC7E-8750E92FAAC9}"/>
              </a:ext>
            </a:extLst>
          </p:cNvPr>
          <p:cNvSpPr/>
          <p:nvPr/>
        </p:nvSpPr>
        <p:spPr>
          <a:xfrm>
            <a:off x="9259457" y="3239487"/>
            <a:ext cx="153101" cy="21094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2" name="Rectangle 71">
            <a:extLst>
              <a:ext uri="{FF2B5EF4-FFF2-40B4-BE49-F238E27FC236}">
                <a16:creationId xmlns:a16="http://schemas.microsoft.com/office/drawing/2014/main" id="{5F93A3C3-C769-606C-DD65-C93FC759C07A}"/>
              </a:ext>
            </a:extLst>
          </p:cNvPr>
          <p:cNvSpPr/>
          <p:nvPr/>
        </p:nvSpPr>
        <p:spPr>
          <a:xfrm>
            <a:off x="8012809" y="3247122"/>
            <a:ext cx="153101" cy="21094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3" name="Rectangle 72">
            <a:extLst>
              <a:ext uri="{FF2B5EF4-FFF2-40B4-BE49-F238E27FC236}">
                <a16:creationId xmlns:a16="http://schemas.microsoft.com/office/drawing/2014/main" id="{913F9EFA-C111-7D0F-F78C-4BE53BB3808E}"/>
              </a:ext>
            </a:extLst>
          </p:cNvPr>
          <p:cNvSpPr/>
          <p:nvPr/>
        </p:nvSpPr>
        <p:spPr>
          <a:xfrm>
            <a:off x="7394841" y="3275706"/>
            <a:ext cx="153101" cy="21094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4" name="Rectangle 73">
            <a:extLst>
              <a:ext uri="{FF2B5EF4-FFF2-40B4-BE49-F238E27FC236}">
                <a16:creationId xmlns:a16="http://schemas.microsoft.com/office/drawing/2014/main" id="{715DF5AF-8868-B2CD-DD9A-309F914F4D90}"/>
              </a:ext>
            </a:extLst>
          </p:cNvPr>
          <p:cNvSpPr/>
          <p:nvPr/>
        </p:nvSpPr>
        <p:spPr>
          <a:xfrm>
            <a:off x="7695604" y="3778885"/>
            <a:ext cx="153101" cy="21094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5" name="Rectangle 74">
            <a:extLst>
              <a:ext uri="{FF2B5EF4-FFF2-40B4-BE49-F238E27FC236}">
                <a16:creationId xmlns:a16="http://schemas.microsoft.com/office/drawing/2014/main" id="{06FD7FA5-AEC8-4C07-7673-9D4E5E40F985}"/>
              </a:ext>
            </a:extLst>
          </p:cNvPr>
          <p:cNvSpPr/>
          <p:nvPr/>
        </p:nvSpPr>
        <p:spPr>
          <a:xfrm>
            <a:off x="8281760" y="3803519"/>
            <a:ext cx="153101" cy="21094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8" name="Rectangle 77">
            <a:extLst>
              <a:ext uri="{FF2B5EF4-FFF2-40B4-BE49-F238E27FC236}">
                <a16:creationId xmlns:a16="http://schemas.microsoft.com/office/drawing/2014/main" id="{7A629E53-9526-319E-21A8-B3E1F0CFC5D7}"/>
              </a:ext>
            </a:extLst>
          </p:cNvPr>
          <p:cNvSpPr/>
          <p:nvPr/>
        </p:nvSpPr>
        <p:spPr>
          <a:xfrm>
            <a:off x="7203794" y="4372209"/>
            <a:ext cx="153101" cy="21094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9" name="Rectangle 78">
            <a:extLst>
              <a:ext uri="{FF2B5EF4-FFF2-40B4-BE49-F238E27FC236}">
                <a16:creationId xmlns:a16="http://schemas.microsoft.com/office/drawing/2014/main" id="{CDBC5CCB-3386-C099-FCC3-27BB4ACB6023}"/>
              </a:ext>
            </a:extLst>
          </p:cNvPr>
          <p:cNvSpPr/>
          <p:nvPr/>
        </p:nvSpPr>
        <p:spPr>
          <a:xfrm>
            <a:off x="7695416" y="4337521"/>
            <a:ext cx="153101" cy="21094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0" name="Rectangle 79">
            <a:extLst>
              <a:ext uri="{FF2B5EF4-FFF2-40B4-BE49-F238E27FC236}">
                <a16:creationId xmlns:a16="http://schemas.microsoft.com/office/drawing/2014/main" id="{F4283FBB-8777-EEEF-E084-489626FC4225}"/>
              </a:ext>
            </a:extLst>
          </p:cNvPr>
          <p:cNvSpPr/>
          <p:nvPr/>
        </p:nvSpPr>
        <p:spPr>
          <a:xfrm>
            <a:off x="8281760" y="4342330"/>
            <a:ext cx="153101" cy="21094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1" name="Rectangle 80">
            <a:extLst>
              <a:ext uri="{FF2B5EF4-FFF2-40B4-BE49-F238E27FC236}">
                <a16:creationId xmlns:a16="http://schemas.microsoft.com/office/drawing/2014/main" id="{94DCCC0E-18A4-DA4A-7684-F238BA8F8033}"/>
              </a:ext>
            </a:extLst>
          </p:cNvPr>
          <p:cNvSpPr/>
          <p:nvPr/>
        </p:nvSpPr>
        <p:spPr>
          <a:xfrm>
            <a:off x="7586996" y="4868543"/>
            <a:ext cx="153101" cy="21094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2" name="Rectangle 81">
            <a:extLst>
              <a:ext uri="{FF2B5EF4-FFF2-40B4-BE49-F238E27FC236}">
                <a16:creationId xmlns:a16="http://schemas.microsoft.com/office/drawing/2014/main" id="{3C2A602F-D2EF-D117-282C-78D9117E08DF}"/>
              </a:ext>
            </a:extLst>
          </p:cNvPr>
          <p:cNvSpPr/>
          <p:nvPr/>
        </p:nvSpPr>
        <p:spPr>
          <a:xfrm>
            <a:off x="7984967" y="4906488"/>
            <a:ext cx="112337" cy="21094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3" name="Rectangle 82">
            <a:extLst>
              <a:ext uri="{FF2B5EF4-FFF2-40B4-BE49-F238E27FC236}">
                <a16:creationId xmlns:a16="http://schemas.microsoft.com/office/drawing/2014/main" id="{E10C6AD5-0104-8860-C8EC-42908717699F}"/>
              </a:ext>
            </a:extLst>
          </p:cNvPr>
          <p:cNvSpPr/>
          <p:nvPr/>
        </p:nvSpPr>
        <p:spPr>
          <a:xfrm>
            <a:off x="8637885" y="4899289"/>
            <a:ext cx="153101" cy="21094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306132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004A2-9483-934B-AFBA-E01C3CC8DF74}"/>
              </a:ext>
            </a:extLst>
          </p:cNvPr>
          <p:cNvSpPr>
            <a:spLocks noGrp="1"/>
          </p:cNvSpPr>
          <p:nvPr>
            <p:ph type="title"/>
          </p:nvPr>
        </p:nvSpPr>
        <p:spPr>
          <a:xfrm>
            <a:off x="550864" y="260142"/>
            <a:ext cx="10729912" cy="1588127"/>
          </a:xfrm>
        </p:spPr>
        <p:txBody>
          <a:bodyPr wrap="square">
            <a:spAutoFit/>
          </a:bodyPr>
          <a:lstStyle/>
          <a:p>
            <a:r>
              <a:rPr lang="sv-SE" dirty="0"/>
              <a:t>Kompetensförsörjning beskrivs som den främsta utmaningen - det kommer krävas nya arbetssätt för komma vidare</a:t>
            </a:r>
          </a:p>
        </p:txBody>
      </p:sp>
      <p:sp>
        <p:nvSpPr>
          <p:cNvPr id="9" name="TextBox 8">
            <a:extLst>
              <a:ext uri="{FF2B5EF4-FFF2-40B4-BE49-F238E27FC236}">
                <a16:creationId xmlns:a16="http://schemas.microsoft.com/office/drawing/2014/main" id="{9F0174AF-7DDE-F459-7C0C-C233AFF1A8B6}"/>
              </a:ext>
            </a:extLst>
          </p:cNvPr>
          <p:cNvSpPr txBox="1"/>
          <p:nvPr/>
        </p:nvSpPr>
        <p:spPr>
          <a:xfrm>
            <a:off x="9920167" y="1341072"/>
            <a:ext cx="2204824" cy="1123712"/>
          </a:xfrm>
          <a:prstGeom prst="wedgeRoundRectCallout">
            <a:avLst>
              <a:gd name="adj1" fmla="val 16320"/>
              <a:gd name="adj2" fmla="val 69281"/>
              <a:gd name="adj3" fmla="val 16667"/>
            </a:avLst>
          </a:prstGeom>
          <a:solidFill>
            <a:srgbClr val="CEECF8"/>
          </a:solidFill>
        </p:spPr>
        <p:txBody>
          <a:bodyPr wrap="square">
            <a:spAutoFit/>
          </a:bodyPr>
          <a:lstStyle/>
          <a:p>
            <a:pPr algn="ctr"/>
            <a:r>
              <a:rPr lang="sv-SE" sz="1200" i="1"/>
              <a:t>”Vi är generellt väldigt duktiga på digitalisering i Sverige men patologin har väldigt dåliga förutsättningar att maximera nyttan av det.”</a:t>
            </a:r>
          </a:p>
        </p:txBody>
      </p:sp>
      <p:sp>
        <p:nvSpPr>
          <p:cNvPr id="11" name="TextBox 10">
            <a:extLst>
              <a:ext uri="{FF2B5EF4-FFF2-40B4-BE49-F238E27FC236}">
                <a16:creationId xmlns:a16="http://schemas.microsoft.com/office/drawing/2014/main" id="{39058C9D-E027-E330-F301-3630DC052C02}"/>
              </a:ext>
            </a:extLst>
          </p:cNvPr>
          <p:cNvSpPr txBox="1"/>
          <p:nvPr/>
        </p:nvSpPr>
        <p:spPr>
          <a:xfrm>
            <a:off x="5726917" y="1955494"/>
            <a:ext cx="5431973" cy="461665"/>
          </a:xfrm>
          <a:prstGeom prst="rect">
            <a:avLst/>
          </a:prstGeom>
          <a:noFill/>
        </p:spPr>
        <p:txBody>
          <a:bodyPr wrap="square">
            <a:spAutoFit/>
          </a:bodyPr>
          <a:lstStyle/>
          <a:p>
            <a:r>
              <a:rPr lang="sv-SE" sz="1200" b="1" dirty="0"/>
              <a:t>Uppskattad trendutveckling av nya medarbetare 2032</a:t>
            </a:r>
          </a:p>
        </p:txBody>
      </p:sp>
      <p:sp>
        <p:nvSpPr>
          <p:cNvPr id="12" name="TextBox 11">
            <a:extLst>
              <a:ext uri="{FF2B5EF4-FFF2-40B4-BE49-F238E27FC236}">
                <a16:creationId xmlns:a16="http://schemas.microsoft.com/office/drawing/2014/main" id="{E0EB1835-C5AD-BDE5-2864-AF3554E3F6E7}"/>
              </a:ext>
            </a:extLst>
          </p:cNvPr>
          <p:cNvSpPr txBox="1">
            <a:spLocks/>
          </p:cNvSpPr>
          <p:nvPr/>
        </p:nvSpPr>
        <p:spPr>
          <a:xfrm>
            <a:off x="515939" y="1954320"/>
            <a:ext cx="5237162" cy="461665"/>
          </a:xfrm>
          <a:prstGeom prst="rect">
            <a:avLst/>
          </a:prstGeom>
          <a:noFill/>
        </p:spPr>
        <p:txBody>
          <a:bodyPr wrap="square">
            <a:spAutoFit/>
          </a:bodyPr>
          <a:lstStyle/>
          <a:p>
            <a:r>
              <a:rPr lang="sv-SE" sz="1200" b="1" dirty="0"/>
              <a:t>Professioner som respondenterna uppger behöva fler av för att kunna uppfylla de nationella ledtiderna (n = 16)</a:t>
            </a:r>
            <a:endParaRPr lang="sv-SE" sz="1200" dirty="0"/>
          </a:p>
        </p:txBody>
      </p:sp>
      <p:sp>
        <p:nvSpPr>
          <p:cNvPr id="18" name="TextBox 17">
            <a:extLst>
              <a:ext uri="{FF2B5EF4-FFF2-40B4-BE49-F238E27FC236}">
                <a16:creationId xmlns:a16="http://schemas.microsoft.com/office/drawing/2014/main" id="{7159FB10-DB7E-7DCF-F507-09097987800E}"/>
              </a:ext>
            </a:extLst>
          </p:cNvPr>
          <p:cNvSpPr txBox="1"/>
          <p:nvPr/>
        </p:nvSpPr>
        <p:spPr>
          <a:xfrm>
            <a:off x="492578" y="5482575"/>
            <a:ext cx="11527974" cy="565138"/>
          </a:xfrm>
          <a:prstGeom prst="flowChartAlternateProcess">
            <a:avLst/>
          </a:prstGeom>
          <a:solidFill>
            <a:schemeClr val="bg1">
              <a:lumMod val="95000"/>
            </a:schemeClr>
          </a:solidFill>
          <a:ln w="19050">
            <a:noFill/>
            <a:prstDash val="dash"/>
          </a:ln>
        </p:spPr>
        <p:txBody>
          <a:bodyPr wrap="square" lIns="180000" rIns="180000" anchor="ctr">
            <a:noAutofit/>
          </a:bodyPr>
          <a:lstStyle/>
          <a:p>
            <a:pPr algn="ctr"/>
            <a:r>
              <a:rPr lang="sv-SE" sz="1100" dirty="0"/>
              <a:t>Exempel på möjligheter för nya arbetssätt är uppgiftsväxling, andra kompetenser till exempel biologer, automatisering av </a:t>
            </a:r>
          </a:p>
          <a:p>
            <a:pPr algn="ctr"/>
            <a:r>
              <a:rPr lang="sv-SE" sz="1100" dirty="0"/>
              <a:t>manuella moment i laboratorieflödet, AI verktyg som beslutsstöd i granskningsflödet.</a:t>
            </a:r>
          </a:p>
        </p:txBody>
      </p:sp>
      <p:graphicFrame>
        <p:nvGraphicFramePr>
          <p:cNvPr id="10" name="Chart 9">
            <a:extLst>
              <a:ext uri="{FF2B5EF4-FFF2-40B4-BE49-F238E27FC236}">
                <a16:creationId xmlns:a16="http://schemas.microsoft.com/office/drawing/2014/main" id="{6CB1A3F0-39D1-FAAE-EC46-FA17AF06E490}"/>
              </a:ext>
            </a:extLst>
          </p:cNvPr>
          <p:cNvGraphicFramePr>
            <a:graphicFrameLocks/>
          </p:cNvGraphicFramePr>
          <p:nvPr>
            <p:extLst>
              <p:ext uri="{D42A27DB-BD31-4B8C-83A1-F6EECF244321}">
                <p14:modId xmlns:p14="http://schemas.microsoft.com/office/powerpoint/2010/main" val="3089098983"/>
              </p:ext>
            </p:extLst>
          </p:nvPr>
        </p:nvGraphicFramePr>
        <p:xfrm>
          <a:off x="5851595" y="2451874"/>
          <a:ext cx="4994781" cy="2712404"/>
        </p:xfrm>
        <a:graphic>
          <a:graphicData uri="http://schemas.openxmlformats.org/drawingml/2006/chart">
            <c:chart xmlns:c="http://schemas.openxmlformats.org/drawingml/2006/chart" xmlns:r="http://schemas.openxmlformats.org/officeDocument/2006/relationships" r:id="rId2"/>
          </a:graphicData>
        </a:graphic>
      </p:graphicFrame>
      <p:grpSp>
        <p:nvGrpSpPr>
          <p:cNvPr id="27" name="Group 26">
            <a:extLst>
              <a:ext uri="{FF2B5EF4-FFF2-40B4-BE49-F238E27FC236}">
                <a16:creationId xmlns:a16="http://schemas.microsoft.com/office/drawing/2014/main" id="{E315A56E-5536-BBBE-A8FB-3F6EC84E9048}"/>
              </a:ext>
            </a:extLst>
          </p:cNvPr>
          <p:cNvGrpSpPr/>
          <p:nvPr/>
        </p:nvGrpSpPr>
        <p:grpSpPr>
          <a:xfrm>
            <a:off x="6560858" y="5159289"/>
            <a:ext cx="4719917" cy="430887"/>
            <a:chOff x="6614684" y="5175157"/>
            <a:chExt cx="4555845" cy="430887"/>
          </a:xfrm>
        </p:grpSpPr>
        <p:sp>
          <p:nvSpPr>
            <p:cNvPr id="6" name="TextBox 5">
              <a:extLst>
                <a:ext uri="{FF2B5EF4-FFF2-40B4-BE49-F238E27FC236}">
                  <a16:creationId xmlns:a16="http://schemas.microsoft.com/office/drawing/2014/main" id="{B0F3177E-B75D-0714-131A-373721A3C668}"/>
                </a:ext>
              </a:extLst>
            </p:cNvPr>
            <p:cNvSpPr txBox="1">
              <a:spLocks/>
            </p:cNvSpPr>
            <p:nvPr/>
          </p:nvSpPr>
          <p:spPr>
            <a:xfrm>
              <a:off x="7614001" y="5175157"/>
              <a:ext cx="1826731" cy="261610"/>
            </a:xfrm>
            <a:prstGeom prst="rect">
              <a:avLst/>
            </a:prstGeom>
            <a:noFill/>
          </p:spPr>
          <p:txBody>
            <a:bodyPr wrap="square" rtlCol="0">
              <a:spAutoFit/>
            </a:bodyPr>
            <a:lstStyle/>
            <a:p>
              <a:r>
                <a:rPr lang="sv-SE" sz="1100"/>
                <a:t>Kommuner och regioner</a:t>
              </a:r>
            </a:p>
          </p:txBody>
        </p:sp>
        <p:sp>
          <p:nvSpPr>
            <p:cNvPr id="14" name="Rectangle 13">
              <a:extLst>
                <a:ext uri="{FF2B5EF4-FFF2-40B4-BE49-F238E27FC236}">
                  <a16:creationId xmlns:a16="http://schemas.microsoft.com/office/drawing/2014/main" id="{7AC3DD79-B74E-24D7-D9A8-6E3A64A66A5C}"/>
                </a:ext>
              </a:extLst>
            </p:cNvPr>
            <p:cNvSpPr/>
            <p:nvPr/>
          </p:nvSpPr>
          <p:spPr>
            <a:xfrm>
              <a:off x="7555251" y="5248096"/>
              <a:ext cx="117501" cy="118800"/>
            </a:xfrm>
            <a:prstGeom prst="rect">
              <a:avLst/>
            </a:prstGeom>
            <a:solidFill>
              <a:srgbClr val="FFE0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100">
                <a:solidFill>
                  <a:schemeClr val="tx1"/>
                </a:solidFill>
              </a:endParaRPr>
            </a:p>
          </p:txBody>
        </p:sp>
        <p:sp>
          <p:nvSpPr>
            <p:cNvPr id="7" name="TextBox 6">
              <a:extLst>
                <a:ext uri="{FF2B5EF4-FFF2-40B4-BE49-F238E27FC236}">
                  <a16:creationId xmlns:a16="http://schemas.microsoft.com/office/drawing/2014/main" id="{1BCD29DC-0CD5-BA4D-4885-2FC5F3B90B23}"/>
                </a:ext>
              </a:extLst>
            </p:cNvPr>
            <p:cNvSpPr txBox="1">
              <a:spLocks/>
            </p:cNvSpPr>
            <p:nvPr/>
          </p:nvSpPr>
          <p:spPr>
            <a:xfrm>
              <a:off x="9278887" y="5175157"/>
              <a:ext cx="914181" cy="261610"/>
            </a:xfrm>
            <a:prstGeom prst="rect">
              <a:avLst/>
            </a:prstGeom>
            <a:noFill/>
          </p:spPr>
          <p:txBody>
            <a:bodyPr wrap="square" rtlCol="0">
              <a:spAutoFit/>
            </a:bodyPr>
            <a:lstStyle/>
            <a:p>
              <a:r>
                <a:rPr lang="sv-SE" sz="1100"/>
                <a:t>Staten</a:t>
              </a:r>
            </a:p>
          </p:txBody>
        </p:sp>
        <p:sp>
          <p:nvSpPr>
            <p:cNvPr id="19" name="Rectangle 18">
              <a:extLst>
                <a:ext uri="{FF2B5EF4-FFF2-40B4-BE49-F238E27FC236}">
                  <a16:creationId xmlns:a16="http://schemas.microsoft.com/office/drawing/2014/main" id="{5BFC36C8-E791-4F97-4D98-A3C7B2D238B2}"/>
                </a:ext>
              </a:extLst>
            </p:cNvPr>
            <p:cNvSpPr/>
            <p:nvPr/>
          </p:nvSpPr>
          <p:spPr>
            <a:xfrm>
              <a:off x="9220681" y="5248096"/>
              <a:ext cx="117501" cy="118800"/>
            </a:xfrm>
            <a:prstGeom prst="rect">
              <a:avLst/>
            </a:prstGeom>
            <a:solidFill>
              <a:srgbClr val="65C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100">
                <a:solidFill>
                  <a:schemeClr val="tx1"/>
                </a:solidFill>
              </a:endParaRPr>
            </a:p>
          </p:txBody>
        </p:sp>
        <p:sp>
          <p:nvSpPr>
            <p:cNvPr id="3" name="TextBox 2">
              <a:extLst>
                <a:ext uri="{FF2B5EF4-FFF2-40B4-BE49-F238E27FC236}">
                  <a16:creationId xmlns:a16="http://schemas.microsoft.com/office/drawing/2014/main" id="{38DAB41C-3099-4B58-552B-41FE52EE0AE9}"/>
                </a:ext>
              </a:extLst>
            </p:cNvPr>
            <p:cNvSpPr txBox="1"/>
            <p:nvPr/>
          </p:nvSpPr>
          <p:spPr>
            <a:xfrm>
              <a:off x="6670620" y="5175157"/>
              <a:ext cx="914181" cy="430887"/>
            </a:xfrm>
            <a:prstGeom prst="rect">
              <a:avLst/>
            </a:prstGeom>
            <a:noFill/>
          </p:spPr>
          <p:txBody>
            <a:bodyPr wrap="square" rtlCol="0">
              <a:spAutoFit/>
            </a:bodyPr>
            <a:lstStyle/>
            <a:p>
              <a:r>
                <a:rPr lang="sv-SE" sz="1100"/>
                <a:t>Näringslivet</a:t>
              </a:r>
            </a:p>
          </p:txBody>
        </p:sp>
        <p:sp>
          <p:nvSpPr>
            <p:cNvPr id="20" name="Rectangle 19">
              <a:extLst>
                <a:ext uri="{FF2B5EF4-FFF2-40B4-BE49-F238E27FC236}">
                  <a16:creationId xmlns:a16="http://schemas.microsoft.com/office/drawing/2014/main" id="{39C6B5C3-C571-184D-EF05-B122903EA74B}"/>
                </a:ext>
              </a:extLst>
            </p:cNvPr>
            <p:cNvSpPr/>
            <p:nvPr/>
          </p:nvSpPr>
          <p:spPr>
            <a:xfrm>
              <a:off x="6614684" y="5248096"/>
              <a:ext cx="117501" cy="118800"/>
            </a:xfrm>
            <a:prstGeom prst="rect">
              <a:avLst/>
            </a:prstGeom>
            <a:solidFill>
              <a:srgbClr val="F5C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100">
                <a:solidFill>
                  <a:schemeClr val="tx1"/>
                </a:solidFill>
              </a:endParaRPr>
            </a:p>
          </p:txBody>
        </p:sp>
        <p:sp>
          <p:nvSpPr>
            <p:cNvPr id="8" name="TextBox 7">
              <a:extLst>
                <a:ext uri="{FF2B5EF4-FFF2-40B4-BE49-F238E27FC236}">
                  <a16:creationId xmlns:a16="http://schemas.microsoft.com/office/drawing/2014/main" id="{9469D4E5-E189-8D03-9237-FA5BD70B9F9D}"/>
                </a:ext>
              </a:extLst>
            </p:cNvPr>
            <p:cNvSpPr txBox="1">
              <a:spLocks/>
            </p:cNvSpPr>
            <p:nvPr/>
          </p:nvSpPr>
          <p:spPr>
            <a:xfrm>
              <a:off x="9916301" y="5175157"/>
              <a:ext cx="1254228" cy="261610"/>
            </a:xfrm>
            <a:prstGeom prst="rect">
              <a:avLst/>
            </a:prstGeom>
            <a:noFill/>
          </p:spPr>
          <p:txBody>
            <a:bodyPr wrap="square" rtlCol="0">
              <a:spAutoFit/>
            </a:bodyPr>
            <a:lstStyle/>
            <a:p>
              <a:r>
                <a:rPr lang="sv-SE" sz="1100"/>
                <a:t>Alla sektorer</a:t>
              </a:r>
            </a:p>
          </p:txBody>
        </p:sp>
        <p:sp>
          <p:nvSpPr>
            <p:cNvPr id="21" name="Rectangle 20">
              <a:extLst>
                <a:ext uri="{FF2B5EF4-FFF2-40B4-BE49-F238E27FC236}">
                  <a16:creationId xmlns:a16="http://schemas.microsoft.com/office/drawing/2014/main" id="{000B398F-E2D0-C748-1E2D-754EA0B34D2D}"/>
                </a:ext>
              </a:extLst>
            </p:cNvPr>
            <p:cNvSpPr/>
            <p:nvPr/>
          </p:nvSpPr>
          <p:spPr>
            <a:xfrm>
              <a:off x="9857551" y="5248096"/>
              <a:ext cx="117501" cy="118800"/>
            </a:xfrm>
            <a:prstGeom prst="rect">
              <a:avLst/>
            </a:prstGeom>
            <a:solidFill>
              <a:srgbClr val="C4BD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100">
                <a:solidFill>
                  <a:schemeClr val="tx1"/>
                </a:solidFill>
              </a:endParaRPr>
            </a:p>
          </p:txBody>
        </p:sp>
      </p:grpSp>
      <p:sp>
        <p:nvSpPr>
          <p:cNvPr id="24" name="TextBox 23">
            <a:extLst>
              <a:ext uri="{FF2B5EF4-FFF2-40B4-BE49-F238E27FC236}">
                <a16:creationId xmlns:a16="http://schemas.microsoft.com/office/drawing/2014/main" id="{58F3BE8D-561A-937E-6452-13DF4DBF4C45}"/>
              </a:ext>
            </a:extLst>
          </p:cNvPr>
          <p:cNvSpPr txBox="1"/>
          <p:nvPr/>
        </p:nvSpPr>
        <p:spPr>
          <a:xfrm>
            <a:off x="640903" y="6118390"/>
            <a:ext cx="11325427" cy="215444"/>
          </a:xfrm>
          <a:prstGeom prst="rect">
            <a:avLst/>
          </a:prstGeom>
          <a:noFill/>
        </p:spPr>
        <p:txBody>
          <a:bodyPr wrap="square" rtlCol="0">
            <a:spAutoFit/>
          </a:bodyPr>
          <a:lstStyle/>
          <a:p>
            <a:pPr defTabSz="457200">
              <a:spcBef>
                <a:spcPct val="20000"/>
              </a:spcBef>
              <a:buFont typeface="Arial"/>
              <a:buNone/>
              <a:tabLst>
                <a:tab pos="450000" algn="r"/>
                <a:tab pos="630000" algn="l"/>
              </a:tabLst>
              <a:defRPr/>
            </a:pPr>
            <a:r>
              <a:rPr lang="sv-SE" sz="800">
                <a:solidFill>
                  <a:srgbClr val="FFFFFF">
                    <a:lumMod val="50000"/>
                  </a:srgbClr>
                </a:solidFill>
                <a:cs typeface="Arial"/>
              </a:rPr>
              <a:t>Källa:		</a:t>
            </a:r>
            <a:r>
              <a:rPr kumimoji="0" lang="sv-SE" sz="800" b="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Enkätundersökning till verksamhetschefer inom patologi, 2024-04; </a:t>
            </a:r>
            <a:r>
              <a:rPr kumimoji="0" lang="sv-SE" sz="800" b="0" i="1"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När arbetskraften inte räcker till, </a:t>
            </a:r>
            <a:r>
              <a:rPr kumimoji="0" lang="sv-SE" sz="8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SKR, Svenskt näringsliv, Arbetsgivarverket, 2023</a:t>
            </a:r>
            <a:endParaRPr lang="sv-SE" sz="800" i="1">
              <a:solidFill>
                <a:srgbClr val="FFFFFF">
                  <a:lumMod val="50000"/>
                </a:srgbClr>
              </a:solidFill>
              <a:cs typeface="Arial"/>
            </a:endParaRPr>
          </a:p>
        </p:txBody>
      </p:sp>
      <p:graphicFrame>
        <p:nvGraphicFramePr>
          <p:cNvPr id="25" name="Chart 24">
            <a:extLst>
              <a:ext uri="{FF2B5EF4-FFF2-40B4-BE49-F238E27FC236}">
                <a16:creationId xmlns:a16="http://schemas.microsoft.com/office/drawing/2014/main" id="{6CC136A7-0453-9154-4E89-DB957784CDEB}"/>
              </a:ext>
            </a:extLst>
          </p:cNvPr>
          <p:cNvGraphicFramePr>
            <a:graphicFrameLocks/>
          </p:cNvGraphicFramePr>
          <p:nvPr>
            <p:extLst>
              <p:ext uri="{D42A27DB-BD31-4B8C-83A1-F6EECF244321}">
                <p14:modId xmlns:p14="http://schemas.microsoft.com/office/powerpoint/2010/main" val="4138749510"/>
              </p:ext>
            </p:extLst>
          </p:nvPr>
        </p:nvGraphicFramePr>
        <p:xfrm>
          <a:off x="406028" y="2448386"/>
          <a:ext cx="4869516" cy="2818504"/>
        </p:xfrm>
        <a:graphic>
          <a:graphicData uri="http://schemas.openxmlformats.org/drawingml/2006/chart">
            <c:chart xmlns:c="http://schemas.openxmlformats.org/drawingml/2006/chart" xmlns:r="http://schemas.openxmlformats.org/officeDocument/2006/relationships" r:id="rId3"/>
          </a:graphicData>
        </a:graphic>
      </p:graphicFrame>
      <p:grpSp>
        <p:nvGrpSpPr>
          <p:cNvPr id="4" name="Group 3">
            <a:extLst>
              <a:ext uri="{FF2B5EF4-FFF2-40B4-BE49-F238E27FC236}">
                <a16:creationId xmlns:a16="http://schemas.microsoft.com/office/drawing/2014/main" id="{4F195ECE-0344-24E4-90D0-70A0901BF19A}"/>
              </a:ext>
            </a:extLst>
          </p:cNvPr>
          <p:cNvGrpSpPr/>
          <p:nvPr/>
        </p:nvGrpSpPr>
        <p:grpSpPr>
          <a:xfrm>
            <a:off x="11289483" y="93422"/>
            <a:ext cx="805780" cy="806400"/>
            <a:chOff x="964955" y="3439436"/>
            <a:chExt cx="805780" cy="806400"/>
          </a:xfrm>
        </p:grpSpPr>
        <p:sp>
          <p:nvSpPr>
            <p:cNvPr id="5" name="Oval 4">
              <a:extLst>
                <a:ext uri="{FF2B5EF4-FFF2-40B4-BE49-F238E27FC236}">
                  <a16:creationId xmlns:a16="http://schemas.microsoft.com/office/drawing/2014/main" id="{70D0E97C-2F92-13C7-967F-ED8C227D9BDC}"/>
                </a:ext>
              </a:extLst>
            </p:cNvPr>
            <p:cNvSpPr/>
            <p:nvPr/>
          </p:nvSpPr>
          <p:spPr>
            <a:xfrm>
              <a:off x="964955" y="3439436"/>
              <a:ext cx="805780" cy="806400"/>
            </a:xfrm>
            <a:prstGeom prst="ellipse">
              <a:avLst/>
            </a:prstGeom>
            <a:solidFill>
              <a:srgbClr val="1D9B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3" name="Graphic 12">
              <a:extLst>
                <a:ext uri="{FF2B5EF4-FFF2-40B4-BE49-F238E27FC236}">
                  <a16:creationId xmlns:a16="http://schemas.microsoft.com/office/drawing/2014/main" id="{E4F031F2-B60B-D6B0-04BA-E6C4AB7D89D5}"/>
                </a:ext>
              </a:extLst>
            </p:cNvPr>
            <p:cNvPicPr>
              <a:picLocks/>
            </p:cNvPicPr>
            <p:nvPr/>
          </p:nvPicPr>
          <p:blipFill>
            <a:blip r:embed="rId4">
              <a:extLst>
                <a:ext uri="{96DAC541-7B7A-43D3-8B79-37D633B846F1}">
                  <asvg:svgBlip xmlns:asvg="http://schemas.microsoft.com/office/drawing/2016/SVG/main" xmlns="" r:embed="rId5"/>
                </a:ext>
              </a:extLst>
            </a:blip>
            <a:stretch>
              <a:fillRect/>
            </a:stretch>
          </p:blipFill>
          <p:spPr>
            <a:xfrm>
              <a:off x="1045533" y="3540263"/>
              <a:ext cx="644624" cy="604747"/>
            </a:xfrm>
            <a:prstGeom prst="rect">
              <a:avLst/>
            </a:prstGeom>
          </p:spPr>
        </p:pic>
      </p:grpSp>
    </p:spTree>
    <p:extLst>
      <p:ext uri="{BB962C8B-B14F-4D97-AF65-F5344CB8AC3E}">
        <p14:creationId xmlns:p14="http://schemas.microsoft.com/office/powerpoint/2010/main" val="14765430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632303A6-3B95-56EC-A40C-EB0E1F4F6358}"/>
              </a:ext>
            </a:extLst>
          </p:cNvPr>
          <p:cNvSpPr/>
          <p:nvPr/>
        </p:nvSpPr>
        <p:spPr>
          <a:xfrm>
            <a:off x="546555" y="4749800"/>
            <a:ext cx="11094583" cy="1235075"/>
          </a:xfrm>
          <a:prstGeom prst="rect">
            <a:avLst/>
          </a:prstGeom>
          <a:solidFill>
            <a:srgbClr val="EEEC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ectangle 27">
            <a:extLst>
              <a:ext uri="{FF2B5EF4-FFF2-40B4-BE49-F238E27FC236}">
                <a16:creationId xmlns:a16="http://schemas.microsoft.com/office/drawing/2014/main" id="{6280EB23-3DFD-A015-A246-F34C05E638B0}"/>
              </a:ext>
            </a:extLst>
          </p:cNvPr>
          <p:cNvSpPr/>
          <p:nvPr/>
        </p:nvSpPr>
        <p:spPr>
          <a:xfrm>
            <a:off x="550863" y="2832100"/>
            <a:ext cx="11125200" cy="1887538"/>
          </a:xfrm>
          <a:prstGeom prst="rect">
            <a:avLst/>
          </a:prstGeom>
          <a:solidFill>
            <a:srgbClr val="DDD9C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5" name="Group 4">
            <a:extLst>
              <a:ext uri="{FF2B5EF4-FFF2-40B4-BE49-F238E27FC236}">
                <a16:creationId xmlns:a16="http://schemas.microsoft.com/office/drawing/2014/main" id="{34F1019D-20FF-4EA5-4FD3-E190BDBB6FE3}"/>
              </a:ext>
            </a:extLst>
          </p:cNvPr>
          <p:cNvGrpSpPr/>
          <p:nvPr/>
        </p:nvGrpSpPr>
        <p:grpSpPr>
          <a:xfrm>
            <a:off x="11289483" y="93422"/>
            <a:ext cx="805780" cy="806400"/>
            <a:chOff x="964955" y="4289252"/>
            <a:chExt cx="805780" cy="806400"/>
          </a:xfrm>
        </p:grpSpPr>
        <p:sp>
          <p:nvSpPr>
            <p:cNvPr id="6" name="Oval 5">
              <a:extLst>
                <a:ext uri="{FF2B5EF4-FFF2-40B4-BE49-F238E27FC236}">
                  <a16:creationId xmlns:a16="http://schemas.microsoft.com/office/drawing/2014/main" id="{175BCE42-BBD7-7DB9-2B90-ACCD6BA3FC62}"/>
                </a:ext>
              </a:extLst>
            </p:cNvPr>
            <p:cNvSpPr/>
            <p:nvPr/>
          </p:nvSpPr>
          <p:spPr>
            <a:xfrm>
              <a:off x="964955" y="4289252"/>
              <a:ext cx="805780" cy="806400"/>
            </a:xfrm>
            <a:prstGeom prst="ellipse">
              <a:avLst/>
            </a:prstGeom>
            <a:solidFill>
              <a:srgbClr val="1D9B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7" name="Graphic 6">
              <a:extLst>
                <a:ext uri="{FF2B5EF4-FFF2-40B4-BE49-F238E27FC236}">
                  <a16:creationId xmlns:a16="http://schemas.microsoft.com/office/drawing/2014/main" id="{C5DEE70D-162B-73BB-81A6-EA51A5D8EDA7}"/>
                </a:ext>
              </a:extLst>
            </p:cNvPr>
            <p:cNvPicPr>
              <a:picLocks/>
            </p:cNvPicPr>
            <p:nvPr/>
          </p:nvPicPr>
          <p:blipFill>
            <a:blip r:embed="rId2">
              <a:extLst>
                <a:ext uri="{96DAC541-7B7A-43D3-8B79-37D633B846F1}">
                  <asvg:svgBlip xmlns:asvg="http://schemas.microsoft.com/office/drawing/2016/SVG/main" xmlns="" r:embed="rId3"/>
                </a:ext>
              </a:extLst>
            </a:blip>
            <a:stretch>
              <a:fillRect/>
            </a:stretch>
          </p:blipFill>
          <p:spPr>
            <a:xfrm>
              <a:off x="1045533" y="4390079"/>
              <a:ext cx="644624" cy="604747"/>
            </a:xfrm>
            <a:prstGeom prst="rect">
              <a:avLst/>
            </a:prstGeom>
          </p:spPr>
        </p:pic>
      </p:grpSp>
      <p:sp>
        <p:nvSpPr>
          <p:cNvPr id="8" name="Title 1">
            <a:extLst>
              <a:ext uri="{FF2B5EF4-FFF2-40B4-BE49-F238E27FC236}">
                <a16:creationId xmlns:a16="http://schemas.microsoft.com/office/drawing/2014/main" id="{D42E3ED7-BCAF-03F7-EE4B-683030507B53}"/>
              </a:ext>
            </a:extLst>
          </p:cNvPr>
          <p:cNvSpPr>
            <a:spLocks noGrp="1"/>
          </p:cNvSpPr>
          <p:nvPr>
            <p:ph type="title"/>
          </p:nvPr>
        </p:nvSpPr>
        <p:spPr>
          <a:xfrm>
            <a:off x="550864" y="260142"/>
            <a:ext cx="10729912" cy="931313"/>
          </a:xfrm>
        </p:spPr>
        <p:txBody>
          <a:bodyPr/>
          <a:lstStyle/>
          <a:p>
            <a:r>
              <a:rPr lang="sv-SE" dirty="0"/>
              <a:t>Det finns begränsade möjligheter att följa upp patientflödet genom patologi</a:t>
            </a:r>
          </a:p>
        </p:txBody>
      </p:sp>
      <p:graphicFrame>
        <p:nvGraphicFramePr>
          <p:cNvPr id="18" name="Table 17">
            <a:extLst>
              <a:ext uri="{FF2B5EF4-FFF2-40B4-BE49-F238E27FC236}">
                <a16:creationId xmlns:a16="http://schemas.microsoft.com/office/drawing/2014/main" id="{F248EEA2-2B8F-139A-2589-A1FBE38073E9}"/>
              </a:ext>
            </a:extLst>
          </p:cNvPr>
          <p:cNvGraphicFramePr>
            <a:graphicFrameLocks noGrp="1"/>
          </p:cNvGraphicFramePr>
          <p:nvPr>
            <p:extLst>
              <p:ext uri="{D42A27DB-BD31-4B8C-83A1-F6EECF244321}">
                <p14:modId xmlns:p14="http://schemas.microsoft.com/office/powerpoint/2010/main" val="2063131580"/>
              </p:ext>
            </p:extLst>
          </p:nvPr>
        </p:nvGraphicFramePr>
        <p:xfrm>
          <a:off x="550862" y="1909075"/>
          <a:ext cx="11129508" cy="4075805"/>
        </p:xfrm>
        <a:graphic>
          <a:graphicData uri="http://schemas.openxmlformats.org/drawingml/2006/table">
            <a:tbl>
              <a:tblPr firstRow="1" bandRow="1"/>
              <a:tblGrid>
                <a:gridCol w="1511553">
                  <a:extLst>
                    <a:ext uri="{9D8B030D-6E8A-4147-A177-3AD203B41FA5}">
                      <a16:colId xmlns:a16="http://schemas.microsoft.com/office/drawing/2014/main" val="3010647665"/>
                    </a:ext>
                  </a:extLst>
                </a:gridCol>
                <a:gridCol w="908068">
                  <a:extLst>
                    <a:ext uri="{9D8B030D-6E8A-4147-A177-3AD203B41FA5}">
                      <a16:colId xmlns:a16="http://schemas.microsoft.com/office/drawing/2014/main" val="2205731459"/>
                    </a:ext>
                  </a:extLst>
                </a:gridCol>
                <a:gridCol w="326199">
                  <a:extLst>
                    <a:ext uri="{9D8B030D-6E8A-4147-A177-3AD203B41FA5}">
                      <a16:colId xmlns:a16="http://schemas.microsoft.com/office/drawing/2014/main" val="3585138944"/>
                    </a:ext>
                  </a:extLst>
                </a:gridCol>
                <a:gridCol w="786093">
                  <a:extLst>
                    <a:ext uri="{9D8B030D-6E8A-4147-A177-3AD203B41FA5}">
                      <a16:colId xmlns:a16="http://schemas.microsoft.com/office/drawing/2014/main" val="4112202624"/>
                    </a:ext>
                  </a:extLst>
                </a:gridCol>
                <a:gridCol w="325331">
                  <a:extLst>
                    <a:ext uri="{9D8B030D-6E8A-4147-A177-3AD203B41FA5}">
                      <a16:colId xmlns:a16="http://schemas.microsoft.com/office/drawing/2014/main" val="3679293465"/>
                    </a:ext>
                  </a:extLst>
                </a:gridCol>
                <a:gridCol w="1193342">
                  <a:extLst>
                    <a:ext uri="{9D8B030D-6E8A-4147-A177-3AD203B41FA5}">
                      <a16:colId xmlns:a16="http://schemas.microsoft.com/office/drawing/2014/main" val="31571141"/>
                    </a:ext>
                  </a:extLst>
                </a:gridCol>
                <a:gridCol w="325331">
                  <a:extLst>
                    <a:ext uri="{9D8B030D-6E8A-4147-A177-3AD203B41FA5}">
                      <a16:colId xmlns:a16="http://schemas.microsoft.com/office/drawing/2014/main" val="881113043"/>
                    </a:ext>
                  </a:extLst>
                </a:gridCol>
                <a:gridCol w="1194074">
                  <a:extLst>
                    <a:ext uri="{9D8B030D-6E8A-4147-A177-3AD203B41FA5}">
                      <a16:colId xmlns:a16="http://schemas.microsoft.com/office/drawing/2014/main" val="1824866891"/>
                    </a:ext>
                  </a:extLst>
                </a:gridCol>
                <a:gridCol w="325331">
                  <a:extLst>
                    <a:ext uri="{9D8B030D-6E8A-4147-A177-3AD203B41FA5}">
                      <a16:colId xmlns:a16="http://schemas.microsoft.com/office/drawing/2014/main" val="2791100879"/>
                    </a:ext>
                  </a:extLst>
                </a:gridCol>
                <a:gridCol w="1194074">
                  <a:extLst>
                    <a:ext uri="{9D8B030D-6E8A-4147-A177-3AD203B41FA5}">
                      <a16:colId xmlns:a16="http://schemas.microsoft.com/office/drawing/2014/main" val="1294229605"/>
                    </a:ext>
                  </a:extLst>
                </a:gridCol>
                <a:gridCol w="325331">
                  <a:extLst>
                    <a:ext uri="{9D8B030D-6E8A-4147-A177-3AD203B41FA5}">
                      <a16:colId xmlns:a16="http://schemas.microsoft.com/office/drawing/2014/main" val="3940528002"/>
                    </a:ext>
                  </a:extLst>
                </a:gridCol>
                <a:gridCol w="1194074">
                  <a:extLst>
                    <a:ext uri="{9D8B030D-6E8A-4147-A177-3AD203B41FA5}">
                      <a16:colId xmlns:a16="http://schemas.microsoft.com/office/drawing/2014/main" val="2619245046"/>
                    </a:ext>
                  </a:extLst>
                </a:gridCol>
                <a:gridCol w="325331">
                  <a:extLst>
                    <a:ext uri="{9D8B030D-6E8A-4147-A177-3AD203B41FA5}">
                      <a16:colId xmlns:a16="http://schemas.microsoft.com/office/drawing/2014/main" val="3914858343"/>
                    </a:ext>
                  </a:extLst>
                </a:gridCol>
                <a:gridCol w="1195376">
                  <a:extLst>
                    <a:ext uri="{9D8B030D-6E8A-4147-A177-3AD203B41FA5}">
                      <a16:colId xmlns:a16="http://schemas.microsoft.com/office/drawing/2014/main" val="1359249605"/>
                    </a:ext>
                  </a:extLst>
                </a:gridCol>
              </a:tblGrid>
              <a:tr h="49070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sv-SE" sz="900">
                          <a:solidFill>
                            <a:schemeClr val="bg1"/>
                          </a:solidFill>
                        </a:rPr>
                        <a:t>Datakälla</a:t>
                      </a:r>
                    </a:p>
                  </a:txBody>
                  <a:tcPr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5092"/>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sv-SE" sz="900">
                          <a:solidFill>
                            <a:schemeClr val="bg1"/>
                          </a:solidFill>
                        </a:rPr>
                        <a:t>Geografi</a:t>
                      </a:r>
                    </a:p>
                  </a:txBody>
                  <a:tcPr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5092"/>
                    </a:solidFill>
                  </a:tcPr>
                </a:tc>
                <a:tc gridSpan="2">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sv-SE" sz="900">
                          <a:solidFill>
                            <a:schemeClr val="bg1"/>
                          </a:solidFill>
                        </a:rPr>
                        <a:t>Täckningsgrad</a:t>
                      </a:r>
                    </a:p>
                  </a:txBody>
                  <a:tcPr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5092"/>
                    </a:solidFill>
                  </a:tcPr>
                </a:tc>
                <a:tc hMerge="1">
                  <a:txBody>
                    <a:bodyPr/>
                    <a:lstStyle/>
                    <a:p>
                      <a:endParaRPr lang="sv-SE"/>
                    </a:p>
                  </a:txBody>
                  <a:tcPr/>
                </a:tc>
                <a:tc gridSpan="4">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sv-SE" sz="900">
                          <a:solidFill>
                            <a:schemeClr val="bg1"/>
                          </a:solidFill>
                        </a:rPr>
                        <a:t>Patologiundersökningar i alla patientflöden</a:t>
                      </a:r>
                    </a:p>
                  </a:txBody>
                  <a:tcPr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5092"/>
                    </a:solidFill>
                  </a:tcPr>
                </a:tc>
                <a:tc hMerge="1">
                  <a:txBody>
                    <a:bodyPr/>
                    <a:lstStyle/>
                    <a:p>
                      <a:endParaRPr lang="sv-SE"/>
                    </a:p>
                  </a:txBody>
                  <a:tcPr/>
                </a:tc>
                <a:tc hMerge="1">
                  <a:txBody>
                    <a:bodyPr/>
                    <a:lstStyle/>
                    <a:p>
                      <a:endParaRPr lang="sv-SE"/>
                    </a:p>
                  </a:txBody>
                  <a:tcPr/>
                </a:tc>
                <a:tc hMerge="1">
                  <a:txBody>
                    <a:bodyPr/>
                    <a:lstStyle/>
                    <a:p>
                      <a:endParaRPr lang="sv-SE"/>
                    </a:p>
                  </a:txBody>
                  <a:tcPr/>
                </a:tc>
                <a:tc gridSpan="6">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sv-SE" sz="900">
                          <a:solidFill>
                            <a:schemeClr val="bg1"/>
                          </a:solidFill>
                        </a:rPr>
                        <a:t>Patologiundersökningar i SVF</a:t>
                      </a:r>
                    </a:p>
                  </a:txBody>
                  <a:tcPr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5092"/>
                    </a:solidFill>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pPr algn="ctr"/>
                      <a:endParaRPr lang="sv-SE" sz="900">
                        <a:solidFill>
                          <a:schemeClr val="bg1"/>
                        </a:solidFill>
                      </a:endParaRPr>
                    </a:p>
                  </a:txBody>
                  <a:tcPr anchor="ctr">
                    <a:lnB w="12700" cap="flat" cmpd="sng" algn="ctr">
                      <a:solidFill>
                        <a:schemeClr val="bg1"/>
                      </a:solidFill>
                      <a:prstDash val="solid"/>
                      <a:round/>
                      <a:headEnd type="none" w="med" len="med"/>
                      <a:tailEnd type="none" w="med" len="med"/>
                    </a:lnB>
                    <a:solidFill>
                      <a:schemeClr val="accent3"/>
                    </a:solidFill>
                  </a:tcPr>
                </a:tc>
                <a:tc hMerge="1">
                  <a:txBody>
                    <a:bodyPr/>
                    <a:lstStyle/>
                    <a:p>
                      <a:pPr algn="ctr"/>
                      <a:endParaRPr lang="sv-SE" sz="900">
                        <a:solidFill>
                          <a:schemeClr val="bg1"/>
                        </a:solidFill>
                      </a:endParaRPr>
                    </a:p>
                  </a:txBody>
                  <a:tcPr anchor="ctr">
                    <a:lnB w="12700" cap="flat" cmpd="sng" algn="ctr">
                      <a:solidFill>
                        <a:schemeClr val="bg1"/>
                      </a:solidFill>
                      <a:prstDash val="solid"/>
                      <a:round/>
                      <a:headEnd type="none" w="med" len="med"/>
                      <a:tailEnd type="none" w="med" len="med"/>
                    </a:lnB>
                    <a:solidFill>
                      <a:schemeClr val="accent3"/>
                    </a:solidFill>
                  </a:tcPr>
                </a:tc>
                <a:extLst>
                  <a:ext uri="{0D108BD9-81ED-4DB2-BD59-A6C34878D82A}">
                    <a16:rowId xmlns:a16="http://schemas.microsoft.com/office/drawing/2014/main" val="1189198541"/>
                  </a:ext>
                </a:extLst>
              </a:tr>
              <a:tr h="43469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sv-SE" sz="900">
                        <a:solidFill>
                          <a:schemeClr val="tx1"/>
                        </a:solidFill>
                      </a:endParaRPr>
                    </a:p>
                  </a:txBody>
                  <a:tcP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5092">
                        <a:lumMod val="20000"/>
                        <a:lumOff val="8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sv-SE" sz="900">
                        <a:solidFill>
                          <a:schemeClr val="tx1"/>
                        </a:solidFill>
                      </a:endParaRPr>
                    </a:p>
                  </a:txBody>
                  <a:tcP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5092">
                        <a:lumMod val="20000"/>
                        <a:lumOff val="80000"/>
                      </a:srgbClr>
                    </a:solidFill>
                  </a:tcPr>
                </a:tc>
                <a:tc gridSpan="2">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sv-SE" sz="900">
                        <a:solidFill>
                          <a:schemeClr val="tx1"/>
                        </a:solidFill>
                      </a:endParaRPr>
                    </a:p>
                  </a:txBody>
                  <a:tcP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5092">
                        <a:lumMod val="20000"/>
                        <a:lumOff val="80000"/>
                      </a:srgbClr>
                    </a:solidFill>
                  </a:tcPr>
                </a:tc>
                <a:tc hMerge="1">
                  <a:txBody>
                    <a:bodyPr/>
                    <a:lstStyle/>
                    <a:p>
                      <a:endParaRPr lang="sv-SE" sz="900">
                        <a:solidFill>
                          <a:schemeClr val="tx1"/>
                        </a:solidFill>
                      </a:endParaRPr>
                    </a:p>
                  </a:txBody>
                  <a:tcP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3">
                        <a:lumMod val="20000"/>
                        <a:lumOff val="80000"/>
                      </a:schemeClr>
                    </a:solidFill>
                  </a:tcPr>
                </a:tc>
                <a:tc gridSpan="2">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sv-SE" sz="900" b="1">
                          <a:solidFill>
                            <a:schemeClr val="tx1"/>
                          </a:solidFill>
                        </a:rPr>
                        <a:t>Volymer</a:t>
                      </a:r>
                    </a:p>
                  </a:txBody>
                  <a:tcPr anchor="ct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5092">
                        <a:lumMod val="20000"/>
                        <a:lumOff val="80000"/>
                      </a:srgbClr>
                    </a:solidFill>
                  </a:tcPr>
                </a:tc>
                <a:tc hMerge="1">
                  <a:txBody>
                    <a:bodyPr/>
                    <a:lstStyle/>
                    <a:p>
                      <a:endParaRPr lang="sv-SE"/>
                    </a:p>
                  </a:txBody>
                  <a:tcPr/>
                </a:tc>
                <a:tc gridSpan="2">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sv-SE" sz="900" b="1">
                          <a:solidFill>
                            <a:schemeClr val="tx1"/>
                          </a:solidFill>
                        </a:rPr>
                        <a:t>Led- och väntetider</a:t>
                      </a:r>
                    </a:p>
                  </a:txBody>
                  <a:tcPr anchor="ct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5092">
                        <a:lumMod val="20000"/>
                        <a:lumOff val="80000"/>
                      </a:srgbClr>
                    </a:solidFill>
                  </a:tcPr>
                </a:tc>
                <a:tc hMerge="1">
                  <a:txBody>
                    <a:bodyPr/>
                    <a:lstStyle/>
                    <a:p>
                      <a:endParaRPr lang="sv-SE"/>
                    </a:p>
                  </a:txBody>
                  <a:tcPr/>
                </a:tc>
                <a:tc gridSpan="2">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sv-SE" sz="900" b="1">
                          <a:solidFill>
                            <a:schemeClr val="tx1"/>
                          </a:solidFill>
                        </a:rPr>
                        <a:t>Volymer</a:t>
                      </a:r>
                    </a:p>
                  </a:txBody>
                  <a:tcPr anchor="ct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5092">
                        <a:lumMod val="20000"/>
                        <a:lumOff val="80000"/>
                      </a:srgbClr>
                    </a:solidFill>
                  </a:tcPr>
                </a:tc>
                <a:tc hMerge="1">
                  <a:txBody>
                    <a:bodyPr/>
                    <a:lstStyle/>
                    <a:p>
                      <a:endParaRPr lang="sv-SE"/>
                    </a:p>
                  </a:txBody>
                  <a:tcPr/>
                </a:tc>
                <a:tc gridSpan="2">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sv-SE" sz="900" b="1">
                          <a:solidFill>
                            <a:schemeClr val="tx1"/>
                          </a:solidFill>
                        </a:rPr>
                        <a:t>Total ledtid</a:t>
                      </a:r>
                    </a:p>
                  </a:txBody>
                  <a:tcPr anchor="ct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5092">
                        <a:lumMod val="20000"/>
                        <a:lumOff val="80000"/>
                      </a:srgbClr>
                    </a:solidFill>
                  </a:tcPr>
                </a:tc>
                <a:tc hMerge="1">
                  <a:txBody>
                    <a:bodyPr/>
                    <a:lstStyle/>
                    <a:p>
                      <a:endParaRPr lang="sv-SE"/>
                    </a:p>
                  </a:txBody>
                  <a:tcPr/>
                </a:tc>
                <a:tc gridSpan="2">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sv-SE" sz="900" b="1">
                          <a:solidFill>
                            <a:schemeClr val="tx1"/>
                          </a:solidFill>
                        </a:rPr>
                        <a:t>Ingående ledtid</a:t>
                      </a:r>
                    </a:p>
                  </a:txBody>
                  <a:tcPr anchor="ct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5092">
                        <a:lumMod val="20000"/>
                        <a:lumOff val="80000"/>
                      </a:srgbClr>
                    </a:solidFill>
                  </a:tcPr>
                </a:tc>
                <a:tc hMerge="1">
                  <a:txBody>
                    <a:bodyPr/>
                    <a:lstStyle/>
                    <a:p>
                      <a:pPr algn="ctr"/>
                      <a:endParaRPr lang="sv-SE" sz="900" b="1">
                        <a:solidFill>
                          <a:schemeClr val="tx1"/>
                        </a:solidFill>
                      </a:endParaRPr>
                    </a:p>
                  </a:txBody>
                  <a:tcPr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589437420"/>
                  </a:ext>
                </a:extLst>
              </a:tr>
              <a:tr h="630083">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sz="900" b="0">
                          <a:solidFill>
                            <a:schemeClr val="tx1"/>
                          </a:solidFill>
                        </a:rPr>
                        <a:t>Nationella kvalitetsregister inom cancer (INCA)</a:t>
                      </a:r>
                    </a:p>
                  </a:txBody>
                  <a:tcPr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EECE1">
                        <a:lumMod val="9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sv-SE" sz="900">
                          <a:solidFill>
                            <a:schemeClr val="tx1"/>
                          </a:solidFill>
                        </a:rPr>
                        <a:t>Nationell</a:t>
                      </a:r>
                    </a:p>
                  </a:txBody>
                  <a:tcPr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EECE1">
                        <a:lumMod val="9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sv-SE" sz="900">
                        <a:solidFill>
                          <a:schemeClr val="tx1"/>
                        </a:solidFill>
                      </a:endParaRPr>
                    </a:p>
                  </a:txBody>
                  <a:tcPr anchor="ctr">
                    <a:lnL w="28575" cap="flat" cmpd="sng" algn="ctr">
                      <a:solidFill>
                        <a:srgbClr val="FFFFFF"/>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blipFill dpi="0" rotWithShape="1">
                      <a:blip r:embed="rId4">
                        <a:extLst>
                          <a:ext uri="{96DAC541-7B7A-43D3-8B79-37D633B846F1}">
                            <asvg:svgBlip xmlns:asvg="http://schemas.microsoft.com/office/drawing/2016/SVG/main" xmlns="" r:embed="rId5"/>
                          </a:ext>
                        </a:extLst>
                      </a:blip>
                      <a:srcRect/>
                      <a:stretch>
                        <a:fillRect l="12000" t="29000" r="12000" b="29000"/>
                      </a:stretch>
                    </a:blip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sv-SE" sz="900">
                          <a:solidFill>
                            <a:schemeClr val="tx1"/>
                          </a:solidFill>
                        </a:rPr>
                        <a:t>Specifika diagnoser</a:t>
                      </a:r>
                    </a:p>
                  </a:txBody>
                  <a:tcPr anchor="ctr">
                    <a:lnL w="28575" cap="flat" cmpd="sng" algn="ctr">
                      <a:no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EECE1">
                        <a:lumMod val="9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sv-SE" sz="900">
                        <a:solidFill>
                          <a:schemeClr val="tx1"/>
                        </a:solidFill>
                      </a:endParaRPr>
                    </a:p>
                  </a:txBody>
                  <a:tcPr anchor="ctr">
                    <a:lnL w="28575" cap="flat" cmpd="sng" algn="ctr">
                      <a:solidFill>
                        <a:srgbClr val="FFFFFF"/>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blipFill dpi="0" rotWithShape="1">
                      <a:blip r:embed="rId4">
                        <a:extLst>
                          <a:ext uri="{96DAC541-7B7A-43D3-8B79-37D633B846F1}">
                            <asvg:svgBlip xmlns:asvg="http://schemas.microsoft.com/office/drawing/2016/SVG/main" xmlns="" r:embed="rId5"/>
                          </a:ext>
                        </a:extLst>
                      </a:blip>
                      <a:srcRect/>
                      <a:stretch>
                        <a:fillRect l="12000" t="29000" r="12000" b="29000"/>
                      </a:stretch>
                    </a:blip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sv-SE" sz="900">
                          <a:solidFill>
                            <a:schemeClr val="tx1"/>
                          </a:solidFill>
                        </a:rPr>
                        <a:t>Täckning varierar mellan diagnoser</a:t>
                      </a:r>
                    </a:p>
                  </a:txBody>
                  <a:tcPr anchor="ctr">
                    <a:lnL w="28575" cap="flat" cmpd="sng" algn="ctr">
                      <a:no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EECE1">
                        <a:lumMod val="9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sv-SE" sz="900">
                        <a:solidFill>
                          <a:schemeClr val="tx1"/>
                        </a:solidFill>
                      </a:endParaRPr>
                    </a:p>
                  </a:txBody>
                  <a:tcPr anchor="ctr">
                    <a:lnL w="28575" cap="flat" cmpd="sng" algn="ctr">
                      <a:solidFill>
                        <a:srgbClr val="FFFFFF"/>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blipFill dpi="0" rotWithShape="1">
                      <a:blip r:embed="rId4">
                        <a:extLst>
                          <a:ext uri="{96DAC541-7B7A-43D3-8B79-37D633B846F1}">
                            <asvg:svgBlip xmlns:asvg="http://schemas.microsoft.com/office/drawing/2016/SVG/main" xmlns="" r:embed="rId5"/>
                          </a:ext>
                        </a:extLst>
                      </a:blip>
                      <a:srcRect/>
                      <a:stretch>
                        <a:fillRect l="12000" t="29000" r="12000" b="29000"/>
                      </a:stretch>
                    </a:blip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sv-SE" sz="900">
                          <a:solidFill>
                            <a:schemeClr val="tx1"/>
                          </a:solidFill>
                        </a:rPr>
                        <a:t>Täckning varierar mellan diagnoser</a:t>
                      </a:r>
                    </a:p>
                  </a:txBody>
                  <a:tcPr anchor="ctr">
                    <a:lnL w="28575" cap="flat" cmpd="sng" algn="ctr">
                      <a:no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EECE1">
                        <a:lumMod val="9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sv-SE" sz="900">
                        <a:solidFill>
                          <a:schemeClr val="tx1"/>
                        </a:solidFill>
                      </a:endParaRPr>
                    </a:p>
                  </a:txBody>
                  <a:tcPr anchor="ctr">
                    <a:lnL w="28575" cap="flat" cmpd="sng" algn="ctr">
                      <a:solidFill>
                        <a:srgbClr val="FFFFFF"/>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blipFill dpi="0" rotWithShape="1">
                      <a:blip r:embed="rId6">
                        <a:extLst>
                          <a:ext uri="{96DAC541-7B7A-43D3-8B79-37D633B846F1}">
                            <asvg:svgBlip xmlns:asvg="http://schemas.microsoft.com/office/drawing/2016/SVG/main" xmlns="" r:embed="rId7"/>
                          </a:ext>
                        </a:extLst>
                      </a:blip>
                      <a:srcRect/>
                      <a:stretch>
                        <a:fillRect l="12000" t="29000" r="12000" b="29000"/>
                      </a:stretch>
                    </a:blip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sv-SE" sz="900">
                          <a:solidFill>
                            <a:schemeClr val="tx1"/>
                          </a:solidFill>
                        </a:rPr>
                        <a:t>SVF märks som regel inte ut</a:t>
                      </a:r>
                    </a:p>
                  </a:txBody>
                  <a:tcPr anchor="ctr">
                    <a:lnL w="28575" cap="flat" cmpd="sng" algn="ctr">
                      <a:no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EECE1">
                        <a:lumMod val="9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sv-SE" sz="900">
                        <a:solidFill>
                          <a:schemeClr val="tx1"/>
                        </a:solidFill>
                      </a:endParaRPr>
                    </a:p>
                  </a:txBody>
                  <a:tcPr anchor="ctr">
                    <a:lnL w="28575" cap="flat" cmpd="sng" algn="ctr">
                      <a:solidFill>
                        <a:srgbClr val="FFFFFF"/>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blipFill dpi="0" rotWithShape="1">
                      <a:blip r:embed="rId6">
                        <a:extLst>
                          <a:ext uri="{96DAC541-7B7A-43D3-8B79-37D633B846F1}">
                            <asvg:svgBlip xmlns:asvg="http://schemas.microsoft.com/office/drawing/2016/SVG/main" xmlns="" r:embed="rId7"/>
                          </a:ext>
                        </a:extLst>
                      </a:blip>
                      <a:srcRect/>
                      <a:stretch>
                        <a:fillRect l="12000" t="29000" r="12000" b="29000"/>
                      </a:stretch>
                    </a:blip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sv-SE" sz="900">
                          <a:solidFill>
                            <a:schemeClr val="tx1"/>
                          </a:solidFill>
                        </a:rPr>
                        <a:t>SVF märks som regel inte ut</a:t>
                      </a:r>
                    </a:p>
                  </a:txBody>
                  <a:tcPr anchor="ctr">
                    <a:lnL w="28575" cap="flat" cmpd="sng" algn="ctr">
                      <a:no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EECE1">
                        <a:lumMod val="9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sv-SE" sz="900">
                        <a:solidFill>
                          <a:schemeClr val="tx1"/>
                        </a:solidFill>
                      </a:endParaRPr>
                    </a:p>
                  </a:txBody>
                  <a:tcPr anchor="ctr">
                    <a:lnL w="28575" cap="flat" cmpd="sng" algn="ctr">
                      <a:solidFill>
                        <a:srgbClr val="FFFFFF"/>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blipFill dpi="0" rotWithShape="1">
                      <a:blip r:embed="rId6">
                        <a:extLst>
                          <a:ext uri="{96DAC541-7B7A-43D3-8B79-37D633B846F1}">
                            <asvg:svgBlip xmlns:asvg="http://schemas.microsoft.com/office/drawing/2016/SVG/main" xmlns="" r:embed="rId7"/>
                          </a:ext>
                        </a:extLst>
                      </a:blip>
                      <a:srcRect/>
                      <a:stretch>
                        <a:fillRect l="12000" t="29000" r="12000" b="29000"/>
                      </a:stretch>
                    </a:blip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sv-SE" sz="900">
                          <a:solidFill>
                            <a:schemeClr val="tx1"/>
                          </a:solidFill>
                        </a:rPr>
                        <a:t>SVF märks som regel inte ut</a:t>
                      </a:r>
                    </a:p>
                  </a:txBody>
                  <a:tcPr anchor="ctr">
                    <a:lnL w="28575" cap="flat" cmpd="sng" algn="ctr">
                      <a:no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EECE1">
                        <a:lumMod val="90000"/>
                      </a:srgbClr>
                    </a:solidFill>
                  </a:tcPr>
                </a:tc>
                <a:extLst>
                  <a:ext uri="{0D108BD9-81ED-4DB2-BD59-A6C34878D82A}">
                    <a16:rowId xmlns:a16="http://schemas.microsoft.com/office/drawing/2014/main" val="18126400"/>
                  </a:ext>
                </a:extLst>
              </a:tr>
              <a:tr h="630083">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sz="900" b="0">
                          <a:solidFill>
                            <a:schemeClr val="tx1"/>
                          </a:solidFill>
                        </a:rPr>
                        <a:t>Patientregistret (Socialstyrelsen)</a:t>
                      </a:r>
                    </a:p>
                  </a:txBody>
                  <a:tcPr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EECE1">
                        <a:lumMod val="9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sv-SE" sz="900">
                          <a:solidFill>
                            <a:schemeClr val="tx1"/>
                          </a:solidFill>
                        </a:rPr>
                        <a:t>Nationell</a:t>
                      </a:r>
                    </a:p>
                  </a:txBody>
                  <a:tcPr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EECE1">
                        <a:lumMod val="9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sv-SE" sz="900">
                        <a:solidFill>
                          <a:schemeClr val="tx1"/>
                        </a:solidFill>
                      </a:endParaRPr>
                    </a:p>
                  </a:txBody>
                  <a:tcPr anchor="ctr">
                    <a:lnL w="28575" cap="flat" cmpd="sng" algn="ctr">
                      <a:solidFill>
                        <a:srgbClr val="FFFFFF"/>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blipFill dpi="0" rotWithShape="1">
                      <a:blip r:embed="rId8">
                        <a:extLst>
                          <a:ext uri="{96DAC541-7B7A-43D3-8B79-37D633B846F1}">
                            <asvg:svgBlip xmlns:asvg="http://schemas.microsoft.com/office/drawing/2016/SVG/main" xmlns="" r:embed="rId9"/>
                          </a:ext>
                        </a:extLst>
                      </a:blip>
                      <a:srcRect/>
                      <a:stretch>
                        <a:fillRect l="12000" t="29000" r="12000" b="29000"/>
                      </a:stretch>
                    </a:blip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sv-SE" sz="900">
                          <a:solidFill>
                            <a:schemeClr val="tx1"/>
                          </a:solidFill>
                        </a:rPr>
                        <a:t>All bild och funktion per KVÅ-kod</a:t>
                      </a:r>
                    </a:p>
                  </a:txBody>
                  <a:tcPr anchor="ctr">
                    <a:lnL w="28575" cap="flat" cmpd="sng" algn="ctr">
                      <a:no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EECE1">
                        <a:lumMod val="9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sv-SE" sz="900">
                        <a:solidFill>
                          <a:schemeClr val="tx1"/>
                        </a:solidFill>
                      </a:endParaRPr>
                    </a:p>
                  </a:txBody>
                  <a:tcPr anchor="ctr">
                    <a:lnL w="28575" cap="flat" cmpd="sng" algn="ctr">
                      <a:solidFill>
                        <a:srgbClr val="FFFFFF"/>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blipFill dpi="0" rotWithShape="1">
                      <a:blip r:embed="rId10">
                        <a:extLst>
                          <a:ext uri="{96DAC541-7B7A-43D3-8B79-37D633B846F1}">
                            <asvg:svgBlip xmlns:asvg="http://schemas.microsoft.com/office/drawing/2016/SVG/main" xmlns="" r:embed="rId11"/>
                          </a:ext>
                        </a:extLst>
                      </a:blip>
                      <a:srcRect/>
                      <a:stretch>
                        <a:fillRect l="12000" t="29000" r="12000" b="29000"/>
                      </a:stretch>
                    </a:blip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sv-SE" sz="900">
                          <a:solidFill>
                            <a:schemeClr val="tx1"/>
                          </a:solidFill>
                        </a:rPr>
                        <a:t>KVÅ-koder är underrapporterade</a:t>
                      </a:r>
                    </a:p>
                  </a:txBody>
                  <a:tcPr anchor="ctr">
                    <a:lnL w="28575" cap="flat" cmpd="sng" algn="ctr">
                      <a:no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EECE1">
                        <a:lumMod val="9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sv-SE" sz="900">
                        <a:solidFill>
                          <a:schemeClr val="tx1"/>
                        </a:solidFill>
                      </a:endParaRPr>
                    </a:p>
                  </a:txBody>
                  <a:tcPr anchor="ctr">
                    <a:lnL w="28575" cap="flat" cmpd="sng" algn="ctr">
                      <a:solidFill>
                        <a:srgbClr val="FFFFFF"/>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blipFill dpi="0" rotWithShape="1">
                      <a:blip r:embed="rId12">
                        <a:extLst>
                          <a:ext uri="{96DAC541-7B7A-43D3-8B79-37D633B846F1}">
                            <asvg:svgBlip xmlns:asvg="http://schemas.microsoft.com/office/drawing/2016/SVG/main" xmlns="" r:embed="rId13"/>
                          </a:ext>
                        </a:extLst>
                      </a:blip>
                      <a:srcRect/>
                      <a:stretch>
                        <a:fillRect l="12000" t="29000" r="12000" b="29000"/>
                      </a:stretch>
                    </a:blip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sz="900">
                          <a:solidFill>
                            <a:schemeClr val="tx1"/>
                          </a:solidFill>
                        </a:rPr>
                        <a:t>Ledtider ingår ej</a:t>
                      </a:r>
                    </a:p>
                  </a:txBody>
                  <a:tcPr anchor="ctr">
                    <a:lnL w="28575" cap="flat" cmpd="sng" algn="ctr">
                      <a:no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EECE1">
                        <a:lumMod val="9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sv-SE" sz="900">
                        <a:solidFill>
                          <a:schemeClr val="tx1"/>
                        </a:solidFill>
                      </a:endParaRPr>
                    </a:p>
                  </a:txBody>
                  <a:tcPr anchor="ctr">
                    <a:lnL w="28575" cap="flat" cmpd="sng" algn="ctr">
                      <a:solidFill>
                        <a:srgbClr val="FFFFFF"/>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blipFill dpi="0" rotWithShape="1">
                      <a:blip r:embed="rId4">
                        <a:extLst>
                          <a:ext uri="{96DAC541-7B7A-43D3-8B79-37D633B846F1}">
                            <asvg:svgBlip xmlns:asvg="http://schemas.microsoft.com/office/drawing/2016/SVG/main" xmlns="" r:embed="rId5"/>
                          </a:ext>
                        </a:extLst>
                      </a:blip>
                      <a:srcRect/>
                      <a:stretch>
                        <a:fillRect l="12000" t="29000" r="12000" b="29000"/>
                      </a:stretch>
                    </a:blip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sv-SE" sz="900">
                          <a:solidFill>
                            <a:schemeClr val="tx1"/>
                          </a:solidFill>
                        </a:rPr>
                        <a:t>KVÅ-koder är underrapporterade</a:t>
                      </a:r>
                    </a:p>
                  </a:txBody>
                  <a:tcPr anchor="ctr">
                    <a:lnL w="28575" cap="flat" cmpd="sng" algn="ctr">
                      <a:no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EECE1">
                        <a:lumMod val="9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sv-SE" sz="900">
                        <a:solidFill>
                          <a:schemeClr val="tx1"/>
                        </a:solidFill>
                      </a:endParaRPr>
                    </a:p>
                  </a:txBody>
                  <a:tcPr anchor="ctr">
                    <a:lnL w="28575" cap="flat" cmpd="sng" algn="ctr">
                      <a:solidFill>
                        <a:srgbClr val="FFFFFF"/>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blipFill dpi="0" rotWithShape="1">
                      <a:blip r:embed="rId12">
                        <a:extLst>
                          <a:ext uri="{96DAC541-7B7A-43D3-8B79-37D633B846F1}">
                            <asvg:svgBlip xmlns:asvg="http://schemas.microsoft.com/office/drawing/2016/SVG/main" xmlns="" r:embed="rId13"/>
                          </a:ext>
                        </a:extLst>
                      </a:blip>
                      <a:srcRect/>
                      <a:stretch>
                        <a:fillRect l="12000" t="29000" r="12000" b="29000"/>
                      </a:stretch>
                    </a:blip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sv-SE" sz="900">
                          <a:solidFill>
                            <a:schemeClr val="tx1"/>
                          </a:solidFill>
                        </a:rPr>
                        <a:t>Ledtider ingår ej</a:t>
                      </a:r>
                    </a:p>
                  </a:txBody>
                  <a:tcPr anchor="ctr">
                    <a:lnL w="28575" cap="flat" cmpd="sng" algn="ctr">
                      <a:no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EECE1">
                        <a:lumMod val="9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sv-SE" sz="900">
                        <a:solidFill>
                          <a:schemeClr val="tx1"/>
                        </a:solidFill>
                      </a:endParaRPr>
                    </a:p>
                  </a:txBody>
                  <a:tcPr anchor="ctr">
                    <a:lnL w="28575" cap="flat" cmpd="sng" algn="ctr">
                      <a:solidFill>
                        <a:srgbClr val="FFFFFF"/>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blipFill dpi="0" rotWithShape="1">
                      <a:blip r:embed="rId12">
                        <a:extLst>
                          <a:ext uri="{96DAC541-7B7A-43D3-8B79-37D633B846F1}">
                            <asvg:svgBlip xmlns:asvg="http://schemas.microsoft.com/office/drawing/2016/SVG/main" xmlns="" r:embed="rId13"/>
                          </a:ext>
                        </a:extLst>
                      </a:blip>
                      <a:srcRect/>
                      <a:stretch>
                        <a:fillRect l="12000" t="29000" r="12000" b="29000"/>
                      </a:stretch>
                    </a:blip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sz="900">
                          <a:solidFill>
                            <a:schemeClr val="tx1"/>
                          </a:solidFill>
                        </a:rPr>
                        <a:t>Delledtider ingår ej</a:t>
                      </a:r>
                    </a:p>
                  </a:txBody>
                  <a:tcPr anchor="ctr">
                    <a:lnL w="28575" cap="flat" cmpd="sng" algn="ctr">
                      <a:no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EECE1">
                        <a:lumMod val="90000"/>
                      </a:srgbClr>
                    </a:solidFill>
                  </a:tcPr>
                </a:tc>
                <a:extLst>
                  <a:ext uri="{0D108BD9-81ED-4DB2-BD59-A6C34878D82A}">
                    <a16:rowId xmlns:a16="http://schemas.microsoft.com/office/drawing/2014/main" val="1772074278"/>
                  </a:ext>
                </a:extLst>
              </a:tr>
              <a:tr h="630083">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sz="900" b="0">
                          <a:solidFill>
                            <a:schemeClr val="tx1"/>
                          </a:solidFill>
                        </a:rPr>
                        <a:t>Väntetidsdatabasen (SKR) / RCC i samverkan</a:t>
                      </a:r>
                    </a:p>
                  </a:txBody>
                  <a:tcPr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EECE1">
                        <a:lumMod val="9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sv-SE" sz="900">
                          <a:solidFill>
                            <a:schemeClr val="tx1"/>
                          </a:solidFill>
                        </a:rPr>
                        <a:t>Nationell</a:t>
                      </a:r>
                    </a:p>
                  </a:txBody>
                  <a:tcPr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EECE1">
                        <a:lumMod val="9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sv-SE" sz="900">
                        <a:solidFill>
                          <a:schemeClr val="tx1"/>
                        </a:solidFill>
                      </a:endParaRPr>
                    </a:p>
                  </a:txBody>
                  <a:tcPr anchor="ctr">
                    <a:lnL w="28575" cap="flat" cmpd="sng" algn="ctr">
                      <a:solidFill>
                        <a:srgbClr val="FFFFFF"/>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blipFill dpi="0" rotWithShape="1">
                      <a:blip r:embed="rId4">
                        <a:extLst>
                          <a:ext uri="{96DAC541-7B7A-43D3-8B79-37D633B846F1}">
                            <asvg:svgBlip xmlns:asvg="http://schemas.microsoft.com/office/drawing/2016/SVG/main" xmlns="" r:embed="rId5"/>
                          </a:ext>
                        </a:extLst>
                      </a:blip>
                      <a:srcRect/>
                      <a:stretch>
                        <a:fillRect l="12000" t="29000" r="12000" b="29000"/>
                      </a:stretch>
                    </a:blip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sv-SE" sz="900">
                          <a:solidFill>
                            <a:schemeClr val="tx1"/>
                          </a:solidFill>
                        </a:rPr>
                        <a:t>Endast SVF</a:t>
                      </a:r>
                    </a:p>
                  </a:txBody>
                  <a:tcPr anchor="ctr">
                    <a:lnL w="28575" cap="flat" cmpd="sng" algn="ctr">
                      <a:no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EECE1">
                        <a:lumMod val="9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sv-SE" sz="900">
                        <a:solidFill>
                          <a:schemeClr val="tx1"/>
                        </a:solidFill>
                      </a:endParaRPr>
                    </a:p>
                  </a:txBody>
                  <a:tcPr anchor="ctr">
                    <a:lnL w="28575" cap="flat" cmpd="sng" algn="ctr">
                      <a:solidFill>
                        <a:srgbClr val="FFFFFF"/>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blipFill dpi="0" rotWithShape="1">
                      <a:blip r:embed="rId10">
                        <a:extLst>
                          <a:ext uri="{96DAC541-7B7A-43D3-8B79-37D633B846F1}">
                            <asvg:svgBlip xmlns:asvg="http://schemas.microsoft.com/office/drawing/2016/SVG/main" xmlns="" r:embed="rId11"/>
                          </a:ext>
                        </a:extLst>
                      </a:blip>
                      <a:srcRect/>
                      <a:stretch>
                        <a:fillRect l="12000" t="29000" r="12000" b="29000"/>
                      </a:stretch>
                    </a:blip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sv-SE" sz="900">
                          <a:solidFill>
                            <a:schemeClr val="tx1"/>
                          </a:solidFill>
                        </a:rPr>
                        <a:t>Endast SVF</a:t>
                      </a:r>
                    </a:p>
                  </a:txBody>
                  <a:tcPr anchor="ctr">
                    <a:lnL w="28575" cap="flat" cmpd="sng" algn="ctr">
                      <a:no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EECE1">
                        <a:lumMod val="9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sv-SE" sz="900">
                        <a:solidFill>
                          <a:schemeClr val="tx1"/>
                        </a:solidFill>
                      </a:endParaRPr>
                    </a:p>
                  </a:txBody>
                  <a:tcPr anchor="ctr">
                    <a:lnL w="28575" cap="flat" cmpd="sng" algn="ctr">
                      <a:solidFill>
                        <a:srgbClr val="FFFFFF"/>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blipFill dpi="0" rotWithShape="1">
                      <a:blip r:embed="rId4">
                        <a:extLst>
                          <a:ext uri="{96DAC541-7B7A-43D3-8B79-37D633B846F1}">
                            <asvg:svgBlip xmlns:asvg="http://schemas.microsoft.com/office/drawing/2016/SVG/main" xmlns="" r:embed="rId5"/>
                          </a:ext>
                        </a:extLst>
                      </a:blip>
                      <a:srcRect/>
                      <a:stretch>
                        <a:fillRect l="12000" t="29000" r="12000" b="29000"/>
                      </a:stretch>
                    </a:blip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sv-SE" sz="900">
                          <a:solidFill>
                            <a:schemeClr val="tx1"/>
                          </a:solidFill>
                        </a:rPr>
                        <a:t>Endast SVF</a:t>
                      </a:r>
                    </a:p>
                  </a:txBody>
                  <a:tcPr anchor="ctr">
                    <a:lnL w="28575" cap="flat" cmpd="sng" algn="ctr">
                      <a:no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EECE1">
                        <a:lumMod val="9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sv-SE" sz="900">
                        <a:solidFill>
                          <a:schemeClr val="tx1"/>
                        </a:solidFill>
                      </a:endParaRPr>
                    </a:p>
                  </a:txBody>
                  <a:tcPr anchor="ctr">
                    <a:lnL w="28575" cap="flat" cmpd="sng" algn="ctr">
                      <a:solidFill>
                        <a:srgbClr val="FFFFFF"/>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blipFill dpi="0" rotWithShape="1">
                      <a:blip r:embed="rId8">
                        <a:extLst>
                          <a:ext uri="{96DAC541-7B7A-43D3-8B79-37D633B846F1}">
                            <asvg:svgBlip xmlns:asvg="http://schemas.microsoft.com/office/drawing/2016/SVG/main" xmlns="" r:embed="rId9"/>
                          </a:ext>
                        </a:extLst>
                      </a:blip>
                      <a:srcRect/>
                      <a:stretch>
                        <a:fillRect l="12000" t="29000" r="12000" b="29000"/>
                      </a:stretch>
                    </a:blip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sv-SE" sz="900">
                          <a:solidFill>
                            <a:schemeClr val="tx1"/>
                          </a:solidFill>
                        </a:rPr>
                        <a:t>Alla SVF:er med/utan patologi</a:t>
                      </a:r>
                    </a:p>
                  </a:txBody>
                  <a:tcPr anchor="ctr">
                    <a:lnL w="28575" cap="flat" cmpd="sng" algn="ctr">
                      <a:no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EECE1">
                        <a:lumMod val="9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sv-SE" sz="900">
                        <a:solidFill>
                          <a:schemeClr val="tx1"/>
                        </a:solidFill>
                      </a:endParaRPr>
                    </a:p>
                  </a:txBody>
                  <a:tcPr anchor="ctr">
                    <a:lnL w="28575" cap="flat" cmpd="sng" algn="ctr">
                      <a:solidFill>
                        <a:srgbClr val="FFFFFF"/>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blipFill dpi="0" rotWithShape="1">
                      <a:blip r:embed="rId8">
                        <a:extLst>
                          <a:ext uri="{96DAC541-7B7A-43D3-8B79-37D633B846F1}">
                            <asvg:svgBlip xmlns:asvg="http://schemas.microsoft.com/office/drawing/2016/SVG/main" xmlns="" r:embed="rId9"/>
                          </a:ext>
                        </a:extLst>
                      </a:blip>
                      <a:srcRect/>
                      <a:stretch>
                        <a:fillRect l="12000" t="29000" r="12000" b="29000"/>
                      </a:stretch>
                    </a:blip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sv-SE" sz="900">
                          <a:solidFill>
                            <a:schemeClr val="tx1"/>
                          </a:solidFill>
                        </a:rPr>
                        <a:t>Total ledtid ingår</a:t>
                      </a:r>
                    </a:p>
                  </a:txBody>
                  <a:tcPr anchor="ctr">
                    <a:lnL w="28575" cap="flat" cmpd="sng" algn="ctr">
                      <a:no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EECE1">
                        <a:lumMod val="9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sv-SE" sz="900">
                        <a:solidFill>
                          <a:schemeClr val="tx1"/>
                        </a:solidFill>
                      </a:endParaRPr>
                    </a:p>
                  </a:txBody>
                  <a:tcPr anchor="ctr">
                    <a:lnL w="28575" cap="flat" cmpd="sng" algn="ctr">
                      <a:solidFill>
                        <a:srgbClr val="FFFFFF"/>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blipFill dpi="0" rotWithShape="1">
                      <a:blip r:embed="rId6">
                        <a:extLst>
                          <a:ext uri="{96DAC541-7B7A-43D3-8B79-37D633B846F1}">
                            <asvg:svgBlip xmlns:asvg="http://schemas.microsoft.com/office/drawing/2016/SVG/main" xmlns="" r:embed="rId7"/>
                          </a:ext>
                        </a:extLst>
                      </a:blip>
                      <a:srcRect/>
                      <a:stretch>
                        <a:fillRect l="12000" t="29000" r="12000" b="29000"/>
                      </a:stretch>
                    </a:blip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sz="900">
                          <a:solidFill>
                            <a:schemeClr val="tx1"/>
                          </a:solidFill>
                        </a:rPr>
                        <a:t>Patologins delledtider ingår ej</a:t>
                      </a:r>
                    </a:p>
                  </a:txBody>
                  <a:tcPr anchor="ctr">
                    <a:lnL w="28575" cap="flat" cmpd="sng" algn="ctr">
                      <a:no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EECE1">
                        <a:lumMod val="90000"/>
                      </a:srgbClr>
                    </a:solidFill>
                  </a:tcPr>
                </a:tc>
                <a:extLst>
                  <a:ext uri="{0D108BD9-81ED-4DB2-BD59-A6C34878D82A}">
                    <a16:rowId xmlns:a16="http://schemas.microsoft.com/office/drawing/2014/main" val="1901279611"/>
                  </a:ext>
                </a:extLst>
              </a:tr>
              <a:tr h="630083">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sz="900" b="0">
                          <a:solidFill>
                            <a:schemeClr val="tx1"/>
                          </a:solidFill>
                        </a:rPr>
                        <a:t>SKR:s patologiflödesdata</a:t>
                      </a:r>
                    </a:p>
                  </a:txBody>
                  <a:tcPr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sv-SE" sz="900">
                          <a:solidFill>
                            <a:schemeClr val="tx1"/>
                          </a:solidFill>
                        </a:rPr>
                        <a:t>Åtta regioner</a:t>
                      </a:r>
                    </a:p>
                  </a:txBody>
                  <a:tcPr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sv-SE" sz="900">
                        <a:solidFill>
                          <a:schemeClr val="tx1"/>
                        </a:solidFill>
                      </a:endParaRPr>
                    </a:p>
                  </a:txBody>
                  <a:tcPr anchor="ctr">
                    <a:lnL w="28575" cap="flat" cmpd="sng" algn="ctr">
                      <a:solidFill>
                        <a:srgbClr val="FFFFFF"/>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blipFill dpi="0" rotWithShape="1">
                      <a:blip r:embed="rId10">
                        <a:extLst>
                          <a:ext uri="{96DAC541-7B7A-43D3-8B79-37D633B846F1}">
                            <asvg:svgBlip xmlns:asvg="http://schemas.microsoft.com/office/drawing/2016/SVG/main" xmlns="" r:embed="rId11"/>
                          </a:ext>
                        </a:extLst>
                      </a:blip>
                      <a:srcRect/>
                      <a:stretch>
                        <a:fillRect l="12000" t="29000" r="12000" b="29000"/>
                      </a:stretch>
                    </a:blip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sv-SE" sz="900">
                          <a:solidFill>
                            <a:schemeClr val="tx1"/>
                          </a:solidFill>
                        </a:rPr>
                        <a:t>Endast SVF</a:t>
                      </a:r>
                    </a:p>
                  </a:txBody>
                  <a:tcPr anchor="ctr">
                    <a:lnL w="28575" cap="flat" cmpd="sng" algn="ctr">
                      <a:no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sv-SE" sz="900">
                        <a:solidFill>
                          <a:schemeClr val="tx1"/>
                        </a:solidFill>
                      </a:endParaRPr>
                    </a:p>
                  </a:txBody>
                  <a:tcPr anchor="ctr">
                    <a:lnL w="28575" cap="flat" cmpd="sng" algn="ctr">
                      <a:solidFill>
                        <a:srgbClr val="FFFFFF"/>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blipFill dpi="0" rotWithShape="1">
                      <a:blip r:embed="rId4">
                        <a:extLst>
                          <a:ext uri="{96DAC541-7B7A-43D3-8B79-37D633B846F1}">
                            <asvg:svgBlip xmlns:asvg="http://schemas.microsoft.com/office/drawing/2016/SVG/main" xmlns="" r:embed="rId5"/>
                          </a:ext>
                        </a:extLst>
                      </a:blip>
                      <a:srcRect/>
                      <a:stretch>
                        <a:fillRect l="12000" t="29000" r="12000" b="29000"/>
                      </a:stretch>
                    </a:blip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sv-SE" sz="900">
                          <a:solidFill>
                            <a:schemeClr val="tx1"/>
                          </a:solidFill>
                        </a:rPr>
                        <a:t>Endast SVF</a:t>
                      </a:r>
                    </a:p>
                  </a:txBody>
                  <a:tcPr anchor="ctr">
                    <a:lnL w="28575" cap="flat" cmpd="sng" algn="ctr">
                      <a:no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sv-SE" sz="900">
                        <a:solidFill>
                          <a:schemeClr val="tx1"/>
                        </a:solidFill>
                      </a:endParaRPr>
                    </a:p>
                  </a:txBody>
                  <a:tcPr anchor="ctr">
                    <a:lnL w="28575" cap="flat" cmpd="sng" algn="ctr">
                      <a:solidFill>
                        <a:srgbClr val="FFFFFF"/>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blipFill dpi="0" rotWithShape="1">
                      <a:blip r:embed="rId4">
                        <a:extLst>
                          <a:ext uri="{96DAC541-7B7A-43D3-8B79-37D633B846F1}">
                            <asvg:svgBlip xmlns:asvg="http://schemas.microsoft.com/office/drawing/2016/SVG/main" xmlns="" r:embed="rId5"/>
                          </a:ext>
                        </a:extLst>
                      </a:blip>
                      <a:srcRect/>
                      <a:stretch>
                        <a:fillRect l="12000" t="29000" r="12000" b="29000"/>
                      </a:stretch>
                    </a:blip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sv-SE" sz="900">
                          <a:solidFill>
                            <a:schemeClr val="tx1"/>
                          </a:solidFill>
                        </a:rPr>
                        <a:t>Endast SVF</a:t>
                      </a:r>
                    </a:p>
                  </a:txBody>
                  <a:tcPr anchor="ctr">
                    <a:lnL w="28575" cap="flat" cmpd="sng" algn="ctr">
                      <a:no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sv-SE" sz="900">
                        <a:solidFill>
                          <a:schemeClr val="tx1"/>
                        </a:solidFill>
                      </a:endParaRPr>
                    </a:p>
                  </a:txBody>
                  <a:tcPr anchor="ctr">
                    <a:lnL w="28575" cap="flat" cmpd="sng" algn="ctr">
                      <a:solidFill>
                        <a:srgbClr val="FFFFFF"/>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blipFill dpi="0" rotWithShape="1">
                      <a:blip r:embed="rId8">
                        <a:extLst>
                          <a:ext uri="{96DAC541-7B7A-43D3-8B79-37D633B846F1}">
                            <asvg:svgBlip xmlns:asvg="http://schemas.microsoft.com/office/drawing/2016/SVG/main" xmlns="" r:embed="rId9"/>
                          </a:ext>
                        </a:extLst>
                      </a:blip>
                      <a:srcRect/>
                      <a:stretch>
                        <a:fillRect l="12000" t="29000" r="12000" b="29000"/>
                      </a:stretch>
                    </a:blip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sv-SE" sz="900">
                          <a:solidFill>
                            <a:schemeClr val="tx1"/>
                          </a:solidFill>
                        </a:rPr>
                        <a:t>Alla SVF:er med patologi</a:t>
                      </a:r>
                    </a:p>
                  </a:txBody>
                  <a:tcPr anchor="ctr">
                    <a:lnL w="28575" cap="flat" cmpd="sng" algn="ctr">
                      <a:no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sv-SE" sz="900">
                        <a:solidFill>
                          <a:schemeClr val="tx1"/>
                        </a:solidFill>
                      </a:endParaRPr>
                    </a:p>
                  </a:txBody>
                  <a:tcPr anchor="ctr">
                    <a:lnL w="28575" cap="flat" cmpd="sng" algn="ctr">
                      <a:solidFill>
                        <a:srgbClr val="FFFFFF"/>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blipFill dpi="0" rotWithShape="1">
                      <a:blip r:embed="rId4">
                        <a:extLst>
                          <a:ext uri="{96DAC541-7B7A-43D3-8B79-37D633B846F1}">
                            <asvg:svgBlip xmlns:asvg="http://schemas.microsoft.com/office/drawing/2016/SVG/main" xmlns="" r:embed="rId5"/>
                          </a:ext>
                        </a:extLst>
                      </a:blip>
                      <a:srcRect/>
                      <a:stretch>
                        <a:fillRect l="12000" t="29000" r="12000" b="29000"/>
                      </a:stretch>
                    </a:blip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sv-SE" sz="900">
                          <a:solidFill>
                            <a:schemeClr val="tx1"/>
                          </a:solidFill>
                        </a:rPr>
                        <a:t>Endast patologins delledtider</a:t>
                      </a:r>
                    </a:p>
                  </a:txBody>
                  <a:tcPr anchor="ctr">
                    <a:lnL w="28575" cap="flat" cmpd="sng" algn="ctr">
                      <a:no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sv-SE" sz="900">
                        <a:solidFill>
                          <a:schemeClr val="tx1"/>
                        </a:solidFill>
                      </a:endParaRPr>
                    </a:p>
                  </a:txBody>
                  <a:tcPr anchor="ctr">
                    <a:lnL w="28575" cap="flat" cmpd="sng" algn="ctr">
                      <a:solidFill>
                        <a:srgbClr val="FFFFFF"/>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blipFill dpi="0" rotWithShape="1">
                      <a:blip r:embed="rId8">
                        <a:extLst>
                          <a:ext uri="{96DAC541-7B7A-43D3-8B79-37D633B846F1}">
                            <asvg:svgBlip xmlns:asvg="http://schemas.microsoft.com/office/drawing/2016/SVG/main" xmlns="" r:embed="rId9"/>
                          </a:ext>
                        </a:extLst>
                      </a:blip>
                      <a:srcRect/>
                      <a:stretch>
                        <a:fillRect l="12000" t="29000" r="12000" b="29000"/>
                      </a:stretch>
                    </a:blip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sz="900">
                          <a:solidFill>
                            <a:schemeClr val="tx1"/>
                          </a:solidFill>
                        </a:rPr>
                        <a:t>Patologins del-ledtider rapporteras</a:t>
                      </a:r>
                    </a:p>
                  </a:txBody>
                  <a:tcPr anchor="ctr">
                    <a:lnL w="28575" cap="flat" cmpd="sng" algn="ctr">
                      <a:no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EECE1"/>
                    </a:solidFill>
                  </a:tcPr>
                </a:tc>
                <a:extLst>
                  <a:ext uri="{0D108BD9-81ED-4DB2-BD59-A6C34878D82A}">
                    <a16:rowId xmlns:a16="http://schemas.microsoft.com/office/drawing/2014/main" val="2694675178"/>
                  </a:ext>
                </a:extLst>
              </a:tr>
              <a:tr h="630083">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sz="900" b="0">
                          <a:solidFill>
                            <a:schemeClr val="tx1"/>
                          </a:solidFill>
                        </a:rPr>
                        <a:t>Statistik från respektive RCC/region</a:t>
                      </a:r>
                    </a:p>
                  </a:txBody>
                  <a:tcPr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sv-SE" sz="900">
                          <a:solidFill>
                            <a:schemeClr val="tx1"/>
                          </a:solidFill>
                        </a:rPr>
                        <a:t>Per region</a:t>
                      </a:r>
                    </a:p>
                  </a:txBody>
                  <a:tcPr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sv-SE" sz="900">
                        <a:solidFill>
                          <a:schemeClr val="tx1"/>
                        </a:solidFill>
                      </a:endParaRPr>
                    </a:p>
                  </a:txBody>
                  <a:tcPr anchor="ctr">
                    <a:lnL w="28575" cap="flat" cmpd="sng" algn="ctr">
                      <a:solidFill>
                        <a:srgbClr val="FFFFFF"/>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blipFill dpi="0" rotWithShape="1">
                      <a:blip r:embed="rId14">
                        <a:extLst>
                          <a:ext uri="{96DAC541-7B7A-43D3-8B79-37D633B846F1}">
                            <asvg:svgBlip xmlns:asvg="http://schemas.microsoft.com/office/drawing/2016/SVG/main" xmlns="" r:embed="rId15"/>
                          </a:ext>
                        </a:extLst>
                      </a:blip>
                      <a:srcRect/>
                      <a:stretch>
                        <a:fillRect l="12000" t="29000" r="12000" b="29000"/>
                      </a:stretch>
                    </a:blip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sv-SE" sz="900">
                          <a:solidFill>
                            <a:schemeClr val="tx1"/>
                          </a:solidFill>
                        </a:rPr>
                        <a:t>Varierar per region</a:t>
                      </a:r>
                    </a:p>
                  </a:txBody>
                  <a:tcPr anchor="ctr">
                    <a:lnL w="28575" cap="flat" cmpd="sng" algn="ctr">
                      <a:no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sv-SE" sz="900">
                        <a:solidFill>
                          <a:schemeClr val="tx1"/>
                        </a:solidFill>
                      </a:endParaRPr>
                    </a:p>
                  </a:txBody>
                  <a:tcPr anchor="ctr">
                    <a:lnL w="28575" cap="flat" cmpd="sng" algn="ctr">
                      <a:solidFill>
                        <a:srgbClr val="FFFFFF"/>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blipFill dpi="0" rotWithShape="1">
                      <a:blip r:embed="rId14">
                        <a:extLst>
                          <a:ext uri="{96DAC541-7B7A-43D3-8B79-37D633B846F1}">
                            <asvg:svgBlip xmlns:asvg="http://schemas.microsoft.com/office/drawing/2016/SVG/main" xmlns="" r:embed="rId15"/>
                          </a:ext>
                        </a:extLst>
                      </a:blip>
                      <a:srcRect/>
                      <a:stretch>
                        <a:fillRect l="12000" t="29000" r="12000" b="29000"/>
                      </a:stretch>
                    </a:blip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sz="900">
                          <a:solidFill>
                            <a:schemeClr val="tx1"/>
                          </a:solidFill>
                        </a:rPr>
                        <a:t>Varierar per region</a:t>
                      </a:r>
                    </a:p>
                  </a:txBody>
                  <a:tcPr anchor="ctr">
                    <a:lnL w="28575" cap="flat" cmpd="sng" algn="ctr">
                      <a:no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sv-SE" sz="900">
                        <a:solidFill>
                          <a:schemeClr val="tx1"/>
                        </a:solidFill>
                      </a:endParaRPr>
                    </a:p>
                  </a:txBody>
                  <a:tcPr anchor="ctr">
                    <a:lnL w="28575" cap="flat" cmpd="sng" algn="ctr">
                      <a:solidFill>
                        <a:srgbClr val="FFFFFF"/>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blipFill dpi="0" rotWithShape="1">
                      <a:blip r:embed="rId14">
                        <a:extLst>
                          <a:ext uri="{96DAC541-7B7A-43D3-8B79-37D633B846F1}">
                            <asvg:svgBlip xmlns:asvg="http://schemas.microsoft.com/office/drawing/2016/SVG/main" xmlns="" r:embed="rId15"/>
                          </a:ext>
                        </a:extLst>
                      </a:blip>
                      <a:srcRect/>
                      <a:stretch>
                        <a:fillRect l="12000" t="29000" r="12000" b="29000"/>
                      </a:stretch>
                    </a:blip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sz="900">
                          <a:solidFill>
                            <a:schemeClr val="tx1"/>
                          </a:solidFill>
                        </a:rPr>
                        <a:t>Varierar per region</a:t>
                      </a:r>
                    </a:p>
                  </a:txBody>
                  <a:tcPr anchor="ctr">
                    <a:lnL w="28575" cap="flat" cmpd="sng" algn="ctr">
                      <a:no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sv-SE" sz="900">
                        <a:solidFill>
                          <a:schemeClr val="tx1"/>
                        </a:solidFill>
                      </a:endParaRPr>
                    </a:p>
                  </a:txBody>
                  <a:tcPr anchor="ctr">
                    <a:lnL w="28575" cap="flat" cmpd="sng" algn="ctr">
                      <a:solidFill>
                        <a:srgbClr val="FFFFFF"/>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blipFill dpi="0" rotWithShape="1">
                      <a:blip r:embed="rId14">
                        <a:extLst>
                          <a:ext uri="{96DAC541-7B7A-43D3-8B79-37D633B846F1}">
                            <asvg:svgBlip xmlns:asvg="http://schemas.microsoft.com/office/drawing/2016/SVG/main" xmlns="" r:embed="rId15"/>
                          </a:ext>
                        </a:extLst>
                      </a:blip>
                      <a:srcRect/>
                      <a:stretch>
                        <a:fillRect l="12000" t="29000" r="12000" b="29000"/>
                      </a:stretch>
                    </a:blip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sv-SE" sz="900">
                          <a:solidFill>
                            <a:schemeClr val="tx1"/>
                          </a:solidFill>
                        </a:rPr>
                        <a:t>Varierar per region</a:t>
                      </a:r>
                    </a:p>
                  </a:txBody>
                  <a:tcPr anchor="ctr">
                    <a:lnL w="28575" cap="flat" cmpd="sng" algn="ctr">
                      <a:no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sv-SE" sz="900">
                        <a:solidFill>
                          <a:schemeClr val="tx1"/>
                        </a:solidFill>
                      </a:endParaRPr>
                    </a:p>
                  </a:txBody>
                  <a:tcPr anchor="ctr">
                    <a:lnL w="28575" cap="flat" cmpd="sng" algn="ctr">
                      <a:solidFill>
                        <a:srgbClr val="FFFFFF"/>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blipFill dpi="0" rotWithShape="1">
                      <a:blip r:embed="rId14">
                        <a:extLst>
                          <a:ext uri="{96DAC541-7B7A-43D3-8B79-37D633B846F1}">
                            <asvg:svgBlip xmlns:asvg="http://schemas.microsoft.com/office/drawing/2016/SVG/main" xmlns="" r:embed="rId15"/>
                          </a:ext>
                        </a:extLst>
                      </a:blip>
                      <a:srcRect/>
                      <a:stretch>
                        <a:fillRect l="12000" t="29000" r="12000" b="29000"/>
                      </a:stretch>
                    </a:blip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sv-SE" sz="900">
                          <a:solidFill>
                            <a:schemeClr val="tx1"/>
                          </a:solidFill>
                        </a:rPr>
                        <a:t>Varierar per region</a:t>
                      </a:r>
                    </a:p>
                  </a:txBody>
                  <a:tcPr anchor="ctr">
                    <a:lnL w="28575" cap="flat" cmpd="sng" algn="ctr">
                      <a:no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sv-SE" sz="900">
                        <a:solidFill>
                          <a:schemeClr val="tx1"/>
                        </a:solidFill>
                      </a:endParaRPr>
                    </a:p>
                  </a:txBody>
                  <a:tcPr anchor="ctr">
                    <a:lnL w="28575" cap="flat" cmpd="sng" algn="ctr">
                      <a:solidFill>
                        <a:srgbClr val="FFFFFF"/>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blipFill dpi="0" rotWithShape="1">
                      <a:blip r:embed="rId14">
                        <a:extLst>
                          <a:ext uri="{96DAC541-7B7A-43D3-8B79-37D633B846F1}">
                            <asvg:svgBlip xmlns:asvg="http://schemas.microsoft.com/office/drawing/2016/SVG/main" xmlns="" r:embed="rId15"/>
                          </a:ext>
                        </a:extLst>
                      </a:blip>
                      <a:srcRect/>
                      <a:stretch>
                        <a:fillRect l="12000" t="29000" r="12000" b="29000"/>
                      </a:stretch>
                    </a:blip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sz="900">
                          <a:solidFill>
                            <a:schemeClr val="tx1"/>
                          </a:solidFill>
                        </a:rPr>
                        <a:t>Varierar per region</a:t>
                      </a:r>
                    </a:p>
                  </a:txBody>
                  <a:tcPr anchor="ctr">
                    <a:lnL w="28575" cap="flat" cmpd="sng" algn="ctr">
                      <a:no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EECE1"/>
                    </a:solidFill>
                  </a:tcPr>
                </a:tc>
                <a:extLst>
                  <a:ext uri="{0D108BD9-81ED-4DB2-BD59-A6C34878D82A}">
                    <a16:rowId xmlns:a16="http://schemas.microsoft.com/office/drawing/2014/main" val="3072074799"/>
                  </a:ext>
                </a:extLst>
              </a:tr>
            </a:tbl>
          </a:graphicData>
        </a:graphic>
      </p:graphicFrame>
      <p:grpSp>
        <p:nvGrpSpPr>
          <p:cNvPr id="19" name="Group 18">
            <a:extLst>
              <a:ext uri="{FF2B5EF4-FFF2-40B4-BE49-F238E27FC236}">
                <a16:creationId xmlns:a16="http://schemas.microsoft.com/office/drawing/2014/main" id="{4E6FDA8B-06C1-44D0-9737-BB89C3058FF3}"/>
              </a:ext>
            </a:extLst>
          </p:cNvPr>
          <p:cNvGrpSpPr>
            <a:grpSpLocks/>
          </p:cNvGrpSpPr>
          <p:nvPr/>
        </p:nvGrpSpPr>
        <p:grpSpPr>
          <a:xfrm>
            <a:off x="9285668" y="920460"/>
            <a:ext cx="2099601" cy="943379"/>
            <a:chOff x="9394415" y="115319"/>
            <a:chExt cx="1987960" cy="943379"/>
          </a:xfrm>
        </p:grpSpPr>
        <p:sp>
          <p:nvSpPr>
            <p:cNvPr id="20" name="Rectangle 19">
              <a:extLst>
                <a:ext uri="{FF2B5EF4-FFF2-40B4-BE49-F238E27FC236}">
                  <a16:creationId xmlns:a16="http://schemas.microsoft.com/office/drawing/2014/main" id="{C5C4F990-B306-56BD-BBF0-0B1DA39717AA}"/>
                </a:ext>
              </a:extLst>
            </p:cNvPr>
            <p:cNvSpPr/>
            <p:nvPr/>
          </p:nvSpPr>
          <p:spPr>
            <a:xfrm>
              <a:off x="9394415" y="115319"/>
              <a:ext cx="1987960" cy="943379"/>
            </a:xfrm>
            <a:prstGeom prst="rect">
              <a:avLst/>
            </a:prstGeom>
            <a:solidFill>
              <a:srgbClr val="EEECE1"/>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000000"/>
                </a:solidFill>
                <a:effectLst/>
                <a:uLnTx/>
                <a:uFillTx/>
                <a:latin typeface="Arial"/>
                <a:ea typeface="+mn-ea"/>
                <a:cs typeface="+mn-cs"/>
              </a:endParaRPr>
            </a:p>
          </p:txBody>
        </p:sp>
        <p:grpSp>
          <p:nvGrpSpPr>
            <p:cNvPr id="21" name="Group 20">
              <a:extLst>
                <a:ext uri="{FF2B5EF4-FFF2-40B4-BE49-F238E27FC236}">
                  <a16:creationId xmlns:a16="http://schemas.microsoft.com/office/drawing/2014/main" id="{D2402880-F0FE-5F9F-9D85-ED029FD104AE}"/>
                </a:ext>
              </a:extLst>
            </p:cNvPr>
            <p:cNvGrpSpPr/>
            <p:nvPr/>
          </p:nvGrpSpPr>
          <p:grpSpPr>
            <a:xfrm>
              <a:off x="9534106" y="208200"/>
              <a:ext cx="1848269" cy="753832"/>
              <a:chOff x="9591256" y="102254"/>
              <a:chExt cx="1848269" cy="753832"/>
            </a:xfrm>
          </p:grpSpPr>
          <p:sp>
            <p:nvSpPr>
              <p:cNvPr id="22" name="Oval 21">
                <a:extLst>
                  <a:ext uri="{FF2B5EF4-FFF2-40B4-BE49-F238E27FC236}">
                    <a16:creationId xmlns:a16="http://schemas.microsoft.com/office/drawing/2014/main" id="{7A75B9AB-6AB2-3085-FE75-3A953E501D96}"/>
                  </a:ext>
                </a:extLst>
              </p:cNvPr>
              <p:cNvSpPr/>
              <p:nvPr/>
            </p:nvSpPr>
            <p:spPr>
              <a:xfrm>
                <a:off x="9591256" y="123538"/>
                <a:ext cx="209970" cy="209970"/>
              </a:xfrm>
              <a:prstGeom prst="ellipse">
                <a:avLst/>
              </a:prstGeom>
              <a:solidFill>
                <a:srgbClr val="19975D"/>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000000"/>
                  </a:solidFill>
                  <a:effectLst/>
                  <a:uLnTx/>
                  <a:uFillTx/>
                  <a:latin typeface="Arial"/>
                  <a:ea typeface="+mn-ea"/>
                  <a:cs typeface="+mn-cs"/>
                </a:endParaRPr>
              </a:p>
            </p:txBody>
          </p:sp>
          <p:sp>
            <p:nvSpPr>
              <p:cNvPr id="23" name="Oval 22">
                <a:extLst>
                  <a:ext uri="{FF2B5EF4-FFF2-40B4-BE49-F238E27FC236}">
                    <a16:creationId xmlns:a16="http://schemas.microsoft.com/office/drawing/2014/main" id="{49CD0631-ABCC-8941-FCB4-21C7A3DB2897}"/>
                  </a:ext>
                </a:extLst>
              </p:cNvPr>
              <p:cNvSpPr/>
              <p:nvPr/>
            </p:nvSpPr>
            <p:spPr>
              <a:xfrm>
                <a:off x="9591256" y="379623"/>
                <a:ext cx="209970" cy="209970"/>
              </a:xfrm>
              <a:prstGeom prst="ellipse">
                <a:avLst/>
              </a:prstGeom>
              <a:solidFill>
                <a:srgbClr val="FFB14D"/>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000000"/>
                  </a:solidFill>
                  <a:effectLst/>
                  <a:uLnTx/>
                  <a:uFillTx/>
                  <a:latin typeface="Arial"/>
                  <a:ea typeface="+mn-ea"/>
                  <a:cs typeface="+mn-cs"/>
                </a:endParaRPr>
              </a:p>
            </p:txBody>
          </p:sp>
          <p:sp>
            <p:nvSpPr>
              <p:cNvPr id="24" name="Oval 23">
                <a:extLst>
                  <a:ext uri="{FF2B5EF4-FFF2-40B4-BE49-F238E27FC236}">
                    <a16:creationId xmlns:a16="http://schemas.microsoft.com/office/drawing/2014/main" id="{4DD67EF1-1632-B602-FDD9-BA1048A6A268}"/>
                  </a:ext>
                </a:extLst>
              </p:cNvPr>
              <p:cNvSpPr/>
              <p:nvPr/>
            </p:nvSpPr>
            <p:spPr>
              <a:xfrm>
                <a:off x="9591256" y="636168"/>
                <a:ext cx="209970" cy="209970"/>
              </a:xfrm>
              <a:prstGeom prst="ellipse">
                <a:avLst/>
              </a:prstGeom>
              <a:solidFill>
                <a:srgbClr val="C00000"/>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000000"/>
                  </a:solidFill>
                  <a:effectLst/>
                  <a:uLnTx/>
                  <a:uFillTx/>
                  <a:latin typeface="Arial"/>
                  <a:ea typeface="+mn-ea"/>
                  <a:cs typeface="+mn-cs"/>
                </a:endParaRPr>
              </a:p>
            </p:txBody>
          </p:sp>
          <p:sp>
            <p:nvSpPr>
              <p:cNvPr id="25" name="Rectangle 24">
                <a:extLst>
                  <a:ext uri="{FF2B5EF4-FFF2-40B4-BE49-F238E27FC236}">
                    <a16:creationId xmlns:a16="http://schemas.microsoft.com/office/drawing/2014/main" id="{116C6833-A0BD-5456-2245-0C41C77332A4}"/>
                  </a:ext>
                </a:extLst>
              </p:cNvPr>
              <p:cNvSpPr/>
              <p:nvPr/>
            </p:nvSpPr>
            <p:spPr>
              <a:xfrm>
                <a:off x="9839535" y="102254"/>
                <a:ext cx="1364420" cy="231254"/>
              </a:xfrm>
              <a:prstGeom prst="rect">
                <a:avLst/>
              </a:prstGeom>
              <a:noFill/>
              <a:ln w="25400" cap="flat" cmpd="sng" algn="ctr">
                <a:noFill/>
                <a:prstDash val="solid"/>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sv-SE" sz="900" b="0" i="0" u="none" strike="noStrike" kern="0" cap="none" spc="0" normalizeH="0" baseline="0" noProof="0">
                    <a:ln>
                      <a:noFill/>
                    </a:ln>
                    <a:solidFill>
                      <a:srgbClr val="000000"/>
                    </a:solidFill>
                    <a:effectLst/>
                    <a:uLnTx/>
                    <a:uFillTx/>
                    <a:latin typeface="Arial"/>
                    <a:ea typeface="+mn-ea"/>
                    <a:cs typeface="+mn-cs"/>
                  </a:rPr>
                  <a:t>Data finns i hög grad</a:t>
                </a:r>
              </a:p>
            </p:txBody>
          </p:sp>
          <p:sp>
            <p:nvSpPr>
              <p:cNvPr id="26" name="Rectangle 25">
                <a:extLst>
                  <a:ext uri="{FF2B5EF4-FFF2-40B4-BE49-F238E27FC236}">
                    <a16:creationId xmlns:a16="http://schemas.microsoft.com/office/drawing/2014/main" id="{879FA101-58F3-43FF-EE98-EB2360738C69}"/>
                  </a:ext>
                </a:extLst>
              </p:cNvPr>
              <p:cNvSpPr/>
              <p:nvPr/>
            </p:nvSpPr>
            <p:spPr>
              <a:xfrm>
                <a:off x="9839535" y="368981"/>
                <a:ext cx="1364420" cy="231254"/>
              </a:xfrm>
              <a:prstGeom prst="rect">
                <a:avLst/>
              </a:prstGeom>
              <a:noFill/>
              <a:ln w="25400" cap="flat" cmpd="sng" algn="ctr">
                <a:noFill/>
                <a:prstDash val="solid"/>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sv-SE" sz="900" b="0" i="0" u="none" strike="noStrike" kern="0" cap="none" spc="0" normalizeH="0" baseline="0" noProof="0">
                    <a:ln>
                      <a:noFill/>
                    </a:ln>
                    <a:solidFill>
                      <a:srgbClr val="000000"/>
                    </a:solidFill>
                    <a:effectLst/>
                    <a:uLnTx/>
                    <a:uFillTx/>
                    <a:latin typeface="Arial"/>
                    <a:ea typeface="+mn-ea"/>
                    <a:cs typeface="+mn-cs"/>
                  </a:rPr>
                  <a:t>Data finns till viss grad</a:t>
                </a:r>
              </a:p>
            </p:txBody>
          </p:sp>
          <p:sp>
            <p:nvSpPr>
              <p:cNvPr id="27" name="Rectangle 26">
                <a:extLst>
                  <a:ext uri="{FF2B5EF4-FFF2-40B4-BE49-F238E27FC236}">
                    <a16:creationId xmlns:a16="http://schemas.microsoft.com/office/drawing/2014/main" id="{6F053D24-22BC-F1AE-3B69-A3F82955647D}"/>
                  </a:ext>
                </a:extLst>
              </p:cNvPr>
              <p:cNvSpPr/>
              <p:nvPr/>
            </p:nvSpPr>
            <p:spPr>
              <a:xfrm>
                <a:off x="9838467" y="624832"/>
                <a:ext cx="1601058" cy="231254"/>
              </a:xfrm>
              <a:prstGeom prst="rect">
                <a:avLst/>
              </a:prstGeom>
              <a:noFill/>
              <a:ln w="25400" cap="flat" cmpd="sng" algn="ctr">
                <a:noFill/>
                <a:prstDash val="solid"/>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sv-SE" sz="900" b="0" i="0" u="none" strike="noStrike" kern="0" cap="none" spc="0" normalizeH="0" baseline="0" noProof="0">
                    <a:ln>
                      <a:noFill/>
                    </a:ln>
                    <a:solidFill>
                      <a:srgbClr val="000000"/>
                    </a:solidFill>
                    <a:effectLst/>
                    <a:uLnTx/>
                    <a:uFillTx/>
                    <a:latin typeface="Arial"/>
                    <a:ea typeface="+mn-ea"/>
                    <a:cs typeface="+mn-cs"/>
                  </a:rPr>
                  <a:t>Data finns i låg grad/inte alls</a:t>
                </a:r>
              </a:p>
            </p:txBody>
          </p:sp>
        </p:grpSp>
      </p:grpSp>
    </p:spTree>
    <p:extLst>
      <p:ext uri="{BB962C8B-B14F-4D97-AF65-F5344CB8AC3E}">
        <p14:creationId xmlns:p14="http://schemas.microsoft.com/office/powerpoint/2010/main" val="10462029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0F62E4D-E5DB-AB26-C934-87482FFB02F5}"/>
              </a:ext>
            </a:extLst>
          </p:cNvPr>
          <p:cNvSpPr>
            <a:spLocks noGrp="1"/>
          </p:cNvSpPr>
          <p:nvPr>
            <p:ph type="title"/>
          </p:nvPr>
        </p:nvSpPr>
        <p:spPr>
          <a:xfrm>
            <a:off x="550863" y="260142"/>
            <a:ext cx="10729912" cy="931313"/>
          </a:xfrm>
        </p:spPr>
        <p:txBody>
          <a:bodyPr/>
          <a:lstStyle/>
          <a:p>
            <a:r>
              <a:rPr lang="sv-SE"/>
              <a:t>Förslag på åtgärder för nationell samordning med start 2024</a:t>
            </a:r>
          </a:p>
        </p:txBody>
      </p:sp>
      <p:sp>
        <p:nvSpPr>
          <p:cNvPr id="6" name="Rectangle 5">
            <a:extLst>
              <a:ext uri="{FF2B5EF4-FFF2-40B4-BE49-F238E27FC236}">
                <a16:creationId xmlns:a16="http://schemas.microsoft.com/office/drawing/2014/main" id="{8A5F9F76-62D6-897A-E0D0-454AD92B1BCF}"/>
              </a:ext>
            </a:extLst>
          </p:cNvPr>
          <p:cNvSpPr/>
          <p:nvPr/>
        </p:nvSpPr>
        <p:spPr>
          <a:xfrm>
            <a:off x="8179615" y="4482703"/>
            <a:ext cx="3731314" cy="167671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342900" indent="-342900">
              <a:lnSpc>
                <a:spcPct val="120000"/>
              </a:lnSpc>
              <a:spcBef>
                <a:spcPts val="1200"/>
              </a:spcBef>
              <a:buFont typeface="+mj-lt"/>
              <a:buAutoNum type="alphaLcPeriod"/>
            </a:pPr>
            <a:r>
              <a:rPr lang="sv-SE" sz="1100" kern="100">
                <a:solidFill>
                  <a:schemeClr val="tx1"/>
                </a:solidFill>
                <a:latin typeface="+mj-lt"/>
                <a:cs typeface="Times New Roman" panose="02020603050405020304" pitchFamily="18" charset="0"/>
              </a:rPr>
              <a:t>Ta fram en nationellt gemensam juridisk tolkning för AI.</a:t>
            </a:r>
          </a:p>
          <a:p>
            <a:pPr marL="342900" indent="-342900">
              <a:lnSpc>
                <a:spcPct val="120000"/>
              </a:lnSpc>
              <a:spcBef>
                <a:spcPts val="1200"/>
              </a:spcBef>
              <a:buFont typeface="+mj-lt"/>
              <a:buAutoNum type="alphaLcPeriod"/>
            </a:pPr>
            <a:r>
              <a:rPr lang="sv-SE" sz="1100" kern="100">
                <a:solidFill>
                  <a:schemeClr val="tx1"/>
                </a:solidFill>
                <a:latin typeface="+mj-lt"/>
                <a:cs typeface="Times New Roman" panose="02020603050405020304" pitchFamily="18" charset="0"/>
              </a:rPr>
              <a:t>Ta fram nationella stöd för att validera och förvalta kommersiella AI-modeller för verksamheterna.</a:t>
            </a:r>
          </a:p>
          <a:p>
            <a:pPr marL="342900" indent="-342900">
              <a:lnSpc>
                <a:spcPct val="120000"/>
              </a:lnSpc>
              <a:spcBef>
                <a:spcPts val="1200"/>
              </a:spcBef>
              <a:buFont typeface="+mj-lt"/>
              <a:buAutoNum type="alphaLcPeriod"/>
            </a:pPr>
            <a:r>
              <a:rPr lang="sv-SE" sz="1100" kern="100">
                <a:solidFill>
                  <a:schemeClr val="tx1"/>
                </a:solidFill>
                <a:latin typeface="+mj-lt"/>
                <a:cs typeface="Times New Roman" panose="02020603050405020304" pitchFamily="18" charset="0"/>
              </a:rPr>
              <a:t>Ta fram nationellt stöd för och, i utvalda fall, samordna upphandling av AI.</a:t>
            </a:r>
          </a:p>
        </p:txBody>
      </p:sp>
      <p:sp>
        <p:nvSpPr>
          <p:cNvPr id="10" name="Rectangle 9">
            <a:extLst>
              <a:ext uri="{FF2B5EF4-FFF2-40B4-BE49-F238E27FC236}">
                <a16:creationId xmlns:a16="http://schemas.microsoft.com/office/drawing/2014/main" id="{5A10D3AB-F43C-13E2-3477-4624BAA65019}"/>
              </a:ext>
            </a:extLst>
          </p:cNvPr>
          <p:cNvSpPr/>
          <p:nvPr/>
        </p:nvSpPr>
        <p:spPr>
          <a:xfrm>
            <a:off x="8179615" y="1821287"/>
            <a:ext cx="3731314" cy="2006511"/>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342900" lvl="0" indent="-342900">
              <a:lnSpc>
                <a:spcPct val="120000"/>
              </a:lnSpc>
              <a:spcBef>
                <a:spcPts val="1200"/>
              </a:spcBef>
              <a:buFont typeface="+mj-lt"/>
              <a:buAutoNum type="alphaLcPeriod"/>
            </a:pPr>
            <a:r>
              <a:rPr lang="sv-SE" sz="1100" kern="100">
                <a:solidFill>
                  <a:schemeClr val="tx1"/>
                </a:solidFill>
                <a:effectLst/>
                <a:latin typeface="+mj-lt"/>
                <a:ea typeface="Garamond" panose="02020404030301010803" pitchFamily="18" charset="0"/>
                <a:cs typeface="Times New Roman" panose="02020603050405020304" pitchFamily="18" charset="0"/>
              </a:rPr>
              <a:t>Kartlägg i exakt vilka situationer som den juridiska tolkningen innebär ett problem.</a:t>
            </a:r>
          </a:p>
          <a:p>
            <a:pPr marL="342900" lvl="0" indent="-342900">
              <a:lnSpc>
                <a:spcPct val="120000"/>
              </a:lnSpc>
              <a:spcBef>
                <a:spcPts val="1200"/>
              </a:spcBef>
              <a:buFont typeface="+mj-lt"/>
              <a:buAutoNum type="alphaLcPeriod"/>
            </a:pPr>
            <a:r>
              <a:rPr lang="sv-SE" sz="1100" kern="100">
                <a:solidFill>
                  <a:schemeClr val="tx1"/>
                </a:solidFill>
                <a:effectLst/>
                <a:latin typeface="+mj-lt"/>
                <a:ea typeface="Garamond" panose="02020404030301010803" pitchFamily="18" charset="0"/>
                <a:cs typeface="Times New Roman" panose="02020603050405020304" pitchFamily="18" charset="0"/>
              </a:rPr>
              <a:t>Definiera nationell juridisk tolkning och vad den innebär i praktiken för de enskilda verksamheterna.</a:t>
            </a:r>
          </a:p>
          <a:p>
            <a:pPr marL="342900" lvl="0" indent="-342900">
              <a:lnSpc>
                <a:spcPct val="120000"/>
              </a:lnSpc>
              <a:spcBef>
                <a:spcPts val="1200"/>
              </a:spcBef>
              <a:buFont typeface="+mj-lt"/>
              <a:buAutoNum type="alphaLcPeriod"/>
            </a:pPr>
            <a:r>
              <a:rPr lang="sv-SE" sz="1100" kern="100">
                <a:solidFill>
                  <a:schemeClr val="tx1"/>
                </a:solidFill>
                <a:effectLst/>
                <a:latin typeface="+mj-lt"/>
                <a:ea typeface="Garamond" panose="02020404030301010803" pitchFamily="18" charset="0"/>
                <a:cs typeface="Times New Roman" panose="02020603050405020304" pitchFamily="18" charset="0"/>
              </a:rPr>
              <a:t>Säkra tekniska förutsättningar för digital delning och konsultation mellan regioner och sjukvårdsregioner.</a:t>
            </a:r>
          </a:p>
        </p:txBody>
      </p:sp>
      <p:sp>
        <p:nvSpPr>
          <p:cNvPr id="11" name="Rectangle 10">
            <a:extLst>
              <a:ext uri="{FF2B5EF4-FFF2-40B4-BE49-F238E27FC236}">
                <a16:creationId xmlns:a16="http://schemas.microsoft.com/office/drawing/2014/main" id="{7D27CC62-6ACE-2859-F78D-11619443B184}"/>
              </a:ext>
            </a:extLst>
          </p:cNvPr>
          <p:cNvSpPr/>
          <p:nvPr/>
        </p:nvSpPr>
        <p:spPr>
          <a:xfrm>
            <a:off x="4182600" y="1821288"/>
            <a:ext cx="3731314" cy="433821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342900" indent="-342900">
              <a:lnSpc>
                <a:spcPct val="120000"/>
              </a:lnSpc>
              <a:spcBef>
                <a:spcPts val="1200"/>
              </a:spcBef>
              <a:buFont typeface="+mj-lt"/>
              <a:buAutoNum type="alphaLcPeriod"/>
            </a:pPr>
            <a:r>
              <a:rPr lang="sv-SE" sz="1100" kern="100">
                <a:solidFill>
                  <a:schemeClr val="tx1"/>
                </a:solidFill>
                <a:latin typeface="+mj-lt"/>
                <a:cs typeface="Times New Roman" panose="02020603050405020304" pitchFamily="18" charset="0"/>
              </a:rPr>
              <a:t>Definiera vilka mätpunkter som behöver kunna följas upp inom patologin, till exempel hur mycket som görs, vad som görs, samt vilka SVF och ledtider som ska följas upp inom cancervården.</a:t>
            </a:r>
          </a:p>
          <a:p>
            <a:pPr marL="342900" indent="-342900">
              <a:lnSpc>
                <a:spcPct val="120000"/>
              </a:lnSpc>
              <a:spcBef>
                <a:spcPts val="1200"/>
              </a:spcBef>
              <a:buFont typeface="+mj-lt"/>
              <a:buAutoNum type="alphaLcPeriod"/>
            </a:pPr>
            <a:r>
              <a:rPr lang="sv-SE" sz="1100" kern="100">
                <a:solidFill>
                  <a:schemeClr val="tx1"/>
                </a:solidFill>
                <a:latin typeface="+mj-lt"/>
                <a:cs typeface="Times New Roman" panose="02020603050405020304" pitchFamily="18" charset="0"/>
              </a:rPr>
              <a:t>Ta fram ett nationellt harmoniserat </a:t>
            </a:r>
            <a:r>
              <a:rPr lang="sv-SE" sz="1100" kern="100" err="1">
                <a:solidFill>
                  <a:schemeClr val="tx1"/>
                </a:solidFill>
                <a:latin typeface="+mj-lt"/>
                <a:cs typeface="Times New Roman" panose="02020603050405020304" pitchFamily="18" charset="0"/>
              </a:rPr>
              <a:t>kodverk</a:t>
            </a:r>
            <a:r>
              <a:rPr lang="sv-SE" sz="1100" kern="100">
                <a:solidFill>
                  <a:schemeClr val="tx1"/>
                </a:solidFill>
                <a:latin typeface="+mj-lt"/>
                <a:cs typeface="Times New Roman" panose="02020603050405020304" pitchFamily="18" charset="0"/>
              </a:rPr>
              <a:t> med termer och begrepp, så att det som behöver följas upp benämns på samma sätt och betyder samma sak.</a:t>
            </a:r>
          </a:p>
          <a:p>
            <a:pPr marL="342900" indent="-342900">
              <a:lnSpc>
                <a:spcPct val="120000"/>
              </a:lnSpc>
              <a:spcBef>
                <a:spcPts val="1200"/>
              </a:spcBef>
              <a:buFont typeface="+mj-lt"/>
              <a:buAutoNum type="alphaLcPeriod"/>
            </a:pPr>
            <a:r>
              <a:rPr lang="sv-SE" sz="1100" kern="100">
                <a:solidFill>
                  <a:schemeClr val="tx1"/>
                </a:solidFill>
                <a:latin typeface="+mj-lt"/>
                <a:cs typeface="Times New Roman" panose="02020603050405020304" pitchFamily="18" charset="0"/>
              </a:rPr>
              <a:t>Säkra att kodverket används och analyser registreras enhetligt inom alla patologiverksamheter.</a:t>
            </a:r>
          </a:p>
          <a:p>
            <a:pPr marL="342900" indent="-342900">
              <a:lnSpc>
                <a:spcPct val="120000"/>
              </a:lnSpc>
              <a:spcBef>
                <a:spcPts val="1200"/>
              </a:spcBef>
              <a:buFont typeface="+mj-lt"/>
              <a:buAutoNum type="alphaLcPeriod"/>
            </a:pPr>
            <a:r>
              <a:rPr lang="sv-SE" sz="1100" kern="100">
                <a:solidFill>
                  <a:schemeClr val="tx1"/>
                </a:solidFill>
                <a:latin typeface="+mj-lt"/>
                <a:cs typeface="Times New Roman" panose="02020603050405020304" pitchFamily="18" charset="0"/>
              </a:rPr>
              <a:t>Säkra IT-förutsättningar för automatiserad hämtning, överföring, sammanläggning och visualisering av data från patologiverksamheterna för uppföljning.</a:t>
            </a:r>
          </a:p>
          <a:p>
            <a:pPr marL="342900" indent="-342900">
              <a:lnSpc>
                <a:spcPct val="120000"/>
              </a:lnSpc>
              <a:spcBef>
                <a:spcPts val="1200"/>
              </a:spcBef>
              <a:buFont typeface="+mj-lt"/>
              <a:buAutoNum type="alphaLcPeriod"/>
            </a:pPr>
            <a:r>
              <a:rPr lang="sv-SE" sz="1100" kern="100">
                <a:solidFill>
                  <a:schemeClr val="tx1"/>
                </a:solidFill>
                <a:latin typeface="+mj-lt"/>
                <a:cs typeface="Times New Roman" panose="02020603050405020304" pitchFamily="18" charset="0"/>
              </a:rPr>
              <a:t>Besluta om var dessa data ska lagras, analyseras och tillgängliggöras, utifrån vad som redan finns och vad som är under utveckling.</a:t>
            </a:r>
          </a:p>
        </p:txBody>
      </p:sp>
      <p:sp>
        <p:nvSpPr>
          <p:cNvPr id="12" name="Rectangle 11">
            <a:extLst>
              <a:ext uri="{FF2B5EF4-FFF2-40B4-BE49-F238E27FC236}">
                <a16:creationId xmlns:a16="http://schemas.microsoft.com/office/drawing/2014/main" id="{32BFDA28-F895-44F5-9C13-8DF2EEB946F8}"/>
              </a:ext>
            </a:extLst>
          </p:cNvPr>
          <p:cNvSpPr/>
          <p:nvPr/>
        </p:nvSpPr>
        <p:spPr>
          <a:xfrm>
            <a:off x="185585" y="1821288"/>
            <a:ext cx="3731314" cy="4338206"/>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342900" lvl="0" indent="-342900">
              <a:lnSpc>
                <a:spcPct val="120000"/>
              </a:lnSpc>
              <a:spcBef>
                <a:spcPts val="1200"/>
              </a:spcBef>
              <a:buFont typeface="+mj-lt"/>
              <a:buAutoNum type="alphaLcPeriod"/>
            </a:pPr>
            <a:r>
              <a:rPr lang="sv-SE" sz="1100" kern="100">
                <a:solidFill>
                  <a:schemeClr val="tx1"/>
                </a:solidFill>
                <a:effectLst/>
                <a:latin typeface="+mj-lt"/>
                <a:ea typeface="Garamond" panose="02020404030301010803" pitchFamily="18" charset="0"/>
                <a:cs typeface="Times New Roman" panose="02020603050405020304" pitchFamily="18" charset="0"/>
              </a:rPr>
              <a:t>Ensa delledtider till ett fåtal för patologin, genom standardisering mellan SVF.</a:t>
            </a:r>
          </a:p>
          <a:p>
            <a:pPr marL="342900" lvl="0" indent="-342900">
              <a:lnSpc>
                <a:spcPct val="120000"/>
              </a:lnSpc>
              <a:spcBef>
                <a:spcPts val="1200"/>
              </a:spcBef>
              <a:buFont typeface="+mj-lt"/>
              <a:buAutoNum type="alphaLcPeriod"/>
            </a:pPr>
            <a:r>
              <a:rPr lang="sv-SE" sz="1100" kern="100">
                <a:solidFill>
                  <a:schemeClr val="tx1"/>
                </a:solidFill>
                <a:effectLst/>
                <a:latin typeface="+mj-lt"/>
                <a:ea typeface="Garamond" panose="02020404030301010803" pitchFamily="18" charset="0"/>
                <a:cs typeface="Times New Roman" panose="02020603050405020304" pitchFamily="18" charset="0"/>
              </a:rPr>
              <a:t>Inför stöd för kloka kliniska val i vårdprogram, till exempel omfattning av analys för standardutredning av cancer per cancerform.</a:t>
            </a:r>
          </a:p>
          <a:p>
            <a:pPr marL="342900" lvl="0" indent="-342900">
              <a:lnSpc>
                <a:spcPct val="120000"/>
              </a:lnSpc>
              <a:spcBef>
                <a:spcPts val="1200"/>
              </a:spcBef>
              <a:buFont typeface="+mj-lt"/>
              <a:buAutoNum type="alphaLcPeriod"/>
            </a:pPr>
            <a:r>
              <a:rPr lang="sv-SE" sz="1100" kern="100">
                <a:solidFill>
                  <a:schemeClr val="tx1"/>
                </a:solidFill>
                <a:effectLst/>
                <a:latin typeface="+mj-lt"/>
                <a:ea typeface="Garamond" panose="02020404030301010803" pitchFamily="18" charset="0"/>
                <a:cs typeface="Times New Roman" panose="02020603050405020304" pitchFamily="18" charset="0"/>
              </a:rPr>
              <a:t>Harmonisera innehållet i olika kunskapsstyrande dokument och tydliggör hur de kompletterar varandra</a:t>
            </a:r>
          </a:p>
          <a:p>
            <a:pPr marL="342900" lvl="0" indent="-342900">
              <a:lnSpc>
                <a:spcPct val="120000"/>
              </a:lnSpc>
              <a:spcBef>
                <a:spcPts val="1200"/>
              </a:spcBef>
              <a:buFont typeface="+mj-lt"/>
              <a:buAutoNum type="alphaLcPeriod"/>
            </a:pPr>
            <a:r>
              <a:rPr lang="sv-SE" sz="1100" kern="100">
                <a:solidFill>
                  <a:schemeClr val="tx1"/>
                </a:solidFill>
                <a:effectLst/>
                <a:latin typeface="+mj-lt"/>
                <a:ea typeface="Garamond" panose="02020404030301010803" pitchFamily="18" charset="0"/>
                <a:cs typeface="Times New Roman" panose="02020603050405020304" pitchFamily="18" charset="0"/>
              </a:rPr>
              <a:t>Ta fram nationella riktlinjer för innehåll och struktur av remisser och remissvar för patologifrågeställningar.</a:t>
            </a:r>
          </a:p>
          <a:p>
            <a:pPr marL="342900" lvl="0" indent="-342900">
              <a:lnSpc>
                <a:spcPct val="120000"/>
              </a:lnSpc>
              <a:spcBef>
                <a:spcPts val="1200"/>
              </a:spcBef>
              <a:buFont typeface="+mj-lt"/>
              <a:buAutoNum type="alphaLcPeriod"/>
            </a:pPr>
            <a:r>
              <a:rPr lang="sv-SE" sz="1100" kern="100">
                <a:solidFill>
                  <a:schemeClr val="tx1"/>
                </a:solidFill>
                <a:effectLst/>
                <a:latin typeface="+mj-lt"/>
                <a:ea typeface="Garamond" panose="02020404030301010803" pitchFamily="18" charset="0"/>
                <a:cs typeface="Times New Roman" panose="02020603050405020304" pitchFamily="18" charset="0"/>
              </a:rPr>
              <a:t>Ta fram nationellt stöd för prioritering inom patologin mellan SVF; mellan andra cancerpatienter; samt mellan cancer och andra tillstånd.</a:t>
            </a:r>
          </a:p>
        </p:txBody>
      </p:sp>
      <p:sp>
        <p:nvSpPr>
          <p:cNvPr id="13" name="Rectangle 12">
            <a:extLst>
              <a:ext uri="{FF2B5EF4-FFF2-40B4-BE49-F238E27FC236}">
                <a16:creationId xmlns:a16="http://schemas.microsoft.com/office/drawing/2014/main" id="{9B084015-F8BF-4441-225D-D7AA6E2713E9}"/>
              </a:ext>
            </a:extLst>
          </p:cNvPr>
          <p:cNvSpPr>
            <a:spLocks/>
          </p:cNvSpPr>
          <p:nvPr/>
        </p:nvSpPr>
        <p:spPr>
          <a:xfrm>
            <a:off x="185585" y="1235471"/>
            <a:ext cx="3731314" cy="448822"/>
          </a:xfrm>
          <a:prstGeom prst="rect">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lvl="0" indent="-342900">
              <a:lnSpc>
                <a:spcPct val="120000"/>
              </a:lnSpc>
              <a:buFont typeface="+mj-lt"/>
              <a:buAutoNum type="arabicPeriod"/>
              <a:tabLst>
                <a:tab pos="228600" algn="l"/>
                <a:tab pos="828040" algn="l"/>
              </a:tabLst>
            </a:pPr>
            <a:r>
              <a:rPr lang="sv-SE" sz="1100" b="1" kern="100">
                <a:effectLst/>
                <a:latin typeface="+mj-lt"/>
                <a:ea typeface="Garamond" panose="02020404030301010803" pitchFamily="18" charset="0"/>
                <a:cs typeface="Times New Roman" panose="02020603050405020304" pitchFamily="18" charset="0"/>
              </a:rPr>
              <a:t>Utveckla den nationella kunskapsstyrningen för patologin. </a:t>
            </a:r>
          </a:p>
        </p:txBody>
      </p:sp>
      <p:sp>
        <p:nvSpPr>
          <p:cNvPr id="14" name="Rectangle 13">
            <a:extLst>
              <a:ext uri="{FF2B5EF4-FFF2-40B4-BE49-F238E27FC236}">
                <a16:creationId xmlns:a16="http://schemas.microsoft.com/office/drawing/2014/main" id="{52DB69AE-92FF-534C-9A52-633F139F08A4}"/>
              </a:ext>
            </a:extLst>
          </p:cNvPr>
          <p:cNvSpPr/>
          <p:nvPr/>
        </p:nvSpPr>
        <p:spPr>
          <a:xfrm>
            <a:off x="4182600" y="1235471"/>
            <a:ext cx="3731314" cy="448822"/>
          </a:xfrm>
          <a:prstGeom prst="rect">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28600" indent="-228600">
              <a:buFont typeface="+mj-lt"/>
              <a:buAutoNum type="arabicPeriod" startAt="2"/>
            </a:pPr>
            <a:r>
              <a:rPr lang="sv-SE" sz="1100" b="1" kern="100">
                <a:latin typeface="+mj-lt"/>
                <a:cs typeface="Times New Roman" panose="02020603050405020304" pitchFamily="18" charset="0"/>
              </a:rPr>
              <a:t>Möjliggör nationell uppföljning och öppna jämförelser av patologin i Sverige.</a:t>
            </a:r>
          </a:p>
        </p:txBody>
      </p:sp>
      <p:sp>
        <p:nvSpPr>
          <p:cNvPr id="16" name="Rectangle 15">
            <a:extLst>
              <a:ext uri="{FF2B5EF4-FFF2-40B4-BE49-F238E27FC236}">
                <a16:creationId xmlns:a16="http://schemas.microsoft.com/office/drawing/2014/main" id="{A3E799FE-6AB5-7F0C-2925-64CE5D1DA257}"/>
              </a:ext>
            </a:extLst>
          </p:cNvPr>
          <p:cNvSpPr/>
          <p:nvPr/>
        </p:nvSpPr>
        <p:spPr>
          <a:xfrm>
            <a:off x="8179613" y="1235471"/>
            <a:ext cx="3731314" cy="448822"/>
          </a:xfrm>
          <a:prstGeom prst="rect">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lvl="0" indent="-342900">
              <a:lnSpc>
                <a:spcPct val="120000"/>
              </a:lnSpc>
              <a:buFont typeface="+mj-lt"/>
              <a:buAutoNum type="arabicPeriod" startAt="3"/>
              <a:tabLst>
                <a:tab pos="228600" algn="l"/>
                <a:tab pos="828040" algn="l"/>
              </a:tabLst>
            </a:pPr>
            <a:r>
              <a:rPr lang="sv-SE" sz="1100" b="1" kern="100">
                <a:effectLst/>
                <a:latin typeface="+mj-lt"/>
                <a:ea typeface="Garamond" panose="02020404030301010803" pitchFamily="18" charset="0"/>
                <a:cs typeface="Times New Roman" panose="02020603050405020304" pitchFamily="18" charset="0"/>
              </a:rPr>
              <a:t>Skapa förutsättningar för att dela patologibilder för digital granskning inom och mellan regioner.</a:t>
            </a:r>
          </a:p>
        </p:txBody>
      </p:sp>
      <p:cxnSp>
        <p:nvCxnSpPr>
          <p:cNvPr id="18" name="Straight Connector 17">
            <a:extLst>
              <a:ext uri="{FF2B5EF4-FFF2-40B4-BE49-F238E27FC236}">
                <a16:creationId xmlns:a16="http://schemas.microsoft.com/office/drawing/2014/main" id="{020BBF8F-97D1-B10A-6755-D889B1148854}"/>
              </a:ext>
            </a:extLst>
          </p:cNvPr>
          <p:cNvCxnSpPr>
            <a:cxnSpLocks/>
          </p:cNvCxnSpPr>
          <p:nvPr/>
        </p:nvCxnSpPr>
        <p:spPr>
          <a:xfrm>
            <a:off x="185585" y="1752790"/>
            <a:ext cx="11725344" cy="0"/>
          </a:xfrm>
          <a:prstGeom prst="line">
            <a:avLst/>
          </a:prstGeom>
          <a:ln w="190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7967532-ECB5-CAC4-0750-0D2865C0D066}"/>
              </a:ext>
            </a:extLst>
          </p:cNvPr>
          <p:cNvCxnSpPr>
            <a:cxnSpLocks/>
          </p:cNvCxnSpPr>
          <p:nvPr/>
        </p:nvCxnSpPr>
        <p:spPr>
          <a:xfrm>
            <a:off x="8179613" y="4414010"/>
            <a:ext cx="3731315" cy="0"/>
          </a:xfrm>
          <a:prstGeom prst="line">
            <a:avLst/>
          </a:prstGeom>
          <a:ln w="190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602DE0F2-D878-F2D4-3BA6-9BF4B4F24A5A}"/>
              </a:ext>
            </a:extLst>
          </p:cNvPr>
          <p:cNvSpPr/>
          <p:nvPr/>
        </p:nvSpPr>
        <p:spPr>
          <a:xfrm>
            <a:off x="8179613" y="3896493"/>
            <a:ext cx="3731314" cy="448822"/>
          </a:xfrm>
          <a:prstGeom prst="rect">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28600" indent="-228600">
              <a:buFont typeface="+mj-lt"/>
              <a:buAutoNum type="arabicPeriod" startAt="4"/>
            </a:pPr>
            <a:r>
              <a:rPr lang="sv-SE" sz="1100" b="1">
                <a:latin typeface="+mj-lt"/>
              </a:rPr>
              <a:t>Skapa nationella förutsättningar för jämlikt införande av AI inom patologin</a:t>
            </a:r>
          </a:p>
        </p:txBody>
      </p:sp>
    </p:spTree>
    <p:extLst>
      <p:ext uri="{BB962C8B-B14F-4D97-AF65-F5344CB8AC3E}">
        <p14:creationId xmlns:p14="http://schemas.microsoft.com/office/powerpoint/2010/main" val="36576909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3">
            <a:extLst>
              <a:ext uri="{FF2B5EF4-FFF2-40B4-BE49-F238E27FC236}">
                <a16:creationId xmlns:a16="http://schemas.microsoft.com/office/drawing/2014/main" id="{94071A49-4592-DD05-4CE9-294F53AE185C}"/>
              </a:ext>
            </a:extLst>
          </p:cNvPr>
          <p:cNvSpPr>
            <a:spLocks noGrp="1"/>
          </p:cNvSpPr>
          <p:nvPr>
            <p:ph type="title"/>
          </p:nvPr>
        </p:nvSpPr>
        <p:spPr>
          <a:xfrm>
            <a:off x="550863" y="260142"/>
            <a:ext cx="10729912" cy="931313"/>
          </a:xfrm>
        </p:spPr>
        <p:txBody>
          <a:bodyPr/>
          <a:lstStyle/>
          <a:p>
            <a:r>
              <a:rPr lang="sv-SE"/>
              <a:t>Förslag på åtgärder för sjukvårdsregioner, regioner och verksamheter med start 2024</a:t>
            </a:r>
          </a:p>
        </p:txBody>
      </p:sp>
      <p:sp>
        <p:nvSpPr>
          <p:cNvPr id="5" name="Rectangle 4">
            <a:extLst>
              <a:ext uri="{FF2B5EF4-FFF2-40B4-BE49-F238E27FC236}">
                <a16:creationId xmlns:a16="http://schemas.microsoft.com/office/drawing/2014/main" id="{FF9933AB-1F2F-A972-E7E1-2CD1A7C85F12}"/>
              </a:ext>
            </a:extLst>
          </p:cNvPr>
          <p:cNvSpPr/>
          <p:nvPr/>
        </p:nvSpPr>
        <p:spPr>
          <a:xfrm>
            <a:off x="185585" y="4535135"/>
            <a:ext cx="3731314" cy="167671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342900" indent="-342900">
              <a:lnSpc>
                <a:spcPct val="120000"/>
              </a:lnSpc>
              <a:spcBef>
                <a:spcPts val="1200"/>
              </a:spcBef>
              <a:buFont typeface="+mj-lt"/>
              <a:buAutoNum type="alphaLcPeriod"/>
            </a:pPr>
            <a:r>
              <a:rPr lang="sv-SE" sz="1100" kern="100">
                <a:solidFill>
                  <a:schemeClr val="tx1"/>
                </a:solidFill>
                <a:latin typeface="+mj-lt"/>
                <a:cs typeface="Times New Roman" panose="02020603050405020304" pitchFamily="18" charset="0"/>
              </a:rPr>
              <a:t>Uppgiftsväxla från patolog till BMA/annan profession, till exempel viss avancerad utskärning.</a:t>
            </a:r>
          </a:p>
          <a:p>
            <a:pPr marL="342900" indent="-342900">
              <a:lnSpc>
                <a:spcPct val="120000"/>
              </a:lnSpc>
              <a:spcBef>
                <a:spcPts val="1200"/>
              </a:spcBef>
              <a:buFont typeface="+mj-lt"/>
              <a:buAutoNum type="alphaLcPeriod"/>
            </a:pPr>
            <a:r>
              <a:rPr lang="sv-SE" sz="1100" kern="100">
                <a:solidFill>
                  <a:schemeClr val="tx1"/>
                </a:solidFill>
                <a:latin typeface="+mj-lt"/>
                <a:cs typeface="Times New Roman" panose="02020603050405020304" pitchFamily="18" charset="0"/>
              </a:rPr>
              <a:t>Uppgiftsväxla från BMA/annan profession till administratör, till exempel provregistrering.</a:t>
            </a:r>
          </a:p>
        </p:txBody>
      </p:sp>
      <p:sp>
        <p:nvSpPr>
          <p:cNvPr id="11" name="Rectangle 10">
            <a:extLst>
              <a:ext uri="{FF2B5EF4-FFF2-40B4-BE49-F238E27FC236}">
                <a16:creationId xmlns:a16="http://schemas.microsoft.com/office/drawing/2014/main" id="{337BF4A0-E0FA-32D8-0DB4-CB1626633892}"/>
              </a:ext>
            </a:extLst>
          </p:cNvPr>
          <p:cNvSpPr/>
          <p:nvPr/>
        </p:nvSpPr>
        <p:spPr>
          <a:xfrm>
            <a:off x="8179615" y="1873718"/>
            <a:ext cx="3731314" cy="4338123"/>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342900" lvl="0" indent="-342900">
              <a:lnSpc>
                <a:spcPct val="120000"/>
              </a:lnSpc>
              <a:spcBef>
                <a:spcPts val="1200"/>
              </a:spcBef>
              <a:buFont typeface="+mj-lt"/>
              <a:buAutoNum type="alphaLcPeriod"/>
            </a:pPr>
            <a:r>
              <a:rPr lang="sv-SE" sz="1100" kern="100">
                <a:solidFill>
                  <a:schemeClr val="tx1"/>
                </a:solidFill>
                <a:effectLst/>
                <a:latin typeface="+mj-lt"/>
                <a:ea typeface="Garamond" panose="02020404030301010803" pitchFamily="18" charset="0"/>
                <a:cs typeface="Times New Roman" panose="02020603050405020304" pitchFamily="18" charset="0"/>
              </a:rPr>
              <a:t>Utveckla arbetssätt för att kunna omfördela prover/bilder i kö.</a:t>
            </a:r>
          </a:p>
          <a:p>
            <a:pPr marL="342900" lvl="0" indent="-342900">
              <a:lnSpc>
                <a:spcPct val="120000"/>
              </a:lnSpc>
              <a:spcBef>
                <a:spcPts val="1200"/>
              </a:spcBef>
              <a:buFont typeface="+mj-lt"/>
              <a:buAutoNum type="alphaLcPeriod"/>
            </a:pPr>
            <a:r>
              <a:rPr lang="sv-SE" sz="1100" kern="100">
                <a:solidFill>
                  <a:schemeClr val="tx1"/>
                </a:solidFill>
                <a:effectLst/>
                <a:latin typeface="+mj-lt"/>
                <a:ea typeface="Garamond" panose="02020404030301010803" pitchFamily="18" charset="0"/>
                <a:cs typeface="Times New Roman" panose="02020603050405020304" pitchFamily="18" charset="0"/>
              </a:rPr>
              <a:t>Etablera gemensamma granskningsrutiner och gemensam terminologi inom regionen och sjukvårdsregionen.</a:t>
            </a:r>
          </a:p>
          <a:p>
            <a:pPr marL="342900" lvl="0" indent="-342900">
              <a:lnSpc>
                <a:spcPct val="120000"/>
              </a:lnSpc>
              <a:spcBef>
                <a:spcPts val="1200"/>
              </a:spcBef>
              <a:buFont typeface="+mj-lt"/>
              <a:buAutoNum type="alphaLcPeriod"/>
            </a:pPr>
            <a:r>
              <a:rPr lang="sv-SE" sz="1100" kern="100">
                <a:solidFill>
                  <a:schemeClr val="tx1"/>
                </a:solidFill>
                <a:effectLst/>
                <a:latin typeface="+mj-lt"/>
                <a:ea typeface="Garamond" panose="02020404030301010803" pitchFamily="18" charset="0"/>
                <a:cs typeface="Times New Roman" panose="02020603050405020304" pitchFamily="18" charset="0"/>
              </a:rPr>
              <a:t>Möjliggör digital granskning på distans.</a:t>
            </a:r>
          </a:p>
          <a:p>
            <a:pPr marL="342900" lvl="0" indent="-342900">
              <a:lnSpc>
                <a:spcPct val="120000"/>
              </a:lnSpc>
              <a:spcBef>
                <a:spcPts val="1200"/>
              </a:spcBef>
              <a:buFont typeface="+mj-lt"/>
              <a:buAutoNum type="alphaLcPeriod"/>
            </a:pPr>
            <a:r>
              <a:rPr lang="sv-SE" sz="1100" kern="100">
                <a:solidFill>
                  <a:schemeClr val="tx1"/>
                </a:solidFill>
                <a:effectLst/>
                <a:latin typeface="+mj-lt"/>
                <a:ea typeface="Garamond" panose="02020404030301010803" pitchFamily="18" charset="0"/>
                <a:cs typeface="Times New Roman" panose="02020603050405020304" pitchFamily="18" charset="0"/>
              </a:rPr>
              <a:t>Möjliggör kommunikation genom digitala kanaler mellan granskare i tjänst.</a:t>
            </a:r>
          </a:p>
          <a:p>
            <a:pPr marL="342900" lvl="0" indent="-342900">
              <a:lnSpc>
                <a:spcPct val="120000"/>
              </a:lnSpc>
              <a:spcBef>
                <a:spcPts val="1200"/>
              </a:spcBef>
              <a:buFont typeface="+mj-lt"/>
              <a:buAutoNum type="alphaLcPeriod"/>
            </a:pPr>
            <a:r>
              <a:rPr lang="sv-SE" sz="1100" kern="100">
                <a:solidFill>
                  <a:schemeClr val="tx1"/>
                </a:solidFill>
                <a:effectLst/>
                <a:latin typeface="+mj-lt"/>
                <a:ea typeface="Garamond" panose="02020404030301010803" pitchFamily="18" charset="0"/>
                <a:cs typeface="Times New Roman" panose="02020603050405020304" pitchFamily="18" charset="0"/>
              </a:rPr>
              <a:t>Ta fram samverkansavtal inom och mellan regioner. </a:t>
            </a:r>
          </a:p>
        </p:txBody>
      </p:sp>
      <p:sp>
        <p:nvSpPr>
          <p:cNvPr id="15" name="Rectangle 14">
            <a:extLst>
              <a:ext uri="{FF2B5EF4-FFF2-40B4-BE49-F238E27FC236}">
                <a16:creationId xmlns:a16="http://schemas.microsoft.com/office/drawing/2014/main" id="{10749198-9B04-AA4D-5000-F63A4820657B}"/>
              </a:ext>
            </a:extLst>
          </p:cNvPr>
          <p:cNvSpPr/>
          <p:nvPr/>
        </p:nvSpPr>
        <p:spPr>
          <a:xfrm>
            <a:off x="4182600" y="1873720"/>
            <a:ext cx="3731314" cy="433821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342900" indent="-342900">
              <a:lnSpc>
                <a:spcPct val="120000"/>
              </a:lnSpc>
              <a:spcBef>
                <a:spcPts val="1200"/>
              </a:spcBef>
              <a:buFont typeface="+mj-lt"/>
              <a:buAutoNum type="alphaLcPeriod"/>
            </a:pPr>
            <a:r>
              <a:rPr lang="sv-SE" sz="1100" kern="100" dirty="0">
                <a:solidFill>
                  <a:schemeClr val="tx1"/>
                </a:solidFill>
                <a:latin typeface="+mj-lt"/>
                <a:cs typeface="Times New Roman" panose="02020603050405020304" pitchFamily="18" charset="0"/>
              </a:rPr>
              <a:t>Implementera robotsystem för manuella steg i laboratorieflödet och utveckla arbetssätt för att fullt ut dra nytta av kapaciteten. Till exempel snittningsrobotar.</a:t>
            </a:r>
          </a:p>
          <a:p>
            <a:pPr marL="342900" indent="-342900">
              <a:lnSpc>
                <a:spcPct val="120000"/>
              </a:lnSpc>
              <a:spcBef>
                <a:spcPts val="1200"/>
              </a:spcBef>
              <a:buFont typeface="+mj-lt"/>
              <a:buAutoNum type="alphaLcPeriod"/>
            </a:pPr>
            <a:r>
              <a:rPr lang="sv-SE" sz="1100" kern="100" dirty="0">
                <a:solidFill>
                  <a:schemeClr val="tx1"/>
                </a:solidFill>
                <a:latin typeface="+mj-lt"/>
                <a:cs typeface="Times New Roman" panose="02020603050405020304" pitchFamily="18" charset="0"/>
              </a:rPr>
              <a:t>Inför AI som beslutsstöd för patologernas granskning och för att underlätta administrativ börda från exempelvis schemaläggning, strukturering av information och sortering av prover.</a:t>
            </a:r>
          </a:p>
        </p:txBody>
      </p:sp>
      <p:sp>
        <p:nvSpPr>
          <p:cNvPr id="16" name="Rectangle 15">
            <a:extLst>
              <a:ext uri="{FF2B5EF4-FFF2-40B4-BE49-F238E27FC236}">
                <a16:creationId xmlns:a16="http://schemas.microsoft.com/office/drawing/2014/main" id="{BAC404F0-13F7-49F6-24EF-906ED8DF345B}"/>
              </a:ext>
            </a:extLst>
          </p:cNvPr>
          <p:cNvSpPr/>
          <p:nvPr/>
        </p:nvSpPr>
        <p:spPr>
          <a:xfrm>
            <a:off x="185585" y="1873720"/>
            <a:ext cx="3731314" cy="197895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342900" lvl="0" indent="-342900">
              <a:lnSpc>
                <a:spcPct val="120000"/>
              </a:lnSpc>
              <a:spcBef>
                <a:spcPts val="1200"/>
              </a:spcBef>
              <a:buFont typeface="+mj-lt"/>
              <a:buAutoNum type="alphaLcPeriod"/>
            </a:pPr>
            <a:r>
              <a:rPr lang="sv-SE" sz="1100" kern="100">
                <a:solidFill>
                  <a:schemeClr val="tx1"/>
                </a:solidFill>
                <a:effectLst/>
                <a:latin typeface="+mj-lt"/>
                <a:ea typeface="Garamond" panose="02020404030301010803" pitchFamily="18" charset="0"/>
                <a:cs typeface="Times New Roman" panose="02020603050405020304" pitchFamily="18" charset="0"/>
              </a:rPr>
              <a:t>Arbeta med processkartläggning för ett jämnt flöde, så att till exempel ansamling av ”klossar” inte sker.</a:t>
            </a:r>
          </a:p>
          <a:p>
            <a:pPr marL="342900" lvl="0" indent="-342900">
              <a:lnSpc>
                <a:spcPct val="120000"/>
              </a:lnSpc>
              <a:spcBef>
                <a:spcPts val="1200"/>
              </a:spcBef>
              <a:buFont typeface="+mj-lt"/>
              <a:buAutoNum type="alphaLcPeriod"/>
            </a:pPr>
            <a:r>
              <a:rPr lang="sv-SE" sz="1100" kern="100">
                <a:solidFill>
                  <a:schemeClr val="tx1"/>
                </a:solidFill>
                <a:effectLst/>
                <a:latin typeface="+mj-lt"/>
                <a:ea typeface="Garamond" panose="02020404030301010803" pitchFamily="18" charset="0"/>
                <a:cs typeface="Times New Roman" panose="02020603050405020304" pitchFamily="18" charset="0"/>
              </a:rPr>
              <a:t>Inför parallella analysprocesser i stället för sekventiella processer där det är lämpligt.</a:t>
            </a:r>
          </a:p>
          <a:p>
            <a:pPr marL="342900" lvl="0" indent="-342900">
              <a:lnSpc>
                <a:spcPct val="120000"/>
              </a:lnSpc>
              <a:spcBef>
                <a:spcPts val="1200"/>
              </a:spcBef>
              <a:buFont typeface="+mj-lt"/>
              <a:buAutoNum type="alphaLcPeriod"/>
            </a:pPr>
            <a:r>
              <a:rPr lang="sv-SE" sz="1100" kern="100">
                <a:solidFill>
                  <a:schemeClr val="tx1"/>
                </a:solidFill>
                <a:effectLst/>
                <a:latin typeface="+mj-lt"/>
                <a:ea typeface="Garamond" panose="02020404030301010803" pitchFamily="18" charset="0"/>
                <a:cs typeface="Times New Roman" panose="02020603050405020304" pitchFamily="18" charset="0"/>
              </a:rPr>
              <a:t>Använd förskjuten schemaläggning som alternativ för medarbetare för att möjliggöra att instrument och maskiner används fler timmar på dygnet.</a:t>
            </a:r>
          </a:p>
        </p:txBody>
      </p:sp>
      <p:sp>
        <p:nvSpPr>
          <p:cNvPr id="17" name="Rectangle 16">
            <a:extLst>
              <a:ext uri="{FF2B5EF4-FFF2-40B4-BE49-F238E27FC236}">
                <a16:creationId xmlns:a16="http://schemas.microsoft.com/office/drawing/2014/main" id="{E26AF404-29D7-4BF6-9D83-7FCC9B2AA6D9}"/>
              </a:ext>
            </a:extLst>
          </p:cNvPr>
          <p:cNvSpPr>
            <a:spLocks/>
          </p:cNvSpPr>
          <p:nvPr/>
        </p:nvSpPr>
        <p:spPr>
          <a:xfrm>
            <a:off x="185585" y="1259950"/>
            <a:ext cx="3731314" cy="476775"/>
          </a:xfrm>
          <a:prstGeom prst="rect">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lvl="0" indent="-342900">
              <a:lnSpc>
                <a:spcPct val="120000"/>
              </a:lnSpc>
              <a:buFont typeface="+mj-lt"/>
              <a:buAutoNum type="arabicPeriod"/>
              <a:tabLst>
                <a:tab pos="228600" algn="l"/>
                <a:tab pos="828040" algn="l"/>
              </a:tabLst>
            </a:pPr>
            <a:r>
              <a:rPr lang="sv-SE" sz="1100" b="1" kern="100" dirty="0">
                <a:effectLst/>
                <a:latin typeface="+mj-lt"/>
                <a:ea typeface="Garamond" panose="02020404030301010803" pitchFamily="18" charset="0"/>
                <a:cs typeface="Times New Roman" panose="02020603050405020304" pitchFamily="18" charset="0"/>
              </a:rPr>
              <a:t>Arbeta med processkartläggning och analys av kapacitetsutnyttjande.</a:t>
            </a:r>
          </a:p>
        </p:txBody>
      </p:sp>
      <p:sp>
        <p:nvSpPr>
          <p:cNvPr id="18" name="Rectangle 17">
            <a:extLst>
              <a:ext uri="{FF2B5EF4-FFF2-40B4-BE49-F238E27FC236}">
                <a16:creationId xmlns:a16="http://schemas.microsoft.com/office/drawing/2014/main" id="{D32CA334-65F8-41C6-1C0D-5A1C5D4DD8E4}"/>
              </a:ext>
            </a:extLst>
          </p:cNvPr>
          <p:cNvSpPr/>
          <p:nvPr/>
        </p:nvSpPr>
        <p:spPr>
          <a:xfrm>
            <a:off x="185583" y="3948925"/>
            <a:ext cx="3731314" cy="448822"/>
          </a:xfrm>
          <a:prstGeom prst="rect">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28600" indent="-228600">
              <a:buFont typeface="+mj-lt"/>
              <a:buAutoNum type="arabicPeriod" startAt="2"/>
            </a:pPr>
            <a:r>
              <a:rPr lang="sv-SE" sz="1100" b="1" kern="100">
                <a:latin typeface="+mj-lt"/>
                <a:cs typeface="Times New Roman" panose="02020603050405020304" pitchFamily="18" charset="0"/>
              </a:rPr>
              <a:t>Uppgiftsväxla genom hela flödet, till befintliga och nya professioner.</a:t>
            </a:r>
          </a:p>
        </p:txBody>
      </p:sp>
      <p:sp>
        <p:nvSpPr>
          <p:cNvPr id="19" name="Rectangle 18">
            <a:extLst>
              <a:ext uri="{FF2B5EF4-FFF2-40B4-BE49-F238E27FC236}">
                <a16:creationId xmlns:a16="http://schemas.microsoft.com/office/drawing/2014/main" id="{BF9951AE-20E4-4BBF-D786-E50ADC5272A7}"/>
              </a:ext>
            </a:extLst>
          </p:cNvPr>
          <p:cNvSpPr/>
          <p:nvPr/>
        </p:nvSpPr>
        <p:spPr>
          <a:xfrm>
            <a:off x="4182600" y="1259950"/>
            <a:ext cx="3731314" cy="476775"/>
          </a:xfrm>
          <a:prstGeom prst="rect">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lvl="0" indent="-342900">
              <a:lnSpc>
                <a:spcPct val="120000"/>
              </a:lnSpc>
              <a:buFont typeface="+mj-lt"/>
              <a:buAutoNum type="arabicPeriod" startAt="3"/>
              <a:tabLst>
                <a:tab pos="228600" algn="l"/>
                <a:tab pos="828040" algn="l"/>
              </a:tabLst>
            </a:pPr>
            <a:r>
              <a:rPr lang="sv-SE" sz="1100" b="1" kern="100">
                <a:effectLst/>
                <a:latin typeface="+mj-lt"/>
                <a:ea typeface="Garamond" panose="02020404030301010803" pitchFamily="18" charset="0"/>
                <a:cs typeface="Times New Roman" panose="02020603050405020304" pitchFamily="18" charset="0"/>
              </a:rPr>
              <a:t>Nyttja möjligheterna med automatisering genom all steg i flödet.</a:t>
            </a:r>
          </a:p>
        </p:txBody>
      </p:sp>
      <p:cxnSp>
        <p:nvCxnSpPr>
          <p:cNvPr id="20" name="Straight Connector 19">
            <a:extLst>
              <a:ext uri="{FF2B5EF4-FFF2-40B4-BE49-F238E27FC236}">
                <a16:creationId xmlns:a16="http://schemas.microsoft.com/office/drawing/2014/main" id="{C13DB7BA-EDE2-8792-6180-7635258E1942}"/>
              </a:ext>
            </a:extLst>
          </p:cNvPr>
          <p:cNvCxnSpPr>
            <a:cxnSpLocks/>
          </p:cNvCxnSpPr>
          <p:nvPr/>
        </p:nvCxnSpPr>
        <p:spPr>
          <a:xfrm>
            <a:off x="185585" y="1805222"/>
            <a:ext cx="11725344" cy="0"/>
          </a:xfrm>
          <a:prstGeom prst="line">
            <a:avLst/>
          </a:prstGeom>
          <a:ln w="190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0FBC8AF-4FD7-A000-F413-64795AE6FAAB}"/>
              </a:ext>
            </a:extLst>
          </p:cNvPr>
          <p:cNvCxnSpPr>
            <a:cxnSpLocks/>
          </p:cNvCxnSpPr>
          <p:nvPr/>
        </p:nvCxnSpPr>
        <p:spPr>
          <a:xfrm>
            <a:off x="185583" y="4466442"/>
            <a:ext cx="3731315" cy="0"/>
          </a:xfrm>
          <a:prstGeom prst="line">
            <a:avLst/>
          </a:prstGeom>
          <a:ln w="190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81D53099-181B-0517-9704-A3F98EA3C4BD}"/>
              </a:ext>
            </a:extLst>
          </p:cNvPr>
          <p:cNvSpPr/>
          <p:nvPr/>
        </p:nvSpPr>
        <p:spPr>
          <a:xfrm>
            <a:off x="8179613" y="1259950"/>
            <a:ext cx="3731314" cy="476775"/>
          </a:xfrm>
          <a:prstGeom prst="rect">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28600" indent="-228600">
              <a:buFont typeface="+mj-lt"/>
              <a:buAutoNum type="arabicPeriod" startAt="4"/>
            </a:pPr>
            <a:r>
              <a:rPr lang="sv-SE" sz="1100" b="1">
                <a:latin typeface="+mj-lt"/>
              </a:rPr>
              <a:t>Ta gemensamt ansvar för att hantera det regionala och det sjukvårdsregionala remissinflödet.</a:t>
            </a:r>
          </a:p>
        </p:txBody>
      </p:sp>
    </p:spTree>
    <p:extLst>
      <p:ext uri="{BB962C8B-B14F-4D97-AF65-F5344CB8AC3E}">
        <p14:creationId xmlns:p14="http://schemas.microsoft.com/office/powerpoint/2010/main" val="4049070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5E153-8E7A-84A2-8A37-0C53216E6A82}"/>
              </a:ext>
            </a:extLst>
          </p:cNvPr>
          <p:cNvSpPr>
            <a:spLocks noGrp="1"/>
          </p:cNvSpPr>
          <p:nvPr>
            <p:ph type="title"/>
          </p:nvPr>
        </p:nvSpPr>
        <p:spPr>
          <a:xfrm>
            <a:off x="550863" y="260142"/>
            <a:ext cx="10729912" cy="1588127"/>
          </a:xfrm>
        </p:spPr>
        <p:txBody>
          <a:bodyPr wrap="square">
            <a:spAutoFit/>
          </a:bodyPr>
          <a:lstStyle/>
          <a:p>
            <a:r>
              <a:rPr lang="sv-SE" dirty="0"/>
              <a:t>I överenskommelsen 2024 ingår två uppdrag för bättre tillgänglighet inom bild- och funktionsmedicin samt patologi för SVF-flödet</a:t>
            </a:r>
          </a:p>
        </p:txBody>
      </p:sp>
      <p:sp>
        <p:nvSpPr>
          <p:cNvPr id="3" name="Date Placeholder 2">
            <a:extLst>
              <a:ext uri="{FF2B5EF4-FFF2-40B4-BE49-F238E27FC236}">
                <a16:creationId xmlns:a16="http://schemas.microsoft.com/office/drawing/2014/main" id="{5EECC6AA-52B4-40C0-5885-DF7F9269EBD8}"/>
              </a:ext>
            </a:extLst>
          </p:cNvPr>
          <p:cNvSpPr>
            <a:spLocks noGrp="1"/>
          </p:cNvSpPr>
          <p:nvPr>
            <p:ph type="dt" sz="half" idx="4294967295"/>
          </p:nvPr>
        </p:nvSpPr>
        <p:spPr>
          <a:xfrm>
            <a:off x="0" y="6503988"/>
            <a:ext cx="1185863" cy="227012"/>
          </a:xfrm>
          <a:prstGeom prst="rect">
            <a:avLst/>
          </a:prstGeom>
        </p:spPr>
        <p:txBody>
          <a:bodyPr/>
          <a:lstStyle>
            <a:defPPr>
              <a:defRPr lang="sv-SE"/>
            </a:defPPr>
            <a:lvl1pPr marL="0" algn="l" defTabSz="457200" rtl="0" eaLnBrk="1" latinLnBrk="0" hangingPunct="1">
              <a:defRPr sz="900" b="0" i="0" kern="1200">
                <a:solidFill>
                  <a:schemeClr val="bg1">
                    <a:lumMod val="50000"/>
                  </a:schemeClr>
                </a:solidFill>
                <a:latin typeface="Arial" charset="0"/>
                <a:ea typeface="Arial" charset="0"/>
                <a:cs typeface="Arial"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5884ED07-00E2-499C-902B-BBF8CAB4EF24}" type="datetime1">
              <a:rPr lang="sv-SE" smtClean="0"/>
              <a:pPr marL="0" marR="0" lvl="0" indent="0" algn="l" defTabSz="457200" rtl="0" eaLnBrk="1" fontAlgn="auto" latinLnBrk="0" hangingPunct="1">
                <a:lnSpc>
                  <a:spcPct val="100000"/>
                </a:lnSpc>
                <a:spcBef>
                  <a:spcPts val="0"/>
                </a:spcBef>
                <a:spcAft>
                  <a:spcPts val="0"/>
                </a:spcAft>
                <a:buClrTx/>
                <a:buSzTx/>
                <a:buFontTx/>
                <a:buNone/>
                <a:tabLst/>
                <a:defRPr/>
              </a:pPr>
              <a:t>2024-09-04</a:t>
            </a:fld>
            <a:endParaRPr kumimoji="0" lang="sv-SE" sz="900" b="0" i="0" u="none" strike="noStrike" kern="1200" cap="none" spc="0" normalizeH="0" baseline="0" noProof="0">
              <a:ln>
                <a:noFill/>
              </a:ln>
              <a:solidFill>
                <a:srgbClr val="FFFFFF">
                  <a:lumMod val="50000"/>
                </a:srgbClr>
              </a:solidFill>
              <a:effectLst/>
              <a:uLnTx/>
              <a:uFillTx/>
              <a:latin typeface="Arial" charset="0"/>
              <a:cs typeface="Arial" charset="0"/>
            </a:endParaRPr>
          </a:p>
        </p:txBody>
      </p:sp>
      <p:sp>
        <p:nvSpPr>
          <p:cNvPr id="4" name="Footer Placeholder 3">
            <a:extLst>
              <a:ext uri="{FF2B5EF4-FFF2-40B4-BE49-F238E27FC236}">
                <a16:creationId xmlns:a16="http://schemas.microsoft.com/office/drawing/2014/main" id="{1B59690C-5090-6E73-1D95-AE27737C6CB8}"/>
              </a:ext>
            </a:extLst>
          </p:cNvPr>
          <p:cNvSpPr>
            <a:spLocks noGrp="1"/>
          </p:cNvSpPr>
          <p:nvPr>
            <p:ph type="ftr" sz="quarter" idx="4294967295"/>
          </p:nvPr>
        </p:nvSpPr>
        <p:spPr>
          <a:xfrm>
            <a:off x="0" y="6503988"/>
            <a:ext cx="4114800" cy="227012"/>
          </a:xfrm>
          <a:prstGeom prst="rect">
            <a:avLst/>
          </a:prstGeom>
        </p:spPr>
        <p:txBody>
          <a:bodyPr/>
          <a:lstStyle>
            <a:defPPr>
              <a:defRPr lang="sv-SE"/>
            </a:defPPr>
            <a:lvl1pPr marL="0" algn="l" defTabSz="457200" rtl="0" eaLnBrk="1" latinLnBrk="0" hangingPunct="1">
              <a:defRPr sz="900" b="0" i="0" kern="1200">
                <a:solidFill>
                  <a:schemeClr val="bg1">
                    <a:lumMod val="50000"/>
                  </a:schemeClr>
                </a:solidFill>
                <a:latin typeface="Arial" charset="0"/>
                <a:ea typeface="Arial" charset="0"/>
                <a:cs typeface="Arial"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a:t>PRELIMINÄRT ARBETSMATERIAL - UNDER UTVECKLING</a:t>
            </a:r>
            <a:endParaRPr kumimoji="0" lang="sv-SE" sz="900" b="0" i="0" u="none" strike="noStrike" kern="1200" cap="none" spc="0" normalizeH="0" baseline="0" noProof="0">
              <a:ln>
                <a:noFill/>
              </a:ln>
              <a:solidFill>
                <a:srgbClr val="FFFFFF">
                  <a:lumMod val="50000"/>
                </a:srgbClr>
              </a:solidFill>
              <a:effectLst/>
              <a:uLnTx/>
              <a:uFillTx/>
              <a:latin typeface="Arial" charset="0"/>
              <a:cs typeface="Arial" charset="0"/>
            </a:endParaRPr>
          </a:p>
        </p:txBody>
      </p:sp>
      <p:pic>
        <p:nvPicPr>
          <p:cNvPr id="15" name="Picture 14">
            <a:extLst>
              <a:ext uri="{FF2B5EF4-FFF2-40B4-BE49-F238E27FC236}">
                <a16:creationId xmlns:a16="http://schemas.microsoft.com/office/drawing/2014/main" id="{F43F3C41-6FA1-EFD8-20E2-BEA4D9ADBF36}"/>
              </a:ext>
            </a:extLst>
          </p:cNvPr>
          <p:cNvPicPr>
            <a:picLocks noChangeAspect="1"/>
          </p:cNvPicPr>
          <p:nvPr/>
        </p:nvPicPr>
        <p:blipFill rotWithShape="1">
          <a:blip r:embed="rId3"/>
          <a:srcRect t="1621"/>
          <a:stretch/>
        </p:blipFill>
        <p:spPr>
          <a:xfrm>
            <a:off x="1381622" y="2715187"/>
            <a:ext cx="2090507" cy="2915990"/>
          </a:xfrm>
          <a:prstGeom prst="rect">
            <a:avLst/>
          </a:prstGeom>
          <a:ln>
            <a:solidFill>
              <a:schemeClr val="bg1"/>
            </a:solidFill>
          </a:ln>
          <a:effectLst>
            <a:outerShdw blurRad="50800" dist="38100" dir="8100000" algn="tr" rotWithShape="0">
              <a:prstClr val="black">
                <a:alpha val="40000"/>
              </a:prstClr>
            </a:outerShdw>
          </a:effectLst>
        </p:spPr>
      </p:pic>
      <p:sp>
        <p:nvSpPr>
          <p:cNvPr id="13" name="TextBox 12">
            <a:extLst>
              <a:ext uri="{FF2B5EF4-FFF2-40B4-BE49-F238E27FC236}">
                <a16:creationId xmlns:a16="http://schemas.microsoft.com/office/drawing/2014/main" id="{6B77276D-11DB-7F3F-799E-FD5E980F264E}"/>
              </a:ext>
            </a:extLst>
          </p:cNvPr>
          <p:cNvSpPr txBox="1"/>
          <p:nvPr/>
        </p:nvSpPr>
        <p:spPr>
          <a:xfrm>
            <a:off x="781274" y="2080757"/>
            <a:ext cx="3291202" cy="461665"/>
          </a:xfrm>
          <a:prstGeom prst="rect">
            <a:avLst/>
          </a:prstGeom>
          <a:noFill/>
        </p:spPr>
        <p:txBody>
          <a:bodyPr wrap="square">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srgbClr val="000000"/>
                </a:solidFill>
                <a:effectLst/>
                <a:uLnTx/>
                <a:uFillTx/>
                <a:ea typeface="Times New Roman" panose="02020603050405020304" pitchFamily="18" charset="0"/>
                <a:cs typeface="+mn-cs"/>
              </a:rPr>
              <a:t>2024 års överenskommelse för insatser inom cancervården mellan staten och SKR </a:t>
            </a:r>
            <a:endParaRPr kumimoji="0" lang="sv-SE" sz="1200" b="1" i="0" u="none" strike="noStrike" kern="1200" cap="none" spc="0" normalizeH="0" baseline="0" noProof="0">
              <a:ln>
                <a:noFill/>
              </a:ln>
              <a:solidFill>
                <a:srgbClr val="000000"/>
              </a:solidFill>
              <a:effectLst/>
              <a:uLnTx/>
              <a:uFillTx/>
              <a:ea typeface="+mn-ea"/>
              <a:cs typeface="+mn-cs"/>
            </a:endParaRPr>
          </a:p>
        </p:txBody>
      </p:sp>
      <p:sp>
        <p:nvSpPr>
          <p:cNvPr id="19" name="Arrow: Pentagon 18">
            <a:extLst>
              <a:ext uri="{FF2B5EF4-FFF2-40B4-BE49-F238E27FC236}">
                <a16:creationId xmlns:a16="http://schemas.microsoft.com/office/drawing/2014/main" id="{8C12E720-0244-AC2B-C79A-174197193831}"/>
              </a:ext>
            </a:extLst>
          </p:cNvPr>
          <p:cNvSpPr/>
          <p:nvPr/>
        </p:nvSpPr>
        <p:spPr>
          <a:xfrm>
            <a:off x="4219103" y="2715187"/>
            <a:ext cx="320633" cy="2915990"/>
          </a:xfrm>
          <a:prstGeom prst="homePlate">
            <a:avLst>
              <a:gd name="adj" fmla="val 1000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nvGrpSpPr>
          <p:cNvPr id="16" name="Group 15">
            <a:extLst>
              <a:ext uri="{FF2B5EF4-FFF2-40B4-BE49-F238E27FC236}">
                <a16:creationId xmlns:a16="http://schemas.microsoft.com/office/drawing/2014/main" id="{F6E6C1C9-84CD-8DD8-CE39-53C7E6587687}"/>
              </a:ext>
            </a:extLst>
          </p:cNvPr>
          <p:cNvGrpSpPr/>
          <p:nvPr/>
        </p:nvGrpSpPr>
        <p:grpSpPr>
          <a:xfrm>
            <a:off x="4923181" y="4384077"/>
            <a:ext cx="6101627" cy="1117918"/>
            <a:chOff x="609600" y="2822305"/>
            <a:chExt cx="6101627" cy="1117918"/>
          </a:xfrm>
        </p:grpSpPr>
        <p:sp>
          <p:nvSpPr>
            <p:cNvPr id="7" name="Rectangle 6">
              <a:extLst>
                <a:ext uri="{FF2B5EF4-FFF2-40B4-BE49-F238E27FC236}">
                  <a16:creationId xmlns:a16="http://schemas.microsoft.com/office/drawing/2014/main" id="{F747E5CE-1F36-42FB-2AD1-E3FF6C22836B}"/>
                </a:ext>
              </a:extLst>
            </p:cNvPr>
            <p:cNvSpPr/>
            <p:nvPr/>
          </p:nvSpPr>
          <p:spPr>
            <a:xfrm>
              <a:off x="1088994" y="2822305"/>
              <a:ext cx="5622233" cy="1117918"/>
            </a:xfrm>
            <a:prstGeom prst="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576000" tIns="36000" rIns="144000" rtlCol="0" anchor="ct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sv-SE" sz="1200" b="1" i="0" u="none" strike="noStrike" kern="1200" cap="none" spc="0" normalizeH="0" baseline="0" noProof="0" dirty="0">
                  <a:ln>
                    <a:noFill/>
                  </a:ln>
                  <a:solidFill>
                    <a:srgbClr val="000000"/>
                  </a:solidFill>
                  <a:effectLst/>
                  <a:uLnTx/>
                  <a:uFillTx/>
                  <a:latin typeface="Arial"/>
                  <a:ea typeface="+mn-ea"/>
                  <a:cs typeface="+mn-cs"/>
                </a:rPr>
                <a:t>Genomlysning</a:t>
              </a:r>
              <a:r>
                <a:rPr kumimoji="0" lang="sv-SE" sz="1200" b="0" i="0" u="none" strike="noStrike" kern="1200" cap="none" spc="0" normalizeH="0" baseline="0" noProof="0" dirty="0">
                  <a:ln>
                    <a:noFill/>
                  </a:ln>
                  <a:solidFill>
                    <a:srgbClr val="000000"/>
                  </a:solidFill>
                  <a:effectLst/>
                  <a:uLnTx/>
                  <a:uFillTx/>
                  <a:latin typeface="Arial"/>
                  <a:ea typeface="+mn-ea"/>
                  <a:cs typeface="+mn-cs"/>
                </a:rPr>
                <a:t> för att identifiera utmaningar och förslag för åtgärder inom bild- och funktionsmedicin samt patologi för SVF-flödet</a:t>
              </a: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Arial"/>
                  <a:ea typeface="+mn-ea"/>
                  <a:cs typeface="+mn-cs"/>
                </a:rPr>
                <a:t>Detta leds av RCC i Samverkan</a:t>
              </a:r>
            </a:p>
          </p:txBody>
        </p:sp>
        <p:sp>
          <p:nvSpPr>
            <p:cNvPr id="9" name="Oval 8">
              <a:extLst>
                <a:ext uri="{FF2B5EF4-FFF2-40B4-BE49-F238E27FC236}">
                  <a16:creationId xmlns:a16="http://schemas.microsoft.com/office/drawing/2014/main" id="{EE064757-4B4B-89F6-B785-663CA9152AB4}"/>
                </a:ext>
              </a:extLst>
            </p:cNvPr>
            <p:cNvSpPr/>
            <p:nvPr/>
          </p:nvSpPr>
          <p:spPr>
            <a:xfrm>
              <a:off x="609600" y="2904827"/>
              <a:ext cx="958790" cy="9587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a:ln>
                    <a:noFill/>
                  </a:ln>
                  <a:solidFill>
                    <a:srgbClr val="000000"/>
                  </a:solidFill>
                  <a:effectLst/>
                  <a:uLnTx/>
                  <a:uFillTx/>
                  <a:latin typeface="Arial"/>
                  <a:ea typeface="+mn-ea"/>
                  <a:cs typeface="+mn-cs"/>
                </a:rPr>
                <a:t>2</a:t>
              </a:r>
            </a:p>
          </p:txBody>
        </p:sp>
      </p:grpSp>
      <p:grpSp>
        <p:nvGrpSpPr>
          <p:cNvPr id="17" name="Group 16">
            <a:extLst>
              <a:ext uri="{FF2B5EF4-FFF2-40B4-BE49-F238E27FC236}">
                <a16:creationId xmlns:a16="http://schemas.microsoft.com/office/drawing/2014/main" id="{1FC7BBA5-A6AE-E32B-0BE8-F95FE94300C6}"/>
              </a:ext>
            </a:extLst>
          </p:cNvPr>
          <p:cNvGrpSpPr/>
          <p:nvPr/>
        </p:nvGrpSpPr>
        <p:grpSpPr>
          <a:xfrm>
            <a:off x="4923181" y="2951372"/>
            <a:ext cx="6073300" cy="1117918"/>
            <a:chOff x="637927" y="4109049"/>
            <a:chExt cx="6073300" cy="1117918"/>
          </a:xfrm>
        </p:grpSpPr>
        <p:sp>
          <p:nvSpPr>
            <p:cNvPr id="10" name="Rectangle 9">
              <a:extLst>
                <a:ext uri="{FF2B5EF4-FFF2-40B4-BE49-F238E27FC236}">
                  <a16:creationId xmlns:a16="http://schemas.microsoft.com/office/drawing/2014/main" id="{E60CA4D2-907A-D101-6993-EEBC6DC07495}"/>
                </a:ext>
              </a:extLst>
            </p:cNvPr>
            <p:cNvSpPr/>
            <p:nvPr/>
          </p:nvSpPr>
          <p:spPr>
            <a:xfrm>
              <a:off x="1088994" y="4109049"/>
              <a:ext cx="5622233" cy="1117918"/>
            </a:xfrm>
            <a:prstGeom prst="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576000" tIns="36000" rIns="144000" rtlCol="0" anchor="ct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sv-SE" sz="1200" b="1" i="0" u="none" strike="noStrike" kern="1200" cap="none" spc="0" normalizeH="0" baseline="0" noProof="0">
                  <a:ln>
                    <a:noFill/>
                  </a:ln>
                  <a:solidFill>
                    <a:srgbClr val="000000"/>
                  </a:solidFill>
                  <a:effectLst/>
                  <a:uLnTx/>
                  <a:uFillTx/>
                  <a:latin typeface="Arial"/>
                  <a:ea typeface="+mn-ea"/>
                  <a:cs typeface="+mn-cs"/>
                </a:rPr>
                <a:t>Fördela medel till initiativ </a:t>
              </a:r>
              <a:r>
                <a:rPr kumimoji="0" lang="sv-SE" sz="1200" b="0" i="0" u="none" strike="noStrike" kern="1200" cap="none" spc="0" normalizeH="0" baseline="0" noProof="0">
                  <a:ln>
                    <a:noFill/>
                  </a:ln>
                  <a:solidFill>
                    <a:srgbClr val="000000"/>
                  </a:solidFill>
                  <a:effectLst/>
                  <a:uLnTx/>
                  <a:uFillTx/>
                  <a:latin typeface="Arial"/>
                  <a:ea typeface="+mn-ea"/>
                  <a:cs typeface="+mn-cs"/>
                </a:rPr>
                <a:t>som syftar till att främja tillgängligheten inom radiologi och patologi för SVF-flödet – 60 miljoner SEK till respektive specialitet.</a:t>
              </a: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a:ea typeface="+mn-ea"/>
                  <a:cs typeface="+mn-cs"/>
                </a:rPr>
                <a:t>Medel kan sökas genom respektive RCC (se respektive hemsida).</a:t>
              </a:r>
            </a:p>
          </p:txBody>
        </p:sp>
        <p:sp>
          <p:nvSpPr>
            <p:cNvPr id="11" name="Oval 10">
              <a:extLst>
                <a:ext uri="{FF2B5EF4-FFF2-40B4-BE49-F238E27FC236}">
                  <a16:creationId xmlns:a16="http://schemas.microsoft.com/office/drawing/2014/main" id="{4D6EE27B-5492-999C-8BB8-44552DD52F87}"/>
                </a:ext>
              </a:extLst>
            </p:cNvPr>
            <p:cNvSpPr/>
            <p:nvPr/>
          </p:nvSpPr>
          <p:spPr>
            <a:xfrm>
              <a:off x="637927" y="4188613"/>
              <a:ext cx="958790" cy="9587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a:ln>
                    <a:noFill/>
                  </a:ln>
                  <a:solidFill>
                    <a:srgbClr val="000000"/>
                  </a:solidFill>
                  <a:effectLst/>
                  <a:uLnTx/>
                  <a:uFillTx/>
                  <a:latin typeface="Arial"/>
                  <a:ea typeface="+mn-ea"/>
                  <a:cs typeface="+mn-cs"/>
                </a:rPr>
                <a:t>1</a:t>
              </a:r>
            </a:p>
          </p:txBody>
        </p:sp>
      </p:grpSp>
      <p:sp>
        <p:nvSpPr>
          <p:cNvPr id="12" name="Rectangle 11">
            <a:extLst>
              <a:ext uri="{FF2B5EF4-FFF2-40B4-BE49-F238E27FC236}">
                <a16:creationId xmlns:a16="http://schemas.microsoft.com/office/drawing/2014/main" id="{D9443491-AC4A-6258-67AB-70CC39772E2F}"/>
              </a:ext>
            </a:extLst>
          </p:cNvPr>
          <p:cNvSpPr/>
          <p:nvPr/>
        </p:nvSpPr>
        <p:spPr>
          <a:xfrm>
            <a:off x="5104311" y="2903539"/>
            <a:ext cx="6049700" cy="1403922"/>
          </a:xfrm>
          <a:prstGeom prst="rect">
            <a:avLst/>
          </a:prstGeom>
          <a:solidFill>
            <a:schemeClr val="bg1">
              <a:alpha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14" name="TextBox 13">
            <a:extLst>
              <a:ext uri="{FF2B5EF4-FFF2-40B4-BE49-F238E27FC236}">
                <a16:creationId xmlns:a16="http://schemas.microsoft.com/office/drawing/2014/main" id="{BD661F5C-280A-966A-3CF0-0DC6F9D860BA}"/>
              </a:ext>
            </a:extLst>
          </p:cNvPr>
          <p:cNvSpPr txBox="1"/>
          <p:nvPr/>
        </p:nvSpPr>
        <p:spPr>
          <a:xfrm>
            <a:off x="5260619" y="2080757"/>
            <a:ext cx="6359656"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srgbClr val="000000"/>
                </a:solidFill>
                <a:effectLst/>
                <a:uLnTx/>
                <a:uFillTx/>
                <a:ea typeface="Times New Roman" panose="02020603050405020304" pitchFamily="18" charset="0"/>
                <a:cs typeface="+mn-cs"/>
              </a:rPr>
              <a:t>Satsningar för utveckling av bild- och</a:t>
            </a:r>
            <a:r>
              <a:rPr kumimoji="0" lang="sv-SE" sz="1200" b="1" i="0" u="none" strike="noStrike" kern="1200" cap="none" spc="0" normalizeH="0" noProof="0" dirty="0">
                <a:ln>
                  <a:noFill/>
                </a:ln>
                <a:solidFill>
                  <a:srgbClr val="000000"/>
                </a:solidFill>
                <a:effectLst/>
                <a:uLnTx/>
                <a:uFillTx/>
                <a:ea typeface="Times New Roman" panose="02020603050405020304" pitchFamily="18" charset="0"/>
                <a:cs typeface="+mn-cs"/>
              </a:rPr>
              <a:t> funktionsmedicin</a:t>
            </a:r>
            <a:r>
              <a:rPr kumimoji="0" lang="sv-SE" sz="1200" b="1" i="0" u="none" strike="noStrike" kern="1200" cap="none" spc="0" normalizeH="0" baseline="0" noProof="0" dirty="0">
                <a:ln>
                  <a:noFill/>
                </a:ln>
                <a:solidFill>
                  <a:srgbClr val="000000"/>
                </a:solidFill>
                <a:effectLst/>
                <a:uLnTx/>
                <a:uFillTx/>
                <a:ea typeface="Times New Roman" panose="02020603050405020304" pitchFamily="18" charset="0"/>
                <a:cs typeface="+mn-cs"/>
              </a:rPr>
              <a:t> samt patologi för att nå en högre måluppfyllelse av det nationella ledtidsmålet för SVF</a:t>
            </a:r>
          </a:p>
        </p:txBody>
      </p:sp>
      <p:sp>
        <p:nvSpPr>
          <p:cNvPr id="5" name="TextBox 4">
            <a:extLst>
              <a:ext uri="{FF2B5EF4-FFF2-40B4-BE49-F238E27FC236}">
                <a16:creationId xmlns:a16="http://schemas.microsoft.com/office/drawing/2014/main" id="{9B317A0D-FC7A-585B-19BF-239503565D16}"/>
              </a:ext>
            </a:extLst>
          </p:cNvPr>
          <p:cNvSpPr txBox="1"/>
          <p:nvPr/>
        </p:nvSpPr>
        <p:spPr>
          <a:xfrm>
            <a:off x="5260619" y="2544364"/>
            <a:ext cx="5737083" cy="276999"/>
          </a:xfrm>
          <a:prstGeom prst="rect">
            <a:avLst/>
          </a:prstGeom>
          <a:noFill/>
        </p:spPr>
        <p:txBody>
          <a:bodyPr wrap="square">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sv-SE" sz="1200" b="1" i="0" u="none" strike="noStrike" kern="1200" cap="none" spc="0" normalizeH="0" baseline="0" noProof="0">
                <a:ln>
                  <a:noFill/>
                </a:ln>
                <a:solidFill>
                  <a:srgbClr val="000000"/>
                </a:solidFill>
                <a:effectLst/>
                <a:uLnTx/>
                <a:uFillTx/>
                <a:ea typeface="Times New Roman" panose="02020603050405020304" pitchFamily="18" charset="0"/>
                <a:cs typeface="+mn-cs"/>
              </a:rPr>
              <a:t>Uppdrag ställda till RCC och RCC i samverkan</a:t>
            </a:r>
          </a:p>
        </p:txBody>
      </p:sp>
      <p:sp>
        <p:nvSpPr>
          <p:cNvPr id="20" name="TextBox 19">
            <a:extLst>
              <a:ext uri="{FF2B5EF4-FFF2-40B4-BE49-F238E27FC236}">
                <a16:creationId xmlns:a16="http://schemas.microsoft.com/office/drawing/2014/main" id="{259170D4-B8F5-422C-BA61-5D43043614C5}"/>
              </a:ext>
            </a:extLst>
          </p:cNvPr>
          <p:cNvSpPr txBox="1"/>
          <p:nvPr/>
        </p:nvSpPr>
        <p:spPr>
          <a:xfrm>
            <a:off x="440879" y="6061129"/>
            <a:ext cx="9214848"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a:ln>
                  <a:noFill/>
                </a:ln>
                <a:solidFill>
                  <a:srgbClr val="000000"/>
                </a:solidFill>
                <a:effectLst/>
                <a:uLnTx/>
                <a:uFillTx/>
                <a:latin typeface="Arial"/>
                <a:ea typeface="+mn-ea"/>
                <a:cs typeface="+mn-cs"/>
              </a:rPr>
              <a:t>Källa: </a:t>
            </a:r>
            <a:r>
              <a:rPr kumimoji="0" lang="sv-SE" sz="900" b="0" i="0" u="none" strike="noStrike" kern="1200" cap="none" spc="0" normalizeH="0" baseline="0" noProof="0">
                <a:ln>
                  <a:noFill/>
                </a:ln>
                <a:solidFill>
                  <a:srgbClr val="000000"/>
                </a:solidFill>
                <a:effectLst/>
                <a:uLnTx/>
                <a:uFillTx/>
                <a:latin typeface="Arial"/>
                <a:ea typeface="+mn-ea"/>
                <a:cs typeface="+mn-cs"/>
                <a:hlinkClick r:id="rId4"/>
              </a:rPr>
              <a:t>Överenskommelse om jämlik och effektiv cancervård med kortade väntetider 2024</a:t>
            </a:r>
            <a:endParaRPr kumimoji="0" lang="sv-SE" sz="9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861283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2" grpId="0" animBg="1"/>
      <p:bldP spid="14"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27547D49-0676-A707-0067-06D51B0AF242}"/>
              </a:ext>
            </a:extLst>
          </p:cNvPr>
          <p:cNvSpPr>
            <a:spLocks noGrp="1"/>
          </p:cNvSpPr>
          <p:nvPr>
            <p:ph type="title"/>
          </p:nvPr>
        </p:nvSpPr>
        <p:spPr>
          <a:xfrm>
            <a:off x="1152146" y="979089"/>
            <a:ext cx="10380868" cy="931313"/>
          </a:xfrm>
        </p:spPr>
        <p:txBody>
          <a:bodyPr/>
          <a:lstStyle/>
          <a:p>
            <a:r>
              <a:rPr lang="sv-SE" dirty="0"/>
              <a:t/>
            </a:r>
            <a:br>
              <a:rPr lang="sv-SE" dirty="0"/>
            </a:br>
            <a:r>
              <a:rPr lang="sv-SE" dirty="0"/>
              <a:t>108 möjligheter att förkorta ledtiderna för cancervården (</a:t>
            </a:r>
            <a:r>
              <a:rPr lang="sv-SE" sz="2800" dirty="0"/>
              <a:t>förbättringsarbeten inom bild-och funktionsmedicin och patologi</a:t>
            </a:r>
            <a:r>
              <a:rPr lang="sv-SE" dirty="0"/>
              <a:t>)</a:t>
            </a:r>
          </a:p>
        </p:txBody>
      </p:sp>
      <p:sp>
        <p:nvSpPr>
          <p:cNvPr id="5" name="Platshållare för innehåll 4">
            <a:extLst>
              <a:ext uri="{FF2B5EF4-FFF2-40B4-BE49-F238E27FC236}">
                <a16:creationId xmlns:a16="http://schemas.microsoft.com/office/drawing/2014/main" id="{BE4FED43-1CD5-6648-7315-66FEF4486AA7}"/>
              </a:ext>
            </a:extLst>
          </p:cNvPr>
          <p:cNvSpPr>
            <a:spLocks noGrp="1"/>
          </p:cNvSpPr>
          <p:nvPr>
            <p:ph idx="1"/>
          </p:nvPr>
        </p:nvSpPr>
        <p:spPr>
          <a:xfrm>
            <a:off x="1254887" y="2696037"/>
            <a:ext cx="10380868" cy="4032000"/>
          </a:xfrm>
        </p:spPr>
        <p:txBody>
          <a:bodyPr/>
          <a:lstStyle/>
          <a:p>
            <a:r>
              <a:rPr lang="sv-SE" dirty="0"/>
              <a:t>63 projekt har beviljats medel inom bild och funktionsmedicin och 45 inom patologi</a:t>
            </a:r>
          </a:p>
          <a:p>
            <a:pPr marL="0" indent="0">
              <a:buNone/>
            </a:pPr>
            <a:r>
              <a:rPr lang="sv-SE" dirty="0">
                <a:hlinkClick r:id="rId2"/>
              </a:rPr>
              <a:t>Bilddiagnostik och patologi - RCC (cancercentrum.se)</a:t>
            </a:r>
            <a:endParaRPr lang="sv-SE" dirty="0"/>
          </a:p>
          <a:p>
            <a:r>
              <a:rPr lang="sv-SE" dirty="0"/>
              <a:t>Initiativ kring AI, automatisering, processarbete, utrustning, MDK, elektroniska remisser, utbildning/kompetensförsörjning</a:t>
            </a:r>
          </a:p>
        </p:txBody>
      </p:sp>
    </p:spTree>
    <p:extLst>
      <p:ext uri="{BB962C8B-B14F-4D97-AF65-F5344CB8AC3E}">
        <p14:creationId xmlns:p14="http://schemas.microsoft.com/office/powerpoint/2010/main" val="9917268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FE74C10-357A-0BF3-6184-7B955722B952}"/>
              </a:ext>
            </a:extLst>
          </p:cNvPr>
          <p:cNvSpPr>
            <a:spLocks noGrp="1"/>
          </p:cNvSpPr>
          <p:nvPr>
            <p:ph type="ctrTitle"/>
          </p:nvPr>
        </p:nvSpPr>
        <p:spPr/>
        <p:txBody>
          <a:bodyPr/>
          <a:lstStyle/>
          <a:p>
            <a:endParaRPr lang="sv-SE"/>
          </a:p>
        </p:txBody>
      </p:sp>
      <p:sp>
        <p:nvSpPr>
          <p:cNvPr id="6" name="Subtitle 5">
            <a:extLst>
              <a:ext uri="{FF2B5EF4-FFF2-40B4-BE49-F238E27FC236}">
                <a16:creationId xmlns:a16="http://schemas.microsoft.com/office/drawing/2014/main" id="{62B28813-DC65-6A9B-C274-8746D147EB41}"/>
              </a:ext>
            </a:extLst>
          </p:cNvPr>
          <p:cNvSpPr>
            <a:spLocks noGrp="1"/>
          </p:cNvSpPr>
          <p:nvPr>
            <p:ph type="subTitle" idx="1"/>
          </p:nvPr>
        </p:nvSpPr>
        <p:spPr/>
        <p:txBody>
          <a:bodyPr/>
          <a:lstStyle/>
          <a:p>
            <a:endParaRPr lang="sv-SE"/>
          </a:p>
        </p:txBody>
      </p:sp>
    </p:spTree>
    <p:extLst>
      <p:ext uri="{BB962C8B-B14F-4D97-AF65-F5344CB8AC3E}">
        <p14:creationId xmlns:p14="http://schemas.microsoft.com/office/powerpoint/2010/main" val="12088262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BACB473-CFC2-1079-62F2-9AA2D3D1486C}"/>
              </a:ext>
            </a:extLst>
          </p:cNvPr>
          <p:cNvSpPr/>
          <p:nvPr/>
        </p:nvSpPr>
        <p:spPr>
          <a:xfrm>
            <a:off x="0" y="0"/>
            <a:ext cx="12192000" cy="6248400"/>
          </a:xfrm>
          <a:prstGeom prst="rect">
            <a:avLst/>
          </a:prstGeom>
          <a:solidFill>
            <a:srgbClr val="FFE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2" name="Title 1">
            <a:extLst>
              <a:ext uri="{FF2B5EF4-FFF2-40B4-BE49-F238E27FC236}">
                <a16:creationId xmlns:a16="http://schemas.microsoft.com/office/drawing/2014/main" id="{95229580-E153-8725-A8B0-9977F9254231}"/>
              </a:ext>
            </a:extLst>
          </p:cNvPr>
          <p:cNvSpPr>
            <a:spLocks noGrp="1"/>
          </p:cNvSpPr>
          <p:nvPr>
            <p:ph type="title"/>
          </p:nvPr>
        </p:nvSpPr>
        <p:spPr>
          <a:xfrm>
            <a:off x="914400" y="720790"/>
            <a:ext cx="6444996" cy="931313"/>
          </a:xfrm>
        </p:spPr>
        <p:txBody>
          <a:bodyPr/>
          <a:lstStyle/>
          <a:p>
            <a:r>
              <a:rPr lang="sv-SE"/>
              <a:t>Lärande exempel från en medelstor region</a:t>
            </a:r>
          </a:p>
        </p:txBody>
      </p:sp>
      <p:sp>
        <p:nvSpPr>
          <p:cNvPr id="3" name="TextBox 2">
            <a:extLst>
              <a:ext uri="{FF2B5EF4-FFF2-40B4-BE49-F238E27FC236}">
                <a16:creationId xmlns:a16="http://schemas.microsoft.com/office/drawing/2014/main" id="{8F17B4FE-A424-D036-2CFB-1A05BF36234B}"/>
              </a:ext>
            </a:extLst>
          </p:cNvPr>
          <p:cNvSpPr txBox="1"/>
          <p:nvPr/>
        </p:nvSpPr>
        <p:spPr>
          <a:xfrm>
            <a:off x="914400" y="2641110"/>
            <a:ext cx="3105339" cy="338554"/>
          </a:xfrm>
          <a:prstGeom prst="rect">
            <a:avLst/>
          </a:prstGeom>
          <a:noFill/>
        </p:spPr>
        <p:txBody>
          <a:bodyPr wrap="square" rtlCol="0">
            <a:spAutoFit/>
          </a:bodyPr>
          <a:lstStyle/>
          <a:p>
            <a:r>
              <a:rPr lang="sv-SE" sz="1600" b="1"/>
              <a:t>Syfte</a:t>
            </a:r>
          </a:p>
        </p:txBody>
      </p:sp>
      <p:sp>
        <p:nvSpPr>
          <p:cNvPr id="4" name="TextBox 3">
            <a:extLst>
              <a:ext uri="{FF2B5EF4-FFF2-40B4-BE49-F238E27FC236}">
                <a16:creationId xmlns:a16="http://schemas.microsoft.com/office/drawing/2014/main" id="{9B446D57-BC63-1302-66B4-32278E76DB09}"/>
              </a:ext>
            </a:extLst>
          </p:cNvPr>
          <p:cNvSpPr txBox="1"/>
          <p:nvPr/>
        </p:nvSpPr>
        <p:spPr>
          <a:xfrm>
            <a:off x="914400" y="3413954"/>
            <a:ext cx="3105339" cy="338554"/>
          </a:xfrm>
          <a:prstGeom prst="rect">
            <a:avLst/>
          </a:prstGeom>
          <a:noFill/>
        </p:spPr>
        <p:txBody>
          <a:bodyPr wrap="square" rtlCol="0">
            <a:spAutoFit/>
          </a:bodyPr>
          <a:lstStyle/>
          <a:p>
            <a:r>
              <a:rPr lang="sv-SE" sz="1600" b="1"/>
              <a:t>Genomförande</a:t>
            </a:r>
          </a:p>
        </p:txBody>
      </p:sp>
      <p:sp>
        <p:nvSpPr>
          <p:cNvPr id="5" name="TextBox 4">
            <a:extLst>
              <a:ext uri="{FF2B5EF4-FFF2-40B4-BE49-F238E27FC236}">
                <a16:creationId xmlns:a16="http://schemas.microsoft.com/office/drawing/2014/main" id="{AFA823DF-F5A7-2277-B81E-03104E976132}"/>
              </a:ext>
            </a:extLst>
          </p:cNvPr>
          <p:cNvSpPr txBox="1"/>
          <p:nvPr/>
        </p:nvSpPr>
        <p:spPr>
          <a:xfrm>
            <a:off x="914400" y="2928713"/>
            <a:ext cx="6109607" cy="338554"/>
          </a:xfrm>
          <a:prstGeom prst="rect">
            <a:avLst/>
          </a:prstGeom>
          <a:noFill/>
        </p:spPr>
        <p:txBody>
          <a:bodyPr wrap="square" rtlCol="0">
            <a:spAutoFit/>
          </a:bodyPr>
          <a:lstStyle/>
          <a:p>
            <a:pPr marL="171450" indent="-171450">
              <a:buFont typeface="Arial" panose="020B0604020202020204" pitchFamily="34" charset="0"/>
              <a:buChar char="•"/>
            </a:pPr>
            <a:r>
              <a:rPr lang="sv-SE" sz="1600"/>
              <a:t>Attrahera och behålla fler BMA</a:t>
            </a:r>
          </a:p>
        </p:txBody>
      </p:sp>
      <p:sp>
        <p:nvSpPr>
          <p:cNvPr id="6" name="TextBox 5">
            <a:extLst>
              <a:ext uri="{FF2B5EF4-FFF2-40B4-BE49-F238E27FC236}">
                <a16:creationId xmlns:a16="http://schemas.microsoft.com/office/drawing/2014/main" id="{77C20E09-831C-8704-0257-80DBCE6D732D}"/>
              </a:ext>
            </a:extLst>
          </p:cNvPr>
          <p:cNvSpPr txBox="1"/>
          <p:nvPr/>
        </p:nvSpPr>
        <p:spPr>
          <a:xfrm>
            <a:off x="914400" y="3689348"/>
            <a:ext cx="6245352" cy="2062103"/>
          </a:xfrm>
          <a:prstGeom prst="rect">
            <a:avLst/>
          </a:prstGeom>
          <a:noFill/>
        </p:spPr>
        <p:txBody>
          <a:bodyPr wrap="square" rtlCol="0">
            <a:spAutoFit/>
          </a:bodyPr>
          <a:lstStyle/>
          <a:p>
            <a:pPr marL="171450" indent="-171450">
              <a:buFont typeface="Arial" panose="020B0604020202020204" pitchFamily="34" charset="0"/>
              <a:buChar char="•"/>
            </a:pPr>
            <a:r>
              <a:rPr lang="sv-SE" sz="1600"/>
              <a:t>Trappan är utformad för att stödja kontinuerlig utveckling med flera nivåer av kompetenskrav och ansvarsområden:</a:t>
            </a:r>
          </a:p>
          <a:p>
            <a:pPr marL="628650" lvl="1" indent="-171450">
              <a:buFont typeface="Courier New" panose="02070309020205020404" pitchFamily="49" charset="0"/>
              <a:buChar char="o"/>
            </a:pPr>
            <a:r>
              <a:rPr lang="sv-SE" sz="1600"/>
              <a:t>Grund</a:t>
            </a:r>
          </a:p>
          <a:p>
            <a:pPr marL="628650" lvl="1" indent="-171450">
              <a:buFont typeface="Courier New" panose="02070309020205020404" pitchFamily="49" charset="0"/>
              <a:buChar char="o"/>
            </a:pPr>
            <a:r>
              <a:rPr lang="sv-SE" sz="1600"/>
              <a:t>Kompetent</a:t>
            </a:r>
          </a:p>
          <a:p>
            <a:pPr marL="628650" lvl="1" indent="-171450">
              <a:buFont typeface="Courier New" panose="02070309020205020404" pitchFamily="49" charset="0"/>
              <a:buChar char="o"/>
            </a:pPr>
            <a:r>
              <a:rPr lang="sv-SE" sz="1600"/>
              <a:t>Erfaren</a:t>
            </a:r>
          </a:p>
          <a:p>
            <a:pPr marL="628650" lvl="1" indent="-171450">
              <a:buFont typeface="Courier New" panose="02070309020205020404" pitchFamily="49" charset="0"/>
              <a:buChar char="o"/>
            </a:pPr>
            <a:r>
              <a:rPr lang="sv-SE" sz="1600"/>
              <a:t>Senior</a:t>
            </a:r>
          </a:p>
          <a:p>
            <a:pPr marL="628650" lvl="1" indent="-171450">
              <a:buFont typeface="Courier New" panose="02070309020205020404" pitchFamily="49" charset="0"/>
              <a:buChar char="o"/>
            </a:pPr>
            <a:r>
              <a:rPr lang="sv-SE" sz="1600"/>
              <a:t>Klinisk expert</a:t>
            </a:r>
          </a:p>
          <a:p>
            <a:pPr marL="628650" lvl="1" indent="-171450">
              <a:buFont typeface="Courier New" panose="02070309020205020404" pitchFamily="49" charset="0"/>
              <a:buChar char="o"/>
            </a:pPr>
            <a:r>
              <a:rPr lang="sv-SE" sz="1600"/>
              <a:t>Klinisk forskare </a:t>
            </a:r>
          </a:p>
        </p:txBody>
      </p:sp>
      <p:sp>
        <p:nvSpPr>
          <p:cNvPr id="7" name="TextBox 6">
            <a:extLst>
              <a:ext uri="{FF2B5EF4-FFF2-40B4-BE49-F238E27FC236}">
                <a16:creationId xmlns:a16="http://schemas.microsoft.com/office/drawing/2014/main" id="{729B35B4-46EF-9FF8-EBF0-A4455340F1A2}"/>
              </a:ext>
            </a:extLst>
          </p:cNvPr>
          <p:cNvSpPr txBox="1"/>
          <p:nvPr/>
        </p:nvSpPr>
        <p:spPr>
          <a:xfrm>
            <a:off x="914400" y="1883819"/>
            <a:ext cx="2842790" cy="338554"/>
          </a:xfrm>
          <a:prstGeom prst="rect">
            <a:avLst/>
          </a:prstGeom>
          <a:noFill/>
        </p:spPr>
        <p:txBody>
          <a:bodyPr wrap="square" rtlCol="0">
            <a:spAutoFit/>
          </a:bodyPr>
          <a:lstStyle/>
          <a:p>
            <a:r>
              <a:rPr lang="sv-SE" sz="1600" b="1"/>
              <a:t>Karriärtrappa för BMA</a:t>
            </a:r>
          </a:p>
        </p:txBody>
      </p:sp>
      <p:cxnSp>
        <p:nvCxnSpPr>
          <p:cNvPr id="8" name="Straight Connector 7">
            <a:extLst>
              <a:ext uri="{FF2B5EF4-FFF2-40B4-BE49-F238E27FC236}">
                <a16:creationId xmlns:a16="http://schemas.microsoft.com/office/drawing/2014/main" id="{20DB271B-5F9A-6C7A-C05C-5ACC73D11018}"/>
              </a:ext>
            </a:extLst>
          </p:cNvPr>
          <p:cNvCxnSpPr>
            <a:cxnSpLocks/>
          </p:cNvCxnSpPr>
          <p:nvPr/>
        </p:nvCxnSpPr>
        <p:spPr>
          <a:xfrm>
            <a:off x="914400" y="2276838"/>
            <a:ext cx="6024263"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7CF49D16-FA40-6E7C-2192-8E29E9FEB09B}"/>
              </a:ext>
            </a:extLst>
          </p:cNvPr>
          <p:cNvSpPr/>
          <p:nvPr/>
        </p:nvSpPr>
        <p:spPr>
          <a:xfrm>
            <a:off x="7554816" y="0"/>
            <a:ext cx="4650834" cy="6248400"/>
          </a:xfrm>
          <a:prstGeom prst="rect">
            <a:avLst/>
          </a:prstGeom>
          <a:solidFill>
            <a:srgbClr val="CCEB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Picture 2">
            <a:extLst>
              <a:ext uri="{FF2B5EF4-FFF2-40B4-BE49-F238E27FC236}">
                <a16:creationId xmlns:a16="http://schemas.microsoft.com/office/drawing/2014/main" id="{3A37A2BE-A778-1B12-DF57-D0AB1318D4A9}"/>
              </a:ext>
            </a:extLst>
          </p:cNvPr>
          <p:cNvPicPr>
            <a:picLocks noChangeAspect="1" noChangeArrowheads="1"/>
          </p:cNvPicPr>
          <p:nvPr/>
        </p:nvPicPr>
        <p:blipFill rotWithShape="1">
          <a:blip r:embed="rId2" cstate="hqprint">
            <a:extLst>
              <a:ext uri="{28A0092B-C50C-407E-A947-70E740481C1C}">
                <a14:useLocalDpi xmlns:a14="http://schemas.microsoft.com/office/drawing/2010/main" val="0"/>
              </a:ext>
            </a:extLst>
          </a:blip>
          <a:srcRect l="11765" r="13681" b="12410"/>
          <a:stretch/>
        </p:blipFill>
        <p:spPr bwMode="auto">
          <a:xfrm>
            <a:off x="7554816" y="3024564"/>
            <a:ext cx="4650834" cy="3223836"/>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94380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BACB473-CFC2-1079-62F2-9AA2D3D1486C}"/>
              </a:ext>
            </a:extLst>
          </p:cNvPr>
          <p:cNvSpPr/>
          <p:nvPr/>
        </p:nvSpPr>
        <p:spPr>
          <a:xfrm>
            <a:off x="0" y="0"/>
            <a:ext cx="12192000" cy="6248400"/>
          </a:xfrm>
          <a:prstGeom prst="rect">
            <a:avLst/>
          </a:prstGeom>
          <a:solidFill>
            <a:srgbClr val="FFE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16" name="Rectangle 15">
            <a:extLst>
              <a:ext uri="{FF2B5EF4-FFF2-40B4-BE49-F238E27FC236}">
                <a16:creationId xmlns:a16="http://schemas.microsoft.com/office/drawing/2014/main" id="{1C65B2FE-DC9D-1393-5154-A16DE3A18871}"/>
              </a:ext>
            </a:extLst>
          </p:cNvPr>
          <p:cNvSpPr/>
          <p:nvPr/>
        </p:nvSpPr>
        <p:spPr>
          <a:xfrm>
            <a:off x="7554816" y="0"/>
            <a:ext cx="4650834" cy="6248397"/>
          </a:xfrm>
          <a:prstGeom prst="rect">
            <a:avLst/>
          </a:prstGeom>
          <a:solidFill>
            <a:srgbClr val="60A6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itle 1">
            <a:extLst>
              <a:ext uri="{FF2B5EF4-FFF2-40B4-BE49-F238E27FC236}">
                <a16:creationId xmlns:a16="http://schemas.microsoft.com/office/drawing/2014/main" id="{95229580-E153-8725-A8B0-9977F9254231}"/>
              </a:ext>
            </a:extLst>
          </p:cNvPr>
          <p:cNvSpPr>
            <a:spLocks noGrp="1"/>
          </p:cNvSpPr>
          <p:nvPr>
            <p:ph type="title"/>
          </p:nvPr>
        </p:nvSpPr>
        <p:spPr>
          <a:xfrm>
            <a:off x="914400" y="720790"/>
            <a:ext cx="6444996" cy="931313"/>
          </a:xfrm>
        </p:spPr>
        <p:txBody>
          <a:bodyPr/>
          <a:lstStyle/>
          <a:p>
            <a:r>
              <a:rPr lang="sv-SE"/>
              <a:t>Lärande exempel från en medelstor region</a:t>
            </a:r>
          </a:p>
        </p:txBody>
      </p:sp>
      <p:sp>
        <p:nvSpPr>
          <p:cNvPr id="3" name="TextBox 2">
            <a:extLst>
              <a:ext uri="{FF2B5EF4-FFF2-40B4-BE49-F238E27FC236}">
                <a16:creationId xmlns:a16="http://schemas.microsoft.com/office/drawing/2014/main" id="{8F17B4FE-A424-D036-2CFB-1A05BF36234B}"/>
              </a:ext>
            </a:extLst>
          </p:cNvPr>
          <p:cNvSpPr txBox="1"/>
          <p:nvPr/>
        </p:nvSpPr>
        <p:spPr>
          <a:xfrm>
            <a:off x="914400" y="2514110"/>
            <a:ext cx="3105339" cy="276999"/>
          </a:xfrm>
          <a:prstGeom prst="rect">
            <a:avLst/>
          </a:prstGeom>
          <a:noFill/>
        </p:spPr>
        <p:txBody>
          <a:bodyPr wrap="square" rtlCol="0">
            <a:spAutoFit/>
          </a:bodyPr>
          <a:lstStyle/>
          <a:p>
            <a:r>
              <a:rPr lang="sv-SE" sz="1200" b="1"/>
              <a:t>Syfte</a:t>
            </a:r>
          </a:p>
        </p:txBody>
      </p:sp>
      <p:sp>
        <p:nvSpPr>
          <p:cNvPr id="4" name="TextBox 3">
            <a:extLst>
              <a:ext uri="{FF2B5EF4-FFF2-40B4-BE49-F238E27FC236}">
                <a16:creationId xmlns:a16="http://schemas.microsoft.com/office/drawing/2014/main" id="{9B446D57-BC63-1302-66B4-32278E76DB09}"/>
              </a:ext>
            </a:extLst>
          </p:cNvPr>
          <p:cNvSpPr txBox="1"/>
          <p:nvPr/>
        </p:nvSpPr>
        <p:spPr>
          <a:xfrm>
            <a:off x="914400" y="3528254"/>
            <a:ext cx="3105339" cy="276999"/>
          </a:xfrm>
          <a:prstGeom prst="rect">
            <a:avLst/>
          </a:prstGeom>
          <a:noFill/>
        </p:spPr>
        <p:txBody>
          <a:bodyPr wrap="square" rtlCol="0">
            <a:spAutoFit/>
          </a:bodyPr>
          <a:lstStyle/>
          <a:p>
            <a:r>
              <a:rPr lang="sv-SE" sz="1200" b="1"/>
              <a:t>Genomförande</a:t>
            </a:r>
          </a:p>
        </p:txBody>
      </p:sp>
      <p:sp>
        <p:nvSpPr>
          <p:cNvPr id="5" name="TextBox 4">
            <a:extLst>
              <a:ext uri="{FF2B5EF4-FFF2-40B4-BE49-F238E27FC236}">
                <a16:creationId xmlns:a16="http://schemas.microsoft.com/office/drawing/2014/main" id="{AFA823DF-F5A7-2277-B81E-03104E976132}"/>
              </a:ext>
            </a:extLst>
          </p:cNvPr>
          <p:cNvSpPr txBox="1"/>
          <p:nvPr/>
        </p:nvSpPr>
        <p:spPr>
          <a:xfrm>
            <a:off x="914400" y="2763613"/>
            <a:ext cx="6109607" cy="646331"/>
          </a:xfrm>
          <a:prstGeom prst="rect">
            <a:avLst/>
          </a:prstGeom>
          <a:noFill/>
        </p:spPr>
        <p:txBody>
          <a:bodyPr wrap="square" rtlCol="0">
            <a:spAutoFit/>
          </a:bodyPr>
          <a:lstStyle/>
          <a:p>
            <a:pPr marL="171450" indent="-171450">
              <a:buFont typeface="Arial" panose="020B0604020202020204" pitchFamily="34" charset="0"/>
              <a:buChar char="•"/>
            </a:pPr>
            <a:r>
              <a:rPr lang="sv-SE" sz="1200"/>
              <a:t>Minska patienters oro</a:t>
            </a:r>
          </a:p>
          <a:p>
            <a:pPr marL="171450" indent="-171450">
              <a:buFont typeface="Arial" panose="020B0604020202020204" pitchFamily="34" charset="0"/>
              <a:buChar char="•"/>
            </a:pPr>
            <a:r>
              <a:rPr lang="sv-SE" sz="1200"/>
              <a:t>Förkorta ledtiden</a:t>
            </a:r>
          </a:p>
          <a:p>
            <a:pPr marL="171450" indent="-171450">
              <a:buFont typeface="Arial" panose="020B0604020202020204" pitchFamily="34" charset="0"/>
              <a:buChar char="•"/>
            </a:pPr>
            <a:r>
              <a:rPr lang="sv-SE" sz="1200"/>
              <a:t>Spara administration</a:t>
            </a:r>
          </a:p>
        </p:txBody>
      </p:sp>
      <p:sp>
        <p:nvSpPr>
          <p:cNvPr id="6" name="TextBox 5">
            <a:extLst>
              <a:ext uri="{FF2B5EF4-FFF2-40B4-BE49-F238E27FC236}">
                <a16:creationId xmlns:a16="http://schemas.microsoft.com/office/drawing/2014/main" id="{77C20E09-831C-8704-0257-80DBCE6D732D}"/>
              </a:ext>
            </a:extLst>
          </p:cNvPr>
          <p:cNvSpPr txBox="1"/>
          <p:nvPr/>
        </p:nvSpPr>
        <p:spPr>
          <a:xfrm>
            <a:off x="914400" y="3787928"/>
            <a:ext cx="6245352" cy="830997"/>
          </a:xfrm>
          <a:prstGeom prst="rect">
            <a:avLst/>
          </a:prstGeom>
          <a:noFill/>
        </p:spPr>
        <p:txBody>
          <a:bodyPr wrap="square" rtlCol="0">
            <a:spAutoFit/>
          </a:bodyPr>
          <a:lstStyle/>
          <a:p>
            <a:pPr marL="171450" indent="-171450">
              <a:buFont typeface="Arial" panose="020B0604020202020204" pitchFamily="34" charset="0"/>
              <a:buChar char="•"/>
            </a:pPr>
            <a:r>
              <a:rPr lang="sv-SE" sz="1200"/>
              <a:t>I stället för att vänta in bild- och funktions- eller patologiundersökningars resultat, bokas patienten in för ett diagnosbesked redan vid undersökningstillfället.</a:t>
            </a:r>
          </a:p>
          <a:p>
            <a:pPr marL="171450" indent="-171450">
              <a:buFont typeface="Arial" panose="020B0604020202020204" pitchFamily="34" charset="0"/>
              <a:buChar char="•"/>
            </a:pPr>
            <a:r>
              <a:rPr lang="sv-SE" sz="1200"/>
              <a:t>Patienter med lägre risk för cancer får ett telefonbesök, medan de med högre risk får ett fysiskt besök inbokat.</a:t>
            </a:r>
          </a:p>
        </p:txBody>
      </p:sp>
      <p:sp>
        <p:nvSpPr>
          <p:cNvPr id="7" name="TextBox 6">
            <a:extLst>
              <a:ext uri="{FF2B5EF4-FFF2-40B4-BE49-F238E27FC236}">
                <a16:creationId xmlns:a16="http://schemas.microsoft.com/office/drawing/2014/main" id="{729B35B4-46EF-9FF8-EBF0-A4455340F1A2}"/>
              </a:ext>
            </a:extLst>
          </p:cNvPr>
          <p:cNvSpPr txBox="1"/>
          <p:nvPr/>
        </p:nvSpPr>
        <p:spPr>
          <a:xfrm>
            <a:off x="914400" y="1883819"/>
            <a:ext cx="2842790" cy="338554"/>
          </a:xfrm>
          <a:prstGeom prst="rect">
            <a:avLst/>
          </a:prstGeom>
          <a:noFill/>
        </p:spPr>
        <p:txBody>
          <a:bodyPr wrap="square" rtlCol="0">
            <a:spAutoFit/>
          </a:bodyPr>
          <a:lstStyle/>
          <a:p>
            <a:r>
              <a:rPr lang="sv-SE" sz="1600" b="1"/>
              <a:t>Tid i handen</a:t>
            </a:r>
          </a:p>
        </p:txBody>
      </p:sp>
      <p:cxnSp>
        <p:nvCxnSpPr>
          <p:cNvPr id="8" name="Straight Connector 7">
            <a:extLst>
              <a:ext uri="{FF2B5EF4-FFF2-40B4-BE49-F238E27FC236}">
                <a16:creationId xmlns:a16="http://schemas.microsoft.com/office/drawing/2014/main" id="{20DB271B-5F9A-6C7A-C05C-5ACC73D11018}"/>
              </a:ext>
            </a:extLst>
          </p:cNvPr>
          <p:cNvCxnSpPr>
            <a:cxnSpLocks/>
          </p:cNvCxnSpPr>
          <p:nvPr/>
        </p:nvCxnSpPr>
        <p:spPr>
          <a:xfrm>
            <a:off x="914400" y="2276838"/>
            <a:ext cx="6024263"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pic>
        <p:nvPicPr>
          <p:cNvPr id="13" name="Picture 2">
            <a:extLst>
              <a:ext uri="{FF2B5EF4-FFF2-40B4-BE49-F238E27FC236}">
                <a16:creationId xmlns:a16="http://schemas.microsoft.com/office/drawing/2014/main" id="{131C65F5-C145-B933-9558-335D4BDB6E96}"/>
              </a:ext>
            </a:extLst>
          </p:cNvPr>
          <p:cNvPicPr>
            <a:picLocks noChangeAspect="1" noChangeArrowheads="1"/>
          </p:cNvPicPr>
          <p:nvPr/>
        </p:nvPicPr>
        <p:blipFill rotWithShape="1">
          <a:blip r:embed="rId2" cstate="hqprint">
            <a:extLst>
              <a:ext uri="{28A0092B-C50C-407E-A947-70E740481C1C}">
                <a14:useLocalDpi xmlns:a14="http://schemas.microsoft.com/office/drawing/2010/main" val="0"/>
              </a:ext>
            </a:extLst>
          </a:blip>
          <a:srcRect l="12083" t="20672" r="40684" b="10118"/>
          <a:stretch/>
        </p:blipFill>
        <p:spPr bwMode="auto">
          <a:xfrm>
            <a:off x="7908442" y="1499837"/>
            <a:ext cx="3920132" cy="3828233"/>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922E5183-6AF3-C37D-00AB-2006544EAB16}"/>
              </a:ext>
            </a:extLst>
          </p:cNvPr>
          <p:cNvSpPr/>
          <p:nvPr/>
        </p:nvSpPr>
        <p:spPr>
          <a:xfrm>
            <a:off x="11021704" y="1384300"/>
            <a:ext cx="799460" cy="1296621"/>
          </a:xfrm>
          <a:prstGeom prst="rect">
            <a:avLst/>
          </a:prstGeom>
          <a:solidFill>
            <a:srgbClr val="60A6A6"/>
          </a:solidFill>
          <a:ln>
            <a:solidFill>
              <a:srgbClr val="60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ctangle 14">
            <a:extLst>
              <a:ext uri="{FF2B5EF4-FFF2-40B4-BE49-F238E27FC236}">
                <a16:creationId xmlns:a16="http://schemas.microsoft.com/office/drawing/2014/main" id="{D94ADBBF-102B-1075-BC0C-3CBDD539B6C9}"/>
              </a:ext>
            </a:extLst>
          </p:cNvPr>
          <p:cNvSpPr/>
          <p:nvPr/>
        </p:nvSpPr>
        <p:spPr>
          <a:xfrm>
            <a:off x="11413588" y="2694090"/>
            <a:ext cx="407575" cy="267788"/>
          </a:xfrm>
          <a:prstGeom prst="rect">
            <a:avLst/>
          </a:prstGeom>
          <a:solidFill>
            <a:srgbClr val="60A6A6"/>
          </a:solidFill>
          <a:ln>
            <a:solidFill>
              <a:srgbClr val="60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TextBox 16">
            <a:extLst>
              <a:ext uri="{FF2B5EF4-FFF2-40B4-BE49-F238E27FC236}">
                <a16:creationId xmlns:a16="http://schemas.microsoft.com/office/drawing/2014/main" id="{E46ED9D9-2753-FD49-D18C-0F1A75C6A3F5}"/>
              </a:ext>
            </a:extLst>
          </p:cNvPr>
          <p:cNvSpPr txBox="1"/>
          <p:nvPr/>
        </p:nvSpPr>
        <p:spPr>
          <a:xfrm>
            <a:off x="914400" y="4688035"/>
            <a:ext cx="3105339" cy="276999"/>
          </a:xfrm>
          <a:prstGeom prst="rect">
            <a:avLst/>
          </a:prstGeom>
          <a:noFill/>
        </p:spPr>
        <p:txBody>
          <a:bodyPr wrap="square" rtlCol="0">
            <a:spAutoFit/>
          </a:bodyPr>
          <a:lstStyle/>
          <a:p>
            <a:r>
              <a:rPr lang="sv-SE" sz="1200" b="1"/>
              <a:t>Resultat</a:t>
            </a:r>
          </a:p>
        </p:txBody>
      </p:sp>
      <p:sp>
        <p:nvSpPr>
          <p:cNvPr id="18" name="TextBox 17">
            <a:extLst>
              <a:ext uri="{FF2B5EF4-FFF2-40B4-BE49-F238E27FC236}">
                <a16:creationId xmlns:a16="http://schemas.microsoft.com/office/drawing/2014/main" id="{E70D33EE-11B1-CA3A-8FA9-8291826B3D67}"/>
              </a:ext>
            </a:extLst>
          </p:cNvPr>
          <p:cNvSpPr txBox="1"/>
          <p:nvPr/>
        </p:nvSpPr>
        <p:spPr>
          <a:xfrm>
            <a:off x="914400" y="4944772"/>
            <a:ext cx="2725095" cy="646331"/>
          </a:xfrm>
          <a:prstGeom prst="rect">
            <a:avLst/>
          </a:prstGeom>
          <a:noFill/>
        </p:spPr>
        <p:txBody>
          <a:bodyPr wrap="square" rtlCol="0">
            <a:spAutoFit/>
          </a:bodyPr>
          <a:lstStyle/>
          <a:p>
            <a:pPr marL="171450" indent="-171450">
              <a:buFont typeface="Arial" panose="020B0604020202020204" pitchFamily="34" charset="0"/>
              <a:buChar char="•"/>
            </a:pPr>
            <a:r>
              <a:rPr lang="sv-SE" sz="1200"/>
              <a:t>Kortare ledtider</a:t>
            </a:r>
          </a:p>
          <a:p>
            <a:pPr marL="171450" indent="-171450">
              <a:buFont typeface="Arial" panose="020B0604020202020204" pitchFamily="34" charset="0"/>
              <a:buChar char="•"/>
            </a:pPr>
            <a:r>
              <a:rPr lang="sv-SE" sz="1200"/>
              <a:t>Mindre spridning i ledtider</a:t>
            </a:r>
          </a:p>
          <a:p>
            <a:pPr marL="171450" indent="-171450">
              <a:buFont typeface="Arial" panose="020B0604020202020204" pitchFamily="34" charset="0"/>
              <a:buChar char="•"/>
            </a:pPr>
            <a:r>
              <a:rPr lang="sv-SE" sz="1200"/>
              <a:t>Tydligare kommunikation</a:t>
            </a:r>
          </a:p>
        </p:txBody>
      </p:sp>
    </p:spTree>
    <p:extLst>
      <p:ext uri="{BB962C8B-B14F-4D97-AF65-F5344CB8AC3E}">
        <p14:creationId xmlns:p14="http://schemas.microsoft.com/office/powerpoint/2010/main" val="2019810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A4FD8C-F8D8-E06F-797D-B030DB96DFCE}"/>
              </a:ext>
            </a:extLst>
          </p:cNvPr>
          <p:cNvSpPr>
            <a:spLocks noGrp="1"/>
          </p:cNvSpPr>
          <p:nvPr>
            <p:ph type="title"/>
          </p:nvPr>
        </p:nvSpPr>
        <p:spPr>
          <a:xfrm>
            <a:off x="550863" y="260142"/>
            <a:ext cx="10729912" cy="931313"/>
          </a:xfrm>
        </p:spPr>
        <p:txBody>
          <a:bodyPr/>
          <a:lstStyle/>
          <a:p>
            <a:r>
              <a:rPr lang="sv-SE"/>
              <a:t>Två genomlysningar med liknande resultat</a:t>
            </a:r>
          </a:p>
        </p:txBody>
      </p:sp>
      <p:sp>
        <p:nvSpPr>
          <p:cNvPr id="35" name="TextBox 34">
            <a:extLst>
              <a:ext uri="{FF2B5EF4-FFF2-40B4-BE49-F238E27FC236}">
                <a16:creationId xmlns:a16="http://schemas.microsoft.com/office/drawing/2014/main" id="{499814BB-C66B-D542-04D1-6D5C92F8AA6E}"/>
              </a:ext>
            </a:extLst>
          </p:cNvPr>
          <p:cNvSpPr txBox="1"/>
          <p:nvPr/>
        </p:nvSpPr>
        <p:spPr>
          <a:xfrm>
            <a:off x="550863" y="1214123"/>
            <a:ext cx="5118557" cy="338554"/>
          </a:xfrm>
          <a:prstGeom prst="rect">
            <a:avLst/>
          </a:prstGeom>
          <a:noFill/>
        </p:spPr>
        <p:txBody>
          <a:bodyPr wrap="square" rtlCol="0">
            <a:spAutoFit/>
          </a:bodyPr>
          <a:lstStyle/>
          <a:p>
            <a:r>
              <a:rPr lang="sv-SE" sz="1600" b="1"/>
              <a:t>Teman för utmaningar och förslag på åtgärder</a:t>
            </a:r>
          </a:p>
        </p:txBody>
      </p:sp>
      <p:grpSp>
        <p:nvGrpSpPr>
          <p:cNvPr id="13" name="Group 12">
            <a:extLst>
              <a:ext uri="{FF2B5EF4-FFF2-40B4-BE49-F238E27FC236}">
                <a16:creationId xmlns:a16="http://schemas.microsoft.com/office/drawing/2014/main" id="{B99F34A2-4177-1822-FADF-5C39A89E2A12}"/>
              </a:ext>
            </a:extLst>
          </p:cNvPr>
          <p:cNvGrpSpPr/>
          <p:nvPr/>
        </p:nvGrpSpPr>
        <p:grpSpPr>
          <a:xfrm>
            <a:off x="550863" y="1560787"/>
            <a:ext cx="5224485" cy="4471730"/>
            <a:chOff x="555113" y="1578524"/>
            <a:chExt cx="5224485" cy="4471730"/>
          </a:xfrm>
        </p:grpSpPr>
        <p:sp>
          <p:nvSpPr>
            <p:cNvPr id="64" name="Rectangle 63">
              <a:extLst>
                <a:ext uri="{FF2B5EF4-FFF2-40B4-BE49-F238E27FC236}">
                  <a16:creationId xmlns:a16="http://schemas.microsoft.com/office/drawing/2014/main" id="{B8033B0F-E29F-584D-5E66-E38E285D0028}"/>
                </a:ext>
              </a:extLst>
            </p:cNvPr>
            <p:cNvSpPr/>
            <p:nvPr/>
          </p:nvSpPr>
          <p:spPr>
            <a:xfrm>
              <a:off x="555113" y="1578524"/>
              <a:ext cx="5118557" cy="447173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6" name="TextBox 35">
              <a:extLst>
                <a:ext uri="{FF2B5EF4-FFF2-40B4-BE49-F238E27FC236}">
                  <a16:creationId xmlns:a16="http://schemas.microsoft.com/office/drawing/2014/main" id="{0EB5F65C-37BC-757B-4811-4D06495692ED}"/>
                </a:ext>
              </a:extLst>
            </p:cNvPr>
            <p:cNvSpPr txBox="1"/>
            <p:nvPr/>
          </p:nvSpPr>
          <p:spPr>
            <a:xfrm>
              <a:off x="1742310" y="1949004"/>
              <a:ext cx="3060274" cy="338554"/>
            </a:xfrm>
            <a:prstGeom prst="rect">
              <a:avLst/>
            </a:prstGeom>
            <a:noFill/>
          </p:spPr>
          <p:txBody>
            <a:bodyPr wrap="square" rtlCol="0">
              <a:spAutoFit/>
            </a:bodyPr>
            <a:lstStyle/>
            <a:p>
              <a:r>
                <a:rPr lang="sv-SE" sz="1600"/>
                <a:t>Efterfrågan av diagnostik</a:t>
              </a:r>
            </a:p>
          </p:txBody>
        </p:sp>
        <p:sp>
          <p:nvSpPr>
            <p:cNvPr id="37" name="TextBox 36">
              <a:extLst>
                <a:ext uri="{FF2B5EF4-FFF2-40B4-BE49-F238E27FC236}">
                  <a16:creationId xmlns:a16="http://schemas.microsoft.com/office/drawing/2014/main" id="{CC087C1F-05BC-2981-1841-38A2474AD154}"/>
                </a:ext>
              </a:extLst>
            </p:cNvPr>
            <p:cNvSpPr txBox="1"/>
            <p:nvPr/>
          </p:nvSpPr>
          <p:spPr>
            <a:xfrm>
              <a:off x="1738563" y="3648635"/>
              <a:ext cx="3504706" cy="338554"/>
            </a:xfrm>
            <a:prstGeom prst="rect">
              <a:avLst/>
            </a:prstGeom>
            <a:noFill/>
          </p:spPr>
          <p:txBody>
            <a:bodyPr wrap="square" rtlCol="0">
              <a:spAutoFit/>
            </a:bodyPr>
            <a:lstStyle/>
            <a:p>
              <a:r>
                <a:rPr lang="sv-SE" sz="1600"/>
                <a:t>Kompetensförsörjning</a:t>
              </a:r>
            </a:p>
          </p:txBody>
        </p:sp>
        <p:sp>
          <p:nvSpPr>
            <p:cNvPr id="38" name="TextBox 37">
              <a:extLst>
                <a:ext uri="{FF2B5EF4-FFF2-40B4-BE49-F238E27FC236}">
                  <a16:creationId xmlns:a16="http://schemas.microsoft.com/office/drawing/2014/main" id="{62F3688C-E577-4B33-05D1-B3ED8B69EE16}"/>
                </a:ext>
              </a:extLst>
            </p:cNvPr>
            <p:cNvSpPr txBox="1"/>
            <p:nvPr/>
          </p:nvSpPr>
          <p:spPr>
            <a:xfrm>
              <a:off x="1738562" y="2675709"/>
              <a:ext cx="4041036" cy="584775"/>
            </a:xfrm>
            <a:prstGeom prst="rect">
              <a:avLst/>
            </a:prstGeom>
            <a:noFill/>
          </p:spPr>
          <p:txBody>
            <a:bodyPr wrap="square" rtlCol="0">
              <a:spAutoFit/>
            </a:bodyPr>
            <a:lstStyle/>
            <a:p>
              <a:r>
                <a:rPr lang="sv-SE" sz="1600"/>
                <a:t>Processen från välgrundad misstanke till behandlingsbeslut med patienten</a:t>
              </a:r>
            </a:p>
          </p:txBody>
        </p:sp>
        <p:sp>
          <p:nvSpPr>
            <p:cNvPr id="39" name="TextBox 38">
              <a:extLst>
                <a:ext uri="{FF2B5EF4-FFF2-40B4-BE49-F238E27FC236}">
                  <a16:creationId xmlns:a16="http://schemas.microsoft.com/office/drawing/2014/main" id="{59B08EDA-F3AE-9C3A-D8F7-F55111F41BD3}"/>
                </a:ext>
              </a:extLst>
            </p:cNvPr>
            <p:cNvSpPr txBox="1"/>
            <p:nvPr/>
          </p:nvSpPr>
          <p:spPr>
            <a:xfrm>
              <a:off x="1738562" y="5225158"/>
              <a:ext cx="3866235" cy="584775"/>
            </a:xfrm>
            <a:prstGeom prst="rect">
              <a:avLst/>
            </a:prstGeom>
            <a:noFill/>
          </p:spPr>
          <p:txBody>
            <a:bodyPr wrap="square" rtlCol="0">
              <a:spAutoFit/>
            </a:bodyPr>
            <a:lstStyle/>
            <a:p>
              <a:r>
                <a:rPr lang="sv-SE" sz="1600"/>
                <a:t>Förberedelse och genomförande av MDK (enbart bild och funktion)</a:t>
              </a:r>
            </a:p>
          </p:txBody>
        </p:sp>
        <p:sp>
          <p:nvSpPr>
            <p:cNvPr id="40" name="TextBox 39">
              <a:extLst>
                <a:ext uri="{FF2B5EF4-FFF2-40B4-BE49-F238E27FC236}">
                  <a16:creationId xmlns:a16="http://schemas.microsoft.com/office/drawing/2014/main" id="{C6099756-91E6-483B-0ACE-AA8ECA29C121}"/>
                </a:ext>
              </a:extLst>
            </p:cNvPr>
            <p:cNvSpPr txBox="1"/>
            <p:nvPr/>
          </p:nvSpPr>
          <p:spPr>
            <a:xfrm>
              <a:off x="1738562" y="4498451"/>
              <a:ext cx="3365247" cy="338554"/>
            </a:xfrm>
            <a:prstGeom prst="rect">
              <a:avLst/>
            </a:prstGeom>
            <a:noFill/>
          </p:spPr>
          <p:txBody>
            <a:bodyPr wrap="square" rtlCol="0">
              <a:spAutoFit/>
            </a:bodyPr>
            <a:lstStyle/>
            <a:p>
              <a:r>
                <a:rPr lang="sv-SE" sz="1600"/>
                <a:t>Data för uppföljning och planering</a:t>
              </a:r>
            </a:p>
          </p:txBody>
        </p:sp>
        <p:grpSp>
          <p:nvGrpSpPr>
            <p:cNvPr id="8" name="Group 7">
              <a:extLst>
                <a:ext uri="{FF2B5EF4-FFF2-40B4-BE49-F238E27FC236}">
                  <a16:creationId xmlns:a16="http://schemas.microsoft.com/office/drawing/2014/main" id="{4791091C-5538-98D4-FAF9-5E797DCD9818}"/>
                </a:ext>
              </a:extLst>
            </p:cNvPr>
            <p:cNvGrpSpPr/>
            <p:nvPr/>
          </p:nvGrpSpPr>
          <p:grpSpPr>
            <a:xfrm>
              <a:off x="796847" y="1715081"/>
              <a:ext cx="805780" cy="806400"/>
              <a:chOff x="964955" y="1715080"/>
              <a:chExt cx="805780" cy="806400"/>
            </a:xfrm>
          </p:grpSpPr>
          <p:sp>
            <p:nvSpPr>
              <p:cNvPr id="42" name="Oval 41">
                <a:extLst>
                  <a:ext uri="{FF2B5EF4-FFF2-40B4-BE49-F238E27FC236}">
                    <a16:creationId xmlns:a16="http://schemas.microsoft.com/office/drawing/2014/main" id="{6BAE573D-51F1-643F-FB72-251C1C9E7BF4}"/>
                  </a:ext>
                </a:extLst>
              </p:cNvPr>
              <p:cNvSpPr/>
              <p:nvPr/>
            </p:nvSpPr>
            <p:spPr>
              <a:xfrm>
                <a:off x="964955" y="1715080"/>
                <a:ext cx="805780" cy="806400"/>
              </a:xfrm>
              <a:prstGeom prst="ellipse">
                <a:avLst/>
              </a:prstGeom>
              <a:solidFill>
                <a:srgbClr val="1D9B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3" name="Graphic 42">
                <a:extLst>
                  <a:ext uri="{FF2B5EF4-FFF2-40B4-BE49-F238E27FC236}">
                    <a16:creationId xmlns:a16="http://schemas.microsoft.com/office/drawing/2014/main" id="{626CB855-44E4-F4F5-BDEE-0A07A0D08222}"/>
                  </a:ext>
                </a:extLst>
              </p:cNvPr>
              <p:cNvPicPr>
                <a:picLocks/>
              </p:cNvPicPr>
              <p:nvPr/>
            </p:nvPicPr>
            <p:blipFill>
              <a:blip r:embed="rId2">
                <a:extLst>
                  <a:ext uri="{96DAC541-7B7A-43D3-8B79-37D633B846F1}">
                    <asvg:svgBlip xmlns:asvg="http://schemas.microsoft.com/office/drawing/2016/SVG/main" xmlns="" r:embed="rId3"/>
                  </a:ext>
                </a:extLst>
              </a:blip>
              <a:stretch>
                <a:fillRect/>
              </a:stretch>
            </p:blipFill>
            <p:spPr>
              <a:xfrm>
                <a:off x="1045533" y="1815907"/>
                <a:ext cx="644624" cy="604747"/>
              </a:xfrm>
              <a:prstGeom prst="rect">
                <a:avLst/>
              </a:prstGeom>
            </p:spPr>
          </p:pic>
        </p:grpSp>
        <p:grpSp>
          <p:nvGrpSpPr>
            <p:cNvPr id="12" name="Group 11">
              <a:extLst>
                <a:ext uri="{FF2B5EF4-FFF2-40B4-BE49-F238E27FC236}">
                  <a16:creationId xmlns:a16="http://schemas.microsoft.com/office/drawing/2014/main" id="{EF8FC377-3DC5-61EC-F26A-3B26C51A243B}"/>
                </a:ext>
              </a:extLst>
            </p:cNvPr>
            <p:cNvGrpSpPr/>
            <p:nvPr/>
          </p:nvGrpSpPr>
          <p:grpSpPr>
            <a:xfrm>
              <a:off x="796847" y="5114345"/>
              <a:ext cx="805780" cy="806400"/>
              <a:chOff x="964955" y="5139068"/>
              <a:chExt cx="805780" cy="806400"/>
            </a:xfrm>
          </p:grpSpPr>
          <p:sp>
            <p:nvSpPr>
              <p:cNvPr id="45" name="Oval 44">
                <a:extLst>
                  <a:ext uri="{FF2B5EF4-FFF2-40B4-BE49-F238E27FC236}">
                    <a16:creationId xmlns:a16="http://schemas.microsoft.com/office/drawing/2014/main" id="{0364624C-D3F8-6BDE-FEB6-66D679464335}"/>
                  </a:ext>
                </a:extLst>
              </p:cNvPr>
              <p:cNvSpPr/>
              <p:nvPr/>
            </p:nvSpPr>
            <p:spPr>
              <a:xfrm>
                <a:off x="964955" y="5139068"/>
                <a:ext cx="805780" cy="806400"/>
              </a:xfrm>
              <a:prstGeom prst="ellipse">
                <a:avLst/>
              </a:prstGeom>
              <a:solidFill>
                <a:srgbClr val="1D9B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6" name="Graphic 45">
                <a:extLst>
                  <a:ext uri="{FF2B5EF4-FFF2-40B4-BE49-F238E27FC236}">
                    <a16:creationId xmlns:a16="http://schemas.microsoft.com/office/drawing/2014/main" id="{2C5AE7DB-0FAB-4BE7-BFCB-AB546E53FCB4}"/>
                  </a:ext>
                </a:extLst>
              </p:cNvPr>
              <p:cNvPicPr>
                <a:picLocks/>
              </p:cNvPicPr>
              <p:nvPr/>
            </p:nvPicPr>
            <p:blipFill>
              <a:blip r:embed="rId4">
                <a:extLst>
                  <a:ext uri="{96DAC541-7B7A-43D3-8B79-37D633B846F1}">
                    <asvg:svgBlip xmlns:asvg="http://schemas.microsoft.com/office/drawing/2016/SVG/main" xmlns="" r:embed="rId5"/>
                  </a:ext>
                </a:extLst>
              </a:blip>
              <a:stretch>
                <a:fillRect/>
              </a:stretch>
            </p:blipFill>
            <p:spPr>
              <a:xfrm>
                <a:off x="1045533" y="5239895"/>
                <a:ext cx="644624" cy="604747"/>
              </a:xfrm>
              <a:prstGeom prst="rect">
                <a:avLst/>
              </a:prstGeom>
            </p:spPr>
          </p:pic>
        </p:grpSp>
        <p:grpSp>
          <p:nvGrpSpPr>
            <p:cNvPr id="9" name="Group 8">
              <a:extLst>
                <a:ext uri="{FF2B5EF4-FFF2-40B4-BE49-F238E27FC236}">
                  <a16:creationId xmlns:a16="http://schemas.microsoft.com/office/drawing/2014/main" id="{C9BC68B3-6327-1133-D775-3EAC1D1FE0DC}"/>
                </a:ext>
              </a:extLst>
            </p:cNvPr>
            <p:cNvGrpSpPr/>
            <p:nvPr/>
          </p:nvGrpSpPr>
          <p:grpSpPr>
            <a:xfrm>
              <a:off x="796847" y="2564897"/>
              <a:ext cx="805780" cy="806400"/>
              <a:chOff x="964955" y="2564896"/>
              <a:chExt cx="805780" cy="806400"/>
            </a:xfrm>
          </p:grpSpPr>
          <p:sp>
            <p:nvSpPr>
              <p:cNvPr id="48" name="Oval 47">
                <a:extLst>
                  <a:ext uri="{FF2B5EF4-FFF2-40B4-BE49-F238E27FC236}">
                    <a16:creationId xmlns:a16="http://schemas.microsoft.com/office/drawing/2014/main" id="{F35D9A60-8341-4501-7D72-2C18128F1A06}"/>
                  </a:ext>
                </a:extLst>
              </p:cNvPr>
              <p:cNvSpPr/>
              <p:nvPr/>
            </p:nvSpPr>
            <p:spPr>
              <a:xfrm>
                <a:off x="964955" y="2564896"/>
                <a:ext cx="805780" cy="806400"/>
              </a:xfrm>
              <a:prstGeom prst="ellipse">
                <a:avLst/>
              </a:prstGeom>
              <a:solidFill>
                <a:srgbClr val="1D9B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9" name="Graphic 48">
                <a:extLst>
                  <a:ext uri="{FF2B5EF4-FFF2-40B4-BE49-F238E27FC236}">
                    <a16:creationId xmlns:a16="http://schemas.microsoft.com/office/drawing/2014/main" id="{1B947176-FF45-2BE9-0877-505818201830}"/>
                  </a:ext>
                </a:extLst>
              </p:cNvPr>
              <p:cNvPicPr>
                <a:picLocks/>
              </p:cNvPicPr>
              <p:nvPr/>
            </p:nvPicPr>
            <p:blipFill>
              <a:blip r:embed="rId6">
                <a:extLst>
                  <a:ext uri="{96DAC541-7B7A-43D3-8B79-37D633B846F1}">
                    <asvg:svgBlip xmlns:asvg="http://schemas.microsoft.com/office/drawing/2016/SVG/main" xmlns="" r:embed="rId7"/>
                  </a:ext>
                </a:extLst>
              </a:blip>
              <a:stretch>
                <a:fillRect/>
              </a:stretch>
            </p:blipFill>
            <p:spPr>
              <a:xfrm>
                <a:off x="1045533" y="2665723"/>
                <a:ext cx="644624" cy="604747"/>
              </a:xfrm>
              <a:prstGeom prst="rect">
                <a:avLst/>
              </a:prstGeom>
            </p:spPr>
          </p:pic>
        </p:grpSp>
        <p:grpSp>
          <p:nvGrpSpPr>
            <p:cNvPr id="11" name="Group 10">
              <a:extLst>
                <a:ext uri="{FF2B5EF4-FFF2-40B4-BE49-F238E27FC236}">
                  <a16:creationId xmlns:a16="http://schemas.microsoft.com/office/drawing/2014/main" id="{D3EF5643-23F1-2E9A-D1A9-D02C4EFF64CE}"/>
                </a:ext>
              </a:extLst>
            </p:cNvPr>
            <p:cNvGrpSpPr/>
            <p:nvPr/>
          </p:nvGrpSpPr>
          <p:grpSpPr>
            <a:xfrm>
              <a:off x="796847" y="4264528"/>
              <a:ext cx="805780" cy="806400"/>
              <a:chOff x="964955" y="4289252"/>
              <a:chExt cx="805780" cy="806400"/>
            </a:xfrm>
          </p:grpSpPr>
          <p:sp>
            <p:nvSpPr>
              <p:cNvPr id="51" name="Oval 50">
                <a:extLst>
                  <a:ext uri="{FF2B5EF4-FFF2-40B4-BE49-F238E27FC236}">
                    <a16:creationId xmlns:a16="http://schemas.microsoft.com/office/drawing/2014/main" id="{F0983DEE-87D8-69D6-9180-B48E7BB9F4AE}"/>
                  </a:ext>
                </a:extLst>
              </p:cNvPr>
              <p:cNvSpPr/>
              <p:nvPr/>
            </p:nvSpPr>
            <p:spPr>
              <a:xfrm>
                <a:off x="964955" y="4289252"/>
                <a:ext cx="805780" cy="806400"/>
              </a:xfrm>
              <a:prstGeom prst="ellipse">
                <a:avLst/>
              </a:prstGeom>
              <a:solidFill>
                <a:srgbClr val="1D9B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52" name="Graphic 51">
                <a:extLst>
                  <a:ext uri="{FF2B5EF4-FFF2-40B4-BE49-F238E27FC236}">
                    <a16:creationId xmlns:a16="http://schemas.microsoft.com/office/drawing/2014/main" id="{26418877-C4AD-55E5-6B75-DFADD5283F78}"/>
                  </a:ext>
                </a:extLst>
              </p:cNvPr>
              <p:cNvPicPr>
                <a:picLocks/>
              </p:cNvPicPr>
              <p:nvPr/>
            </p:nvPicPr>
            <p:blipFill>
              <a:blip r:embed="rId8">
                <a:extLst>
                  <a:ext uri="{96DAC541-7B7A-43D3-8B79-37D633B846F1}">
                    <asvg:svgBlip xmlns:asvg="http://schemas.microsoft.com/office/drawing/2016/SVG/main" xmlns="" r:embed="rId9"/>
                  </a:ext>
                </a:extLst>
              </a:blip>
              <a:stretch>
                <a:fillRect/>
              </a:stretch>
            </p:blipFill>
            <p:spPr>
              <a:xfrm>
                <a:off x="1045533" y="4390079"/>
                <a:ext cx="644624" cy="604747"/>
              </a:xfrm>
              <a:prstGeom prst="rect">
                <a:avLst/>
              </a:prstGeom>
            </p:spPr>
          </p:pic>
        </p:grpSp>
        <p:grpSp>
          <p:nvGrpSpPr>
            <p:cNvPr id="10" name="Group 9">
              <a:extLst>
                <a:ext uri="{FF2B5EF4-FFF2-40B4-BE49-F238E27FC236}">
                  <a16:creationId xmlns:a16="http://schemas.microsoft.com/office/drawing/2014/main" id="{EB1E0217-3960-E5C4-B0AF-0F093AB7E310}"/>
                </a:ext>
              </a:extLst>
            </p:cNvPr>
            <p:cNvGrpSpPr/>
            <p:nvPr/>
          </p:nvGrpSpPr>
          <p:grpSpPr>
            <a:xfrm>
              <a:off x="796847" y="3414712"/>
              <a:ext cx="805780" cy="806400"/>
              <a:chOff x="964955" y="3439436"/>
              <a:chExt cx="805780" cy="806400"/>
            </a:xfrm>
          </p:grpSpPr>
          <p:sp>
            <p:nvSpPr>
              <p:cNvPr id="54" name="Oval 53">
                <a:extLst>
                  <a:ext uri="{FF2B5EF4-FFF2-40B4-BE49-F238E27FC236}">
                    <a16:creationId xmlns:a16="http://schemas.microsoft.com/office/drawing/2014/main" id="{68A6A309-4FE6-E2B4-4B50-718BBE3CD05F}"/>
                  </a:ext>
                </a:extLst>
              </p:cNvPr>
              <p:cNvSpPr/>
              <p:nvPr/>
            </p:nvSpPr>
            <p:spPr>
              <a:xfrm>
                <a:off x="964955" y="3439436"/>
                <a:ext cx="805780" cy="806400"/>
              </a:xfrm>
              <a:prstGeom prst="ellipse">
                <a:avLst/>
              </a:prstGeom>
              <a:solidFill>
                <a:srgbClr val="1D9B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55" name="Graphic 54">
                <a:extLst>
                  <a:ext uri="{FF2B5EF4-FFF2-40B4-BE49-F238E27FC236}">
                    <a16:creationId xmlns:a16="http://schemas.microsoft.com/office/drawing/2014/main" id="{34F98635-4DB9-93BD-1133-3C1CB2DCBCE3}"/>
                  </a:ext>
                </a:extLst>
              </p:cNvPr>
              <p:cNvPicPr>
                <a:picLocks/>
              </p:cNvPicPr>
              <p:nvPr/>
            </p:nvPicPr>
            <p:blipFill>
              <a:blip r:embed="rId10">
                <a:extLst>
                  <a:ext uri="{96DAC541-7B7A-43D3-8B79-37D633B846F1}">
                    <asvg:svgBlip xmlns:asvg="http://schemas.microsoft.com/office/drawing/2016/SVG/main" xmlns="" r:embed="rId11"/>
                  </a:ext>
                </a:extLst>
              </a:blip>
              <a:stretch>
                <a:fillRect/>
              </a:stretch>
            </p:blipFill>
            <p:spPr>
              <a:xfrm>
                <a:off x="1045533" y="3540263"/>
                <a:ext cx="644624" cy="604747"/>
              </a:xfrm>
              <a:prstGeom prst="rect">
                <a:avLst/>
              </a:prstGeom>
            </p:spPr>
          </p:pic>
        </p:grpSp>
      </p:grpSp>
      <p:sp>
        <p:nvSpPr>
          <p:cNvPr id="62" name="TextBox 61">
            <a:extLst>
              <a:ext uri="{FF2B5EF4-FFF2-40B4-BE49-F238E27FC236}">
                <a16:creationId xmlns:a16="http://schemas.microsoft.com/office/drawing/2014/main" id="{3E85C6B9-5E9F-0EDC-5334-804BF2BF1F78}"/>
              </a:ext>
            </a:extLst>
          </p:cNvPr>
          <p:cNvSpPr txBox="1"/>
          <p:nvPr/>
        </p:nvSpPr>
        <p:spPr>
          <a:xfrm>
            <a:off x="6345074" y="1214123"/>
            <a:ext cx="5338925" cy="338554"/>
          </a:xfrm>
          <a:prstGeom prst="rect">
            <a:avLst/>
          </a:prstGeom>
          <a:noFill/>
        </p:spPr>
        <p:txBody>
          <a:bodyPr wrap="square" rtlCol="0">
            <a:spAutoFit/>
          </a:bodyPr>
          <a:lstStyle/>
          <a:p>
            <a:r>
              <a:rPr lang="sv-SE" sz="1600" b="1"/>
              <a:t>Flera lärande exempel </a:t>
            </a:r>
          </a:p>
        </p:txBody>
      </p:sp>
      <p:grpSp>
        <p:nvGrpSpPr>
          <p:cNvPr id="15" name="Group 14">
            <a:extLst>
              <a:ext uri="{FF2B5EF4-FFF2-40B4-BE49-F238E27FC236}">
                <a16:creationId xmlns:a16="http://schemas.microsoft.com/office/drawing/2014/main" id="{0A9C8D1A-8CD4-07A3-BBF4-31FB55AB3A74}"/>
              </a:ext>
            </a:extLst>
          </p:cNvPr>
          <p:cNvGrpSpPr/>
          <p:nvPr/>
        </p:nvGrpSpPr>
        <p:grpSpPr>
          <a:xfrm>
            <a:off x="6334964" y="1560787"/>
            <a:ext cx="5349036" cy="4471730"/>
            <a:chOff x="6334964" y="1560787"/>
            <a:chExt cx="5349036" cy="4471730"/>
          </a:xfrm>
        </p:grpSpPr>
        <p:sp>
          <p:nvSpPr>
            <p:cNvPr id="66" name="Rectangle 65">
              <a:extLst>
                <a:ext uri="{FF2B5EF4-FFF2-40B4-BE49-F238E27FC236}">
                  <a16:creationId xmlns:a16="http://schemas.microsoft.com/office/drawing/2014/main" id="{E471C10F-A626-81FF-B101-740C615326D3}"/>
                </a:ext>
              </a:extLst>
            </p:cNvPr>
            <p:cNvSpPr/>
            <p:nvPr/>
          </p:nvSpPr>
          <p:spPr>
            <a:xfrm>
              <a:off x="6334964" y="1560787"/>
              <a:ext cx="5349036" cy="244040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59" name="Picture 58">
              <a:extLst>
                <a:ext uri="{FF2B5EF4-FFF2-40B4-BE49-F238E27FC236}">
                  <a16:creationId xmlns:a16="http://schemas.microsoft.com/office/drawing/2014/main" id="{162FCAFB-FFD3-B5A9-6337-6EC97D4C2C8E}"/>
                </a:ext>
              </a:extLst>
            </p:cNvPr>
            <p:cNvPicPr>
              <a:picLocks noChangeAspect="1"/>
            </p:cNvPicPr>
            <p:nvPr/>
          </p:nvPicPr>
          <p:blipFill>
            <a:blip r:embed="rId12"/>
            <a:stretch>
              <a:fillRect/>
            </a:stretch>
          </p:blipFill>
          <p:spPr>
            <a:xfrm>
              <a:off x="8265660" y="1719942"/>
              <a:ext cx="1497499" cy="2071572"/>
            </a:xfrm>
            <a:prstGeom prst="rect">
              <a:avLst/>
            </a:prstGeom>
            <a:ln w="6350">
              <a:solidFill>
                <a:schemeClr val="tx1"/>
              </a:solidFill>
            </a:ln>
          </p:spPr>
        </p:pic>
        <p:pic>
          <p:nvPicPr>
            <p:cNvPr id="60" name="Picture 59">
              <a:extLst>
                <a:ext uri="{FF2B5EF4-FFF2-40B4-BE49-F238E27FC236}">
                  <a16:creationId xmlns:a16="http://schemas.microsoft.com/office/drawing/2014/main" id="{74815EAA-2B9B-4B1D-85E6-94FB7549FFDD}"/>
                </a:ext>
              </a:extLst>
            </p:cNvPr>
            <p:cNvPicPr>
              <a:picLocks noChangeAspect="1"/>
            </p:cNvPicPr>
            <p:nvPr/>
          </p:nvPicPr>
          <p:blipFill>
            <a:blip r:embed="rId13"/>
            <a:stretch>
              <a:fillRect/>
            </a:stretch>
          </p:blipFill>
          <p:spPr>
            <a:xfrm>
              <a:off x="6555732" y="1719942"/>
              <a:ext cx="1493415" cy="2071572"/>
            </a:xfrm>
            <a:prstGeom prst="rect">
              <a:avLst/>
            </a:prstGeom>
            <a:ln w="6350">
              <a:solidFill>
                <a:schemeClr val="tx1"/>
              </a:solidFill>
            </a:ln>
          </p:spPr>
        </p:pic>
        <p:pic>
          <p:nvPicPr>
            <p:cNvPr id="61" name="Picture 60">
              <a:extLst>
                <a:ext uri="{FF2B5EF4-FFF2-40B4-BE49-F238E27FC236}">
                  <a16:creationId xmlns:a16="http://schemas.microsoft.com/office/drawing/2014/main" id="{03853152-8535-271A-9B03-E82DC43385FB}"/>
                </a:ext>
              </a:extLst>
            </p:cNvPr>
            <p:cNvPicPr>
              <a:picLocks noChangeAspect="1"/>
            </p:cNvPicPr>
            <p:nvPr/>
          </p:nvPicPr>
          <p:blipFill>
            <a:blip r:embed="rId14"/>
            <a:stretch>
              <a:fillRect/>
            </a:stretch>
          </p:blipFill>
          <p:spPr>
            <a:xfrm>
              <a:off x="9979673" y="1719942"/>
              <a:ext cx="1497499" cy="2071572"/>
            </a:xfrm>
            <a:prstGeom prst="rect">
              <a:avLst/>
            </a:prstGeom>
            <a:ln w="6350">
              <a:solidFill>
                <a:schemeClr val="tx1"/>
              </a:solidFill>
            </a:ln>
          </p:spPr>
        </p:pic>
        <p:sp>
          <p:nvSpPr>
            <p:cNvPr id="63" name="TextBox 62">
              <a:extLst>
                <a:ext uri="{FF2B5EF4-FFF2-40B4-BE49-F238E27FC236}">
                  <a16:creationId xmlns:a16="http://schemas.microsoft.com/office/drawing/2014/main" id="{829E416D-6B31-8AF9-E916-F3E81EF69774}"/>
                </a:ext>
              </a:extLst>
            </p:cNvPr>
            <p:cNvSpPr txBox="1"/>
            <p:nvPr/>
          </p:nvSpPr>
          <p:spPr>
            <a:xfrm>
              <a:off x="6345074" y="4229794"/>
              <a:ext cx="5246959" cy="338554"/>
            </a:xfrm>
            <a:prstGeom prst="rect">
              <a:avLst/>
            </a:prstGeom>
            <a:noFill/>
          </p:spPr>
          <p:txBody>
            <a:bodyPr wrap="square" rtlCol="0">
              <a:spAutoFit/>
            </a:bodyPr>
            <a:lstStyle/>
            <a:p>
              <a:r>
                <a:rPr lang="sv-SE" sz="1600" b="1"/>
                <a:t>En palett av förslag på åtgärder</a:t>
              </a:r>
            </a:p>
          </p:txBody>
        </p:sp>
        <p:sp>
          <p:nvSpPr>
            <p:cNvPr id="67" name="Rectangle 66">
              <a:extLst>
                <a:ext uri="{FF2B5EF4-FFF2-40B4-BE49-F238E27FC236}">
                  <a16:creationId xmlns:a16="http://schemas.microsoft.com/office/drawing/2014/main" id="{D39396DB-A15A-AECC-7395-711BB9B0A14D}"/>
                </a:ext>
              </a:extLst>
            </p:cNvPr>
            <p:cNvSpPr/>
            <p:nvPr/>
          </p:nvSpPr>
          <p:spPr>
            <a:xfrm>
              <a:off x="6334964" y="4621060"/>
              <a:ext cx="5349036" cy="141145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8" name="TextBox 67">
              <a:extLst>
                <a:ext uri="{FF2B5EF4-FFF2-40B4-BE49-F238E27FC236}">
                  <a16:creationId xmlns:a16="http://schemas.microsoft.com/office/drawing/2014/main" id="{9AF0E704-7B36-BAF0-E7BC-103026477529}"/>
                </a:ext>
              </a:extLst>
            </p:cNvPr>
            <p:cNvSpPr txBox="1"/>
            <p:nvPr/>
          </p:nvSpPr>
          <p:spPr>
            <a:xfrm>
              <a:off x="6345074" y="4872818"/>
              <a:ext cx="5246959" cy="907941"/>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sv-SE" sz="1600"/>
                <a:t>Flera berör alla/fler patientflöden än SVF</a:t>
              </a:r>
            </a:p>
            <a:p>
              <a:pPr marL="285750" indent="-285750">
                <a:spcBef>
                  <a:spcPts val="600"/>
                </a:spcBef>
                <a:buFont typeface="Arial" panose="020B0604020202020204" pitchFamily="34" charset="0"/>
                <a:buChar char="•"/>
              </a:pPr>
              <a:r>
                <a:rPr lang="sv-SE" sz="1600"/>
                <a:t>Flera kräver nationell samordning och/eller stöd av andra aktörer än de lokala verksamheterna</a:t>
              </a:r>
            </a:p>
          </p:txBody>
        </p:sp>
      </p:grpSp>
    </p:spTree>
    <p:extLst>
      <p:ext uri="{BB962C8B-B14F-4D97-AF65-F5344CB8AC3E}">
        <p14:creationId xmlns:p14="http://schemas.microsoft.com/office/powerpoint/2010/main" val="2452617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Straight Connector 26">
            <a:extLst>
              <a:ext uri="{FF2B5EF4-FFF2-40B4-BE49-F238E27FC236}">
                <a16:creationId xmlns:a16="http://schemas.microsoft.com/office/drawing/2014/main" id="{69861602-6314-6243-A417-BEE0FF636156}"/>
              </a:ext>
            </a:extLst>
          </p:cNvPr>
          <p:cNvCxnSpPr>
            <a:cxnSpLocks/>
            <a:stCxn id="12" idx="2"/>
          </p:cNvCxnSpPr>
          <p:nvPr/>
        </p:nvCxnSpPr>
        <p:spPr>
          <a:xfrm flipH="1">
            <a:off x="4558898" y="4370451"/>
            <a:ext cx="1" cy="81364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E49433B3-54D8-6606-582F-740DBCD81505}"/>
              </a:ext>
            </a:extLst>
          </p:cNvPr>
          <p:cNvCxnSpPr>
            <a:cxnSpLocks/>
            <a:stCxn id="11" idx="2"/>
          </p:cNvCxnSpPr>
          <p:nvPr/>
        </p:nvCxnSpPr>
        <p:spPr>
          <a:xfrm>
            <a:off x="1699027" y="4370451"/>
            <a:ext cx="0" cy="81364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0" name="Rectangle 29">
            <a:extLst>
              <a:ext uri="{FF2B5EF4-FFF2-40B4-BE49-F238E27FC236}">
                <a16:creationId xmlns:a16="http://schemas.microsoft.com/office/drawing/2014/main" id="{34CAAD33-0AE2-6034-AAF9-27DFA22050F6}"/>
              </a:ext>
            </a:extLst>
          </p:cNvPr>
          <p:cNvSpPr/>
          <p:nvPr/>
        </p:nvSpPr>
        <p:spPr>
          <a:xfrm>
            <a:off x="440879" y="1263815"/>
            <a:ext cx="11141521" cy="1447887"/>
          </a:xfrm>
          <a:prstGeom prst="rect">
            <a:avLst/>
          </a:prstGeom>
          <a:noFill/>
          <a:ln>
            <a:solidFill>
              <a:schemeClr val="bg1">
                <a:lumMod val="8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31" name="Rectangle 30">
            <a:extLst>
              <a:ext uri="{FF2B5EF4-FFF2-40B4-BE49-F238E27FC236}">
                <a16:creationId xmlns:a16="http://schemas.microsoft.com/office/drawing/2014/main" id="{7864FB5D-FE61-034F-A97D-F567F9666E69}"/>
              </a:ext>
            </a:extLst>
          </p:cNvPr>
          <p:cNvSpPr/>
          <p:nvPr/>
        </p:nvSpPr>
        <p:spPr>
          <a:xfrm>
            <a:off x="440879" y="3001473"/>
            <a:ext cx="11141521" cy="1447886"/>
          </a:xfrm>
          <a:prstGeom prst="rect">
            <a:avLst/>
          </a:prstGeom>
          <a:noFill/>
          <a:ln>
            <a:solidFill>
              <a:schemeClr val="bg1">
                <a:lumMod val="8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cxnSp>
        <p:nvCxnSpPr>
          <p:cNvPr id="24" name="Straight Connector 23">
            <a:extLst>
              <a:ext uri="{FF2B5EF4-FFF2-40B4-BE49-F238E27FC236}">
                <a16:creationId xmlns:a16="http://schemas.microsoft.com/office/drawing/2014/main" id="{E8B72CF3-6C37-4892-A191-803774DDC589}"/>
              </a:ext>
            </a:extLst>
          </p:cNvPr>
          <p:cNvCxnSpPr>
            <a:cxnSpLocks/>
            <a:stCxn id="10" idx="2"/>
            <a:endCxn id="12" idx="0"/>
          </p:cNvCxnSpPr>
          <p:nvPr/>
        </p:nvCxnSpPr>
        <p:spPr>
          <a:xfrm>
            <a:off x="4558899" y="2627680"/>
            <a:ext cx="0" cy="44677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Rectangle 11">
            <a:extLst>
              <a:ext uri="{FF2B5EF4-FFF2-40B4-BE49-F238E27FC236}">
                <a16:creationId xmlns:a16="http://schemas.microsoft.com/office/drawing/2014/main" id="{2326726A-483F-EE05-3B00-63F473C197B0}"/>
              </a:ext>
            </a:extLst>
          </p:cNvPr>
          <p:cNvSpPr/>
          <p:nvPr/>
        </p:nvSpPr>
        <p:spPr>
          <a:xfrm>
            <a:off x="3469472" y="3074451"/>
            <a:ext cx="2178853" cy="1296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srgbClr val="000000"/>
                </a:solidFill>
                <a:effectLst/>
                <a:uLnTx/>
                <a:uFillTx/>
                <a:latin typeface="Arial"/>
                <a:ea typeface="+mn-ea"/>
                <a:cs typeface="+mn-cs"/>
              </a:rPr>
              <a:t>Projektgrupp</a:t>
            </a:r>
          </a:p>
        </p:txBody>
      </p:sp>
      <p:cxnSp>
        <p:nvCxnSpPr>
          <p:cNvPr id="21" name="Straight Connector 20">
            <a:extLst>
              <a:ext uri="{FF2B5EF4-FFF2-40B4-BE49-F238E27FC236}">
                <a16:creationId xmlns:a16="http://schemas.microsoft.com/office/drawing/2014/main" id="{4A2B564B-6F91-1EBE-B869-459351A91C99}"/>
              </a:ext>
            </a:extLst>
          </p:cNvPr>
          <p:cNvCxnSpPr>
            <a:cxnSpLocks/>
            <a:stCxn id="9" idx="2"/>
            <a:endCxn id="11" idx="0"/>
          </p:cNvCxnSpPr>
          <p:nvPr/>
        </p:nvCxnSpPr>
        <p:spPr>
          <a:xfrm>
            <a:off x="1699027" y="2627680"/>
            <a:ext cx="0" cy="44677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A36DAFDB-C5BE-C8D4-CEDD-AC152FDA9E78}"/>
              </a:ext>
            </a:extLst>
          </p:cNvPr>
          <p:cNvSpPr>
            <a:spLocks noGrp="1"/>
          </p:cNvSpPr>
          <p:nvPr>
            <p:ph type="title"/>
          </p:nvPr>
        </p:nvSpPr>
        <p:spPr>
          <a:xfrm>
            <a:off x="768351" y="536908"/>
            <a:ext cx="10380868" cy="931313"/>
          </a:xfrm>
        </p:spPr>
        <p:txBody>
          <a:bodyPr/>
          <a:lstStyle/>
          <a:p>
            <a:r>
              <a:rPr lang="sv-SE" sz="2800"/>
              <a:t>Projektorganisationen</a:t>
            </a:r>
          </a:p>
        </p:txBody>
      </p:sp>
      <p:sp>
        <p:nvSpPr>
          <p:cNvPr id="3" name="Date Placeholder 2">
            <a:extLst>
              <a:ext uri="{FF2B5EF4-FFF2-40B4-BE49-F238E27FC236}">
                <a16:creationId xmlns:a16="http://schemas.microsoft.com/office/drawing/2014/main" id="{37C922CD-1CFA-7A34-5AED-67E1925E2C5C}"/>
              </a:ext>
            </a:extLst>
          </p:cNvPr>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B9DF15C-B686-437D-9FB1-2513361E92B5}" type="datetime1">
              <a:rPr kumimoji="0" lang="sv-SE" sz="900" b="0" i="0" u="none" strike="noStrike" kern="1200" cap="none" spc="0" normalizeH="0" baseline="0" noProof="0" smtClean="0">
                <a:ln>
                  <a:noFill/>
                </a:ln>
                <a:solidFill>
                  <a:srgbClr val="FFFFFF">
                    <a:lumMod val="50000"/>
                  </a:srgbClr>
                </a:solidFill>
                <a:effectLst/>
                <a:uLnTx/>
                <a:uFillTx/>
                <a:latin typeface="Arial" charset="0"/>
                <a:cs typeface="Arial" charset="0"/>
              </a:rPr>
              <a:pPr marL="0" marR="0" lvl="0" indent="0" algn="l" defTabSz="457200" rtl="0" eaLnBrk="1" fontAlgn="auto" latinLnBrk="0" hangingPunct="1">
                <a:lnSpc>
                  <a:spcPct val="100000"/>
                </a:lnSpc>
                <a:spcBef>
                  <a:spcPts val="0"/>
                </a:spcBef>
                <a:spcAft>
                  <a:spcPts val="0"/>
                </a:spcAft>
                <a:buClrTx/>
                <a:buSzTx/>
                <a:buFontTx/>
                <a:buNone/>
                <a:tabLst/>
                <a:defRPr/>
              </a:pPr>
              <a:t>2024-09-04</a:t>
            </a:fld>
            <a:endParaRPr kumimoji="0" lang="sv-SE" sz="900" b="0" i="0" u="none" strike="noStrike" kern="1200" cap="none" spc="0" normalizeH="0" baseline="0" noProof="0">
              <a:ln>
                <a:noFill/>
              </a:ln>
              <a:solidFill>
                <a:srgbClr val="FFFFFF">
                  <a:lumMod val="50000"/>
                </a:srgbClr>
              </a:solidFill>
              <a:effectLst/>
              <a:uLnTx/>
              <a:uFillTx/>
              <a:latin typeface="Arial" charset="0"/>
              <a:cs typeface="Arial" charset="0"/>
            </a:endParaRPr>
          </a:p>
        </p:txBody>
      </p:sp>
      <p:sp>
        <p:nvSpPr>
          <p:cNvPr id="4" name="Footer Placeholder 3">
            <a:extLst>
              <a:ext uri="{FF2B5EF4-FFF2-40B4-BE49-F238E27FC236}">
                <a16:creationId xmlns:a16="http://schemas.microsoft.com/office/drawing/2014/main" id="{ADA9CC14-C08F-EF8D-8813-7BADA79068A2}"/>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a:ln>
                  <a:noFill/>
                </a:ln>
                <a:solidFill>
                  <a:srgbClr val="FFFFFF">
                    <a:lumMod val="50000"/>
                  </a:srgbClr>
                </a:solidFill>
                <a:effectLst/>
                <a:uLnTx/>
                <a:uFillTx/>
                <a:latin typeface="Arial" charset="0"/>
                <a:cs typeface="Arial" charset="0"/>
              </a:rPr>
              <a:t>PRELIMINÄRT ARBETSMATERIAL - UNDER UTVECKLING</a:t>
            </a:r>
          </a:p>
        </p:txBody>
      </p:sp>
      <p:sp>
        <p:nvSpPr>
          <p:cNvPr id="5" name="Text Placeholder 4">
            <a:extLst>
              <a:ext uri="{FF2B5EF4-FFF2-40B4-BE49-F238E27FC236}">
                <a16:creationId xmlns:a16="http://schemas.microsoft.com/office/drawing/2014/main" id="{91E3A52A-29EE-F807-EDF6-7C84705ED30D}"/>
              </a:ext>
            </a:extLst>
          </p:cNvPr>
          <p:cNvSpPr>
            <a:spLocks noGrp="1"/>
          </p:cNvSpPr>
          <p:nvPr>
            <p:ph type="body" sz="quarter" idx="13"/>
          </p:nvPr>
        </p:nvSpPr>
        <p:spPr/>
        <p:txBody>
          <a:bodyPr/>
          <a:lstStyle/>
          <a:p>
            <a:endParaRPr lang="sv-SE"/>
          </a:p>
        </p:txBody>
      </p:sp>
      <p:sp>
        <p:nvSpPr>
          <p:cNvPr id="9" name="Rectangle 8">
            <a:extLst>
              <a:ext uri="{FF2B5EF4-FFF2-40B4-BE49-F238E27FC236}">
                <a16:creationId xmlns:a16="http://schemas.microsoft.com/office/drawing/2014/main" id="{3572635D-8079-B738-9FE3-2C122D50B268}"/>
              </a:ext>
            </a:extLst>
          </p:cNvPr>
          <p:cNvSpPr/>
          <p:nvPr/>
        </p:nvSpPr>
        <p:spPr>
          <a:xfrm>
            <a:off x="609600" y="1330158"/>
            <a:ext cx="2178853" cy="1297522"/>
          </a:xfrm>
          <a:prstGeom prst="rect">
            <a:avLst/>
          </a:prstGeom>
          <a:solidFill>
            <a:srgbClr val="B2E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600"/>
              </a:spcBef>
              <a:spcAft>
                <a:spcPts val="0"/>
              </a:spcAft>
              <a:buClrTx/>
              <a:buSzTx/>
              <a:buFontTx/>
              <a:buNone/>
              <a:tabLst/>
              <a:defRPr/>
            </a:pPr>
            <a:r>
              <a:rPr kumimoji="0" lang="sv-SE" sz="1200" b="1" i="0" u="none" strike="noStrike" kern="1200" cap="none" spc="0" normalizeH="0" baseline="0" noProof="0">
                <a:ln>
                  <a:noFill/>
                </a:ln>
                <a:solidFill>
                  <a:srgbClr val="000000"/>
                </a:solidFill>
                <a:effectLst/>
                <a:uLnTx/>
                <a:uFillTx/>
                <a:latin typeface="Arial"/>
                <a:ea typeface="+mn-ea"/>
                <a:cs typeface="+mn-cs"/>
              </a:rPr>
              <a:t>Styrgrupp</a:t>
            </a:r>
          </a:p>
          <a:p>
            <a:pPr marL="0" marR="0" lvl="0" indent="0" algn="ctr" defTabSz="457200" rtl="0" eaLnBrk="1" fontAlgn="auto" latinLnBrk="0" hangingPunct="1">
              <a:lnSpc>
                <a:spcPct val="100000"/>
              </a:lnSpc>
              <a:spcBef>
                <a:spcPts val="60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a:ea typeface="+mn-ea"/>
                <a:cs typeface="+mn-cs"/>
              </a:rPr>
              <a:t>Anders Wennerberg (Sörmland)</a:t>
            </a:r>
          </a:p>
          <a:p>
            <a:pPr marL="0" marR="0" lvl="0" indent="0" algn="ctr" defTabSz="457200" rtl="0" eaLnBrk="1" fontAlgn="auto" latinLnBrk="0" hangingPunct="1">
              <a:lnSpc>
                <a:spcPct val="100000"/>
              </a:lnSpc>
              <a:spcBef>
                <a:spcPts val="60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a:ea typeface="+mn-ea"/>
                <a:cs typeface="+mn-cs"/>
              </a:rPr>
              <a:t>Helena Brändström (RCC)</a:t>
            </a:r>
          </a:p>
        </p:txBody>
      </p:sp>
      <p:sp>
        <p:nvSpPr>
          <p:cNvPr id="10" name="Rectangle 9">
            <a:extLst>
              <a:ext uri="{FF2B5EF4-FFF2-40B4-BE49-F238E27FC236}">
                <a16:creationId xmlns:a16="http://schemas.microsoft.com/office/drawing/2014/main" id="{EF9F97A5-C796-5712-24E1-E9284CF472B4}"/>
              </a:ext>
            </a:extLst>
          </p:cNvPr>
          <p:cNvSpPr/>
          <p:nvPr/>
        </p:nvSpPr>
        <p:spPr>
          <a:xfrm>
            <a:off x="3469472" y="1330158"/>
            <a:ext cx="2178853" cy="129752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600"/>
              </a:spcBef>
              <a:spcAft>
                <a:spcPts val="0"/>
              </a:spcAft>
              <a:buClrTx/>
              <a:buSzTx/>
              <a:buFontTx/>
              <a:buNone/>
              <a:tabLst/>
              <a:defRPr/>
            </a:pPr>
            <a:r>
              <a:rPr kumimoji="0" lang="sv-SE" sz="1200" b="1" i="0" u="none" strike="noStrike" kern="1200" cap="none" spc="0" normalizeH="0" baseline="0" noProof="0">
                <a:ln>
                  <a:noFill/>
                </a:ln>
                <a:solidFill>
                  <a:srgbClr val="000000"/>
                </a:solidFill>
                <a:effectLst/>
                <a:uLnTx/>
                <a:uFillTx/>
                <a:latin typeface="Arial"/>
                <a:ea typeface="+mn-ea"/>
                <a:cs typeface="+mn-cs"/>
              </a:rPr>
              <a:t>Styrgrupp</a:t>
            </a:r>
          </a:p>
          <a:p>
            <a:pPr marL="0" marR="0" lvl="0" indent="0" algn="ctr" defTabSz="457200" rtl="0" eaLnBrk="1" fontAlgn="auto" latinLnBrk="0" hangingPunct="1">
              <a:lnSpc>
                <a:spcPct val="100000"/>
              </a:lnSpc>
              <a:spcBef>
                <a:spcPts val="60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a:ea typeface="+mn-ea"/>
                <a:cs typeface="+mn-cs"/>
              </a:rPr>
              <a:t>Fredrik Enlund (Kalmar)</a:t>
            </a:r>
          </a:p>
          <a:p>
            <a:pPr marL="0" marR="0" lvl="0" indent="0" algn="ctr" defTabSz="457200" rtl="0" eaLnBrk="1" fontAlgn="auto" latinLnBrk="0" hangingPunct="1">
              <a:lnSpc>
                <a:spcPct val="100000"/>
              </a:lnSpc>
              <a:spcBef>
                <a:spcPts val="60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a:ea typeface="+mn-ea"/>
                <a:cs typeface="+mn-cs"/>
              </a:rPr>
              <a:t>Srinivas Uppugunduri (RCC)</a:t>
            </a:r>
          </a:p>
        </p:txBody>
      </p:sp>
      <p:sp>
        <p:nvSpPr>
          <p:cNvPr id="11" name="Rectangle 10">
            <a:extLst>
              <a:ext uri="{FF2B5EF4-FFF2-40B4-BE49-F238E27FC236}">
                <a16:creationId xmlns:a16="http://schemas.microsoft.com/office/drawing/2014/main" id="{236E339A-79BE-765F-CC8A-4BD9459AC331}"/>
              </a:ext>
            </a:extLst>
          </p:cNvPr>
          <p:cNvSpPr/>
          <p:nvPr/>
        </p:nvSpPr>
        <p:spPr>
          <a:xfrm>
            <a:off x="609600" y="3074451"/>
            <a:ext cx="2178853" cy="1296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srgbClr val="000000"/>
                </a:solidFill>
                <a:effectLst/>
                <a:uLnTx/>
                <a:uFillTx/>
                <a:latin typeface="Arial"/>
                <a:ea typeface="+mn-ea"/>
                <a:cs typeface="+mn-cs"/>
              </a:rPr>
              <a:t>Projektgrupp</a:t>
            </a:r>
          </a:p>
        </p:txBody>
      </p:sp>
      <p:sp>
        <p:nvSpPr>
          <p:cNvPr id="17" name="TextBox 16">
            <a:extLst>
              <a:ext uri="{FF2B5EF4-FFF2-40B4-BE49-F238E27FC236}">
                <a16:creationId xmlns:a16="http://schemas.microsoft.com/office/drawing/2014/main" id="{D104AF51-6F75-FF94-DBEF-C4A94AE01D3F}"/>
              </a:ext>
            </a:extLst>
          </p:cNvPr>
          <p:cNvSpPr txBox="1"/>
          <p:nvPr/>
        </p:nvSpPr>
        <p:spPr>
          <a:xfrm>
            <a:off x="3625448" y="979788"/>
            <a:ext cx="1866900"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a:ln>
                  <a:noFill/>
                </a:ln>
                <a:solidFill>
                  <a:srgbClr val="000000"/>
                </a:solidFill>
                <a:effectLst/>
                <a:uLnTx/>
                <a:uFillTx/>
                <a:latin typeface="Arial"/>
                <a:ea typeface="+mn-ea"/>
                <a:cs typeface="+mn-cs"/>
              </a:rPr>
              <a:t>Patologi</a:t>
            </a:r>
          </a:p>
        </p:txBody>
      </p:sp>
      <p:sp>
        <p:nvSpPr>
          <p:cNvPr id="18" name="TextBox 17">
            <a:extLst>
              <a:ext uri="{FF2B5EF4-FFF2-40B4-BE49-F238E27FC236}">
                <a16:creationId xmlns:a16="http://schemas.microsoft.com/office/drawing/2014/main" id="{6EA5173D-5F64-E59F-E335-465F9ECD219C}"/>
              </a:ext>
            </a:extLst>
          </p:cNvPr>
          <p:cNvSpPr txBox="1"/>
          <p:nvPr/>
        </p:nvSpPr>
        <p:spPr>
          <a:xfrm>
            <a:off x="765577" y="979788"/>
            <a:ext cx="1866900"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a:ln>
                  <a:noFill/>
                </a:ln>
                <a:solidFill>
                  <a:srgbClr val="000000"/>
                </a:solidFill>
                <a:effectLst/>
                <a:uLnTx/>
                <a:uFillTx/>
                <a:latin typeface="Arial"/>
                <a:ea typeface="+mn-ea"/>
                <a:cs typeface="+mn-cs"/>
              </a:rPr>
              <a:t>Bild och funktion</a:t>
            </a:r>
          </a:p>
        </p:txBody>
      </p:sp>
      <p:cxnSp>
        <p:nvCxnSpPr>
          <p:cNvPr id="20" name="Straight Arrow Connector 19">
            <a:extLst>
              <a:ext uri="{FF2B5EF4-FFF2-40B4-BE49-F238E27FC236}">
                <a16:creationId xmlns:a16="http://schemas.microsoft.com/office/drawing/2014/main" id="{2E8681F9-113F-19A2-4F3A-D34FF2F62054}"/>
              </a:ext>
            </a:extLst>
          </p:cNvPr>
          <p:cNvCxnSpPr>
            <a:cxnSpLocks/>
            <a:stCxn id="9" idx="3"/>
            <a:endCxn id="10" idx="1"/>
          </p:cNvCxnSpPr>
          <p:nvPr/>
        </p:nvCxnSpPr>
        <p:spPr>
          <a:xfrm>
            <a:off x="2788453" y="1978919"/>
            <a:ext cx="681019" cy="0"/>
          </a:xfrm>
          <a:prstGeom prst="straightConnector1">
            <a:avLst/>
          </a:prstGeom>
          <a:ln w="76200">
            <a:solidFill>
              <a:schemeClr val="tx2">
                <a:lumMod val="20000"/>
                <a:lumOff val="80000"/>
              </a:schemeClr>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9433663F-2065-AE54-CD9E-0725AAB7F093}"/>
              </a:ext>
            </a:extLst>
          </p:cNvPr>
          <p:cNvCxnSpPr>
            <a:cxnSpLocks/>
          </p:cNvCxnSpPr>
          <p:nvPr/>
        </p:nvCxnSpPr>
        <p:spPr>
          <a:xfrm>
            <a:off x="2788453" y="3722451"/>
            <a:ext cx="681019" cy="0"/>
          </a:xfrm>
          <a:prstGeom prst="straightConnector1">
            <a:avLst/>
          </a:prstGeom>
          <a:ln w="76200">
            <a:solidFill>
              <a:schemeClr val="tx2">
                <a:lumMod val="20000"/>
                <a:lumOff val="80000"/>
              </a:schemeClr>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38" name="Rectangle 37">
            <a:extLst>
              <a:ext uri="{FF2B5EF4-FFF2-40B4-BE49-F238E27FC236}">
                <a16:creationId xmlns:a16="http://schemas.microsoft.com/office/drawing/2014/main" id="{753AEDBB-9AE3-BDBB-1E7A-D17F5BA0E184}"/>
              </a:ext>
            </a:extLst>
          </p:cNvPr>
          <p:cNvSpPr/>
          <p:nvPr/>
        </p:nvSpPr>
        <p:spPr>
          <a:xfrm>
            <a:off x="609601" y="5184094"/>
            <a:ext cx="5038724" cy="648000"/>
          </a:xfrm>
          <a:prstGeom prst="rect">
            <a:avLst/>
          </a:prstGeom>
          <a:solidFill>
            <a:srgbClr val="B2E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600"/>
              </a:spcBef>
              <a:spcAft>
                <a:spcPts val="0"/>
              </a:spcAft>
              <a:buClrTx/>
              <a:buSzTx/>
              <a:buFontTx/>
              <a:buNone/>
              <a:tabLst/>
              <a:defRPr/>
            </a:pPr>
            <a:r>
              <a:rPr kumimoji="0" lang="sv-SE" sz="1200" b="1" i="0" u="none" strike="noStrike" kern="1200" cap="none" spc="0" normalizeH="0" baseline="0" noProof="0">
                <a:ln>
                  <a:noFill/>
                </a:ln>
                <a:solidFill>
                  <a:srgbClr val="000000"/>
                </a:solidFill>
                <a:effectLst/>
                <a:uLnTx/>
                <a:uFillTx/>
                <a:latin typeface="Arial"/>
                <a:ea typeface="+mn-ea"/>
                <a:cs typeface="+mn-cs"/>
              </a:rPr>
              <a:t>Återkoppling från andra fora</a:t>
            </a:r>
          </a:p>
        </p:txBody>
      </p:sp>
      <p:sp>
        <p:nvSpPr>
          <p:cNvPr id="13" name="Rectangle 12">
            <a:extLst>
              <a:ext uri="{FF2B5EF4-FFF2-40B4-BE49-F238E27FC236}">
                <a16:creationId xmlns:a16="http://schemas.microsoft.com/office/drawing/2014/main" id="{ABEB8476-CC7F-B20C-5D89-A8094B2233FE}"/>
              </a:ext>
            </a:extLst>
          </p:cNvPr>
          <p:cNvSpPr/>
          <p:nvPr/>
        </p:nvSpPr>
        <p:spPr>
          <a:xfrm>
            <a:off x="6149888" y="3175295"/>
            <a:ext cx="5346416" cy="10943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srgbClr val="000000"/>
                </a:solidFill>
                <a:effectLst/>
                <a:uLnTx/>
                <a:uFillTx/>
                <a:latin typeface="Arial"/>
                <a:ea typeface="+mn-ea"/>
                <a:cs typeface="+mn-cs"/>
              </a:rPr>
              <a:t>Företrädare som säkrar perspektiv från olika geografier, vårdnivåer, specialiteter och professioner utifrån förberedda underlag</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srgbClr val="000000"/>
                </a:solidFill>
                <a:effectLst/>
                <a:uLnTx/>
                <a:uFillTx/>
                <a:latin typeface="Arial"/>
                <a:ea typeface="+mn-ea"/>
                <a:cs typeface="+mn-cs"/>
              </a:rPr>
              <a:t>Genomförandestöd (process, analyser och underlag)</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srgbClr val="000000"/>
                </a:solidFill>
                <a:effectLst/>
                <a:uLnTx/>
                <a:uFillTx/>
                <a:latin typeface="Arial"/>
                <a:ea typeface="+mn-ea"/>
                <a:cs typeface="+mn-cs"/>
              </a:rPr>
              <a:t>Möten varannan vecka</a:t>
            </a:r>
          </a:p>
        </p:txBody>
      </p:sp>
      <p:sp>
        <p:nvSpPr>
          <p:cNvPr id="15" name="Rectangle 14">
            <a:extLst>
              <a:ext uri="{FF2B5EF4-FFF2-40B4-BE49-F238E27FC236}">
                <a16:creationId xmlns:a16="http://schemas.microsoft.com/office/drawing/2014/main" id="{34FC1F7B-3D1A-A2D5-F125-173CC3E1C400}"/>
              </a:ext>
            </a:extLst>
          </p:cNvPr>
          <p:cNvSpPr/>
          <p:nvPr/>
        </p:nvSpPr>
        <p:spPr>
          <a:xfrm>
            <a:off x="6149888" y="1431763"/>
            <a:ext cx="5346416" cy="10943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srgbClr val="000000"/>
                </a:solidFill>
                <a:effectLst/>
                <a:uLnTx/>
                <a:uFillTx/>
                <a:latin typeface="Arial"/>
                <a:ea typeface="+mn-ea"/>
                <a:cs typeface="+mn-cs"/>
              </a:rPr>
              <a:t>Sätter riktning för arbetet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srgbClr val="000000"/>
                </a:solidFill>
                <a:effectLst/>
                <a:uLnTx/>
                <a:uFillTx/>
                <a:latin typeface="Arial"/>
                <a:ea typeface="+mn-ea"/>
                <a:cs typeface="+mn-cs"/>
              </a:rPr>
              <a:t>Ger stöd för framdrift genom att utgöra bollplank kring sakinnehåll, datakällor och process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srgbClr val="000000"/>
                </a:solidFill>
                <a:effectLst/>
                <a:uLnTx/>
                <a:uFillTx/>
                <a:latin typeface="Arial"/>
                <a:ea typeface="+mn-ea"/>
                <a:cs typeface="+mn-cs"/>
              </a:rPr>
              <a:t>En företrädare från respektive specialitet och en från RCC i samverkan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srgbClr val="000000"/>
                </a:solidFill>
                <a:effectLst/>
                <a:uLnTx/>
                <a:uFillTx/>
                <a:latin typeface="Arial"/>
                <a:ea typeface="+mn-ea"/>
                <a:cs typeface="+mn-cs"/>
              </a:rPr>
              <a:t>Genomförandestöd (process, analyser och underlag)</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srgbClr val="000000"/>
                </a:solidFill>
                <a:effectLst/>
                <a:uLnTx/>
                <a:uFillTx/>
                <a:latin typeface="Arial"/>
                <a:ea typeface="+mn-ea"/>
                <a:cs typeface="+mn-cs"/>
              </a:rPr>
              <a:t>Möte varje vecka</a:t>
            </a:r>
          </a:p>
        </p:txBody>
      </p:sp>
      <p:sp>
        <p:nvSpPr>
          <p:cNvPr id="37" name="Rectangle 36">
            <a:extLst>
              <a:ext uri="{FF2B5EF4-FFF2-40B4-BE49-F238E27FC236}">
                <a16:creationId xmlns:a16="http://schemas.microsoft.com/office/drawing/2014/main" id="{E5971931-EF58-B793-F97F-717C4FA36EAF}"/>
              </a:ext>
            </a:extLst>
          </p:cNvPr>
          <p:cNvSpPr/>
          <p:nvPr/>
        </p:nvSpPr>
        <p:spPr>
          <a:xfrm>
            <a:off x="6149888" y="4993761"/>
            <a:ext cx="5452379" cy="1028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srgbClr val="000000"/>
                </a:solidFill>
                <a:effectLst/>
                <a:uLnTx/>
                <a:uFillTx/>
                <a:latin typeface="Arial"/>
                <a:ea typeface="+mn-ea"/>
                <a:cs typeface="+mn-cs"/>
              </a:rPr>
              <a:t>Patient- och närståendeföreträdare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srgbClr val="000000"/>
                </a:solidFill>
                <a:effectLst/>
                <a:uLnTx/>
                <a:uFillTx/>
                <a:latin typeface="Arial"/>
                <a:ea typeface="+mn-ea"/>
                <a:cs typeface="+mn-cs"/>
              </a:rPr>
              <a:t>Verksamheter och profession (verksamhetschefsmöten, professionsspecifika konferenser, specialistföreningarnas årsmöten m.fl.)</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srgbClr val="000000"/>
                </a:solidFill>
                <a:effectLst/>
                <a:uLnTx/>
                <a:uFillTx/>
                <a:latin typeface="Arial"/>
                <a:ea typeface="+mn-ea"/>
                <a:cs typeface="+mn-cs"/>
              </a:rPr>
              <a:t>Kunskapsstyrning (NPO medicinsk diagnostik)</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srgbClr val="000000"/>
                </a:solidFill>
                <a:effectLst/>
                <a:uLnTx/>
                <a:uFillTx/>
                <a:latin typeface="Arial"/>
                <a:ea typeface="+mn-ea"/>
                <a:cs typeface="+mn-cs"/>
              </a:rPr>
              <a:t>…</a:t>
            </a:r>
          </a:p>
        </p:txBody>
      </p:sp>
      <p:sp>
        <p:nvSpPr>
          <p:cNvPr id="6" name="Rectangle 5">
            <a:extLst>
              <a:ext uri="{FF2B5EF4-FFF2-40B4-BE49-F238E27FC236}">
                <a16:creationId xmlns:a16="http://schemas.microsoft.com/office/drawing/2014/main" id="{8AC12987-CF4B-2884-5714-C3120808108B}"/>
              </a:ext>
            </a:extLst>
          </p:cNvPr>
          <p:cNvSpPr/>
          <p:nvPr/>
        </p:nvSpPr>
        <p:spPr>
          <a:xfrm>
            <a:off x="11400000" y="0"/>
            <a:ext cx="792000" cy="792000"/>
          </a:xfrm>
          <a:prstGeom prst="rect">
            <a:avLst/>
          </a:prstGeom>
          <a:solidFill>
            <a:srgbClr val="E1F4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b="1">
                <a:solidFill>
                  <a:schemeClr val="tx1"/>
                </a:solidFill>
              </a:rPr>
              <a:t>H</a:t>
            </a:r>
          </a:p>
        </p:txBody>
      </p:sp>
    </p:spTree>
    <p:extLst>
      <p:ext uri="{BB962C8B-B14F-4D97-AF65-F5344CB8AC3E}">
        <p14:creationId xmlns:p14="http://schemas.microsoft.com/office/powerpoint/2010/main" val="336851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76F54-9678-2D46-4E00-580D4740B667}"/>
              </a:ext>
            </a:extLst>
          </p:cNvPr>
          <p:cNvSpPr>
            <a:spLocks noGrp="1"/>
          </p:cNvSpPr>
          <p:nvPr>
            <p:ph type="title"/>
          </p:nvPr>
        </p:nvSpPr>
        <p:spPr/>
        <p:txBody>
          <a:bodyPr/>
          <a:lstStyle/>
          <a:p>
            <a:r>
              <a:rPr lang="sv-SE" dirty="0"/>
              <a:t>Metoder för genomlysningen</a:t>
            </a:r>
          </a:p>
        </p:txBody>
      </p:sp>
      <p:sp>
        <p:nvSpPr>
          <p:cNvPr id="3" name="Date Placeholder 2">
            <a:extLst>
              <a:ext uri="{FF2B5EF4-FFF2-40B4-BE49-F238E27FC236}">
                <a16:creationId xmlns:a16="http://schemas.microsoft.com/office/drawing/2014/main" id="{6F985F01-2039-F8CE-8BC1-D1EA099F6237}"/>
              </a:ext>
            </a:extLst>
          </p:cNvPr>
          <p:cNvSpPr>
            <a:spLocks noGrp="1"/>
          </p:cNvSpPr>
          <p:nvPr>
            <p:ph type="dt" sz="half" idx="10"/>
          </p:nvPr>
        </p:nvSpPr>
        <p:spPr/>
        <p:txBody>
          <a:bodyPr/>
          <a:lstStyle/>
          <a:p>
            <a:fld id="{9B9DF15C-B686-437D-9FB1-2513361E92B5}" type="datetime1">
              <a:rPr lang="sv-SE" smtClean="0"/>
              <a:t>2024-09-04</a:t>
            </a:fld>
            <a:endParaRPr lang="sv-SE"/>
          </a:p>
        </p:txBody>
      </p:sp>
      <p:sp>
        <p:nvSpPr>
          <p:cNvPr id="5" name="Text Placeholder 4">
            <a:extLst>
              <a:ext uri="{FF2B5EF4-FFF2-40B4-BE49-F238E27FC236}">
                <a16:creationId xmlns:a16="http://schemas.microsoft.com/office/drawing/2014/main" id="{0125F043-3AE3-1E75-5EAB-BD4376E102AC}"/>
              </a:ext>
            </a:extLst>
          </p:cNvPr>
          <p:cNvSpPr>
            <a:spLocks noGrp="1"/>
          </p:cNvSpPr>
          <p:nvPr>
            <p:ph type="body" sz="quarter" idx="13"/>
          </p:nvPr>
        </p:nvSpPr>
        <p:spPr/>
        <p:txBody>
          <a:bodyPr/>
          <a:lstStyle/>
          <a:p>
            <a:endParaRPr lang="sv-SE"/>
          </a:p>
        </p:txBody>
      </p:sp>
      <p:sp>
        <p:nvSpPr>
          <p:cNvPr id="26" name="Rectangle 25">
            <a:extLst>
              <a:ext uri="{FF2B5EF4-FFF2-40B4-BE49-F238E27FC236}">
                <a16:creationId xmlns:a16="http://schemas.microsoft.com/office/drawing/2014/main" id="{9E4F668A-9E48-2E4A-7B75-C5954FD52375}"/>
              </a:ext>
            </a:extLst>
          </p:cNvPr>
          <p:cNvSpPr/>
          <p:nvPr/>
        </p:nvSpPr>
        <p:spPr>
          <a:xfrm>
            <a:off x="396054" y="2032392"/>
            <a:ext cx="2145266" cy="3530225"/>
          </a:xfrm>
          <a:prstGeom prst="rect">
            <a:avLst/>
          </a:prstGeom>
          <a:solidFill>
            <a:srgbClr val="DDF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sv-SE" sz="1200" b="1">
              <a:solidFill>
                <a:schemeClr val="tx1"/>
              </a:solidFill>
            </a:endParaRPr>
          </a:p>
        </p:txBody>
      </p:sp>
      <p:sp>
        <p:nvSpPr>
          <p:cNvPr id="27" name="Rectangle 26">
            <a:extLst>
              <a:ext uri="{FF2B5EF4-FFF2-40B4-BE49-F238E27FC236}">
                <a16:creationId xmlns:a16="http://schemas.microsoft.com/office/drawing/2014/main" id="{77E412F9-F163-886A-48FD-CE912B306BA4}"/>
              </a:ext>
            </a:extLst>
          </p:cNvPr>
          <p:cNvSpPr/>
          <p:nvPr/>
        </p:nvSpPr>
        <p:spPr>
          <a:xfrm>
            <a:off x="2682347" y="2032392"/>
            <a:ext cx="2145266" cy="3530225"/>
          </a:xfrm>
          <a:prstGeom prst="rect">
            <a:avLst/>
          </a:prstGeom>
          <a:solidFill>
            <a:srgbClr val="DDF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sv-SE" sz="1200" b="1">
              <a:solidFill>
                <a:schemeClr val="tx1"/>
              </a:solidFill>
            </a:endParaRPr>
          </a:p>
        </p:txBody>
      </p:sp>
      <p:sp>
        <p:nvSpPr>
          <p:cNvPr id="28" name="Rectangle 27">
            <a:extLst>
              <a:ext uri="{FF2B5EF4-FFF2-40B4-BE49-F238E27FC236}">
                <a16:creationId xmlns:a16="http://schemas.microsoft.com/office/drawing/2014/main" id="{9F856EA5-7999-9848-AC3B-E7A571E66E80}"/>
              </a:ext>
            </a:extLst>
          </p:cNvPr>
          <p:cNvSpPr/>
          <p:nvPr/>
        </p:nvSpPr>
        <p:spPr>
          <a:xfrm>
            <a:off x="4968640" y="2032392"/>
            <a:ext cx="2145266" cy="3530225"/>
          </a:xfrm>
          <a:prstGeom prst="rect">
            <a:avLst/>
          </a:prstGeom>
          <a:solidFill>
            <a:srgbClr val="DDF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sv-SE" sz="1200" b="1">
              <a:solidFill>
                <a:schemeClr val="tx1"/>
              </a:solidFill>
            </a:endParaRPr>
          </a:p>
        </p:txBody>
      </p:sp>
      <p:sp>
        <p:nvSpPr>
          <p:cNvPr id="29" name="Rectangle 28">
            <a:extLst>
              <a:ext uri="{FF2B5EF4-FFF2-40B4-BE49-F238E27FC236}">
                <a16:creationId xmlns:a16="http://schemas.microsoft.com/office/drawing/2014/main" id="{5265F540-1E74-7D32-86D6-6E570329FD90}"/>
              </a:ext>
            </a:extLst>
          </p:cNvPr>
          <p:cNvSpPr/>
          <p:nvPr/>
        </p:nvSpPr>
        <p:spPr>
          <a:xfrm>
            <a:off x="7254933" y="2032392"/>
            <a:ext cx="2145266" cy="3530226"/>
          </a:xfrm>
          <a:prstGeom prst="rect">
            <a:avLst/>
          </a:prstGeom>
          <a:solidFill>
            <a:srgbClr val="DDF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sv-SE" sz="1200" b="1">
              <a:solidFill>
                <a:schemeClr val="tx1"/>
              </a:solidFill>
            </a:endParaRPr>
          </a:p>
        </p:txBody>
      </p:sp>
      <p:sp>
        <p:nvSpPr>
          <p:cNvPr id="30" name="Rectangle 29">
            <a:extLst>
              <a:ext uri="{FF2B5EF4-FFF2-40B4-BE49-F238E27FC236}">
                <a16:creationId xmlns:a16="http://schemas.microsoft.com/office/drawing/2014/main" id="{5022357F-1470-C512-53E3-F2227700704D}"/>
              </a:ext>
            </a:extLst>
          </p:cNvPr>
          <p:cNvSpPr/>
          <p:nvPr/>
        </p:nvSpPr>
        <p:spPr>
          <a:xfrm>
            <a:off x="9541225" y="2032392"/>
            <a:ext cx="2145266" cy="3530225"/>
          </a:xfrm>
          <a:prstGeom prst="rect">
            <a:avLst/>
          </a:prstGeom>
          <a:solidFill>
            <a:srgbClr val="DDF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sv-SE" sz="1200" b="1">
              <a:solidFill>
                <a:schemeClr val="tx1"/>
              </a:solidFill>
            </a:endParaRPr>
          </a:p>
        </p:txBody>
      </p:sp>
      <p:sp>
        <p:nvSpPr>
          <p:cNvPr id="20" name="Oval 19">
            <a:extLst>
              <a:ext uri="{FF2B5EF4-FFF2-40B4-BE49-F238E27FC236}">
                <a16:creationId xmlns:a16="http://schemas.microsoft.com/office/drawing/2014/main" id="{59C116A0-7BB2-55E0-0D88-9F105C28E752}"/>
              </a:ext>
            </a:extLst>
          </p:cNvPr>
          <p:cNvSpPr/>
          <p:nvPr/>
        </p:nvSpPr>
        <p:spPr>
          <a:xfrm>
            <a:off x="1061812" y="1671776"/>
            <a:ext cx="792000" cy="792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21" name="Oval 20">
            <a:extLst>
              <a:ext uri="{FF2B5EF4-FFF2-40B4-BE49-F238E27FC236}">
                <a16:creationId xmlns:a16="http://schemas.microsoft.com/office/drawing/2014/main" id="{3CF4C222-CAC4-A479-7454-F3CAB62B9AFA}"/>
              </a:ext>
            </a:extLst>
          </p:cNvPr>
          <p:cNvSpPr/>
          <p:nvPr/>
        </p:nvSpPr>
        <p:spPr>
          <a:xfrm>
            <a:off x="10213646" y="1652109"/>
            <a:ext cx="792000" cy="792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6" name="Oval 5">
            <a:extLst>
              <a:ext uri="{FF2B5EF4-FFF2-40B4-BE49-F238E27FC236}">
                <a16:creationId xmlns:a16="http://schemas.microsoft.com/office/drawing/2014/main" id="{D9464E73-6999-71DD-A083-D3A8A2C586F5}"/>
              </a:ext>
            </a:extLst>
          </p:cNvPr>
          <p:cNvSpPr/>
          <p:nvPr/>
        </p:nvSpPr>
        <p:spPr>
          <a:xfrm>
            <a:off x="3349771" y="1671776"/>
            <a:ext cx="792000" cy="792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9" name="Oval 8">
            <a:extLst>
              <a:ext uri="{FF2B5EF4-FFF2-40B4-BE49-F238E27FC236}">
                <a16:creationId xmlns:a16="http://schemas.microsoft.com/office/drawing/2014/main" id="{FB3F1B80-1ACC-3220-F9A2-CB0BD04AE75B}"/>
              </a:ext>
            </a:extLst>
          </p:cNvPr>
          <p:cNvSpPr/>
          <p:nvPr/>
        </p:nvSpPr>
        <p:spPr>
          <a:xfrm>
            <a:off x="5637730" y="1671776"/>
            <a:ext cx="792000" cy="792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19" name="Oval 18">
            <a:extLst>
              <a:ext uri="{FF2B5EF4-FFF2-40B4-BE49-F238E27FC236}">
                <a16:creationId xmlns:a16="http://schemas.microsoft.com/office/drawing/2014/main" id="{7250FAC4-198E-1714-9619-967C6E318DD9}"/>
              </a:ext>
            </a:extLst>
          </p:cNvPr>
          <p:cNvSpPr/>
          <p:nvPr/>
        </p:nvSpPr>
        <p:spPr>
          <a:xfrm>
            <a:off x="7925689" y="1671776"/>
            <a:ext cx="792000" cy="792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pic>
        <p:nvPicPr>
          <p:cNvPr id="17" name="Graphic 16">
            <a:extLst>
              <a:ext uri="{FF2B5EF4-FFF2-40B4-BE49-F238E27FC236}">
                <a16:creationId xmlns:a16="http://schemas.microsoft.com/office/drawing/2014/main" id="{AF7E1AAA-4BC3-8D6A-B05E-4E5E0F647644}"/>
              </a:ext>
            </a:extLst>
          </p:cNvPr>
          <p:cNvPicPr>
            <a:picLocks/>
          </p:cNvPicPr>
          <p:nvPr/>
        </p:nvPicPr>
        <p:blipFill>
          <a:blip r:embed="rId2">
            <a:extLst>
              <a:ext uri="{96DAC541-7B7A-43D3-8B79-37D633B846F1}">
                <asvg:svgBlip xmlns:asvg="http://schemas.microsoft.com/office/drawing/2016/SVG/main" xmlns="" r:embed="rId3"/>
              </a:ext>
            </a:extLst>
          </a:blip>
          <a:stretch>
            <a:fillRect/>
          </a:stretch>
        </p:blipFill>
        <p:spPr>
          <a:xfrm>
            <a:off x="1196812" y="1806778"/>
            <a:ext cx="522000" cy="521997"/>
          </a:xfrm>
          <a:prstGeom prst="rect">
            <a:avLst/>
          </a:prstGeom>
        </p:spPr>
      </p:pic>
      <p:sp>
        <p:nvSpPr>
          <p:cNvPr id="31" name="TextBox 30">
            <a:extLst>
              <a:ext uri="{FF2B5EF4-FFF2-40B4-BE49-F238E27FC236}">
                <a16:creationId xmlns:a16="http://schemas.microsoft.com/office/drawing/2014/main" id="{62750BB9-B78E-36A9-AA7A-B7D9C4587735}"/>
              </a:ext>
            </a:extLst>
          </p:cNvPr>
          <p:cNvSpPr txBox="1"/>
          <p:nvPr/>
        </p:nvSpPr>
        <p:spPr>
          <a:xfrm>
            <a:off x="388488" y="2723319"/>
            <a:ext cx="2112695" cy="307777"/>
          </a:xfrm>
          <a:prstGeom prst="rect">
            <a:avLst/>
          </a:prstGeom>
          <a:noFill/>
        </p:spPr>
        <p:txBody>
          <a:bodyPr wrap="square" rtlCol="0" anchor="b">
            <a:spAutoFit/>
          </a:bodyPr>
          <a:lstStyle/>
          <a:p>
            <a:pPr algn="ctr"/>
            <a:r>
              <a:rPr lang="sv-SE" sz="1400" b="1"/>
              <a:t>Dokumentanalys</a:t>
            </a:r>
          </a:p>
        </p:txBody>
      </p:sp>
      <p:sp>
        <p:nvSpPr>
          <p:cNvPr id="32" name="TextBox 31">
            <a:extLst>
              <a:ext uri="{FF2B5EF4-FFF2-40B4-BE49-F238E27FC236}">
                <a16:creationId xmlns:a16="http://schemas.microsoft.com/office/drawing/2014/main" id="{B9957BEC-F085-C90B-410D-4CB2C6802DD4}"/>
              </a:ext>
            </a:extLst>
          </p:cNvPr>
          <p:cNvSpPr txBox="1"/>
          <p:nvPr/>
        </p:nvSpPr>
        <p:spPr>
          <a:xfrm>
            <a:off x="2675909" y="2723319"/>
            <a:ext cx="2112695" cy="307777"/>
          </a:xfrm>
          <a:prstGeom prst="rect">
            <a:avLst/>
          </a:prstGeom>
          <a:noFill/>
        </p:spPr>
        <p:txBody>
          <a:bodyPr wrap="square" rtlCol="0" anchor="b">
            <a:spAutoFit/>
          </a:bodyPr>
          <a:lstStyle/>
          <a:p>
            <a:pPr algn="ctr"/>
            <a:r>
              <a:rPr lang="sv-SE" sz="1400" b="1"/>
              <a:t>Intervjuer och fora</a:t>
            </a:r>
          </a:p>
        </p:txBody>
      </p:sp>
      <p:sp>
        <p:nvSpPr>
          <p:cNvPr id="33" name="TextBox 32">
            <a:extLst>
              <a:ext uri="{FF2B5EF4-FFF2-40B4-BE49-F238E27FC236}">
                <a16:creationId xmlns:a16="http://schemas.microsoft.com/office/drawing/2014/main" id="{B1960E72-25F3-BD8D-3B56-8CB94987AE6D}"/>
              </a:ext>
            </a:extLst>
          </p:cNvPr>
          <p:cNvSpPr txBox="1"/>
          <p:nvPr/>
        </p:nvSpPr>
        <p:spPr>
          <a:xfrm>
            <a:off x="4963330" y="2723319"/>
            <a:ext cx="2112695" cy="307777"/>
          </a:xfrm>
          <a:prstGeom prst="rect">
            <a:avLst/>
          </a:prstGeom>
          <a:noFill/>
        </p:spPr>
        <p:txBody>
          <a:bodyPr wrap="square" rtlCol="0" anchor="b">
            <a:spAutoFit/>
          </a:bodyPr>
          <a:lstStyle/>
          <a:p>
            <a:pPr algn="ctr"/>
            <a:r>
              <a:rPr lang="sv-SE" sz="1400" b="1"/>
              <a:t>Enkät</a:t>
            </a:r>
          </a:p>
        </p:txBody>
      </p:sp>
      <p:sp>
        <p:nvSpPr>
          <p:cNvPr id="34" name="TextBox 33">
            <a:extLst>
              <a:ext uri="{FF2B5EF4-FFF2-40B4-BE49-F238E27FC236}">
                <a16:creationId xmlns:a16="http://schemas.microsoft.com/office/drawing/2014/main" id="{160571D8-A30F-3D4C-0DB3-CC923618414C}"/>
              </a:ext>
            </a:extLst>
          </p:cNvPr>
          <p:cNvSpPr txBox="1"/>
          <p:nvPr/>
        </p:nvSpPr>
        <p:spPr>
          <a:xfrm>
            <a:off x="7250751" y="2723319"/>
            <a:ext cx="2112695" cy="307777"/>
          </a:xfrm>
          <a:prstGeom prst="rect">
            <a:avLst/>
          </a:prstGeom>
          <a:noFill/>
        </p:spPr>
        <p:txBody>
          <a:bodyPr wrap="square" rtlCol="0" anchor="b">
            <a:spAutoFit/>
          </a:bodyPr>
          <a:lstStyle/>
          <a:p>
            <a:pPr algn="ctr"/>
            <a:r>
              <a:rPr lang="sv-SE" sz="1400" b="1"/>
              <a:t>Kvantitativ analys</a:t>
            </a:r>
          </a:p>
        </p:txBody>
      </p:sp>
      <p:sp>
        <p:nvSpPr>
          <p:cNvPr id="35" name="TextBox 34">
            <a:extLst>
              <a:ext uri="{FF2B5EF4-FFF2-40B4-BE49-F238E27FC236}">
                <a16:creationId xmlns:a16="http://schemas.microsoft.com/office/drawing/2014/main" id="{3564342D-0FD9-D4C2-D126-E3DE3D863FDB}"/>
              </a:ext>
            </a:extLst>
          </p:cNvPr>
          <p:cNvSpPr txBox="1"/>
          <p:nvPr/>
        </p:nvSpPr>
        <p:spPr>
          <a:xfrm>
            <a:off x="9538171" y="2754097"/>
            <a:ext cx="2112695" cy="523220"/>
          </a:xfrm>
          <a:prstGeom prst="rect">
            <a:avLst/>
          </a:prstGeom>
          <a:noFill/>
        </p:spPr>
        <p:txBody>
          <a:bodyPr wrap="square" rtlCol="0" anchor="b">
            <a:spAutoFit/>
          </a:bodyPr>
          <a:lstStyle/>
          <a:p>
            <a:pPr algn="ctr"/>
            <a:r>
              <a:rPr lang="sv-SE" sz="1400" b="1"/>
              <a:t>Workshop med bred inbjudan</a:t>
            </a:r>
          </a:p>
        </p:txBody>
      </p:sp>
      <p:pic>
        <p:nvPicPr>
          <p:cNvPr id="18" name="Graphic 17">
            <a:extLst>
              <a:ext uri="{FF2B5EF4-FFF2-40B4-BE49-F238E27FC236}">
                <a16:creationId xmlns:a16="http://schemas.microsoft.com/office/drawing/2014/main" id="{0F0141F3-7B97-9AD9-3989-C1109EE4F471}"/>
              </a:ext>
            </a:extLst>
          </p:cNvPr>
          <p:cNvPicPr>
            <a:picLocks/>
          </p:cNvPicPr>
          <p:nvPr/>
        </p:nvPicPr>
        <p:blipFill>
          <a:blip r:embed="rId4">
            <a:extLst>
              <a:ext uri="{96DAC541-7B7A-43D3-8B79-37D633B846F1}">
                <asvg:svgBlip xmlns:asvg="http://schemas.microsoft.com/office/drawing/2016/SVG/main" xmlns="" r:embed="rId5"/>
              </a:ext>
            </a:extLst>
          </a:blip>
          <a:stretch>
            <a:fillRect/>
          </a:stretch>
        </p:blipFill>
        <p:spPr>
          <a:xfrm>
            <a:off x="3477571" y="1800033"/>
            <a:ext cx="536400" cy="535486"/>
          </a:xfrm>
          <a:prstGeom prst="rect">
            <a:avLst/>
          </a:prstGeom>
        </p:spPr>
      </p:pic>
      <p:pic>
        <p:nvPicPr>
          <p:cNvPr id="10" name="Graphic 9">
            <a:extLst>
              <a:ext uri="{FF2B5EF4-FFF2-40B4-BE49-F238E27FC236}">
                <a16:creationId xmlns:a16="http://schemas.microsoft.com/office/drawing/2014/main" id="{0DA514AC-8FE7-28F0-0AE4-6887AAC93C3D}"/>
              </a:ext>
            </a:extLst>
          </p:cNvPr>
          <p:cNvPicPr>
            <a:picLocks/>
          </p:cNvPicPr>
          <p:nvPr/>
        </p:nvPicPr>
        <p:blipFill>
          <a:blip r:embed="rId6">
            <a:extLst>
              <a:ext uri="{96DAC541-7B7A-43D3-8B79-37D633B846F1}">
                <asvg:svgBlip xmlns:asvg="http://schemas.microsoft.com/office/drawing/2016/SVG/main" xmlns="" r:embed="rId7"/>
              </a:ext>
            </a:extLst>
          </a:blip>
          <a:stretch>
            <a:fillRect/>
          </a:stretch>
        </p:blipFill>
        <p:spPr>
          <a:xfrm>
            <a:off x="5810530" y="1845074"/>
            <a:ext cx="446400" cy="445405"/>
          </a:xfrm>
          <a:prstGeom prst="rect">
            <a:avLst/>
          </a:prstGeom>
        </p:spPr>
      </p:pic>
      <p:pic>
        <p:nvPicPr>
          <p:cNvPr id="24" name="Graphic 23">
            <a:extLst>
              <a:ext uri="{FF2B5EF4-FFF2-40B4-BE49-F238E27FC236}">
                <a16:creationId xmlns:a16="http://schemas.microsoft.com/office/drawing/2014/main" id="{A8899D32-8881-2253-F7A6-F8DB56976ED5}"/>
              </a:ext>
            </a:extLst>
          </p:cNvPr>
          <p:cNvPicPr>
            <a:picLocks/>
          </p:cNvPicPr>
          <p:nvPr/>
        </p:nvPicPr>
        <p:blipFill>
          <a:blip r:embed="rId8">
            <a:extLst>
              <a:ext uri="{96DAC541-7B7A-43D3-8B79-37D633B846F1}">
                <asvg:svgBlip xmlns:asvg="http://schemas.microsoft.com/office/drawing/2016/SVG/main" xmlns="" r:embed="rId9"/>
              </a:ext>
            </a:extLst>
          </a:blip>
          <a:stretch>
            <a:fillRect/>
          </a:stretch>
        </p:blipFill>
        <p:spPr>
          <a:xfrm>
            <a:off x="8071489" y="1818129"/>
            <a:ext cx="500400" cy="499294"/>
          </a:xfrm>
          <a:prstGeom prst="rect">
            <a:avLst/>
          </a:prstGeom>
        </p:spPr>
      </p:pic>
      <p:pic>
        <p:nvPicPr>
          <p:cNvPr id="22" name="Graphic 21">
            <a:extLst>
              <a:ext uri="{FF2B5EF4-FFF2-40B4-BE49-F238E27FC236}">
                <a16:creationId xmlns:a16="http://schemas.microsoft.com/office/drawing/2014/main" id="{638D187E-BCD1-952D-6D5A-396AE6F5BD67}"/>
              </a:ext>
            </a:extLst>
          </p:cNvPr>
          <p:cNvPicPr>
            <a:picLocks/>
          </p:cNvPicPr>
          <p:nvPr/>
        </p:nvPicPr>
        <p:blipFill>
          <a:blip r:embed="rId10">
            <a:extLst>
              <a:ext uri="{96DAC541-7B7A-43D3-8B79-37D633B846F1}">
                <asvg:svgBlip xmlns:asvg="http://schemas.microsoft.com/office/drawing/2016/SVG/main" xmlns="" r:embed="rId11"/>
              </a:ext>
            </a:extLst>
          </a:blip>
          <a:stretch>
            <a:fillRect/>
          </a:stretch>
        </p:blipFill>
        <p:spPr>
          <a:xfrm>
            <a:off x="10273046" y="1710746"/>
            <a:ext cx="673200" cy="674727"/>
          </a:xfrm>
          <a:prstGeom prst="rect">
            <a:avLst/>
          </a:prstGeom>
        </p:spPr>
      </p:pic>
      <p:sp>
        <p:nvSpPr>
          <p:cNvPr id="36" name="TextBox 35">
            <a:extLst>
              <a:ext uri="{FF2B5EF4-FFF2-40B4-BE49-F238E27FC236}">
                <a16:creationId xmlns:a16="http://schemas.microsoft.com/office/drawing/2014/main" id="{2370BD87-1775-488C-2FCF-D592B9323310}"/>
              </a:ext>
            </a:extLst>
          </p:cNvPr>
          <p:cNvSpPr txBox="1"/>
          <p:nvPr/>
        </p:nvSpPr>
        <p:spPr>
          <a:xfrm>
            <a:off x="396054" y="3285039"/>
            <a:ext cx="2112695" cy="307777"/>
          </a:xfrm>
          <a:prstGeom prst="rect">
            <a:avLst/>
          </a:prstGeom>
          <a:noFill/>
        </p:spPr>
        <p:txBody>
          <a:bodyPr wrap="square" lIns="36000" rIns="36000" rtlCol="0" anchor="t">
            <a:spAutoFit/>
          </a:bodyPr>
          <a:lstStyle>
            <a:defPPr>
              <a:defRPr lang="sv-SE"/>
            </a:defPPr>
            <a:lvl1pPr marR="0" lvl="0" algn="ctr" fontAlgn="auto">
              <a:lnSpc>
                <a:spcPct val="100000"/>
              </a:lnSpc>
              <a:spcBef>
                <a:spcPts val="600"/>
              </a:spcBef>
              <a:spcAft>
                <a:spcPts val="0"/>
              </a:spcAft>
              <a:buClrTx/>
              <a:buSzTx/>
              <a:tabLst/>
              <a:defRPr sz="1400"/>
            </a:lvl1pPr>
          </a:lstStyle>
          <a:p>
            <a:r>
              <a:rPr lang="sv-SE"/>
              <a:t>Dokumentanalys</a:t>
            </a:r>
          </a:p>
        </p:txBody>
      </p:sp>
      <p:sp>
        <p:nvSpPr>
          <p:cNvPr id="37" name="TextBox 36">
            <a:extLst>
              <a:ext uri="{FF2B5EF4-FFF2-40B4-BE49-F238E27FC236}">
                <a16:creationId xmlns:a16="http://schemas.microsoft.com/office/drawing/2014/main" id="{EA87FD22-953A-C730-FBA5-4D9E89E9E120}"/>
              </a:ext>
            </a:extLst>
          </p:cNvPr>
          <p:cNvSpPr txBox="1"/>
          <p:nvPr/>
        </p:nvSpPr>
        <p:spPr>
          <a:xfrm>
            <a:off x="2682346" y="3285039"/>
            <a:ext cx="2112695" cy="523220"/>
          </a:xfrm>
          <a:prstGeom prst="rect">
            <a:avLst/>
          </a:prstGeom>
          <a:noFill/>
        </p:spPr>
        <p:txBody>
          <a:bodyPr wrap="square" lIns="36000" rIns="36000" rtlCol="0" anchor="t">
            <a:spAutoFit/>
          </a:bodyPr>
          <a:lstStyle>
            <a:defPPr>
              <a:defRPr lang="sv-SE"/>
            </a:defPPr>
            <a:lvl1pPr marR="0" lvl="0" algn="ctr" fontAlgn="auto">
              <a:lnSpc>
                <a:spcPct val="100000"/>
              </a:lnSpc>
              <a:spcBef>
                <a:spcPts val="600"/>
              </a:spcBef>
              <a:spcAft>
                <a:spcPts val="0"/>
              </a:spcAft>
              <a:buClrTx/>
              <a:buSzTx/>
              <a:tabLst/>
              <a:defRPr sz="1400"/>
            </a:lvl1pPr>
          </a:lstStyle>
          <a:p>
            <a:r>
              <a:rPr lang="sv-SE" dirty="0"/>
              <a:t>Ca 30 respondenter från olika fora</a:t>
            </a:r>
          </a:p>
        </p:txBody>
      </p:sp>
      <p:sp>
        <p:nvSpPr>
          <p:cNvPr id="38" name="TextBox 37">
            <a:extLst>
              <a:ext uri="{FF2B5EF4-FFF2-40B4-BE49-F238E27FC236}">
                <a16:creationId xmlns:a16="http://schemas.microsoft.com/office/drawing/2014/main" id="{F0780178-709D-90B8-332E-BEF5E5F9545B}"/>
              </a:ext>
            </a:extLst>
          </p:cNvPr>
          <p:cNvSpPr txBox="1"/>
          <p:nvPr/>
        </p:nvSpPr>
        <p:spPr>
          <a:xfrm>
            <a:off x="4981086" y="3285039"/>
            <a:ext cx="2112695" cy="954107"/>
          </a:xfrm>
          <a:prstGeom prst="rect">
            <a:avLst/>
          </a:prstGeom>
          <a:noFill/>
        </p:spPr>
        <p:txBody>
          <a:bodyPr wrap="square" lIns="36000" rIns="36000" rtlCol="0" anchor="t">
            <a:spAutoFit/>
          </a:bodyPr>
          <a:lstStyle>
            <a:defPPr>
              <a:defRPr lang="sv-SE"/>
            </a:defPPr>
            <a:lvl1pPr marR="0" lvl="0" algn="ctr" fontAlgn="auto">
              <a:lnSpc>
                <a:spcPct val="100000"/>
              </a:lnSpc>
              <a:spcBef>
                <a:spcPts val="600"/>
              </a:spcBef>
              <a:spcAft>
                <a:spcPts val="0"/>
              </a:spcAft>
              <a:buClrTx/>
              <a:buSzTx/>
              <a:tabLst/>
              <a:defRPr sz="1400"/>
            </a:lvl1pPr>
          </a:lstStyle>
          <a:p>
            <a:r>
              <a:rPr lang="sv-SE"/>
              <a:t>Bl.a. verksamhetschefer kirurgi, onkologi, radiologi och patologi som mottagare</a:t>
            </a:r>
          </a:p>
        </p:txBody>
      </p:sp>
      <p:sp>
        <p:nvSpPr>
          <p:cNvPr id="39" name="TextBox 38">
            <a:extLst>
              <a:ext uri="{FF2B5EF4-FFF2-40B4-BE49-F238E27FC236}">
                <a16:creationId xmlns:a16="http://schemas.microsoft.com/office/drawing/2014/main" id="{AAC7378A-9A15-97CD-3EEA-E54443FBC998}"/>
              </a:ext>
            </a:extLst>
          </p:cNvPr>
          <p:cNvSpPr txBox="1"/>
          <p:nvPr/>
        </p:nvSpPr>
        <p:spPr>
          <a:xfrm>
            <a:off x="7256632" y="3285039"/>
            <a:ext cx="2152502" cy="1169551"/>
          </a:xfrm>
          <a:prstGeom prst="rect">
            <a:avLst/>
          </a:prstGeom>
          <a:noFill/>
        </p:spPr>
        <p:txBody>
          <a:bodyPr wrap="square" lIns="36000" rIns="36000" rtlCol="0" anchor="t">
            <a:spAutoFit/>
          </a:bodyPr>
          <a:lstStyle/>
          <a:p>
            <a:pPr marR="0" lvl="0" algn="ctr" defTabSz="457200" rtl="0" eaLnBrk="1" fontAlgn="auto" latinLnBrk="0" hangingPunct="1">
              <a:lnSpc>
                <a:spcPct val="100000"/>
              </a:lnSpc>
              <a:spcBef>
                <a:spcPts val="600"/>
              </a:spcBef>
              <a:spcAft>
                <a:spcPts val="0"/>
              </a:spcAft>
              <a:buClrTx/>
              <a:buSzTx/>
              <a:tabLst/>
              <a:defRPr/>
            </a:pPr>
            <a:r>
              <a:rPr lang="sv-SE" sz="1400" dirty="0">
                <a:solidFill>
                  <a:schemeClr val="tx1"/>
                </a:solidFill>
              </a:rPr>
              <a:t>Statistik från bl.a. regionernas egna system, Väntetidsdatabasen</a:t>
            </a:r>
            <a:r>
              <a:rPr lang="sv-SE" sz="1400" dirty="0"/>
              <a:t>, </a:t>
            </a:r>
            <a:r>
              <a:rPr lang="sv-SE" sz="1400" dirty="0">
                <a:solidFill>
                  <a:schemeClr val="tx1"/>
                </a:solidFill>
              </a:rPr>
              <a:t>Nationella kvalitetsregister</a:t>
            </a:r>
            <a:r>
              <a:rPr lang="sv-SE" sz="1400" dirty="0"/>
              <a:t> </a:t>
            </a:r>
            <a:r>
              <a:rPr lang="sv-SE" sz="1400" dirty="0">
                <a:solidFill>
                  <a:schemeClr val="tx1"/>
                </a:solidFill>
              </a:rPr>
              <a:t>och PREM-enkät</a:t>
            </a:r>
          </a:p>
        </p:txBody>
      </p:sp>
      <p:sp>
        <p:nvSpPr>
          <p:cNvPr id="40" name="TextBox 39">
            <a:extLst>
              <a:ext uri="{FF2B5EF4-FFF2-40B4-BE49-F238E27FC236}">
                <a16:creationId xmlns:a16="http://schemas.microsoft.com/office/drawing/2014/main" id="{055F1099-BE9E-B843-280D-C998BA6DC254}"/>
              </a:ext>
            </a:extLst>
          </p:cNvPr>
          <p:cNvSpPr txBox="1"/>
          <p:nvPr/>
        </p:nvSpPr>
        <p:spPr>
          <a:xfrm>
            <a:off x="9555927" y="3285039"/>
            <a:ext cx="2112695" cy="954107"/>
          </a:xfrm>
          <a:prstGeom prst="rect">
            <a:avLst/>
          </a:prstGeom>
          <a:noFill/>
        </p:spPr>
        <p:txBody>
          <a:bodyPr wrap="square" lIns="36000" rIns="36000" rtlCol="0" anchor="t">
            <a:spAutoFit/>
          </a:bodyPr>
          <a:lstStyle>
            <a:defPPr>
              <a:defRPr lang="sv-SE"/>
            </a:defPPr>
            <a:lvl1pPr marR="0" lvl="0" algn="ctr" fontAlgn="auto">
              <a:lnSpc>
                <a:spcPct val="100000"/>
              </a:lnSpc>
              <a:spcBef>
                <a:spcPts val="600"/>
              </a:spcBef>
              <a:spcAft>
                <a:spcPts val="0"/>
              </a:spcAft>
              <a:buClrTx/>
              <a:buSzTx/>
              <a:tabLst/>
              <a:defRPr sz="1400"/>
            </a:lvl1pPr>
          </a:lstStyle>
          <a:p>
            <a:r>
              <a:rPr lang="sv-SE"/>
              <a:t>För att få igenom förslag på utmaningar och åtgärder för att säkra ett helhetsperspektiv</a:t>
            </a:r>
          </a:p>
        </p:txBody>
      </p:sp>
      <p:sp>
        <p:nvSpPr>
          <p:cNvPr id="7" name="Rektangel: rundade hörn 6">
            <a:extLst>
              <a:ext uri="{FF2B5EF4-FFF2-40B4-BE49-F238E27FC236}">
                <a16:creationId xmlns:a16="http://schemas.microsoft.com/office/drawing/2014/main" id="{09BE22BF-13B5-E80C-C2F8-9D00CD16EDEA}"/>
              </a:ext>
            </a:extLst>
          </p:cNvPr>
          <p:cNvSpPr/>
          <p:nvPr/>
        </p:nvSpPr>
        <p:spPr>
          <a:xfrm>
            <a:off x="2865724" y="4811084"/>
            <a:ext cx="1778513" cy="385414"/>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400" dirty="0">
                <a:solidFill>
                  <a:schemeClr val="tx1"/>
                </a:solidFill>
              </a:rPr>
              <a:t>77 intervjuer</a:t>
            </a:r>
          </a:p>
        </p:txBody>
      </p:sp>
      <p:sp>
        <p:nvSpPr>
          <p:cNvPr id="11" name="Rektangel: rundade hörn 10">
            <a:extLst>
              <a:ext uri="{FF2B5EF4-FFF2-40B4-BE49-F238E27FC236}">
                <a16:creationId xmlns:a16="http://schemas.microsoft.com/office/drawing/2014/main" id="{92A2DAF1-AE3A-86B3-E294-419AA072B839}"/>
              </a:ext>
            </a:extLst>
          </p:cNvPr>
          <p:cNvSpPr/>
          <p:nvPr/>
        </p:nvSpPr>
        <p:spPr>
          <a:xfrm>
            <a:off x="5091434" y="4706444"/>
            <a:ext cx="1899678" cy="566789"/>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400" dirty="0">
                <a:solidFill>
                  <a:schemeClr val="tx1"/>
                </a:solidFill>
              </a:rPr>
              <a:t>91 enkäter</a:t>
            </a:r>
          </a:p>
        </p:txBody>
      </p:sp>
      <p:sp>
        <p:nvSpPr>
          <p:cNvPr id="12" name="Rektangel: rundade hörn 11">
            <a:extLst>
              <a:ext uri="{FF2B5EF4-FFF2-40B4-BE49-F238E27FC236}">
                <a16:creationId xmlns:a16="http://schemas.microsoft.com/office/drawing/2014/main" id="{AA9D3B5C-208B-4C9E-8574-42B1A2B2F34E}"/>
              </a:ext>
            </a:extLst>
          </p:cNvPr>
          <p:cNvSpPr/>
          <p:nvPr/>
        </p:nvSpPr>
        <p:spPr>
          <a:xfrm>
            <a:off x="9659807" y="4706444"/>
            <a:ext cx="1899678" cy="566789"/>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400" dirty="0">
                <a:solidFill>
                  <a:schemeClr val="tx1"/>
                </a:solidFill>
              </a:rPr>
              <a:t> deltagare från 16 regioner</a:t>
            </a:r>
          </a:p>
        </p:txBody>
      </p:sp>
    </p:spTree>
    <p:extLst>
      <p:ext uri="{BB962C8B-B14F-4D97-AF65-F5344CB8AC3E}">
        <p14:creationId xmlns:p14="http://schemas.microsoft.com/office/powerpoint/2010/main" val="17305743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422A9A5-B40D-DF89-2ECF-147A1686968D}"/>
              </a:ext>
            </a:extLst>
          </p:cNvPr>
          <p:cNvSpPr>
            <a:spLocks noGrp="1"/>
          </p:cNvSpPr>
          <p:nvPr>
            <p:ph type="title"/>
          </p:nvPr>
        </p:nvSpPr>
        <p:spPr>
          <a:xfrm>
            <a:off x="929552" y="1967699"/>
            <a:ext cx="3744047" cy="2410337"/>
          </a:xfrm>
        </p:spPr>
        <p:txBody>
          <a:bodyPr/>
          <a:lstStyle/>
          <a:p>
            <a:pPr marR="0" lvl="0" algn="l" defTabSz="914400" rtl="0" eaLnBrk="1" fontAlgn="auto" latinLnBrk="0" hangingPunct="1">
              <a:lnSpc>
                <a:spcPct val="120000"/>
              </a:lnSpc>
              <a:spcBef>
                <a:spcPts val="1200"/>
              </a:spcBef>
              <a:spcAft>
                <a:spcPts val="0"/>
              </a:spcAft>
              <a:buClrTx/>
              <a:buSzTx/>
              <a:tabLst/>
              <a:defRPr/>
            </a:pPr>
            <a:r>
              <a:rPr lang="sv-SE" sz="2800" dirty="0"/>
              <a:t>Efterfrågan ökar</a:t>
            </a:r>
            <a:br>
              <a:rPr lang="sv-SE" sz="2800" dirty="0"/>
            </a:br>
            <a:r>
              <a:rPr lang="sv-SE" sz="2800" dirty="0"/>
              <a:t/>
            </a:r>
            <a:br>
              <a:rPr lang="sv-SE" sz="2800" dirty="0"/>
            </a:br>
            <a:r>
              <a:rPr lang="sv-SE" sz="2800" dirty="0"/>
              <a:t>Akutflöde: 40-60 %</a:t>
            </a:r>
            <a:br>
              <a:rPr lang="sv-SE" sz="2800" dirty="0"/>
            </a:br>
            <a:r>
              <a:rPr lang="sv-SE" sz="2800" dirty="0"/>
              <a:t>SVF: mindre än 10 % </a:t>
            </a:r>
          </a:p>
        </p:txBody>
      </p:sp>
      <p:pic>
        <p:nvPicPr>
          <p:cNvPr id="4" name="Bildobjekt 3">
            <a:extLst>
              <a:ext uri="{FF2B5EF4-FFF2-40B4-BE49-F238E27FC236}">
                <a16:creationId xmlns:a16="http://schemas.microsoft.com/office/drawing/2014/main" id="{81F405BA-D2D4-5D01-F123-BBC819D97167}"/>
              </a:ext>
            </a:extLst>
          </p:cNvPr>
          <p:cNvPicPr>
            <a:picLocks noChangeAspect="1"/>
          </p:cNvPicPr>
          <p:nvPr/>
        </p:nvPicPr>
        <p:blipFill>
          <a:blip r:embed="rId2"/>
          <a:stretch>
            <a:fillRect/>
          </a:stretch>
        </p:blipFill>
        <p:spPr>
          <a:xfrm>
            <a:off x="4701663" y="609600"/>
            <a:ext cx="7172876" cy="5495636"/>
          </a:xfrm>
          <a:prstGeom prst="rect">
            <a:avLst/>
          </a:prstGeom>
        </p:spPr>
      </p:pic>
    </p:spTree>
    <p:extLst>
      <p:ext uri="{BB962C8B-B14F-4D97-AF65-F5344CB8AC3E}">
        <p14:creationId xmlns:p14="http://schemas.microsoft.com/office/powerpoint/2010/main" val="2888003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1A7D8-9398-8C5D-5345-22B58BA9D789}"/>
              </a:ext>
            </a:extLst>
          </p:cNvPr>
          <p:cNvSpPr>
            <a:spLocks noGrp="1"/>
          </p:cNvSpPr>
          <p:nvPr>
            <p:ph type="title"/>
          </p:nvPr>
        </p:nvSpPr>
        <p:spPr>
          <a:xfrm>
            <a:off x="550863" y="260142"/>
            <a:ext cx="10738620" cy="931313"/>
          </a:xfrm>
        </p:spPr>
        <p:txBody>
          <a:bodyPr/>
          <a:lstStyle/>
          <a:p>
            <a:r>
              <a:rPr lang="sv-SE" dirty="0"/>
              <a:t>Spridningen i ledtider visar om hindren för ledtider finns inom bild- och funktionsmedicin</a:t>
            </a:r>
          </a:p>
        </p:txBody>
      </p:sp>
      <p:grpSp>
        <p:nvGrpSpPr>
          <p:cNvPr id="22" name="Group 21">
            <a:extLst>
              <a:ext uri="{FF2B5EF4-FFF2-40B4-BE49-F238E27FC236}">
                <a16:creationId xmlns:a16="http://schemas.microsoft.com/office/drawing/2014/main" id="{9EF789B4-F857-8DAB-1E5B-823C4C700E01}"/>
              </a:ext>
            </a:extLst>
          </p:cNvPr>
          <p:cNvGrpSpPr/>
          <p:nvPr/>
        </p:nvGrpSpPr>
        <p:grpSpPr>
          <a:xfrm>
            <a:off x="11289483" y="93422"/>
            <a:ext cx="805780" cy="806400"/>
            <a:chOff x="964955" y="2564896"/>
            <a:chExt cx="805780" cy="806400"/>
          </a:xfrm>
        </p:grpSpPr>
        <p:sp>
          <p:nvSpPr>
            <p:cNvPr id="23" name="Oval 22">
              <a:extLst>
                <a:ext uri="{FF2B5EF4-FFF2-40B4-BE49-F238E27FC236}">
                  <a16:creationId xmlns:a16="http://schemas.microsoft.com/office/drawing/2014/main" id="{9ED4AAFA-9548-6156-EC61-9BF72BBA50DE}"/>
                </a:ext>
              </a:extLst>
            </p:cNvPr>
            <p:cNvSpPr/>
            <p:nvPr/>
          </p:nvSpPr>
          <p:spPr>
            <a:xfrm>
              <a:off x="964955" y="2564896"/>
              <a:ext cx="805780" cy="806400"/>
            </a:xfrm>
            <a:prstGeom prst="ellipse">
              <a:avLst/>
            </a:prstGeom>
            <a:solidFill>
              <a:srgbClr val="1D9B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4" name="Graphic 23">
              <a:extLst>
                <a:ext uri="{FF2B5EF4-FFF2-40B4-BE49-F238E27FC236}">
                  <a16:creationId xmlns:a16="http://schemas.microsoft.com/office/drawing/2014/main" id="{4358C479-351F-ACC1-F918-9D401D93E1F8}"/>
                </a:ext>
              </a:extLst>
            </p:cNvPr>
            <p:cNvPicPr>
              <a:picLocks/>
            </p:cNvPicPr>
            <p:nvPr/>
          </p:nvPicPr>
          <p:blipFill>
            <a:blip r:embed="rId2">
              <a:extLst>
                <a:ext uri="{96DAC541-7B7A-43D3-8B79-37D633B846F1}">
                  <asvg:svgBlip xmlns:asvg="http://schemas.microsoft.com/office/drawing/2016/SVG/main" xmlns="" r:embed="rId3"/>
                </a:ext>
              </a:extLst>
            </a:blip>
            <a:stretch>
              <a:fillRect/>
            </a:stretch>
          </p:blipFill>
          <p:spPr>
            <a:xfrm>
              <a:off x="1045533" y="2665723"/>
              <a:ext cx="644624" cy="604747"/>
            </a:xfrm>
            <a:prstGeom prst="rect">
              <a:avLst/>
            </a:prstGeom>
          </p:spPr>
        </p:pic>
      </p:grpSp>
      <p:sp>
        <p:nvSpPr>
          <p:cNvPr id="47" name="TextBox 46">
            <a:extLst>
              <a:ext uri="{FF2B5EF4-FFF2-40B4-BE49-F238E27FC236}">
                <a16:creationId xmlns:a16="http://schemas.microsoft.com/office/drawing/2014/main" id="{56826D23-FFF5-80DD-3A46-0EF9B0F6968F}"/>
              </a:ext>
            </a:extLst>
          </p:cNvPr>
          <p:cNvSpPr txBox="1"/>
          <p:nvPr/>
        </p:nvSpPr>
        <p:spPr>
          <a:xfrm>
            <a:off x="550863" y="1736725"/>
            <a:ext cx="5431973" cy="293607"/>
          </a:xfrm>
          <a:prstGeom prst="rect">
            <a:avLst/>
          </a:prstGeom>
          <a:noFill/>
        </p:spPr>
        <p:txBody>
          <a:bodyPr wrap="square">
            <a:spAutoFit/>
          </a:bodyPr>
          <a:lstStyle/>
          <a:p>
            <a:pPr>
              <a:lnSpc>
                <a:spcPct val="120000"/>
              </a:lnSpc>
              <a:spcBef>
                <a:spcPts val="1600"/>
              </a:spcBef>
              <a:spcAft>
                <a:spcPts val="600"/>
              </a:spcAft>
            </a:pPr>
            <a:r>
              <a:rPr lang="sv-SE" sz="1200" b="1" kern="100" dirty="0">
                <a:effectLst/>
                <a:latin typeface="Arial" panose="020B0604020202020204" pitchFamily="34" charset="0"/>
                <a:ea typeface="MS Gothic" panose="020B0609070205080204" pitchFamily="49" charset="-128"/>
                <a:cs typeface="Times New Roman" panose="02020603050405020304" pitchFamily="18" charset="0"/>
              </a:rPr>
              <a:t>Det övergripande patologiflödet från remiss till diagnosbesked</a:t>
            </a:r>
            <a:endParaRPr lang="sv-SE" sz="1200" b="1" kern="100">
              <a:effectLst/>
              <a:latin typeface="Arial" panose="020B0604020202020204" pitchFamily="34" charset="0"/>
              <a:ea typeface="MS Gothic" panose="020B0609070205080204" pitchFamily="49" charset="-128"/>
              <a:cs typeface="Times New Roman" panose="02020603050405020304" pitchFamily="18" charset="0"/>
            </a:endParaRPr>
          </a:p>
        </p:txBody>
      </p:sp>
      <p:sp>
        <p:nvSpPr>
          <p:cNvPr id="49" name="TextBox 48">
            <a:extLst>
              <a:ext uri="{FF2B5EF4-FFF2-40B4-BE49-F238E27FC236}">
                <a16:creationId xmlns:a16="http://schemas.microsoft.com/office/drawing/2014/main" id="{E55D87D9-F211-BD35-3652-A5AAA0B90078}"/>
              </a:ext>
            </a:extLst>
          </p:cNvPr>
          <p:cNvSpPr txBox="1"/>
          <p:nvPr/>
        </p:nvSpPr>
        <p:spPr>
          <a:xfrm>
            <a:off x="6096000" y="1736725"/>
            <a:ext cx="5431973" cy="293607"/>
          </a:xfrm>
          <a:prstGeom prst="rect">
            <a:avLst/>
          </a:prstGeom>
          <a:noFill/>
        </p:spPr>
        <p:txBody>
          <a:bodyPr wrap="square">
            <a:spAutoFit/>
          </a:bodyPr>
          <a:lstStyle/>
          <a:p>
            <a:pPr>
              <a:lnSpc>
                <a:spcPct val="120000"/>
              </a:lnSpc>
              <a:spcBef>
                <a:spcPts val="1600"/>
              </a:spcBef>
              <a:spcAft>
                <a:spcPts val="600"/>
              </a:spcAft>
            </a:pPr>
            <a:r>
              <a:rPr lang="sv-SE" sz="1200" b="1" kern="100" dirty="0">
                <a:effectLst/>
                <a:latin typeface="Arial" panose="020B0604020202020204" pitchFamily="34" charset="0"/>
                <a:ea typeface="MS Gothic" panose="020B0609070205080204" pitchFamily="49" charset="-128"/>
                <a:cs typeface="Times New Roman" panose="02020603050405020304" pitchFamily="18" charset="0"/>
              </a:rPr>
              <a:t>Spridningen i ledtider för fem SVF i en medelstor region, 2023</a:t>
            </a:r>
            <a:endParaRPr lang="sv-SE" sz="1200" b="1" kern="100">
              <a:effectLst/>
              <a:latin typeface="Arial" panose="020B0604020202020204" pitchFamily="34" charset="0"/>
              <a:ea typeface="MS Gothic" panose="020B0609070205080204" pitchFamily="49" charset="-128"/>
              <a:cs typeface="Times New Roman" panose="02020603050405020304" pitchFamily="18" charset="0"/>
            </a:endParaRPr>
          </a:p>
        </p:txBody>
      </p:sp>
      <p:pic>
        <p:nvPicPr>
          <p:cNvPr id="3" name="Picture 2">
            <a:extLst>
              <a:ext uri="{FF2B5EF4-FFF2-40B4-BE49-F238E27FC236}">
                <a16:creationId xmlns:a16="http://schemas.microsoft.com/office/drawing/2014/main" id="{828882BE-F56F-F173-BEAC-9286815AA931}"/>
              </a:ext>
            </a:extLst>
          </p:cNvPr>
          <p:cNvPicPr>
            <a:picLocks noChangeAspect="1"/>
          </p:cNvPicPr>
          <p:nvPr/>
        </p:nvPicPr>
        <p:blipFill>
          <a:blip r:embed="rId4"/>
          <a:stretch>
            <a:fillRect/>
          </a:stretch>
        </p:blipFill>
        <p:spPr>
          <a:xfrm>
            <a:off x="515938" y="2261652"/>
            <a:ext cx="5226278" cy="3059716"/>
          </a:xfrm>
          <a:prstGeom prst="rect">
            <a:avLst/>
          </a:prstGeom>
        </p:spPr>
      </p:pic>
      <p:pic>
        <p:nvPicPr>
          <p:cNvPr id="4" name="Picture 3">
            <a:extLst>
              <a:ext uri="{FF2B5EF4-FFF2-40B4-BE49-F238E27FC236}">
                <a16:creationId xmlns:a16="http://schemas.microsoft.com/office/drawing/2014/main" id="{3CBA483F-9D71-1A11-9656-682E06936114}"/>
              </a:ext>
            </a:extLst>
          </p:cNvPr>
          <p:cNvPicPr>
            <a:picLocks noChangeAspect="1"/>
          </p:cNvPicPr>
          <p:nvPr/>
        </p:nvPicPr>
        <p:blipFill>
          <a:blip r:embed="rId5"/>
          <a:stretch>
            <a:fillRect/>
          </a:stretch>
        </p:blipFill>
        <p:spPr>
          <a:xfrm>
            <a:off x="6191252" y="2102297"/>
            <a:ext cx="4824064" cy="3757679"/>
          </a:xfrm>
          <a:prstGeom prst="rect">
            <a:avLst/>
          </a:prstGeom>
        </p:spPr>
      </p:pic>
      <p:sp>
        <p:nvSpPr>
          <p:cNvPr id="5" name="TextBox 4">
            <a:extLst>
              <a:ext uri="{FF2B5EF4-FFF2-40B4-BE49-F238E27FC236}">
                <a16:creationId xmlns:a16="http://schemas.microsoft.com/office/drawing/2014/main" id="{C2F01DA9-7702-D404-8E2D-C69921ABA3E6}"/>
              </a:ext>
            </a:extLst>
          </p:cNvPr>
          <p:cNvSpPr txBox="1"/>
          <p:nvPr/>
        </p:nvSpPr>
        <p:spPr>
          <a:xfrm>
            <a:off x="634448" y="5926296"/>
            <a:ext cx="10380868" cy="363176"/>
          </a:xfrm>
          <a:prstGeom prst="rect">
            <a:avLst/>
          </a:prstGeom>
          <a:noFill/>
        </p:spPr>
        <p:txBody>
          <a:bodyPr wrap="square" rtlCol="0">
            <a:spAutoFit/>
          </a:bodyPr>
          <a:lstStyle/>
          <a:p>
            <a:pPr defTabSz="457200">
              <a:spcBef>
                <a:spcPct val="20000"/>
              </a:spcBef>
              <a:buFont typeface="Arial"/>
              <a:buNone/>
              <a:tabLst>
                <a:tab pos="450000" algn="r"/>
                <a:tab pos="630000" algn="l"/>
              </a:tabLst>
              <a:defRPr/>
            </a:pPr>
            <a:r>
              <a:rPr lang="sv-SE" sz="800" dirty="0">
                <a:solidFill>
                  <a:srgbClr val="FFFFFF">
                    <a:lumMod val="50000"/>
                  </a:srgbClr>
                </a:solidFill>
                <a:cs typeface="Arial"/>
              </a:rPr>
              <a:t>Not:		Delledtiderna för varje diagnos, angivna som ”n” ovan, avser antalet SVF-märkta bild- och funktionsundersökningar som regionen har registrerat i dataunderlaget att de hanterade under 2023.</a:t>
            </a:r>
          </a:p>
          <a:p>
            <a:pPr defTabSz="457200">
              <a:spcBef>
                <a:spcPct val="20000"/>
              </a:spcBef>
              <a:buFont typeface="Arial"/>
              <a:buNone/>
              <a:tabLst>
                <a:tab pos="450000" algn="r"/>
                <a:tab pos="630000" algn="l"/>
              </a:tabLst>
              <a:defRPr/>
            </a:pPr>
            <a:r>
              <a:rPr lang="sv-SE" sz="800" dirty="0">
                <a:solidFill>
                  <a:srgbClr val="FFFFFF">
                    <a:lumMod val="50000"/>
                  </a:srgbClr>
                </a:solidFill>
                <a:cs typeface="Arial"/>
              </a:rPr>
              <a:t>Källa:		En medelstor regions statistik över SVF-ledtider inom bild och funktion, 2024</a:t>
            </a:r>
          </a:p>
        </p:txBody>
      </p:sp>
      <p:sp>
        <p:nvSpPr>
          <p:cNvPr id="9" name="Rectangle 8">
            <a:extLst>
              <a:ext uri="{FF2B5EF4-FFF2-40B4-BE49-F238E27FC236}">
                <a16:creationId xmlns:a16="http://schemas.microsoft.com/office/drawing/2014/main" id="{ADE423EE-479A-2605-57CD-9E26911EEDB6}"/>
              </a:ext>
            </a:extLst>
          </p:cNvPr>
          <p:cNvSpPr/>
          <p:nvPr/>
        </p:nvSpPr>
        <p:spPr>
          <a:xfrm>
            <a:off x="7696199" y="2514600"/>
            <a:ext cx="3222625" cy="2825750"/>
          </a:xfrm>
          <a:prstGeom prst="rect">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TextBox 9">
            <a:extLst>
              <a:ext uri="{FF2B5EF4-FFF2-40B4-BE49-F238E27FC236}">
                <a16:creationId xmlns:a16="http://schemas.microsoft.com/office/drawing/2014/main" id="{A3751B0D-EBF9-3D6A-F83F-1B3D4DAFF9B2}"/>
              </a:ext>
            </a:extLst>
          </p:cNvPr>
          <p:cNvSpPr txBox="1"/>
          <p:nvPr/>
        </p:nvSpPr>
        <p:spPr>
          <a:xfrm>
            <a:off x="8838881" y="5321368"/>
            <a:ext cx="937260" cy="200055"/>
          </a:xfrm>
          <a:prstGeom prst="rect">
            <a:avLst/>
          </a:prstGeom>
          <a:solidFill>
            <a:schemeClr val="bg1"/>
          </a:solidFill>
        </p:spPr>
        <p:txBody>
          <a:bodyPr wrap="square" tIns="0" rtlCol="0">
            <a:spAutoFit/>
          </a:bodyPr>
          <a:lstStyle/>
          <a:p>
            <a:r>
              <a:rPr lang="sv-SE" sz="1000"/>
              <a:t>Antal dagar</a:t>
            </a:r>
          </a:p>
        </p:txBody>
      </p:sp>
      <p:sp>
        <p:nvSpPr>
          <p:cNvPr id="11" name="Rectangle 10">
            <a:extLst>
              <a:ext uri="{FF2B5EF4-FFF2-40B4-BE49-F238E27FC236}">
                <a16:creationId xmlns:a16="http://schemas.microsoft.com/office/drawing/2014/main" id="{7366013B-86EF-682D-589A-28BD6A561BB1}"/>
              </a:ext>
            </a:extLst>
          </p:cNvPr>
          <p:cNvSpPr/>
          <p:nvPr/>
        </p:nvSpPr>
        <p:spPr>
          <a:xfrm>
            <a:off x="6077518" y="2635260"/>
            <a:ext cx="1644649" cy="29844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buClrTx/>
              <a:buSzTx/>
              <a:buFontTx/>
              <a:buNone/>
              <a:tabLst/>
              <a:defRPr/>
            </a:pPr>
            <a:r>
              <a:rPr kumimoji="0" lang="sv-SE" sz="1000" b="0" i="0" u="none" strike="noStrike" kern="1200" cap="none" spc="0" normalizeH="0" baseline="0" noProof="0">
                <a:ln>
                  <a:noFill/>
                </a:ln>
                <a:solidFill>
                  <a:srgbClr val="000000"/>
                </a:solidFill>
                <a:effectLst/>
                <a:uLnTx/>
                <a:uFillTx/>
                <a:latin typeface="Arial"/>
                <a:ea typeface="+mn-ea"/>
                <a:cs typeface="+mn-cs"/>
              </a:rPr>
              <a:t>Cancer i urinblåsan och</a:t>
            </a:r>
            <a:br>
              <a:rPr kumimoji="0" lang="sv-SE" sz="1000" b="0" i="0" u="none" strike="noStrike" kern="1200" cap="none" spc="0" normalizeH="0" baseline="0" noProof="0">
                <a:ln>
                  <a:noFill/>
                </a:ln>
                <a:solidFill>
                  <a:srgbClr val="000000"/>
                </a:solidFill>
                <a:effectLst/>
                <a:uLnTx/>
                <a:uFillTx/>
                <a:latin typeface="Arial"/>
                <a:ea typeface="+mn-ea"/>
                <a:cs typeface="+mn-cs"/>
              </a:rPr>
            </a:br>
            <a:r>
              <a:rPr kumimoji="0" lang="sv-SE" sz="1000" b="0" i="0" u="none" strike="noStrike" kern="1200" cap="none" spc="0" normalizeH="0" baseline="0" noProof="0">
                <a:ln>
                  <a:noFill/>
                </a:ln>
                <a:solidFill>
                  <a:srgbClr val="000000"/>
                </a:solidFill>
                <a:effectLst/>
                <a:uLnTx/>
                <a:uFillTx/>
                <a:latin typeface="Arial"/>
                <a:ea typeface="+mn-ea"/>
                <a:cs typeface="+mn-cs"/>
              </a:rPr>
              <a:t>urinvägarna (n = 493)</a:t>
            </a:r>
            <a:endParaRPr lang="sv-SE"/>
          </a:p>
        </p:txBody>
      </p:sp>
      <p:sp>
        <p:nvSpPr>
          <p:cNvPr id="12" name="Rectangle 11">
            <a:extLst>
              <a:ext uri="{FF2B5EF4-FFF2-40B4-BE49-F238E27FC236}">
                <a16:creationId xmlns:a16="http://schemas.microsoft.com/office/drawing/2014/main" id="{860614E5-333A-6EF2-7AAF-A7333FFE4913}"/>
              </a:ext>
            </a:extLst>
          </p:cNvPr>
          <p:cNvSpPr/>
          <p:nvPr/>
        </p:nvSpPr>
        <p:spPr>
          <a:xfrm>
            <a:off x="6020936" y="3195030"/>
            <a:ext cx="1757813" cy="29844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buClrTx/>
              <a:buSzTx/>
              <a:buFontTx/>
              <a:buNone/>
              <a:tabLst/>
              <a:defRPr/>
            </a:pPr>
            <a:r>
              <a:rPr kumimoji="0" lang="sv-SE" sz="1000" b="0" i="0" u="none" strike="noStrike" kern="1200" cap="none" spc="0" normalizeH="0" baseline="0" noProof="0">
                <a:ln>
                  <a:noFill/>
                </a:ln>
                <a:solidFill>
                  <a:srgbClr val="000000"/>
                </a:solidFill>
                <a:effectLst/>
                <a:uLnTx/>
                <a:uFillTx/>
                <a:latin typeface="Arial"/>
                <a:ea typeface="+mn-ea"/>
                <a:cs typeface="+mn-cs"/>
              </a:rPr>
              <a:t>Tjock- och ändtarmscancer </a:t>
            </a:r>
            <a:br>
              <a:rPr kumimoji="0" lang="sv-SE" sz="1000" b="0" i="0" u="none" strike="noStrike" kern="1200" cap="none" spc="0" normalizeH="0" baseline="0" noProof="0">
                <a:ln>
                  <a:noFill/>
                </a:ln>
                <a:solidFill>
                  <a:srgbClr val="000000"/>
                </a:solidFill>
                <a:effectLst/>
                <a:uLnTx/>
                <a:uFillTx/>
                <a:latin typeface="Arial"/>
                <a:ea typeface="+mn-ea"/>
                <a:cs typeface="+mn-cs"/>
              </a:rPr>
            </a:br>
            <a:r>
              <a:rPr kumimoji="0" lang="sv-SE" sz="1000" b="0" i="0" u="none" strike="noStrike" kern="1200" cap="none" spc="0" normalizeH="0" baseline="0" noProof="0">
                <a:ln>
                  <a:noFill/>
                </a:ln>
                <a:solidFill>
                  <a:srgbClr val="000000"/>
                </a:solidFill>
                <a:effectLst/>
                <a:uLnTx/>
                <a:uFillTx/>
                <a:latin typeface="Arial"/>
                <a:ea typeface="+mn-ea"/>
                <a:cs typeface="+mn-cs"/>
              </a:rPr>
              <a:t>(n = 345)</a:t>
            </a:r>
          </a:p>
        </p:txBody>
      </p:sp>
      <p:sp>
        <p:nvSpPr>
          <p:cNvPr id="13" name="Rectangle 12">
            <a:extLst>
              <a:ext uri="{FF2B5EF4-FFF2-40B4-BE49-F238E27FC236}">
                <a16:creationId xmlns:a16="http://schemas.microsoft.com/office/drawing/2014/main" id="{6806E158-931B-A92F-871A-00ACCBA93C85}"/>
              </a:ext>
            </a:extLst>
          </p:cNvPr>
          <p:cNvSpPr/>
          <p:nvPr/>
        </p:nvSpPr>
        <p:spPr>
          <a:xfrm>
            <a:off x="6020936" y="3799958"/>
            <a:ext cx="1757813" cy="29844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1200"/>
              </a:spcBef>
              <a:spcAft>
                <a:spcPts val="1200"/>
              </a:spcAft>
            </a:pPr>
            <a:r>
              <a:rPr lang="sv-SE" sz="1000">
                <a:solidFill>
                  <a:schemeClr val="tx1"/>
                </a:solidFill>
              </a:rPr>
              <a:t>Lungcancer (n = 267)</a:t>
            </a:r>
          </a:p>
        </p:txBody>
      </p:sp>
      <p:sp>
        <p:nvSpPr>
          <p:cNvPr id="14" name="Rectangle 13">
            <a:extLst>
              <a:ext uri="{FF2B5EF4-FFF2-40B4-BE49-F238E27FC236}">
                <a16:creationId xmlns:a16="http://schemas.microsoft.com/office/drawing/2014/main" id="{160E00AF-F46E-2953-E9BF-B7BD618C1ED5}"/>
              </a:ext>
            </a:extLst>
          </p:cNvPr>
          <p:cNvSpPr/>
          <p:nvPr/>
        </p:nvSpPr>
        <p:spPr>
          <a:xfrm>
            <a:off x="6020936" y="4362376"/>
            <a:ext cx="1757813" cy="29844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1200"/>
              </a:spcBef>
              <a:spcAft>
                <a:spcPts val="1200"/>
              </a:spcAft>
            </a:pPr>
            <a:r>
              <a:rPr lang="sv-SE" sz="1000">
                <a:solidFill>
                  <a:schemeClr val="tx1"/>
                </a:solidFill>
              </a:rPr>
              <a:t>Matstrups- och </a:t>
            </a:r>
            <a:br>
              <a:rPr lang="sv-SE" sz="1000">
                <a:solidFill>
                  <a:schemeClr val="tx1"/>
                </a:solidFill>
              </a:rPr>
            </a:br>
            <a:r>
              <a:rPr lang="sv-SE" sz="1000">
                <a:solidFill>
                  <a:schemeClr val="tx1"/>
                </a:solidFill>
              </a:rPr>
              <a:t>magsäckscancer (n = 22)</a:t>
            </a:r>
          </a:p>
        </p:txBody>
      </p:sp>
      <p:sp>
        <p:nvSpPr>
          <p:cNvPr id="15" name="Rectangle 14">
            <a:extLst>
              <a:ext uri="{FF2B5EF4-FFF2-40B4-BE49-F238E27FC236}">
                <a16:creationId xmlns:a16="http://schemas.microsoft.com/office/drawing/2014/main" id="{F7C2A1CF-2FF5-693D-21CE-43540BD850D8}"/>
              </a:ext>
            </a:extLst>
          </p:cNvPr>
          <p:cNvSpPr/>
          <p:nvPr/>
        </p:nvSpPr>
        <p:spPr>
          <a:xfrm>
            <a:off x="6020936" y="4904068"/>
            <a:ext cx="1757813" cy="29844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1200"/>
              </a:spcBef>
              <a:spcAft>
                <a:spcPts val="1200"/>
              </a:spcAft>
            </a:pPr>
            <a:r>
              <a:rPr lang="sv-SE" sz="1000">
                <a:solidFill>
                  <a:schemeClr val="tx1"/>
                </a:solidFill>
              </a:rPr>
              <a:t>Hudmelanom (n = 7)</a:t>
            </a:r>
          </a:p>
        </p:txBody>
      </p:sp>
      <p:sp>
        <p:nvSpPr>
          <p:cNvPr id="16" name="TextBox 15">
            <a:extLst>
              <a:ext uri="{FF2B5EF4-FFF2-40B4-BE49-F238E27FC236}">
                <a16:creationId xmlns:a16="http://schemas.microsoft.com/office/drawing/2014/main" id="{3904F50A-3202-9468-4BFF-18AA8FD1795D}"/>
              </a:ext>
            </a:extLst>
          </p:cNvPr>
          <p:cNvSpPr txBox="1"/>
          <p:nvPr/>
        </p:nvSpPr>
        <p:spPr>
          <a:xfrm>
            <a:off x="8147843" y="2918131"/>
            <a:ext cx="145256" cy="153888"/>
          </a:xfrm>
          <a:prstGeom prst="rect">
            <a:avLst/>
          </a:prstGeom>
          <a:solidFill>
            <a:schemeClr val="bg1"/>
          </a:solidFill>
          <a:ln>
            <a:solidFill>
              <a:schemeClr val="bg1"/>
            </a:solidFill>
          </a:ln>
        </p:spPr>
        <p:txBody>
          <a:bodyPr wrap="square" lIns="0" tIns="0" rIns="0" bIns="0" rtlCol="0">
            <a:spAutoFit/>
          </a:bodyPr>
          <a:lstStyle/>
          <a:p>
            <a:pPr algn="ctr"/>
            <a:r>
              <a:rPr lang="sv-SE" sz="1000"/>
              <a:t>4</a:t>
            </a:r>
          </a:p>
        </p:txBody>
      </p:sp>
      <p:sp>
        <p:nvSpPr>
          <p:cNvPr id="17" name="TextBox 16">
            <a:extLst>
              <a:ext uri="{FF2B5EF4-FFF2-40B4-BE49-F238E27FC236}">
                <a16:creationId xmlns:a16="http://schemas.microsoft.com/office/drawing/2014/main" id="{139AB026-7672-12AD-3C3C-074D79471362}"/>
              </a:ext>
            </a:extLst>
          </p:cNvPr>
          <p:cNvSpPr txBox="1"/>
          <p:nvPr/>
        </p:nvSpPr>
        <p:spPr>
          <a:xfrm>
            <a:off x="8646147" y="2918131"/>
            <a:ext cx="145256" cy="153888"/>
          </a:xfrm>
          <a:prstGeom prst="rect">
            <a:avLst/>
          </a:prstGeom>
          <a:solidFill>
            <a:schemeClr val="bg1"/>
          </a:solidFill>
          <a:ln>
            <a:solidFill>
              <a:schemeClr val="bg1"/>
            </a:solidFill>
          </a:ln>
        </p:spPr>
        <p:txBody>
          <a:bodyPr wrap="square" lIns="0" tIns="0" rIns="0" bIns="0" rtlCol="0">
            <a:spAutoFit/>
          </a:bodyPr>
          <a:lstStyle/>
          <a:p>
            <a:pPr algn="ctr"/>
            <a:r>
              <a:rPr lang="sv-SE" sz="1000"/>
              <a:t>8</a:t>
            </a:r>
          </a:p>
        </p:txBody>
      </p:sp>
      <p:sp>
        <p:nvSpPr>
          <p:cNvPr id="20" name="TextBox 19">
            <a:extLst>
              <a:ext uri="{FF2B5EF4-FFF2-40B4-BE49-F238E27FC236}">
                <a16:creationId xmlns:a16="http://schemas.microsoft.com/office/drawing/2014/main" id="{D423E664-CAFF-DB04-8EB8-17B12BB95612}"/>
              </a:ext>
            </a:extLst>
          </p:cNvPr>
          <p:cNvSpPr txBox="1"/>
          <p:nvPr/>
        </p:nvSpPr>
        <p:spPr>
          <a:xfrm>
            <a:off x="9167811" y="2918131"/>
            <a:ext cx="145256" cy="153888"/>
          </a:xfrm>
          <a:prstGeom prst="rect">
            <a:avLst/>
          </a:prstGeom>
          <a:solidFill>
            <a:schemeClr val="bg1"/>
          </a:solidFill>
          <a:ln>
            <a:solidFill>
              <a:schemeClr val="bg1"/>
            </a:solidFill>
          </a:ln>
        </p:spPr>
        <p:txBody>
          <a:bodyPr wrap="square" lIns="0" tIns="0" rIns="0" bIns="0" rtlCol="0">
            <a:spAutoFit/>
          </a:bodyPr>
          <a:lstStyle/>
          <a:p>
            <a:pPr algn="ctr"/>
            <a:r>
              <a:rPr lang="sv-SE" sz="1000"/>
              <a:t>12</a:t>
            </a:r>
          </a:p>
        </p:txBody>
      </p:sp>
      <p:sp>
        <p:nvSpPr>
          <p:cNvPr id="21" name="TextBox 20">
            <a:extLst>
              <a:ext uri="{FF2B5EF4-FFF2-40B4-BE49-F238E27FC236}">
                <a16:creationId xmlns:a16="http://schemas.microsoft.com/office/drawing/2014/main" id="{F35D8B38-8568-9FF7-1F00-00823FFD3553}"/>
              </a:ext>
            </a:extLst>
          </p:cNvPr>
          <p:cNvSpPr txBox="1"/>
          <p:nvPr/>
        </p:nvSpPr>
        <p:spPr>
          <a:xfrm>
            <a:off x="7784986" y="2718271"/>
            <a:ext cx="145256" cy="153888"/>
          </a:xfrm>
          <a:prstGeom prst="rect">
            <a:avLst/>
          </a:prstGeom>
          <a:solidFill>
            <a:schemeClr val="bg1"/>
          </a:solidFill>
          <a:ln>
            <a:solidFill>
              <a:schemeClr val="bg1"/>
            </a:solidFill>
          </a:ln>
        </p:spPr>
        <p:txBody>
          <a:bodyPr wrap="square" lIns="0" tIns="0" rIns="0" bIns="0" rtlCol="0">
            <a:spAutoFit/>
          </a:bodyPr>
          <a:lstStyle/>
          <a:p>
            <a:pPr algn="ctr"/>
            <a:r>
              <a:rPr lang="sv-SE" sz="1000"/>
              <a:t>2</a:t>
            </a:r>
          </a:p>
        </p:txBody>
      </p:sp>
      <p:sp>
        <p:nvSpPr>
          <p:cNvPr id="25" name="TextBox 24">
            <a:extLst>
              <a:ext uri="{FF2B5EF4-FFF2-40B4-BE49-F238E27FC236}">
                <a16:creationId xmlns:a16="http://schemas.microsoft.com/office/drawing/2014/main" id="{B426BBD9-F9DD-F290-3288-EC72C3E6A9BE}"/>
              </a:ext>
            </a:extLst>
          </p:cNvPr>
          <p:cNvSpPr txBox="1"/>
          <p:nvPr/>
        </p:nvSpPr>
        <p:spPr>
          <a:xfrm>
            <a:off x="8766253" y="2514600"/>
            <a:ext cx="145256" cy="153888"/>
          </a:xfrm>
          <a:prstGeom prst="rect">
            <a:avLst/>
          </a:prstGeom>
          <a:solidFill>
            <a:schemeClr val="bg1"/>
          </a:solidFill>
          <a:ln>
            <a:solidFill>
              <a:schemeClr val="bg1"/>
            </a:solidFill>
          </a:ln>
        </p:spPr>
        <p:txBody>
          <a:bodyPr wrap="square" lIns="0" tIns="0" rIns="0" bIns="0" rtlCol="0">
            <a:spAutoFit/>
          </a:bodyPr>
          <a:lstStyle/>
          <a:p>
            <a:pPr algn="ctr"/>
            <a:r>
              <a:rPr lang="sv-SE" sz="1000"/>
              <a:t>9</a:t>
            </a:r>
          </a:p>
        </p:txBody>
      </p:sp>
      <p:sp>
        <p:nvSpPr>
          <p:cNvPr id="26" name="TextBox 25">
            <a:extLst>
              <a:ext uri="{FF2B5EF4-FFF2-40B4-BE49-F238E27FC236}">
                <a16:creationId xmlns:a16="http://schemas.microsoft.com/office/drawing/2014/main" id="{3F7C01CA-038E-9F77-3EF6-8DCD07069F8F}"/>
              </a:ext>
            </a:extLst>
          </p:cNvPr>
          <p:cNvSpPr txBox="1"/>
          <p:nvPr/>
        </p:nvSpPr>
        <p:spPr>
          <a:xfrm>
            <a:off x="9542541" y="2718271"/>
            <a:ext cx="145256" cy="153888"/>
          </a:xfrm>
          <a:prstGeom prst="rect">
            <a:avLst/>
          </a:prstGeom>
          <a:solidFill>
            <a:schemeClr val="bg1"/>
          </a:solidFill>
          <a:ln>
            <a:solidFill>
              <a:schemeClr val="bg1"/>
            </a:solidFill>
          </a:ln>
        </p:spPr>
        <p:txBody>
          <a:bodyPr wrap="square" lIns="0" tIns="0" rIns="0" bIns="0" rtlCol="0">
            <a:spAutoFit/>
          </a:bodyPr>
          <a:lstStyle/>
          <a:p>
            <a:pPr algn="ctr"/>
            <a:r>
              <a:rPr lang="sv-SE" sz="1000"/>
              <a:t>14</a:t>
            </a:r>
          </a:p>
        </p:txBody>
      </p:sp>
      <p:sp>
        <p:nvSpPr>
          <p:cNvPr id="27" name="TextBox 26">
            <a:extLst>
              <a:ext uri="{FF2B5EF4-FFF2-40B4-BE49-F238E27FC236}">
                <a16:creationId xmlns:a16="http://schemas.microsoft.com/office/drawing/2014/main" id="{2A6688C1-75C7-D7AA-BE03-35552B44659B}"/>
              </a:ext>
            </a:extLst>
          </p:cNvPr>
          <p:cNvSpPr txBox="1"/>
          <p:nvPr/>
        </p:nvSpPr>
        <p:spPr>
          <a:xfrm>
            <a:off x="7920716" y="3276832"/>
            <a:ext cx="145256" cy="153888"/>
          </a:xfrm>
          <a:prstGeom prst="rect">
            <a:avLst/>
          </a:prstGeom>
          <a:solidFill>
            <a:schemeClr val="bg1"/>
          </a:solidFill>
          <a:ln>
            <a:solidFill>
              <a:schemeClr val="bg1"/>
            </a:solidFill>
          </a:ln>
        </p:spPr>
        <p:txBody>
          <a:bodyPr wrap="square" lIns="0" tIns="0" rIns="0" bIns="0" rtlCol="0">
            <a:spAutoFit/>
          </a:bodyPr>
          <a:lstStyle/>
          <a:p>
            <a:pPr algn="ctr"/>
            <a:r>
              <a:rPr lang="sv-SE" sz="1000"/>
              <a:t>3</a:t>
            </a:r>
          </a:p>
        </p:txBody>
      </p:sp>
      <p:sp>
        <p:nvSpPr>
          <p:cNvPr id="28" name="TextBox 27">
            <a:extLst>
              <a:ext uri="{FF2B5EF4-FFF2-40B4-BE49-F238E27FC236}">
                <a16:creationId xmlns:a16="http://schemas.microsoft.com/office/drawing/2014/main" id="{7FBC29F1-6CCD-7FE6-C5F0-46BBECAC92E1}"/>
              </a:ext>
            </a:extLst>
          </p:cNvPr>
          <p:cNvSpPr txBox="1"/>
          <p:nvPr/>
        </p:nvSpPr>
        <p:spPr>
          <a:xfrm>
            <a:off x="10063842" y="3276832"/>
            <a:ext cx="145256" cy="153888"/>
          </a:xfrm>
          <a:prstGeom prst="rect">
            <a:avLst/>
          </a:prstGeom>
          <a:solidFill>
            <a:schemeClr val="bg1"/>
          </a:solidFill>
          <a:ln>
            <a:solidFill>
              <a:schemeClr val="bg1"/>
            </a:solidFill>
          </a:ln>
        </p:spPr>
        <p:txBody>
          <a:bodyPr wrap="square" lIns="0" tIns="0" rIns="0" bIns="0" rtlCol="0">
            <a:spAutoFit/>
          </a:bodyPr>
          <a:lstStyle/>
          <a:p>
            <a:pPr algn="ctr"/>
            <a:r>
              <a:rPr lang="sv-SE" sz="1000"/>
              <a:t>18</a:t>
            </a:r>
          </a:p>
        </p:txBody>
      </p:sp>
      <p:sp>
        <p:nvSpPr>
          <p:cNvPr id="29" name="TextBox 28">
            <a:extLst>
              <a:ext uri="{FF2B5EF4-FFF2-40B4-BE49-F238E27FC236}">
                <a16:creationId xmlns:a16="http://schemas.microsoft.com/office/drawing/2014/main" id="{A819D58C-F390-D927-FD5D-1F9E1D742AE2}"/>
              </a:ext>
            </a:extLst>
          </p:cNvPr>
          <p:cNvSpPr txBox="1"/>
          <p:nvPr/>
        </p:nvSpPr>
        <p:spPr>
          <a:xfrm>
            <a:off x="8283573" y="3491243"/>
            <a:ext cx="145256" cy="153888"/>
          </a:xfrm>
          <a:prstGeom prst="rect">
            <a:avLst/>
          </a:prstGeom>
          <a:solidFill>
            <a:schemeClr val="bg1"/>
          </a:solidFill>
          <a:ln>
            <a:solidFill>
              <a:schemeClr val="bg1"/>
            </a:solidFill>
          </a:ln>
        </p:spPr>
        <p:txBody>
          <a:bodyPr wrap="square" lIns="0" tIns="0" rIns="0" bIns="0" rtlCol="0">
            <a:spAutoFit/>
          </a:bodyPr>
          <a:lstStyle/>
          <a:p>
            <a:pPr algn="ctr"/>
            <a:r>
              <a:rPr lang="sv-SE" sz="1000"/>
              <a:t>5</a:t>
            </a:r>
          </a:p>
        </p:txBody>
      </p:sp>
      <p:sp>
        <p:nvSpPr>
          <p:cNvPr id="30" name="TextBox 29">
            <a:extLst>
              <a:ext uri="{FF2B5EF4-FFF2-40B4-BE49-F238E27FC236}">
                <a16:creationId xmlns:a16="http://schemas.microsoft.com/office/drawing/2014/main" id="{D723AEBE-C0CB-1983-59D8-F93A7BF3ECFC}"/>
              </a:ext>
            </a:extLst>
          </p:cNvPr>
          <p:cNvSpPr txBox="1"/>
          <p:nvPr/>
        </p:nvSpPr>
        <p:spPr>
          <a:xfrm>
            <a:off x="8646147" y="3491243"/>
            <a:ext cx="145256" cy="153888"/>
          </a:xfrm>
          <a:prstGeom prst="rect">
            <a:avLst/>
          </a:prstGeom>
          <a:solidFill>
            <a:schemeClr val="bg1"/>
          </a:solidFill>
          <a:ln>
            <a:solidFill>
              <a:schemeClr val="bg1"/>
            </a:solidFill>
          </a:ln>
        </p:spPr>
        <p:txBody>
          <a:bodyPr wrap="square" lIns="0" tIns="0" rIns="0" bIns="0" rtlCol="0">
            <a:spAutoFit/>
          </a:bodyPr>
          <a:lstStyle/>
          <a:p>
            <a:pPr algn="ctr"/>
            <a:r>
              <a:rPr lang="sv-SE" sz="1000"/>
              <a:t>8</a:t>
            </a:r>
          </a:p>
        </p:txBody>
      </p:sp>
      <p:sp>
        <p:nvSpPr>
          <p:cNvPr id="31" name="TextBox 30">
            <a:extLst>
              <a:ext uri="{FF2B5EF4-FFF2-40B4-BE49-F238E27FC236}">
                <a16:creationId xmlns:a16="http://schemas.microsoft.com/office/drawing/2014/main" id="{6D12D1D9-15BE-597C-6731-6AC479E11ED9}"/>
              </a:ext>
            </a:extLst>
          </p:cNvPr>
          <p:cNvSpPr txBox="1"/>
          <p:nvPr/>
        </p:nvSpPr>
        <p:spPr>
          <a:xfrm>
            <a:off x="9313942" y="3491243"/>
            <a:ext cx="145256" cy="153888"/>
          </a:xfrm>
          <a:prstGeom prst="rect">
            <a:avLst/>
          </a:prstGeom>
          <a:solidFill>
            <a:schemeClr val="bg1"/>
          </a:solidFill>
          <a:ln>
            <a:solidFill>
              <a:schemeClr val="bg1"/>
            </a:solidFill>
          </a:ln>
        </p:spPr>
        <p:txBody>
          <a:bodyPr wrap="square" lIns="0" tIns="0" rIns="0" bIns="0" rtlCol="0">
            <a:spAutoFit/>
          </a:bodyPr>
          <a:lstStyle/>
          <a:p>
            <a:pPr algn="ctr"/>
            <a:r>
              <a:rPr lang="sv-SE" sz="1000"/>
              <a:t>13</a:t>
            </a:r>
          </a:p>
        </p:txBody>
      </p:sp>
      <p:sp>
        <p:nvSpPr>
          <p:cNvPr id="32" name="TextBox 31">
            <a:extLst>
              <a:ext uri="{FF2B5EF4-FFF2-40B4-BE49-F238E27FC236}">
                <a16:creationId xmlns:a16="http://schemas.microsoft.com/office/drawing/2014/main" id="{812F22C6-E778-6C3B-9AB9-C3CCA3845ECF}"/>
              </a:ext>
            </a:extLst>
          </p:cNvPr>
          <p:cNvSpPr txBox="1"/>
          <p:nvPr/>
        </p:nvSpPr>
        <p:spPr>
          <a:xfrm>
            <a:off x="8863186" y="3080885"/>
            <a:ext cx="145256" cy="153888"/>
          </a:xfrm>
          <a:prstGeom prst="rect">
            <a:avLst/>
          </a:prstGeom>
          <a:solidFill>
            <a:schemeClr val="bg1"/>
          </a:solidFill>
          <a:ln>
            <a:solidFill>
              <a:schemeClr val="bg1"/>
            </a:solidFill>
          </a:ln>
        </p:spPr>
        <p:txBody>
          <a:bodyPr wrap="square" lIns="0" tIns="0" rIns="0" bIns="0" rtlCol="0">
            <a:spAutoFit/>
          </a:bodyPr>
          <a:lstStyle/>
          <a:p>
            <a:pPr algn="ctr"/>
            <a:r>
              <a:rPr lang="sv-SE" sz="1000"/>
              <a:t>10</a:t>
            </a:r>
          </a:p>
        </p:txBody>
      </p:sp>
      <p:sp>
        <p:nvSpPr>
          <p:cNvPr id="33" name="TextBox 32">
            <a:extLst>
              <a:ext uri="{FF2B5EF4-FFF2-40B4-BE49-F238E27FC236}">
                <a16:creationId xmlns:a16="http://schemas.microsoft.com/office/drawing/2014/main" id="{46A341BB-D915-DE31-342B-47B25671BB81}"/>
              </a:ext>
            </a:extLst>
          </p:cNvPr>
          <p:cNvSpPr txBox="1"/>
          <p:nvPr/>
        </p:nvSpPr>
        <p:spPr>
          <a:xfrm>
            <a:off x="7920716" y="3850531"/>
            <a:ext cx="145256" cy="153888"/>
          </a:xfrm>
          <a:prstGeom prst="rect">
            <a:avLst/>
          </a:prstGeom>
          <a:solidFill>
            <a:schemeClr val="bg1"/>
          </a:solidFill>
          <a:ln>
            <a:solidFill>
              <a:schemeClr val="bg1"/>
            </a:solidFill>
          </a:ln>
        </p:spPr>
        <p:txBody>
          <a:bodyPr wrap="square" lIns="0" tIns="0" rIns="0" bIns="0" rtlCol="0">
            <a:spAutoFit/>
          </a:bodyPr>
          <a:lstStyle/>
          <a:p>
            <a:pPr algn="ctr"/>
            <a:r>
              <a:rPr lang="sv-SE" sz="1000"/>
              <a:t>3</a:t>
            </a:r>
          </a:p>
        </p:txBody>
      </p:sp>
      <p:sp>
        <p:nvSpPr>
          <p:cNvPr id="34" name="TextBox 33">
            <a:extLst>
              <a:ext uri="{FF2B5EF4-FFF2-40B4-BE49-F238E27FC236}">
                <a16:creationId xmlns:a16="http://schemas.microsoft.com/office/drawing/2014/main" id="{A6953F66-FECE-C578-40CE-1C21B66822AB}"/>
              </a:ext>
            </a:extLst>
          </p:cNvPr>
          <p:cNvSpPr txBox="1"/>
          <p:nvPr/>
        </p:nvSpPr>
        <p:spPr>
          <a:xfrm>
            <a:off x="8402120" y="4057434"/>
            <a:ext cx="145256" cy="153888"/>
          </a:xfrm>
          <a:prstGeom prst="rect">
            <a:avLst/>
          </a:prstGeom>
          <a:solidFill>
            <a:schemeClr val="bg1"/>
          </a:solidFill>
          <a:ln>
            <a:solidFill>
              <a:schemeClr val="bg1"/>
            </a:solidFill>
          </a:ln>
        </p:spPr>
        <p:txBody>
          <a:bodyPr wrap="square" lIns="0" tIns="0" rIns="0" bIns="0" rtlCol="0">
            <a:spAutoFit/>
          </a:bodyPr>
          <a:lstStyle/>
          <a:p>
            <a:pPr algn="ctr"/>
            <a:r>
              <a:rPr lang="sv-SE" sz="1000"/>
              <a:t>6</a:t>
            </a:r>
          </a:p>
        </p:txBody>
      </p:sp>
      <p:sp>
        <p:nvSpPr>
          <p:cNvPr id="35" name="TextBox 34">
            <a:extLst>
              <a:ext uri="{FF2B5EF4-FFF2-40B4-BE49-F238E27FC236}">
                <a16:creationId xmlns:a16="http://schemas.microsoft.com/office/drawing/2014/main" id="{2C5BB922-9939-8EC8-CD67-17CF82D67D19}"/>
              </a:ext>
            </a:extLst>
          </p:cNvPr>
          <p:cNvSpPr txBox="1"/>
          <p:nvPr/>
        </p:nvSpPr>
        <p:spPr>
          <a:xfrm>
            <a:off x="8785305" y="4057434"/>
            <a:ext cx="145256" cy="153888"/>
          </a:xfrm>
          <a:prstGeom prst="rect">
            <a:avLst/>
          </a:prstGeom>
          <a:solidFill>
            <a:schemeClr val="bg1"/>
          </a:solidFill>
          <a:ln>
            <a:solidFill>
              <a:schemeClr val="bg1"/>
            </a:solidFill>
          </a:ln>
        </p:spPr>
        <p:txBody>
          <a:bodyPr wrap="square" lIns="0" tIns="0" rIns="0" bIns="0" rtlCol="0">
            <a:spAutoFit/>
          </a:bodyPr>
          <a:lstStyle/>
          <a:p>
            <a:pPr algn="ctr"/>
            <a:r>
              <a:rPr lang="sv-SE" sz="1000"/>
              <a:t>9</a:t>
            </a:r>
          </a:p>
        </p:txBody>
      </p:sp>
      <p:sp>
        <p:nvSpPr>
          <p:cNvPr id="36" name="TextBox 35">
            <a:extLst>
              <a:ext uri="{FF2B5EF4-FFF2-40B4-BE49-F238E27FC236}">
                <a16:creationId xmlns:a16="http://schemas.microsoft.com/office/drawing/2014/main" id="{7286268C-B588-942A-A154-2F00F1C332D2}"/>
              </a:ext>
            </a:extLst>
          </p:cNvPr>
          <p:cNvSpPr txBox="1"/>
          <p:nvPr/>
        </p:nvSpPr>
        <p:spPr>
          <a:xfrm>
            <a:off x="10136150" y="4057434"/>
            <a:ext cx="145256" cy="153888"/>
          </a:xfrm>
          <a:prstGeom prst="rect">
            <a:avLst/>
          </a:prstGeom>
          <a:solidFill>
            <a:schemeClr val="bg1"/>
          </a:solidFill>
          <a:ln>
            <a:solidFill>
              <a:schemeClr val="bg1"/>
            </a:solidFill>
          </a:ln>
        </p:spPr>
        <p:txBody>
          <a:bodyPr wrap="square" lIns="0" tIns="0" rIns="0" bIns="0" rtlCol="0">
            <a:spAutoFit/>
          </a:bodyPr>
          <a:lstStyle/>
          <a:p>
            <a:pPr algn="ctr"/>
            <a:r>
              <a:rPr lang="sv-SE" sz="1000"/>
              <a:t>19</a:t>
            </a:r>
          </a:p>
        </p:txBody>
      </p:sp>
      <p:sp>
        <p:nvSpPr>
          <p:cNvPr id="37" name="TextBox 36">
            <a:extLst>
              <a:ext uri="{FF2B5EF4-FFF2-40B4-BE49-F238E27FC236}">
                <a16:creationId xmlns:a16="http://schemas.microsoft.com/office/drawing/2014/main" id="{C1E92BDF-DBC8-AEFD-1F4A-7D9651A6A115}"/>
              </a:ext>
            </a:extLst>
          </p:cNvPr>
          <p:cNvSpPr txBox="1"/>
          <p:nvPr/>
        </p:nvSpPr>
        <p:spPr>
          <a:xfrm>
            <a:off x="10555250" y="3850531"/>
            <a:ext cx="145256" cy="153888"/>
          </a:xfrm>
          <a:prstGeom prst="rect">
            <a:avLst/>
          </a:prstGeom>
          <a:solidFill>
            <a:schemeClr val="bg1"/>
          </a:solidFill>
          <a:ln>
            <a:solidFill>
              <a:schemeClr val="bg1"/>
            </a:solidFill>
          </a:ln>
        </p:spPr>
        <p:txBody>
          <a:bodyPr wrap="square" lIns="0" tIns="0" rIns="0" bIns="0" rtlCol="0">
            <a:spAutoFit/>
          </a:bodyPr>
          <a:lstStyle/>
          <a:p>
            <a:pPr algn="ctr"/>
            <a:r>
              <a:rPr lang="sv-SE" sz="1000"/>
              <a:t>22</a:t>
            </a:r>
          </a:p>
        </p:txBody>
      </p:sp>
      <p:sp>
        <p:nvSpPr>
          <p:cNvPr id="38" name="TextBox 37">
            <a:extLst>
              <a:ext uri="{FF2B5EF4-FFF2-40B4-BE49-F238E27FC236}">
                <a16:creationId xmlns:a16="http://schemas.microsoft.com/office/drawing/2014/main" id="{8CF517D6-00FE-7C6E-04AB-7B2421CDF39A}"/>
              </a:ext>
            </a:extLst>
          </p:cNvPr>
          <p:cNvSpPr txBox="1"/>
          <p:nvPr/>
        </p:nvSpPr>
        <p:spPr>
          <a:xfrm>
            <a:off x="9074002" y="3641936"/>
            <a:ext cx="145256" cy="153888"/>
          </a:xfrm>
          <a:prstGeom prst="rect">
            <a:avLst/>
          </a:prstGeom>
          <a:solidFill>
            <a:schemeClr val="bg1"/>
          </a:solidFill>
          <a:ln>
            <a:solidFill>
              <a:schemeClr val="bg1"/>
            </a:solidFill>
          </a:ln>
        </p:spPr>
        <p:txBody>
          <a:bodyPr wrap="square" lIns="0" tIns="0" rIns="0" bIns="0" rtlCol="0">
            <a:spAutoFit/>
          </a:bodyPr>
          <a:lstStyle/>
          <a:p>
            <a:pPr algn="ctr"/>
            <a:r>
              <a:rPr lang="sv-SE" sz="1000"/>
              <a:t>12</a:t>
            </a:r>
          </a:p>
        </p:txBody>
      </p:sp>
      <p:sp>
        <p:nvSpPr>
          <p:cNvPr id="39" name="TextBox 38">
            <a:extLst>
              <a:ext uri="{FF2B5EF4-FFF2-40B4-BE49-F238E27FC236}">
                <a16:creationId xmlns:a16="http://schemas.microsoft.com/office/drawing/2014/main" id="{2A443709-80D8-F0D2-1633-6DBC0300B369}"/>
              </a:ext>
            </a:extLst>
          </p:cNvPr>
          <p:cNvSpPr txBox="1"/>
          <p:nvPr/>
        </p:nvSpPr>
        <p:spPr>
          <a:xfrm>
            <a:off x="7649539" y="4419468"/>
            <a:ext cx="145256" cy="153888"/>
          </a:xfrm>
          <a:prstGeom prst="rect">
            <a:avLst/>
          </a:prstGeom>
          <a:solidFill>
            <a:schemeClr val="bg1"/>
          </a:solidFill>
          <a:ln>
            <a:solidFill>
              <a:schemeClr val="bg1"/>
            </a:solidFill>
          </a:ln>
        </p:spPr>
        <p:txBody>
          <a:bodyPr wrap="square" lIns="0" tIns="0" rIns="0" bIns="0" rtlCol="0">
            <a:spAutoFit/>
          </a:bodyPr>
          <a:lstStyle/>
          <a:p>
            <a:pPr algn="ctr"/>
            <a:r>
              <a:rPr lang="sv-SE" sz="1000" dirty="0"/>
              <a:t>1</a:t>
            </a:r>
          </a:p>
        </p:txBody>
      </p:sp>
      <p:sp>
        <p:nvSpPr>
          <p:cNvPr id="41" name="TextBox 40">
            <a:extLst>
              <a:ext uri="{FF2B5EF4-FFF2-40B4-BE49-F238E27FC236}">
                <a16:creationId xmlns:a16="http://schemas.microsoft.com/office/drawing/2014/main" id="{8178A3C7-755B-520F-02E0-4C430921BA92}"/>
              </a:ext>
            </a:extLst>
          </p:cNvPr>
          <p:cNvSpPr txBox="1"/>
          <p:nvPr/>
        </p:nvSpPr>
        <p:spPr>
          <a:xfrm>
            <a:off x="8002587" y="4619256"/>
            <a:ext cx="145256" cy="153888"/>
          </a:xfrm>
          <a:prstGeom prst="rect">
            <a:avLst/>
          </a:prstGeom>
          <a:solidFill>
            <a:schemeClr val="bg1"/>
          </a:solidFill>
          <a:ln>
            <a:solidFill>
              <a:schemeClr val="bg1"/>
            </a:solidFill>
          </a:ln>
        </p:spPr>
        <p:txBody>
          <a:bodyPr wrap="square" lIns="0" tIns="0" rIns="0" bIns="0" rtlCol="0">
            <a:spAutoFit/>
          </a:bodyPr>
          <a:lstStyle/>
          <a:p>
            <a:pPr algn="ctr"/>
            <a:r>
              <a:rPr lang="sv-SE" sz="1000"/>
              <a:t>3</a:t>
            </a:r>
          </a:p>
        </p:txBody>
      </p:sp>
      <p:sp>
        <p:nvSpPr>
          <p:cNvPr id="42" name="TextBox 41">
            <a:extLst>
              <a:ext uri="{FF2B5EF4-FFF2-40B4-BE49-F238E27FC236}">
                <a16:creationId xmlns:a16="http://schemas.microsoft.com/office/drawing/2014/main" id="{C2BD171A-AA52-B0EC-5718-9DFCFAF63E8E}"/>
              </a:ext>
            </a:extLst>
          </p:cNvPr>
          <p:cNvSpPr txBox="1"/>
          <p:nvPr/>
        </p:nvSpPr>
        <p:spPr>
          <a:xfrm>
            <a:off x="8646147" y="4620400"/>
            <a:ext cx="145256" cy="153888"/>
          </a:xfrm>
          <a:prstGeom prst="rect">
            <a:avLst/>
          </a:prstGeom>
          <a:solidFill>
            <a:schemeClr val="bg1"/>
          </a:solidFill>
          <a:ln>
            <a:solidFill>
              <a:schemeClr val="bg1"/>
            </a:solidFill>
          </a:ln>
        </p:spPr>
        <p:txBody>
          <a:bodyPr wrap="square" lIns="0" tIns="0" rIns="0" bIns="0" rtlCol="0">
            <a:spAutoFit/>
          </a:bodyPr>
          <a:lstStyle/>
          <a:p>
            <a:pPr algn="ctr"/>
            <a:r>
              <a:rPr lang="sv-SE" sz="1000"/>
              <a:t>8</a:t>
            </a:r>
          </a:p>
        </p:txBody>
      </p:sp>
      <p:sp>
        <p:nvSpPr>
          <p:cNvPr id="43" name="TextBox 42">
            <a:extLst>
              <a:ext uri="{FF2B5EF4-FFF2-40B4-BE49-F238E27FC236}">
                <a16:creationId xmlns:a16="http://schemas.microsoft.com/office/drawing/2014/main" id="{65937525-22B4-E9EB-F6E6-9864209EDCB1}"/>
              </a:ext>
            </a:extLst>
          </p:cNvPr>
          <p:cNvSpPr txBox="1"/>
          <p:nvPr/>
        </p:nvSpPr>
        <p:spPr>
          <a:xfrm>
            <a:off x="8960356" y="4620400"/>
            <a:ext cx="145256" cy="153888"/>
          </a:xfrm>
          <a:prstGeom prst="rect">
            <a:avLst/>
          </a:prstGeom>
          <a:solidFill>
            <a:schemeClr val="bg1"/>
          </a:solidFill>
          <a:ln>
            <a:solidFill>
              <a:schemeClr val="bg1"/>
            </a:solidFill>
          </a:ln>
        </p:spPr>
        <p:txBody>
          <a:bodyPr wrap="square" lIns="0" tIns="0" rIns="0" bIns="0" rtlCol="0">
            <a:spAutoFit/>
          </a:bodyPr>
          <a:lstStyle/>
          <a:p>
            <a:pPr algn="ctr"/>
            <a:r>
              <a:rPr lang="sv-SE" sz="1000"/>
              <a:t>10</a:t>
            </a:r>
          </a:p>
        </p:txBody>
      </p:sp>
      <p:sp>
        <p:nvSpPr>
          <p:cNvPr id="44" name="TextBox 43">
            <a:extLst>
              <a:ext uri="{FF2B5EF4-FFF2-40B4-BE49-F238E27FC236}">
                <a16:creationId xmlns:a16="http://schemas.microsoft.com/office/drawing/2014/main" id="{A50C19DA-9C85-6881-5D0A-697B821C7F81}"/>
              </a:ext>
            </a:extLst>
          </p:cNvPr>
          <p:cNvSpPr txBox="1"/>
          <p:nvPr/>
        </p:nvSpPr>
        <p:spPr>
          <a:xfrm>
            <a:off x="9146630" y="4419468"/>
            <a:ext cx="145256" cy="153888"/>
          </a:xfrm>
          <a:prstGeom prst="rect">
            <a:avLst/>
          </a:prstGeom>
          <a:solidFill>
            <a:schemeClr val="bg1"/>
          </a:solidFill>
          <a:ln>
            <a:solidFill>
              <a:schemeClr val="bg1"/>
            </a:solidFill>
          </a:ln>
        </p:spPr>
        <p:txBody>
          <a:bodyPr wrap="square" lIns="0" tIns="0" rIns="0" bIns="0" rtlCol="0">
            <a:spAutoFit/>
          </a:bodyPr>
          <a:lstStyle/>
          <a:p>
            <a:pPr algn="ctr"/>
            <a:r>
              <a:rPr lang="sv-SE" sz="1000"/>
              <a:t>11</a:t>
            </a:r>
          </a:p>
        </p:txBody>
      </p:sp>
      <p:sp>
        <p:nvSpPr>
          <p:cNvPr id="45" name="TextBox 44">
            <a:extLst>
              <a:ext uri="{FF2B5EF4-FFF2-40B4-BE49-F238E27FC236}">
                <a16:creationId xmlns:a16="http://schemas.microsoft.com/office/drawing/2014/main" id="{3343FD5E-0134-382E-1C86-3352D70273CB}"/>
              </a:ext>
            </a:extLst>
          </p:cNvPr>
          <p:cNvSpPr txBox="1"/>
          <p:nvPr/>
        </p:nvSpPr>
        <p:spPr>
          <a:xfrm>
            <a:off x="8523763" y="4198447"/>
            <a:ext cx="145256" cy="153888"/>
          </a:xfrm>
          <a:prstGeom prst="rect">
            <a:avLst/>
          </a:prstGeom>
          <a:solidFill>
            <a:schemeClr val="bg1"/>
          </a:solidFill>
          <a:ln>
            <a:solidFill>
              <a:schemeClr val="bg1"/>
            </a:solidFill>
          </a:ln>
        </p:spPr>
        <p:txBody>
          <a:bodyPr wrap="square" lIns="0" tIns="0" rIns="0" bIns="0" rtlCol="0">
            <a:spAutoFit/>
          </a:bodyPr>
          <a:lstStyle/>
          <a:p>
            <a:pPr algn="ctr"/>
            <a:r>
              <a:rPr lang="sv-SE" sz="1000"/>
              <a:t>7</a:t>
            </a:r>
          </a:p>
        </p:txBody>
      </p:sp>
      <p:sp>
        <p:nvSpPr>
          <p:cNvPr id="46" name="TextBox 45">
            <a:extLst>
              <a:ext uri="{FF2B5EF4-FFF2-40B4-BE49-F238E27FC236}">
                <a16:creationId xmlns:a16="http://schemas.microsoft.com/office/drawing/2014/main" id="{EB6DAE16-8113-4882-2CDD-F2931E56A4E3}"/>
              </a:ext>
            </a:extLst>
          </p:cNvPr>
          <p:cNvSpPr txBox="1"/>
          <p:nvPr/>
        </p:nvSpPr>
        <p:spPr>
          <a:xfrm>
            <a:off x="8175205" y="4981290"/>
            <a:ext cx="145256" cy="153888"/>
          </a:xfrm>
          <a:prstGeom prst="rect">
            <a:avLst/>
          </a:prstGeom>
          <a:solidFill>
            <a:schemeClr val="bg1"/>
          </a:solidFill>
          <a:ln>
            <a:solidFill>
              <a:schemeClr val="bg1"/>
            </a:solidFill>
          </a:ln>
        </p:spPr>
        <p:txBody>
          <a:bodyPr wrap="square" lIns="0" tIns="0" rIns="0" bIns="0" rtlCol="0">
            <a:spAutoFit/>
          </a:bodyPr>
          <a:lstStyle/>
          <a:p>
            <a:pPr algn="ctr"/>
            <a:r>
              <a:rPr lang="sv-SE" sz="1000"/>
              <a:t>5</a:t>
            </a:r>
          </a:p>
        </p:txBody>
      </p:sp>
      <p:sp>
        <p:nvSpPr>
          <p:cNvPr id="48" name="TextBox 47">
            <a:extLst>
              <a:ext uri="{FF2B5EF4-FFF2-40B4-BE49-F238E27FC236}">
                <a16:creationId xmlns:a16="http://schemas.microsoft.com/office/drawing/2014/main" id="{6D594066-7C28-9D11-2999-ECF126B8C1C7}"/>
              </a:ext>
            </a:extLst>
          </p:cNvPr>
          <p:cNvSpPr txBox="1"/>
          <p:nvPr/>
        </p:nvSpPr>
        <p:spPr>
          <a:xfrm>
            <a:off x="8742438" y="4981290"/>
            <a:ext cx="145256" cy="153888"/>
          </a:xfrm>
          <a:prstGeom prst="rect">
            <a:avLst/>
          </a:prstGeom>
          <a:solidFill>
            <a:schemeClr val="bg1"/>
          </a:solidFill>
          <a:ln>
            <a:solidFill>
              <a:schemeClr val="bg1"/>
            </a:solidFill>
          </a:ln>
        </p:spPr>
        <p:txBody>
          <a:bodyPr wrap="square" lIns="0" tIns="0" rIns="0" bIns="0" rtlCol="0">
            <a:spAutoFit/>
          </a:bodyPr>
          <a:lstStyle/>
          <a:p>
            <a:pPr algn="ctr"/>
            <a:r>
              <a:rPr lang="sv-SE" sz="1000"/>
              <a:t>8</a:t>
            </a:r>
          </a:p>
        </p:txBody>
      </p:sp>
      <p:sp>
        <p:nvSpPr>
          <p:cNvPr id="52" name="TextBox 51">
            <a:extLst>
              <a:ext uri="{FF2B5EF4-FFF2-40B4-BE49-F238E27FC236}">
                <a16:creationId xmlns:a16="http://schemas.microsoft.com/office/drawing/2014/main" id="{787F20BA-50D3-5C5F-50EF-8A46F37E4866}"/>
              </a:ext>
            </a:extLst>
          </p:cNvPr>
          <p:cNvSpPr txBox="1"/>
          <p:nvPr/>
        </p:nvSpPr>
        <p:spPr>
          <a:xfrm>
            <a:off x="8654016" y="5188625"/>
            <a:ext cx="145256" cy="153888"/>
          </a:xfrm>
          <a:prstGeom prst="rect">
            <a:avLst/>
          </a:prstGeom>
          <a:solidFill>
            <a:schemeClr val="bg1"/>
          </a:solidFill>
          <a:ln>
            <a:solidFill>
              <a:schemeClr val="bg1"/>
            </a:solidFill>
          </a:ln>
        </p:spPr>
        <p:txBody>
          <a:bodyPr wrap="square" lIns="0" tIns="0" rIns="0" bIns="0" rtlCol="0">
            <a:spAutoFit/>
          </a:bodyPr>
          <a:lstStyle/>
          <a:p>
            <a:pPr algn="ctr"/>
            <a:r>
              <a:rPr lang="sv-SE" sz="1000"/>
              <a:t>8</a:t>
            </a:r>
          </a:p>
        </p:txBody>
      </p:sp>
      <p:sp>
        <p:nvSpPr>
          <p:cNvPr id="53" name="TextBox 52">
            <a:extLst>
              <a:ext uri="{FF2B5EF4-FFF2-40B4-BE49-F238E27FC236}">
                <a16:creationId xmlns:a16="http://schemas.microsoft.com/office/drawing/2014/main" id="{8D9BF69C-8B09-011B-D3A3-DF73B7219A6F}"/>
              </a:ext>
            </a:extLst>
          </p:cNvPr>
          <p:cNvSpPr txBox="1"/>
          <p:nvPr/>
        </p:nvSpPr>
        <p:spPr>
          <a:xfrm>
            <a:off x="8525983" y="5188625"/>
            <a:ext cx="145256" cy="153888"/>
          </a:xfrm>
          <a:prstGeom prst="rect">
            <a:avLst/>
          </a:prstGeom>
          <a:solidFill>
            <a:schemeClr val="bg1"/>
          </a:solidFill>
          <a:ln>
            <a:solidFill>
              <a:schemeClr val="bg1"/>
            </a:solidFill>
          </a:ln>
        </p:spPr>
        <p:txBody>
          <a:bodyPr wrap="square" lIns="0" tIns="0" rIns="0" bIns="0" rtlCol="0">
            <a:spAutoFit/>
          </a:bodyPr>
          <a:lstStyle/>
          <a:p>
            <a:pPr algn="ctr"/>
            <a:r>
              <a:rPr lang="sv-SE" sz="1000"/>
              <a:t>7</a:t>
            </a:r>
          </a:p>
        </p:txBody>
      </p:sp>
      <p:sp>
        <p:nvSpPr>
          <p:cNvPr id="54" name="TextBox 53">
            <a:extLst>
              <a:ext uri="{FF2B5EF4-FFF2-40B4-BE49-F238E27FC236}">
                <a16:creationId xmlns:a16="http://schemas.microsoft.com/office/drawing/2014/main" id="{0C4E2882-D90D-E1E8-FFFC-B28F0F959530}"/>
              </a:ext>
            </a:extLst>
          </p:cNvPr>
          <p:cNvSpPr txBox="1"/>
          <p:nvPr/>
        </p:nvSpPr>
        <p:spPr>
          <a:xfrm>
            <a:off x="8397951" y="5188625"/>
            <a:ext cx="145256" cy="153888"/>
          </a:xfrm>
          <a:prstGeom prst="rect">
            <a:avLst/>
          </a:prstGeom>
          <a:solidFill>
            <a:schemeClr val="bg1"/>
          </a:solidFill>
          <a:ln>
            <a:solidFill>
              <a:schemeClr val="bg1"/>
            </a:solidFill>
          </a:ln>
        </p:spPr>
        <p:txBody>
          <a:bodyPr wrap="square" lIns="0" tIns="0" rIns="0" bIns="0" rtlCol="0">
            <a:spAutoFit/>
          </a:bodyPr>
          <a:lstStyle/>
          <a:p>
            <a:pPr algn="ctr"/>
            <a:r>
              <a:rPr lang="sv-SE" sz="1000"/>
              <a:t>6</a:t>
            </a:r>
          </a:p>
        </p:txBody>
      </p:sp>
      <p:sp>
        <p:nvSpPr>
          <p:cNvPr id="55" name="TextBox 54">
            <a:extLst>
              <a:ext uri="{FF2B5EF4-FFF2-40B4-BE49-F238E27FC236}">
                <a16:creationId xmlns:a16="http://schemas.microsoft.com/office/drawing/2014/main" id="{5B48C868-7430-AF7D-3A94-1DB36D5D0662}"/>
              </a:ext>
            </a:extLst>
          </p:cNvPr>
          <p:cNvSpPr txBox="1"/>
          <p:nvPr/>
        </p:nvSpPr>
        <p:spPr>
          <a:xfrm>
            <a:off x="8525983" y="4777598"/>
            <a:ext cx="145256" cy="153888"/>
          </a:xfrm>
          <a:prstGeom prst="rect">
            <a:avLst/>
          </a:prstGeom>
          <a:solidFill>
            <a:schemeClr val="bg1"/>
          </a:solidFill>
          <a:ln>
            <a:solidFill>
              <a:schemeClr val="bg1"/>
            </a:solidFill>
          </a:ln>
        </p:spPr>
        <p:txBody>
          <a:bodyPr wrap="square" lIns="0" tIns="0" rIns="0" bIns="0" rtlCol="0">
            <a:spAutoFit/>
          </a:bodyPr>
          <a:lstStyle/>
          <a:p>
            <a:pPr algn="ctr"/>
            <a:r>
              <a:rPr lang="sv-SE" sz="1000"/>
              <a:t>7</a:t>
            </a:r>
          </a:p>
        </p:txBody>
      </p:sp>
    </p:spTree>
    <p:extLst>
      <p:ext uri="{BB962C8B-B14F-4D97-AF65-F5344CB8AC3E}">
        <p14:creationId xmlns:p14="http://schemas.microsoft.com/office/powerpoint/2010/main" val="17219430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004A2-9483-934B-AFBA-E01C3CC8DF74}"/>
              </a:ext>
            </a:extLst>
          </p:cNvPr>
          <p:cNvSpPr>
            <a:spLocks noGrp="1"/>
          </p:cNvSpPr>
          <p:nvPr>
            <p:ph type="title"/>
          </p:nvPr>
        </p:nvSpPr>
        <p:spPr>
          <a:xfrm>
            <a:off x="550864" y="260142"/>
            <a:ext cx="10729912" cy="1588127"/>
          </a:xfrm>
        </p:spPr>
        <p:txBody>
          <a:bodyPr wrap="square">
            <a:spAutoFit/>
          </a:bodyPr>
          <a:lstStyle/>
          <a:p>
            <a:r>
              <a:rPr lang="sv-SE"/>
              <a:t>Kompetensförsörjning beskrivs som den främsta utmaningen - det kommer krävas nya arbetssätt för komma vidare</a:t>
            </a:r>
          </a:p>
        </p:txBody>
      </p:sp>
      <p:sp>
        <p:nvSpPr>
          <p:cNvPr id="9" name="TextBox 8">
            <a:extLst>
              <a:ext uri="{FF2B5EF4-FFF2-40B4-BE49-F238E27FC236}">
                <a16:creationId xmlns:a16="http://schemas.microsoft.com/office/drawing/2014/main" id="{9F0174AF-7DDE-F459-7C0C-C233AFF1A8B6}"/>
              </a:ext>
            </a:extLst>
          </p:cNvPr>
          <p:cNvSpPr txBox="1"/>
          <p:nvPr/>
        </p:nvSpPr>
        <p:spPr>
          <a:xfrm>
            <a:off x="7264400" y="2607592"/>
            <a:ext cx="3708400" cy="1642816"/>
          </a:xfrm>
          <a:prstGeom prst="wedgeRoundRectCallout">
            <a:avLst>
              <a:gd name="adj1" fmla="val 16320"/>
              <a:gd name="adj2" fmla="val 69281"/>
              <a:gd name="adj3" fmla="val 16667"/>
            </a:avLst>
          </a:prstGeom>
          <a:solidFill>
            <a:srgbClr val="CEECF8"/>
          </a:solidFill>
        </p:spPr>
        <p:txBody>
          <a:bodyPr wrap="square" anchor="ctr">
            <a:noAutofit/>
          </a:bodyPr>
          <a:lstStyle/>
          <a:p>
            <a:pPr algn="ctr"/>
            <a:r>
              <a:rPr lang="sv-SE" sz="1200" i="1"/>
              <a:t>”För att få antalet befintliga radiologer och röntgensjuksköterskor att räcka till har vi fått sträcka ut gummibandet rejält. Det gummibandet är nu på väg att gå av.”</a:t>
            </a:r>
          </a:p>
        </p:txBody>
      </p:sp>
      <p:sp>
        <p:nvSpPr>
          <p:cNvPr id="11" name="TextBox 10">
            <a:extLst>
              <a:ext uri="{FF2B5EF4-FFF2-40B4-BE49-F238E27FC236}">
                <a16:creationId xmlns:a16="http://schemas.microsoft.com/office/drawing/2014/main" id="{39058C9D-E027-E330-F301-3630DC052C02}"/>
              </a:ext>
            </a:extLst>
          </p:cNvPr>
          <p:cNvSpPr txBox="1">
            <a:spLocks/>
          </p:cNvSpPr>
          <p:nvPr/>
        </p:nvSpPr>
        <p:spPr>
          <a:xfrm>
            <a:off x="515938" y="1954320"/>
            <a:ext cx="5431973" cy="276999"/>
          </a:xfrm>
          <a:prstGeom prst="rect">
            <a:avLst/>
          </a:prstGeom>
          <a:noFill/>
        </p:spPr>
        <p:txBody>
          <a:bodyPr wrap="square">
            <a:spAutoFit/>
          </a:bodyPr>
          <a:lstStyle/>
          <a:p>
            <a:r>
              <a:rPr lang="sv-SE" sz="1200" b="1" dirty="0"/>
              <a:t>Uppskattad trendutveckling av nya medarbetare 2032</a:t>
            </a:r>
          </a:p>
        </p:txBody>
      </p:sp>
      <p:sp>
        <p:nvSpPr>
          <p:cNvPr id="18" name="TextBox 17">
            <a:extLst>
              <a:ext uri="{FF2B5EF4-FFF2-40B4-BE49-F238E27FC236}">
                <a16:creationId xmlns:a16="http://schemas.microsoft.com/office/drawing/2014/main" id="{7159FB10-DB7E-7DCF-F507-09097987800E}"/>
              </a:ext>
            </a:extLst>
          </p:cNvPr>
          <p:cNvSpPr txBox="1"/>
          <p:nvPr/>
        </p:nvSpPr>
        <p:spPr>
          <a:xfrm>
            <a:off x="492578" y="5482575"/>
            <a:ext cx="11527974" cy="565138"/>
          </a:xfrm>
          <a:prstGeom prst="flowChartAlternateProcess">
            <a:avLst/>
          </a:prstGeom>
          <a:solidFill>
            <a:schemeClr val="bg1">
              <a:lumMod val="95000"/>
            </a:schemeClr>
          </a:solidFill>
          <a:ln w="19050">
            <a:noFill/>
            <a:prstDash val="dash"/>
          </a:ln>
        </p:spPr>
        <p:txBody>
          <a:bodyPr wrap="square" lIns="180000" rIns="180000" anchor="ctr">
            <a:noAutofit/>
          </a:bodyPr>
          <a:lstStyle/>
          <a:p>
            <a:pPr algn="ctr"/>
            <a:r>
              <a:rPr lang="sv-SE" sz="1100" dirty="0"/>
              <a:t>Exempel på möjligheter för nya arbetssätt är uppgiftsväxling, automatisera bild- och funktionsflödet, </a:t>
            </a:r>
          </a:p>
          <a:p>
            <a:pPr algn="ctr"/>
            <a:r>
              <a:rPr lang="sv-SE" sz="1100" dirty="0"/>
              <a:t>AI-verktyg som beslutsstöd i granskningsflödet, säkra ändamålsenliga avtal vid upphandling etc.</a:t>
            </a:r>
          </a:p>
        </p:txBody>
      </p:sp>
      <p:graphicFrame>
        <p:nvGraphicFramePr>
          <p:cNvPr id="10" name="Chart 9">
            <a:extLst>
              <a:ext uri="{FF2B5EF4-FFF2-40B4-BE49-F238E27FC236}">
                <a16:creationId xmlns:a16="http://schemas.microsoft.com/office/drawing/2014/main" id="{6CB1A3F0-39D1-FAAE-EC46-FA17AF06E490}"/>
              </a:ext>
            </a:extLst>
          </p:cNvPr>
          <p:cNvGraphicFramePr>
            <a:graphicFrameLocks/>
          </p:cNvGraphicFramePr>
          <p:nvPr>
            <p:extLst>
              <p:ext uri="{D42A27DB-BD31-4B8C-83A1-F6EECF244321}">
                <p14:modId xmlns:p14="http://schemas.microsoft.com/office/powerpoint/2010/main" val="3190612158"/>
              </p:ext>
            </p:extLst>
          </p:nvPr>
        </p:nvGraphicFramePr>
        <p:xfrm>
          <a:off x="570765" y="2293049"/>
          <a:ext cx="5753835" cy="2876323"/>
        </p:xfrm>
        <a:graphic>
          <a:graphicData uri="http://schemas.openxmlformats.org/drawingml/2006/chart">
            <c:chart xmlns:c="http://schemas.openxmlformats.org/drawingml/2006/chart" xmlns:r="http://schemas.openxmlformats.org/officeDocument/2006/relationships" r:id="rId2"/>
          </a:graphicData>
        </a:graphic>
      </p:graphicFrame>
      <p:grpSp>
        <p:nvGrpSpPr>
          <p:cNvPr id="27" name="Group 26">
            <a:extLst>
              <a:ext uri="{FF2B5EF4-FFF2-40B4-BE49-F238E27FC236}">
                <a16:creationId xmlns:a16="http://schemas.microsoft.com/office/drawing/2014/main" id="{E315A56E-5536-BBBE-A8FB-3F6EC84E9048}"/>
              </a:ext>
            </a:extLst>
          </p:cNvPr>
          <p:cNvGrpSpPr/>
          <p:nvPr/>
        </p:nvGrpSpPr>
        <p:grpSpPr>
          <a:xfrm>
            <a:off x="1453283" y="5173374"/>
            <a:ext cx="5049116" cy="430887"/>
            <a:chOff x="6614684" y="5175157"/>
            <a:chExt cx="4555845" cy="430887"/>
          </a:xfrm>
        </p:grpSpPr>
        <p:sp>
          <p:nvSpPr>
            <p:cNvPr id="6" name="TextBox 5">
              <a:extLst>
                <a:ext uri="{FF2B5EF4-FFF2-40B4-BE49-F238E27FC236}">
                  <a16:creationId xmlns:a16="http://schemas.microsoft.com/office/drawing/2014/main" id="{B0F3177E-B75D-0714-131A-373721A3C668}"/>
                </a:ext>
              </a:extLst>
            </p:cNvPr>
            <p:cNvSpPr txBox="1">
              <a:spLocks/>
            </p:cNvSpPr>
            <p:nvPr/>
          </p:nvSpPr>
          <p:spPr>
            <a:xfrm>
              <a:off x="7614001" y="5175157"/>
              <a:ext cx="1826731" cy="261610"/>
            </a:xfrm>
            <a:prstGeom prst="rect">
              <a:avLst/>
            </a:prstGeom>
            <a:noFill/>
          </p:spPr>
          <p:txBody>
            <a:bodyPr wrap="square" rtlCol="0">
              <a:spAutoFit/>
            </a:bodyPr>
            <a:lstStyle/>
            <a:p>
              <a:r>
                <a:rPr lang="sv-SE" sz="1100"/>
                <a:t>Kommuner</a:t>
              </a:r>
              <a:r>
                <a:rPr lang="sv-SE" sz="1050"/>
                <a:t> och regioner</a:t>
              </a:r>
            </a:p>
          </p:txBody>
        </p:sp>
        <p:sp>
          <p:nvSpPr>
            <p:cNvPr id="14" name="Rectangle 13">
              <a:extLst>
                <a:ext uri="{FF2B5EF4-FFF2-40B4-BE49-F238E27FC236}">
                  <a16:creationId xmlns:a16="http://schemas.microsoft.com/office/drawing/2014/main" id="{7AC3DD79-B74E-24D7-D9A8-6E3A64A66A5C}"/>
                </a:ext>
              </a:extLst>
            </p:cNvPr>
            <p:cNvSpPr/>
            <p:nvPr/>
          </p:nvSpPr>
          <p:spPr>
            <a:xfrm>
              <a:off x="7555251" y="5248096"/>
              <a:ext cx="117501" cy="118800"/>
            </a:xfrm>
            <a:prstGeom prst="rect">
              <a:avLst/>
            </a:prstGeom>
            <a:solidFill>
              <a:srgbClr val="FFE0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7" name="TextBox 6">
              <a:extLst>
                <a:ext uri="{FF2B5EF4-FFF2-40B4-BE49-F238E27FC236}">
                  <a16:creationId xmlns:a16="http://schemas.microsoft.com/office/drawing/2014/main" id="{1BCD29DC-0CD5-BA4D-4885-2FC5F3B90B23}"/>
                </a:ext>
              </a:extLst>
            </p:cNvPr>
            <p:cNvSpPr txBox="1">
              <a:spLocks/>
            </p:cNvSpPr>
            <p:nvPr/>
          </p:nvSpPr>
          <p:spPr>
            <a:xfrm>
              <a:off x="9278887" y="5175157"/>
              <a:ext cx="914181" cy="261610"/>
            </a:xfrm>
            <a:prstGeom prst="rect">
              <a:avLst/>
            </a:prstGeom>
            <a:noFill/>
          </p:spPr>
          <p:txBody>
            <a:bodyPr wrap="square" rtlCol="0">
              <a:spAutoFit/>
            </a:bodyPr>
            <a:lstStyle/>
            <a:p>
              <a:r>
                <a:rPr lang="sv-SE" sz="1100"/>
                <a:t>Staten</a:t>
              </a:r>
              <a:endParaRPr lang="sv-SE" sz="1050"/>
            </a:p>
          </p:txBody>
        </p:sp>
        <p:sp>
          <p:nvSpPr>
            <p:cNvPr id="19" name="Rectangle 18">
              <a:extLst>
                <a:ext uri="{FF2B5EF4-FFF2-40B4-BE49-F238E27FC236}">
                  <a16:creationId xmlns:a16="http://schemas.microsoft.com/office/drawing/2014/main" id="{5BFC36C8-E791-4F97-4D98-A3C7B2D238B2}"/>
                </a:ext>
              </a:extLst>
            </p:cNvPr>
            <p:cNvSpPr/>
            <p:nvPr/>
          </p:nvSpPr>
          <p:spPr>
            <a:xfrm>
              <a:off x="9220681" y="5248096"/>
              <a:ext cx="117501" cy="118800"/>
            </a:xfrm>
            <a:prstGeom prst="rect">
              <a:avLst/>
            </a:prstGeom>
            <a:solidFill>
              <a:srgbClr val="65C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3" name="TextBox 2">
              <a:extLst>
                <a:ext uri="{FF2B5EF4-FFF2-40B4-BE49-F238E27FC236}">
                  <a16:creationId xmlns:a16="http://schemas.microsoft.com/office/drawing/2014/main" id="{38DAB41C-3099-4B58-552B-41FE52EE0AE9}"/>
                </a:ext>
              </a:extLst>
            </p:cNvPr>
            <p:cNvSpPr txBox="1"/>
            <p:nvPr/>
          </p:nvSpPr>
          <p:spPr>
            <a:xfrm>
              <a:off x="6670620" y="5175157"/>
              <a:ext cx="914181" cy="430887"/>
            </a:xfrm>
            <a:prstGeom prst="rect">
              <a:avLst/>
            </a:prstGeom>
            <a:noFill/>
          </p:spPr>
          <p:txBody>
            <a:bodyPr wrap="square" rtlCol="0">
              <a:spAutoFit/>
            </a:bodyPr>
            <a:lstStyle/>
            <a:p>
              <a:r>
                <a:rPr lang="sv-SE" sz="1100"/>
                <a:t>Näringslivet</a:t>
              </a:r>
              <a:endParaRPr lang="sv-SE" sz="1050"/>
            </a:p>
          </p:txBody>
        </p:sp>
        <p:sp>
          <p:nvSpPr>
            <p:cNvPr id="20" name="Rectangle 19">
              <a:extLst>
                <a:ext uri="{FF2B5EF4-FFF2-40B4-BE49-F238E27FC236}">
                  <a16:creationId xmlns:a16="http://schemas.microsoft.com/office/drawing/2014/main" id="{39C6B5C3-C571-184D-EF05-B122903EA74B}"/>
                </a:ext>
              </a:extLst>
            </p:cNvPr>
            <p:cNvSpPr/>
            <p:nvPr/>
          </p:nvSpPr>
          <p:spPr>
            <a:xfrm>
              <a:off x="6614684" y="5248096"/>
              <a:ext cx="117501" cy="118800"/>
            </a:xfrm>
            <a:prstGeom prst="rect">
              <a:avLst/>
            </a:prstGeom>
            <a:solidFill>
              <a:srgbClr val="F5C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8" name="TextBox 7">
              <a:extLst>
                <a:ext uri="{FF2B5EF4-FFF2-40B4-BE49-F238E27FC236}">
                  <a16:creationId xmlns:a16="http://schemas.microsoft.com/office/drawing/2014/main" id="{9469D4E5-E189-8D03-9237-FA5BD70B9F9D}"/>
                </a:ext>
              </a:extLst>
            </p:cNvPr>
            <p:cNvSpPr txBox="1">
              <a:spLocks/>
            </p:cNvSpPr>
            <p:nvPr/>
          </p:nvSpPr>
          <p:spPr>
            <a:xfrm>
              <a:off x="9916301" y="5175157"/>
              <a:ext cx="1254228" cy="261610"/>
            </a:xfrm>
            <a:prstGeom prst="rect">
              <a:avLst/>
            </a:prstGeom>
            <a:noFill/>
          </p:spPr>
          <p:txBody>
            <a:bodyPr wrap="square" rtlCol="0">
              <a:spAutoFit/>
            </a:bodyPr>
            <a:lstStyle/>
            <a:p>
              <a:r>
                <a:rPr lang="sv-SE" sz="1050"/>
                <a:t>Alla </a:t>
              </a:r>
              <a:r>
                <a:rPr lang="sv-SE" sz="1100"/>
                <a:t>sektorer</a:t>
              </a:r>
              <a:endParaRPr lang="sv-SE" sz="1050"/>
            </a:p>
          </p:txBody>
        </p:sp>
        <p:sp>
          <p:nvSpPr>
            <p:cNvPr id="21" name="Rectangle 20">
              <a:extLst>
                <a:ext uri="{FF2B5EF4-FFF2-40B4-BE49-F238E27FC236}">
                  <a16:creationId xmlns:a16="http://schemas.microsoft.com/office/drawing/2014/main" id="{000B398F-E2D0-C748-1E2D-754EA0B34D2D}"/>
                </a:ext>
              </a:extLst>
            </p:cNvPr>
            <p:cNvSpPr/>
            <p:nvPr/>
          </p:nvSpPr>
          <p:spPr>
            <a:xfrm>
              <a:off x="9857551" y="5248096"/>
              <a:ext cx="117501" cy="118800"/>
            </a:xfrm>
            <a:prstGeom prst="rect">
              <a:avLst/>
            </a:prstGeom>
            <a:solidFill>
              <a:srgbClr val="C4BD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grpSp>
      <p:sp>
        <p:nvSpPr>
          <p:cNvPr id="24" name="TextBox 23">
            <a:extLst>
              <a:ext uri="{FF2B5EF4-FFF2-40B4-BE49-F238E27FC236}">
                <a16:creationId xmlns:a16="http://schemas.microsoft.com/office/drawing/2014/main" id="{58F3BE8D-561A-937E-6452-13DF4DBF4C45}"/>
              </a:ext>
            </a:extLst>
          </p:cNvPr>
          <p:cNvSpPr txBox="1"/>
          <p:nvPr/>
        </p:nvSpPr>
        <p:spPr>
          <a:xfrm>
            <a:off x="640903" y="6073875"/>
            <a:ext cx="11325427" cy="215444"/>
          </a:xfrm>
          <a:prstGeom prst="rect">
            <a:avLst/>
          </a:prstGeom>
          <a:noFill/>
        </p:spPr>
        <p:txBody>
          <a:bodyPr wrap="square" rtlCol="0">
            <a:spAutoFit/>
          </a:bodyPr>
          <a:lstStyle/>
          <a:p>
            <a:pPr defTabSz="457200">
              <a:spcBef>
                <a:spcPct val="20000"/>
              </a:spcBef>
              <a:buFont typeface="Arial"/>
              <a:buNone/>
              <a:tabLst>
                <a:tab pos="450000" algn="r"/>
                <a:tab pos="630000" algn="l"/>
              </a:tabLst>
              <a:defRPr/>
            </a:pPr>
            <a:r>
              <a:rPr lang="sv-SE" sz="800">
                <a:solidFill>
                  <a:srgbClr val="FFFFFF">
                    <a:lumMod val="50000"/>
                  </a:srgbClr>
                </a:solidFill>
                <a:cs typeface="Arial"/>
              </a:rPr>
              <a:t>Källa:		</a:t>
            </a:r>
            <a:r>
              <a:rPr kumimoji="0" lang="sv-SE" sz="800" b="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Enkätundersökning till verksamhetschefer inom patologi, 2024-04; </a:t>
            </a:r>
            <a:r>
              <a:rPr kumimoji="0" lang="sv-SE" sz="800" b="0" i="1"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När arbetskraften inte räcker till, </a:t>
            </a:r>
            <a:r>
              <a:rPr kumimoji="0" lang="sv-SE" sz="8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SKR, Svenskt näringsliv, Arbetsgivarverket, 2023</a:t>
            </a:r>
            <a:endParaRPr lang="sv-SE" sz="800" i="1">
              <a:solidFill>
                <a:srgbClr val="FFFFFF">
                  <a:lumMod val="50000"/>
                </a:srgbClr>
              </a:solidFill>
              <a:cs typeface="Arial"/>
            </a:endParaRPr>
          </a:p>
        </p:txBody>
      </p:sp>
      <p:grpSp>
        <p:nvGrpSpPr>
          <p:cNvPr id="15" name="Group 14">
            <a:extLst>
              <a:ext uri="{FF2B5EF4-FFF2-40B4-BE49-F238E27FC236}">
                <a16:creationId xmlns:a16="http://schemas.microsoft.com/office/drawing/2014/main" id="{D8B39B8D-C81C-7188-BFBA-DA35890A467F}"/>
              </a:ext>
            </a:extLst>
          </p:cNvPr>
          <p:cNvGrpSpPr/>
          <p:nvPr/>
        </p:nvGrpSpPr>
        <p:grpSpPr>
          <a:xfrm>
            <a:off x="11289483" y="93422"/>
            <a:ext cx="805780" cy="806400"/>
            <a:chOff x="964955" y="3439436"/>
            <a:chExt cx="805780" cy="806400"/>
          </a:xfrm>
        </p:grpSpPr>
        <p:sp>
          <p:nvSpPr>
            <p:cNvPr id="16" name="Oval 15">
              <a:extLst>
                <a:ext uri="{FF2B5EF4-FFF2-40B4-BE49-F238E27FC236}">
                  <a16:creationId xmlns:a16="http://schemas.microsoft.com/office/drawing/2014/main" id="{5FE0E941-5391-7DEF-5BC0-A0F2896B030A}"/>
                </a:ext>
              </a:extLst>
            </p:cNvPr>
            <p:cNvSpPr/>
            <p:nvPr/>
          </p:nvSpPr>
          <p:spPr>
            <a:xfrm>
              <a:off x="964955" y="3439436"/>
              <a:ext cx="805780" cy="806400"/>
            </a:xfrm>
            <a:prstGeom prst="ellipse">
              <a:avLst/>
            </a:prstGeom>
            <a:solidFill>
              <a:srgbClr val="1D9B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7" name="Graphic 16">
              <a:extLst>
                <a:ext uri="{FF2B5EF4-FFF2-40B4-BE49-F238E27FC236}">
                  <a16:creationId xmlns:a16="http://schemas.microsoft.com/office/drawing/2014/main" id="{087FA82D-2301-710E-F44A-10CF187944AC}"/>
                </a:ext>
              </a:extLst>
            </p:cNvPr>
            <p:cNvPicPr>
              <a:picLocks/>
            </p:cNvPicPr>
            <p:nvPr/>
          </p:nvPicPr>
          <p:blipFill>
            <a:blip r:embed="rId3">
              <a:extLst>
                <a:ext uri="{96DAC541-7B7A-43D3-8B79-37D633B846F1}">
                  <asvg:svgBlip xmlns:asvg="http://schemas.microsoft.com/office/drawing/2016/SVG/main" xmlns="" r:embed="rId4"/>
                </a:ext>
              </a:extLst>
            </a:blip>
            <a:stretch>
              <a:fillRect/>
            </a:stretch>
          </p:blipFill>
          <p:spPr>
            <a:xfrm>
              <a:off x="1045533" y="3540263"/>
              <a:ext cx="644624" cy="604747"/>
            </a:xfrm>
            <a:prstGeom prst="rect">
              <a:avLst/>
            </a:prstGeom>
          </p:spPr>
        </p:pic>
      </p:grpSp>
    </p:spTree>
    <p:extLst>
      <p:ext uri="{BB962C8B-B14F-4D97-AF65-F5344CB8AC3E}">
        <p14:creationId xmlns:p14="http://schemas.microsoft.com/office/powerpoint/2010/main" val="26833198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96B9F-E767-88F2-6CA0-43FC4F90DB0F}"/>
              </a:ext>
            </a:extLst>
          </p:cNvPr>
          <p:cNvSpPr>
            <a:spLocks noGrp="1"/>
          </p:cNvSpPr>
          <p:nvPr>
            <p:ph type="title"/>
          </p:nvPr>
        </p:nvSpPr>
        <p:spPr>
          <a:xfrm>
            <a:off x="550863" y="260142"/>
            <a:ext cx="10380868" cy="931313"/>
          </a:xfrm>
        </p:spPr>
        <p:txBody>
          <a:bodyPr/>
          <a:lstStyle/>
          <a:p>
            <a:r>
              <a:rPr lang="sv-SE" dirty="0"/>
              <a:t>MDK kräver allt mer tid från radiologer vilket även påverkar samverkan med remittenter</a:t>
            </a:r>
          </a:p>
        </p:txBody>
      </p:sp>
      <p:grpSp>
        <p:nvGrpSpPr>
          <p:cNvPr id="6" name="Group 5">
            <a:extLst>
              <a:ext uri="{FF2B5EF4-FFF2-40B4-BE49-F238E27FC236}">
                <a16:creationId xmlns:a16="http://schemas.microsoft.com/office/drawing/2014/main" id="{E9809468-BE52-B56F-69F8-A77E169CB1C2}"/>
              </a:ext>
            </a:extLst>
          </p:cNvPr>
          <p:cNvGrpSpPr/>
          <p:nvPr/>
        </p:nvGrpSpPr>
        <p:grpSpPr>
          <a:xfrm>
            <a:off x="11289483" y="93422"/>
            <a:ext cx="805780" cy="806400"/>
            <a:chOff x="964955" y="5139068"/>
            <a:chExt cx="805780" cy="806400"/>
          </a:xfrm>
        </p:grpSpPr>
        <p:sp>
          <p:nvSpPr>
            <p:cNvPr id="7" name="Oval 6">
              <a:extLst>
                <a:ext uri="{FF2B5EF4-FFF2-40B4-BE49-F238E27FC236}">
                  <a16:creationId xmlns:a16="http://schemas.microsoft.com/office/drawing/2014/main" id="{1C376EFB-B3F4-4183-165F-4DECEE9DC0C2}"/>
                </a:ext>
              </a:extLst>
            </p:cNvPr>
            <p:cNvSpPr/>
            <p:nvPr/>
          </p:nvSpPr>
          <p:spPr>
            <a:xfrm>
              <a:off x="964955" y="5139068"/>
              <a:ext cx="805780" cy="806400"/>
            </a:xfrm>
            <a:prstGeom prst="ellipse">
              <a:avLst/>
            </a:prstGeom>
            <a:solidFill>
              <a:srgbClr val="1D9B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Graphic 7">
              <a:extLst>
                <a:ext uri="{FF2B5EF4-FFF2-40B4-BE49-F238E27FC236}">
                  <a16:creationId xmlns:a16="http://schemas.microsoft.com/office/drawing/2014/main" id="{D1000976-7685-268C-7757-A492859FECCA}"/>
                </a:ext>
              </a:extLst>
            </p:cNvPr>
            <p:cNvPicPr>
              <a:picLocks/>
            </p:cNvPicPr>
            <p:nvPr/>
          </p:nvPicPr>
          <p:blipFill>
            <a:blip r:embed="rId2">
              <a:extLst>
                <a:ext uri="{96DAC541-7B7A-43D3-8B79-37D633B846F1}">
                  <asvg:svgBlip xmlns:asvg="http://schemas.microsoft.com/office/drawing/2016/SVG/main" xmlns="" r:embed="rId3"/>
                </a:ext>
              </a:extLst>
            </a:blip>
            <a:stretch>
              <a:fillRect/>
            </a:stretch>
          </p:blipFill>
          <p:spPr>
            <a:xfrm>
              <a:off x="1045533" y="5239895"/>
              <a:ext cx="644624" cy="604747"/>
            </a:xfrm>
            <a:prstGeom prst="rect">
              <a:avLst/>
            </a:prstGeom>
          </p:spPr>
        </p:pic>
      </p:grpSp>
      <p:graphicFrame>
        <p:nvGraphicFramePr>
          <p:cNvPr id="9" name="Chart 8">
            <a:extLst>
              <a:ext uri="{FF2B5EF4-FFF2-40B4-BE49-F238E27FC236}">
                <a16:creationId xmlns:a16="http://schemas.microsoft.com/office/drawing/2014/main" id="{8E5F256E-6075-C08B-75EC-874C1569ABD7}"/>
              </a:ext>
            </a:extLst>
          </p:cNvPr>
          <p:cNvGraphicFramePr>
            <a:graphicFrameLocks/>
          </p:cNvGraphicFramePr>
          <p:nvPr>
            <p:extLst>
              <p:ext uri="{D42A27DB-BD31-4B8C-83A1-F6EECF244321}">
                <p14:modId xmlns:p14="http://schemas.microsoft.com/office/powerpoint/2010/main" val="130843944"/>
              </p:ext>
            </p:extLst>
          </p:nvPr>
        </p:nvGraphicFramePr>
        <p:xfrm>
          <a:off x="5656737" y="1997398"/>
          <a:ext cx="5762643" cy="3663654"/>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a:extLst>
              <a:ext uri="{FF2B5EF4-FFF2-40B4-BE49-F238E27FC236}">
                <a16:creationId xmlns:a16="http://schemas.microsoft.com/office/drawing/2014/main" id="{728BAD0A-5C6F-FE63-5E2D-9DB1FDD56C0A}"/>
              </a:ext>
            </a:extLst>
          </p:cNvPr>
          <p:cNvSpPr txBox="1"/>
          <p:nvPr/>
        </p:nvSpPr>
        <p:spPr>
          <a:xfrm>
            <a:off x="805343" y="5907618"/>
            <a:ext cx="3819787" cy="215444"/>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sv-SE" sz="800" b="0" i="0" u="none" strike="noStrike" kern="0" cap="none" spc="0" normalizeH="0" baseline="0" noProof="0" dirty="0">
                <a:ln>
                  <a:noFill/>
                </a:ln>
                <a:solidFill>
                  <a:srgbClr val="FFFFFF">
                    <a:lumMod val="50000"/>
                  </a:srgbClr>
                </a:solidFill>
                <a:effectLst/>
                <a:uLnTx/>
                <a:uFillTx/>
              </a:rPr>
              <a:t>Källa:	Enkätundersökning till professionen, 2024</a:t>
            </a:r>
          </a:p>
        </p:txBody>
      </p:sp>
      <p:sp>
        <p:nvSpPr>
          <p:cNvPr id="13" name="Rectangle 12">
            <a:extLst>
              <a:ext uri="{FF2B5EF4-FFF2-40B4-BE49-F238E27FC236}">
                <a16:creationId xmlns:a16="http://schemas.microsoft.com/office/drawing/2014/main" id="{1785E4DC-93EC-6E65-2338-DC312817F736}"/>
              </a:ext>
            </a:extLst>
          </p:cNvPr>
          <p:cNvSpPr/>
          <p:nvPr/>
        </p:nvSpPr>
        <p:spPr>
          <a:xfrm>
            <a:off x="5600513" y="4054204"/>
            <a:ext cx="5875090" cy="806399"/>
          </a:xfrm>
          <a:prstGeom prst="rect">
            <a:avLst/>
          </a:prstGeom>
          <a:noFill/>
          <a:ln w="25400" cap="flat" cmpd="sng" algn="ctr">
            <a:solidFill>
              <a:srgbClr val="C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dirty="0">
              <a:ln>
                <a:noFill/>
              </a:ln>
              <a:solidFill>
                <a:srgbClr val="000000"/>
              </a:solidFill>
              <a:effectLst/>
              <a:uLnTx/>
              <a:uFillTx/>
              <a:latin typeface="Arial"/>
              <a:ea typeface="+mn-ea"/>
              <a:cs typeface="+mn-cs"/>
            </a:endParaRPr>
          </a:p>
        </p:txBody>
      </p:sp>
      <p:sp>
        <p:nvSpPr>
          <p:cNvPr id="15" name="TextBox 14">
            <a:extLst>
              <a:ext uri="{FF2B5EF4-FFF2-40B4-BE49-F238E27FC236}">
                <a16:creationId xmlns:a16="http://schemas.microsoft.com/office/drawing/2014/main" id="{6440ED96-E574-5041-3A0E-AB5A40FFAB76}"/>
              </a:ext>
            </a:extLst>
          </p:cNvPr>
          <p:cNvSpPr txBox="1">
            <a:spLocks/>
          </p:cNvSpPr>
          <p:nvPr/>
        </p:nvSpPr>
        <p:spPr>
          <a:xfrm>
            <a:off x="5523885" y="1550271"/>
            <a:ext cx="5895495" cy="461665"/>
          </a:xfrm>
          <a:prstGeom prst="rect">
            <a:avLst/>
          </a:prstGeom>
          <a:noFill/>
        </p:spPr>
        <p:txBody>
          <a:bodyPr wrap="square">
            <a:spAutoFit/>
          </a:bodyPr>
          <a:lstStyle/>
          <a:p>
            <a:r>
              <a:rPr lang="sv-SE" sz="1200" b="1" dirty="0"/>
              <a:t>Remitterande verksamheters bedömning av var de möter störst utmaningar i samarbetet med bild- och funktionsverksamheten (n=47)</a:t>
            </a:r>
          </a:p>
        </p:txBody>
      </p:sp>
      <p:sp>
        <p:nvSpPr>
          <p:cNvPr id="17" name="TextBox 16">
            <a:extLst>
              <a:ext uri="{FF2B5EF4-FFF2-40B4-BE49-F238E27FC236}">
                <a16:creationId xmlns:a16="http://schemas.microsoft.com/office/drawing/2014/main" id="{EB388E85-0F7C-725A-2EC1-43107938E3C9}"/>
              </a:ext>
            </a:extLst>
          </p:cNvPr>
          <p:cNvSpPr txBox="1"/>
          <p:nvPr/>
        </p:nvSpPr>
        <p:spPr>
          <a:xfrm>
            <a:off x="772620" y="2272872"/>
            <a:ext cx="3935524" cy="1873826"/>
          </a:xfrm>
          <a:prstGeom prst="wedgeRoundRectCallout">
            <a:avLst/>
          </a:prstGeom>
          <a:solidFill>
            <a:schemeClr val="accent4">
              <a:lumMod val="20000"/>
              <a:lumOff val="80000"/>
            </a:schemeClr>
          </a:solidFill>
        </p:spPr>
        <p:txBody>
          <a:bodyPr wrap="square" anchor="ctr">
            <a:noAutofit/>
          </a:bodyPr>
          <a:lstStyle/>
          <a:p>
            <a:pPr algn="ctr"/>
            <a:r>
              <a:rPr lang="sv-SE" i="1" dirty="0"/>
              <a:t>”MDK är värdeskapande för patienten men tar allt mer tid, inte minst för radiologer.”</a:t>
            </a:r>
          </a:p>
        </p:txBody>
      </p:sp>
    </p:spTree>
    <p:extLst>
      <p:ext uri="{BB962C8B-B14F-4D97-AF65-F5344CB8AC3E}">
        <p14:creationId xmlns:p14="http://schemas.microsoft.com/office/powerpoint/2010/main" val="4003146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DH_FLYSHEET_STYLE" val="1"/>
</p:tagLst>
</file>

<file path=ppt/tags/tag2.xml><?xml version="1.0" encoding="utf-8"?>
<p:tagLst xmlns:a="http://schemas.openxmlformats.org/drawingml/2006/main" xmlns:r="http://schemas.openxmlformats.org/officeDocument/2006/relationships" xmlns:p="http://schemas.openxmlformats.org/presentationml/2006/main">
  <p:tag name="MM_SLIDE_TYPE" val="6"/>
</p:tagLst>
</file>

<file path=ppt/tags/tag3.xml><?xml version="1.0" encoding="utf-8"?>
<p:tagLst xmlns:a="http://schemas.openxmlformats.org/drawingml/2006/main" xmlns:r="http://schemas.openxmlformats.org/officeDocument/2006/relationships" xmlns:p="http://schemas.openxmlformats.org/presentationml/2006/main">
  <p:tag name="MM_SLIDE_TYPE" val="6"/>
</p:tagLst>
</file>

<file path=ppt/tags/tag4.xml><?xml version="1.0" encoding="utf-8"?>
<p:tagLst xmlns:a="http://schemas.openxmlformats.org/drawingml/2006/main" xmlns:r="http://schemas.openxmlformats.org/officeDocument/2006/relationships" xmlns:p="http://schemas.openxmlformats.org/presentationml/2006/main">
  <p:tag name="MM_SLIDE_TYPE" val="6"/>
</p:tagLst>
</file>

<file path=ppt/tags/tag5.xml><?xml version="1.0" encoding="utf-8"?>
<p:tagLst xmlns:a="http://schemas.openxmlformats.org/drawingml/2006/main" xmlns:r="http://schemas.openxmlformats.org/officeDocument/2006/relationships" xmlns:p="http://schemas.openxmlformats.org/presentationml/2006/main">
  <p:tag name="MM_SLIDE_TYPE" val="6"/>
</p:tagLst>
</file>

<file path=ppt/tags/tag6.xml><?xml version="1.0" encoding="utf-8"?>
<p:tagLst xmlns:a="http://schemas.openxmlformats.org/drawingml/2006/main" xmlns:r="http://schemas.openxmlformats.org/officeDocument/2006/relationships" xmlns:p="http://schemas.openxmlformats.org/presentationml/2006/main">
  <p:tag name="MM_SLIDE_TYPE" val="6"/>
</p:tagLst>
</file>

<file path=ppt/tags/tag7.xml><?xml version="1.0" encoding="utf-8"?>
<p:tagLst xmlns:a="http://schemas.openxmlformats.org/drawingml/2006/main" xmlns:r="http://schemas.openxmlformats.org/officeDocument/2006/relationships" xmlns:p="http://schemas.openxmlformats.org/presentationml/2006/main">
  <p:tag name="MM_SLIDE_TYPE" val="6"/>
</p:tagLst>
</file>

<file path=ppt/tags/tag8.xml><?xml version="1.0" encoding="utf-8"?>
<p:tagLst xmlns:a="http://schemas.openxmlformats.org/drawingml/2006/main" xmlns:r="http://schemas.openxmlformats.org/officeDocument/2006/relationships" xmlns:p="http://schemas.openxmlformats.org/presentationml/2006/main">
  <p:tag name="MM_SLIDE_TYPE" val="6"/>
</p:tagLst>
</file>

<file path=ppt/theme/theme1.xml><?xml version="1.0" encoding="utf-8"?>
<a:theme xmlns:a="http://schemas.openxmlformats.org/drawingml/2006/main" name="SKR RCC">
  <a:themeElements>
    <a:clrScheme name="SKR RCC">
      <a:dk1>
        <a:srgbClr val="000000"/>
      </a:dk1>
      <a:lt1>
        <a:srgbClr val="FFFFFF"/>
      </a:lt1>
      <a:dk2>
        <a:srgbClr val="00507D"/>
      </a:dk2>
      <a:lt2>
        <a:srgbClr val="EEECE1"/>
      </a:lt2>
      <a:accent1>
        <a:srgbClr val="005092"/>
      </a:accent1>
      <a:accent2>
        <a:srgbClr val="19975D"/>
      </a:accent2>
      <a:accent3>
        <a:srgbClr val="E56284"/>
      </a:accent3>
      <a:accent4>
        <a:srgbClr val="00B3F6"/>
      </a:accent4>
      <a:accent5>
        <a:srgbClr val="DB5524"/>
      </a:accent5>
      <a:accent6>
        <a:srgbClr val="A29B96"/>
      </a:accent6>
      <a:hlink>
        <a:srgbClr val="7C458A"/>
      </a:hlink>
      <a:folHlink>
        <a:srgbClr val="DB5524"/>
      </a:folHlink>
    </a:clrScheme>
    <a:fontScheme name="SKR RC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 RCC.potx" id="{73E52DD1-9756-43B7-A3A7-07C09D35AAEF}" vid="{ED5A9AE9-93BF-4680-A597-F6F0C889E0CE}"/>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RCC_colors">
    <a:dk1>
      <a:srgbClr val="000000"/>
    </a:dk1>
    <a:lt1>
      <a:srgbClr val="FFFFFF"/>
    </a:lt1>
    <a:dk2>
      <a:srgbClr val="00507D"/>
    </a:dk2>
    <a:lt2>
      <a:srgbClr val="EEECE1"/>
    </a:lt2>
    <a:accent1>
      <a:srgbClr val="00B3F6"/>
    </a:accent1>
    <a:accent2>
      <a:srgbClr val="FFB14D"/>
    </a:accent2>
    <a:accent3>
      <a:srgbClr val="005092"/>
    </a:accent3>
    <a:accent4>
      <a:srgbClr val="19975D"/>
    </a:accent4>
    <a:accent5>
      <a:srgbClr val="A29B96"/>
    </a:accent5>
    <a:accent6>
      <a:srgbClr val="E56284"/>
    </a:accent6>
    <a:hlink>
      <a:srgbClr val="0000FF"/>
    </a:hlink>
    <a:folHlink>
      <a:srgbClr val="800080"/>
    </a:folHlink>
  </a:clrScheme>
  <a:fontScheme name="RCC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6">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EC576DB3-E655-4469-8008-E8D584C07BB6}">
  <we:reference id="wa104381063" version="1.0.0.1" store="sv-SE" storeType="OMEX"/>
  <we:alternateReferences>
    <we:reference id="WA104381063" version="1.0.0.1" store="sv-SE"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8fa80c0-e403-4e36-a0c3-8265bff51dde">
      <Terms xmlns="http://schemas.microsoft.com/office/infopath/2007/PartnerControls"/>
    </lcf76f155ced4ddcb4097134ff3c332f>
    <TaxCatchAll xmlns="439ba864-ded6-422b-a021-6ac9d07fd9b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C1C63490B64754AA3A591D3AB35FD5F" ma:contentTypeVersion="12" ma:contentTypeDescription="Create a new document." ma:contentTypeScope="" ma:versionID="d061b6a95b67fdd99f04dcaf789f8d12">
  <xsd:schema xmlns:xsd="http://www.w3.org/2001/XMLSchema" xmlns:xs="http://www.w3.org/2001/XMLSchema" xmlns:p="http://schemas.microsoft.com/office/2006/metadata/properties" xmlns:ns2="68fa80c0-e403-4e36-a0c3-8265bff51dde" xmlns:ns3="439ba864-ded6-422b-a021-6ac9d07fd9bd" targetNamespace="http://schemas.microsoft.com/office/2006/metadata/properties" ma:root="true" ma:fieldsID="5a4a1c8d1f098eee853f1ff66d23f543" ns2:_="" ns3:_="">
    <xsd:import namespace="68fa80c0-e403-4e36-a0c3-8265bff51dde"/>
    <xsd:import namespace="439ba864-ded6-422b-a021-6ac9d07fd9b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fa80c0-e403-4e36-a0c3-8265bff51dd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dbd9107d-40ae-46fb-a444-6038a1b11e86"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39ba864-ded6-422b-a021-6ac9d07fd9bd"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cf8bda4c-1064-43fd-a20e-4c95e1979eaf}" ma:internalName="TaxCatchAll" ma:showField="CatchAllData" ma:web="439ba864-ded6-422b-a021-6ac9d07fd9bd">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2F09ED0-7800-4118-8FDC-37D872B63A4E}">
  <ds:schemaRefs>
    <ds:schemaRef ds:uri="http://purl.org/dc/elements/1.1/"/>
    <ds:schemaRef ds:uri="http://schemas.microsoft.com/office/2006/metadata/properties"/>
    <ds:schemaRef ds:uri="http://purl.org/dc/terms/"/>
    <ds:schemaRef ds:uri="68fa80c0-e403-4e36-a0c3-8265bff51dde"/>
    <ds:schemaRef ds:uri="http://schemas.microsoft.com/office/2006/documentManagement/types"/>
    <ds:schemaRef ds:uri="http://schemas.microsoft.com/office/infopath/2007/PartnerControls"/>
    <ds:schemaRef ds:uri="http://schemas.openxmlformats.org/package/2006/metadata/core-properties"/>
    <ds:schemaRef ds:uri="439ba864-ded6-422b-a021-6ac9d07fd9bd"/>
    <ds:schemaRef ds:uri="http://www.w3.org/XML/1998/namespace"/>
    <ds:schemaRef ds:uri="http://purl.org/dc/dcmitype/"/>
  </ds:schemaRefs>
</ds:datastoreItem>
</file>

<file path=customXml/itemProps2.xml><?xml version="1.0" encoding="utf-8"?>
<ds:datastoreItem xmlns:ds="http://schemas.openxmlformats.org/officeDocument/2006/customXml" ds:itemID="{E4CF8D49-6BED-4B0D-A0C2-06E9250B49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8fa80c0-e403-4e36-a0c3-8265bff51dde"/>
    <ds:schemaRef ds:uri="439ba864-ded6-422b-a021-6ac9d07fd9b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91B674F-4262-4B9E-BEA6-D4686646293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3854</TotalTime>
  <Words>3161</Words>
  <Application>Microsoft Office PowerPoint</Application>
  <PresentationFormat>Bredbild</PresentationFormat>
  <Paragraphs>487</Paragraphs>
  <Slides>23</Slides>
  <Notes>6</Notes>
  <HiddenSlides>4</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23</vt:i4>
      </vt:variant>
    </vt:vector>
  </HeadingPairs>
  <TitlesOfParts>
    <vt:vector size="30" baseType="lpstr">
      <vt:lpstr>MS Gothic</vt:lpstr>
      <vt:lpstr>Arial</vt:lpstr>
      <vt:lpstr>Calibri</vt:lpstr>
      <vt:lpstr>Courier New</vt:lpstr>
      <vt:lpstr>Garamond</vt:lpstr>
      <vt:lpstr>Times New Roman</vt:lpstr>
      <vt:lpstr>SKR RCC</vt:lpstr>
      <vt:lpstr>Genomlysning av bild- och funktionsmedicin samt patologi</vt:lpstr>
      <vt:lpstr>I överenskommelsen 2024 ingår två uppdrag för bättre tillgänglighet inom bild- och funktionsmedicin samt patologi för SVF-flödet</vt:lpstr>
      <vt:lpstr>Två genomlysningar med liknande resultat</vt:lpstr>
      <vt:lpstr>Projektorganisationen</vt:lpstr>
      <vt:lpstr>Metoder för genomlysningen</vt:lpstr>
      <vt:lpstr>Efterfrågan ökar  Akutflöde: 40-60 % SVF: mindre än 10 % </vt:lpstr>
      <vt:lpstr>Spridningen i ledtider visar om hindren för ledtider finns inom bild- och funktionsmedicin</vt:lpstr>
      <vt:lpstr>Kompetensförsörjning beskrivs som den främsta utmaningen - det kommer krävas nya arbetssätt för komma vidare</vt:lpstr>
      <vt:lpstr>MDK kräver allt mer tid från radiologer vilket även påverkar samverkan med remittenter</vt:lpstr>
      <vt:lpstr>Det går inte att följa upp patientflödet genom bild- och funktionsmedicin</vt:lpstr>
      <vt:lpstr>Förslag på åtgärder för nationell samordning med start 2024</vt:lpstr>
      <vt:lpstr>Förslag på åtgärder för sjukvårdsregioner, regioner och verksamheter med start 2024</vt:lpstr>
      <vt:lpstr>Diagnostikflöde inom patologi och slutsatser</vt:lpstr>
      <vt:lpstr>Komplexiteten kommer sannolikt öka när  molekylärpatologi blir standard i fler SVF</vt:lpstr>
      <vt:lpstr>Spridningen i ledtider visar om hindren för ledtider finns inom patologi</vt:lpstr>
      <vt:lpstr>Kompetensförsörjning beskrivs som den främsta utmaningen - det kommer krävas nya arbetssätt för komma vidare</vt:lpstr>
      <vt:lpstr>Det finns begränsade möjligheter att följa upp patientflödet genom patologi</vt:lpstr>
      <vt:lpstr>Förslag på åtgärder för nationell samordning med start 2024</vt:lpstr>
      <vt:lpstr>Förslag på åtgärder för sjukvårdsregioner, regioner och verksamheter med start 2024</vt:lpstr>
      <vt:lpstr> 108 möjligheter att förkorta ledtiderna för cancervården (förbättringsarbeten inom bild-och funktionsmedicin och patologi)</vt:lpstr>
      <vt:lpstr>PowerPoint-presentation</vt:lpstr>
      <vt:lpstr>Lärande exempel från en medelstor region</vt:lpstr>
      <vt:lpstr>Lärande exempel från en medelstor region</vt:lpstr>
    </vt:vector>
  </TitlesOfParts>
  <Company>SKR RCC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Margareta Eriksson</dc:creator>
  <cp:lastModifiedBy>Clinchy Birgitta</cp:lastModifiedBy>
  <cp:revision>5</cp:revision>
  <dcterms:created xsi:type="dcterms:W3CDTF">2024-01-22T10:07:00Z</dcterms:created>
  <dcterms:modified xsi:type="dcterms:W3CDTF">2024-09-04T13:16:00Z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0x010100FC1C63490B64754AA3A591D3AB35FD5F</vt:lpwstr>
  </property>
  <property fmtid="{D5CDD505-2E9C-101B-9397-08002B2CF9AE}" pid="3" name="MediaServiceImageTags">
    <vt:lpwstr/>
  </property>
</Properties>
</file>