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8" r:id="rId3"/>
    <p:sldId id="277" r:id="rId4"/>
    <p:sldId id="260" r:id="rId5"/>
    <p:sldId id="265" r:id="rId6"/>
    <p:sldId id="28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122E"/>
    <a:srgbClr val="9D1E52"/>
    <a:srgbClr val="FB575C"/>
    <a:srgbClr val="D47800"/>
    <a:srgbClr val="092D59"/>
    <a:srgbClr val="4D648A"/>
    <a:srgbClr val="2A6C81"/>
    <a:srgbClr val="BCC811"/>
    <a:srgbClr val="817D0F"/>
    <a:srgbClr val="92A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82" autoAdjust="0"/>
  </p:normalViewPr>
  <p:slideViewPr>
    <p:cSldViewPr snapToGrid="0">
      <p:cViewPr varScale="1">
        <p:scale>
          <a:sx n="78" d="100"/>
          <a:sy n="78" d="100"/>
        </p:scale>
        <p:origin x="758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CBA49-E27F-436B-AF74-A0B7221DD072}" type="datetimeFigureOut">
              <a:rPr lang="sv-SE" smtClean="0"/>
              <a:t>2024-04-17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AA90F-F56B-429D-9D19-31C32D65016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8634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5AA90F-F56B-429D-9D19-31C32D65016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5017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5AA90F-F56B-429D-9D19-31C32D65016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7280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6">
            <a:extLst>
              <a:ext uri="{FF2B5EF4-FFF2-40B4-BE49-F238E27FC236}">
                <a16:creationId xmlns:a16="http://schemas.microsoft.com/office/drawing/2014/main" id="{E61FE2F9-2825-4018-AB8F-E0C671E28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425711" cy="6483274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FFFFFF">
              <a:alpha val="5000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0000" y="1193374"/>
            <a:ext cx="9073650" cy="1446149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80000" y="2837105"/>
            <a:ext cx="9073650" cy="84687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6" name="Datum för presentation">
            <a:extLst>
              <a:ext uri="{FF2B5EF4-FFF2-40B4-BE49-F238E27FC236}">
                <a16:creationId xmlns:a16="http://schemas.microsoft.com/office/drawing/2014/main" id="{77D137F8-D0E5-4846-93B8-A45B22BBE52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0405" y="6312037"/>
            <a:ext cx="2377639" cy="28800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grpSp>
        <p:nvGrpSpPr>
          <p:cNvPr id="10" name="Region Östergötland">
            <a:extLst>
              <a:ext uri="{FF2B5EF4-FFF2-40B4-BE49-F238E27FC236}">
                <a16:creationId xmlns:a16="http://schemas.microsoft.com/office/drawing/2014/main" id="{52C7AC2A-FA4A-46E8-A095-0375AD9C8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1" name="Frihandsfigur: Form 10">
              <a:extLst>
                <a:ext uri="{FF2B5EF4-FFF2-40B4-BE49-F238E27FC236}">
                  <a16:creationId xmlns:a16="http://schemas.microsoft.com/office/drawing/2014/main" id="{AD1820C4-8E69-492C-AB91-2EAB843CDE4B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chemeClr val="bg2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2" name="Frihandsfigur: Form 11">
              <a:extLst>
                <a:ext uri="{FF2B5EF4-FFF2-40B4-BE49-F238E27FC236}">
                  <a16:creationId xmlns:a16="http://schemas.microsoft.com/office/drawing/2014/main" id="{3A17F3C8-E4C3-4E3D-9541-5609917EEC96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3" name="Folktandvården" hidden="1">
            <a:extLst>
              <a:ext uri="{FF2B5EF4-FFF2-40B4-BE49-F238E27FC236}">
                <a16:creationId xmlns:a16="http://schemas.microsoft.com/office/drawing/2014/main" id="{D04DF698-0A6D-4A7F-B2C9-9906BC474AC2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8A30E433-DA9C-4B9A-B5ED-F1A536A24209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A996A937-655D-4627-85F7-9C17B812E8B4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16" name="Bild 15">
              <a:extLst>
                <a:ext uri="{FF2B5EF4-FFF2-40B4-BE49-F238E27FC236}">
                  <a16:creationId xmlns:a16="http://schemas.microsoft.com/office/drawing/2014/main" id="{0128A9FA-5EF8-446B-A701-55CA1B4B8C8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0756241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diagra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82F502DB-62BC-4595-9412-35FEB7D21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988364" y="193880"/>
            <a:ext cx="7021674" cy="585669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>
                <a:lumMod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8363" y="538265"/>
            <a:ext cx="6304212" cy="5150574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132"/>
            <a:ext cx="4711032" cy="587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76" y="367433"/>
            <a:ext cx="3995679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833C6326-9831-45CF-A535-BA73CABAD9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9426" y="1804732"/>
            <a:ext cx="400753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9784361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, tre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765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0C60FFDE-A795-44FD-A769-66352A9DF4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84400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9448848C-A6F8-4EC3-8762-6984ABE2E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90000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9613651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365" y="1877599"/>
            <a:ext cx="3312000" cy="3920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0000" y="1877599"/>
            <a:ext cx="3312000" cy="3920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D5EB4125-C3AC-47D1-8DE5-08C035AB3F6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45600" y="1877599"/>
            <a:ext cx="3312000" cy="3920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188161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ö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D4976B72-E8DF-4CE5-BA89-B6D8D5DCC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41000" y="179839"/>
            <a:ext cx="5871000" cy="5871601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5871000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999" y="1805599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619246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2B4D884-57AC-41A5-93B4-E21289DCD3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368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620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618" y="1805599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7" y="179388"/>
            <a:ext cx="5787641" cy="2846027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9386" y="3204804"/>
            <a:ext cx="5787640" cy="2846028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56217223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38044" y="179387"/>
            <a:ext cx="5871612" cy="5872053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79387"/>
            <a:ext cx="5871612" cy="5872053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77704587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527B897B-5996-4908-A7A9-75583FFA4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40388" y="179999"/>
            <a:ext cx="5871612" cy="5871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305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306" y="1805600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79388"/>
            <a:ext cx="5871612" cy="3154052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9388" y="3423440"/>
            <a:ext cx="2628000" cy="2628000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9" name="Platshållare för bild 16">
            <a:extLst>
              <a:ext uri="{FF2B5EF4-FFF2-40B4-BE49-F238E27FC236}">
                <a16:creationId xmlns:a16="http://schemas.microsoft.com/office/drawing/2014/main" id="{D42024DF-84B7-44DE-995F-9E5E2F57F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909239" y="3423440"/>
            <a:ext cx="3141761" cy="2628000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410700131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runda bil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9EE3652-AEEE-4657-BB2E-3B8E00B65E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600"/>
            <a:ext cx="12192000" cy="4429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368300"/>
            <a:ext cx="11110063" cy="94987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och skriv rubrik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65432" y="1984233"/>
            <a:ext cx="2343058" cy="2343058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926498" y="1984232"/>
            <a:ext cx="2343057" cy="2343057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9" name="Platshållare för bild 16">
            <a:extLst>
              <a:ext uri="{FF2B5EF4-FFF2-40B4-BE49-F238E27FC236}">
                <a16:creationId xmlns:a16="http://schemas.microsoft.com/office/drawing/2014/main" id="{D42024DF-84B7-44DE-995F-9E5E2F57F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687562" y="1984232"/>
            <a:ext cx="2343057" cy="2343057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8" name="Platshållare för text 1">
            <a:extLst>
              <a:ext uri="{FF2B5EF4-FFF2-40B4-BE49-F238E27FC236}">
                <a16:creationId xmlns:a16="http://schemas.microsoft.com/office/drawing/2014/main" id="{C6F066DD-6A33-4AE5-A592-695249B80E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0000" y="4507292"/>
            <a:ext cx="3223069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FC9CDCA-C566-4558-9BF3-3D2FD9168A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83868" y="4507292"/>
            <a:ext cx="3223202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16" name="Platshållare för text 3">
            <a:extLst>
              <a:ext uri="{FF2B5EF4-FFF2-40B4-BE49-F238E27FC236}">
                <a16:creationId xmlns:a16="http://schemas.microsoft.com/office/drawing/2014/main" id="{5E54E7C9-0957-4A14-B304-C0D703CB6CE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7868" y="4507292"/>
            <a:ext cx="3223868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6519031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textpuff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9EE3652-AEEE-4657-BB2E-3B8E00B65E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600"/>
            <a:ext cx="12192000" cy="4429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368300"/>
            <a:ext cx="11110063" cy="94987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och skriv rubrik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1F7324EE-B6D8-4EE6-8FEE-C02679E3070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925601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20" name="Platshållare för text 9">
            <a:extLst>
              <a:ext uri="{FF2B5EF4-FFF2-40B4-BE49-F238E27FC236}">
                <a16:creationId xmlns:a16="http://schemas.microsoft.com/office/drawing/2014/main" id="{1F03E57D-329D-41A4-8BDF-1D4DAEACD27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689669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21" name="Platshållare för text 9">
            <a:extLst>
              <a:ext uri="{FF2B5EF4-FFF2-40B4-BE49-F238E27FC236}">
                <a16:creationId xmlns:a16="http://schemas.microsoft.com/office/drawing/2014/main" id="{41D2855B-C699-4073-854A-5519900992F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61534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167422872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text och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Blå">
            <a:extLst>
              <a:ext uri="{FF2B5EF4-FFF2-40B4-BE49-F238E27FC236}">
                <a16:creationId xmlns:a16="http://schemas.microsoft.com/office/drawing/2014/main" id="{A0EE388C-E3E2-4E14-BC74-6DC6CF2B6C88}"/>
              </a:ext>
            </a:extLst>
          </p:cNvPr>
          <p:cNvSpPr/>
          <p:nvPr userDrawn="1"/>
        </p:nvSpPr>
        <p:spPr>
          <a:xfrm>
            <a:off x="5339950" y="334681"/>
            <a:ext cx="738121" cy="57493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grpSp>
        <p:nvGrpSpPr>
          <p:cNvPr id="13" name="Region Östergötland">
            <a:extLst>
              <a:ext uri="{FF2B5EF4-FFF2-40B4-BE49-F238E27FC236}">
                <a16:creationId xmlns:a16="http://schemas.microsoft.com/office/drawing/2014/main" id="{2C32ADD5-52CA-4E1F-A2D2-D1F454B75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441D83A3-7F32-43DC-9A88-FDC7BD811715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A3D8F001-CCF5-4E31-9007-59EB5CC78BD7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sp>
        <p:nvSpPr>
          <p:cNvPr id="22" name="Bild-Standard">
            <a:extLst>
              <a:ext uri="{FF2B5EF4-FFF2-40B4-BE49-F238E27FC236}">
                <a16:creationId xmlns:a16="http://schemas.microsoft.com/office/drawing/2014/main" id="{F9E3C9DD-78A8-44D3-92D2-3672711D10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39414" y="-2"/>
            <a:ext cx="6851346" cy="6858002"/>
          </a:xfrm>
          <a:custGeom>
            <a:avLst/>
            <a:gdLst>
              <a:gd name="connsiteX0" fmla="*/ 0 w 6851346"/>
              <a:gd name="connsiteY0" fmla="*/ 0 h 6858002"/>
              <a:gd name="connsiteX1" fmla="*/ 6851346 w 6851346"/>
              <a:gd name="connsiteY1" fmla="*/ 0 h 6858002"/>
              <a:gd name="connsiteX2" fmla="*/ 6851346 w 6851346"/>
              <a:gd name="connsiteY2" fmla="*/ 6233800 h 6858002"/>
              <a:gd name="connsiteX3" fmla="*/ 5455643 w 6851346"/>
              <a:gd name="connsiteY3" fmla="*/ 6233800 h 6858002"/>
              <a:gd name="connsiteX4" fmla="*/ 5239786 w 6851346"/>
              <a:gd name="connsiteY4" fmla="*/ 6447816 h 6858002"/>
              <a:gd name="connsiteX5" fmla="*/ 5455643 w 6851346"/>
              <a:gd name="connsiteY5" fmla="*/ 6662200 h 6858002"/>
              <a:gd name="connsiteX6" fmla="*/ 6851346 w 6851346"/>
              <a:gd name="connsiteY6" fmla="*/ 6662200 h 6858002"/>
              <a:gd name="connsiteX7" fmla="*/ 6851346 w 6851346"/>
              <a:gd name="connsiteY7" fmla="*/ 6858002 h 6858002"/>
              <a:gd name="connsiteX8" fmla="*/ 6851345 w 6851346"/>
              <a:gd name="connsiteY8" fmla="*/ 6858002 h 6858002"/>
              <a:gd name="connsiteX9" fmla="*/ 4984291 w 6851346"/>
              <a:gd name="connsiteY9" fmla="*/ 6858002 h 6858002"/>
              <a:gd name="connsiteX10" fmla="*/ 0 w 6851346"/>
              <a:gd name="connsiteY10" fmla="*/ 6858002 h 6858002"/>
              <a:gd name="connsiteX11" fmla="*/ 0 w 6851346"/>
              <a:gd name="connsiteY11" fmla="*/ 6051552 h 6858002"/>
              <a:gd name="connsiteX12" fmla="*/ 717234 w 6851346"/>
              <a:gd name="connsiteY12" fmla="*/ 6051552 h 6858002"/>
              <a:gd name="connsiteX13" fmla="*/ 717234 w 6851346"/>
              <a:gd name="connsiteY13" fmla="*/ 368302 h 6858002"/>
              <a:gd name="connsiteX14" fmla="*/ 0 w 6851346"/>
              <a:gd name="connsiteY14" fmla="*/ 3683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51346" h="6858002">
                <a:moveTo>
                  <a:pt x="0" y="0"/>
                </a:moveTo>
                <a:lnTo>
                  <a:pt x="6851346" y="0"/>
                </a:lnTo>
                <a:lnTo>
                  <a:pt x="6851346" y="6233800"/>
                </a:lnTo>
                <a:lnTo>
                  <a:pt x="5455643" y="6233800"/>
                </a:lnTo>
                <a:cubicBezTo>
                  <a:pt x="5336383" y="6233800"/>
                  <a:pt x="5239786" y="6329574"/>
                  <a:pt x="5239786" y="6447816"/>
                </a:cubicBezTo>
                <a:cubicBezTo>
                  <a:pt x="5239786" y="6566059"/>
                  <a:pt x="5336383" y="6662200"/>
                  <a:pt x="5455643" y="6662200"/>
                </a:cubicBezTo>
                <a:lnTo>
                  <a:pt x="6851346" y="6662200"/>
                </a:lnTo>
                <a:lnTo>
                  <a:pt x="6851346" y="6858002"/>
                </a:lnTo>
                <a:lnTo>
                  <a:pt x="6851345" y="6858002"/>
                </a:lnTo>
                <a:lnTo>
                  <a:pt x="4984291" y="6858002"/>
                </a:lnTo>
                <a:lnTo>
                  <a:pt x="0" y="6858002"/>
                </a:lnTo>
                <a:lnTo>
                  <a:pt x="0" y="6051552"/>
                </a:lnTo>
                <a:lnTo>
                  <a:pt x="717234" y="6051552"/>
                </a:lnTo>
                <a:lnTo>
                  <a:pt x="717234" y="368302"/>
                </a:lnTo>
                <a:lnTo>
                  <a:pt x="0" y="368302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E741B18-B69B-46F8-8EEC-DC2D486A7ADF}"/>
              </a:ext>
            </a:extLst>
          </p:cNvPr>
          <p:cNvSpPr/>
          <p:nvPr userDrawn="1"/>
        </p:nvSpPr>
        <p:spPr>
          <a:xfrm>
            <a:off x="359999" y="368300"/>
            <a:ext cx="5688000" cy="5683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 userDrawn="1">
            <p:ph sz="half" idx="2" hasCustomPrompt="1"/>
          </p:nvPr>
        </p:nvSpPr>
        <p:spPr>
          <a:xfrm>
            <a:off x="1079999" y="1080000"/>
            <a:ext cx="4248000" cy="4248000"/>
          </a:xfrm>
        </p:spPr>
        <p:txBody>
          <a:bodyPr bIns="180000" anchor="ctr" anchorCtr="0"/>
          <a:lstStyle>
            <a:lvl1pPr marL="0" indent="0">
              <a:lnSpc>
                <a:spcPct val="114000"/>
              </a:lnSpc>
              <a:spcBef>
                <a:spcPts val="1200"/>
              </a:spcBef>
              <a:buNone/>
              <a:defRPr sz="1800" spc="20" baseline="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44000" indent="0">
              <a:buNone/>
              <a:defRPr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</p:spTree>
    <p:extLst>
      <p:ext uri="{BB962C8B-B14F-4D97-AF65-F5344CB8AC3E}">
        <p14:creationId xmlns:p14="http://schemas.microsoft.com/office/powerpoint/2010/main" val="111422740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text och plats för objek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ktangel 33">
            <a:extLst>
              <a:ext uri="{FF2B5EF4-FFF2-40B4-BE49-F238E27FC236}">
                <a16:creationId xmlns:a16="http://schemas.microsoft.com/office/drawing/2014/main" id="{A0EE388C-E3E2-4E14-BC74-6DC6CF2B6C88}"/>
              </a:ext>
            </a:extLst>
          </p:cNvPr>
          <p:cNvSpPr/>
          <p:nvPr userDrawn="1"/>
        </p:nvSpPr>
        <p:spPr>
          <a:xfrm>
            <a:off x="5336648" y="-6"/>
            <a:ext cx="6855352" cy="68580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E741B18-B69B-46F8-8EEC-DC2D486A7ADF}"/>
              </a:ext>
            </a:extLst>
          </p:cNvPr>
          <p:cNvSpPr/>
          <p:nvPr userDrawn="1"/>
        </p:nvSpPr>
        <p:spPr>
          <a:xfrm>
            <a:off x="359999" y="368300"/>
            <a:ext cx="5688000" cy="5683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 userDrawn="1">
            <p:ph sz="half" idx="2" hasCustomPrompt="1"/>
          </p:nvPr>
        </p:nvSpPr>
        <p:spPr>
          <a:xfrm>
            <a:off x="1079999" y="1080000"/>
            <a:ext cx="4248000" cy="4248000"/>
          </a:xfrm>
        </p:spPr>
        <p:txBody>
          <a:bodyPr bIns="180000" anchor="ctr" anchorCtr="0"/>
          <a:lstStyle>
            <a:lvl1pPr marL="0" indent="0">
              <a:lnSpc>
                <a:spcPct val="114000"/>
              </a:lnSpc>
              <a:spcBef>
                <a:spcPts val="1200"/>
              </a:spcBef>
              <a:buNone/>
              <a:defRPr sz="1800" spc="20" baseline="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44000" indent="0">
              <a:buNone/>
              <a:defRPr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grpSp>
        <p:nvGrpSpPr>
          <p:cNvPr id="13" name="Region Östergötland">
            <a:extLst>
              <a:ext uri="{FF2B5EF4-FFF2-40B4-BE49-F238E27FC236}">
                <a16:creationId xmlns:a16="http://schemas.microsoft.com/office/drawing/2014/main" id="{3219D742-6583-4454-AED2-9839E3114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98151F31-70F6-48C7-B886-736AB7A696A1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01C9C85B-F7EE-49C6-86A9-C618514D4BC0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6" name="Folktandvården" hidden="1">
            <a:extLst>
              <a:ext uri="{FF2B5EF4-FFF2-40B4-BE49-F238E27FC236}">
                <a16:creationId xmlns:a16="http://schemas.microsoft.com/office/drawing/2014/main" id="{746F078E-D579-46C7-A623-9E12CB9705B6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1A51712D-2CB1-4F81-AFD7-FD0CE13F0351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83FCB5D7-D416-4CB2-B4AE-9AD5297E943C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44F92256-C694-4995-8AAD-4CF4D57DFA6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1248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(vit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6">
            <a:extLst>
              <a:ext uri="{FF2B5EF4-FFF2-40B4-BE49-F238E27FC236}">
                <a16:creationId xmlns:a16="http://schemas.microsoft.com/office/drawing/2014/main" id="{E61FE2F9-2825-4018-AB8F-E0C671E28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425711" cy="6483274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0861CE">
              <a:alpha val="4706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0000" y="1193374"/>
            <a:ext cx="9073650" cy="1446149"/>
          </a:xfrm>
        </p:spPr>
        <p:txBody>
          <a:bodyPr anchor="b"/>
          <a:lstStyle>
            <a:lvl1pPr algn="l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80000" y="2837105"/>
            <a:ext cx="9073650" cy="84687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6" name="Datum för presentation">
            <a:extLst>
              <a:ext uri="{FF2B5EF4-FFF2-40B4-BE49-F238E27FC236}">
                <a16:creationId xmlns:a16="http://schemas.microsoft.com/office/drawing/2014/main" id="{77D137F8-D0E5-4846-93B8-A45B22BBE5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6450" y="6312037"/>
            <a:ext cx="2473150" cy="28800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</p:spTree>
    <p:extLst>
      <p:ext uri="{BB962C8B-B14F-4D97-AF65-F5344CB8AC3E}">
        <p14:creationId xmlns:p14="http://schemas.microsoft.com/office/powerpoint/2010/main" val="2950515401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dela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97C9A02-F520-4F33-9513-C176F1521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2564933"/>
            <a:ext cx="11832000" cy="348830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0850" y="435077"/>
            <a:ext cx="8750300" cy="1175714"/>
          </a:xfrm>
        </p:spPr>
        <p:txBody>
          <a:bodyPr anchor="b"/>
          <a:lstStyle>
            <a:lvl1pPr algn="ctr">
              <a:defRPr sz="4000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20850" y="1658747"/>
            <a:ext cx="8750300" cy="804234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273EDF-9F62-4D63-A459-24ADD992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Frihandsfigur: Form 12">
            <a:extLst>
              <a:ext uri="{FF2B5EF4-FFF2-40B4-BE49-F238E27FC236}">
                <a16:creationId xmlns:a16="http://schemas.microsoft.com/office/drawing/2014/main" id="{9BBA449D-6D42-44A4-BE47-ADDD319FD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2521975"/>
            <a:ext cx="8230669" cy="3488301"/>
          </a:xfrm>
          <a:custGeom>
            <a:avLst/>
            <a:gdLst>
              <a:gd name="connsiteX0" fmla="*/ 2054937 w 8230669"/>
              <a:gd name="connsiteY0" fmla="*/ 1585345 h 3488301"/>
              <a:gd name="connsiteX1" fmla="*/ 2701686 w 8230669"/>
              <a:gd name="connsiteY1" fmla="*/ 3464938 h 3488301"/>
              <a:gd name="connsiteX2" fmla="*/ 2709658 w 8230669"/>
              <a:gd name="connsiteY2" fmla="*/ 3488301 h 3488301"/>
              <a:gd name="connsiteX3" fmla="*/ 2347235 w 8230669"/>
              <a:gd name="connsiteY3" fmla="*/ 3488301 h 3488301"/>
              <a:gd name="connsiteX4" fmla="*/ 2336199 w 8230669"/>
              <a:gd name="connsiteY4" fmla="*/ 3455929 h 3488301"/>
              <a:gd name="connsiteX5" fmla="*/ 2058502 w 8230669"/>
              <a:gd name="connsiteY5" fmla="*/ 2644893 h 3488301"/>
              <a:gd name="connsiteX6" fmla="*/ 1916896 w 8230669"/>
              <a:gd name="connsiteY6" fmla="*/ 3057220 h 3488301"/>
              <a:gd name="connsiteX7" fmla="*/ 1769291 w 8230669"/>
              <a:gd name="connsiteY7" fmla="*/ 3488301 h 3488301"/>
              <a:gd name="connsiteX8" fmla="*/ 1404039 w 8230669"/>
              <a:gd name="connsiteY8" fmla="*/ 3488301 h 3488301"/>
              <a:gd name="connsiteX9" fmla="*/ 1411947 w 8230669"/>
              <a:gd name="connsiteY9" fmla="*/ 3465314 h 3488301"/>
              <a:gd name="connsiteX10" fmla="*/ 2054937 w 8230669"/>
              <a:gd name="connsiteY10" fmla="*/ 1585345 h 3488301"/>
              <a:gd name="connsiteX11" fmla="*/ 1465011 w 8230669"/>
              <a:gd name="connsiteY11" fmla="*/ 1238697 h 3488301"/>
              <a:gd name="connsiteX12" fmla="*/ 0 w 8230669"/>
              <a:gd name="connsiteY12" fmla="*/ 2903320 h 3488301"/>
              <a:gd name="connsiteX13" fmla="*/ 0 w 8230669"/>
              <a:gd name="connsiteY13" fmla="*/ 2380229 h 3488301"/>
              <a:gd name="connsiteX14" fmla="*/ 534676 w 8230669"/>
              <a:gd name="connsiteY14" fmla="*/ 1772481 h 3488301"/>
              <a:gd name="connsiteX15" fmla="*/ 0 w 8230669"/>
              <a:gd name="connsiteY15" fmla="*/ 1877634 h 3488301"/>
              <a:gd name="connsiteX16" fmla="*/ 0 w 8230669"/>
              <a:gd name="connsiteY16" fmla="*/ 1521183 h 3488301"/>
              <a:gd name="connsiteX17" fmla="*/ 7869235 w 8230669"/>
              <a:gd name="connsiteY17" fmla="*/ 0 h 3488301"/>
              <a:gd name="connsiteX18" fmla="*/ 8225605 w 8230669"/>
              <a:gd name="connsiteY18" fmla="*/ 0 h 3488301"/>
              <a:gd name="connsiteX19" fmla="*/ 8223514 w 8230669"/>
              <a:gd name="connsiteY19" fmla="*/ 34669 h 3488301"/>
              <a:gd name="connsiteX20" fmla="*/ 7547836 w 8230669"/>
              <a:gd name="connsiteY20" fmla="*/ 892049 h 3488301"/>
              <a:gd name="connsiteX21" fmla="*/ 8230440 w 8230669"/>
              <a:gd name="connsiteY21" fmla="*/ 1864267 h 3488301"/>
              <a:gd name="connsiteX22" fmla="*/ 7510410 w 8230669"/>
              <a:gd name="connsiteY22" fmla="*/ 2293789 h 3488301"/>
              <a:gd name="connsiteX23" fmla="*/ 7733852 w 8230669"/>
              <a:gd name="connsiteY23" fmla="*/ 3421263 h 3488301"/>
              <a:gd name="connsiteX24" fmla="*/ 7733443 w 8230669"/>
              <a:gd name="connsiteY24" fmla="*/ 3488301 h 3488301"/>
              <a:gd name="connsiteX25" fmla="*/ 7378213 w 8230669"/>
              <a:gd name="connsiteY25" fmla="*/ 3488301 h 3488301"/>
              <a:gd name="connsiteX26" fmla="*/ 7241634 w 8230669"/>
              <a:gd name="connsiteY26" fmla="*/ 3463295 h 3488301"/>
              <a:gd name="connsiteX27" fmla="*/ 5303090 w 8230669"/>
              <a:gd name="connsiteY27" fmla="*/ 2106654 h 3488301"/>
              <a:gd name="connsiteX28" fmla="*/ 3578762 w 8230669"/>
              <a:gd name="connsiteY28" fmla="*/ 1768026 h 3488301"/>
              <a:gd name="connsiteX29" fmla="*/ 4721185 w 8230669"/>
              <a:gd name="connsiteY29" fmla="*/ 3081546 h 3488301"/>
              <a:gd name="connsiteX30" fmla="*/ 5678135 w 8230669"/>
              <a:gd name="connsiteY30" fmla="*/ 3472276 h 3488301"/>
              <a:gd name="connsiteX31" fmla="*/ 5744923 w 8230669"/>
              <a:gd name="connsiteY31" fmla="*/ 3488301 h 3488301"/>
              <a:gd name="connsiteX32" fmla="*/ 4691437 w 8230669"/>
              <a:gd name="connsiteY32" fmla="*/ 3488301 h 3488301"/>
              <a:gd name="connsiteX33" fmla="*/ 4574414 w 8230669"/>
              <a:gd name="connsiteY33" fmla="*/ 3404218 h 3488301"/>
              <a:gd name="connsiteX34" fmla="*/ 4467214 w 8230669"/>
              <a:gd name="connsiteY34" fmla="*/ 3300762 h 3488301"/>
              <a:gd name="connsiteX35" fmla="*/ 2649318 w 8230669"/>
              <a:gd name="connsiteY35" fmla="*/ 1233351 h 3488301"/>
              <a:gd name="connsiteX36" fmla="*/ 5369925 w 8230669"/>
              <a:gd name="connsiteY36" fmla="*/ 1768026 h 3488301"/>
              <a:gd name="connsiteX37" fmla="*/ 6350164 w 8230669"/>
              <a:gd name="connsiteY37" fmla="*/ 2488946 h 3488301"/>
              <a:gd name="connsiteX38" fmla="*/ 7383870 w 8230669"/>
              <a:gd name="connsiteY38" fmla="*/ 3129666 h 3488301"/>
              <a:gd name="connsiteX39" fmla="*/ 6879493 w 8230669"/>
              <a:gd name="connsiteY39" fmla="*/ 1978331 h 3488301"/>
              <a:gd name="connsiteX40" fmla="*/ 7880228 w 8230669"/>
              <a:gd name="connsiteY40" fmla="*/ 1774264 h 3488301"/>
              <a:gd name="connsiteX41" fmla="*/ 6696811 w 8230669"/>
              <a:gd name="connsiteY41" fmla="*/ 892049 h 3488301"/>
              <a:gd name="connsiteX42" fmla="*/ 7880228 w 8230669"/>
              <a:gd name="connsiteY42" fmla="*/ 9834 h 3488301"/>
              <a:gd name="connsiteX43" fmla="*/ 3132451 w 8230669"/>
              <a:gd name="connsiteY43" fmla="*/ 0 h 3488301"/>
              <a:gd name="connsiteX44" fmla="*/ 3592147 w 8230669"/>
              <a:gd name="connsiteY44" fmla="*/ 0 h 3488301"/>
              <a:gd name="connsiteX45" fmla="*/ 3578762 w 8230669"/>
              <a:gd name="connsiteY45" fmla="*/ 15181 h 3488301"/>
              <a:gd name="connsiteX46" fmla="*/ 3657299 w 8230669"/>
              <a:gd name="connsiteY46" fmla="*/ 0 h 3488301"/>
              <a:gd name="connsiteX47" fmla="*/ 5415062 w 8230669"/>
              <a:gd name="connsiteY47" fmla="*/ 0 h 3488301"/>
              <a:gd name="connsiteX48" fmla="*/ 5370816 w 8230669"/>
              <a:gd name="connsiteY48" fmla="*/ 12508 h 3488301"/>
              <a:gd name="connsiteX49" fmla="*/ 2650209 w 8230669"/>
              <a:gd name="connsiteY49" fmla="*/ 547183 h 3488301"/>
              <a:gd name="connsiteX50" fmla="*/ 3098007 w 8230669"/>
              <a:gd name="connsiteY50" fmla="*/ 39111 h 3488301"/>
              <a:gd name="connsiteX51" fmla="*/ 1987677 w 8230669"/>
              <a:gd name="connsiteY51" fmla="*/ 0 h 3488301"/>
              <a:gd name="connsiteX52" fmla="*/ 2125999 w 8230669"/>
              <a:gd name="connsiteY52" fmla="*/ 0 h 3488301"/>
              <a:gd name="connsiteX53" fmla="*/ 2105383 w 8230669"/>
              <a:gd name="connsiteY53" fmla="*/ 59974 h 3488301"/>
              <a:gd name="connsiteX54" fmla="*/ 2056719 w 8230669"/>
              <a:gd name="connsiteY54" fmla="*/ 201426 h 3488301"/>
              <a:gd name="connsiteX55" fmla="*/ 0 w 8230669"/>
              <a:gd name="connsiteY55" fmla="*/ 0 h 3488301"/>
              <a:gd name="connsiteX56" fmla="*/ 456828 w 8230669"/>
              <a:gd name="connsiteY56" fmla="*/ 0 h 3488301"/>
              <a:gd name="connsiteX57" fmla="*/ 534676 w 8230669"/>
              <a:gd name="connsiteY57" fmla="*/ 15181 h 3488301"/>
              <a:gd name="connsiteX58" fmla="*/ 521359 w 8230669"/>
              <a:gd name="connsiteY58" fmla="*/ 0 h 3488301"/>
              <a:gd name="connsiteX59" fmla="*/ 982995 w 8230669"/>
              <a:gd name="connsiteY59" fmla="*/ 0 h 3488301"/>
              <a:gd name="connsiteX60" fmla="*/ 1041012 w 8230669"/>
              <a:gd name="connsiteY60" fmla="*/ 65884 h 3488301"/>
              <a:gd name="connsiteX61" fmla="*/ 1465011 w 8230669"/>
              <a:gd name="connsiteY61" fmla="*/ 547183 h 3488301"/>
              <a:gd name="connsiteX62" fmla="*/ 0 w 8230669"/>
              <a:gd name="connsiteY62" fmla="*/ 262022 h 348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8230669" h="3488301">
                <a:moveTo>
                  <a:pt x="2054937" y="1585345"/>
                </a:moveTo>
                <a:cubicBezTo>
                  <a:pt x="2077661" y="1646833"/>
                  <a:pt x="2421691" y="2645172"/>
                  <a:pt x="2701686" y="3464938"/>
                </a:cubicBezTo>
                <a:lnTo>
                  <a:pt x="2709658" y="3488301"/>
                </a:lnTo>
                <a:lnTo>
                  <a:pt x="2347235" y="3488301"/>
                </a:lnTo>
                <a:lnTo>
                  <a:pt x="2336199" y="3455929"/>
                </a:lnTo>
                <a:cubicBezTo>
                  <a:pt x="2234053" y="3156622"/>
                  <a:pt x="2132910" y="2861437"/>
                  <a:pt x="2058502" y="2644893"/>
                </a:cubicBezTo>
                <a:cubicBezTo>
                  <a:pt x="2014168" y="2773884"/>
                  <a:pt x="1966214" y="2913456"/>
                  <a:pt x="1916896" y="3057220"/>
                </a:cubicBezTo>
                <a:lnTo>
                  <a:pt x="1769291" y="3488301"/>
                </a:lnTo>
                <a:lnTo>
                  <a:pt x="1404039" y="3488301"/>
                </a:lnTo>
                <a:lnTo>
                  <a:pt x="1411947" y="3465314"/>
                </a:lnTo>
                <a:cubicBezTo>
                  <a:pt x="1693696" y="2645673"/>
                  <a:pt x="2034218" y="1646833"/>
                  <a:pt x="2054937" y="1585345"/>
                </a:cubicBezTo>
                <a:close/>
                <a:moveTo>
                  <a:pt x="1465011" y="1238697"/>
                </a:moveTo>
                <a:cubicBezTo>
                  <a:pt x="1418672" y="1291273"/>
                  <a:pt x="591708" y="2229629"/>
                  <a:pt x="0" y="2903320"/>
                </a:cubicBezTo>
                <a:lnTo>
                  <a:pt x="0" y="2380229"/>
                </a:lnTo>
                <a:lnTo>
                  <a:pt x="534676" y="1772481"/>
                </a:lnTo>
                <a:lnTo>
                  <a:pt x="0" y="1877634"/>
                </a:lnTo>
                <a:lnTo>
                  <a:pt x="0" y="1521183"/>
                </a:lnTo>
                <a:close/>
                <a:moveTo>
                  <a:pt x="7869235" y="0"/>
                </a:moveTo>
                <a:lnTo>
                  <a:pt x="8225605" y="0"/>
                </a:lnTo>
                <a:lnTo>
                  <a:pt x="8223514" y="34669"/>
                </a:lnTo>
                <a:cubicBezTo>
                  <a:pt x="8183809" y="308807"/>
                  <a:pt x="7976691" y="622261"/>
                  <a:pt x="7547836" y="892049"/>
                </a:cubicBezTo>
                <a:cubicBezTo>
                  <a:pt x="8037066" y="1200379"/>
                  <a:pt x="8238460" y="1565741"/>
                  <a:pt x="8230440" y="1864267"/>
                </a:cubicBezTo>
                <a:cubicBezTo>
                  <a:pt x="8103009" y="2139626"/>
                  <a:pt x="7772400" y="2254581"/>
                  <a:pt x="7510410" y="2293789"/>
                </a:cubicBezTo>
                <a:cubicBezTo>
                  <a:pt x="7766943" y="2896525"/>
                  <a:pt x="7740334" y="3167678"/>
                  <a:pt x="7733852" y="3421263"/>
                </a:cubicBezTo>
                <a:lnTo>
                  <a:pt x="7733443" y="3488301"/>
                </a:lnTo>
                <a:lnTo>
                  <a:pt x="7378213" y="3488301"/>
                </a:lnTo>
                <a:lnTo>
                  <a:pt x="7241634" y="3463295"/>
                </a:lnTo>
                <a:cubicBezTo>
                  <a:pt x="6240332" y="3229180"/>
                  <a:pt x="6175614" y="2484046"/>
                  <a:pt x="5303090" y="2106654"/>
                </a:cubicBezTo>
                <a:cubicBezTo>
                  <a:pt x="4826338" y="2010411"/>
                  <a:pt x="4035909" y="1857138"/>
                  <a:pt x="3578762" y="1768026"/>
                </a:cubicBezTo>
                <a:cubicBezTo>
                  <a:pt x="3882636" y="2112891"/>
                  <a:pt x="4405727" y="2708163"/>
                  <a:pt x="4721185" y="3081546"/>
                </a:cubicBezTo>
                <a:cubicBezTo>
                  <a:pt x="5058700" y="3325825"/>
                  <a:pt x="5373407" y="3403061"/>
                  <a:pt x="5678135" y="3472276"/>
                </a:cubicBezTo>
                <a:lnTo>
                  <a:pt x="5744923" y="3488301"/>
                </a:lnTo>
                <a:lnTo>
                  <a:pt x="4691437" y="3488301"/>
                </a:lnTo>
                <a:lnTo>
                  <a:pt x="4574414" y="3404218"/>
                </a:lnTo>
                <a:cubicBezTo>
                  <a:pt x="4536472" y="3372762"/>
                  <a:pt x="4500632" y="3338412"/>
                  <a:pt x="4467214" y="3300762"/>
                </a:cubicBezTo>
                <a:cubicBezTo>
                  <a:pt x="3936103" y="2692124"/>
                  <a:pt x="2706350" y="1297511"/>
                  <a:pt x="2649318" y="1233351"/>
                </a:cubicBezTo>
                <a:cubicBezTo>
                  <a:pt x="2735758" y="1253846"/>
                  <a:pt x="4577715" y="1610296"/>
                  <a:pt x="5369925" y="1768026"/>
                </a:cubicBezTo>
                <a:cubicBezTo>
                  <a:pt x="5770932" y="1848227"/>
                  <a:pt x="6065003" y="2174379"/>
                  <a:pt x="6350164" y="2488946"/>
                </a:cubicBezTo>
                <a:cubicBezTo>
                  <a:pt x="6610215" y="2815695"/>
                  <a:pt x="6975543" y="3042136"/>
                  <a:pt x="7383870" y="3129666"/>
                </a:cubicBezTo>
                <a:cubicBezTo>
                  <a:pt x="7389216" y="2828465"/>
                  <a:pt x="7155742" y="2269729"/>
                  <a:pt x="6879493" y="1978331"/>
                </a:cubicBezTo>
                <a:cubicBezTo>
                  <a:pt x="7177128" y="1988134"/>
                  <a:pt x="7741212" y="1963182"/>
                  <a:pt x="7880228" y="1774264"/>
                </a:cubicBezTo>
                <a:cubicBezTo>
                  <a:pt x="7868643" y="1460587"/>
                  <a:pt x="7184258" y="1028391"/>
                  <a:pt x="6696811" y="892049"/>
                </a:cubicBezTo>
                <a:cubicBezTo>
                  <a:pt x="7184258" y="754815"/>
                  <a:pt x="7867752" y="324402"/>
                  <a:pt x="7880228" y="9834"/>
                </a:cubicBezTo>
                <a:close/>
                <a:moveTo>
                  <a:pt x="3132451" y="0"/>
                </a:moveTo>
                <a:lnTo>
                  <a:pt x="3592147" y="0"/>
                </a:lnTo>
                <a:lnTo>
                  <a:pt x="3578762" y="15181"/>
                </a:lnTo>
                <a:lnTo>
                  <a:pt x="3657299" y="0"/>
                </a:lnTo>
                <a:lnTo>
                  <a:pt x="5415062" y="0"/>
                </a:lnTo>
                <a:lnTo>
                  <a:pt x="5370816" y="12508"/>
                </a:lnTo>
                <a:cubicBezTo>
                  <a:pt x="4578605" y="173801"/>
                  <a:pt x="2739321" y="530251"/>
                  <a:pt x="2650209" y="547183"/>
                </a:cubicBezTo>
                <a:cubicBezTo>
                  <a:pt x="2671262" y="523401"/>
                  <a:pt x="2851795" y="318648"/>
                  <a:pt x="3098007" y="39111"/>
                </a:cubicBezTo>
                <a:close/>
                <a:moveTo>
                  <a:pt x="1987677" y="0"/>
                </a:moveTo>
                <a:lnTo>
                  <a:pt x="2125999" y="0"/>
                </a:lnTo>
                <a:lnTo>
                  <a:pt x="2105383" y="59974"/>
                </a:lnTo>
                <a:cubicBezTo>
                  <a:pt x="2078217" y="138991"/>
                  <a:pt x="2060952" y="189173"/>
                  <a:pt x="2056719" y="201426"/>
                </a:cubicBezTo>
                <a:close/>
                <a:moveTo>
                  <a:pt x="0" y="0"/>
                </a:moveTo>
                <a:lnTo>
                  <a:pt x="456828" y="0"/>
                </a:lnTo>
                <a:lnTo>
                  <a:pt x="534676" y="15181"/>
                </a:lnTo>
                <a:lnTo>
                  <a:pt x="521359" y="0"/>
                </a:lnTo>
                <a:lnTo>
                  <a:pt x="982995" y="0"/>
                </a:lnTo>
                <a:lnTo>
                  <a:pt x="1041012" y="65884"/>
                </a:lnTo>
                <a:cubicBezTo>
                  <a:pt x="1275048" y="331635"/>
                  <a:pt x="1444738" y="524181"/>
                  <a:pt x="1465011" y="547183"/>
                </a:cubicBezTo>
                <a:lnTo>
                  <a:pt x="0" y="262022"/>
                </a:lnTo>
                <a:close/>
              </a:path>
            </a:pathLst>
          </a:custGeom>
          <a:solidFill>
            <a:srgbClr val="FFFFFF">
              <a:alpha val="6000"/>
            </a:srgbClr>
          </a:solidFill>
          <a:ln w="6947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4642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delare 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80000" y="2564933"/>
            <a:ext cx="11833200" cy="3488301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0850" y="435077"/>
            <a:ext cx="8750300" cy="1175714"/>
          </a:xfrm>
        </p:spPr>
        <p:txBody>
          <a:bodyPr anchor="b"/>
          <a:lstStyle>
            <a:lvl1pPr algn="ctr">
              <a:defRPr sz="4000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20850" y="1658747"/>
            <a:ext cx="8750300" cy="804234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273EDF-9F62-4D63-A459-24ADD992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9754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7E7E34-D963-409A-B37E-74A781406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9923999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746945-EC0D-4274-B554-168CE39A5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01030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68120F1-E095-4F41-A281-F6F2F4715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9825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9601" y="2410539"/>
            <a:ext cx="10699799" cy="3600000"/>
          </a:xfrm>
          <a:prstGeom prst="rect">
            <a:avLst/>
          </a:prstGeom>
        </p:spPr>
        <p:txBody>
          <a:bodyPr>
            <a:normAutofit/>
          </a:bodyPr>
          <a:lstStyle>
            <a:lvl1pPr marL="442913" indent="-352425">
              <a:defRPr sz="2200">
                <a:latin typeface="Tahoma"/>
                <a:cs typeface="Tahoma"/>
              </a:defRPr>
            </a:lvl1pPr>
            <a:lvl2pPr>
              <a:defRPr sz="2200">
                <a:latin typeface="Tahoma"/>
                <a:cs typeface="Tahoma"/>
              </a:defRPr>
            </a:lvl2pPr>
            <a:lvl3pPr>
              <a:defRPr sz="2200">
                <a:latin typeface="Tahoma"/>
                <a:cs typeface="Tahoma"/>
              </a:defRPr>
            </a:lvl3pPr>
            <a:lvl4pPr>
              <a:defRPr sz="2200">
                <a:latin typeface="Tahoma"/>
                <a:cs typeface="Tahoma"/>
              </a:defRPr>
            </a:lvl4pPr>
            <a:lvl5pPr>
              <a:defRPr sz="2200">
                <a:latin typeface="Tahoma"/>
                <a:cs typeface="Tahoma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rubrik 1"/>
          <p:cNvSpPr>
            <a:spLocks noGrp="1"/>
          </p:cNvSpPr>
          <p:nvPr>
            <p:ph type="title" hasCustomPrompt="1"/>
          </p:nvPr>
        </p:nvSpPr>
        <p:spPr>
          <a:xfrm>
            <a:off x="1843839" y="524415"/>
            <a:ext cx="9465560" cy="126544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sz="4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848788" y="6295964"/>
            <a:ext cx="7460611" cy="365125"/>
          </a:xfrm>
          <a:prstGeom prst="rect">
            <a:avLst/>
          </a:prstGeom>
        </p:spPr>
        <p:txBody>
          <a:bodyPr/>
          <a:lstStyle>
            <a:lvl1pPr>
              <a:defRPr sz="15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v-SE"/>
              <a:t>Dagens tema, 2015-01-01, Förnamn Efternamn</a:t>
            </a:r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205477" y="6301379"/>
            <a:ext cx="666983" cy="365125"/>
          </a:xfrm>
          <a:prstGeom prst="rect">
            <a:avLst/>
          </a:prstGeom>
        </p:spPr>
        <p:txBody>
          <a:bodyPr anchor="b" anchorCtr="0"/>
          <a:lstStyle>
            <a:lvl1pPr algn="r">
              <a:defRPr sz="1500">
                <a:solidFill>
                  <a:srgbClr val="0050A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6D8CCFDF-DFA5-484F-9FF8-7212AEA69C48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4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 foto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1AC4039-3B29-4214-ACC9-36F0FC2AB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01652" y="-1095"/>
            <a:ext cx="489034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36361" y="365760"/>
            <a:ext cx="3810347" cy="1788160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836361" y="2377440"/>
            <a:ext cx="3810347" cy="1788161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12" name="Datum för presentation">
            <a:extLst>
              <a:ext uri="{FF2B5EF4-FFF2-40B4-BE49-F238E27FC236}">
                <a16:creationId xmlns:a16="http://schemas.microsoft.com/office/drawing/2014/main" id="{436EEB44-D9ED-4CD6-B497-E7521393A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4370" y="6311011"/>
            <a:ext cx="2212368" cy="288000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301653" cy="6858000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11" name="Designelement">
            <a:extLst>
              <a:ext uri="{FF2B5EF4-FFF2-40B4-BE49-F238E27FC236}">
                <a16:creationId xmlns:a16="http://schemas.microsoft.com/office/drawing/2014/main" id="{043CE9D1-6E4C-4CAB-A0C2-A3DCFAA84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01651" y="0"/>
            <a:ext cx="4345057" cy="4383981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FFFFFF">
              <a:alpha val="5000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grpSp>
        <p:nvGrpSpPr>
          <p:cNvPr id="17" name="Region Östergötland">
            <a:extLst>
              <a:ext uri="{FF2B5EF4-FFF2-40B4-BE49-F238E27FC236}">
                <a16:creationId xmlns:a16="http://schemas.microsoft.com/office/drawing/2014/main" id="{6D8D5605-6781-476B-AC43-4CF08A7DE9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43D01E2E-97C2-429C-A7A2-D479ED89CD40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chemeClr val="bg2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9" name="Frihandsfigur: Form 18">
              <a:extLst>
                <a:ext uri="{FF2B5EF4-FFF2-40B4-BE49-F238E27FC236}">
                  <a16:creationId xmlns:a16="http://schemas.microsoft.com/office/drawing/2014/main" id="{60D36897-49C2-4C1B-A3F2-122CFC666096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24" name="Folktandvården" hidden="1">
            <a:extLst>
              <a:ext uri="{FF2B5EF4-FFF2-40B4-BE49-F238E27FC236}">
                <a16:creationId xmlns:a16="http://schemas.microsoft.com/office/drawing/2014/main" id="{2ABEE15F-C77A-4CBC-89DB-F20690CD03FA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5031865A-FE93-469C-A66F-4503FB18A6D3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6" name="Frihandsfigur: Form 25">
              <a:extLst>
                <a:ext uri="{FF2B5EF4-FFF2-40B4-BE49-F238E27FC236}">
                  <a16:creationId xmlns:a16="http://schemas.microsoft.com/office/drawing/2014/main" id="{5CD42E06-9AA9-47A9-A075-CBCCBF4B4F7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7" name="Bild 26">
              <a:extLst>
                <a:ext uri="{FF2B5EF4-FFF2-40B4-BE49-F238E27FC236}">
                  <a16:creationId xmlns:a16="http://schemas.microsoft.com/office/drawing/2014/main" id="{A7B6ACAF-E00C-41A1-AD37-0CBAFB15C2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796601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1AC4039-3B29-4214-ACC9-36F0FC2AB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16905"/>
            <a:ext cx="12192000" cy="23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Datum för presentation">
            <a:extLst>
              <a:ext uri="{FF2B5EF4-FFF2-40B4-BE49-F238E27FC236}">
                <a16:creationId xmlns:a16="http://schemas.microsoft.com/office/drawing/2014/main" id="{436EEB44-D9ED-4CD6-B497-E7521393A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39900" y="4651546"/>
            <a:ext cx="2160000" cy="288000"/>
          </a:xfrm>
        </p:spPr>
        <p:txBody>
          <a:bodyPr anchor="b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4518000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4709" y="4659923"/>
            <a:ext cx="9092995" cy="785446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4709" y="5574439"/>
            <a:ext cx="9092995" cy="656924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grpSp>
        <p:nvGrpSpPr>
          <p:cNvPr id="16" name="Region Östergötland">
            <a:extLst>
              <a:ext uri="{FF2B5EF4-FFF2-40B4-BE49-F238E27FC236}">
                <a16:creationId xmlns:a16="http://schemas.microsoft.com/office/drawing/2014/main" id="{EC3CEBBE-EAE5-46D3-9D82-C51D007C49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7" name="Frihandsfigur: Form 16">
              <a:extLst>
                <a:ext uri="{FF2B5EF4-FFF2-40B4-BE49-F238E27FC236}">
                  <a16:creationId xmlns:a16="http://schemas.microsoft.com/office/drawing/2014/main" id="{927FB3D0-70F4-4150-8400-C2E42B255E32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chemeClr val="bg2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41929D1F-3039-4760-8186-90020A1E8F7B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9" name="Folktandvården" hidden="1">
            <a:extLst>
              <a:ext uri="{FF2B5EF4-FFF2-40B4-BE49-F238E27FC236}">
                <a16:creationId xmlns:a16="http://schemas.microsoft.com/office/drawing/2014/main" id="{CB1505E5-50E5-4EC9-9FF6-0373F4F0F8ED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6825D4B3-1153-4A27-A191-5CF8CE582538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733CB4E6-6D27-4478-8C94-EE4CEB03065A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E824F4AB-10C3-4CFA-9E4C-AF9E9E011C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814843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240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1D96D2-CE5B-4DB9-90E8-B6EBAEC8903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15977CA-24A3-46EE-8707-F28C7E1883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758238" cy="4067175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5456584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pos="6601" userDrawn="1">
          <p15:clr>
            <a:srgbClr val="FBAE40"/>
          </p15:clr>
        </p15:guide>
        <p15:guide id="2" orient="horz" pos="1133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på bakg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175A820-5952-4495-B707-4DD695C79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599"/>
            <a:ext cx="12192000" cy="44258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300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1D96D2-CE5B-4DB9-90E8-B6EBAEC8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96CE93CC-1359-4CCF-A9A7-0D4D54F8EA5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758238" cy="4067175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3119649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nehåll, 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600" y="368300"/>
            <a:ext cx="111120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7000" y="1805599"/>
            <a:ext cx="5151592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000" y="1805599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256659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pos="734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, två dela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999"/>
            <a:ext cx="5871000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27B897B-5996-4908-A7A9-75583FFA4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41000" y="179999"/>
            <a:ext cx="5871000" cy="5871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805600"/>
            <a:ext cx="5151600" cy="4060212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000" y="1805599"/>
            <a:ext cx="5151600" cy="4060213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7AF83559-D40C-4749-82F6-0DB5F9D8B7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01000" y="368300"/>
            <a:ext cx="5151600" cy="949325"/>
          </a:xfrm>
        </p:spPr>
        <p:txBody>
          <a:bodyPr anchor="b" anchorCtr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sv-SE" sz="28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>
              <a:defRPr sz="2800" b="1"/>
            </a:lvl2pPr>
            <a:lvl3pPr>
              <a:defRPr sz="2800" b="1"/>
            </a:lvl3pPr>
            <a:lvl4pPr>
              <a:defRPr sz="2800" b="1"/>
            </a:lvl4pPr>
            <a:lvl5pPr>
              <a:defRPr sz="2800" b="1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49912452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 hö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999"/>
            <a:ext cx="7023714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6298422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805600"/>
            <a:ext cx="6298422" cy="4060212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4C6E1B76-2B7B-4533-BF68-0C133455A61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299006" y="180001"/>
            <a:ext cx="4711032" cy="289063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27" name="Platshållare för bild 5">
            <a:extLst>
              <a:ext uri="{FF2B5EF4-FFF2-40B4-BE49-F238E27FC236}">
                <a16:creationId xmlns:a16="http://schemas.microsoft.com/office/drawing/2014/main" id="{4BA08390-5407-41BB-A6E1-93228F6945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299006" y="3160638"/>
            <a:ext cx="4711032" cy="28908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97827432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D2E3394-C113-4849-BB1C-5C174A3CF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25200" cy="94987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6284E1E-CDE1-4D1F-8194-9D49212C3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0800" y="1807200"/>
            <a:ext cx="8751938" cy="40586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898BA3-370F-41F5-91EF-A04E5B8F8F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8000" y="6356350"/>
            <a:ext cx="360000" cy="252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1" name="Folktandvården" hidden="1">
            <a:extLst>
              <a:ext uri="{FF2B5EF4-FFF2-40B4-BE49-F238E27FC236}">
                <a16:creationId xmlns:a16="http://schemas.microsoft.com/office/drawing/2014/main" id="{46B4192C-A430-416B-BA38-01076CB9C6F4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F28F0DCF-1CC6-4CA0-9C6B-7A6A9001166F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3" name="Frihandsfigur: Form 12">
              <a:extLst>
                <a:ext uri="{FF2B5EF4-FFF2-40B4-BE49-F238E27FC236}">
                  <a16:creationId xmlns:a16="http://schemas.microsoft.com/office/drawing/2014/main" id="{FEDAC4F5-53DC-4758-B526-A1BD86931DC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10" name="Bild 9">
              <a:extLst>
                <a:ext uri="{FF2B5EF4-FFF2-40B4-BE49-F238E27FC236}">
                  <a16:creationId xmlns:a16="http://schemas.microsoft.com/office/drawing/2014/main" id="{B14777EB-4318-44AF-8036-D55F7A6420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7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  <p:grpSp>
        <p:nvGrpSpPr>
          <p:cNvPr id="19" name="Region Östergötland">
            <a:extLst>
              <a:ext uri="{FF2B5EF4-FFF2-40B4-BE49-F238E27FC236}">
                <a16:creationId xmlns:a16="http://schemas.microsoft.com/office/drawing/2014/main" id="{12B8B0FE-E494-49FD-B26D-9B726E254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20" name="Frihandsfigur: Form 19">
              <a:extLst>
                <a:ext uri="{FF2B5EF4-FFF2-40B4-BE49-F238E27FC236}">
                  <a16:creationId xmlns:a16="http://schemas.microsoft.com/office/drawing/2014/main" id="{E29E9866-AB3F-4A58-BC98-5E1FEF56ED1F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ADBD61C2-B8AD-4888-B30A-1F1537F6107F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sp>
        <p:nvSpPr>
          <p:cNvPr id="4" name="xxLanguageTextBox">
            <a:extLst>
              <a:ext uri="{FF2B5EF4-FFF2-40B4-BE49-F238E27FC236}">
                <a16:creationId xmlns:a16="http://schemas.microsoft.com/office/drawing/2014/main" id="{9B021CAF-4B27-4256-B6AD-D643FEA9A54C}"/>
              </a:ext>
            </a:extLst>
          </p:cNvPr>
          <p:cNvSpPr/>
          <p:nvPr userDrawn="1">
            <p:custDataLst>
              <p:tags r:id="rId26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sz="1600"/>
          </a:p>
        </p:txBody>
      </p:sp>
    </p:spTree>
    <p:extLst>
      <p:ext uri="{BB962C8B-B14F-4D97-AF65-F5344CB8AC3E}">
        <p14:creationId xmlns:p14="http://schemas.microsoft.com/office/powerpoint/2010/main" val="239725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2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98" r:id="rId9"/>
    <p:sldLayoutId id="2147483699" r:id="rId10"/>
    <p:sldLayoutId id="2147483684" r:id="rId11"/>
    <p:sldLayoutId id="2147483685" r:id="rId12"/>
    <p:sldLayoutId id="2147483694" r:id="rId13"/>
    <p:sldLayoutId id="2147483687" r:id="rId14"/>
    <p:sldLayoutId id="2147483688" r:id="rId15"/>
    <p:sldLayoutId id="2147483695" r:id="rId16"/>
    <p:sldLayoutId id="2147483700" r:id="rId17"/>
    <p:sldLayoutId id="2147483696" r:id="rId18"/>
    <p:sldLayoutId id="2147483702" r:id="rId19"/>
    <p:sldLayoutId id="2147483692" r:id="rId20"/>
    <p:sldLayoutId id="2147483693" r:id="rId21"/>
    <p:sldLayoutId id="2147483701" r:id="rId22"/>
    <p:sldLayoutId id="2147483655" r:id="rId23"/>
    <p:sldLayoutId id="2147483703" r:id="rId2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10000"/>
        </a:lnSpc>
        <a:spcBef>
          <a:spcPts val="12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47675" indent="-179388" algn="l" defTabSz="914400" rtl="0" eaLnBrk="1" latinLnBrk="0" hangingPunct="1">
        <a:lnSpc>
          <a:spcPct val="100000"/>
        </a:lnSpc>
        <a:spcBef>
          <a:spcPts val="600"/>
        </a:spcBef>
        <a:buFont typeface="Roboto" panose="02000000000000000000" pitchFamily="2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7550" indent="-179388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79388" algn="l" defTabSz="914400" rtl="0" eaLnBrk="1" latinLnBrk="0" hangingPunct="1">
        <a:lnSpc>
          <a:spcPct val="100000"/>
        </a:lnSpc>
        <a:spcBef>
          <a:spcPts val="600"/>
        </a:spcBef>
        <a:buFont typeface="Roboto" panose="02000000000000000000" pitchFamily="2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57300" indent="-179388" algn="l" defTabSz="89535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32" userDrawn="1">
          <p15:clr>
            <a:srgbClr val="F26B43"/>
          </p15:clr>
        </p15:guide>
        <p15:guide id="3" pos="338" userDrawn="1">
          <p15:clr>
            <a:srgbClr val="F26B43"/>
          </p15:clr>
        </p15:guide>
        <p15:guide id="4" pos="7346" userDrawn="1">
          <p15:clr>
            <a:srgbClr val="F26B43"/>
          </p15:clr>
        </p15:guide>
        <p15:guide id="5" pos="1084" userDrawn="1">
          <p15:clr>
            <a:srgbClr val="F26B43"/>
          </p15:clr>
        </p15:guide>
        <p15:guide id="6" orient="horz" pos="1133" userDrawn="1">
          <p15:clr>
            <a:srgbClr val="F26B43"/>
          </p15:clr>
        </p15:guide>
        <p15:guide id="7" orient="horz" pos="3695" userDrawn="1">
          <p15:clr>
            <a:srgbClr val="F26B43"/>
          </p15:clr>
        </p15:guide>
        <p15:guide id="8" orient="horz" pos="3812" userDrawn="1">
          <p15:clr>
            <a:srgbClr val="F26B43"/>
          </p15:clr>
        </p15:guide>
        <p15:guide id="9" orient="horz" pos="232" userDrawn="1">
          <p15:clr>
            <a:srgbClr val="F26B43"/>
          </p15:clr>
        </p15:guide>
        <p15:guide id="10" orient="horz" pos="8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5A503F-55DF-4592-97CA-D0517782DB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0000" y="1193374"/>
            <a:ext cx="9846618" cy="1446149"/>
          </a:xfrm>
        </p:spPr>
        <p:txBody>
          <a:bodyPr/>
          <a:lstStyle/>
          <a:p>
            <a:r>
              <a:rPr lang="sv-SE" dirty="0"/>
              <a:t>Samverkan i sydöstra sjukvårdsområdet inom klinisk mikrobiologi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D086EDF-7F58-4D7A-9A76-DC9DEA88F6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Lena Serrander, MLA , docent, överläkare, Linköping</a:t>
            </a:r>
          </a:p>
          <a:p>
            <a:r>
              <a:rPr lang="sv-SE" dirty="0"/>
              <a:t>Annika Wistedt, MLA, överläkare, PhD,  Kalmar</a:t>
            </a:r>
          </a:p>
          <a:p>
            <a:r>
              <a:rPr lang="sv-SE" dirty="0"/>
              <a:t>Anna Jonsson-Henningsson, MLA, lektor, överläkare, Jönköping</a:t>
            </a:r>
          </a:p>
        </p:txBody>
      </p:sp>
    </p:spTree>
    <p:extLst>
      <p:ext uri="{BB962C8B-B14F-4D97-AF65-F5344CB8AC3E}">
        <p14:creationId xmlns:p14="http://schemas.microsoft.com/office/powerpoint/2010/main" val="339759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2BF34AD4-7651-40E8-9A2F-B70A71135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hjälper vi på klinisk mikrobiologi i SÖSR till att spara på resurserna?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17DCC7E-1B77-7CB3-E4F8-7A906A26A7F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Vi inventerar ständigt vad den kliniska vården behöver från oss</a:t>
            </a:r>
          </a:p>
          <a:p>
            <a:r>
              <a:rPr lang="sv-SE" dirty="0"/>
              <a:t>Vi har tagit bort analyser som inte tydligt gagnar patientens vård</a:t>
            </a:r>
          </a:p>
          <a:p>
            <a:r>
              <a:rPr lang="sv-SE" dirty="0"/>
              <a:t>Vi försöker styra så att patienten får rätt analys i rätt tid</a:t>
            </a:r>
          </a:p>
          <a:p>
            <a:pPr lvl="1"/>
            <a:r>
              <a:rPr lang="sv-SE" dirty="0"/>
              <a:t>Dvs vi märker om prover där man beställt fel analys</a:t>
            </a:r>
          </a:p>
          <a:p>
            <a:pPr lvl="1"/>
            <a:r>
              <a:rPr lang="sv-SE" dirty="0"/>
              <a:t>Vi ser till att akuta prover svaras snabbt och att icke akuta prover hanteras på ett mer rationellt sätt</a:t>
            </a:r>
          </a:p>
          <a:p>
            <a:pPr lvl="1"/>
            <a:r>
              <a:rPr lang="sv-SE" dirty="0"/>
              <a:t>Vi lägger ned analyser som funnits länge, men kan ersättas med annan diagnostik</a:t>
            </a:r>
          </a:p>
          <a:p>
            <a:pPr lvl="1"/>
            <a:r>
              <a:rPr lang="sv-SE" dirty="0"/>
              <a:t>Vi sätter upp analyser som ger bättre kvalitet, snabbare svar som gynnar patienten</a:t>
            </a:r>
          </a:p>
          <a:p>
            <a:pPr lvl="1"/>
            <a:r>
              <a:rPr lang="sv-SE" dirty="0"/>
              <a:t>Vi skickar prover emellan oss/till andra </a:t>
            </a:r>
            <a:r>
              <a:rPr lang="sv-SE" dirty="0" err="1"/>
              <a:t>lab</a:t>
            </a:r>
            <a:r>
              <a:rPr lang="sv-SE" dirty="0"/>
              <a:t> om tiden tillåter och ekonomin blir gynnsammare. </a:t>
            </a:r>
          </a:p>
          <a:p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96280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Ändringar i diagnostiken  </a:t>
            </a:r>
          </a:p>
          <a:p>
            <a:pPr lvl="1"/>
            <a:r>
              <a:rPr lang="sv-SE" dirty="0"/>
              <a:t>kortar tiden patienten behöver vårdas på sjukhus</a:t>
            </a:r>
          </a:p>
          <a:p>
            <a:pPr lvl="1"/>
            <a:r>
              <a:rPr lang="sv-SE" dirty="0"/>
              <a:t>minskar risken för vårdrelaterade infektioner, dvs undviker ytterligare vård</a:t>
            </a:r>
          </a:p>
          <a:p>
            <a:pPr lvl="1"/>
            <a:r>
              <a:rPr lang="sv-SE" dirty="0"/>
              <a:t>kan tillföra externa pengar, dvs tillföra resurser till vården</a:t>
            </a:r>
          </a:p>
          <a:p>
            <a:pPr lvl="1"/>
            <a:r>
              <a:rPr lang="sv-SE" dirty="0"/>
              <a:t> ”Rätt” antibiotika kortar ned vårdtiden och minskar läkemedelskostnaderna</a:t>
            </a:r>
          </a:p>
          <a:p>
            <a:pPr lvl="1"/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dirty="0"/>
              <a:t>Hur kan vi på klinisk mikrobiologi bidra till att minska behovet av vårdplatser?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D8CCFDF-DFA5-484F-9FF8-7212AEA69C48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8649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2073CFA-AD35-4BEF-9543-901369F91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089" y="144422"/>
            <a:ext cx="9924000" cy="949877"/>
          </a:xfrm>
        </p:spPr>
        <p:txBody>
          <a:bodyPr/>
          <a:lstStyle/>
          <a:p>
            <a:r>
              <a:rPr lang="sv-SE" dirty="0"/>
              <a:t>Områden med potentiell vårdtidsbesparing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0F0D5E-575E-4759-B740-0CBCBCC2B63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250944" y="1435888"/>
            <a:ext cx="8918291" cy="4802751"/>
          </a:xfrm>
        </p:spPr>
        <p:txBody>
          <a:bodyPr/>
          <a:lstStyle/>
          <a:p>
            <a:r>
              <a:rPr lang="sv-SE" dirty="0"/>
              <a:t>Mosning av vävnader från djupa infektioner i skelett och leder</a:t>
            </a:r>
          </a:p>
          <a:p>
            <a:pPr lvl="1"/>
            <a:r>
              <a:rPr lang="sv-SE" dirty="0"/>
              <a:t>Patienter som opererats för t e x protesinfektioner får antibiotika i blodet i väntan på svar på vävnadsodlingar, som ofta tar </a:t>
            </a:r>
            <a:r>
              <a:rPr lang="sv-SE" b="1" dirty="0"/>
              <a:t>7-10 dagar.</a:t>
            </a:r>
            <a:r>
              <a:rPr lang="sv-SE" dirty="0"/>
              <a:t> Studier har visat att man snabbare får odlingssvar om man mekaniskt mosar vävnaderna innan man odlar. Då kan </a:t>
            </a:r>
            <a:r>
              <a:rPr lang="sv-SE" b="1" dirty="0"/>
              <a:t>80%</a:t>
            </a:r>
            <a:r>
              <a:rPr lang="sv-SE" dirty="0"/>
              <a:t> av de positiva odlingarna svaras inom </a:t>
            </a:r>
            <a:r>
              <a:rPr lang="sv-SE" b="1" dirty="0"/>
              <a:t>2 dagar</a:t>
            </a:r>
            <a:r>
              <a:rPr lang="sv-SE" dirty="0"/>
              <a:t>. (</a:t>
            </a:r>
            <a:r>
              <a:rPr lang="sv-SE" dirty="0" err="1"/>
              <a:t>Jkp</a:t>
            </a:r>
            <a:r>
              <a:rPr lang="sv-SE" dirty="0"/>
              <a:t>, RÖ)</a:t>
            </a:r>
          </a:p>
          <a:p>
            <a:r>
              <a:rPr lang="sv-SE" dirty="0"/>
              <a:t>Snabbare urinodlingssvar genom </a:t>
            </a:r>
            <a:r>
              <a:rPr lang="sv-SE" dirty="0" err="1"/>
              <a:t>flödescytometri</a:t>
            </a:r>
            <a:r>
              <a:rPr lang="sv-SE" dirty="0"/>
              <a:t> </a:t>
            </a:r>
          </a:p>
          <a:p>
            <a:pPr lvl="1"/>
            <a:r>
              <a:rPr lang="sv-SE" dirty="0"/>
              <a:t>Idag skickas urinprover som odlas ut och svar kan meddelas ut efter </a:t>
            </a:r>
            <a:r>
              <a:rPr lang="sv-SE" b="1" dirty="0"/>
              <a:t>ca 2 dagar</a:t>
            </a:r>
            <a:r>
              <a:rPr lang="sv-SE" dirty="0"/>
              <a:t>. Om man istället direkt skickar prover för analys av partiklar i </a:t>
            </a:r>
            <a:r>
              <a:rPr lang="sv-SE" dirty="0" err="1"/>
              <a:t>flödescytometer</a:t>
            </a:r>
            <a:r>
              <a:rPr lang="sv-SE" dirty="0"/>
              <a:t> kan svar på negativa prover (dvs inga partiklar= inga bakterier) meddelas ut inom </a:t>
            </a:r>
            <a:r>
              <a:rPr lang="sv-SE" b="1" dirty="0"/>
              <a:t>1-2 timmar (RÖ)</a:t>
            </a:r>
            <a:endParaRPr lang="sv-SE" dirty="0"/>
          </a:p>
          <a:p>
            <a:r>
              <a:rPr lang="sv-SE" dirty="0"/>
              <a:t>Snabbare resistensbestämningar för urin- och blododlingar</a:t>
            </a:r>
          </a:p>
          <a:p>
            <a:pPr lvl="1"/>
            <a:r>
              <a:rPr lang="sv-SE" dirty="0"/>
              <a:t>Idag tar det </a:t>
            </a:r>
            <a:r>
              <a:rPr lang="sv-SE" b="1" dirty="0"/>
              <a:t>ett dygn </a:t>
            </a:r>
            <a:r>
              <a:rPr lang="sv-SE" dirty="0"/>
              <a:t>för en resistensbestämning att svaras ut efter det att man funnit bakterier i blod Med ny metod skulle svar kunna rapporteras </a:t>
            </a:r>
            <a:r>
              <a:rPr lang="sv-SE" b="1" dirty="0"/>
              <a:t>inom 4-8 timmar </a:t>
            </a:r>
            <a:r>
              <a:rPr lang="sv-SE" dirty="0"/>
              <a:t>efter att man funnit bakterier i blod. (RJL, RKL, RÖ)</a:t>
            </a:r>
          </a:p>
          <a:p>
            <a:r>
              <a:rPr lang="sv-SE" dirty="0"/>
              <a:t>Ökad produktion av material till fecestransplantation (FMT)</a:t>
            </a:r>
          </a:p>
          <a:p>
            <a:pPr lvl="1"/>
            <a:r>
              <a:rPr lang="sv-SE" dirty="0"/>
              <a:t>Behovet överstiger tillgången. Tillsammans kan vi utveckla och tillhandahålla FMT till fler patienter. Idag får ca 10% av de som behöver FMT det och vårt mål är att alla som behöver ska kunna få. (RÖ, RJL, RKL)</a:t>
            </a:r>
          </a:p>
          <a:p>
            <a:r>
              <a:rPr lang="sv-SE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Gemensam FORSS-ansökan (RÖ, RKL, RJL) för att gemensamt utvärdera effekt på vårdtider av ändrade metoder.</a:t>
            </a:r>
            <a:endParaRPr lang="sv-SE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BEBEB196-C1C6-4C59-AD00-2B0D31F18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4</a:t>
            </a:fld>
            <a:endParaRPr lang="sv-SE" dirty="0"/>
          </a:p>
        </p:txBody>
      </p:sp>
      <p:pic>
        <p:nvPicPr>
          <p:cNvPr id="5" name="Platshållare för bild 2">
            <a:extLst>
              <a:ext uri="{FF2B5EF4-FFF2-40B4-BE49-F238E27FC236}">
                <a16:creationId xmlns:a16="http://schemas.microsoft.com/office/drawing/2014/main" id="{2B55827E-F1D6-608A-E4A9-2D7781E8F4C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60" r="160"/>
          <a:stretch>
            <a:fillRect/>
          </a:stretch>
        </p:blipFill>
        <p:spPr>
          <a:xfrm>
            <a:off x="10464000" y="2780145"/>
            <a:ext cx="1661244" cy="166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581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A4A960DF-A4A0-4B33-BAE1-D12ADAEC1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NGS-samverkan inom mikrobiologi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CD9358F-BA77-41E1-8C72-CDE87BE28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5</a:t>
            </a:fld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F018799-AD0E-496E-BF38-8C736AF3BCA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dirty="0"/>
              <a:t>Samverkan och utbyte av </a:t>
            </a:r>
            <a:r>
              <a:rPr lang="sv-SE" dirty="0" err="1"/>
              <a:t>labmetoder</a:t>
            </a:r>
            <a:r>
              <a:rPr lang="sv-SE" dirty="0"/>
              <a:t> och  </a:t>
            </a:r>
            <a:r>
              <a:rPr lang="sv-SE" dirty="0" err="1"/>
              <a:t>bioinformatiska</a:t>
            </a:r>
            <a:r>
              <a:rPr lang="sv-SE" dirty="0"/>
              <a:t> verktyg för olika mikrobiologiska applikation er av NGS t ex</a:t>
            </a:r>
          </a:p>
          <a:p>
            <a:pPr lvl="1"/>
            <a:r>
              <a:rPr lang="sv-SE" dirty="0"/>
              <a:t>Extraktionsmetoder för små sekvenseringsinstrument</a:t>
            </a:r>
          </a:p>
          <a:p>
            <a:pPr lvl="1"/>
            <a:r>
              <a:rPr lang="sv-SE" dirty="0"/>
              <a:t>Pipeline (bioinformatik) för multiresistenta bakterier</a:t>
            </a:r>
          </a:p>
          <a:p>
            <a:pPr lvl="1"/>
            <a:r>
              <a:rPr lang="sv-SE" dirty="0"/>
              <a:t>Utbyten fysiskt av personal för inlärning </a:t>
            </a:r>
          </a:p>
          <a:p>
            <a:pPr lvl="1"/>
            <a:r>
              <a:rPr lang="sv-SE" dirty="0"/>
              <a:t>Gemensamma forskningsansökningar (PLP, FORSS)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1866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F36EE9-E327-0198-00A3-FF58649EB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 samverkan</a:t>
            </a: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A9719FA2-260D-7DC3-684F-7DAD79772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6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1A0F0BB-246E-891E-AACC-03E97408A20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Gemensamma ST-utbildningar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Samarbete runt nya metoder (dela verifieringar), utbildning av personal (vi åker till Jönköping för att se hur de satt upp vävnadsmosning)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Arbete nationellt med ett skapa ett gemensamt remiss och svarssystem, där vi deltar genom att forma </a:t>
            </a:r>
            <a:r>
              <a:rPr lang="sv-SE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kodverk</a:t>
            </a:r>
            <a:r>
              <a:rPr lang="sv-S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/nomenklatur 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Gemensamma upphandlingar (ex substrat)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Forskningsutbyte (gemensamma doktorander)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Medicinsk avstämning regelbundet mellan de olika klinikerna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25423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Region Östergötland">
  <a:themeElements>
    <a:clrScheme name="Region Östergötland 1">
      <a:dk1>
        <a:sysClr val="windowText" lastClr="000000"/>
      </a:dk1>
      <a:lt1>
        <a:sysClr val="window" lastClr="FFFFFF"/>
      </a:lt1>
      <a:dk2>
        <a:srgbClr val="FB575C"/>
      </a:dk2>
      <a:lt2>
        <a:srgbClr val="0861CE"/>
      </a:lt2>
      <a:accent1>
        <a:srgbClr val="182745"/>
      </a:accent1>
      <a:accent2>
        <a:srgbClr val="EBECF0"/>
      </a:accent2>
      <a:accent3>
        <a:srgbClr val="4D648A"/>
      </a:accent3>
      <a:accent4>
        <a:srgbClr val="0861CE"/>
      </a:accent4>
      <a:accent5>
        <a:srgbClr val="707580"/>
      </a:accent5>
      <a:accent6>
        <a:srgbClr val="242831"/>
      </a:accent6>
      <a:hlink>
        <a:srgbClr val="000000"/>
      </a:hlink>
      <a:folHlink>
        <a:srgbClr val="000000"/>
      </a:folHlink>
    </a:clrScheme>
    <a:fontScheme name="Region Östergötland Ny">
      <a:majorFont>
        <a:latin typeface="Roboto Ligh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110000"/>
          </a:lnSpc>
          <a:defRPr sz="16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Region Östergötland mall.potx" id="{D59FD54E-0EFD-47F0-8FBB-5319677ACB2B}" vid="{B5A23F47-7270-4819-BAB3-3491027929B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gion Östergötland 1">
    <a:dk1>
      <a:sysClr val="windowText" lastClr="000000"/>
    </a:dk1>
    <a:lt1>
      <a:sysClr val="window" lastClr="FFFFFF"/>
    </a:lt1>
    <a:dk2>
      <a:srgbClr val="FB575C"/>
    </a:dk2>
    <a:lt2>
      <a:srgbClr val="0861CE"/>
    </a:lt2>
    <a:accent1>
      <a:srgbClr val="182745"/>
    </a:accent1>
    <a:accent2>
      <a:srgbClr val="EBECF0"/>
    </a:accent2>
    <a:accent3>
      <a:srgbClr val="4D648A"/>
    </a:accent3>
    <a:accent4>
      <a:srgbClr val="0861CE"/>
    </a:accent4>
    <a:accent5>
      <a:srgbClr val="707580"/>
    </a:accent5>
    <a:accent6>
      <a:srgbClr val="242831"/>
    </a:accent6>
    <a:hlink>
      <a:srgbClr val="000000"/>
    </a:hlink>
    <a:folHlink>
      <a:srgbClr val="000000"/>
    </a:folHlink>
  </a:clrScheme>
</a:themeOverride>
</file>

<file path=ppt/theme/themeOverride2.xml><?xml version="1.0" encoding="utf-8"?>
<a:themeOverride xmlns:a="http://schemas.openxmlformats.org/drawingml/2006/main">
  <a:clrScheme name="Region Östergötland 1">
    <a:dk1>
      <a:sysClr val="windowText" lastClr="000000"/>
    </a:dk1>
    <a:lt1>
      <a:sysClr val="window" lastClr="FFFFFF"/>
    </a:lt1>
    <a:dk2>
      <a:srgbClr val="FB575C"/>
    </a:dk2>
    <a:lt2>
      <a:srgbClr val="0861CE"/>
    </a:lt2>
    <a:accent1>
      <a:srgbClr val="182745"/>
    </a:accent1>
    <a:accent2>
      <a:srgbClr val="EBECF0"/>
    </a:accent2>
    <a:accent3>
      <a:srgbClr val="4D648A"/>
    </a:accent3>
    <a:accent4>
      <a:srgbClr val="0861CE"/>
    </a:accent4>
    <a:accent5>
      <a:srgbClr val="707580"/>
    </a:accent5>
    <a:accent6>
      <a:srgbClr val="242831"/>
    </a:accent6>
    <a:hlink>
      <a:srgbClr val="00000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Region Östergötland mall-återkoppling</Template>
  <TotalTime>2858</TotalTime>
  <Words>581</Words>
  <Application>Microsoft Office PowerPoint</Application>
  <PresentationFormat>Bredbild</PresentationFormat>
  <Paragraphs>51</Paragraphs>
  <Slides>6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3" baseType="lpstr">
      <vt:lpstr>Arial</vt:lpstr>
      <vt:lpstr>Calibri</vt:lpstr>
      <vt:lpstr>Roboto</vt:lpstr>
      <vt:lpstr>Roboto Light</vt:lpstr>
      <vt:lpstr>Symbol</vt:lpstr>
      <vt:lpstr>Tahoma</vt:lpstr>
      <vt:lpstr>Region Östergötland</vt:lpstr>
      <vt:lpstr>Samverkan i sydöstra sjukvårdsområdet inom klinisk mikrobiologi</vt:lpstr>
      <vt:lpstr>Hur hjälper vi på klinisk mikrobiologi i SÖSR till att spara på resurserna?</vt:lpstr>
      <vt:lpstr>Hur kan vi på klinisk mikrobiologi bidra till att minska behovet av vårdplatser?</vt:lpstr>
      <vt:lpstr>Områden med potentiell vårdtidsbesparing</vt:lpstr>
      <vt:lpstr>NGS-samverkan inom mikrobiologi</vt:lpstr>
      <vt:lpstr>Övrig samverkan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Bromée Sanna</dc:creator>
  <cp:lastModifiedBy>Serrander Lena</cp:lastModifiedBy>
  <cp:revision>220</cp:revision>
  <dcterms:created xsi:type="dcterms:W3CDTF">2022-01-31T12:20:33Z</dcterms:created>
  <dcterms:modified xsi:type="dcterms:W3CDTF">2024-04-17T13:45:11Z</dcterms:modified>
</cp:coreProperties>
</file>