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77" r:id="rId4"/>
    <p:sldId id="260" r:id="rId5"/>
    <p:sldId id="265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2" autoAdjust="0"/>
  </p:normalViewPr>
  <p:slideViewPr>
    <p:cSldViewPr snapToGrid="0">
      <p:cViewPr varScale="1">
        <p:scale>
          <a:sx n="78" d="100"/>
          <a:sy n="78" d="100"/>
        </p:scale>
        <p:origin x="75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CBA49-E27F-436B-AF74-A0B7221DD072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AA90F-F56B-429D-9D19-31C32D650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63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A90F-F56B-429D-9D19-31C32D65016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501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AA90F-F56B-429D-9D19-31C32D65016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28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1" y="2410539"/>
            <a:ext cx="1069979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843839" y="524415"/>
            <a:ext cx="946556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48788" y="6295964"/>
            <a:ext cx="7460611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05477" y="6301379"/>
            <a:ext cx="666983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9B021CAF-4B27-4256-B6AD-D643FEA9A54C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  <p:sldLayoutId id="2147483703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000" y="1193374"/>
            <a:ext cx="9846618" cy="1446149"/>
          </a:xfrm>
        </p:spPr>
        <p:txBody>
          <a:bodyPr/>
          <a:lstStyle/>
          <a:p>
            <a:r>
              <a:rPr lang="sv-SE" dirty="0"/>
              <a:t>Samverkan i sydöstra sjukvårdsområdet inom klinisk mikrobiologi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Lena Serrander, MLA , docent, överläkare, Linköping</a:t>
            </a:r>
          </a:p>
          <a:p>
            <a:r>
              <a:rPr lang="sv-SE" dirty="0"/>
              <a:t>Annika Wistedt, MLA, överläkare, PhD,  Kalmar</a:t>
            </a:r>
          </a:p>
          <a:p>
            <a:r>
              <a:rPr lang="sv-SE" dirty="0"/>
              <a:t>Anna Jonsson-Henningsson, MLA, lektor, överläkare, Jönköping</a:t>
            </a:r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BF34AD4-7651-40E8-9A2F-B70A7113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hjälper vi på klinisk mikrobiologi i SÖSR till att spara på resurserna?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17DCC7E-1B77-7CB3-E4F8-7A906A26A7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Vi inventerar ständigt vad den kliniska vården behöver från oss</a:t>
            </a:r>
          </a:p>
          <a:p>
            <a:r>
              <a:rPr lang="sv-SE" dirty="0"/>
              <a:t>Vi har tagit bort analyser som inte tydligt gagnar patientens vård</a:t>
            </a:r>
          </a:p>
          <a:p>
            <a:r>
              <a:rPr lang="sv-SE" dirty="0"/>
              <a:t>Vi försöker styra så att patienten får rätt analys i rätt tid</a:t>
            </a:r>
          </a:p>
          <a:p>
            <a:pPr lvl="1"/>
            <a:r>
              <a:rPr lang="sv-SE" dirty="0"/>
              <a:t>Dvs vi märker om prover där man beställt fel analys</a:t>
            </a:r>
          </a:p>
          <a:p>
            <a:pPr lvl="1"/>
            <a:r>
              <a:rPr lang="sv-SE" dirty="0"/>
              <a:t>Vi ser till att akuta prover svaras snabbt och att icke akuta prover hanteras på ett mer rationellt sätt</a:t>
            </a:r>
          </a:p>
          <a:p>
            <a:pPr lvl="1"/>
            <a:r>
              <a:rPr lang="sv-SE" dirty="0"/>
              <a:t>Vi lägger ned analyser som funnits länge, men kan ersättas med annan diagnostik</a:t>
            </a:r>
          </a:p>
          <a:p>
            <a:pPr lvl="1"/>
            <a:r>
              <a:rPr lang="sv-SE" dirty="0"/>
              <a:t>Vi sätter upp analyser som ger bättre kvalitet, snabbare svar som gynnar patienten</a:t>
            </a:r>
          </a:p>
          <a:p>
            <a:pPr lvl="1"/>
            <a:r>
              <a:rPr lang="sv-SE" dirty="0"/>
              <a:t>Vi skickar prover emellan oss/till andra </a:t>
            </a:r>
            <a:r>
              <a:rPr lang="sv-SE" dirty="0" err="1"/>
              <a:t>lab</a:t>
            </a:r>
            <a:r>
              <a:rPr lang="sv-SE" dirty="0"/>
              <a:t> om tiden tillåter och ekonomin blir gynnsammare. </a:t>
            </a:r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28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Ändringar i diagnostiken  </a:t>
            </a:r>
          </a:p>
          <a:p>
            <a:pPr lvl="1"/>
            <a:r>
              <a:rPr lang="sv-SE" dirty="0"/>
              <a:t>kortar tiden patienten behöver vårdas på sjukhus</a:t>
            </a:r>
          </a:p>
          <a:p>
            <a:pPr lvl="1"/>
            <a:r>
              <a:rPr lang="sv-SE" dirty="0"/>
              <a:t>minskar risken för vårdrelaterade infektioner, dvs undviker ytterligare vård</a:t>
            </a:r>
          </a:p>
          <a:p>
            <a:pPr lvl="1"/>
            <a:r>
              <a:rPr lang="sv-SE" dirty="0"/>
              <a:t>kan tillföra externa pengar, dvs tillföra resurser till vården</a:t>
            </a:r>
          </a:p>
          <a:p>
            <a:pPr lvl="1"/>
            <a:r>
              <a:rPr lang="sv-SE" dirty="0"/>
              <a:t> ”Rätt” antibiotika kortar ned vårdtiden och minskar läkemedelskostnaderna</a:t>
            </a:r>
          </a:p>
          <a:p>
            <a:pPr lvl="1"/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Hur kan vi på klinisk mikrobiologi bidra till att minska behovet av vårdplatser?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64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073CFA-AD35-4BEF-9543-901369F91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089" y="144422"/>
            <a:ext cx="9924000" cy="949877"/>
          </a:xfrm>
        </p:spPr>
        <p:txBody>
          <a:bodyPr/>
          <a:lstStyle/>
          <a:p>
            <a:r>
              <a:rPr lang="sv-SE" dirty="0"/>
              <a:t>Områden med potentiell vårdtidsbesparing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F0D5E-575E-4759-B740-0CBCBCC2B6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50944" y="1435888"/>
            <a:ext cx="8918291" cy="4802751"/>
          </a:xfrm>
        </p:spPr>
        <p:txBody>
          <a:bodyPr/>
          <a:lstStyle/>
          <a:p>
            <a:r>
              <a:rPr lang="sv-SE" dirty="0"/>
              <a:t>Mosning av vävnader från djupa infektioner i skelett och leder</a:t>
            </a:r>
          </a:p>
          <a:p>
            <a:pPr lvl="1"/>
            <a:r>
              <a:rPr lang="sv-SE" dirty="0"/>
              <a:t>Patienter som opererats för t e x protesinfektioner får antibiotika i blodet i väntan på svar på vävnadsodlingar, som ofta tar </a:t>
            </a:r>
            <a:r>
              <a:rPr lang="sv-SE" b="1" dirty="0"/>
              <a:t>7-10 dagar.</a:t>
            </a:r>
            <a:r>
              <a:rPr lang="sv-SE" dirty="0"/>
              <a:t> Studier har visat att man snabbare får odlingssvar om man mekaniskt mosar vävnaderna innan man odlar. Då kan </a:t>
            </a:r>
            <a:r>
              <a:rPr lang="sv-SE" b="1" dirty="0"/>
              <a:t>80%</a:t>
            </a:r>
            <a:r>
              <a:rPr lang="sv-SE" dirty="0"/>
              <a:t> av de positiva odlingarna svaras inom </a:t>
            </a:r>
            <a:r>
              <a:rPr lang="sv-SE" b="1" dirty="0"/>
              <a:t>2 dagar</a:t>
            </a:r>
            <a:r>
              <a:rPr lang="sv-SE" dirty="0"/>
              <a:t>. (</a:t>
            </a:r>
            <a:r>
              <a:rPr lang="sv-SE" dirty="0" err="1"/>
              <a:t>Jkp</a:t>
            </a:r>
            <a:r>
              <a:rPr lang="sv-SE" dirty="0"/>
              <a:t>, RÖ)</a:t>
            </a:r>
          </a:p>
          <a:p>
            <a:r>
              <a:rPr lang="sv-SE" dirty="0"/>
              <a:t>Snabbare urinodlingssvar genom </a:t>
            </a:r>
            <a:r>
              <a:rPr lang="sv-SE" dirty="0" err="1"/>
              <a:t>flödescytometri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Idag skickas urinprover som odlas ut och svar kan meddelas ut efter </a:t>
            </a:r>
            <a:r>
              <a:rPr lang="sv-SE" b="1" dirty="0"/>
              <a:t>ca 2 dagar</a:t>
            </a:r>
            <a:r>
              <a:rPr lang="sv-SE" dirty="0"/>
              <a:t>. Om man istället direkt skickar prover för analys av partiklar i </a:t>
            </a:r>
            <a:r>
              <a:rPr lang="sv-SE" dirty="0" err="1"/>
              <a:t>flödescytometer</a:t>
            </a:r>
            <a:r>
              <a:rPr lang="sv-SE" dirty="0"/>
              <a:t> kan svar på negativa prover (dvs inga partiklar= inga bakterier) meddelas ut inom </a:t>
            </a:r>
            <a:r>
              <a:rPr lang="sv-SE" b="1" dirty="0"/>
              <a:t>1-2 timmar (RÖ)</a:t>
            </a:r>
            <a:endParaRPr lang="sv-SE" dirty="0"/>
          </a:p>
          <a:p>
            <a:r>
              <a:rPr lang="sv-SE" dirty="0"/>
              <a:t>Snabbare resistensbestämningar för urin- och blododlingar</a:t>
            </a:r>
          </a:p>
          <a:p>
            <a:pPr lvl="1"/>
            <a:r>
              <a:rPr lang="sv-SE" dirty="0"/>
              <a:t>Idag tar det </a:t>
            </a:r>
            <a:r>
              <a:rPr lang="sv-SE" b="1" dirty="0"/>
              <a:t>ett dygn </a:t>
            </a:r>
            <a:r>
              <a:rPr lang="sv-SE" dirty="0"/>
              <a:t>för en resistensbestämning att svaras ut efter det att man funnit bakterier i blod Med ny metod skulle svar kunna rapporteras </a:t>
            </a:r>
            <a:r>
              <a:rPr lang="sv-SE" b="1" dirty="0"/>
              <a:t>inom 4-8 timmar </a:t>
            </a:r>
            <a:r>
              <a:rPr lang="sv-SE" dirty="0"/>
              <a:t>efter att man funnit bakterier i blod. (RJL, RKL, RÖ)</a:t>
            </a:r>
          </a:p>
          <a:p>
            <a:r>
              <a:rPr lang="sv-SE" dirty="0"/>
              <a:t>Ökad produktion av material till fecestransplantation (FMT)</a:t>
            </a:r>
          </a:p>
          <a:p>
            <a:pPr lvl="1"/>
            <a:r>
              <a:rPr lang="sv-SE" dirty="0"/>
              <a:t>Behovet överstiger tillgången. Tillsammans kan vi utveckla och tillhandahålla FMT till fler patienter. Idag får ca 10% av de som behöver FMT det och vårt mål är att alla som behöver ska kunna få. (RÖ, RJL, RKL)</a:t>
            </a:r>
          </a:p>
          <a:p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Gemensam FORSS-ansökan (RÖ, RKL, RJL) för att gemensamt utvärdera effekt på vårdtider av ändrade metoder.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BEBEB196-C1C6-4C59-AD00-2B0D31F1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  <p:pic>
        <p:nvPicPr>
          <p:cNvPr id="5" name="Platshållare för bild 2">
            <a:extLst>
              <a:ext uri="{FF2B5EF4-FFF2-40B4-BE49-F238E27FC236}">
                <a16:creationId xmlns:a16="http://schemas.microsoft.com/office/drawing/2014/main" id="{2B55827E-F1D6-608A-E4A9-2D7781E8F4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60" r="160"/>
          <a:stretch>
            <a:fillRect/>
          </a:stretch>
        </p:blipFill>
        <p:spPr>
          <a:xfrm>
            <a:off x="10464000" y="2780145"/>
            <a:ext cx="1661244" cy="166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8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4A960DF-A4A0-4B33-BAE1-D12ADAEC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NGS-samverkan inom mikrobiologi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D9358F-BA77-41E1-8C72-CDE87BE2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F018799-AD0E-496E-BF38-8C736AF3BCA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Samverkan och utbyte av </a:t>
            </a:r>
            <a:r>
              <a:rPr lang="sv-SE" dirty="0" err="1"/>
              <a:t>labmetoder</a:t>
            </a:r>
            <a:r>
              <a:rPr lang="sv-SE" dirty="0"/>
              <a:t> och  </a:t>
            </a:r>
            <a:r>
              <a:rPr lang="sv-SE" dirty="0" err="1"/>
              <a:t>bioinformatiska</a:t>
            </a:r>
            <a:r>
              <a:rPr lang="sv-SE" dirty="0"/>
              <a:t> verktyg för olika mikrobiologiska applikation er av NGS t ex</a:t>
            </a:r>
          </a:p>
          <a:p>
            <a:pPr lvl="1"/>
            <a:r>
              <a:rPr lang="sv-SE" dirty="0"/>
              <a:t>Extraktionsmetoder för små sekvenseringsinstrument</a:t>
            </a:r>
          </a:p>
          <a:p>
            <a:pPr lvl="1"/>
            <a:r>
              <a:rPr lang="sv-SE" dirty="0"/>
              <a:t>Pipeline (bioinformatik) för multiresistenta bakterier</a:t>
            </a:r>
          </a:p>
          <a:p>
            <a:pPr lvl="1"/>
            <a:r>
              <a:rPr lang="sv-SE" dirty="0"/>
              <a:t>Utbyten fysiskt av personal för inlärning </a:t>
            </a:r>
          </a:p>
          <a:p>
            <a:pPr lvl="1"/>
            <a:r>
              <a:rPr lang="sv-SE" dirty="0"/>
              <a:t>Gemensamma forskningsansökningar (PLP, FORSS)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86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F36EE9-E327-0198-00A3-FF58649E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 samverkan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A9719FA2-260D-7DC3-684F-7DAD7977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6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1A0F0BB-246E-891E-AACC-03E97408A2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Gemensamma ST-utbildningar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Samarbete runt nya metoder (dela verifieringar), utbildning av personal (vi åker till Jönköping för att se hur de satt upp vävnadsmosning)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Arbete nationellt med ett skapa ett gemensamt remiss och svarssystem, där vi deltar genom att forma </a:t>
            </a:r>
            <a:r>
              <a:rPr lang="sv-S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kodverk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/nomenklatur 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Gemensamma upphandlingar (ex substrat)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Forskningsutbyte (gemensamma doktorander)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Medicinsk avstämning regelbundet mellan de olika klinikerna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2542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2858</TotalTime>
  <Words>581</Words>
  <Application>Microsoft Office PowerPoint</Application>
  <PresentationFormat>Bredbild</PresentationFormat>
  <Paragraphs>51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Calibri</vt:lpstr>
      <vt:lpstr>Roboto</vt:lpstr>
      <vt:lpstr>Roboto Light</vt:lpstr>
      <vt:lpstr>Symbol</vt:lpstr>
      <vt:lpstr>Tahoma</vt:lpstr>
      <vt:lpstr>Region Östergötland</vt:lpstr>
      <vt:lpstr>Samverkan i sydöstra sjukvårdsområdet inom klinisk mikrobiologi</vt:lpstr>
      <vt:lpstr>Hur hjälper vi på klinisk mikrobiologi i SÖSR till att spara på resurserna?</vt:lpstr>
      <vt:lpstr>Hur kan vi på klinisk mikrobiologi bidra till att minska behovet av vårdplatser?</vt:lpstr>
      <vt:lpstr>Områden med potentiell vårdtidsbesparing</vt:lpstr>
      <vt:lpstr>NGS-samverkan inom mikrobiologi</vt:lpstr>
      <vt:lpstr>Övrig samverkan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Serrander Lena</cp:lastModifiedBy>
  <cp:revision>220</cp:revision>
  <dcterms:created xsi:type="dcterms:W3CDTF">2022-01-31T12:20:33Z</dcterms:created>
  <dcterms:modified xsi:type="dcterms:W3CDTF">2024-04-17T13:45:11Z</dcterms:modified>
</cp:coreProperties>
</file>