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5" r:id="rId4"/>
    <p:sldId id="271" r:id="rId5"/>
    <p:sldId id="281" r:id="rId6"/>
    <p:sldId id="282" r:id="rId7"/>
    <p:sldId id="283" r:id="rId8"/>
    <p:sldId id="272" r:id="rId9"/>
    <p:sldId id="273" r:id="rId10"/>
    <p:sldId id="278" r:id="rId11"/>
    <p:sldId id="280" r:id="rId12"/>
    <p:sldId id="274" r:id="rId13"/>
    <p:sldId id="276" r:id="rId14"/>
    <p:sldId id="277" r:id="rId15"/>
    <p:sldId id="279" r:id="rId16"/>
    <p:sldId id="285" r:id="rId17"/>
    <p:sldId id="284" r:id="rId1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dirty="0" err="1" smtClean="0"/>
              <a:t>Elektivt</a:t>
            </a:r>
            <a:endParaRPr lang="sv-SE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Blad1!$E$38</c:f>
              <c:strCache>
                <c:ptCount val="1"/>
                <c:pt idx="0">
                  <c:v>Intraoperativa komplikationer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62F-4F7E-A167-0CE0F817AD30}"/>
              </c:ext>
            </c:extLst>
          </c:dPt>
          <c:cat>
            <c:strRef>
              <c:f>Blad1!$D$39:$D$45</c:f>
              <c:strCache>
                <c:ptCount val="7"/>
                <c:pt idx="0">
                  <c:v>Kalmar 72</c:v>
                </c:pt>
                <c:pt idx="1">
                  <c:v>Västervik 68</c:v>
                </c:pt>
                <c:pt idx="2">
                  <c:v>Oskarshamn 96</c:v>
                </c:pt>
                <c:pt idx="3">
                  <c:v>Eksjö 164</c:v>
                </c:pt>
                <c:pt idx="4">
                  <c:v>Värnamo 91</c:v>
                </c:pt>
                <c:pt idx="5">
                  <c:v>Norrköping 134</c:v>
                </c:pt>
                <c:pt idx="6">
                  <c:v>Medel</c:v>
                </c:pt>
              </c:strCache>
            </c:strRef>
          </c:cat>
          <c:val>
            <c:numRef>
              <c:f>Blad1!$E$39:$E$45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1.2</c:v>
                </c:pt>
                <c:pt idx="4">
                  <c:v>0</c:v>
                </c:pt>
                <c:pt idx="5">
                  <c:v>0.7</c:v>
                </c:pt>
                <c:pt idx="6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2F-4F7E-A167-0CE0F817AD30}"/>
            </c:ext>
          </c:extLst>
        </c:ser>
        <c:ser>
          <c:idx val="1"/>
          <c:order val="1"/>
          <c:tx>
            <c:strRef>
              <c:f>Blad1!$F$38</c:f>
              <c:strCache>
                <c:ptCount val="1"/>
                <c:pt idx="0">
                  <c:v>postoperativa komplikationer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62F-4F7E-A167-0CE0F817AD30}"/>
              </c:ext>
            </c:extLst>
          </c:dPt>
          <c:cat>
            <c:strRef>
              <c:f>Blad1!$D$39:$D$45</c:f>
              <c:strCache>
                <c:ptCount val="7"/>
                <c:pt idx="0">
                  <c:v>Kalmar 72</c:v>
                </c:pt>
                <c:pt idx="1">
                  <c:v>Västervik 68</c:v>
                </c:pt>
                <c:pt idx="2">
                  <c:v>Oskarshamn 96</c:v>
                </c:pt>
                <c:pt idx="3">
                  <c:v>Eksjö 164</c:v>
                </c:pt>
                <c:pt idx="4">
                  <c:v>Värnamo 91</c:v>
                </c:pt>
                <c:pt idx="5">
                  <c:v>Norrköping 134</c:v>
                </c:pt>
                <c:pt idx="6">
                  <c:v>Medel</c:v>
                </c:pt>
              </c:strCache>
            </c:strRef>
          </c:cat>
          <c:val>
            <c:numRef>
              <c:f>Blad1!$F$39:$F$45</c:f>
              <c:numCache>
                <c:formatCode>General</c:formatCode>
                <c:ptCount val="7"/>
                <c:pt idx="0">
                  <c:v>11.1</c:v>
                </c:pt>
                <c:pt idx="1">
                  <c:v>10.3</c:v>
                </c:pt>
                <c:pt idx="2">
                  <c:v>3.1</c:v>
                </c:pt>
                <c:pt idx="3">
                  <c:v>12.2</c:v>
                </c:pt>
                <c:pt idx="4">
                  <c:v>5.5</c:v>
                </c:pt>
                <c:pt idx="5">
                  <c:v>4.5</c:v>
                </c:pt>
                <c:pt idx="6">
                  <c:v>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2F-4F7E-A167-0CE0F817AD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6143624"/>
        <c:axId val="546150840"/>
      </c:barChart>
      <c:catAx>
        <c:axId val="546143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46150840"/>
        <c:crosses val="autoZero"/>
        <c:auto val="1"/>
        <c:lblAlgn val="ctr"/>
        <c:lblOffset val="100"/>
        <c:noMultiLvlLbl val="0"/>
      </c:catAx>
      <c:valAx>
        <c:axId val="546150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46143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dirty="0" smtClean="0"/>
              <a:t>Akut</a:t>
            </a:r>
            <a:endParaRPr lang="sv-SE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Blad1!$E$47</c:f>
              <c:strCache>
                <c:ptCount val="1"/>
                <c:pt idx="0">
                  <c:v>Intraoperativa komplikationer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131-46B2-862E-36F3FC725107}"/>
              </c:ext>
            </c:extLst>
          </c:dPt>
          <c:cat>
            <c:strRef>
              <c:f>Blad1!$D$48:$D$55</c:f>
              <c:strCache>
                <c:ptCount val="8"/>
                <c:pt idx="0">
                  <c:v>Kalmar 105</c:v>
                </c:pt>
                <c:pt idx="1">
                  <c:v>Västervik 102</c:v>
                </c:pt>
                <c:pt idx="2">
                  <c:v>Eksjö 92</c:v>
                </c:pt>
                <c:pt idx="3">
                  <c:v>Värnamo 115</c:v>
                </c:pt>
                <c:pt idx="4">
                  <c:v>Jönköping 147</c:v>
                </c:pt>
                <c:pt idx="5">
                  <c:v>Norrköping 191</c:v>
                </c:pt>
                <c:pt idx="6">
                  <c:v>Linköping 190</c:v>
                </c:pt>
                <c:pt idx="7">
                  <c:v>Medel</c:v>
                </c:pt>
              </c:strCache>
            </c:strRef>
          </c:cat>
          <c:val>
            <c:numRef>
              <c:f>Blad1!$E$48:$E$55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2.2000000000000002</c:v>
                </c:pt>
                <c:pt idx="3">
                  <c:v>0.9</c:v>
                </c:pt>
                <c:pt idx="4">
                  <c:v>1.4</c:v>
                </c:pt>
                <c:pt idx="5">
                  <c:v>0.5</c:v>
                </c:pt>
                <c:pt idx="6">
                  <c:v>2.1</c:v>
                </c:pt>
                <c:pt idx="7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31-46B2-862E-36F3FC725107}"/>
            </c:ext>
          </c:extLst>
        </c:ser>
        <c:ser>
          <c:idx val="1"/>
          <c:order val="1"/>
          <c:tx>
            <c:strRef>
              <c:f>Blad1!$F$47</c:f>
              <c:strCache>
                <c:ptCount val="1"/>
                <c:pt idx="0">
                  <c:v>Postoperativa komplikationer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131-46B2-862E-36F3FC725107}"/>
              </c:ext>
            </c:extLst>
          </c:dPt>
          <c:cat>
            <c:strRef>
              <c:f>Blad1!$D$48:$D$55</c:f>
              <c:strCache>
                <c:ptCount val="8"/>
                <c:pt idx="0">
                  <c:v>Kalmar 105</c:v>
                </c:pt>
                <c:pt idx="1">
                  <c:v>Västervik 102</c:v>
                </c:pt>
                <c:pt idx="2">
                  <c:v>Eksjö 92</c:v>
                </c:pt>
                <c:pt idx="3">
                  <c:v>Värnamo 115</c:v>
                </c:pt>
                <c:pt idx="4">
                  <c:v>Jönköping 147</c:v>
                </c:pt>
                <c:pt idx="5">
                  <c:v>Norrköping 191</c:v>
                </c:pt>
                <c:pt idx="6">
                  <c:v>Linköping 190</c:v>
                </c:pt>
                <c:pt idx="7">
                  <c:v>Medel</c:v>
                </c:pt>
              </c:strCache>
            </c:strRef>
          </c:cat>
          <c:val>
            <c:numRef>
              <c:f>Blad1!$F$48:$F$55</c:f>
              <c:numCache>
                <c:formatCode>General</c:formatCode>
                <c:ptCount val="8"/>
                <c:pt idx="0">
                  <c:v>9.5</c:v>
                </c:pt>
                <c:pt idx="1">
                  <c:v>15</c:v>
                </c:pt>
                <c:pt idx="2">
                  <c:v>18.5</c:v>
                </c:pt>
                <c:pt idx="3">
                  <c:v>13.9</c:v>
                </c:pt>
                <c:pt idx="4">
                  <c:v>12.9</c:v>
                </c:pt>
                <c:pt idx="5">
                  <c:v>8.4</c:v>
                </c:pt>
                <c:pt idx="6">
                  <c:v>14.8</c:v>
                </c:pt>
                <c:pt idx="7">
                  <c:v>11.3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31-46B2-862E-36F3FC725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6196432"/>
        <c:axId val="546200696"/>
      </c:barChart>
      <c:catAx>
        <c:axId val="546196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46200696"/>
        <c:crosses val="autoZero"/>
        <c:auto val="1"/>
        <c:lblAlgn val="ctr"/>
        <c:lblOffset val="100"/>
        <c:noMultiLvlLbl val="0"/>
      </c:catAx>
      <c:valAx>
        <c:axId val="546200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46196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Blad1!$E$62</c:f>
              <c:strCache>
                <c:ptCount val="1"/>
                <c:pt idx="0">
                  <c:v>Elektiva operationer - andel återinläggningar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20F-4477-8BF2-59C092FF75DE}"/>
              </c:ext>
            </c:extLst>
          </c:dPt>
          <c:cat>
            <c:strRef>
              <c:f>Blad1!$D$63:$D$69</c:f>
              <c:strCache>
                <c:ptCount val="7"/>
                <c:pt idx="0">
                  <c:v>Kalmar 72</c:v>
                </c:pt>
                <c:pt idx="1">
                  <c:v>Västervik 68</c:v>
                </c:pt>
                <c:pt idx="2">
                  <c:v>Oskarshamn 96</c:v>
                </c:pt>
                <c:pt idx="3">
                  <c:v>Eksjö 164</c:v>
                </c:pt>
                <c:pt idx="4">
                  <c:v>Värnamo 91</c:v>
                </c:pt>
                <c:pt idx="5">
                  <c:v>Norrköping 134</c:v>
                </c:pt>
                <c:pt idx="6">
                  <c:v>Medel</c:v>
                </c:pt>
              </c:strCache>
            </c:strRef>
          </c:cat>
          <c:val>
            <c:numRef>
              <c:f>Blad1!$E$63:$E$69</c:f>
              <c:numCache>
                <c:formatCode>General</c:formatCode>
                <c:ptCount val="7"/>
                <c:pt idx="0">
                  <c:v>11.1</c:v>
                </c:pt>
                <c:pt idx="1">
                  <c:v>4.9000000000000004</c:v>
                </c:pt>
                <c:pt idx="2">
                  <c:v>1</c:v>
                </c:pt>
                <c:pt idx="3">
                  <c:v>4.3</c:v>
                </c:pt>
                <c:pt idx="4">
                  <c:v>4.4000000000000004</c:v>
                </c:pt>
                <c:pt idx="5">
                  <c:v>0.7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0F-4477-8BF2-59C092FF75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8865376"/>
        <c:axId val="518867672"/>
      </c:barChart>
      <c:catAx>
        <c:axId val="518865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18867672"/>
        <c:crosses val="autoZero"/>
        <c:auto val="1"/>
        <c:lblAlgn val="ctr"/>
        <c:lblOffset val="100"/>
        <c:noMultiLvlLbl val="0"/>
      </c:catAx>
      <c:valAx>
        <c:axId val="518867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18865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Blad1!$E$72</c:f>
              <c:strCache>
                <c:ptCount val="1"/>
                <c:pt idx="0">
                  <c:v>Akuta operationer - andel återinläggningar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6B6-4B4D-9BEE-E327234A689F}"/>
              </c:ext>
            </c:extLst>
          </c:dPt>
          <c:cat>
            <c:strRef>
              <c:f>Blad1!$D$73:$D$80</c:f>
              <c:strCache>
                <c:ptCount val="8"/>
                <c:pt idx="0">
                  <c:v>Kalmar 105</c:v>
                </c:pt>
                <c:pt idx="1">
                  <c:v>Västervik 102</c:v>
                </c:pt>
                <c:pt idx="2">
                  <c:v>Eksjö 92</c:v>
                </c:pt>
                <c:pt idx="3">
                  <c:v>Värnamo 115</c:v>
                </c:pt>
                <c:pt idx="4">
                  <c:v>Jönköping 147</c:v>
                </c:pt>
                <c:pt idx="5">
                  <c:v>Norrköping 191</c:v>
                </c:pt>
                <c:pt idx="6">
                  <c:v>Linköping 190</c:v>
                </c:pt>
                <c:pt idx="7">
                  <c:v>Medel</c:v>
                </c:pt>
              </c:strCache>
            </c:strRef>
          </c:cat>
          <c:val>
            <c:numRef>
              <c:f>Blad1!$E$73:$E$80</c:f>
              <c:numCache>
                <c:formatCode>General</c:formatCode>
                <c:ptCount val="8"/>
                <c:pt idx="0">
                  <c:v>6.7</c:v>
                </c:pt>
                <c:pt idx="1">
                  <c:v>7.1</c:v>
                </c:pt>
                <c:pt idx="2">
                  <c:v>8.6999999999999993</c:v>
                </c:pt>
                <c:pt idx="3">
                  <c:v>6.1</c:v>
                </c:pt>
                <c:pt idx="4">
                  <c:v>10.199999999999999</c:v>
                </c:pt>
                <c:pt idx="5">
                  <c:v>7.9</c:v>
                </c:pt>
                <c:pt idx="6">
                  <c:v>3.7</c:v>
                </c:pt>
                <c:pt idx="7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B6-4B4D-9BEE-E327234A68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2929800"/>
        <c:axId val="452931112"/>
      </c:barChart>
      <c:catAx>
        <c:axId val="452929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52931112"/>
        <c:crosses val="autoZero"/>
        <c:auto val="1"/>
        <c:lblAlgn val="ctr"/>
        <c:lblOffset val="100"/>
        <c:noMultiLvlLbl val="0"/>
      </c:catAx>
      <c:valAx>
        <c:axId val="452931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52929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Blad1!$E$4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Blad1!$D$5:$D$10</c:f>
              <c:strCache>
                <c:ptCount val="6"/>
                <c:pt idx="0">
                  <c:v>Kalmar</c:v>
                </c:pt>
                <c:pt idx="1">
                  <c:v>Västervik</c:v>
                </c:pt>
                <c:pt idx="2">
                  <c:v>Oskarshamn</c:v>
                </c:pt>
                <c:pt idx="3">
                  <c:v>Eksjö</c:v>
                </c:pt>
                <c:pt idx="4">
                  <c:v>Värnamo</c:v>
                </c:pt>
                <c:pt idx="5">
                  <c:v>Norrköping</c:v>
                </c:pt>
              </c:strCache>
            </c:strRef>
          </c:cat>
          <c:val>
            <c:numRef>
              <c:f>Blad1!$E$5:$E$10</c:f>
              <c:numCache>
                <c:formatCode>General</c:formatCode>
                <c:ptCount val="6"/>
                <c:pt idx="0">
                  <c:v>72</c:v>
                </c:pt>
                <c:pt idx="1">
                  <c:v>68</c:v>
                </c:pt>
                <c:pt idx="2">
                  <c:v>95</c:v>
                </c:pt>
                <c:pt idx="3">
                  <c:v>154</c:v>
                </c:pt>
                <c:pt idx="4">
                  <c:v>91</c:v>
                </c:pt>
                <c:pt idx="5">
                  <c:v>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86-4449-9692-8A8D28759AD8}"/>
            </c:ext>
          </c:extLst>
        </c:ser>
        <c:ser>
          <c:idx val="1"/>
          <c:order val="1"/>
          <c:tx>
            <c:strRef>
              <c:f>Blad1!$F$4</c:f>
              <c:strCache>
                <c:ptCount val="1"/>
                <c:pt idx="0">
                  <c:v>planerat dk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Blad1!$D$5:$D$10</c:f>
              <c:strCache>
                <c:ptCount val="6"/>
                <c:pt idx="0">
                  <c:v>Kalmar</c:v>
                </c:pt>
                <c:pt idx="1">
                  <c:v>Västervik</c:v>
                </c:pt>
                <c:pt idx="2">
                  <c:v>Oskarshamn</c:v>
                </c:pt>
                <c:pt idx="3">
                  <c:v>Eksjö</c:v>
                </c:pt>
                <c:pt idx="4">
                  <c:v>Värnamo</c:v>
                </c:pt>
                <c:pt idx="5">
                  <c:v>Norrköping</c:v>
                </c:pt>
              </c:strCache>
            </c:strRef>
          </c:cat>
          <c:val>
            <c:numRef>
              <c:f>Blad1!$F$5:$F$10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112</c:v>
                </c:pt>
                <c:pt idx="4">
                  <c:v>18</c:v>
                </c:pt>
                <c:pt idx="5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86-4449-9692-8A8D28759AD8}"/>
            </c:ext>
          </c:extLst>
        </c:ser>
        <c:ser>
          <c:idx val="2"/>
          <c:order val="2"/>
          <c:tx>
            <c:strRef>
              <c:f>Blad1!$G$4</c:f>
              <c:strCache>
                <c:ptCount val="1"/>
                <c:pt idx="0">
                  <c:v>genomfört dk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Blad1!$D$5:$D$10</c:f>
              <c:strCache>
                <c:ptCount val="6"/>
                <c:pt idx="0">
                  <c:v>Kalmar</c:v>
                </c:pt>
                <c:pt idx="1">
                  <c:v>Västervik</c:v>
                </c:pt>
                <c:pt idx="2">
                  <c:v>Oskarshamn</c:v>
                </c:pt>
                <c:pt idx="3">
                  <c:v>Eksjö</c:v>
                </c:pt>
                <c:pt idx="4">
                  <c:v>Värnamo</c:v>
                </c:pt>
                <c:pt idx="5">
                  <c:v>Norrköping</c:v>
                </c:pt>
              </c:strCache>
            </c:strRef>
          </c:cat>
          <c:val>
            <c:numRef>
              <c:f>Blad1!$G$5:$G$10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101</c:v>
                </c:pt>
                <c:pt idx="4">
                  <c:v>0</c:v>
                </c:pt>
                <c:pt idx="5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86-4449-9692-8A8D28759A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5277024"/>
        <c:axId val="455280632"/>
      </c:barChart>
      <c:catAx>
        <c:axId val="45527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55280632"/>
        <c:crosses val="autoZero"/>
        <c:auto val="1"/>
        <c:lblAlgn val="ctr"/>
        <c:lblOffset val="100"/>
        <c:noMultiLvlLbl val="0"/>
      </c:catAx>
      <c:valAx>
        <c:axId val="455280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55277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dirty="0" err="1" smtClean="0"/>
              <a:t>Elektiva</a:t>
            </a:r>
            <a:r>
              <a:rPr lang="sv-SE" dirty="0" smtClean="0"/>
              <a:t> operationer</a:t>
            </a:r>
            <a:r>
              <a:rPr lang="sv-SE" baseline="0" dirty="0" smtClean="0"/>
              <a:t> - a</a:t>
            </a:r>
            <a:r>
              <a:rPr lang="sv-SE" dirty="0" smtClean="0"/>
              <a:t>ndel </a:t>
            </a:r>
            <a:r>
              <a:rPr lang="sv-SE" dirty="0" err="1"/>
              <a:t>laparoskopisk</a:t>
            </a:r>
            <a:endParaRPr lang="sv-SE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Blad1!$E$17</c:f>
              <c:strCache>
                <c:ptCount val="1"/>
                <c:pt idx="0">
                  <c:v>Andel laparoskopisk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34F-4401-B987-68A29F70F23C}"/>
              </c:ext>
            </c:extLst>
          </c:dPt>
          <c:cat>
            <c:strRef>
              <c:f>Blad1!$D$18:$D$24</c:f>
              <c:strCache>
                <c:ptCount val="7"/>
                <c:pt idx="0">
                  <c:v>Kalmar</c:v>
                </c:pt>
                <c:pt idx="1">
                  <c:v>Västervik</c:v>
                </c:pt>
                <c:pt idx="2">
                  <c:v>Oskarshamn</c:v>
                </c:pt>
                <c:pt idx="3">
                  <c:v>Eksjö</c:v>
                </c:pt>
                <c:pt idx="4">
                  <c:v>Värnamo</c:v>
                </c:pt>
                <c:pt idx="5">
                  <c:v>Norrköping</c:v>
                </c:pt>
                <c:pt idx="6">
                  <c:v>Medel</c:v>
                </c:pt>
              </c:strCache>
            </c:strRef>
          </c:cat>
          <c:val>
            <c:numRef>
              <c:f>Blad1!$E$18:$E$24</c:f>
              <c:numCache>
                <c:formatCode>General</c:formatCode>
                <c:ptCount val="7"/>
                <c:pt idx="0">
                  <c:v>94.4</c:v>
                </c:pt>
                <c:pt idx="1">
                  <c:v>95.6</c:v>
                </c:pt>
                <c:pt idx="2">
                  <c:v>96.9</c:v>
                </c:pt>
                <c:pt idx="3">
                  <c:v>97.6</c:v>
                </c:pt>
                <c:pt idx="4">
                  <c:v>100</c:v>
                </c:pt>
                <c:pt idx="5">
                  <c:v>97</c:v>
                </c:pt>
                <c:pt idx="6">
                  <c:v>97.7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4F-4401-B987-68A29F70F2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6133456"/>
        <c:axId val="546141000"/>
      </c:barChart>
      <c:catAx>
        <c:axId val="546133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46141000"/>
        <c:crosses val="autoZero"/>
        <c:auto val="1"/>
        <c:lblAlgn val="ctr"/>
        <c:lblOffset val="100"/>
        <c:noMultiLvlLbl val="0"/>
      </c:catAx>
      <c:valAx>
        <c:axId val="546141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46133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Blad1!$E$28</c:f>
              <c:strCache>
                <c:ptCount val="1"/>
                <c:pt idx="0">
                  <c:v>Akuta operationer - andel laparoskopisk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CCE-4EE4-B7B3-73BB74CCCD28}"/>
              </c:ext>
            </c:extLst>
          </c:dPt>
          <c:cat>
            <c:strRef>
              <c:f>Blad1!$D$29:$D$36</c:f>
              <c:strCache>
                <c:ptCount val="8"/>
                <c:pt idx="0">
                  <c:v>Kalmar</c:v>
                </c:pt>
                <c:pt idx="1">
                  <c:v>Västervik</c:v>
                </c:pt>
                <c:pt idx="2">
                  <c:v>Eksjö</c:v>
                </c:pt>
                <c:pt idx="3">
                  <c:v>Värnamo</c:v>
                </c:pt>
                <c:pt idx="4">
                  <c:v>Jönköping</c:v>
                </c:pt>
                <c:pt idx="5">
                  <c:v>Norrköping</c:v>
                </c:pt>
                <c:pt idx="6">
                  <c:v>Linköping</c:v>
                </c:pt>
                <c:pt idx="7">
                  <c:v>Medel</c:v>
                </c:pt>
              </c:strCache>
            </c:strRef>
          </c:cat>
          <c:val>
            <c:numRef>
              <c:f>Blad1!$E$29:$E$36</c:f>
              <c:numCache>
                <c:formatCode>General</c:formatCode>
                <c:ptCount val="8"/>
                <c:pt idx="0">
                  <c:v>93.3</c:v>
                </c:pt>
                <c:pt idx="1">
                  <c:v>95.1</c:v>
                </c:pt>
                <c:pt idx="2">
                  <c:v>93.5</c:v>
                </c:pt>
                <c:pt idx="3">
                  <c:v>95.7</c:v>
                </c:pt>
                <c:pt idx="4">
                  <c:v>95.2</c:v>
                </c:pt>
                <c:pt idx="5">
                  <c:v>95.3</c:v>
                </c:pt>
                <c:pt idx="6">
                  <c:v>81.099999999999994</c:v>
                </c:pt>
                <c:pt idx="7">
                  <c:v>92.5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CE-4EE4-B7B3-73BB74CCCD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6167568"/>
        <c:axId val="546168552"/>
      </c:barChart>
      <c:catAx>
        <c:axId val="546167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46168552"/>
        <c:crosses val="autoZero"/>
        <c:auto val="1"/>
        <c:lblAlgn val="ctr"/>
        <c:lblOffset val="100"/>
        <c:noMultiLvlLbl val="0"/>
      </c:catAx>
      <c:valAx>
        <c:axId val="546168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46167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Blad1!$E$62</c:f>
              <c:strCache>
                <c:ptCount val="1"/>
                <c:pt idx="0">
                  <c:v>Elektiva operationer - andel &gt;3 dagar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282-41DA-9D19-59696CA9907E}"/>
              </c:ext>
            </c:extLst>
          </c:dPt>
          <c:cat>
            <c:strRef>
              <c:f>Blad1!$D$63:$D$69</c:f>
              <c:strCache>
                <c:ptCount val="7"/>
                <c:pt idx="0">
                  <c:v>Kalmar 72</c:v>
                </c:pt>
                <c:pt idx="1">
                  <c:v>Västervik 68</c:v>
                </c:pt>
                <c:pt idx="2">
                  <c:v>Oskarshamn 96</c:v>
                </c:pt>
                <c:pt idx="3">
                  <c:v>Eksjö 164</c:v>
                </c:pt>
                <c:pt idx="4">
                  <c:v>Värnamo 91</c:v>
                </c:pt>
                <c:pt idx="5">
                  <c:v>Norrköping 134</c:v>
                </c:pt>
                <c:pt idx="6">
                  <c:v>Medel</c:v>
                </c:pt>
              </c:strCache>
            </c:strRef>
          </c:cat>
          <c:val>
            <c:numRef>
              <c:f>Blad1!$E$63:$E$69</c:f>
              <c:numCache>
                <c:formatCode>General</c:formatCode>
                <c:ptCount val="7"/>
                <c:pt idx="0">
                  <c:v>5.6</c:v>
                </c:pt>
                <c:pt idx="1">
                  <c:v>4.4000000000000004</c:v>
                </c:pt>
                <c:pt idx="2">
                  <c:v>0</c:v>
                </c:pt>
                <c:pt idx="3">
                  <c:v>0.6</c:v>
                </c:pt>
                <c:pt idx="4">
                  <c:v>2.2000000000000002</c:v>
                </c:pt>
                <c:pt idx="5">
                  <c:v>2.2000000000000002</c:v>
                </c:pt>
                <c:pt idx="6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82-41DA-9D19-59696CA990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2919304"/>
        <c:axId val="452919632"/>
      </c:barChart>
      <c:catAx>
        <c:axId val="452919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52919632"/>
        <c:crosses val="autoZero"/>
        <c:auto val="1"/>
        <c:lblAlgn val="ctr"/>
        <c:lblOffset val="100"/>
        <c:noMultiLvlLbl val="0"/>
      </c:catAx>
      <c:valAx>
        <c:axId val="452919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52919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Blad1!$E$72</c:f>
              <c:strCache>
                <c:ptCount val="1"/>
                <c:pt idx="0">
                  <c:v>Akuta operationer - andel &gt;3 dagar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F52-49F1-8980-07FE2E8AF710}"/>
              </c:ext>
            </c:extLst>
          </c:dPt>
          <c:cat>
            <c:strRef>
              <c:f>Blad1!$D$73:$D$80</c:f>
              <c:strCache>
                <c:ptCount val="8"/>
                <c:pt idx="0">
                  <c:v>Kalmar 105</c:v>
                </c:pt>
                <c:pt idx="1">
                  <c:v>Västervik 102</c:v>
                </c:pt>
                <c:pt idx="2">
                  <c:v>Eksjö 92</c:v>
                </c:pt>
                <c:pt idx="3">
                  <c:v>Värnamo 115</c:v>
                </c:pt>
                <c:pt idx="4">
                  <c:v>Jönköping 147</c:v>
                </c:pt>
                <c:pt idx="5">
                  <c:v>Norrköping 191</c:v>
                </c:pt>
                <c:pt idx="6">
                  <c:v>Linköping 190</c:v>
                </c:pt>
                <c:pt idx="7">
                  <c:v>Medel</c:v>
                </c:pt>
              </c:strCache>
            </c:strRef>
          </c:cat>
          <c:val>
            <c:numRef>
              <c:f>Blad1!$E$73:$E$80</c:f>
              <c:numCache>
                <c:formatCode>General</c:formatCode>
                <c:ptCount val="8"/>
                <c:pt idx="0">
                  <c:v>13.3</c:v>
                </c:pt>
                <c:pt idx="1">
                  <c:v>11.8</c:v>
                </c:pt>
                <c:pt idx="2">
                  <c:v>10.9</c:v>
                </c:pt>
                <c:pt idx="3">
                  <c:v>12.2</c:v>
                </c:pt>
                <c:pt idx="4">
                  <c:v>14.3</c:v>
                </c:pt>
                <c:pt idx="5">
                  <c:v>3.1</c:v>
                </c:pt>
                <c:pt idx="6">
                  <c:v>16.8</c:v>
                </c:pt>
                <c:pt idx="7">
                  <c:v>11.4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52-49F1-8980-07FE2E8AF7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6182000"/>
        <c:axId val="546180360"/>
      </c:barChart>
      <c:catAx>
        <c:axId val="54618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46180360"/>
        <c:crosses val="autoZero"/>
        <c:auto val="1"/>
        <c:lblAlgn val="ctr"/>
        <c:lblOffset val="100"/>
        <c:noMultiLvlLbl val="0"/>
      </c:catAx>
      <c:valAx>
        <c:axId val="546180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46182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86D4D3-C4DD-277B-1ECE-1DAFC74948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0D67631-E5FC-1E90-552F-5D2EAECECB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07053A1-8B09-9C1B-4576-346D9363C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4857-1471-4302-953A-F7FAAFF66A46}" type="datetimeFigureOut">
              <a:rPr lang="sv-SE" smtClean="0"/>
              <a:t>2024-04-29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20D0A77-73F2-152B-28C0-1840312A6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6C318D9-AAA2-D669-716F-915227666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5213-1DCA-4A54-87BB-CC29AFACDD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2786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3F32C9-BF11-ACB8-BF00-DC280D92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F035C7C-9E52-9946-B627-1FCD16E078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64ADEB9-876D-A218-D0A1-D05CD6A5E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4857-1471-4302-953A-F7FAAFF66A46}" type="datetimeFigureOut">
              <a:rPr lang="sv-SE" smtClean="0"/>
              <a:t>2024-04-29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CBC9C29-08BD-082D-EE72-C6A19C88A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2EB687C-6A18-4292-DC5B-72EC6931B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5213-1DCA-4A54-87BB-CC29AFACDD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0888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90F3DC4D-00B3-023B-772C-AC2DA2787B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8D2F068-B501-6C56-DE97-E2BC715489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15A79BE-C8BA-ED35-A5D2-950568E0D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4857-1471-4302-953A-F7FAAFF66A46}" type="datetimeFigureOut">
              <a:rPr lang="sv-SE" smtClean="0"/>
              <a:t>2024-04-29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4FFCB50-CB93-31F7-9388-3C1BC4AC2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052F0DA-6285-D1B8-58C8-A38AE444E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5213-1DCA-4A54-87BB-CC29AFACDD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6010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0599ED-CC00-E4EF-5E6E-26EB1A1FF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CD2E366-6DCB-B34A-C182-1E6D86E3E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CFFD2D5-4C27-4F37-C6A3-8BF2C7A50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4857-1471-4302-953A-F7FAAFF66A46}" type="datetimeFigureOut">
              <a:rPr lang="sv-SE" smtClean="0"/>
              <a:t>2024-04-29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27BD8A3-7016-64B9-86AC-7ECF9DDDC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4C343A5-D645-B959-DD96-5EE44690E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5213-1DCA-4A54-87BB-CC29AFACDD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7533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02AD48-C4BD-287C-2FA3-F18304169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55BB5D0-B444-8842-A0AA-D2C0DEE52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38B47D1-918D-540A-627C-3729B1694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4857-1471-4302-953A-F7FAAFF66A46}" type="datetimeFigureOut">
              <a:rPr lang="sv-SE" smtClean="0"/>
              <a:t>2024-04-29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7770BF6-71CB-D2C9-133E-0FF9B9AE5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9364CA3-56A4-1A8D-FE0B-5B71F4F8F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5213-1DCA-4A54-87BB-CC29AFACDD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6344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01CDF5-0238-718B-6D6C-47A87DDCA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30394F0-2B7C-745A-E55F-219ABA6AF9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23EE35E-8E5D-B7F6-528F-B432C60AB0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5A5DF85-E64D-A1DA-85E1-C96EA6420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4857-1471-4302-953A-F7FAAFF66A46}" type="datetimeFigureOut">
              <a:rPr lang="sv-SE" smtClean="0"/>
              <a:t>2024-04-29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358C96D-E75E-C4D3-58EE-206961324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46E1956-EBC7-4C39-F600-1A1E8944A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5213-1DCA-4A54-87BB-CC29AFACDD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2426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43960B-5FF1-7DE5-0765-DC31617C9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D5B5595-F774-C449-2E4E-8C19DCF13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482FAB0-5816-DB77-1E3F-9A47E3883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3D1597B-3D68-B236-669C-6A3ED5AF3B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923C777-EE1C-73D0-E294-DEF5B430A8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E48E8F2-4747-AD87-E0D7-F47CD2ECE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4857-1471-4302-953A-F7FAAFF66A46}" type="datetimeFigureOut">
              <a:rPr lang="sv-SE" smtClean="0"/>
              <a:t>2024-04-29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11F845F5-993D-0B55-CB1C-E27D82A2A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3F7DF79E-1818-6720-6534-6FEAC5D49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5213-1DCA-4A54-87BB-CC29AFACDD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6025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D1806FA-66B7-0B43-ACD0-7B185C54B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2423BBB-0042-228B-D41C-736CCFABC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4857-1471-4302-953A-F7FAAFF66A46}" type="datetimeFigureOut">
              <a:rPr lang="sv-SE" smtClean="0"/>
              <a:t>2024-04-29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10BA06-8CFE-5957-C7E5-C474BE261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68273D2-CDA6-F00C-FF43-5381279FA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5213-1DCA-4A54-87BB-CC29AFACDD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6467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76B5773-E113-363C-8B18-BB467E84C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4857-1471-4302-953A-F7FAAFF66A46}" type="datetimeFigureOut">
              <a:rPr lang="sv-SE" smtClean="0"/>
              <a:t>2024-04-29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60F671A9-BDD2-9433-9009-6E11FF637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3BFB342-F1F3-DEA9-B7E9-6DDB16ED7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5213-1DCA-4A54-87BB-CC29AFACDD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9479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8F6C7D-CC23-FF09-D8C6-D6FF595CA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C33B0F7-3575-6CEF-DE4B-0F0B31732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920DCF2-9BFC-EDCB-70CD-D81A35C98E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75E33A1-13D4-8874-D02B-5749A9E10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4857-1471-4302-953A-F7FAAFF66A46}" type="datetimeFigureOut">
              <a:rPr lang="sv-SE" smtClean="0"/>
              <a:t>2024-04-29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FF7B362-5533-216B-CD52-F1D97682B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489914D-7BC3-F9EB-6D18-9EA2E4349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5213-1DCA-4A54-87BB-CC29AFACDD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5941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A86F4C-A9F9-D5F0-7A1D-2F70D2982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74F579BB-A395-CF0B-F723-747733AC6F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34CF5C1-D2D2-745D-2268-C7173CF23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DF79248-61CE-4381-955C-A5122F2A4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4857-1471-4302-953A-F7FAAFF66A46}" type="datetimeFigureOut">
              <a:rPr lang="sv-SE" smtClean="0"/>
              <a:t>2024-04-29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A72ACFA-22B3-1D30-BBA3-8E6FFE6B0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7B898CD-8EE1-3FE5-CD6E-1FAE0F02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5213-1DCA-4A54-87BB-CC29AFACDD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8595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EE4DEE06-9812-B5BF-6827-3FBEE8582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4823249-7779-22AC-5824-8A5CCABB7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59018F1-FCB1-A5E5-EA80-69DCC07CC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F4857-1471-4302-953A-F7FAAFF66A46}" type="datetimeFigureOut">
              <a:rPr lang="sv-SE" smtClean="0"/>
              <a:t>2024-04-29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2119312-34EE-D4C8-F745-11A6B36C7B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55E6313-2503-0FB5-D76D-2FCBC969A0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45213-1DCA-4A54-87BB-CC29AFACDD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4724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301EBF-04E1-D8FC-6525-B1813A3197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9302"/>
            <a:ext cx="9144000" cy="2387600"/>
          </a:xfrm>
        </p:spPr>
        <p:txBody>
          <a:bodyPr/>
          <a:lstStyle/>
          <a:p>
            <a:r>
              <a:rPr lang="sv-SE" dirty="0"/>
              <a:t>Värdekompass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7E9768C-BD6A-87D9-4A5D-E451C897B9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21801"/>
            <a:ext cx="9144000" cy="1655762"/>
          </a:xfrm>
        </p:spPr>
        <p:txBody>
          <a:bodyPr/>
          <a:lstStyle/>
          <a:p>
            <a:r>
              <a:rPr lang="sv-SE" dirty="0" smtClean="0"/>
              <a:t>RPO kirurgi och plastikkirurgi</a:t>
            </a:r>
          </a:p>
          <a:p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>SÖSR</a:t>
            </a:r>
            <a:endParaRPr lang="sv-SE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B614E91-CA74-33B6-7D1B-0F59AD3A77D2}"/>
              </a:ext>
            </a:extLst>
          </p:cNvPr>
          <p:cNvSpPr/>
          <p:nvPr/>
        </p:nvSpPr>
        <p:spPr>
          <a:xfrm>
            <a:off x="2090257" y="1122363"/>
            <a:ext cx="8011486" cy="35988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738970E-D94A-5919-49E6-2DE24B0EE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235" y="5388752"/>
            <a:ext cx="1500043" cy="69377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EA4810FB-1C36-0F12-4286-BFF544E2E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8374" y="5388752"/>
            <a:ext cx="1795252" cy="938019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1F4A3490-AC76-744D-1BE7-EA308078D2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8371" y="5630060"/>
            <a:ext cx="1789826" cy="45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135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Intraoperativa komplikationer</a:t>
            </a:r>
            <a:endParaRPr lang="sv-SE" dirty="0"/>
          </a:p>
        </p:txBody>
      </p:sp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1767221"/>
              </p:ext>
            </p:extLst>
          </p:nvPr>
        </p:nvGraphicFramePr>
        <p:xfrm>
          <a:off x="1154234" y="2186248"/>
          <a:ext cx="4481457" cy="3246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610618"/>
              </p:ext>
            </p:extLst>
          </p:nvPr>
        </p:nvGraphicFramePr>
        <p:xfrm>
          <a:off x="6310604" y="1910062"/>
          <a:ext cx="4615543" cy="3522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11965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Återinläggning inom 30 dagar</a:t>
            </a:r>
            <a:endParaRPr lang="sv-SE" dirty="0"/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2162264"/>
              </p:ext>
            </p:extLst>
          </p:nvPr>
        </p:nvGraphicFramePr>
        <p:xfrm>
          <a:off x="973494" y="2052736"/>
          <a:ext cx="4307632" cy="3345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6234159"/>
              </p:ext>
            </p:extLst>
          </p:nvPr>
        </p:nvGraphicFramePr>
        <p:xfrm>
          <a:off x="5984032" y="2052736"/>
          <a:ext cx="4572000" cy="3345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19196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10CA5737-0FA7-2660-5A28-2DA3C279A551}"/>
              </a:ext>
            </a:extLst>
          </p:cNvPr>
          <p:cNvSpPr txBox="1"/>
          <p:nvPr/>
        </p:nvSpPr>
        <p:spPr>
          <a:xfrm>
            <a:off x="1608423" y="2720770"/>
            <a:ext cx="91580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7200" dirty="0" smtClean="0"/>
              <a:t>Resurs/process/kostnad</a:t>
            </a:r>
            <a:endParaRPr lang="sv-SE" sz="7200" dirty="0"/>
          </a:p>
        </p:txBody>
      </p:sp>
    </p:spTree>
    <p:extLst>
      <p:ext uri="{BB962C8B-B14F-4D97-AF65-F5344CB8AC3E}">
        <p14:creationId xmlns:p14="http://schemas.microsoft.com/office/powerpoint/2010/main" val="2786688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Dagkirurgi - </a:t>
            </a:r>
            <a:r>
              <a:rPr lang="sv-SE" dirty="0" err="1" smtClean="0"/>
              <a:t>elektivt</a:t>
            </a:r>
            <a:endParaRPr lang="sv-SE" dirty="0"/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4864524"/>
              </p:ext>
            </p:extLst>
          </p:nvPr>
        </p:nvGraphicFramePr>
        <p:xfrm>
          <a:off x="2485506" y="1529542"/>
          <a:ext cx="6593378" cy="4289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ruta 4"/>
          <p:cNvSpPr txBox="1"/>
          <p:nvPr/>
        </p:nvSpPr>
        <p:spPr>
          <a:xfrm>
            <a:off x="6342611" y="271065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chemeClr val="accent2"/>
                </a:solidFill>
              </a:rPr>
              <a:t>69%</a:t>
            </a:r>
            <a:endParaRPr lang="sv-SE" dirty="0">
              <a:solidFill>
                <a:schemeClr val="accent2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8281824" y="305007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chemeClr val="accent2"/>
                </a:solidFill>
              </a:rPr>
              <a:t>68%</a:t>
            </a:r>
            <a:endParaRPr lang="sv-SE" dirty="0">
              <a:solidFill>
                <a:schemeClr val="accent2"/>
              </a:solidFill>
            </a:endParaRPr>
          </a:p>
        </p:txBody>
      </p:sp>
      <p:cxnSp>
        <p:nvCxnSpPr>
          <p:cNvPr id="8" name="Rak koppling 7"/>
          <p:cNvCxnSpPr/>
          <p:nvPr/>
        </p:nvCxnSpPr>
        <p:spPr>
          <a:xfrm flipH="1">
            <a:off x="6434051" y="2976189"/>
            <a:ext cx="108065" cy="20758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ak koppling 11"/>
          <p:cNvCxnSpPr/>
          <p:nvPr/>
        </p:nvCxnSpPr>
        <p:spPr>
          <a:xfrm flipV="1">
            <a:off x="8437418" y="3341716"/>
            <a:ext cx="49877" cy="19950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ruta 14"/>
          <p:cNvSpPr txBox="1"/>
          <p:nvPr/>
        </p:nvSpPr>
        <p:spPr>
          <a:xfrm>
            <a:off x="8773042" y="323474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chemeClr val="bg2">
                    <a:lumMod val="75000"/>
                  </a:schemeClr>
                </a:solidFill>
              </a:rPr>
              <a:t>90%</a:t>
            </a:r>
            <a:endParaRPr lang="sv-SE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6" name="textruta 15"/>
          <p:cNvSpPr txBox="1"/>
          <p:nvPr/>
        </p:nvSpPr>
        <p:spPr>
          <a:xfrm>
            <a:off x="6686261" y="297238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chemeClr val="bg2">
                    <a:lumMod val="75000"/>
                  </a:schemeClr>
                </a:solidFill>
              </a:rPr>
              <a:t>92%</a:t>
            </a:r>
            <a:endParaRPr lang="sv-SE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8" name="Rak koppling 17"/>
          <p:cNvCxnSpPr/>
          <p:nvPr/>
        </p:nvCxnSpPr>
        <p:spPr>
          <a:xfrm flipH="1">
            <a:off x="6634519" y="3234744"/>
            <a:ext cx="148666" cy="146307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Rak koppling 20"/>
          <p:cNvCxnSpPr/>
          <p:nvPr/>
        </p:nvCxnSpPr>
        <p:spPr>
          <a:xfrm flipH="1">
            <a:off x="8722090" y="3518712"/>
            <a:ext cx="148666" cy="146307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345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Laparoskopisk</a:t>
            </a:r>
            <a:r>
              <a:rPr lang="sv-SE" dirty="0" smtClean="0"/>
              <a:t> teknik</a:t>
            </a:r>
            <a:endParaRPr lang="sv-SE" dirty="0"/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025142"/>
              </p:ext>
            </p:extLst>
          </p:nvPr>
        </p:nvGraphicFramePr>
        <p:xfrm>
          <a:off x="838200" y="2423159"/>
          <a:ext cx="4721629" cy="3071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6545230"/>
              </p:ext>
            </p:extLst>
          </p:nvPr>
        </p:nvGraphicFramePr>
        <p:xfrm>
          <a:off x="6295505" y="2531225"/>
          <a:ext cx="4801985" cy="2963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31111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Vårdtid &gt;3 dagar</a:t>
            </a:r>
            <a:endParaRPr lang="sv-SE" dirty="0"/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313801"/>
              </p:ext>
            </p:extLst>
          </p:nvPr>
        </p:nvGraphicFramePr>
        <p:xfrm>
          <a:off x="1262744" y="2374641"/>
          <a:ext cx="426097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8999872"/>
              </p:ext>
            </p:extLst>
          </p:nvPr>
        </p:nvGraphicFramePr>
        <p:xfrm>
          <a:off x="6273281" y="1903445"/>
          <a:ext cx="4572000" cy="3214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46496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7682" y="188347"/>
            <a:ext cx="5812971" cy="6443381"/>
          </a:xfrm>
          <a:prstGeom prst="rect">
            <a:avLst/>
          </a:prstGeom>
        </p:spPr>
      </p:pic>
      <p:sp>
        <p:nvSpPr>
          <p:cNvPr id="3" name="5-uddig stjärna 2"/>
          <p:cNvSpPr/>
          <p:nvPr/>
        </p:nvSpPr>
        <p:spPr>
          <a:xfrm>
            <a:off x="3657600" y="1343608"/>
            <a:ext cx="261257" cy="251926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5-uddig stjärna 3"/>
          <p:cNvSpPr/>
          <p:nvPr/>
        </p:nvSpPr>
        <p:spPr>
          <a:xfrm>
            <a:off x="3657599" y="3623387"/>
            <a:ext cx="261257" cy="251926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5-uddig stjärna 4"/>
          <p:cNvSpPr/>
          <p:nvPr/>
        </p:nvSpPr>
        <p:spPr>
          <a:xfrm>
            <a:off x="8602823" y="4186137"/>
            <a:ext cx="261257" cy="251926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5-uddig stjärna 5"/>
          <p:cNvSpPr/>
          <p:nvPr/>
        </p:nvSpPr>
        <p:spPr>
          <a:xfrm>
            <a:off x="8602823" y="4642366"/>
            <a:ext cx="261257" cy="251926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5-uddig stjärna 6"/>
          <p:cNvSpPr/>
          <p:nvPr/>
        </p:nvSpPr>
        <p:spPr>
          <a:xfrm>
            <a:off x="8602823" y="5302898"/>
            <a:ext cx="261257" cy="251926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5-uddig stjärna 7"/>
          <p:cNvSpPr/>
          <p:nvPr/>
        </p:nvSpPr>
        <p:spPr>
          <a:xfrm>
            <a:off x="3657599" y="5897529"/>
            <a:ext cx="261257" cy="251926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5-uddig stjärna 8"/>
          <p:cNvSpPr/>
          <p:nvPr/>
        </p:nvSpPr>
        <p:spPr>
          <a:xfrm>
            <a:off x="8602823" y="2061279"/>
            <a:ext cx="261257" cy="251926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5-uddig stjärna 9"/>
          <p:cNvSpPr/>
          <p:nvPr/>
        </p:nvSpPr>
        <p:spPr>
          <a:xfrm>
            <a:off x="8602822" y="2871782"/>
            <a:ext cx="261257" cy="251926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0681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522" y="8866"/>
            <a:ext cx="6643396" cy="685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315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CE899653-F7C0-B8EC-18AC-4CAD678398E6}"/>
              </a:ext>
            </a:extLst>
          </p:cNvPr>
          <p:cNvSpPr txBox="1"/>
          <p:nvPr/>
        </p:nvSpPr>
        <p:spPr>
          <a:xfrm>
            <a:off x="5540078" y="2125839"/>
            <a:ext cx="775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PROM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5D65B81B-0839-A1AD-FF3C-DD3EF35505A0}"/>
              </a:ext>
            </a:extLst>
          </p:cNvPr>
          <p:cNvSpPr txBox="1"/>
          <p:nvPr/>
        </p:nvSpPr>
        <p:spPr>
          <a:xfrm>
            <a:off x="7442784" y="3721655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PREM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C91842D3-CDCC-357B-8D6E-26CCF85804C2}"/>
              </a:ext>
            </a:extLst>
          </p:cNvPr>
          <p:cNvSpPr txBox="1"/>
          <p:nvPr/>
        </p:nvSpPr>
        <p:spPr>
          <a:xfrm>
            <a:off x="4756796" y="5380767"/>
            <a:ext cx="2427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Resurs/process/kostnad</a:t>
            </a:r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ACAEC5F6-BEFC-C144-CFB4-186D3A29D766}"/>
              </a:ext>
            </a:extLst>
          </p:cNvPr>
          <p:cNvSpPr txBox="1"/>
          <p:nvPr/>
        </p:nvSpPr>
        <p:spPr>
          <a:xfrm>
            <a:off x="3544694" y="3583155"/>
            <a:ext cx="938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Kliniska </a:t>
            </a:r>
          </a:p>
          <a:p>
            <a:r>
              <a:rPr lang="sv-SE" dirty="0"/>
              <a:t>resultat</a:t>
            </a:r>
          </a:p>
        </p:txBody>
      </p:sp>
      <p:pic>
        <p:nvPicPr>
          <p:cNvPr id="1026" name="Picture 2" descr="Nato Symbols - Compass Rose (578x292), Png Download">
            <a:extLst>
              <a:ext uri="{FF2B5EF4-FFF2-40B4-BE49-F238E27FC236}">
                <a16:creationId xmlns:a16="http://schemas.microsoft.com/office/drawing/2014/main" id="{3CB6F4D7-1519-72FF-DCFB-39E1A03202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40"/>
          <a:stretch/>
        </p:blipFill>
        <p:spPr bwMode="auto">
          <a:xfrm>
            <a:off x="4577678" y="2556844"/>
            <a:ext cx="2785888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ruta 5"/>
          <p:cNvSpPr txBox="1"/>
          <p:nvPr/>
        </p:nvSpPr>
        <p:spPr>
          <a:xfrm>
            <a:off x="3645747" y="732647"/>
            <a:ext cx="49241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 dirty="0" smtClean="0"/>
              <a:t>EXEMPEL</a:t>
            </a:r>
            <a:r>
              <a:rPr lang="sv-SE" sz="3200" dirty="0" smtClean="0"/>
              <a:t> - </a:t>
            </a:r>
            <a:r>
              <a:rPr lang="sv-SE" sz="3200" dirty="0" err="1" smtClean="0"/>
              <a:t>kolecystektomi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1503710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Täckningsgrad</a:t>
            </a:r>
            <a:endParaRPr lang="sv-SE" dirty="0"/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101062"/>
              </p:ext>
            </p:extLst>
          </p:nvPr>
        </p:nvGraphicFramePr>
        <p:xfrm>
          <a:off x="838200" y="1582623"/>
          <a:ext cx="9935096" cy="4296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7548">
                  <a:extLst>
                    <a:ext uri="{9D8B030D-6E8A-4147-A177-3AD203B41FA5}">
                      <a16:colId xmlns:a16="http://schemas.microsoft.com/office/drawing/2014/main" val="3028682005"/>
                    </a:ext>
                  </a:extLst>
                </a:gridCol>
                <a:gridCol w="4967548">
                  <a:extLst>
                    <a:ext uri="{9D8B030D-6E8A-4147-A177-3AD203B41FA5}">
                      <a16:colId xmlns:a16="http://schemas.microsoft.com/office/drawing/2014/main" val="1094649632"/>
                    </a:ext>
                  </a:extLst>
                </a:gridCol>
              </a:tblGrid>
              <a:tr h="548182">
                <a:tc>
                  <a:txBody>
                    <a:bodyPr/>
                    <a:lstStyle/>
                    <a:p>
                      <a:r>
                        <a:rPr lang="sv-SE" dirty="0" smtClean="0"/>
                        <a:t>Klinik/ort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täckningsgrad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8643047"/>
                  </a:ext>
                </a:extLst>
              </a:tr>
              <a:tr h="548182">
                <a:tc>
                  <a:txBody>
                    <a:bodyPr/>
                    <a:lstStyle/>
                    <a:p>
                      <a:r>
                        <a:rPr lang="sv-SE" dirty="0" smtClean="0"/>
                        <a:t>Kalmar/Oskarshamn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98,3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440561"/>
                  </a:ext>
                </a:extLst>
              </a:tr>
              <a:tr h="5481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 smtClean="0"/>
                        <a:t>Västervik</a:t>
                      </a:r>
                    </a:p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96,1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483273"/>
                  </a:ext>
                </a:extLst>
              </a:tr>
              <a:tr h="5481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 smtClean="0"/>
                        <a:t>Norrköping/Linköping</a:t>
                      </a:r>
                    </a:p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>
                          <a:solidFill>
                            <a:srgbClr val="FF0000"/>
                          </a:solidFill>
                        </a:rPr>
                        <a:t>84,2</a:t>
                      </a:r>
                      <a:endParaRPr lang="sv-S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3499397"/>
                  </a:ext>
                </a:extLst>
              </a:tr>
              <a:tr h="5481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 smtClean="0"/>
                        <a:t>Värnamo</a:t>
                      </a:r>
                    </a:p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95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563482"/>
                  </a:ext>
                </a:extLst>
              </a:tr>
              <a:tr h="5481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 smtClean="0"/>
                        <a:t>Eksjö</a:t>
                      </a:r>
                    </a:p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94,6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981398"/>
                  </a:ext>
                </a:extLst>
              </a:tr>
              <a:tr h="5481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 smtClean="0"/>
                        <a:t>Jönköping</a:t>
                      </a:r>
                    </a:p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>
                          <a:solidFill>
                            <a:srgbClr val="FFC000"/>
                          </a:solidFill>
                        </a:rPr>
                        <a:t>91,4</a:t>
                      </a:r>
                      <a:endParaRPr lang="sv-SE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7630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509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3BC8C2C9-7664-3DF7-9128-BA049461CBDF}"/>
              </a:ext>
            </a:extLst>
          </p:cNvPr>
          <p:cNvSpPr txBox="1"/>
          <p:nvPr/>
        </p:nvSpPr>
        <p:spPr>
          <a:xfrm>
            <a:off x="4818759" y="2828835"/>
            <a:ext cx="25544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7200" dirty="0"/>
              <a:t>PROM</a:t>
            </a:r>
          </a:p>
        </p:txBody>
      </p:sp>
    </p:spTree>
    <p:extLst>
      <p:ext uri="{BB962C8B-B14F-4D97-AF65-F5344CB8AC3E}">
        <p14:creationId xmlns:p14="http://schemas.microsoft.com/office/powerpoint/2010/main" val="2447869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Livskvalitet SF-36 (</a:t>
            </a:r>
            <a:r>
              <a:rPr lang="sv-SE" dirty="0" err="1" smtClean="0"/>
              <a:t>kolecystectomi</a:t>
            </a:r>
            <a:r>
              <a:rPr lang="sv-SE" dirty="0" smtClean="0"/>
              <a:t>)</a:t>
            </a:r>
            <a:br>
              <a:rPr lang="sv-SE" dirty="0" smtClean="0"/>
            </a:br>
            <a:r>
              <a:rPr lang="sv-SE" sz="1800" dirty="0" smtClean="0"/>
              <a:t>Arvika, Kungälv, Halmstad, Mora, Skene, Karlstad, Torsby, Värnamo och Eksjö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1672126"/>
            <a:ext cx="7682982" cy="487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30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833437"/>
            <a:ext cx="9791700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336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037" y="842962"/>
            <a:ext cx="10067925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979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5BFBBEB4-AB4A-914A-AEC3-58811A51772D}"/>
              </a:ext>
            </a:extLst>
          </p:cNvPr>
          <p:cNvSpPr txBox="1"/>
          <p:nvPr/>
        </p:nvSpPr>
        <p:spPr>
          <a:xfrm>
            <a:off x="4894389" y="2828835"/>
            <a:ext cx="30396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7200" dirty="0" smtClean="0"/>
              <a:t>PREM ?</a:t>
            </a:r>
            <a:endParaRPr lang="sv-SE" sz="7200" dirty="0"/>
          </a:p>
        </p:txBody>
      </p:sp>
    </p:spTree>
    <p:extLst>
      <p:ext uri="{BB962C8B-B14F-4D97-AF65-F5344CB8AC3E}">
        <p14:creationId xmlns:p14="http://schemas.microsoft.com/office/powerpoint/2010/main" val="953755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3F4C4F0B-167E-1BE6-7708-93FE6A55BA1C}"/>
              </a:ext>
            </a:extLst>
          </p:cNvPr>
          <p:cNvSpPr txBox="1"/>
          <p:nvPr/>
        </p:nvSpPr>
        <p:spPr>
          <a:xfrm>
            <a:off x="3061226" y="2828835"/>
            <a:ext cx="60695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7200" dirty="0"/>
              <a:t>Kliniska resultat</a:t>
            </a:r>
          </a:p>
        </p:txBody>
      </p:sp>
    </p:spTree>
    <p:extLst>
      <p:ext uri="{BB962C8B-B14F-4D97-AF65-F5344CB8AC3E}">
        <p14:creationId xmlns:p14="http://schemas.microsoft.com/office/powerpoint/2010/main" val="1660303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5985</TotalTime>
  <Words>119</Words>
  <Application>Microsoft Office PowerPoint</Application>
  <PresentationFormat>Bredbild</PresentationFormat>
  <Paragraphs>47</Paragraphs>
  <Slides>17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Office-tema</vt:lpstr>
      <vt:lpstr>Värdekompass</vt:lpstr>
      <vt:lpstr>PowerPoint-presentation</vt:lpstr>
      <vt:lpstr>Täckningsgrad</vt:lpstr>
      <vt:lpstr>PowerPoint-presentation</vt:lpstr>
      <vt:lpstr>Livskvalitet SF-36 (kolecystectomi) Arvika, Kungälv, Halmstad, Mora, Skene, Karlstad, Torsby, Värnamo och Eksjö</vt:lpstr>
      <vt:lpstr>PowerPoint-presentation</vt:lpstr>
      <vt:lpstr>PowerPoint-presentation</vt:lpstr>
      <vt:lpstr>PowerPoint-presentation</vt:lpstr>
      <vt:lpstr>PowerPoint-presentation</vt:lpstr>
      <vt:lpstr>Intraoperativa komplikationer</vt:lpstr>
      <vt:lpstr>Återinläggning inom 30 dagar</vt:lpstr>
      <vt:lpstr>PowerPoint-presentation</vt:lpstr>
      <vt:lpstr>Dagkirurgi - elektivt</vt:lpstr>
      <vt:lpstr>Laparoskopisk teknik</vt:lpstr>
      <vt:lpstr>Vårdtid &gt;3 dagar</vt:lpstr>
      <vt:lpstr>PowerPoint-presentation</vt:lpstr>
      <vt:lpstr>PowerPoint-presentation</vt:lpstr>
    </vt:vector>
  </TitlesOfParts>
  <Company>Region Kalmar l?n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Värdekompass</dc:title>
  <dc:creator>Johan Liliequist</dc:creator>
  <cp:lastModifiedBy>Larsen Jens Christian</cp:lastModifiedBy>
  <cp:revision>18</cp:revision>
  <dcterms:created xsi:type="dcterms:W3CDTF">2023-02-02T09:37:01Z</dcterms:created>
  <dcterms:modified xsi:type="dcterms:W3CDTF">2024-04-29T14:26:34Z</dcterms:modified>
</cp:coreProperties>
</file>