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24"/>
  </p:notesMasterIdLst>
  <p:sldIdLst>
    <p:sldId id="257" r:id="rId3"/>
    <p:sldId id="489" r:id="rId4"/>
    <p:sldId id="270" r:id="rId5"/>
    <p:sldId id="288" r:id="rId6"/>
    <p:sldId id="274" r:id="rId7"/>
    <p:sldId id="461" r:id="rId8"/>
    <p:sldId id="442" r:id="rId9"/>
    <p:sldId id="485" r:id="rId10"/>
    <p:sldId id="474" r:id="rId11"/>
    <p:sldId id="260" r:id="rId12"/>
    <p:sldId id="488" r:id="rId13"/>
    <p:sldId id="473" r:id="rId14"/>
    <p:sldId id="471" r:id="rId15"/>
    <p:sldId id="483" r:id="rId16"/>
    <p:sldId id="434" r:id="rId17"/>
    <p:sldId id="482" r:id="rId18"/>
    <p:sldId id="484" r:id="rId19"/>
    <p:sldId id="472" r:id="rId20"/>
    <p:sldId id="455" r:id="rId21"/>
    <p:sldId id="487" r:id="rId22"/>
    <p:sldId id="4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5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born Erik" initials="HE" lastIdx="1" clrIdx="0">
    <p:extLst>
      <p:ext uri="{19B8F6BF-5375-455C-9EA6-DF929625EA0E}">
        <p15:presenceInfo xmlns:p15="http://schemas.microsoft.com/office/powerpoint/2012/main" userId="S-1-5-21-3333221951-3734500458-1540040394-88327" providerId="AD"/>
      </p:ext>
    </p:extLst>
  </p:cmAuthor>
  <p:cmAuthor id="2" name="Helmer Johanna" initials="HJ" lastIdx="60" clrIdx="1">
    <p:extLst>
      <p:ext uri="{19B8F6BF-5375-455C-9EA6-DF929625EA0E}">
        <p15:presenceInfo xmlns:p15="http://schemas.microsoft.com/office/powerpoint/2012/main" userId="S-1-5-21-3333221951-3734500458-1540040394-272568" providerId="AD"/>
      </p:ext>
    </p:extLst>
  </p:cmAuthor>
  <p:cmAuthor id="3" name="Hedberg Karin" initials="HK" lastIdx="2" clrIdx="2">
    <p:extLst>
      <p:ext uri="{19B8F6BF-5375-455C-9EA6-DF929625EA0E}">
        <p15:presenceInfo xmlns:p15="http://schemas.microsoft.com/office/powerpoint/2012/main" userId="S-1-5-21-3333221951-3734500458-1540040394-681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800"/>
    <a:srgbClr val="FFFEFF"/>
    <a:srgbClr val="FEEBC2"/>
    <a:srgbClr val="FDE5AF"/>
    <a:srgbClr val="FFB400"/>
    <a:srgbClr val="EBECF0"/>
    <a:srgbClr val="859BA9"/>
    <a:srgbClr val="829EAA"/>
    <a:srgbClr val="7E93A8"/>
    <a:srgbClr val="90A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01485-25F1-440C-927C-CA15D339FCE6}" v="1" dt="2024-02-29T07:03:40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9" autoAdjust="0"/>
    <p:restoredTop sz="96395" autoAdjust="0"/>
  </p:normalViewPr>
  <p:slideViewPr>
    <p:cSldViewPr snapToGrid="0">
      <p:cViewPr varScale="1">
        <p:scale>
          <a:sx n="83" d="100"/>
          <a:sy n="83" d="100"/>
        </p:scale>
        <p:origin x="86" y="130"/>
      </p:cViewPr>
      <p:guideLst>
        <p:guide pos="6597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Sandström" userId="7c6aa622-e56e-4d6d-a1d0-af5dc47ee507" providerId="ADAL" clId="{E8101485-25F1-440C-927C-CA15D339FCE6}"/>
    <pc:docChg chg="custSel addSld modSld">
      <pc:chgData name="Per Sandström" userId="7c6aa622-e56e-4d6d-a1d0-af5dc47ee507" providerId="ADAL" clId="{E8101485-25F1-440C-927C-CA15D339FCE6}" dt="2024-02-29T07:19:55.715" v="397" actId="20577"/>
      <pc:docMkLst>
        <pc:docMk/>
      </pc:docMkLst>
      <pc:sldChg chg="addSp modSp mod">
        <pc:chgData name="Per Sandström" userId="7c6aa622-e56e-4d6d-a1d0-af5dc47ee507" providerId="ADAL" clId="{E8101485-25F1-440C-927C-CA15D339FCE6}" dt="2024-02-29T07:17:37.891" v="268" actId="20577"/>
        <pc:sldMkLst>
          <pc:docMk/>
          <pc:sldMk cId="2854171637" sldId="471"/>
        </pc:sldMkLst>
        <pc:spChg chg="add mod">
          <ac:chgData name="Per Sandström" userId="7c6aa622-e56e-4d6d-a1d0-af5dc47ee507" providerId="ADAL" clId="{E8101485-25F1-440C-927C-CA15D339FCE6}" dt="2024-02-29T07:17:37.891" v="268" actId="20577"/>
          <ac:spMkLst>
            <pc:docMk/>
            <pc:sldMk cId="2854171637" sldId="471"/>
            <ac:spMk id="2" creationId="{6B2651A0-D6A1-4E27-E6B7-B9C1F9B48A57}"/>
          </ac:spMkLst>
        </pc:spChg>
      </pc:sldChg>
      <pc:sldChg chg="modSp mod">
        <pc:chgData name="Per Sandström" userId="7c6aa622-e56e-4d6d-a1d0-af5dc47ee507" providerId="ADAL" clId="{E8101485-25F1-440C-927C-CA15D339FCE6}" dt="2024-02-19T08:01:02.069" v="50" actId="20577"/>
        <pc:sldMkLst>
          <pc:docMk/>
          <pc:sldMk cId="728889396" sldId="482"/>
        </pc:sldMkLst>
        <pc:spChg chg="mod">
          <ac:chgData name="Per Sandström" userId="7c6aa622-e56e-4d6d-a1d0-af5dc47ee507" providerId="ADAL" clId="{E8101485-25F1-440C-927C-CA15D339FCE6}" dt="2024-02-19T08:01:02.069" v="50" actId="20577"/>
          <ac:spMkLst>
            <pc:docMk/>
            <pc:sldMk cId="728889396" sldId="482"/>
            <ac:spMk id="8" creationId="{DBB97E79-4A06-BB5F-5341-E1A2D95DD206}"/>
          </ac:spMkLst>
        </pc:spChg>
      </pc:sldChg>
      <pc:sldChg chg="addSp delSp modSp new mod modClrScheme chgLayout">
        <pc:chgData name="Per Sandström" userId="7c6aa622-e56e-4d6d-a1d0-af5dc47ee507" providerId="ADAL" clId="{E8101485-25F1-440C-927C-CA15D339FCE6}" dt="2024-02-29T07:19:55.715" v="397" actId="20577"/>
        <pc:sldMkLst>
          <pc:docMk/>
          <pc:sldMk cId="626507960" sldId="489"/>
        </pc:sldMkLst>
        <pc:spChg chg="del mod ord">
          <ac:chgData name="Per Sandström" userId="7c6aa622-e56e-4d6d-a1d0-af5dc47ee507" providerId="ADAL" clId="{E8101485-25F1-440C-927C-CA15D339FCE6}" dt="2024-02-29T07:00:50.478" v="52" actId="700"/>
          <ac:spMkLst>
            <pc:docMk/>
            <pc:sldMk cId="626507960" sldId="489"/>
            <ac:spMk id="2" creationId="{3136D13B-F9CF-8475-567A-E3546225F191}"/>
          </ac:spMkLst>
        </pc:spChg>
        <pc:spChg chg="del mod ord">
          <ac:chgData name="Per Sandström" userId="7c6aa622-e56e-4d6d-a1d0-af5dc47ee507" providerId="ADAL" clId="{E8101485-25F1-440C-927C-CA15D339FCE6}" dt="2024-02-29T07:00:50.478" v="52" actId="700"/>
          <ac:spMkLst>
            <pc:docMk/>
            <pc:sldMk cId="626507960" sldId="489"/>
            <ac:spMk id="3" creationId="{43244E85-58CD-1317-5B8E-3E473233C427}"/>
          </ac:spMkLst>
        </pc:spChg>
        <pc:spChg chg="del">
          <ac:chgData name="Per Sandström" userId="7c6aa622-e56e-4d6d-a1d0-af5dc47ee507" providerId="ADAL" clId="{E8101485-25F1-440C-927C-CA15D339FCE6}" dt="2024-02-29T07:00:50.478" v="52" actId="700"/>
          <ac:spMkLst>
            <pc:docMk/>
            <pc:sldMk cId="626507960" sldId="489"/>
            <ac:spMk id="4" creationId="{8F8B91B5-F365-2859-DFF4-9CA87A7B0894}"/>
          </ac:spMkLst>
        </pc:spChg>
        <pc:spChg chg="add mod ord">
          <ac:chgData name="Per Sandström" userId="7c6aa622-e56e-4d6d-a1d0-af5dc47ee507" providerId="ADAL" clId="{E8101485-25F1-440C-927C-CA15D339FCE6}" dt="2024-02-29T07:01:08.324" v="67" actId="20577"/>
          <ac:spMkLst>
            <pc:docMk/>
            <pc:sldMk cId="626507960" sldId="489"/>
            <ac:spMk id="5" creationId="{781BC636-34D4-296D-19EC-CE15EDE368FC}"/>
          </ac:spMkLst>
        </pc:spChg>
        <pc:spChg chg="add mod ord">
          <ac:chgData name="Per Sandström" userId="7c6aa622-e56e-4d6d-a1d0-af5dc47ee507" providerId="ADAL" clId="{E8101485-25F1-440C-927C-CA15D339FCE6}" dt="2024-02-29T07:19:55.715" v="397" actId="20577"/>
          <ac:spMkLst>
            <pc:docMk/>
            <pc:sldMk cId="626507960" sldId="489"/>
            <ac:spMk id="6" creationId="{459CD3C3-37A4-6424-20AB-8BC8FB108E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EBF1-3B22-431C-A51F-1241765B2DFC}" type="datetimeFigureOut">
              <a:rPr lang="sv-SE" smtClean="0"/>
              <a:t>2024-02-29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CC70-3DA8-4059-A855-B4A87D1C90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20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70-3DA8-4059-A855-B4A87D1C906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216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63D97-B5B0-454D-8C1E-CF439DE2D6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8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70-3DA8-4059-A855-B4A87D1C906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71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70-3DA8-4059-A855-B4A87D1C906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53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70-3DA8-4059-A855-B4A87D1C906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9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523" y="924887"/>
            <a:ext cx="6216697" cy="94987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521" y="2183284"/>
            <a:ext cx="6216697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4723274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4723273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7714268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B3039-750F-4F5B-8AC9-0FC5DCD3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5716FA-6E5A-407B-871F-C6596EC7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A4AF6F-485B-4D82-9DB3-91A9A4B9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3D99-1AED-4084-816B-E1B950147450}" type="datetimeFigureOut">
              <a:rPr lang="sv-SE" smtClean="0"/>
              <a:t>2024-02-29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803F95-A55E-41E1-98AC-74E0CD07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6E85C6-623C-4DE4-929D-E2E2B980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13E-FC8C-4BD3-AF36-E02CA2C806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986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1D6D7-D614-4222-AB55-20AABFAB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B775DE-C353-411B-A088-9F2554277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CEAF7A-B575-4C96-A884-7E108C42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44A9F-22A5-4495-8AF7-F8C932BC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684627-5B8E-4575-B1C4-8EF98670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76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5A7F1-0309-4B52-8E82-79E9A671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E19EC7-9A30-4F14-9ACC-D88CA877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517492-D70D-4C59-8DD0-24449AC6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F60253-2928-4279-878E-97168992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273060-2FD6-43D6-8DE2-F6024E9F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162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C5E6E-E836-44C0-A5D6-A9088019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247EEE-ACFC-45BF-B373-73B27B93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2CC94A-05A5-4BB4-BEA3-2545483B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DE166B-D377-44D6-BDD5-1A4EFC3C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6D0439-0317-4B27-B3B8-A0B4D6AB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46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1517F-EB7E-4D54-BD22-90FCF48C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54C49D-91D2-4ED5-AB63-70993A2E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DD8097-3080-4754-882F-5B83EC1B4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43527E-5572-4404-9E8E-515BB262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42B87A-6456-4AF8-85C0-854FD5EB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A9C46A-DC11-48EE-A9D0-885DC463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98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F3206-B524-4B78-BCDD-DFFCD988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C77464-4553-4CDE-B924-231B938A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EB6C32-01EB-4EE7-A665-CD1E5C384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5C9C88-ABCC-40E1-BA8B-ED93E146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0095D8-B07B-4F36-9ED8-ECEEC4B57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05C6AB8-E47F-4E8B-8FF7-8100D325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4287469-4D50-4467-972B-A7C13B37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FA1180-A641-4660-BC8F-0BDDEE19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218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BC7D07-DE61-42DF-ACC3-C502353C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FDF19C-62A4-4DB6-A423-545665BA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1F5306-9718-4EAE-AE9F-E3DA33B2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C7434E-E934-46B7-8AAE-AA1D39ED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455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799006-ABD6-46C7-8EBD-61F4EF97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0FF177-A255-4CEC-B37A-6AA23166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D2BD51-95E9-434F-9904-FE8F6BC0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945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9F49B-17E6-45FA-95E6-592263F4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0A96B4-7AD9-41E5-BA33-645CA3C1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97D7FA-9703-4482-BE52-FA55E91A5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D38BF5-8D6E-4C34-A05C-1FE13E63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C66C8A-0F84-47F7-914D-E39C8026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4A5868-7748-4E1F-9AA0-97D6E46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63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1B62B-228D-495A-B199-02C88E5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40D9EE-E350-4389-B4F7-77C419F22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C886FF-D6BB-49C6-8A87-DFC26920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D80181-3FEA-49D5-95E7-E882A3BD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FA77E9-4F29-4DE4-837D-A93DFC73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E7D822-D2FF-4085-B7D2-183076A8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236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A4B17-333E-4A6C-BD0B-9D2BE63F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FFD30F-A468-475F-8262-DC2F01BFF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E7C3A6-C9B7-4795-B034-8915E015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301C07-72E2-427B-B971-4FF846BA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B0B45C-62FF-44F5-9F9D-A70ED0A5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761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CD4F86B-2245-4F8A-B4AC-5AD88989C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317354-A798-407B-9144-73519F060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D0248C-A0C6-447F-8D0A-37E23921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9CF09E-2B17-4F5B-9B34-4CEC8B2B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9FD6F1-B7F7-4889-B921-0D05CF31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99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705" r:id="rId14"/>
    <p:sldLayoutId id="2147483687" r:id="rId15"/>
    <p:sldLayoutId id="2147483688" r:id="rId16"/>
    <p:sldLayoutId id="2147483695" r:id="rId17"/>
    <p:sldLayoutId id="2147483700" r:id="rId18"/>
    <p:sldLayoutId id="2147483696" r:id="rId19"/>
    <p:sldLayoutId id="2147483702" r:id="rId20"/>
    <p:sldLayoutId id="2147483692" r:id="rId21"/>
    <p:sldLayoutId id="2147483693" r:id="rId22"/>
    <p:sldLayoutId id="2147483701" r:id="rId23"/>
    <p:sldLayoutId id="2147483655" r:id="rId24"/>
    <p:sldLayoutId id="2147483706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34F178-7CAE-41D9-B1E7-9942335C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81DDE8-1D68-454B-AC3C-FD8740BF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C5992-E1D2-407D-B349-4759350E9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1948-C2C3-476D-BEE2-83D9F3D78FF6}" type="datetimeFigureOut">
              <a:rPr lang="it-IT" smtClean="0"/>
              <a:t>29/02/2024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A5B4F2-E30B-43E9-B6C2-EF8DDCF48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43AE35-70FC-43EC-8306-BC4DC6C6E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D9E40-ADF6-4B6C-B73C-53586DDB62F7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F77AB7-373A-45EC-B480-79E6E05CC3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0284" y="115537"/>
            <a:ext cx="11711431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hyperlink" Target="mailto:per.sandstrom@liu.se" TargetMode="External"/><Relationship Id="rId4" Type="http://schemas.openxmlformats.org/officeDocument/2006/relationships/hyperlink" Target="mailto:erik.hilborn@regionostergotland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778AE-EE06-42C0-86A2-66B886875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skall Ackrediteringen av Region Östergötland/Linköpings Universitet bli ett cancercentrum för hela SÖSR?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E1CB45-8323-7AE1-0629-844C0033B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Nuläge i ackrediteringsprocessen och Linköping Cancer Center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C9C6DE8-D00F-0B92-F2A2-3B6F476F3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20240131</a:t>
            </a:r>
          </a:p>
        </p:txBody>
      </p:sp>
    </p:spTree>
    <p:extLst>
      <p:ext uri="{BB962C8B-B14F-4D97-AF65-F5344CB8AC3E}">
        <p14:creationId xmlns:p14="http://schemas.microsoft.com/office/powerpoint/2010/main" val="316609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200" b="1" dirty="0">
                <a:latin typeface="Arial" panose="020B0604020202020204" pitchFamily="34" charset="0"/>
                <a:cs typeface="Arial" panose="020B0604020202020204" pitchFamily="34" charset="0"/>
              </a:rPr>
              <a:t>Some findings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65500" y="1816823"/>
            <a:ext cx="11110188" cy="345069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visit, motivated and committed staff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Seamless connection with the University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Well-structured educational and training strategy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representatives in the Board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Strength: Pharmacy organisation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Pathology: digital and molecular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D7A59-36E2-48B9-B146-C1E59501F63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8E6FFEE-5C10-25EF-279E-1AF91AA3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11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39EF679-47A8-01C7-FAC8-CD06BA9B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2504CB0E-281C-7212-D094-A342610701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80" r="166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55E67F45-E49A-9488-7599-DA04D90F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1"/>
            <a:ext cx="5151600" cy="395180"/>
          </a:xfrm>
        </p:spPr>
        <p:txBody>
          <a:bodyPr/>
          <a:lstStyle/>
          <a:p>
            <a:r>
              <a:rPr lang="sv-SE" dirty="0"/>
              <a:t>Efter ackrediteringen: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08BA25-DFC6-7917-7F33-4A1C7EC06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085239"/>
            <a:ext cx="5151600" cy="4060800"/>
          </a:xfrm>
        </p:spPr>
        <p:txBody>
          <a:bodyPr/>
          <a:lstStyle/>
          <a:p>
            <a:r>
              <a:rPr lang="sv-SE" dirty="0"/>
              <a:t>En permanent Verksamhetsledning för cancer-strategisk och tillhörande kompetensråd</a:t>
            </a:r>
          </a:p>
          <a:p>
            <a:r>
              <a:rPr lang="sv-SE" dirty="0"/>
              <a:t>Ett permanent ledningsråd</a:t>
            </a:r>
          </a:p>
          <a:p>
            <a:r>
              <a:rPr lang="sv-SE" dirty="0"/>
              <a:t>Lokala processledare och team för cancer</a:t>
            </a:r>
          </a:p>
          <a:p>
            <a:r>
              <a:rPr lang="sv-SE" dirty="0"/>
              <a:t>Styrning efter kvalitet</a:t>
            </a:r>
          </a:p>
          <a:p>
            <a:r>
              <a:rPr lang="sv-SE" dirty="0"/>
              <a:t>Detaljgranska och följa varje cancerprocess</a:t>
            </a:r>
          </a:p>
          <a:p>
            <a:r>
              <a:rPr lang="sv-SE" dirty="0"/>
              <a:t>Tillgång till medicinska data</a:t>
            </a:r>
          </a:p>
          <a:p>
            <a:r>
              <a:rPr lang="sv-SE" dirty="0"/>
              <a:t>Genomföra förbättringar </a:t>
            </a:r>
          </a:p>
          <a:p>
            <a:r>
              <a:rPr lang="sv-SE" dirty="0"/>
              <a:t>Identifiera onödiga åtgärder</a:t>
            </a:r>
          </a:p>
          <a:p>
            <a:r>
              <a:rPr lang="sv-SE" dirty="0"/>
              <a:t>Ta hem cancervård</a:t>
            </a:r>
          </a:p>
          <a:p>
            <a:r>
              <a:rPr lang="sv-SE" dirty="0"/>
              <a:t>Hålla ihop nationella och internationella projekt</a:t>
            </a:r>
          </a:p>
          <a:p>
            <a:r>
              <a:rPr lang="sv-SE" dirty="0"/>
              <a:t>Synkroniserade strategiska planer för RÖ och LCC</a:t>
            </a:r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70C327-8A20-C410-3861-8F708C1C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50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ktangel 52">
            <a:extLst>
              <a:ext uri="{FF2B5EF4-FFF2-40B4-BE49-F238E27FC236}">
                <a16:creationId xmlns:a16="http://schemas.microsoft.com/office/drawing/2014/main" id="{B100A181-4C8E-4D67-8F10-4948A678D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24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, </a:t>
            </a:r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6766D646-0F2C-45FB-8D7B-935BD9EB657D}"/>
              </a:ext>
            </a:extLst>
          </p:cNvPr>
          <p:cNvCxnSpPr>
            <a:cxnSpLocks/>
            <a:stCxn id="16" idx="0"/>
            <a:endCxn id="33" idx="2"/>
          </p:cNvCxnSpPr>
          <p:nvPr/>
        </p:nvCxnSpPr>
        <p:spPr>
          <a:xfrm flipH="1" flipV="1">
            <a:off x="8488552" y="810425"/>
            <a:ext cx="7279" cy="662256"/>
          </a:xfrm>
          <a:prstGeom prst="line">
            <a:avLst/>
          </a:prstGeom>
          <a:ln w="9525">
            <a:solidFill>
              <a:srgbClr val="18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Koppling: vinklad 26">
            <a:extLst>
              <a:ext uri="{FF2B5EF4-FFF2-40B4-BE49-F238E27FC236}">
                <a16:creationId xmlns:a16="http://schemas.microsoft.com/office/drawing/2014/main" id="{5C6007C3-ED25-4B2A-B89A-3B444E798C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33760" y="1598681"/>
            <a:ext cx="1319831" cy="354203"/>
          </a:xfrm>
          <a:prstGeom prst="bentConnector2">
            <a:avLst/>
          </a:prstGeom>
          <a:ln w="9525">
            <a:solidFill>
              <a:srgbClr val="18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 3">
            <a:extLst>
              <a:ext uri="{FF2B5EF4-FFF2-40B4-BE49-F238E27FC236}">
                <a16:creationId xmlns:a16="http://schemas.microsoft.com/office/drawing/2014/main" id="{E8EE6075-51C3-45E1-844F-C0F1318D8BD2}"/>
              </a:ext>
            </a:extLst>
          </p:cNvPr>
          <p:cNvGraphicFramePr>
            <a:graphicFrameLocks noGrp="1"/>
          </p:cNvGraphicFramePr>
          <p:nvPr/>
        </p:nvGraphicFramePr>
        <p:xfrm>
          <a:off x="10460400" y="3547222"/>
          <a:ext cx="1731600" cy="251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600">
                  <a:extLst>
                    <a:ext uri="{9D8B030D-6E8A-4147-A177-3AD203B41FA5}">
                      <a16:colId xmlns:a16="http://schemas.microsoft.com/office/drawing/2014/main" val="19613004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in central Östergötland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Niclas Hilding</a:t>
                      </a:r>
                    </a:p>
                  </a:txBody>
                  <a:tcPr marL="108000" marR="108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3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Emergency Clinic, Linköping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Dept. of Geriatric Emergency Medicine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 Health Clinic, Linköping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Resources and competence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Movement and health</a:t>
                      </a:r>
                    </a:p>
                  </a:txBody>
                  <a:tcPr marL="108000" marR="108000" marT="72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674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in east Östergötland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 Törnfeldt</a:t>
                      </a:r>
                    </a:p>
                  </a:txBody>
                  <a:tcPr marL="108000" marR="108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4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Emergency Clinic, Norrköping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Dept. of Geriatric Medicine, Norrköping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Hospital-based Home Health, Norrköping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Norrköping Medical Clinic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Rehab Centre East</a:t>
                      </a:r>
                      <a:endParaRPr kumimoji="0" lang="en-US" sz="650" b="1" i="1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04216"/>
                  </a:ext>
                </a:extLst>
              </a:tr>
            </a:tbl>
          </a:graphicData>
        </a:graphic>
      </p:graphicFrame>
      <p:graphicFrame>
        <p:nvGraphicFramePr>
          <p:cNvPr id="26" name="Tabell 64">
            <a:extLst>
              <a:ext uri="{FF2B5EF4-FFF2-40B4-BE49-F238E27FC236}">
                <a16:creationId xmlns:a16="http://schemas.microsoft.com/office/drawing/2014/main" id="{D9BA0C06-7789-4444-805D-65E809837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7387"/>
              </p:ext>
            </p:extLst>
          </p:nvPr>
        </p:nvGraphicFramePr>
        <p:xfrm>
          <a:off x="-684" y="2414591"/>
          <a:ext cx="12192692" cy="363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46">
                  <a:extLst>
                    <a:ext uri="{9D8B030D-6E8A-4147-A177-3AD203B41FA5}">
                      <a16:colId xmlns:a16="http://schemas.microsoft.com/office/drawing/2014/main" val="1853436322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329421931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2552368838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2237142397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807917265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2406227340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3484843399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3685369624"/>
                    </a:ext>
                  </a:extLst>
                </a:gridCol>
                <a:gridCol w="1732324">
                  <a:extLst>
                    <a:ext uri="{9D8B030D-6E8A-4147-A177-3AD203B41FA5}">
                      <a16:colId xmlns:a16="http://schemas.microsoft.com/office/drawing/2014/main" val="795625052"/>
                    </a:ext>
                  </a:extLst>
                </a:gridCol>
              </a:tblGrid>
              <a:tr h="538881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700" b="1" spc="20" dirty="0" err="1">
                          <a:solidFill>
                            <a:srgbClr val="242831"/>
                          </a:solidFill>
                        </a:rPr>
                        <a:t>Diagnostikcentrum</a:t>
                      </a:r>
                      <a:endParaRPr lang="en-US" sz="700" b="1" spc="20" dirty="0">
                        <a:solidFill>
                          <a:srgbClr val="24283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 Bergvin Lundqvist</a:t>
                      </a:r>
                    </a:p>
                  </a:txBody>
                  <a:tcPr marL="108000" marR="108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Centrum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kirurgi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ortopedi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cancervård</a:t>
                      </a:r>
                      <a:endParaRPr kumimoji="0" lang="en-US" sz="7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Ida Dånmark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Sinnescentrum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Eva-Lena Zetterlund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 Ljunggren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Psykiatricentrum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Bjarne Olinder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kvinnocentrum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Tobias Ekenlie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Hjärtcentrum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Magnus Janzon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Primärvårdscentrum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Johan Nordén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Närsjukvården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västra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Östergötland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Helén Lövborg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40321"/>
                  </a:ext>
                </a:extLst>
              </a:tr>
              <a:tr h="309807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Fysiologiska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, Norrköping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Klinisk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farmakologi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genetik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immunologi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transfusionsmedicin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kemi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mikrobiologi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patologi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Laboratoriemedicin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sjukhus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Medicinsk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strålningsfysik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Patientnära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laobratoriemedicin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Röntgenklinik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Motala</a:t>
                      </a:r>
                      <a:b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Norrköping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Precisionskmedicinskt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laboratorium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12700" cmpd="sng">
                      <a:noFill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lungsjukvårdsenheten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Dagkirurgin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CKOC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Enheten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samordnad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cancerutredning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Hematologiska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Kirurgiska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Lungmedicinska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Mag-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tarmmedicinska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Onkologiska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Ortopediska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Urologiska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i="0" spc="20" baseline="0" dirty="0">
                          <a:solidFill>
                            <a:schemeClr val="tx1"/>
                          </a:solidFill>
                        </a:rPr>
                        <a:t>ANOPIVA</a:t>
                      </a:r>
                      <a:br>
                        <a:rPr lang="en-US" sz="650" b="0" i="0" spc="2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  <a:endParaRPr lang="en-US" sz="650" b="0" i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Hand-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plastikkirurgiska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Käkkliniken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Neurofysiologiska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Neurokirurgiska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Neurologiska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Rehabiliteringsmedicinska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Smärt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rehabiliteringscentrum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Ögonkliniken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Öron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-,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näs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halskliniken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Allergicentrum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Arbets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miljömedicin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Endokrinmedicinska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Hudkliniken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Infektionskliniken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Njurmedicinska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Rehabenheten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Reumatologiska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ungdomshälsan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ungdomspsykiatriska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Flyktingmedicinskt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centrum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Psykiatriska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Motala-Mjölby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Rättspsykiatriska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ungdomskliniken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H.K.H.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Kronprincessan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Viktorias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ugdomssjukhus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Kvinnokliniken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Linköping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Kvinnokliniken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Norrköping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Fysiologiska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Hjärtverksamhetens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sekretariat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Kardiologiska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Kardiologiska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Thorax-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kärlklliniken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1177 b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Allmänmedicinskt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utbildningscentrum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Barnhälsovården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Vårdcentrum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Finspång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Rehab Finspång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Vaccinationskliniken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Vårdcentralen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jourcentraler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Habiliteringen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Medicinska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specialistkliniken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Rehab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väst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810806"/>
                  </a:ext>
                </a:extLst>
              </a:tr>
            </a:tbl>
          </a:graphicData>
        </a:graphic>
      </p:graphicFrame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08641D94-1429-43BE-AB04-011F07B6F64C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 flipH="1">
            <a:off x="6095662" y="2287924"/>
            <a:ext cx="338" cy="126667"/>
          </a:xfrm>
          <a:prstGeom prst="line">
            <a:avLst/>
          </a:prstGeom>
          <a:ln w="12700">
            <a:solidFill>
              <a:srgbClr val="D4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500B1805-2DA9-4642-9586-DE66F29CB80B}"/>
              </a:ext>
            </a:extLst>
          </p:cNvPr>
          <p:cNvGrpSpPr/>
          <p:nvPr/>
        </p:nvGrpSpPr>
        <p:grpSpPr>
          <a:xfrm>
            <a:off x="66000" y="1891924"/>
            <a:ext cx="12060000" cy="396000"/>
            <a:chOff x="66000" y="1791236"/>
            <a:chExt cx="12060000" cy="396000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513A4A41-2B7F-49C2-812D-DEF647F9454E}"/>
                </a:ext>
              </a:extLst>
            </p:cNvPr>
            <p:cNvSpPr/>
            <p:nvPr/>
          </p:nvSpPr>
          <p:spPr>
            <a:xfrm>
              <a:off x="66000" y="1791236"/>
              <a:ext cx="12060000" cy="396000"/>
            </a:xfrm>
            <a:prstGeom prst="roundRect">
              <a:avLst>
                <a:gd name="adj" fmla="val 50000"/>
              </a:avLst>
            </a:prstGeom>
            <a:solidFill>
              <a:srgbClr val="D4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>
              <a:noAutofit/>
            </a:bodyPr>
            <a:lstStyle/>
            <a:p>
              <a:pPr algn="ctr"/>
              <a:r>
                <a:rPr lang="en-US" sz="1100" b="1" spc="60" dirty="0" err="1"/>
                <a:t>Verksamhetsledning</a:t>
              </a:r>
              <a:r>
                <a:rPr lang="en-US" sz="1100" b="1" spc="60"/>
                <a:t> Linköping </a:t>
              </a:r>
              <a:r>
                <a:rPr lang="en-US" sz="1100" b="1" spc="60" dirty="0"/>
                <a:t>Cancer Center</a:t>
              </a:r>
            </a:p>
            <a:p>
              <a:pPr algn="ctr">
                <a:spcAft>
                  <a:spcPts val="200"/>
                </a:spcAft>
              </a:pPr>
              <a:r>
                <a:rPr lang="en-US" sz="700" spc="60" dirty="0"/>
                <a:t>Ninnie Borendal Wodlin</a:t>
              </a:r>
            </a:p>
          </p:txBody>
        </p:sp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14C0F0E3-BF4D-4583-8A4B-EB1CE1E71C12}"/>
                </a:ext>
              </a:extLst>
            </p:cNvPr>
            <p:cNvSpPr/>
            <p:nvPr/>
          </p:nvSpPr>
          <p:spPr>
            <a:xfrm>
              <a:off x="2220102" y="1848527"/>
              <a:ext cx="2016000" cy="288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900" spc="20" dirty="0" err="1">
                  <a:solidFill>
                    <a:schemeClr val="tx1"/>
                  </a:solidFill>
                </a:rPr>
                <a:t>Ledningsråd</a:t>
              </a:r>
              <a:endParaRPr lang="en-US" sz="1050" spc="20" dirty="0">
                <a:solidFill>
                  <a:schemeClr val="tx1"/>
                </a:solidFill>
              </a:endParaRPr>
            </a:p>
          </p:txBody>
        </p:sp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493EAC6C-D9A3-4DD3-AC99-E56D54D10F39}"/>
                </a:ext>
              </a:extLst>
            </p:cNvPr>
            <p:cNvSpPr/>
            <p:nvPr/>
          </p:nvSpPr>
          <p:spPr>
            <a:xfrm>
              <a:off x="135051" y="1845236"/>
              <a:ext cx="2016000" cy="288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800" spc="20" dirty="0" err="1">
                  <a:solidFill>
                    <a:schemeClr val="tx1"/>
                  </a:solidFill>
                </a:rPr>
                <a:t>Representanter</a:t>
              </a:r>
              <a:r>
                <a:rPr lang="en-US" sz="800" spc="20" dirty="0">
                  <a:solidFill>
                    <a:schemeClr val="tx1"/>
                  </a:solidFill>
                </a:rPr>
                <a:t> </a:t>
              </a:r>
              <a:r>
                <a:rPr lang="en-US" sz="800" spc="20" dirty="0" err="1">
                  <a:solidFill>
                    <a:schemeClr val="tx1"/>
                  </a:solidFill>
                </a:rPr>
                <a:t>från</a:t>
              </a:r>
              <a:r>
                <a:rPr lang="en-US" sz="800" spc="20" dirty="0">
                  <a:solidFill>
                    <a:schemeClr val="tx1"/>
                  </a:solidFill>
                </a:rPr>
                <a:t> Kalmar </a:t>
              </a:r>
              <a:r>
                <a:rPr lang="en-US" sz="800" spc="20" dirty="0" err="1">
                  <a:solidFill>
                    <a:schemeClr val="tx1"/>
                  </a:solidFill>
                </a:rPr>
                <a:t>och</a:t>
              </a:r>
              <a:r>
                <a:rPr lang="en-US" sz="800" spc="20" dirty="0">
                  <a:solidFill>
                    <a:schemeClr val="tx1"/>
                  </a:solidFill>
                </a:rPr>
                <a:t> Jönköping</a:t>
              </a:r>
            </a:p>
          </p:txBody>
        </p:sp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E072BAD0-CD8D-4AF8-B9DA-89E184D5F1CA}"/>
                </a:ext>
              </a:extLst>
            </p:cNvPr>
            <p:cNvSpPr/>
            <p:nvPr/>
          </p:nvSpPr>
          <p:spPr>
            <a:xfrm>
              <a:off x="10546671" y="1845236"/>
              <a:ext cx="1516627" cy="288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sv-SE" sz="900" spc="20" dirty="0">
                  <a:solidFill>
                    <a:schemeClr val="tx1"/>
                  </a:solidFill>
                </a:rPr>
                <a:t>Regionalt Cancer Center (RCC)</a:t>
              </a:r>
            </a:p>
          </p:txBody>
        </p:sp>
      </p:grp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200CD82F-D33A-41E1-B58F-0FAC82D662BE}"/>
              </a:ext>
            </a:extLst>
          </p:cNvPr>
          <p:cNvSpPr/>
          <p:nvPr/>
        </p:nvSpPr>
        <p:spPr>
          <a:xfrm>
            <a:off x="7415831" y="1472681"/>
            <a:ext cx="2160000" cy="252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242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800" spc="20" dirty="0" err="1">
                <a:solidFill>
                  <a:srgbClr val="242831"/>
                </a:solidFill>
              </a:rPr>
              <a:t>Hälso</a:t>
            </a:r>
            <a:r>
              <a:rPr lang="en-US" sz="800" spc="20" dirty="0">
                <a:solidFill>
                  <a:srgbClr val="242831"/>
                </a:solidFill>
              </a:rPr>
              <a:t>- </a:t>
            </a:r>
            <a:r>
              <a:rPr lang="en-US" sz="800" spc="20" dirty="0" err="1">
                <a:solidFill>
                  <a:srgbClr val="242831"/>
                </a:solidFill>
              </a:rPr>
              <a:t>och</a:t>
            </a:r>
            <a:r>
              <a:rPr lang="en-US" sz="800" spc="20" dirty="0">
                <a:solidFill>
                  <a:srgbClr val="242831"/>
                </a:solidFill>
              </a:rPr>
              <a:t> </a:t>
            </a:r>
            <a:r>
              <a:rPr lang="en-US" sz="800" spc="20" dirty="0" err="1">
                <a:solidFill>
                  <a:srgbClr val="242831"/>
                </a:solidFill>
              </a:rPr>
              <a:t>sjukvårdens</a:t>
            </a:r>
            <a:r>
              <a:rPr lang="en-US" sz="800" spc="20" dirty="0">
                <a:solidFill>
                  <a:srgbClr val="242831"/>
                </a:solidFill>
              </a:rPr>
              <a:t> </a:t>
            </a:r>
            <a:r>
              <a:rPr lang="en-US" sz="800" spc="20" dirty="0" err="1">
                <a:solidFill>
                  <a:srgbClr val="242831"/>
                </a:solidFill>
              </a:rPr>
              <a:t>ledningsgrupp</a:t>
            </a:r>
            <a:endParaRPr lang="en-US" sz="800" spc="20" dirty="0">
              <a:solidFill>
                <a:srgbClr val="242831"/>
              </a:solidFill>
            </a:endParaRP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880A53E0-F9BF-4850-98CB-AF75E53A123E}"/>
              </a:ext>
            </a:extLst>
          </p:cNvPr>
          <p:cNvSpPr/>
          <p:nvPr/>
        </p:nvSpPr>
        <p:spPr>
          <a:xfrm>
            <a:off x="1626340" y="1472681"/>
            <a:ext cx="2160000" cy="252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800" spc="20" dirty="0" err="1">
                <a:solidFill>
                  <a:srgbClr val="242831"/>
                </a:solidFill>
              </a:rPr>
              <a:t>Akademiska</a:t>
            </a:r>
            <a:r>
              <a:rPr lang="en-US" sz="800" spc="20" dirty="0">
                <a:solidFill>
                  <a:srgbClr val="242831"/>
                </a:solidFill>
              </a:rPr>
              <a:t> </a:t>
            </a:r>
            <a:r>
              <a:rPr lang="en-US" sz="800" spc="20" dirty="0" err="1">
                <a:solidFill>
                  <a:srgbClr val="242831"/>
                </a:solidFill>
              </a:rPr>
              <a:t>forskningsrådet</a:t>
            </a:r>
            <a:endParaRPr lang="en-US" sz="800" spc="20" dirty="0">
              <a:solidFill>
                <a:srgbClr val="242831"/>
              </a:solidFill>
            </a:endParaRPr>
          </a:p>
        </p:txBody>
      </p: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F1317F30-F533-4E6A-A645-A04E78DB9906}"/>
              </a:ext>
            </a:extLst>
          </p:cNvPr>
          <p:cNvSpPr/>
          <p:nvPr/>
        </p:nvSpPr>
        <p:spPr>
          <a:xfrm>
            <a:off x="7102552" y="988553"/>
            <a:ext cx="2772000" cy="360000"/>
          </a:xfrm>
          <a:prstGeom prst="roundRect">
            <a:avLst>
              <a:gd name="adj" fmla="val 50000"/>
            </a:avLst>
          </a:prstGeom>
          <a:solidFill>
            <a:srgbClr val="D4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900" b="1" spc="30" dirty="0" err="1"/>
              <a:t>Vårddirektörer</a:t>
            </a:r>
            <a:endParaRPr lang="en-US" sz="900" b="1" spc="30" dirty="0"/>
          </a:p>
          <a:p>
            <a:pPr algn="ctr"/>
            <a:r>
              <a:rPr lang="en-US" sz="900" spc="40" dirty="0" err="1"/>
              <a:t>Ninnie</a:t>
            </a:r>
            <a:r>
              <a:rPr lang="en-US" sz="900" spc="40" dirty="0"/>
              <a:t> </a:t>
            </a:r>
            <a:r>
              <a:rPr lang="en-US" sz="900" spc="40" dirty="0" err="1"/>
              <a:t>Borendal</a:t>
            </a:r>
            <a:r>
              <a:rPr lang="en-US" sz="900" spc="40" dirty="0"/>
              <a:t> </a:t>
            </a:r>
            <a:r>
              <a:rPr lang="en-US" sz="900" spc="40" dirty="0" err="1"/>
              <a:t>Wodlin</a:t>
            </a:r>
            <a:r>
              <a:rPr lang="en-US" sz="900" spc="40" dirty="0"/>
              <a:t>, Jessica Frisk</a:t>
            </a:r>
            <a:endParaRPr lang="en-US" sz="700" spc="40" dirty="0"/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5A052520-DD8A-49FB-9BB1-0F642DC329A1}"/>
              </a:ext>
            </a:extLst>
          </p:cNvPr>
          <p:cNvSpPr/>
          <p:nvPr/>
        </p:nvSpPr>
        <p:spPr>
          <a:xfrm>
            <a:off x="1200" y="0"/>
            <a:ext cx="12189600" cy="46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 err="1">
                <a:solidFill>
                  <a:srgbClr val="000000"/>
                </a:solidFill>
              </a:rPr>
              <a:t>Organisation</a:t>
            </a:r>
            <a:r>
              <a:rPr lang="en-US" b="1" dirty="0">
                <a:solidFill>
                  <a:srgbClr val="000000"/>
                </a:solidFill>
              </a:rPr>
              <a:t> Linköping Cancer Center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61B3B41-6002-4471-8F1A-DF3ED31E4AF9}"/>
              </a:ext>
            </a:extLst>
          </p:cNvPr>
          <p:cNvGrpSpPr/>
          <p:nvPr/>
        </p:nvGrpSpPr>
        <p:grpSpPr>
          <a:xfrm>
            <a:off x="6133760" y="468425"/>
            <a:ext cx="5991562" cy="396000"/>
            <a:chOff x="6133760" y="468425"/>
            <a:chExt cx="5991562" cy="396000"/>
          </a:xfrm>
        </p:grpSpPr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BFE6DC49-DB28-4089-8240-0F2D72C39CBE}"/>
                </a:ext>
              </a:extLst>
            </p:cNvPr>
            <p:cNvSpPr/>
            <p:nvPr/>
          </p:nvSpPr>
          <p:spPr>
            <a:xfrm flipH="1">
              <a:off x="6133760" y="468425"/>
              <a:ext cx="5991562" cy="396000"/>
            </a:xfrm>
            <a:prstGeom prst="roundRect">
              <a:avLst>
                <a:gd name="adj" fmla="val 50000"/>
              </a:avLst>
            </a:prstGeom>
            <a:solidFill>
              <a:srgbClr val="182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sz="800" spc="40" dirty="0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1A80A119-FA2C-4DEE-8335-3B1D341E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8833" y="540946"/>
              <a:ext cx="1052866" cy="250958"/>
            </a:xfrm>
            <a:prstGeom prst="rect">
              <a:avLst/>
            </a:prstGeom>
          </p:spPr>
        </p:pic>
        <p:sp>
          <p:nvSpPr>
            <p:cNvPr id="33" name="Rektangel: rundade hörn 32">
              <a:extLst>
                <a:ext uri="{FF2B5EF4-FFF2-40B4-BE49-F238E27FC236}">
                  <a16:creationId xmlns:a16="http://schemas.microsoft.com/office/drawing/2014/main" id="{26D55110-B528-4BD8-A847-8174D2A16351}"/>
                </a:ext>
              </a:extLst>
            </p:cNvPr>
            <p:cNvSpPr/>
            <p:nvPr/>
          </p:nvSpPr>
          <p:spPr>
            <a:xfrm>
              <a:off x="6184552" y="522425"/>
              <a:ext cx="4608000" cy="28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>
              <a:noAutofit/>
            </a:bodyPr>
            <a:lstStyle/>
            <a:p>
              <a:pPr algn="ctr">
                <a:spcAft>
                  <a:spcPts val="100"/>
                </a:spcAft>
              </a:pPr>
              <a:r>
                <a:rPr lang="sv-SE" sz="800" b="1" spc="30" dirty="0">
                  <a:solidFill>
                    <a:schemeClr val="tx1"/>
                  </a:solidFill>
                </a:rPr>
                <a:t>Regiondirektör, </a:t>
              </a:r>
              <a:r>
                <a:rPr lang="sv-SE" sz="800" spc="30" dirty="0">
                  <a:solidFill>
                    <a:schemeClr val="tx1"/>
                  </a:solidFill>
                </a:rPr>
                <a:t>Mikael</a:t>
              </a:r>
              <a:r>
                <a:rPr lang="sv-SE" sz="800" spc="40" dirty="0">
                  <a:solidFill>
                    <a:schemeClr val="tx1"/>
                  </a:solidFill>
                </a:rPr>
                <a:t> </a:t>
              </a:r>
              <a:r>
                <a:rPr lang="sv-SE" sz="800" spc="40" dirty="0" err="1">
                  <a:solidFill>
                    <a:schemeClr val="tx1"/>
                  </a:solidFill>
                </a:rPr>
                <a:t>Borin</a:t>
              </a:r>
              <a:endParaRPr lang="sv-SE" sz="800" spc="4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324FB0F0-5276-445F-873F-26C76C274668}"/>
              </a:ext>
            </a:extLst>
          </p:cNvPr>
          <p:cNvGrpSpPr/>
          <p:nvPr/>
        </p:nvGrpSpPr>
        <p:grpSpPr>
          <a:xfrm>
            <a:off x="66000" y="468425"/>
            <a:ext cx="5991561" cy="396000"/>
            <a:chOff x="66000" y="468425"/>
            <a:chExt cx="5991561" cy="396000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3A63A6EF-B6A4-4AD6-A481-E17ADEAAC4F0}"/>
                </a:ext>
              </a:extLst>
            </p:cNvPr>
            <p:cNvSpPr/>
            <p:nvPr/>
          </p:nvSpPr>
          <p:spPr>
            <a:xfrm>
              <a:off x="66000" y="468425"/>
              <a:ext cx="5991561" cy="396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sz="800" spc="40" dirty="0"/>
            </a:p>
          </p:txBody>
        </p:sp>
        <p:pic>
          <p:nvPicPr>
            <p:cNvPr id="30" name="Bild 29">
              <a:extLst>
                <a:ext uri="{FF2B5EF4-FFF2-40B4-BE49-F238E27FC236}">
                  <a16:creationId xmlns:a16="http://schemas.microsoft.com/office/drawing/2014/main" id="{1D67E4EA-AFA4-43DF-8B0F-9C5E4AF83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50" y="538578"/>
              <a:ext cx="924062" cy="242994"/>
            </a:xfrm>
            <a:prstGeom prst="rect">
              <a:avLst/>
            </a:prstGeom>
          </p:spPr>
        </p:pic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BCD44244-D3EF-42E8-8632-633785142A1E}"/>
                </a:ext>
              </a:extLst>
            </p:cNvPr>
            <p:cNvSpPr/>
            <p:nvPr/>
          </p:nvSpPr>
          <p:spPr>
            <a:xfrm>
              <a:off x="1399447" y="522425"/>
              <a:ext cx="4607701" cy="28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>
              <a:noAutofit/>
            </a:bodyPr>
            <a:lstStyle/>
            <a:p>
              <a:pPr algn="ctr">
                <a:spcAft>
                  <a:spcPts val="100"/>
                </a:spcAft>
              </a:pPr>
              <a:r>
                <a:rPr lang="sv-SE" sz="800" b="1" spc="30" dirty="0">
                  <a:solidFill>
                    <a:schemeClr val="tx1"/>
                  </a:solidFill>
                </a:rPr>
                <a:t>Rektor, </a:t>
              </a:r>
              <a:r>
                <a:rPr lang="sv-SE" sz="800" spc="40" dirty="0">
                  <a:solidFill>
                    <a:schemeClr val="tx1"/>
                  </a:solidFill>
                </a:rPr>
                <a:t>Jan-Ingvar Jönsson</a:t>
              </a:r>
            </a:p>
          </p:txBody>
        </p:sp>
      </p:grp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1F374102-9694-4DE5-BB61-DEE3DE3B7F8E}"/>
              </a:ext>
            </a:extLst>
          </p:cNvPr>
          <p:cNvCxnSpPr>
            <a:cxnSpLocks/>
          </p:cNvCxnSpPr>
          <p:nvPr/>
        </p:nvCxnSpPr>
        <p:spPr>
          <a:xfrm flipH="1" flipV="1">
            <a:off x="4459614" y="806449"/>
            <a:ext cx="14981" cy="792231"/>
          </a:xfrm>
          <a:prstGeom prst="line">
            <a:avLst/>
          </a:prstGeom>
          <a:ln w="9525">
            <a:solidFill>
              <a:srgbClr val="00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oppling: vinklad 12">
            <a:extLst>
              <a:ext uri="{FF2B5EF4-FFF2-40B4-BE49-F238E27FC236}">
                <a16:creationId xmlns:a16="http://schemas.microsoft.com/office/drawing/2014/main" id="{AB3B04F1-7131-E60F-AECB-A1D11561C881}"/>
              </a:ext>
            </a:extLst>
          </p:cNvPr>
          <p:cNvCxnSpPr>
            <a:cxnSpLocks/>
          </p:cNvCxnSpPr>
          <p:nvPr/>
        </p:nvCxnSpPr>
        <p:spPr>
          <a:xfrm>
            <a:off x="3807326" y="1583467"/>
            <a:ext cx="2199822" cy="369417"/>
          </a:xfrm>
          <a:prstGeom prst="bentConnector3">
            <a:avLst>
              <a:gd name="adj1" fmla="val 99235"/>
            </a:avLst>
          </a:prstGeom>
          <a:ln w="9525">
            <a:solidFill>
              <a:srgbClr val="18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025B3780-AAD7-08BB-5485-A6B5E2C70475}"/>
              </a:ext>
            </a:extLst>
          </p:cNvPr>
          <p:cNvSpPr/>
          <p:nvPr/>
        </p:nvSpPr>
        <p:spPr>
          <a:xfrm>
            <a:off x="8043428" y="1941836"/>
            <a:ext cx="2343729" cy="288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sv-SE" sz="900" spc="20" dirty="0">
                <a:solidFill>
                  <a:schemeClr val="tx1"/>
                </a:solidFill>
              </a:rPr>
              <a:t>Patientrepresentanter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2651A0-D6A1-4E27-E6B7-B9C1F9B48A57}"/>
              </a:ext>
            </a:extLst>
          </p:cNvPr>
          <p:cNvSpPr txBox="1"/>
          <p:nvPr/>
        </p:nvSpPr>
        <p:spPr>
          <a:xfrm>
            <a:off x="128702" y="1348553"/>
            <a:ext cx="12707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800" dirty="0"/>
              <a:t>Hanna Odén Poulsen</a:t>
            </a:r>
          </a:p>
          <a:p>
            <a:pPr algn="l"/>
            <a:r>
              <a:rPr lang="sv-SE" sz="800" dirty="0"/>
              <a:t>Jessica Eriksson</a:t>
            </a:r>
          </a:p>
        </p:txBody>
      </p:sp>
    </p:spTree>
    <p:extLst>
      <p:ext uri="{BB962C8B-B14F-4D97-AF65-F5344CB8AC3E}">
        <p14:creationId xmlns:p14="http://schemas.microsoft.com/office/powerpoint/2010/main" val="285417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6BA02E3-FA51-98EB-6F87-EF76F9FE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det nya för oss?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C190F2-9CB5-91F6-E731-BBD9C7CD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14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A8616E2-D0B9-BF12-6542-F7BB67BE34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En helt ny ledningsorganisation för cancer styrt av både RÖ och LiU</a:t>
            </a:r>
          </a:p>
          <a:p>
            <a:r>
              <a:rPr lang="sv-SE" dirty="0"/>
              <a:t>En detaljerad genomlysning av alla cancerverksamheter, vård, forskning och utbildning</a:t>
            </a:r>
          </a:p>
          <a:p>
            <a:r>
              <a:rPr lang="sv-SE" dirty="0"/>
              <a:t>Tydlig identifiering av svagheter som måste adresseras, det är inte fritt valt!</a:t>
            </a:r>
          </a:p>
          <a:p>
            <a:r>
              <a:rPr lang="sv-SE" dirty="0"/>
              <a:t>Förbindelse att fortsätt detta strukturerade förbättringsarbete</a:t>
            </a:r>
          </a:p>
          <a:p>
            <a:r>
              <a:rPr lang="sv-SE" dirty="0"/>
              <a:t>Styrning efter verksamhetsförbättringar inte ekonomi</a:t>
            </a:r>
          </a:p>
          <a:p>
            <a:r>
              <a:rPr lang="sv-SE" dirty="0"/>
              <a:t>Ökat kontakt och samarbetsnät nationellt och internationellt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529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5"/>
          <p:cNvSpPr>
            <a:spLocks noGrp="1"/>
          </p:cNvSpPr>
          <p:nvPr>
            <p:ph type="title"/>
          </p:nvPr>
        </p:nvSpPr>
        <p:spPr>
          <a:xfrm>
            <a:off x="5421617" y="179389"/>
            <a:ext cx="6216697" cy="317761"/>
          </a:xfrm>
        </p:spPr>
        <p:txBody>
          <a:bodyPr anchor="b" anchorCtr="0"/>
          <a:lstStyle/>
          <a:p>
            <a:r>
              <a:rPr lang="sv-SE" dirty="0"/>
              <a:t>På gång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E79B154-583F-EAAE-534D-2597125E5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1459" y="498759"/>
            <a:ext cx="6231604" cy="5683463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dk1"/>
                </a:solidFill>
              </a:rPr>
              <a:t>Cancerprocesser </a:t>
            </a:r>
            <a:br>
              <a:rPr lang="sv-SE" b="1" dirty="0">
                <a:solidFill>
                  <a:schemeClr val="dk1"/>
                </a:solidFill>
              </a:rPr>
            </a:br>
            <a:r>
              <a:rPr lang="sv-SE" dirty="0">
                <a:solidFill>
                  <a:schemeClr val="dk1"/>
                </a:solidFill>
              </a:rPr>
              <a:t>Lokala processledare och processteam komm</a:t>
            </a:r>
            <a:r>
              <a:rPr lang="sv-SE" dirty="0"/>
              <a:t>er</a:t>
            </a:r>
            <a:r>
              <a:rPr lang="sv-SE" dirty="0">
                <a:solidFill>
                  <a:schemeClr val="dk1"/>
                </a:solidFill>
              </a:rPr>
              <a:t> införas i alla cancerprocesser, 9 diagnoser startade</a:t>
            </a:r>
          </a:p>
          <a:p>
            <a:pPr marL="0" indent="-267675">
              <a:buNone/>
            </a:pPr>
            <a:r>
              <a:rPr lang="sv-SE" b="1" dirty="0"/>
              <a:t>Tydligare sammanställd cancerdata</a:t>
            </a:r>
            <a:br>
              <a:rPr lang="sv-SE" dirty="0"/>
            </a:br>
            <a:r>
              <a:rPr lang="sv-SE" dirty="0"/>
              <a:t>Sammanställd data som ger bättre förståelse för cancervårdens väntetider, resultat och kvalitetsmått. Allt på samma plats</a:t>
            </a:r>
          </a:p>
          <a:p>
            <a:pPr marL="0" indent="-267675">
              <a:buNone/>
            </a:pPr>
            <a:r>
              <a:rPr lang="sv-SE" b="1" dirty="0"/>
              <a:t>Cancerutbildning varje tisdag eftermiddag (23 dagar)</a:t>
            </a:r>
          </a:p>
          <a:p>
            <a:pPr marL="0" indent="0">
              <a:spcBef>
                <a:spcPts val="0"/>
              </a:spcBef>
              <a:buNone/>
            </a:pPr>
            <a:endParaRPr lang="sv-SE" b="1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chemeClr val="dk1"/>
                </a:solidFill>
              </a:rPr>
              <a:t>Ökad samverkan inom forskning 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dk1"/>
                </a:solidFill>
              </a:rPr>
              <a:t>MDK-agendan studiedeltagande</a:t>
            </a:r>
            <a:r>
              <a:rPr lang="sv-SE" b="1" dirty="0">
                <a:solidFill>
                  <a:schemeClr val="dk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dk1"/>
                </a:solidFill>
              </a:rPr>
              <a:t>Ökad patientmedverkan i studier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dk1"/>
                </a:solidFill>
              </a:rPr>
              <a:t>Registrering av alla studier inom startsäkringsprojektet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dk1"/>
                </a:solidFill>
              </a:rPr>
              <a:t>Medverkan i EU projekt JANE, INTERACT EUROPE och CRANE m.fl.</a:t>
            </a:r>
          </a:p>
          <a:p>
            <a:pPr>
              <a:spcBef>
                <a:spcPts val="0"/>
              </a:spcBef>
            </a:pPr>
            <a:endParaRPr lang="sv-SE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solidFill>
                  <a:schemeClr val="dk1"/>
                </a:solidFill>
              </a:rPr>
              <a:t>PREM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dk1"/>
                </a:solidFill>
              </a:rPr>
              <a:t>Ökat användande av patientupplevelse för att styra vårdutveckling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dk1"/>
                </a:solidFill>
              </a:rPr>
              <a:t>Webbsida med info om Linköping Cancer Center</a:t>
            </a:r>
          </a:p>
          <a:p>
            <a:pPr marL="0" indent="0">
              <a:buNone/>
            </a:pPr>
            <a:r>
              <a:rPr lang="sv-SE" dirty="0">
                <a:solidFill>
                  <a:schemeClr val="dk1"/>
                </a:solidFill>
              </a:rPr>
              <a:t>Inkl. verksamhetsplan, årsrapport osv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dk1"/>
                </a:solidFill>
              </a:rPr>
              <a:t>OP </a:t>
            </a:r>
            <a:r>
              <a:rPr lang="sv-SE" b="1" dirty="0" err="1">
                <a:solidFill>
                  <a:schemeClr val="dk1"/>
                </a:solidFill>
              </a:rPr>
              <a:t>ssk</a:t>
            </a:r>
            <a:r>
              <a:rPr lang="sv-SE" b="1" dirty="0">
                <a:solidFill>
                  <a:schemeClr val="dk1"/>
                </a:solidFill>
              </a:rPr>
              <a:t> utbildning</a:t>
            </a:r>
          </a:p>
          <a:p>
            <a:pPr marL="0" indent="0">
              <a:buNone/>
            </a:pPr>
            <a:endParaRPr lang="sv-SE" b="1" dirty="0">
              <a:solidFill>
                <a:schemeClr val="dk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13E-FC8C-4BD3-AF36-E02CA2C806C7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10" name="InsertedImag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r="12725" b="20559"/>
          <a:stretch/>
        </p:blipFill>
        <p:spPr>
          <a:xfrm>
            <a:off x="179388" y="179388"/>
            <a:ext cx="4723274" cy="2846027"/>
          </a:xfrm>
        </p:spPr>
      </p:pic>
      <p:pic>
        <p:nvPicPr>
          <p:cNvPr id="11" name="InsertedImag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3351"/>
          <a:stretch/>
        </p:blipFill>
        <p:spPr/>
      </p:pic>
      <p:sp>
        <p:nvSpPr>
          <p:cNvPr id="12" name="Rubrik 5"/>
          <p:cNvSpPr txBox="1">
            <a:spLocks/>
          </p:cNvSpPr>
          <p:nvPr/>
        </p:nvSpPr>
        <p:spPr>
          <a:xfrm>
            <a:off x="5436523" y="924887"/>
            <a:ext cx="6216697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14" name="InsertedImage">
            <a:extLst>
              <a:ext uri="{FF2B5EF4-FFF2-40B4-BE49-F238E27FC236}">
                <a16:creationId xmlns:a16="http://schemas.microsoft.com/office/drawing/2014/main" id="{54948EF3-EB19-47B1-BB95-35A9008672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r="3318"/>
          <a:stretch/>
        </p:blipFill>
        <p:spPr>
          <a:xfrm>
            <a:off x="179385" y="3204804"/>
            <a:ext cx="4723274" cy="284602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91D5946D-9486-445E-FF92-D87353CEA401}"/>
              </a:ext>
            </a:extLst>
          </p:cNvPr>
          <p:cNvGrpSpPr/>
          <p:nvPr/>
        </p:nvGrpSpPr>
        <p:grpSpPr>
          <a:xfrm>
            <a:off x="2938" y="398046"/>
            <a:ext cx="3653611" cy="324000"/>
            <a:chOff x="4902662" y="179388"/>
            <a:chExt cx="3653611" cy="324000"/>
          </a:xfrm>
        </p:grpSpPr>
        <p:sp>
          <p:nvSpPr>
            <p:cNvPr id="9" name="Flödesschema: Uppehåll 8">
              <a:extLst>
                <a:ext uri="{FF2B5EF4-FFF2-40B4-BE49-F238E27FC236}">
                  <a16:creationId xmlns:a16="http://schemas.microsoft.com/office/drawing/2014/main" id="{F5B93D08-EC13-64C6-6D62-ABE486D0B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73" y="179388"/>
              <a:ext cx="324000" cy="324000"/>
            </a:xfrm>
            <a:prstGeom prst="flowChartDelay">
              <a:avLst/>
            </a:prstGeom>
            <a:solidFill>
              <a:srgbClr val="D47800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/>
            </a:p>
          </p:txBody>
        </p:sp>
        <p:sp>
          <p:nvSpPr>
            <p:cNvPr id="20" name="Rubrik 1">
              <a:extLst>
                <a:ext uri="{FF2B5EF4-FFF2-40B4-BE49-F238E27FC236}">
                  <a16:creationId xmlns:a16="http://schemas.microsoft.com/office/drawing/2014/main" id="{1281F7E1-BDDD-9C18-FB92-156EFA7AEC9C}"/>
                </a:ext>
              </a:extLst>
            </p:cNvPr>
            <p:cNvSpPr txBox="1">
              <a:spLocks/>
            </p:cNvSpPr>
            <p:nvPr/>
          </p:nvSpPr>
          <p:spPr>
            <a:xfrm>
              <a:off x="4902662" y="179388"/>
              <a:ext cx="3468757" cy="324000"/>
            </a:xfrm>
            <a:prstGeom prst="rect">
              <a:avLst/>
            </a:prstGeom>
            <a:solidFill>
              <a:srgbClr val="D47800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300" b="0" cap="all" spc="200" dirty="0">
                  <a:solidFill>
                    <a:schemeClr val="bg1"/>
                  </a:solidFill>
                </a:rPr>
                <a:t>Linköping cancer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98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2FE8372-17B3-7486-EEA5-CD6CC802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Kvarstående arbetsområden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1EEBE9-44DE-242F-106D-CFC53BCA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BB97E79-4A06-BB5F-5341-E1A2D95DD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11762" y="1803676"/>
            <a:ext cx="8758238" cy="4067175"/>
          </a:xfrm>
        </p:spPr>
        <p:txBody>
          <a:bodyPr/>
          <a:lstStyle/>
          <a:p>
            <a:r>
              <a:rPr lang="sv-SE" dirty="0"/>
              <a:t>LCC och RCC skall det bli en gemensam organisation?</a:t>
            </a:r>
          </a:p>
          <a:p>
            <a:r>
              <a:rPr lang="sv-SE" dirty="0"/>
              <a:t>Lokala vs regionala processledare och processteam?</a:t>
            </a:r>
          </a:p>
          <a:p>
            <a:r>
              <a:rPr lang="sv-SE" dirty="0"/>
              <a:t>Hur skall LCC arbeta för hela SÖSR?</a:t>
            </a:r>
          </a:p>
          <a:p>
            <a:r>
              <a:rPr lang="sv-SE" dirty="0"/>
              <a:t>Göra hela SÖSR patientdata tillgängliga</a:t>
            </a:r>
          </a:p>
          <a:p>
            <a:r>
              <a:rPr lang="sv-SE" dirty="0"/>
              <a:t>Dataöverföring journal till register</a:t>
            </a:r>
          </a:p>
          <a:p>
            <a:r>
              <a:rPr lang="sv-SE" dirty="0"/>
              <a:t>Synkronisera strategiska planer för RÖ och LCC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888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145C3-999C-9764-C9CB-3D7EE16D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skall LCC verka för hela SÖSR?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C8C8157-B161-4DAB-EA15-546FE146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17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7B2218-BB48-990E-E586-F25DBB87B0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Målsättningen är att 90% av medborgarna skall ha tillgång till ett ackrediterat cancercenter</a:t>
            </a:r>
          </a:p>
          <a:p>
            <a:r>
              <a:rPr lang="sv-SE" dirty="0"/>
              <a:t>Ett ackrediterat cancercenter enligt EU skall arbeta på samma sätt i </a:t>
            </a:r>
            <a:r>
              <a:rPr lang="sv-SE"/>
              <a:t>hela unionen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244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erted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288000" y="1195813"/>
            <a:ext cx="5151600" cy="4060800"/>
          </a:xfrm>
        </p:spPr>
        <p:txBody>
          <a:bodyPr/>
          <a:lstStyle/>
          <a:p>
            <a:pPr marL="27720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</a:rPr>
              <a:t>Vision</a:t>
            </a:r>
          </a:p>
          <a:p>
            <a:pPr marL="277200" indent="0" algn="ctr">
              <a:buNone/>
            </a:pPr>
            <a:r>
              <a:rPr lang="en-US" sz="1400" dirty="0" err="1"/>
              <a:t>Vårt</a:t>
            </a:r>
            <a:r>
              <a:rPr lang="en-US" sz="1400" dirty="0"/>
              <a:t> </a:t>
            </a:r>
            <a:r>
              <a:rPr lang="en-US" sz="1400" dirty="0" err="1"/>
              <a:t>arbete</a:t>
            </a:r>
            <a:r>
              <a:rPr lang="en-US" sz="1400" dirty="0"/>
              <a:t> </a:t>
            </a:r>
            <a:r>
              <a:rPr lang="en-US" sz="1400" dirty="0" err="1"/>
              <a:t>botar</a:t>
            </a:r>
            <a:r>
              <a:rPr lang="en-US" sz="1400" dirty="0"/>
              <a:t> all cancer</a:t>
            </a:r>
          </a:p>
          <a:p>
            <a:pPr marL="277200" indent="0" algn="ctr">
              <a:buNone/>
            </a:pPr>
            <a:r>
              <a:rPr lang="en-US" sz="1400" dirty="0"/>
              <a:t>“Our discoveries end cancer”</a:t>
            </a:r>
          </a:p>
          <a:p>
            <a:pPr marL="277200" indent="0" algn="ctr">
              <a:buNone/>
            </a:pPr>
            <a:endParaRPr lang="sv-SE" sz="1400" dirty="0"/>
          </a:p>
          <a:p>
            <a:pPr marL="27720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sv-SE" sz="2400" b="1" dirty="0">
                <a:solidFill>
                  <a:schemeClr val="dk1"/>
                </a:solidFill>
              </a:rPr>
              <a:t>Mission</a:t>
            </a:r>
          </a:p>
          <a:p>
            <a:pPr marL="277200" indent="0" algn="ctr">
              <a:buNone/>
            </a:pPr>
            <a:r>
              <a:rPr lang="sv-SE" sz="1400" dirty="0"/>
              <a:t>Vi minskar bördan av cancer genom forskning, utbildning, prevention och vård av högsta kvalité </a:t>
            </a:r>
          </a:p>
          <a:p>
            <a:pPr marL="277200" indent="0" algn="ctr">
              <a:buNone/>
            </a:pPr>
            <a:r>
              <a:rPr lang="en-US" sz="1400" dirty="0"/>
              <a:t>“We reduce the burden of cancer through the highest standard of research, education, prevention and care.”</a:t>
            </a:r>
            <a:endParaRPr lang="sv-SE" sz="1400" dirty="0"/>
          </a:p>
          <a:p>
            <a:pPr marL="277200" indent="0" algn="ctr">
              <a:buNone/>
            </a:pPr>
            <a:r>
              <a:rPr lang="sv-SE" sz="2400" b="1" dirty="0">
                <a:solidFill>
                  <a:schemeClr val="dk1"/>
                </a:solidFill>
              </a:rPr>
              <a:t>Värdegrund</a:t>
            </a:r>
          </a:p>
          <a:p>
            <a:pPr marL="277200" indent="0" algn="ctr">
              <a:buNone/>
            </a:pPr>
            <a:r>
              <a:rPr lang="sv-SE" sz="1400" dirty="0"/>
              <a:t>Patienterna kommer först</a:t>
            </a:r>
          </a:p>
          <a:p>
            <a:pPr marL="277200" indent="0" algn="ctr">
              <a:buNone/>
            </a:pPr>
            <a:r>
              <a:rPr lang="sv-SE" sz="1400" dirty="0"/>
              <a:t>”</a:t>
            </a:r>
            <a:r>
              <a:rPr lang="en-GB" sz="1400" dirty="0"/>
              <a:t>The patient always comes first</a:t>
            </a:r>
            <a:r>
              <a:rPr lang="sv-SE" sz="1400" dirty="0"/>
              <a:t>”</a:t>
            </a:r>
          </a:p>
          <a:p>
            <a:endParaRPr lang="sv-SE" sz="1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18</a:t>
            </a:fld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A762708-CA85-517A-7BA0-63A6EE66D7F3}"/>
              </a:ext>
            </a:extLst>
          </p:cNvPr>
          <p:cNvGrpSpPr/>
          <p:nvPr/>
        </p:nvGrpSpPr>
        <p:grpSpPr>
          <a:xfrm>
            <a:off x="2938" y="398046"/>
            <a:ext cx="3653611" cy="324000"/>
            <a:chOff x="4902662" y="179388"/>
            <a:chExt cx="3653611" cy="324000"/>
          </a:xfrm>
        </p:grpSpPr>
        <p:sp>
          <p:nvSpPr>
            <p:cNvPr id="4" name="Flödesschema: Uppehåll 3">
              <a:extLst>
                <a:ext uri="{FF2B5EF4-FFF2-40B4-BE49-F238E27FC236}">
                  <a16:creationId xmlns:a16="http://schemas.microsoft.com/office/drawing/2014/main" id="{62197E35-AF29-0C5D-C83C-379087DEF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73" y="179388"/>
              <a:ext cx="324000" cy="324000"/>
            </a:xfrm>
            <a:prstGeom prst="flowChartDelay">
              <a:avLst/>
            </a:prstGeom>
            <a:solidFill>
              <a:srgbClr val="D47800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/>
            </a:p>
          </p:txBody>
        </p:sp>
        <p:sp>
          <p:nvSpPr>
            <p:cNvPr id="6" name="Rubrik 1">
              <a:extLst>
                <a:ext uri="{FF2B5EF4-FFF2-40B4-BE49-F238E27FC236}">
                  <a16:creationId xmlns:a16="http://schemas.microsoft.com/office/drawing/2014/main" id="{E9E6307A-F2EB-88A8-DA0C-7E6A3E78CD9A}"/>
                </a:ext>
              </a:extLst>
            </p:cNvPr>
            <p:cNvSpPr txBox="1">
              <a:spLocks/>
            </p:cNvSpPr>
            <p:nvPr/>
          </p:nvSpPr>
          <p:spPr>
            <a:xfrm>
              <a:off x="4902662" y="179388"/>
              <a:ext cx="3468757" cy="324000"/>
            </a:xfrm>
            <a:prstGeom prst="rect">
              <a:avLst/>
            </a:prstGeom>
            <a:solidFill>
              <a:srgbClr val="D47800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300" b="0" cap="all" spc="200" dirty="0">
                  <a:solidFill>
                    <a:schemeClr val="bg1"/>
                  </a:solidFill>
                </a:rPr>
                <a:t>Linköping cancer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01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>
            <a:extLst>
              <a:ext uri="{FF2B5EF4-FFF2-40B4-BE49-F238E27FC236}">
                <a16:creationId xmlns:a16="http://schemas.microsoft.com/office/drawing/2014/main" id="{E8A8533D-6202-4C88-8681-6EAA382C7EDF}"/>
              </a:ext>
            </a:extLst>
          </p:cNvPr>
          <p:cNvGrpSpPr/>
          <p:nvPr/>
        </p:nvGrpSpPr>
        <p:grpSpPr>
          <a:xfrm>
            <a:off x="178800" y="2564932"/>
            <a:ext cx="11833201" cy="3488301"/>
            <a:chOff x="178800" y="2564932"/>
            <a:chExt cx="11833201" cy="3488301"/>
          </a:xfrm>
        </p:grpSpPr>
        <p:pic>
          <p:nvPicPr>
            <p:cNvPr id="21" name="InsertedImage">
              <a:extLst>
                <a:ext uri="{FF2B5EF4-FFF2-40B4-BE49-F238E27FC236}">
                  <a16:creationId xmlns:a16="http://schemas.microsoft.com/office/drawing/2014/main" id="{52C3B7CA-83CB-437F-9DCF-C21DF6D38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" t="9890" r="-34076" b="15346"/>
            <a:stretch/>
          </p:blipFill>
          <p:spPr>
            <a:xfrm>
              <a:off x="178800" y="2564932"/>
              <a:ext cx="11833200" cy="3488301"/>
            </a:xfrm>
            <a:prstGeom prst="rect">
              <a:avLst/>
            </a:prstGeom>
            <a:solidFill>
              <a:srgbClr val="7E93A8"/>
            </a:solidFill>
          </p:spPr>
        </p:pic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E5A1ACAD-D70E-42B4-995B-9D3BB9C40913}"/>
                </a:ext>
              </a:extLst>
            </p:cNvPr>
            <p:cNvSpPr/>
            <p:nvPr/>
          </p:nvSpPr>
          <p:spPr>
            <a:xfrm>
              <a:off x="5991726" y="2564933"/>
              <a:ext cx="6020275" cy="3488300"/>
            </a:xfrm>
            <a:prstGeom prst="rect">
              <a:avLst/>
            </a:prstGeom>
            <a:gradFill flip="none" rotWithShape="1">
              <a:gsLst>
                <a:gs pos="0">
                  <a:srgbClr val="859BA9">
                    <a:alpha val="0"/>
                  </a:srgbClr>
                </a:gs>
                <a:gs pos="47000">
                  <a:srgbClr val="859BA9"/>
                </a:gs>
                <a:gs pos="100000">
                  <a:srgbClr val="859BA9"/>
                </a:gs>
              </a:gsLst>
              <a:lin ang="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/>
            </a:p>
          </p:txBody>
        </p:sp>
      </p:grpSp>
      <p:sp>
        <p:nvSpPr>
          <p:cNvPr id="17" name="Rubrik 16">
            <a:extLst>
              <a:ext uri="{FF2B5EF4-FFF2-40B4-BE49-F238E27FC236}">
                <a16:creationId xmlns:a16="http://schemas.microsoft.com/office/drawing/2014/main" id="{433C0C61-1E58-4E8D-A966-69B6ECBD7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Funderingar eller frågor?</a:t>
            </a:r>
          </a:p>
        </p:txBody>
      </p:sp>
      <p:sp>
        <p:nvSpPr>
          <p:cNvPr id="18" name="Underrubrik 17">
            <a:extLst>
              <a:ext uri="{FF2B5EF4-FFF2-40B4-BE49-F238E27FC236}">
                <a16:creationId xmlns:a16="http://schemas.microsoft.com/office/drawing/2014/main" id="{DADC454D-8E88-4B17-8791-BF5DA1072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Rikta alla era cancerfrågor till staben för LCC!</a:t>
            </a:r>
          </a:p>
          <a:p>
            <a:r>
              <a:rPr lang="sv-SE" dirty="0"/>
              <a:t> </a:t>
            </a:r>
            <a:r>
              <a:rPr lang="sv-SE" dirty="0">
                <a:solidFill>
                  <a:srgbClr val="0861CE"/>
                </a:solidFill>
                <a:hlinkClick r:id="rId4"/>
              </a:rPr>
              <a:t>erik.hilborn@regionostergotland.se</a:t>
            </a:r>
            <a:r>
              <a:rPr lang="sv-SE" dirty="0">
                <a:solidFill>
                  <a:srgbClr val="0861CE"/>
                </a:solidFill>
              </a:rPr>
              <a:t> </a:t>
            </a:r>
            <a:r>
              <a:rPr lang="sv-SE" dirty="0">
                <a:solidFill>
                  <a:srgbClr val="0861CE"/>
                </a:solidFill>
                <a:hlinkClick r:id="rId5"/>
              </a:rPr>
              <a:t>per.sandstrom@liu.se</a:t>
            </a:r>
            <a:r>
              <a:rPr lang="sv-SE" dirty="0">
                <a:solidFill>
                  <a:srgbClr val="0861CE"/>
                </a:solidFill>
              </a:rPr>
              <a:t> </a:t>
            </a:r>
          </a:p>
        </p:txBody>
      </p:sp>
      <p:sp>
        <p:nvSpPr>
          <p:cNvPr id="19" name="Platshållare för innehåll 3">
            <a:extLst>
              <a:ext uri="{FF2B5EF4-FFF2-40B4-BE49-F238E27FC236}">
                <a16:creationId xmlns:a16="http://schemas.microsoft.com/office/drawing/2014/main" id="{C0817933-A2D9-4EA4-9C62-BEDAB581FC70}"/>
              </a:ext>
            </a:extLst>
          </p:cNvPr>
          <p:cNvSpPr txBox="1">
            <a:spLocks/>
          </p:cNvSpPr>
          <p:nvPr/>
        </p:nvSpPr>
        <p:spPr>
          <a:xfrm>
            <a:off x="6459626" y="3104147"/>
            <a:ext cx="5114754" cy="2191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dirty="0">
                <a:solidFill>
                  <a:schemeClr val="bg1"/>
                </a:solidFill>
              </a:rPr>
              <a:t>På intranätet:</a:t>
            </a: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Samarbetsgruppen ”Ackreditering OECI”  </a:t>
            </a:r>
          </a:p>
          <a:p>
            <a:pPr algn="l"/>
            <a:endParaRPr lang="sv-SE" sz="1600" b="1" dirty="0">
              <a:solidFill>
                <a:schemeClr val="bg1"/>
              </a:solidFill>
            </a:endParaRP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Löpande information om ackrediteringen och Linköping Cancer Center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Kännedom om viktiga möten, beslut och mål som uppnås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Möjlighet till dialog</a:t>
            </a:r>
          </a:p>
          <a:p>
            <a:pPr algn="l">
              <a:spcBef>
                <a:spcPts val="600"/>
              </a:spcBef>
            </a:pPr>
            <a:endParaRPr lang="sv-SE" sz="1400" dirty="0">
              <a:solidFill>
                <a:schemeClr val="bg1"/>
              </a:solidFill>
            </a:endParaRPr>
          </a:p>
          <a:p>
            <a:pPr algn="l"/>
            <a:r>
              <a:rPr lang="sv-SE" sz="1800" dirty="0">
                <a:solidFill>
                  <a:schemeClr val="bg1"/>
                </a:solidFill>
              </a:rPr>
              <a:t>På vårdgivarwebben</a:t>
            </a: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Webbsidor under uppbyggnad</a:t>
            </a:r>
          </a:p>
        </p:txBody>
      </p:sp>
    </p:spTree>
    <p:extLst>
      <p:ext uri="{BB962C8B-B14F-4D97-AF65-F5344CB8AC3E}">
        <p14:creationId xmlns:p14="http://schemas.microsoft.com/office/powerpoint/2010/main" val="279081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1BC636-34D4-296D-19EC-CE15EDE3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frågor?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CD3C3-37A4-6424-20AB-8BC8FB108E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Är det känt att ackreditering av cancervården pågår inom RÖ/LiU?</a:t>
            </a:r>
          </a:p>
          <a:p>
            <a:r>
              <a:rPr lang="sv-SE" dirty="0"/>
              <a:t>Är det bra eller dåligt?</a:t>
            </a:r>
          </a:p>
          <a:p>
            <a:r>
              <a:rPr lang="sv-SE" dirty="0"/>
              <a:t>Varför skall det göras?</a:t>
            </a:r>
          </a:p>
          <a:p>
            <a:r>
              <a:rPr lang="sv-SE" dirty="0"/>
              <a:t>Vad skall det leda till?</a:t>
            </a:r>
          </a:p>
          <a:p>
            <a:r>
              <a:rPr lang="sv-SE" dirty="0"/>
              <a:t>Är RJL och RKL delaktiga på något sätt?</a:t>
            </a:r>
          </a:p>
          <a:p>
            <a:r>
              <a:rPr lang="sv-SE" dirty="0"/>
              <a:t>Hur kommer detta att påverka RJL, RKL och RÖ?</a:t>
            </a:r>
          </a:p>
          <a:p>
            <a:r>
              <a:rPr lang="sv-SE" dirty="0"/>
              <a:t>Är det fler än vi som ackrediteras i Världen/Sverige?</a:t>
            </a:r>
          </a:p>
        </p:txBody>
      </p:sp>
    </p:spTree>
    <p:extLst>
      <p:ext uri="{BB962C8B-B14F-4D97-AF65-F5344CB8AC3E}">
        <p14:creationId xmlns:p14="http://schemas.microsoft.com/office/powerpoint/2010/main" val="626507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F454741-D2EB-BD8A-CE3B-16E5782C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Farhågor/åsikter om/med ackreditering av RÖ</a:t>
            </a:r>
            <a:b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84FE6F-D46A-7DF3-D8D8-7DB19582AC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”Processen har gjorts på fel sätt”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”Ingen information har gått ut till Jönköping och Kalmar”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”Vi skulle ha ackrediterat hela SÖSR direkt”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”Vi bygger bara högre murar inom SÖSR”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”Det kommer skada cancervården”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”Fel representanter har valts från RK och RJL”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424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876E42-FA58-77A4-0BDE-2E46AF83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AF9089F-4B8D-CD6C-8641-794EEB7A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55" y="-29801"/>
            <a:ext cx="6936509" cy="687185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FEA67FB-655F-F332-80B1-F1115C32677C}"/>
              </a:ext>
            </a:extLst>
          </p:cNvPr>
          <p:cNvSpPr txBox="1"/>
          <p:nvPr/>
        </p:nvSpPr>
        <p:spPr>
          <a:xfrm>
            <a:off x="101600" y="184727"/>
            <a:ext cx="25492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/>
              <a:t>grundkriterier</a:t>
            </a:r>
          </a:p>
        </p:txBody>
      </p:sp>
    </p:spTree>
    <p:extLst>
      <p:ext uri="{BB962C8B-B14F-4D97-AF65-F5344CB8AC3E}">
        <p14:creationId xmlns:p14="http://schemas.microsoft.com/office/powerpoint/2010/main" val="241063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FD77A36-09C4-4EC7-9F1A-EFA11B895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0889E0-54B3-428E-AC8A-54951FAA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AFDF397-B8D0-33FF-0653-A45C33F93551}"/>
              </a:ext>
            </a:extLst>
          </p:cNvPr>
          <p:cNvSpPr txBox="1"/>
          <p:nvPr/>
        </p:nvSpPr>
        <p:spPr>
          <a:xfrm>
            <a:off x="154112" y="5735637"/>
            <a:ext cx="240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Startades 1979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C3EDAF-C68D-276D-5589-95B2FDD7A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4" t="5307" r="6039"/>
          <a:stretch/>
        </p:blipFill>
        <p:spPr>
          <a:xfrm>
            <a:off x="0" y="-21127"/>
            <a:ext cx="12192000" cy="68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A000138-B085-41CE-8BA0-43A46B3A3791}"/>
              </a:ext>
            </a:extLst>
          </p:cNvPr>
          <p:cNvSpPr txBox="1"/>
          <p:nvPr/>
        </p:nvSpPr>
        <p:spPr>
          <a:xfrm>
            <a:off x="1271623" y="1408176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b="1" u="sng" dirty="0"/>
              <a:t>OECI startade </a:t>
            </a:r>
            <a:r>
              <a:rPr lang="sv-SE" sz="2000" b="1" u="sng" dirty="0" err="1"/>
              <a:t>ackrediteringsprgrammet</a:t>
            </a:r>
            <a:r>
              <a:rPr lang="sv-SE" sz="2000" b="1" u="sng" dirty="0"/>
              <a:t> för att uppfylla dessa mål: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="1" u="sng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För att ge cancerpatienter samma tillgång till högkvalitativ cancervård och utjämna de rådande skillnaderna I tillgång till  diagnostik, behandling och behandlingsalternativ som patienter upplever I olika delar av Europa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För att hjälpa Europeiska cancer center/institut att implementera ett kvalitetssystem för onkologi och onkologisk vård genom att använda OECI standards och </a:t>
            </a:r>
            <a:r>
              <a:rPr lang="sv-SE" sz="2000" dirty="0" err="1"/>
              <a:t>peer</a:t>
            </a:r>
            <a:r>
              <a:rPr lang="sv-SE" sz="2000" dirty="0"/>
              <a:t> </a:t>
            </a:r>
            <a:r>
              <a:rPr lang="sv-SE" sz="2000" dirty="0" err="1"/>
              <a:t>review</a:t>
            </a:r>
            <a:r>
              <a:rPr lang="sv-SE" sz="2000" dirty="0"/>
              <a:t> system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v-SE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Att fostra och accelerera förbättringar I </a:t>
            </a:r>
            <a:r>
              <a:rPr lang="sv-SE" sz="2000" dirty="0" err="1"/>
              <a:t>translationell</a:t>
            </a:r>
            <a:r>
              <a:rPr lang="sv-SE" sz="2000" dirty="0"/>
              <a:t> och klinisk cancer forskning </a:t>
            </a:r>
          </a:p>
        </p:txBody>
      </p:sp>
    </p:spTree>
    <p:extLst>
      <p:ext uri="{BB962C8B-B14F-4D97-AF65-F5344CB8AC3E}">
        <p14:creationId xmlns:p14="http://schemas.microsoft.com/office/powerpoint/2010/main" val="2659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6C61E3C-31BD-4B31-8BEF-49278E824A73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latin typeface="+mj-lt"/>
                <a:ea typeface="+mj-ea"/>
                <a:cs typeface="+mj-cs"/>
              </a:rPr>
              <a:t>      </a:t>
            </a:r>
            <a:r>
              <a:rPr lang="en-US" sz="3300" b="1" u="sng" kern="1200" dirty="0">
                <a:latin typeface="+mj-lt"/>
                <a:ea typeface="+mj-ea"/>
                <a:cs typeface="+mj-cs"/>
              </a:rPr>
              <a:t> 150 </a:t>
            </a:r>
            <a:r>
              <a:rPr lang="en-US" sz="3300" b="1" u="sng" kern="1200" dirty="0" err="1">
                <a:latin typeface="+mj-lt"/>
                <a:ea typeface="+mj-ea"/>
                <a:cs typeface="+mj-cs"/>
              </a:rPr>
              <a:t>Medlemmar</a:t>
            </a:r>
            <a:r>
              <a:rPr lang="en-US" sz="3300" b="1" u="sng" kern="1200" dirty="0">
                <a:latin typeface="+mj-lt"/>
                <a:ea typeface="+mj-ea"/>
                <a:cs typeface="+mj-cs"/>
              </a:rPr>
              <a:t> i OECI-i </a:t>
            </a:r>
            <a:r>
              <a:rPr lang="en-US" sz="3300" b="1" u="sng" kern="1200" dirty="0" err="1">
                <a:latin typeface="+mj-lt"/>
                <a:ea typeface="+mj-ea"/>
                <a:cs typeface="+mj-cs"/>
              </a:rPr>
              <a:t>olika</a:t>
            </a:r>
            <a:r>
              <a:rPr lang="en-US" sz="3300" b="1" u="sng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300" b="1" u="sng" kern="1200" dirty="0" err="1">
                <a:latin typeface="+mj-lt"/>
                <a:ea typeface="+mj-ea"/>
                <a:cs typeface="+mj-cs"/>
              </a:rPr>
              <a:t>faser</a:t>
            </a:r>
            <a:r>
              <a:rPr lang="en-US" sz="3300" b="1" u="sng" kern="1200" dirty="0">
                <a:latin typeface="+mj-lt"/>
                <a:ea typeface="+mj-ea"/>
                <a:cs typeface="+mj-cs"/>
              </a:rPr>
              <a:t> av </a:t>
            </a:r>
            <a:r>
              <a:rPr lang="en-US" sz="3300" b="1" u="sng" kern="1200" dirty="0" err="1">
                <a:latin typeface="+mj-lt"/>
                <a:ea typeface="+mj-ea"/>
                <a:cs typeface="+mj-cs"/>
              </a:rPr>
              <a:t>ackreditering</a:t>
            </a:r>
            <a:endParaRPr lang="en-US" sz="3300" b="1" u="sng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A93500-0E34-83B5-2DC2-D2DA91515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3" t="8081" r="18106" b="7609"/>
          <a:stretch/>
        </p:blipFill>
        <p:spPr>
          <a:xfrm>
            <a:off x="4248728" y="210457"/>
            <a:ext cx="7832436" cy="5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7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sertedImage">
            <a:extLst>
              <a:ext uri="{FF2B5EF4-FFF2-40B4-BE49-F238E27FC236}">
                <a16:creationId xmlns:a16="http://schemas.microsoft.com/office/drawing/2014/main" id="{74F7E04A-2689-6319-3E51-497B61F5B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769" r="19887"/>
          <a:stretch/>
        </p:blipFill>
        <p:spPr>
          <a:xfrm>
            <a:off x="6139038" y="180000"/>
            <a:ext cx="5871000" cy="5871551"/>
          </a:xfr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5D785D00-925E-F2B7-C944-B6832202908C}"/>
              </a:ext>
            </a:extLst>
          </p:cNvPr>
          <p:cNvSpPr/>
          <p:nvPr/>
        </p:nvSpPr>
        <p:spPr>
          <a:xfrm>
            <a:off x="6139038" y="3817088"/>
            <a:ext cx="5871000" cy="2234463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360000" rIns="432000" bIns="396000" rtlCol="0" anchor="ctr"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v-SE" sz="1400" b="1" dirty="0">
                <a:solidFill>
                  <a:srgbClr val="FFB400"/>
                </a:solidFill>
              </a:rPr>
              <a:t>I augusti 2021 beslutade Regionstyrelsen 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att cancervård, cancerutbildning och cancerforskning i Region Östergötland ska ackrediteras enligt OECI:s standard.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v-SE" sz="1400" dirty="0">
                <a:solidFill>
                  <a:schemeClr val="bg1"/>
                </a:solidFill>
                <a:latin typeface="+mj-lt"/>
              </a:rPr>
              <a:t>Projektet i Region Östergötland är beställt av vårddirektör </a:t>
            </a:r>
            <a:br>
              <a:rPr lang="sv-SE" sz="1400" dirty="0">
                <a:solidFill>
                  <a:schemeClr val="bg1"/>
                </a:solidFill>
                <a:latin typeface="+mj-lt"/>
              </a:rPr>
            </a:br>
            <a:r>
              <a:rPr lang="sv-SE" sz="1400" dirty="0">
                <a:solidFill>
                  <a:schemeClr val="bg1"/>
                </a:solidFill>
                <a:latin typeface="+mj-lt"/>
              </a:rPr>
              <a:t>Ninnie Borendal Wodlin. Samtliga centrumchefer och verksamhetschefer står bakom beslutet.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B196BF-2279-665D-03DA-957C777F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Ackreditering enligt OECI-varför?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0E0A10-0338-50AF-75BB-5AC55CFA4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318177"/>
            <a:ext cx="5151600" cy="4060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Internationell ackrediteringsstandard av vård, utbildning och forskning inom cancer.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b="1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Syfte</a:t>
            </a:r>
            <a:r>
              <a:rPr kumimoji="0" lang="sv-SE" sz="1400" b="1" i="0" u="none" strike="noStrike" kern="1200" cap="all" spc="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högkvalitativ och likvärdig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cancervård för patienter i Europa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b="1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EU-mål</a:t>
            </a:r>
            <a:r>
              <a:rPr kumimoji="0" lang="sv-SE" sz="1400" b="1" i="0" u="none" strike="noStrike" kern="1200" cap="all" spc="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90 % av alla cancerpatienter inom EU ska ha tillgång till ackrediterad cancervård innan 2030.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D478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indent="0">
              <a:spcBef>
                <a:spcPts val="2400"/>
              </a:spcBef>
              <a:buNone/>
              <a:defRPr/>
            </a:pPr>
            <a:r>
              <a:rPr kumimoji="0" lang="sv-SE" b="1" kern="1200" cap="all" spc="20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+mn-cs"/>
              </a:rPr>
              <a:t>universitetssjukhus </a:t>
            </a:r>
            <a:r>
              <a:rPr kumimoji="0" lang="sv-SE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i </a:t>
            </a:r>
            <a:r>
              <a:rPr lang="sv-SE" i="1" dirty="0">
                <a:latin typeface="Roboto"/>
              </a:rPr>
              <a:t>Göteborg, Skåne och Stockholm är ackrediterade, Uppsala och Umeå</a:t>
            </a:r>
            <a:r>
              <a:rPr kumimoji="0" lang="sv-SE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 är på väg att bli.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sv-SE" dirty="0">
                <a:latin typeface="Roboto"/>
              </a:rPr>
              <a:t>Ett krav för att vara med i nationell nivåstrukturering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kumimoji="0" lang="sv-SE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SÖSR har endast fått ett canceruppdrag hittills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112105-BF8A-D303-3CE9-A14FC501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DFC9F1A-004F-AC94-A51B-FD0041913CB5}"/>
              </a:ext>
            </a:extLst>
          </p:cNvPr>
          <p:cNvGrpSpPr/>
          <p:nvPr/>
        </p:nvGrpSpPr>
        <p:grpSpPr>
          <a:xfrm>
            <a:off x="6139038" y="180000"/>
            <a:ext cx="5871000" cy="778291"/>
            <a:chOff x="6139038" y="180000"/>
            <a:chExt cx="5871000" cy="77829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B78E9C0-6164-2FF0-5BF9-78304E7D7EA3}"/>
                </a:ext>
              </a:extLst>
            </p:cNvPr>
            <p:cNvSpPr/>
            <p:nvPr/>
          </p:nvSpPr>
          <p:spPr>
            <a:xfrm>
              <a:off x="6139038" y="180000"/>
              <a:ext cx="5871000" cy="778291"/>
            </a:xfrm>
            <a:prstGeom prst="rect">
              <a:avLst/>
            </a:prstGeom>
            <a:gradFill flip="none" rotWithShape="1">
              <a:gsLst>
                <a:gs pos="21000">
                  <a:schemeClr val="bg1">
                    <a:alpha val="0"/>
                  </a:schemeClr>
                </a:gs>
                <a:gs pos="6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F71EF4E-8364-5A4A-328F-89D16C59A5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63" t="9544" r="3994" b="24753"/>
            <a:stretch/>
          </p:blipFill>
          <p:spPr>
            <a:xfrm>
              <a:off x="10547498" y="314545"/>
              <a:ext cx="1232094" cy="491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1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ertedImage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96142F3-10B7-4120-ACA5-6277A450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1"/>
            <a:ext cx="5151600" cy="341914"/>
          </a:xfrm>
        </p:spPr>
        <p:txBody>
          <a:bodyPr/>
          <a:lstStyle/>
          <a:p>
            <a:r>
              <a:rPr lang="sv-SE" dirty="0"/>
              <a:t>Våra utmaningar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0BF9A5-4907-4EE3-A510-217C661DD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201" y="1990640"/>
            <a:ext cx="5949578" cy="4060800"/>
          </a:xfrm>
        </p:spPr>
        <p:txBody>
          <a:bodyPr/>
          <a:lstStyle/>
          <a:p>
            <a:r>
              <a:rPr lang="sv-SE" dirty="0"/>
              <a:t>Stuprörsorganisation</a:t>
            </a:r>
          </a:p>
          <a:p>
            <a:r>
              <a:rPr lang="sv-SE" dirty="0"/>
              <a:t>En mycket utspridd cancervård, forskning och utbildningsinsatser för egna medarbetare</a:t>
            </a:r>
          </a:p>
          <a:p>
            <a:r>
              <a:rPr lang="sv-SE" dirty="0"/>
              <a:t>Konkurrens mot andra diagnoser, oklara prioriteringar</a:t>
            </a:r>
          </a:p>
          <a:p>
            <a:r>
              <a:rPr lang="sv-SE" dirty="0"/>
              <a:t>Att öka tilldelningen av nationella canceruppdrag till SÖSR</a:t>
            </a:r>
          </a:p>
          <a:p>
            <a:r>
              <a:rPr lang="sv-SE" dirty="0"/>
              <a:t>Ingen gemensam styrning av cancervården på övergripande nivå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78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4CA6467-330A-0BF3-5AC2-DABF632FE9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849" t="14930" r="36424" b="4785"/>
          <a:stretch/>
        </p:blipFill>
        <p:spPr>
          <a:xfrm>
            <a:off x="6880193" y="0"/>
            <a:ext cx="4403325" cy="6268539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9F4D9D9-2D38-4479-EE2E-50046E06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Ackreditering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874719-A429-3775-1095-2A441CE53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Motivera US och LiU  om behovet</a:t>
            </a:r>
          </a:p>
          <a:p>
            <a:r>
              <a:rPr lang="sv-SE" dirty="0"/>
              <a:t>Få alla entusiastiska, inse värdet</a:t>
            </a:r>
          </a:p>
          <a:p>
            <a:r>
              <a:rPr lang="sv-SE" dirty="0"/>
              <a:t>Totalt 1200 frågor</a:t>
            </a:r>
          </a:p>
          <a:p>
            <a:r>
              <a:rPr lang="sv-SE" dirty="0"/>
              <a:t>1000 insamlade dokument</a:t>
            </a:r>
          </a:p>
          <a:p>
            <a:r>
              <a:rPr lang="sv-SE" dirty="0"/>
              <a:t>Svar från alla kliniker med cancerverksamhet</a:t>
            </a:r>
          </a:p>
          <a:p>
            <a:r>
              <a:rPr lang="sv-SE" dirty="0"/>
              <a:t>Skapande ny organisation</a:t>
            </a:r>
          </a:p>
          <a:p>
            <a:r>
              <a:rPr lang="sv-SE" dirty="0"/>
              <a:t>Informationsmöten alla kliniker flera tillfällen</a:t>
            </a:r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E39219-44DF-52FC-5E92-90A12C70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43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479BD65E-E522-B42C-FB4D-E8DCF409D4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388" r="273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4E99ACB-0DBD-11EC-EFB5-80EE8605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1724"/>
            <a:ext cx="5151600" cy="949877"/>
          </a:xfrm>
        </p:spPr>
        <p:txBody>
          <a:bodyPr/>
          <a:lstStyle/>
          <a:p>
            <a:r>
              <a:rPr lang="sv-SE" dirty="0"/>
              <a:t>Vägen mot ackreditering</a:t>
            </a:r>
            <a:br>
              <a:rPr lang="sv-SE" dirty="0"/>
            </a:br>
            <a:r>
              <a:rPr lang="sv-SE" sz="1600" dirty="0"/>
              <a:t>Nuläge och framåt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7C21A8-620F-22B8-6B30-4447EC9FC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597981"/>
            <a:ext cx="5151600" cy="4268418"/>
          </a:xfrm>
        </p:spPr>
        <p:txBody>
          <a:bodyPr/>
          <a:lstStyle/>
          <a:p>
            <a:r>
              <a:rPr lang="sv-SE" dirty="0"/>
              <a:t>Platsbesök från OECI genomfördes 20240214-15</a:t>
            </a:r>
          </a:p>
          <a:p>
            <a:r>
              <a:rPr lang="sv-SE" dirty="0"/>
              <a:t>7 personer i ackrediteringsteamet</a:t>
            </a:r>
          </a:p>
          <a:p>
            <a:r>
              <a:rPr lang="sv-SE" dirty="0"/>
              <a:t>Ca 150 intervjupersoner</a:t>
            </a:r>
          </a:p>
          <a:p>
            <a:r>
              <a:rPr lang="sv-SE" dirty="0"/>
              <a:t>35 olika möten</a:t>
            </a:r>
          </a:p>
          <a:p>
            <a:r>
              <a:rPr lang="sv-SE" dirty="0"/>
              <a:t>Fördjupad analys av vård, forskning och utbildning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5D83E2-28C5-F841-5BEF-6C54F09A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B42D3F-8698-1B37-7F11-6CA7B574C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00" y="2086413"/>
            <a:ext cx="6051000" cy="35123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BD07DFF-2004-A085-0C35-4005653F6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923" y="1446948"/>
            <a:ext cx="560881" cy="6340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87D5949-7E19-F980-6F76-38504EF9BD60}"/>
              </a:ext>
            </a:extLst>
          </p:cNvPr>
          <p:cNvSpPr txBox="1"/>
          <p:nvPr/>
        </p:nvSpPr>
        <p:spPr>
          <a:xfrm>
            <a:off x="10147918" y="1200727"/>
            <a:ext cx="6124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dirty="0">
                <a:solidFill>
                  <a:srgbClr val="FF0000"/>
                </a:solidFill>
              </a:rPr>
              <a:t>NU</a:t>
            </a:r>
          </a:p>
        </p:txBody>
      </p:sp>
    </p:spTree>
    <p:extLst>
      <p:ext uri="{BB962C8B-B14F-4D97-AF65-F5344CB8AC3E}">
        <p14:creationId xmlns:p14="http://schemas.microsoft.com/office/powerpoint/2010/main" val="332070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31063</TotalTime>
  <Words>1283</Words>
  <Application>Microsoft Office PowerPoint</Application>
  <PresentationFormat>Bredbild</PresentationFormat>
  <Paragraphs>263</Paragraphs>
  <Slides>21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Region Östergötland</vt:lpstr>
      <vt:lpstr>Tema di Office</vt:lpstr>
      <vt:lpstr>Hur skall Ackrediteringen av Region Östergötland/Linköpings Universitet bli ett cancercentrum för hela SÖSR?</vt:lpstr>
      <vt:lpstr>Några frågor?</vt:lpstr>
      <vt:lpstr>PowerPoint-presentation</vt:lpstr>
      <vt:lpstr>PowerPoint-presentation</vt:lpstr>
      <vt:lpstr>PowerPoint-presentation</vt:lpstr>
      <vt:lpstr>Ackreditering enligt OECI-varför?</vt:lpstr>
      <vt:lpstr>Våra utmaningar</vt:lpstr>
      <vt:lpstr>Ackreditering</vt:lpstr>
      <vt:lpstr>Vägen mot ackreditering Nuläge och framåt</vt:lpstr>
      <vt:lpstr>Some findings</vt:lpstr>
      <vt:lpstr>PowerPoint-presentation</vt:lpstr>
      <vt:lpstr>Efter ackrediteringen:</vt:lpstr>
      <vt:lpstr>PowerPoint-presentation</vt:lpstr>
      <vt:lpstr>Vad är det nya för oss?</vt:lpstr>
      <vt:lpstr>På gång</vt:lpstr>
      <vt:lpstr>Kvarstående arbetsområden</vt:lpstr>
      <vt:lpstr>Hur skall LCC verka för hela SÖSR?</vt:lpstr>
      <vt:lpstr>PowerPoint-presentation</vt:lpstr>
      <vt:lpstr>Funderingar eller frågor?</vt:lpstr>
      <vt:lpstr>Farhågor/åsikter om/med ackreditering av RÖ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Hilborn</dc:creator>
  <cp:lastModifiedBy>Per Sandström</cp:lastModifiedBy>
  <cp:revision>517</cp:revision>
  <dcterms:created xsi:type="dcterms:W3CDTF">2022-01-31T12:20:33Z</dcterms:created>
  <dcterms:modified xsi:type="dcterms:W3CDTF">2024-02-29T07:20:05Z</dcterms:modified>
</cp:coreProperties>
</file>