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28" r:id="rId2"/>
    <p:sldId id="330" r:id="rId3"/>
    <p:sldId id="338" r:id="rId4"/>
    <p:sldId id="332" r:id="rId5"/>
    <p:sldId id="337" r:id="rId6"/>
    <p:sldId id="334" r:id="rId7"/>
    <p:sldId id="336"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just format 2 - Dekorfär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64" autoAdjust="0"/>
    <p:restoredTop sz="96357" autoAdjust="0"/>
  </p:normalViewPr>
  <p:slideViewPr>
    <p:cSldViewPr snapToGrid="0">
      <p:cViewPr varScale="1">
        <p:scale>
          <a:sx n="81" d="100"/>
          <a:sy n="81" d="100"/>
        </p:scale>
        <p:origin x="595" y="72"/>
      </p:cViewPr>
      <p:guideLst/>
    </p:cSldViewPr>
  </p:slideViewPr>
  <p:notesTextViewPr>
    <p:cViewPr>
      <p:scale>
        <a:sx n="1" d="1"/>
        <a:sy n="1" d="1"/>
      </p:scale>
      <p:origin x="0" y="0"/>
    </p:cViewPr>
  </p:notesTextViewPr>
  <p:sorterViewPr>
    <p:cViewPr>
      <p:scale>
        <a:sx n="200" d="100"/>
        <a:sy n="200" d="100"/>
      </p:scale>
      <p:origin x="0" y="-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EA18D-0120-4422-A1F3-FD346E576CD9}" type="datetimeFigureOut">
              <a:rPr lang="sv-SE" smtClean="0"/>
              <a:t>2023-12-15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82B77-8D35-43CB-A246-DEDF706A7613}" type="slidenum">
              <a:rPr lang="sv-SE" smtClean="0"/>
              <a:t>‹#›</a:t>
            </a:fld>
            <a:endParaRPr lang="sv-SE"/>
          </a:p>
        </p:txBody>
      </p:sp>
    </p:spTree>
    <p:extLst>
      <p:ext uri="{BB962C8B-B14F-4D97-AF65-F5344CB8AC3E}">
        <p14:creationId xmlns:p14="http://schemas.microsoft.com/office/powerpoint/2010/main" val="222511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42875" y="768350"/>
            <a:ext cx="6818313" cy="383698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E3F3291F-9DCB-46ED-BF32-F247FD2AAAAB}" type="slidenum">
              <a:rPr lang="sv-SE" smtClean="0"/>
              <a:t>1</a:t>
            </a:fld>
            <a:endParaRPr lang="sv-SE"/>
          </a:p>
        </p:txBody>
      </p:sp>
    </p:spTree>
    <p:extLst>
      <p:ext uri="{BB962C8B-B14F-4D97-AF65-F5344CB8AC3E}">
        <p14:creationId xmlns:p14="http://schemas.microsoft.com/office/powerpoint/2010/main" val="405701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5.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Master" Target="../slideMasters/slideMaster1.xml"/><Relationship Id="rId4" Type="http://schemas.openxmlformats.org/officeDocument/2006/relationships/tags" Target="../tags/tag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a:t>
            </a:r>
          </a:p>
        </p:txBody>
      </p:sp>
    </p:spTree>
    <p:extLst>
      <p:ext uri="{BB962C8B-B14F-4D97-AF65-F5344CB8AC3E}">
        <p14:creationId xmlns:p14="http://schemas.microsoft.com/office/powerpoint/2010/main" val="263972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Grundsida">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2163" y="1623"/>
          <a:ext cx="2159" cy="1619"/>
        </p:xfrm>
        <a:graphic>
          <a:graphicData uri="http://schemas.openxmlformats.org/presentationml/2006/ole">
            <mc:AlternateContent xmlns:mc="http://schemas.openxmlformats.org/markup-compatibility/2006">
              <mc:Choice xmlns:v="urn:schemas-microsoft-com:vml" Requires="v">
                <p:oleObj spid="_x0000_s1179" name="think-cell Slide" r:id="rId6" imgW="360" imgH="360" progId="TCLayout.ActiveDocument.1">
                  <p:embed/>
                </p:oleObj>
              </mc:Choice>
              <mc:Fallback>
                <p:oleObj name="think-cell Slide" r:id="rId6" imgW="360" imgH="360" progId="TCLayout.ActiveDocument.1">
                  <p:embed/>
                  <p:pic>
                    <p:nvPicPr>
                      <p:cNvPr id="0" name=""/>
                      <p:cNvPicPr/>
                      <p:nvPr/>
                    </p:nvPicPr>
                    <p:blipFill>
                      <a:blip r:embed="rId7"/>
                      <a:stretch>
                        <a:fillRect/>
                      </a:stretch>
                    </p:blipFill>
                    <p:spPr>
                      <a:xfrm>
                        <a:off x="2163" y="1623"/>
                        <a:ext cx="2159" cy="1619"/>
                      </a:xfrm>
                      <a:prstGeom prst="rect">
                        <a:avLst/>
                      </a:prstGeom>
                    </p:spPr>
                  </p:pic>
                </p:oleObj>
              </mc:Fallback>
            </mc:AlternateContent>
          </a:graphicData>
        </a:graphic>
      </p:graphicFrame>
      <p:sp>
        <p:nvSpPr>
          <p:cNvPr id="2" name="Rubrik 1"/>
          <p:cNvSpPr>
            <a:spLocks noGrp="1"/>
          </p:cNvSpPr>
          <p:nvPr>
            <p:ph type="title"/>
          </p:nvPr>
        </p:nvSpPr>
        <p:spPr>
          <a:xfrm>
            <a:off x="400979" y="419359"/>
            <a:ext cx="11393620" cy="325159"/>
          </a:xfrm>
        </p:spPr>
        <p:txBody>
          <a:bodyPr/>
          <a:lstStyle>
            <a:lvl1pPr>
              <a:lnSpc>
                <a:spcPts val="2449"/>
              </a:lnSpc>
              <a:defRPr sz="2245">
                <a:solidFill>
                  <a:schemeClr val="tx1"/>
                </a:solidFill>
              </a:defRPr>
            </a:lvl1pPr>
          </a:lstStyle>
          <a:p>
            <a:r>
              <a:rPr lang="en-US"/>
              <a:t>Click to edit Master title style</a:t>
            </a:r>
            <a:endParaRPr lang="en-GB" dirty="0"/>
          </a:p>
        </p:txBody>
      </p:sp>
      <p:sp>
        <p:nvSpPr>
          <p:cNvPr id="5" name="Platshållare för text 4"/>
          <p:cNvSpPr>
            <a:spLocks noGrp="1"/>
          </p:cNvSpPr>
          <p:nvPr>
            <p:ph type="body" sz="quarter" idx="11"/>
          </p:nvPr>
        </p:nvSpPr>
        <p:spPr>
          <a:xfrm>
            <a:off x="400979" y="1169457"/>
            <a:ext cx="11393620" cy="15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7"/>
          <p:cNvSpPr>
            <a:spLocks noGrp="1"/>
          </p:cNvSpPr>
          <p:nvPr>
            <p:ph type="body" sz="quarter" idx="19"/>
            <p:custDataLst>
              <p:tags r:id="rId3"/>
            </p:custDataLst>
          </p:nvPr>
        </p:nvSpPr>
        <p:spPr>
          <a:xfrm>
            <a:off x="399119" y="799153"/>
            <a:ext cx="9641736" cy="282728"/>
          </a:xfrm>
          <a:noFill/>
          <a:ln w="9525">
            <a:noFill/>
            <a:miter lim="800000"/>
            <a:headEnd/>
            <a:tailEnd/>
          </a:ln>
        </p:spPr>
        <p:txBody>
          <a:bodyPr vert="horz" wrap="square" lIns="0" tIns="0" rIns="0" bIns="0" numCol="1" anchor="t" anchorCtr="0" compatLnSpc="1">
            <a:prstTxWarp prst="textNoShape">
              <a:avLst/>
            </a:prstTxWarp>
            <a:spAutoFit/>
          </a:bodyPr>
          <a:lstStyle>
            <a:lvl1pPr>
              <a:defRPr lang="en-US" sz="1837" i="0" dirty="0" smtClean="0">
                <a:solidFill>
                  <a:schemeClr val="accent4"/>
                </a:solidFill>
              </a:defRPr>
            </a:lvl1pPr>
          </a:lstStyle>
          <a:p>
            <a:pPr lvl="0"/>
            <a:r>
              <a:rPr lang="en-US"/>
              <a:t>Click to edit Master text styles</a:t>
            </a:r>
          </a:p>
        </p:txBody>
      </p:sp>
      <p:sp>
        <p:nvSpPr>
          <p:cNvPr id="10" name="Text Placeholder 8"/>
          <p:cNvSpPr>
            <a:spLocks noGrp="1"/>
          </p:cNvSpPr>
          <p:nvPr>
            <p:ph type="body" sz="quarter" idx="12" hasCustomPrompt="1"/>
            <p:custDataLst>
              <p:tags r:id="rId4"/>
            </p:custDataLst>
          </p:nvPr>
        </p:nvSpPr>
        <p:spPr>
          <a:xfrm>
            <a:off x="399563" y="5902245"/>
            <a:ext cx="11577916" cy="510219"/>
          </a:xfrm>
        </p:spPr>
        <p:txBody>
          <a:bodyPr anchor="b" anchorCtr="0"/>
          <a:lstStyle>
            <a:lvl1pPr marL="0" indent="0" defTabSz="639708">
              <a:lnSpc>
                <a:spcPts val="919"/>
              </a:lnSpc>
              <a:spcAft>
                <a:spcPts val="0"/>
              </a:spcAft>
              <a:buNone/>
              <a:tabLst>
                <a:tab pos="479376" algn="r"/>
                <a:tab pos="639708" algn="l"/>
              </a:tabLst>
              <a:defRPr sz="1020">
                <a:solidFill>
                  <a:schemeClr val="tx1">
                    <a:lumMod val="65000"/>
                    <a:lumOff val="35000"/>
                  </a:schemeClr>
                </a:solidFill>
              </a:defRPr>
            </a:lvl1pPr>
          </a:lstStyle>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Not:	xxxxxx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	xxx</a:t>
            </a:r>
          </a:p>
          <a:p>
            <a:pPr marL="628371" lvl="0" indent="-628371" defTabSz="639708">
              <a:lnSpc>
                <a:spcPts val="1020"/>
              </a:lnSpc>
              <a:spcAft>
                <a:spcPts val="0"/>
              </a:spcAft>
              <a:tabLst>
                <a:tab pos="479376" algn="r"/>
                <a:tab pos="639708" algn="l"/>
              </a:tabLst>
            </a:pPr>
            <a:r>
              <a:rPr lang="sv-SE" sz="1020" dirty="0">
                <a:ea typeface="Verdana" pitchFamily="34" charset="0"/>
                <a:cs typeface="Verdana" pitchFamily="34" charset="0"/>
              </a:rPr>
              <a:t>	Källa:	</a:t>
            </a:r>
            <a:r>
              <a:rPr lang="sv-SE" sz="1020" dirty="0" err="1">
                <a:ea typeface="Verdana" pitchFamily="34" charset="0"/>
                <a:cs typeface="Verdana" pitchFamily="34" charset="0"/>
              </a:rPr>
              <a:t>xxxx</a:t>
            </a:r>
            <a:endParaRPr lang="sv-SE" sz="1020" dirty="0">
              <a:ea typeface="Verdana" pitchFamily="34" charset="0"/>
              <a:cs typeface="Verdana" pitchFamily="34" charset="0"/>
            </a:endParaRPr>
          </a:p>
        </p:txBody>
      </p:sp>
      <p:sp>
        <p:nvSpPr>
          <p:cNvPr id="7" name="Platshållare för bildnummer 5"/>
          <p:cNvSpPr txBox="1">
            <a:spLocks/>
          </p:cNvSpPr>
          <p:nvPr userDrawn="1"/>
        </p:nvSpPr>
        <p:spPr>
          <a:xfrm>
            <a:off x="11136641" y="6533748"/>
            <a:ext cx="720000" cy="108000"/>
          </a:xfrm>
          <a:prstGeom prst="rect">
            <a:avLst/>
          </a:prstGeom>
        </p:spPr>
        <p:txBody>
          <a:bodyPr vert="horz" lIns="0" tIns="0" rIns="0" bIns="0" rtlCol="0" anchor="b" anchorCtr="0"/>
          <a:lstStyle>
            <a:defPPr>
              <a:defRPr lang="sv-SE"/>
            </a:defPPr>
            <a:lvl1pPr marL="0" algn="r" defTabSz="914400" rtl="0" eaLnBrk="1" latinLnBrk="0" hangingPunct="1">
              <a:defRPr sz="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6C602A-63EE-46CF-AAA0-57BFED8B59D2}" type="slidenum">
              <a:rPr lang="en-GB" sz="800" smtClean="0">
                <a:solidFill>
                  <a:srgbClr val="FFFFFF"/>
                </a:solidFill>
              </a:rPr>
              <a:pPr/>
              <a:t>‹#›</a:t>
            </a:fld>
            <a:endParaRPr lang="en-GB" sz="800" dirty="0">
              <a:solidFill>
                <a:srgbClr val="FFFFFF"/>
              </a:solidFill>
            </a:endParaRPr>
          </a:p>
        </p:txBody>
      </p:sp>
    </p:spTree>
    <p:extLst>
      <p:ext uri="{BB962C8B-B14F-4D97-AF65-F5344CB8AC3E}">
        <p14:creationId xmlns:p14="http://schemas.microsoft.com/office/powerpoint/2010/main" val="395994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609600" y="6308726"/>
            <a:ext cx="2844800" cy="412751"/>
          </a:xfrm>
          <a:prstGeom prst="rect">
            <a:avLst/>
          </a:prstGeom>
        </p:spPr>
        <p:txBody>
          <a:bodyPr/>
          <a:lstStyle>
            <a:lvl1pPr>
              <a:defRPr/>
            </a:lvl1pPr>
          </a:lstStyle>
          <a:p>
            <a:pPr>
              <a:defRPr/>
            </a:pPr>
            <a:endParaRPr lang="sv-SE">
              <a:solidFill>
                <a:srgbClr val="363636"/>
              </a:solidFill>
            </a:endParaRPr>
          </a:p>
        </p:txBody>
      </p:sp>
    </p:spTree>
    <p:extLst>
      <p:ext uri="{BB962C8B-B14F-4D97-AF65-F5344CB8AC3E}">
        <p14:creationId xmlns:p14="http://schemas.microsoft.com/office/powerpoint/2010/main" val="143261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med foto bakom">
    <p:spTree>
      <p:nvGrpSpPr>
        <p:cNvPr id="1" name=""/>
        <p:cNvGrpSpPr/>
        <p:nvPr/>
      </p:nvGrpSpPr>
      <p:grpSpPr>
        <a:xfrm>
          <a:off x="0" y="0"/>
          <a:ext cx="0" cy="0"/>
          <a:chOff x="0" y="0"/>
          <a:chExt cx="0" cy="0"/>
        </a:xfrm>
      </p:grpSpPr>
      <p:sp>
        <p:nvSpPr>
          <p:cNvPr id="5" name="Platshållare för innehåll 2"/>
          <p:cNvSpPr>
            <a:spLocks noGrp="1"/>
          </p:cNvSpPr>
          <p:nvPr>
            <p:ph idx="1" hasCustomPrompt="1"/>
          </p:nvPr>
        </p:nvSpPr>
        <p:spPr>
          <a:xfrm>
            <a:off x="0" y="0"/>
            <a:ext cx="12192000" cy="6858000"/>
          </a:xfrm>
        </p:spPr>
        <p:txBody>
          <a:bodyPr/>
          <a:lstStyle>
            <a:lvl1pPr marL="0" indent="0">
              <a:buFontTx/>
              <a:buNone/>
              <a:defRPr baseline="0"/>
            </a:lvl1pPr>
          </a:lstStyle>
          <a:p>
            <a:pPr lvl="0"/>
            <a:r>
              <a:rPr lang="sv-SE" dirty="0"/>
              <a:t>Klicka här för att lägg till en </a:t>
            </a:r>
            <a:r>
              <a:rPr lang="sv-SE" dirty="0" err="1"/>
              <a:t>helsidebild</a:t>
            </a:r>
            <a:endParaRPr lang="sv-SE" dirty="0"/>
          </a:p>
        </p:txBody>
      </p:sp>
      <p:sp>
        <p:nvSpPr>
          <p:cNvPr id="3" name="Rubrik 1"/>
          <p:cNvSpPr>
            <a:spLocks noGrp="1"/>
          </p:cNvSpPr>
          <p:nvPr>
            <p:ph type="ctrTitle" hasCustomPrompt="1"/>
          </p:nvPr>
        </p:nvSpPr>
        <p:spPr>
          <a:xfrm>
            <a:off x="914400" y="2130428"/>
            <a:ext cx="10363200" cy="1470025"/>
          </a:xfrm>
        </p:spPr>
        <p:txBody>
          <a:bodyPr/>
          <a:lstStyle>
            <a:lvl1pPr>
              <a:defRPr baseline="0"/>
            </a:lvl1pPr>
          </a:lstStyle>
          <a:p>
            <a:r>
              <a:rPr lang="sv-SE" dirty="0"/>
              <a:t>Klicka här för att fylla i rubrik ovanpå bild</a:t>
            </a:r>
          </a:p>
        </p:txBody>
      </p:sp>
    </p:spTree>
    <p:extLst>
      <p:ext uri="{BB962C8B-B14F-4D97-AF65-F5344CB8AC3E}">
        <p14:creationId xmlns:p14="http://schemas.microsoft.com/office/powerpoint/2010/main" val="391615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med blå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rgbClr val="0066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87645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med röd bakgrund">
    <p:spTree>
      <p:nvGrpSpPr>
        <p:cNvPr id="1" name=""/>
        <p:cNvGrpSpPr/>
        <p:nvPr/>
      </p:nvGrpSpPr>
      <p:grpSpPr>
        <a:xfrm>
          <a:off x="0" y="0"/>
          <a:ext cx="0" cy="0"/>
          <a:chOff x="0" y="0"/>
          <a:chExt cx="0" cy="0"/>
        </a:xfrm>
      </p:grpSpPr>
      <p:sp>
        <p:nvSpPr>
          <p:cNvPr id="2" name="Rektangel 1"/>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solidFill>
                <a:srgbClr val="FFFFFF"/>
              </a:solidFill>
            </a:endParaRPr>
          </a:p>
        </p:txBody>
      </p:sp>
      <p:sp>
        <p:nvSpPr>
          <p:cNvPr id="3" name="Rubrik 1"/>
          <p:cNvSpPr>
            <a:spLocks noGrp="1"/>
          </p:cNvSpPr>
          <p:nvPr>
            <p:ph type="ctrTitle" hasCustomPrompt="1"/>
          </p:nvPr>
        </p:nvSpPr>
        <p:spPr>
          <a:xfrm>
            <a:off x="914400" y="2130428"/>
            <a:ext cx="10363200" cy="1470025"/>
          </a:xfrm>
        </p:spPr>
        <p:txBody>
          <a:bodyPr/>
          <a:lstStyle>
            <a:lvl1pPr algn="ctr">
              <a:defRPr b="1" baseline="0">
                <a:solidFill>
                  <a:schemeClr val="bg1"/>
                </a:solidFill>
              </a:defRPr>
            </a:lvl1pPr>
          </a:lstStyle>
          <a:p>
            <a:r>
              <a:rPr lang="sv-SE" dirty="0"/>
              <a:t>Klicka här för att fylla i rubrik ovanpå bild</a:t>
            </a:r>
          </a:p>
        </p:txBody>
      </p:sp>
    </p:spTree>
    <p:extLst>
      <p:ext uri="{BB962C8B-B14F-4D97-AF65-F5344CB8AC3E}">
        <p14:creationId xmlns:p14="http://schemas.microsoft.com/office/powerpoint/2010/main" val="129912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sidebild">
    <p:spTree>
      <p:nvGrpSpPr>
        <p:cNvPr id="1" name=""/>
        <p:cNvGrpSpPr/>
        <p:nvPr/>
      </p:nvGrpSpPr>
      <p:grpSpPr>
        <a:xfrm>
          <a:off x="0" y="0"/>
          <a:ext cx="0" cy="0"/>
          <a:chOff x="0" y="0"/>
          <a:chExt cx="0" cy="0"/>
        </a:xfrm>
      </p:grpSpPr>
      <p:sp>
        <p:nvSpPr>
          <p:cNvPr id="5" name="Platshållare för innehåll 2"/>
          <p:cNvSpPr>
            <a:spLocks noGrp="1"/>
          </p:cNvSpPr>
          <p:nvPr>
            <p:ph idx="1"/>
          </p:nvPr>
        </p:nvSpPr>
        <p:spPr>
          <a:xfrm>
            <a:off x="0" y="3432"/>
            <a:ext cx="12192000" cy="6858000"/>
          </a:xfrm>
        </p:spPr>
        <p:txBody>
          <a:bodyPr/>
          <a:lstStyle>
            <a:lvl1pPr marL="0" indent="0">
              <a:buFontTx/>
              <a:buNone/>
              <a:defRPr baseline="0"/>
            </a:lvl1pPr>
          </a:lstStyle>
          <a:p>
            <a:pPr lvl="0"/>
            <a:endParaRPr lang="sv-SE" dirty="0"/>
          </a:p>
        </p:txBody>
      </p:sp>
    </p:spTree>
    <p:extLst>
      <p:ext uri="{BB962C8B-B14F-4D97-AF65-F5344CB8AC3E}">
        <p14:creationId xmlns:p14="http://schemas.microsoft.com/office/powerpoint/2010/main" val="410736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a:t>Klicka här för att fylla i rubrik</a:t>
            </a:r>
          </a:p>
        </p:txBody>
      </p:sp>
      <p:sp>
        <p:nvSpPr>
          <p:cNvPr id="3" name="Platshållare för innehåll 2"/>
          <p:cNvSpPr>
            <a:spLocks noGrp="1"/>
          </p:cNvSpPr>
          <p:nvPr>
            <p:ph idx="1" hasCustomPrompt="1"/>
          </p:nvPr>
        </p:nvSpPr>
        <p:spPr>
          <a:xfrm>
            <a:off x="609600" y="2276874"/>
            <a:ext cx="10972800" cy="3744415"/>
          </a:xfrm>
        </p:spPr>
        <p:txBody>
          <a:bodyPr/>
          <a:lstStyle>
            <a:lvl1pPr marL="0" indent="0">
              <a:buFontTx/>
              <a:buNone/>
              <a:defRPr/>
            </a:lvl1pPr>
          </a:lstStyle>
          <a:p>
            <a:pPr lvl="0"/>
            <a:r>
              <a:rPr lang="sv-SE" dirty="0"/>
              <a:t>Klicka här för att ändra texten</a:t>
            </a:r>
          </a:p>
        </p:txBody>
      </p:sp>
    </p:spTree>
    <p:extLst>
      <p:ext uri="{BB962C8B-B14F-4D97-AF65-F5344CB8AC3E}">
        <p14:creationId xmlns:p14="http://schemas.microsoft.com/office/powerpoint/2010/main" val="175536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192342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vå innehållsdelar 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3392" y="1028733"/>
            <a:ext cx="5376597" cy="1143000"/>
          </a:xfrm>
        </p:spPr>
        <p:txBody>
          <a:bodyPr/>
          <a:lstStyle>
            <a:lvl1pPr>
              <a:defRPr/>
            </a:lvl1pPr>
          </a:lstStyle>
          <a:p>
            <a:r>
              <a:rPr lang="sv-SE" dirty="0"/>
              <a:t>Klicka här för att ändra rubrik</a:t>
            </a:r>
          </a:p>
        </p:txBody>
      </p:sp>
      <p:sp>
        <p:nvSpPr>
          <p:cNvPr id="3" name="Platshållare för innehåll 2"/>
          <p:cNvSpPr>
            <a:spLocks noGrp="1"/>
          </p:cNvSpPr>
          <p:nvPr>
            <p:ph sz="half" idx="1" hasCustomPrompt="1"/>
          </p:nvPr>
        </p:nvSpPr>
        <p:spPr>
          <a:xfrm>
            <a:off x="609600" y="2276871"/>
            <a:ext cx="5384800" cy="364840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
        <p:nvSpPr>
          <p:cNvPr id="4" name="Platshållare för innehåll 3"/>
          <p:cNvSpPr>
            <a:spLocks noGrp="1"/>
          </p:cNvSpPr>
          <p:nvPr>
            <p:ph sz="half" idx="2" hasCustomPrompt="1"/>
          </p:nvPr>
        </p:nvSpPr>
        <p:spPr>
          <a:xfrm>
            <a:off x="6197600" y="548682"/>
            <a:ext cx="5384800" cy="537659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sv-SE" dirty="0"/>
              <a:t>Klicka här för att ändra texten</a:t>
            </a:r>
          </a:p>
        </p:txBody>
      </p:sp>
    </p:spTree>
    <p:extLst>
      <p:ext uri="{BB962C8B-B14F-4D97-AF65-F5344CB8AC3E}">
        <p14:creationId xmlns:p14="http://schemas.microsoft.com/office/powerpoint/2010/main" val="353641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500"/>
            <a:ext cx="12192599" cy="6859499"/>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2" indent="0">
              <a:buNone/>
              <a:defRPr/>
            </a:lvl1pPr>
          </a:lstStyle>
          <a:p>
            <a:r>
              <a:rPr lang="sv-SE" dirty="0"/>
              <a:t> </a:t>
            </a:r>
          </a:p>
        </p:txBody>
      </p:sp>
      <p:sp>
        <p:nvSpPr>
          <p:cNvPr id="2" name="Rubrik 1"/>
          <p:cNvSpPr>
            <a:spLocks noGrp="1"/>
          </p:cNvSpPr>
          <p:nvPr>
            <p:ph type="ctrTitle"/>
          </p:nvPr>
        </p:nvSpPr>
        <p:spPr>
          <a:xfrm>
            <a:off x="666000" y="1889549"/>
            <a:ext cx="9608400" cy="1310851"/>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pPr defTabSz="914377">
              <a:defRPr/>
            </a:pPr>
            <a:fld id="{4B42D259-ACB8-4FD1-AC0F-9CAC8F5E07E0}" type="datetimeFigureOut">
              <a:rPr lang="sv-SE" sz="1200" smtClean="0">
                <a:solidFill>
                  <a:prstClr val="black"/>
                </a:solidFill>
                <a:latin typeface="Arial"/>
              </a:rPr>
              <a:pPr defTabSz="914377">
                <a:defRPr/>
              </a:pPr>
              <a:t>2023-12-15</a:t>
            </a:fld>
            <a:endParaRPr lang="sv-SE" sz="1200" dirty="0">
              <a:solidFill>
                <a:prstClr val="black"/>
              </a:solidFill>
              <a:latin typeface="Aria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pPr algn="ctr" defTabSz="914377">
              <a:defRPr/>
            </a:pPr>
            <a:endParaRPr lang="sv-SE" sz="1200" dirty="0">
              <a:solidFill>
                <a:prstClr val="black"/>
              </a:solidFill>
              <a:latin typeface="Arial"/>
            </a:endParaRPr>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pPr algn="r" defTabSz="914377">
              <a:defRPr/>
            </a:pPr>
            <a:fld id="{34C9B0E5-37D7-412E-A162-6A236BADC197}" type="slidenum">
              <a:rPr lang="sv-SE" sz="1200" smtClean="0">
                <a:solidFill>
                  <a:prstClr val="black"/>
                </a:solidFill>
                <a:latin typeface="Arial"/>
              </a:rPr>
              <a:pPr algn="r" defTabSz="914377">
                <a:defRPr/>
              </a:pPr>
              <a:t>‹#›</a:t>
            </a:fld>
            <a:endParaRPr lang="sv-SE" sz="1200" dirty="0">
              <a:solidFill>
                <a:prstClr val="black"/>
              </a:solidFill>
              <a:latin typeface="Arial"/>
            </a:endParaRPr>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1779" y="-9524"/>
            <a:ext cx="3096000" cy="3599059"/>
          </a:xfrm>
          <a:prstGeom prst="rect">
            <a:avLst/>
          </a:prstGeom>
        </p:spPr>
      </p:pic>
    </p:spTree>
    <p:extLst>
      <p:ext uri="{BB962C8B-B14F-4D97-AF65-F5344CB8AC3E}">
        <p14:creationId xmlns:p14="http://schemas.microsoft.com/office/powerpoint/2010/main" val="290959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3392" y="1028733"/>
            <a:ext cx="10972800" cy="1143000"/>
          </a:xfrm>
          <a:prstGeom prst="rect">
            <a:avLst/>
          </a:prstGeom>
        </p:spPr>
        <p:txBody>
          <a:bodyPr vert="horz" lIns="91440" tIns="45720" rIns="91440" bIns="45720" rtlCol="0" anchor="ctr">
            <a:normAutofit/>
          </a:bodyPr>
          <a:lstStyle/>
          <a:p>
            <a:r>
              <a:rPr lang="sv-SE" dirty="0"/>
              <a:t>Klicka här för att fylla i rubrik</a:t>
            </a:r>
          </a:p>
        </p:txBody>
      </p:sp>
      <p:sp>
        <p:nvSpPr>
          <p:cNvPr id="3" name="Platshållare för text 2"/>
          <p:cNvSpPr>
            <a:spLocks noGrp="1"/>
          </p:cNvSpPr>
          <p:nvPr>
            <p:ph type="body" idx="1"/>
          </p:nvPr>
        </p:nvSpPr>
        <p:spPr>
          <a:xfrm>
            <a:off x="609600" y="2276874"/>
            <a:ext cx="10972800" cy="3744415"/>
          </a:xfrm>
          <a:prstGeom prst="rect">
            <a:avLst/>
          </a:prstGeom>
        </p:spPr>
        <p:txBody>
          <a:bodyPr vert="horz" lIns="91440" tIns="45720" rIns="91440" bIns="45720" rtlCol="0">
            <a:normAutofit/>
          </a:bodyPr>
          <a:lstStyle/>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sv-SE" dirty="0"/>
              <a:t>Klicka här för att ändra texten</a:t>
            </a:r>
          </a:p>
          <a:p>
            <a:pPr marL="457189" marR="0" lvl="0" indent="-457189" algn="l" defTabSz="121917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sv-SE" dirty="0"/>
          </a:p>
        </p:txBody>
      </p:sp>
      <p:pic>
        <p:nvPicPr>
          <p:cNvPr id="1027" name="Bildobjekt 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48128" y="6269121"/>
            <a:ext cx="1376603" cy="38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objekt 6" descr="Logotyp_Region_Kalmar_län_fär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880310" y="6173100"/>
            <a:ext cx="1035791" cy="480000"/>
          </a:xfrm>
          <a:prstGeom prst="rect">
            <a:avLst/>
          </a:prstGeom>
          <a:noFill/>
          <a:extLst>
            <a:ext uri="{909E8E84-426E-40DD-AFC4-6F175D3DCCD1}">
              <a14:hiddenFill xmlns:a14="http://schemas.microsoft.com/office/drawing/2010/main">
                <a:solidFill>
                  <a:srgbClr val="FFFFFF"/>
                </a:solidFill>
              </a14:hiddenFill>
            </a:ext>
          </a:extLst>
        </p:spPr>
      </p:pic>
      <p:pic>
        <p:nvPicPr>
          <p:cNvPr id="1025" name="Bildobjekt 7"/>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150352" y="6269121"/>
            <a:ext cx="1514267" cy="384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userDrawn="1"/>
        </p:nvSpPr>
        <p:spPr bwMode="auto">
          <a:xfrm>
            <a:off x="1" y="58580"/>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sv-SE" sz="2400">
              <a:solidFill>
                <a:srgbClr val="363636"/>
              </a:solidFill>
            </a:endParaRPr>
          </a:p>
        </p:txBody>
      </p:sp>
      <p:sp>
        <p:nvSpPr>
          <p:cNvPr id="9" name="Rectangle 5"/>
          <p:cNvSpPr>
            <a:spLocks noChangeArrowheads="1"/>
          </p:cNvSpPr>
          <p:nvPr userDrawn="1"/>
        </p:nvSpPr>
        <p:spPr bwMode="auto">
          <a:xfrm>
            <a:off x="5269924" y="1118585"/>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0" name="Rectangle 6"/>
          <p:cNvSpPr>
            <a:spLocks noChangeArrowheads="1"/>
          </p:cNvSpPr>
          <p:nvPr userDrawn="1"/>
        </p:nvSpPr>
        <p:spPr bwMode="auto">
          <a:xfrm>
            <a:off x="5269924" y="1842484"/>
            <a:ext cx="1169551" cy="328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pPr algn="ctr" fontAlgn="base">
              <a:spcBef>
                <a:spcPct val="0"/>
              </a:spcBef>
              <a:spcAft>
                <a:spcPct val="0"/>
              </a:spcAft>
            </a:pPr>
            <a:r>
              <a:rPr lang="sv-SE" altLang="sv-SE" sz="1333">
                <a:solidFill>
                  <a:srgbClr val="7F7F7F"/>
                </a:solidFill>
                <a:latin typeface="Arial" pitchFamily="34" charset="0"/>
                <a:ea typeface="Times New Roman" pitchFamily="18" charset="0"/>
                <a:cs typeface="Arial" pitchFamily="34" charset="0"/>
              </a:rPr>
              <a:t>	</a:t>
            </a:r>
            <a:endParaRPr lang="sv-SE" altLang="sv-SE" sz="2400">
              <a:solidFill>
                <a:srgbClr val="363636"/>
              </a:solidFill>
              <a:latin typeface="Arial" pitchFamily="34" charset="0"/>
              <a:cs typeface="Arial" pitchFamily="34" charset="0"/>
            </a:endParaRPr>
          </a:p>
        </p:txBody>
      </p:sp>
      <p:sp>
        <p:nvSpPr>
          <p:cNvPr id="18" name="Rektangel 17"/>
          <p:cNvSpPr/>
          <p:nvPr userDrawn="1"/>
        </p:nvSpPr>
        <p:spPr>
          <a:xfrm>
            <a:off x="638239" y="6365068"/>
            <a:ext cx="2289409" cy="297454"/>
          </a:xfrm>
          <a:prstGeom prst="rect">
            <a:avLst/>
          </a:prstGeom>
        </p:spPr>
        <p:txBody>
          <a:bodyPr wrap="none">
            <a:spAutoFit/>
          </a:bodyPr>
          <a:lstStyle/>
          <a:p>
            <a:pPr algn="r"/>
            <a:r>
              <a:rPr lang="sv-SE" sz="1333" dirty="0">
                <a:solidFill>
                  <a:srgbClr val="363636"/>
                </a:solidFill>
                <a:latin typeface="Arial"/>
              </a:rPr>
              <a:t>Sydöstra sjukvårdsregionen</a:t>
            </a:r>
            <a:endParaRPr lang="sv-SE" sz="1467" dirty="0">
              <a:solidFill>
                <a:srgbClr val="363636"/>
              </a:solidFill>
              <a:latin typeface="Arial"/>
            </a:endParaRPr>
          </a:p>
        </p:txBody>
      </p:sp>
    </p:spTree>
    <p:extLst>
      <p:ext uri="{BB962C8B-B14F-4D97-AF65-F5344CB8AC3E}">
        <p14:creationId xmlns:p14="http://schemas.microsoft.com/office/powerpoint/2010/main" val="307676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9170" rtl="0" eaLnBrk="1" latinLnBrk="0" hangingPunct="1">
        <a:spcBef>
          <a:spcPct val="0"/>
        </a:spcBef>
        <a:buNone/>
        <a:defRPr sz="5333" kern="1200">
          <a:solidFill>
            <a:schemeClr val="tx1"/>
          </a:solidFill>
          <a:latin typeface="Arial" panose="020B0604020202020204" pitchFamily="34" charset="0"/>
          <a:ea typeface="+mj-ea"/>
          <a:cs typeface="Arial" panose="020B0604020202020204" pitchFamily="34" charset="0"/>
        </a:defRPr>
      </a:lvl1pPr>
    </p:titleStyle>
    <p:bodyStyle>
      <a:lvl1pPr marL="0" marR="0" indent="0" algn="l" defTabSz="1219170" rtl="0" eaLnBrk="1" fontAlgn="auto" latinLnBrk="0" hangingPunct="1">
        <a:lnSpc>
          <a:spcPct val="100000"/>
        </a:lnSpc>
        <a:spcBef>
          <a:spcPct val="20000"/>
        </a:spcBef>
        <a:spcAft>
          <a:spcPts val="0"/>
        </a:spcAft>
        <a:buClrTx/>
        <a:buSzTx/>
        <a:buFontTx/>
        <a:buNone/>
        <a:tabLst/>
        <a:defRPr sz="3733"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6.xml"/><Relationship Id="rId5" Type="http://schemas.openxmlformats.org/officeDocument/2006/relationships/image" Target="../media/image9.jpg"/><Relationship Id="rId4" Type="http://schemas.openxmlformats.org/officeDocument/2006/relationships/image" Target="../media/image8.gif"/></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0"/>
            <a:ext cx="12192000" cy="59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7" name="Rubrik 6"/>
          <p:cNvSpPr>
            <a:spLocks noGrp="1"/>
          </p:cNvSpPr>
          <p:nvPr>
            <p:ph type="ctrTitle"/>
          </p:nvPr>
        </p:nvSpPr>
        <p:spPr>
          <a:xfrm>
            <a:off x="914400" y="2130428"/>
            <a:ext cx="10363200" cy="2030511"/>
          </a:xfrm>
        </p:spPr>
        <p:txBody>
          <a:bodyPr>
            <a:noAutofit/>
          </a:bodyPr>
          <a:lstStyle/>
          <a:p>
            <a:pPr lvl="0" algn="l"/>
            <a:r>
              <a:rPr lang="sv-SE" sz="4800" dirty="0" smtClean="0">
                <a:solidFill>
                  <a:schemeClr val="bg1"/>
                </a:solidFill>
              </a:rPr>
              <a:t>RPO Kvinnosjukdomar och förlossning</a:t>
            </a:r>
            <a:r>
              <a:rPr lang="sv-SE" sz="3200" dirty="0">
                <a:solidFill>
                  <a:schemeClr val="bg1"/>
                </a:solidFill>
              </a:rPr>
              <a:t/>
            </a:r>
            <a:br>
              <a:rPr lang="sv-SE" sz="3200" dirty="0">
                <a:solidFill>
                  <a:schemeClr val="bg1"/>
                </a:solidFill>
              </a:rPr>
            </a:br>
            <a:r>
              <a:rPr lang="sv-SE" sz="3200" dirty="0">
                <a:solidFill>
                  <a:schemeClr val="bg1"/>
                </a:solidFill>
              </a:rPr>
              <a:t/>
            </a:r>
            <a:br>
              <a:rPr lang="sv-SE" sz="3200" dirty="0">
                <a:solidFill>
                  <a:schemeClr val="bg1"/>
                </a:solidFill>
              </a:rPr>
            </a:br>
            <a:r>
              <a:rPr lang="sv-SE" sz="3200" dirty="0" smtClean="0">
                <a:solidFill>
                  <a:schemeClr val="bg1"/>
                </a:solidFill>
              </a:rPr>
              <a:t>Översiktlig </a:t>
            </a:r>
            <a:r>
              <a:rPr lang="sv-SE" sz="3200" dirty="0">
                <a:solidFill>
                  <a:schemeClr val="bg1"/>
                </a:solidFill>
              </a:rPr>
              <a:t>handlingsplan </a:t>
            </a:r>
            <a:r>
              <a:rPr lang="sv-SE" sz="3200" dirty="0" smtClean="0">
                <a:solidFill>
                  <a:schemeClr val="bg1"/>
                </a:solidFill>
              </a:rPr>
              <a:t>för 2024</a:t>
            </a:r>
            <a:br>
              <a:rPr lang="sv-SE" sz="3200" dirty="0" smtClean="0">
                <a:solidFill>
                  <a:schemeClr val="bg1"/>
                </a:solidFill>
              </a:rPr>
            </a:br>
            <a:r>
              <a:rPr lang="sv-SE" sz="3200" dirty="0" smtClean="0">
                <a:solidFill>
                  <a:schemeClr val="bg1"/>
                </a:solidFill>
              </a:rPr>
              <a:t/>
            </a:r>
            <a:br>
              <a:rPr lang="sv-SE" sz="3200" dirty="0" smtClean="0">
                <a:solidFill>
                  <a:schemeClr val="bg1"/>
                </a:solidFill>
              </a:rPr>
            </a:br>
            <a:r>
              <a:rPr lang="sv-SE" sz="1400" dirty="0" smtClean="0">
                <a:solidFill>
                  <a:schemeClr val="bg1"/>
                </a:solidFill>
              </a:rPr>
              <a:t>Uppdaterad: 2023-10-06</a:t>
            </a:r>
            <a:endParaRPr lang="sv-SE" sz="1400" dirty="0">
              <a:solidFill>
                <a:schemeClr val="bg1"/>
              </a:solidFill>
            </a:endParaRPr>
          </a:p>
        </p:txBody>
      </p:sp>
    </p:spTree>
    <p:extLst>
      <p:ext uri="{BB962C8B-B14F-4D97-AF65-F5344CB8AC3E}">
        <p14:creationId xmlns:p14="http://schemas.microsoft.com/office/powerpoint/2010/main" val="3730642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66CE8D-B958-435E-8F94-2AB6E1341844}"/>
              </a:ext>
            </a:extLst>
          </p:cNvPr>
          <p:cNvSpPr>
            <a:spLocks noGrp="1"/>
          </p:cNvSpPr>
          <p:nvPr>
            <p:ph type="title"/>
          </p:nvPr>
        </p:nvSpPr>
        <p:spPr/>
        <p:txBody>
          <a:bodyPr>
            <a:normAutofit/>
          </a:bodyPr>
          <a:lstStyle/>
          <a:p>
            <a:r>
              <a:rPr lang="sv-SE" sz="3200" dirty="0" smtClean="0"/>
              <a:t>Instruktioner</a:t>
            </a:r>
            <a:endParaRPr lang="sv-SE" sz="3200" dirty="0"/>
          </a:p>
        </p:txBody>
      </p:sp>
      <p:sp>
        <p:nvSpPr>
          <p:cNvPr id="3" name="Platshållare för innehåll 2">
            <a:extLst>
              <a:ext uri="{FF2B5EF4-FFF2-40B4-BE49-F238E27FC236}">
                <a16:creationId xmlns:a16="http://schemas.microsoft.com/office/drawing/2014/main" id="{62B14E13-E404-44D3-B4CC-5802DAE151C9}"/>
              </a:ext>
            </a:extLst>
          </p:cNvPr>
          <p:cNvSpPr>
            <a:spLocks noGrp="1"/>
          </p:cNvSpPr>
          <p:nvPr>
            <p:ph idx="1"/>
          </p:nvPr>
        </p:nvSpPr>
        <p:spPr/>
        <p:txBody>
          <a:bodyPr>
            <a:normAutofit fontScale="92500"/>
          </a:bodyPr>
          <a:lstStyle/>
          <a:p>
            <a:r>
              <a:rPr lang="sv-SE" sz="2000" dirty="0" smtClean="0"/>
              <a:t>Den översiktliga handlingsplanen är en levande lägesbild som används i dialog för kontinuerlig planering, uppföljning och rapportering.</a:t>
            </a:r>
            <a:endParaRPr lang="sv-SE" sz="2000" dirty="0"/>
          </a:p>
          <a:p>
            <a:pPr marL="342900" indent="-342900">
              <a:buFont typeface="Arial" panose="020B0604020202020204" pitchFamily="34" charset="0"/>
              <a:buChar char="•"/>
            </a:pPr>
            <a:r>
              <a:rPr lang="sv-SE" sz="2000" b="1" dirty="0" smtClean="0"/>
              <a:t>Nationellt insatsområde: </a:t>
            </a:r>
            <a:r>
              <a:rPr lang="sv-SE" sz="2000" dirty="0" smtClean="0"/>
              <a:t>insatsområden från NPO verksamhetsplan</a:t>
            </a:r>
            <a:endParaRPr lang="sv-SE" sz="1467" dirty="0" smtClean="0"/>
          </a:p>
          <a:p>
            <a:pPr marL="342900" indent="-342900">
              <a:buFont typeface="Arial" panose="020B0604020202020204" pitchFamily="34" charset="0"/>
              <a:buChar char="•"/>
            </a:pPr>
            <a:r>
              <a:rPr lang="sv-SE" sz="2000" b="1" dirty="0" smtClean="0"/>
              <a:t>Prioriterat område och patientlöfte:</a:t>
            </a:r>
            <a:r>
              <a:rPr lang="sv-SE" sz="2000" dirty="0" smtClean="0"/>
              <a:t> RPO:s prioriterade områden kopplade till sjukvårdsregionens patientlöften</a:t>
            </a:r>
            <a:endParaRPr lang="sv-SE" sz="2000" dirty="0"/>
          </a:p>
          <a:p>
            <a:pPr marL="342900" indent="-342900">
              <a:buFont typeface="Arial" panose="020B0604020202020204" pitchFamily="34" charset="0"/>
              <a:buChar char="•"/>
            </a:pPr>
            <a:r>
              <a:rPr lang="sv-SE" sz="2000" b="1" dirty="0" smtClean="0"/>
              <a:t>Aktiviteter:</a:t>
            </a:r>
            <a:r>
              <a:rPr lang="sv-SE" sz="2000" dirty="0" smtClean="0"/>
              <a:t> ange hur det sjukvårdsregionala arbetet bedrivs, tidplan och samverkan </a:t>
            </a:r>
          </a:p>
          <a:p>
            <a:pPr marL="342900" indent="-342900">
              <a:buFont typeface="Arial" panose="020B0604020202020204" pitchFamily="34" charset="0"/>
              <a:buChar char="•"/>
            </a:pPr>
            <a:r>
              <a:rPr lang="sv-SE" sz="2000" b="1" dirty="0" smtClean="0"/>
              <a:t>Uppföljning:</a:t>
            </a:r>
            <a:r>
              <a:rPr lang="sv-SE" sz="2000" dirty="0" smtClean="0"/>
              <a:t> ange metod, kvalitetsindikatorer, </a:t>
            </a:r>
            <a:r>
              <a:rPr lang="sv-SE" sz="2000" dirty="0" err="1" smtClean="0"/>
              <a:t>målvärden</a:t>
            </a:r>
            <a:r>
              <a:rPr lang="sv-SE" sz="2000" dirty="0" smtClean="0"/>
              <a:t> och resultat</a:t>
            </a:r>
            <a:endParaRPr lang="sv-SE" sz="2000" dirty="0"/>
          </a:p>
          <a:p>
            <a:pPr marL="342900" indent="-342900">
              <a:buFont typeface="Arial" panose="020B0604020202020204" pitchFamily="34" charset="0"/>
              <a:buChar char="•"/>
            </a:pPr>
            <a:r>
              <a:rPr lang="sv-SE" sz="2000" b="1" dirty="0" smtClean="0"/>
              <a:t>Status:</a:t>
            </a:r>
            <a:r>
              <a:rPr lang="sv-SE" sz="2000" dirty="0" smtClean="0"/>
              <a:t> ange om arbetet går enligt plan (grön), pågår med mindre problem (gul), </a:t>
            </a:r>
            <a:br>
              <a:rPr lang="sv-SE" sz="2000" dirty="0" smtClean="0"/>
            </a:br>
            <a:r>
              <a:rPr lang="sv-SE" sz="2000" dirty="0" smtClean="0"/>
              <a:t>har allvarliga problem (röd) eller är avslutat (kryssruta)</a:t>
            </a:r>
            <a:endParaRPr lang="sv-SE" sz="2000" dirty="0"/>
          </a:p>
          <a:p>
            <a:r>
              <a:rPr lang="sv-SE" sz="2000" dirty="0" smtClean="0"/>
              <a:t>Använd sidorna ”Resultat” och ”Utmaningar” för att kommentera resultat, utveckling, behov av samverkan eller ledningsstöd, framgångsfaktorer eller hinder för det sjukvårdsregionala samarbetet.</a:t>
            </a:r>
            <a:endParaRPr lang="sv-SE" sz="2000" dirty="0"/>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1586" y="4716002"/>
            <a:ext cx="285750" cy="285750"/>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2655" y="4716002"/>
            <a:ext cx="285750" cy="285750"/>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6154" y="4716002"/>
            <a:ext cx="285750" cy="285750"/>
          </a:xfrm>
          <a:prstGeom prst="rect">
            <a:avLst/>
          </a:prstGeom>
        </p:spPr>
      </p:pic>
      <p:pic>
        <p:nvPicPr>
          <p:cNvPr id="7" name="Bildobjekt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95936" y="4715666"/>
            <a:ext cx="254000" cy="266700"/>
          </a:xfrm>
          <a:prstGeom prst="rect">
            <a:avLst/>
          </a:prstGeom>
        </p:spPr>
      </p:pic>
    </p:spTree>
    <p:extLst>
      <p:ext uri="{BB962C8B-B14F-4D97-AF65-F5344CB8AC3E}">
        <p14:creationId xmlns:p14="http://schemas.microsoft.com/office/powerpoint/2010/main" val="330670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3850557777"/>
              </p:ext>
            </p:extLst>
          </p:nvPr>
        </p:nvGraphicFramePr>
        <p:xfrm>
          <a:off x="0" y="0"/>
          <a:ext cx="12191999" cy="6178150"/>
        </p:xfrm>
        <a:graphic>
          <a:graphicData uri="http://schemas.openxmlformats.org/drawingml/2006/table">
            <a:tbl>
              <a:tblPr firstRow="1" bandRow="1">
                <a:tableStyleId>{72833802-FEF1-4C79-8D5D-14CF1EAF98D9}</a:tableStyleId>
              </a:tblPr>
              <a:tblGrid>
                <a:gridCol w="1932495">
                  <a:extLst>
                    <a:ext uri="{9D8B030D-6E8A-4147-A177-3AD203B41FA5}">
                      <a16:colId xmlns:a16="http://schemas.microsoft.com/office/drawing/2014/main" val="20000"/>
                    </a:ext>
                  </a:extLst>
                </a:gridCol>
                <a:gridCol w="1536569">
                  <a:extLst>
                    <a:ext uri="{9D8B030D-6E8A-4147-A177-3AD203B41FA5}">
                      <a16:colId xmlns:a16="http://schemas.microsoft.com/office/drawing/2014/main" val="20001"/>
                    </a:ext>
                  </a:extLst>
                </a:gridCol>
                <a:gridCol w="3506771">
                  <a:extLst>
                    <a:ext uri="{9D8B030D-6E8A-4147-A177-3AD203B41FA5}">
                      <a16:colId xmlns:a16="http://schemas.microsoft.com/office/drawing/2014/main" val="1830092349"/>
                    </a:ext>
                  </a:extLst>
                </a:gridCol>
                <a:gridCol w="4317476">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668215">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smtClean="0"/>
                        <a:t>Nationellt insatsområde</a:t>
                      </a:r>
                      <a:endParaRPr lang="sv-SE" sz="11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smtClean="0"/>
                        <a:t>Prioriterat område </a:t>
                      </a:r>
                      <a:br>
                        <a:rPr lang="sv-SE" sz="1100" dirty="0" smtClean="0"/>
                      </a:br>
                      <a:r>
                        <a:rPr lang="sv-SE" sz="1100" dirty="0" smtClean="0"/>
                        <a:t>och patientlöften</a:t>
                      </a:r>
                      <a:endParaRPr lang="sv-SE" sz="11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dirty="0" smtClean="0">
                          <a:solidFill>
                            <a:schemeClr val="lt1"/>
                          </a:solidFill>
                          <a:latin typeface="Arial"/>
                          <a:ea typeface="Bryant Regular"/>
                          <a:cs typeface="Bryant Regular"/>
                        </a:rPr>
                        <a:t>Aktiviteter</a:t>
                      </a:r>
                      <a:endParaRPr lang="sv-SE" sz="1100" b="1" kern="1200" dirty="0">
                        <a:solidFill>
                          <a:schemeClr val="lt1"/>
                        </a:solidFill>
                        <a:latin typeface="Arial"/>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dirty="0" smtClean="0">
                          <a:solidFill>
                            <a:schemeClr val="lt1"/>
                          </a:solidFill>
                          <a:latin typeface="Arial"/>
                          <a:ea typeface="Bryant Regular"/>
                          <a:cs typeface="Bryant Regular"/>
                        </a:rPr>
                        <a:t>Uppföljning</a:t>
                      </a:r>
                      <a:endParaRPr lang="sv-SE" sz="1100" b="1" kern="1200" dirty="0">
                        <a:solidFill>
                          <a:schemeClr val="lt1"/>
                        </a:solidFill>
                        <a:latin typeface="Arial"/>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1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4376">
                <a:tc rowSpan="5">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179388" indent="-179388">
                        <a:buFont typeface="Arial" panose="020B0604020202020204" pitchFamily="34" charset="0"/>
                        <a:buChar char="•"/>
                      </a:pPr>
                      <a:r>
                        <a:rPr lang="sv-SE" sz="1300" kern="1200" baseline="0" dirty="0" smtClean="0">
                          <a:solidFill>
                            <a:schemeClr val="dk1"/>
                          </a:solidFill>
                          <a:latin typeface="+mj-lt"/>
                          <a:ea typeface="Bryant Regular"/>
                          <a:cs typeface="Bryant Regular"/>
                        </a:rPr>
                        <a:t>Säkerhetskultur</a:t>
                      </a:r>
                    </a:p>
                    <a:p>
                      <a:pPr marL="179388" indent="-179388">
                        <a:buFont typeface="Arial" panose="020B0604020202020204" pitchFamily="34" charset="0"/>
                        <a:buChar char="•"/>
                      </a:pPr>
                      <a:r>
                        <a:rPr lang="sv-SE" sz="1300" kern="1200" baseline="0" dirty="0" smtClean="0">
                          <a:solidFill>
                            <a:schemeClr val="dk1"/>
                          </a:solidFill>
                          <a:latin typeface="+mj-lt"/>
                          <a:ea typeface="Bryant Regular"/>
                          <a:cs typeface="Bryant Regular"/>
                        </a:rPr>
                        <a:t>Patient- och närstående-medverkan i </a:t>
                      </a:r>
                      <a:r>
                        <a:rPr lang="sv-SE" sz="1300" kern="1200" baseline="0" dirty="0" err="1" smtClean="0">
                          <a:solidFill>
                            <a:schemeClr val="dk1"/>
                          </a:solidFill>
                          <a:latin typeface="+mj-lt"/>
                          <a:ea typeface="Bryant Regular"/>
                          <a:cs typeface="Bryant Regular"/>
                        </a:rPr>
                        <a:t>patientsäkerhets-arbete</a:t>
                      </a:r>
                      <a:endParaRPr lang="sv-SE" sz="1300" kern="1200" baseline="0" dirty="0" smtClean="0">
                        <a:solidFill>
                          <a:schemeClr val="dk1"/>
                        </a:solidFill>
                        <a:latin typeface="+mj-lt"/>
                        <a:ea typeface="Bryant Regular"/>
                        <a:cs typeface="Bryant Regular"/>
                      </a:endParaRPr>
                    </a:p>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300" baseline="0" dirty="0" smtClean="0">
                          <a:latin typeface="+mj-lt"/>
                        </a:rPr>
                        <a:t>Få tillgång till patientsäker vård</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dirty="0" smtClean="0">
                          <a:solidFill>
                            <a:schemeClr val="tx1"/>
                          </a:solidFill>
                          <a:latin typeface="+mj-lt"/>
                          <a:ea typeface="+mn-ea"/>
                          <a:cs typeface="+mn-cs"/>
                        </a:rPr>
                        <a:t>Arrangera bakjourskurs</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1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b="1" kern="1200" dirty="0" smtClean="0">
                          <a:solidFill>
                            <a:schemeClr val="tx1"/>
                          </a:solidFill>
                          <a:latin typeface="+mj-lt"/>
                          <a:ea typeface="+mn-ea"/>
                          <a:cs typeface="+mn-cs"/>
                        </a:rPr>
                        <a:t>Status 231006: </a:t>
                      </a:r>
                      <a:r>
                        <a:rPr lang="sv-SE" sz="1100" kern="1200" dirty="0" smtClean="0">
                          <a:solidFill>
                            <a:schemeClr val="tx1"/>
                          </a:solidFill>
                          <a:latin typeface="+mj-lt"/>
                          <a:ea typeface="+mn-ea"/>
                          <a:cs typeface="+mn-cs"/>
                        </a:rPr>
                        <a:t>Väl genomförd och uppskattad nationell bakjourskurs.</a:t>
                      </a:r>
                      <a:r>
                        <a:rPr lang="sv-SE" sz="1100" kern="1200" baseline="0" dirty="0" smtClean="0">
                          <a:solidFill>
                            <a:schemeClr val="tx1"/>
                          </a:solidFill>
                          <a:latin typeface="+mj-lt"/>
                          <a:ea typeface="+mn-ea"/>
                          <a:cs typeface="+mn-cs"/>
                        </a:rPr>
                        <a:t> Endast en deltagare från SÖSR. Vi genomför en SÖSR-intern variant vår 2024. </a:t>
                      </a:r>
                      <a:endParaRPr lang="sv-SE" sz="1100" kern="1200" dirty="0" smtClean="0">
                        <a:solidFill>
                          <a:schemeClr val="tx1"/>
                        </a:solidFill>
                        <a:latin typeface="+mj-lt"/>
                        <a:ea typeface="+mn-ea"/>
                        <a:cs typeface="+mn-cs"/>
                      </a:endParaRPr>
                    </a:p>
                    <a:p>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Nationell bakjourkurs </a:t>
                      </a:r>
                      <a:r>
                        <a:rPr lang="sv-SE" sz="1100" kern="1200" dirty="0" smtClean="0">
                          <a:solidFill>
                            <a:schemeClr val="tx1"/>
                          </a:solidFill>
                          <a:latin typeface="+mj-lt"/>
                          <a:ea typeface="+mn-ea"/>
                          <a:cs typeface="+mn-cs"/>
                        </a:rPr>
                        <a:t>framtagen och planerad i mars 23 och annonserad och fullbokad</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45667">
                <a:tc vMerge="1">
                  <a:txBody>
                    <a:bodyPr/>
                    <a:lstStyle/>
                    <a:p>
                      <a:endParaRPr lang="sv-SE" sz="1300" b="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sv-SE" sz="1300" dirty="0">
                        <a:latin typeface="Arial" panose="020B0604020202020204" pitchFamily="34" charset="0"/>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kern="1200" dirty="0" smtClean="0">
                          <a:solidFill>
                            <a:schemeClr val="tx1"/>
                          </a:solidFill>
                          <a:latin typeface="+mj-lt"/>
                          <a:ea typeface="+mn-ea"/>
                          <a:cs typeface="+mn-cs"/>
                        </a:rPr>
                        <a:t>Arbeta med </a:t>
                      </a:r>
                      <a:r>
                        <a:rPr lang="sv-SE" sz="1100" kern="1200" dirty="0" smtClean="0">
                          <a:solidFill>
                            <a:schemeClr val="tx1"/>
                          </a:solidFill>
                          <a:latin typeface="+mj-lt"/>
                          <a:ea typeface="+mn-ea"/>
                          <a:cs typeface="+mn-cs"/>
                        </a:rPr>
                        <a:t>tillgänglighet och prioriteringar</a:t>
                      </a:r>
                    </a:p>
                    <a:p>
                      <a:pPr marL="171450" indent="-171450">
                        <a:buFontTx/>
                        <a:buChar char="-"/>
                      </a:pPr>
                      <a:r>
                        <a:rPr lang="sv-SE" sz="1100" kern="1200" baseline="0" dirty="0" smtClean="0">
                          <a:solidFill>
                            <a:schemeClr val="tx1"/>
                          </a:solidFill>
                          <a:latin typeface="+mj-lt"/>
                          <a:ea typeface="+mn-ea"/>
                          <a:cs typeface="+mn-cs"/>
                        </a:rPr>
                        <a:t>Använda tillgänglighetsrapporten</a:t>
                      </a:r>
                    </a:p>
                    <a:p>
                      <a:pPr marL="171450" indent="-171450">
                        <a:buFontTx/>
                        <a:buChar char="-"/>
                      </a:pPr>
                      <a:r>
                        <a:rPr lang="sv-SE" sz="1100" kern="1200" baseline="0" dirty="0" smtClean="0">
                          <a:solidFill>
                            <a:schemeClr val="tx1"/>
                          </a:solidFill>
                          <a:latin typeface="+mj-lt"/>
                          <a:ea typeface="+mn-ea"/>
                          <a:cs typeface="+mn-cs"/>
                        </a:rPr>
                        <a:t>Kloka kliniska val</a:t>
                      </a:r>
                      <a:endParaRPr lang="sv-SE" sz="1100" kern="1200" dirty="0" smtClean="0">
                        <a:solidFill>
                          <a:schemeClr val="tx1"/>
                        </a:solidFill>
                        <a:latin typeface="+mj-lt"/>
                        <a:ea typeface="+mn-ea"/>
                        <a:cs typeface="+mn-cs"/>
                      </a:endParaRPr>
                    </a:p>
                    <a:p>
                      <a:endParaRPr lang="sv-SE" sz="11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Fortsätter 2024</a:t>
                      </a:r>
                    </a:p>
                    <a:p>
                      <a:pPr marL="0" algn="l" defTabSz="1219170" rtl="0" eaLnBrk="1" latinLnBrk="0" hangingPunct="1"/>
                      <a:r>
                        <a:rPr lang="sv-SE" sz="1100" b="1" kern="1200" dirty="0" smtClean="0">
                          <a:solidFill>
                            <a:schemeClr val="tx1"/>
                          </a:solidFill>
                          <a:latin typeface="+mj-lt"/>
                          <a:ea typeface="+mn-ea"/>
                          <a:cs typeface="+mn-cs"/>
                        </a:rPr>
                        <a:t>Indikator och</a:t>
                      </a:r>
                      <a:r>
                        <a:rPr lang="sv-SE" sz="1100" b="1" kern="1200" baseline="0" dirty="0" smtClean="0">
                          <a:solidFill>
                            <a:schemeClr val="tx1"/>
                          </a:solidFill>
                          <a:latin typeface="+mj-lt"/>
                          <a:ea typeface="+mn-ea"/>
                          <a:cs typeface="+mn-cs"/>
                        </a:rPr>
                        <a:t> mål: </a:t>
                      </a:r>
                      <a:r>
                        <a:rPr lang="sv-SE" sz="1100" b="0" kern="1200" baseline="0" dirty="0" smtClean="0">
                          <a:solidFill>
                            <a:schemeClr val="tx1"/>
                          </a:solidFill>
                          <a:latin typeface="+mj-lt"/>
                          <a:ea typeface="+mn-ea"/>
                          <a:cs typeface="+mn-cs"/>
                        </a:rPr>
                        <a:t>Väntetid inom vårdgarantin</a:t>
                      </a:r>
                      <a:endParaRPr lang="sv-SE" sz="1100" b="0" kern="1200" dirty="0" smtClean="0">
                        <a:solidFill>
                          <a:schemeClr val="tx1"/>
                        </a:solidFill>
                        <a:latin typeface="+mj-lt"/>
                        <a:ea typeface="+mn-ea"/>
                        <a:cs typeface="+mn-cs"/>
                      </a:endParaRPr>
                    </a:p>
                    <a:p>
                      <a:pPr marL="0" algn="l" defTabSz="1219170" rtl="0" eaLnBrk="1" latinLnBrk="0" hangingPunct="1"/>
                      <a:r>
                        <a:rPr lang="sv-SE" sz="1100" b="1" kern="1200" dirty="0" smtClean="0">
                          <a:solidFill>
                            <a:schemeClr val="tx1"/>
                          </a:solidFill>
                          <a:latin typeface="+mj-lt"/>
                          <a:ea typeface="+mn-ea"/>
                          <a:cs typeface="+mn-cs"/>
                        </a:rPr>
                        <a:t>Status 231006: </a:t>
                      </a:r>
                      <a:r>
                        <a:rPr lang="sv-SE" sz="1100" b="0" kern="1200" dirty="0" smtClean="0">
                          <a:solidFill>
                            <a:schemeClr val="tx1"/>
                          </a:solidFill>
                          <a:latin typeface="+mj-lt"/>
                          <a:ea typeface="+mn-ea"/>
                          <a:cs typeface="+mn-cs"/>
                        </a:rPr>
                        <a:t>Steriliseringar</a:t>
                      </a:r>
                      <a:r>
                        <a:rPr lang="sv-SE" sz="1100" b="0" kern="1200" baseline="0" dirty="0" smtClean="0">
                          <a:solidFill>
                            <a:schemeClr val="tx1"/>
                          </a:solidFill>
                          <a:latin typeface="+mj-lt"/>
                          <a:ea typeface="+mn-ea"/>
                          <a:cs typeface="+mn-cs"/>
                        </a:rPr>
                        <a:t> och </a:t>
                      </a:r>
                      <a:r>
                        <a:rPr lang="sv-SE" sz="1100" b="0" kern="1200" baseline="0" dirty="0" err="1" smtClean="0">
                          <a:solidFill>
                            <a:schemeClr val="tx1"/>
                          </a:solidFill>
                          <a:latin typeface="+mj-lt"/>
                          <a:ea typeface="+mn-ea"/>
                          <a:cs typeface="+mn-cs"/>
                        </a:rPr>
                        <a:t>TVT:er</a:t>
                      </a:r>
                      <a:r>
                        <a:rPr lang="sv-SE" sz="1100" b="0" kern="1200" baseline="0" dirty="0" smtClean="0">
                          <a:solidFill>
                            <a:schemeClr val="tx1"/>
                          </a:solidFill>
                          <a:latin typeface="+mj-lt"/>
                          <a:ea typeface="+mn-ea"/>
                          <a:cs typeface="+mn-cs"/>
                        </a:rPr>
                        <a:t> skickas mellan klinikerna som har utrymme och dialog pågår om hur vi kan använda resurser och utrymme optimalt.</a:t>
                      </a:r>
                      <a:endParaRPr lang="sv-SE" sz="1100" b="0" kern="1200" dirty="0" smtClean="0">
                        <a:solidFill>
                          <a:schemeClr val="tx1"/>
                        </a:solidFill>
                        <a:latin typeface="+mj-lt"/>
                        <a:ea typeface="+mn-ea"/>
                        <a:cs typeface="+mn-cs"/>
                      </a:endParaRPr>
                    </a:p>
                    <a:p>
                      <a:pPr marL="0" algn="l" defTabSz="1219170" rtl="0" eaLnBrk="1" latinLnBrk="0" hangingPunct="1"/>
                      <a:r>
                        <a:rPr lang="sv-SE" sz="1100" b="1" kern="1200" dirty="0" smtClean="0">
                          <a:solidFill>
                            <a:schemeClr val="tx1"/>
                          </a:solidFill>
                          <a:latin typeface="+mj-lt"/>
                          <a:ea typeface="+mn-ea"/>
                          <a:cs typeface="+mn-cs"/>
                        </a:rPr>
                        <a:t>Status 221007:</a:t>
                      </a:r>
                      <a:r>
                        <a:rPr lang="sv-SE" sz="1100" kern="1200" dirty="0" smtClean="0">
                          <a:solidFill>
                            <a:schemeClr val="tx1"/>
                          </a:solidFill>
                          <a:latin typeface="+mj-lt"/>
                          <a:ea typeface="+mn-ea"/>
                          <a:cs typeface="+mn-cs"/>
                        </a:rPr>
                        <a:t> Aktivt arbete lokalt med väntelistor och vårdlotsar. I RPO har vi utökat samverkan gällande benign operationskapacitet mellan klinikerna</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03405">
                <a:tc vMerge="1">
                  <a:txBody>
                    <a:bodyPr/>
                    <a:lstStyle/>
                    <a:p>
                      <a:endParaRPr lang="sv-SE" sz="1200" b="0" i="1" kern="1200" dirty="0">
                        <a:solidFill>
                          <a:schemeClr val="tx1"/>
                        </a:solidFill>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vl="0"/>
                      <a:endParaRPr lang="sv-SE" sz="1300" b="0" baseline="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kern="1200" dirty="0" smtClean="0">
                          <a:solidFill>
                            <a:schemeClr val="tx1"/>
                          </a:solidFill>
                          <a:latin typeface="+mj-lt"/>
                          <a:ea typeface="+mn-ea"/>
                          <a:cs typeface="+mn-cs"/>
                        </a:rPr>
                        <a:t>Analysera resultat av patientsäkerhetskulturmätningen och arbeta med utvecklingsområden.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Fortsätter 2024</a:t>
                      </a:r>
                    </a:p>
                    <a:p>
                      <a:pPr marL="0" algn="l" defTabSz="1219170" rtl="0" eaLnBrk="1" latinLnBrk="0" hangingPunct="1"/>
                      <a:r>
                        <a:rPr lang="sv-SE" sz="1100" b="1" kern="1200" dirty="0" smtClean="0">
                          <a:solidFill>
                            <a:schemeClr val="tx1"/>
                          </a:solidFill>
                          <a:latin typeface="+mj-lt"/>
                          <a:ea typeface="+mn-ea"/>
                          <a:cs typeface="+mn-cs"/>
                        </a:rPr>
                        <a:t>Status 231006: </a:t>
                      </a:r>
                      <a:r>
                        <a:rPr lang="sv-SE" sz="1100" b="0" kern="1200" dirty="0" smtClean="0">
                          <a:solidFill>
                            <a:schemeClr val="tx1"/>
                          </a:solidFill>
                          <a:latin typeface="+mj-lt"/>
                          <a:ea typeface="+mn-ea"/>
                          <a:cs typeface="+mn-cs"/>
                        </a:rPr>
                        <a:t>Mätning genomförd. Analys och arbete med resultatet</a:t>
                      </a:r>
                      <a:r>
                        <a:rPr lang="sv-SE" sz="1100" b="0" kern="1200" baseline="0" dirty="0" smtClean="0">
                          <a:solidFill>
                            <a:schemeClr val="tx1"/>
                          </a:solidFill>
                          <a:latin typeface="+mj-lt"/>
                          <a:ea typeface="+mn-ea"/>
                          <a:cs typeface="+mn-cs"/>
                        </a:rPr>
                        <a:t> fokus framåt.</a:t>
                      </a:r>
                      <a:endParaRPr lang="sv-SE" sz="1100" b="0" kern="1200" dirty="0" smtClean="0">
                        <a:solidFill>
                          <a:schemeClr val="tx1"/>
                        </a:solidFill>
                        <a:latin typeface="+mj-lt"/>
                        <a:ea typeface="+mn-ea"/>
                        <a:cs typeface="+mn-cs"/>
                      </a:endParaRPr>
                    </a:p>
                    <a:p>
                      <a:pPr marL="0" algn="l" defTabSz="1219170" rtl="0" eaLnBrk="1" latinLnBrk="0" hangingPunct="1"/>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Genomförd och presenterat på klinikerna. Aktiviteter initierats per klinik utifrån resultatet. Sammanställning för alla kliniker ska presenteras. Psykologisk trygghet är ett tema som man arbetat vidare med. Planera för ny mätning vid sammatidpunkt 2023.</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10365">
                <a:tc vMerge="1">
                  <a:txBody>
                    <a:bodyPr/>
                    <a:lstStyle/>
                    <a:p>
                      <a:pPr marL="171450" indent="-171450">
                        <a:buFont typeface="Arial" panose="020B0604020202020204" pitchFamily="34" charset="0"/>
                        <a:buChar char="•"/>
                      </a:pPr>
                      <a:endParaRPr lang="sv-SE" sz="1200" b="0" i="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sv-SE" sz="1300" dirty="0">
                        <a:solidFill>
                          <a:schemeClr val="tx1"/>
                        </a:solidFill>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kern="1200" dirty="0" smtClean="0">
                          <a:solidFill>
                            <a:schemeClr val="tx1"/>
                          </a:solidFill>
                          <a:latin typeface="+mj-lt"/>
                          <a:ea typeface="+mn-ea"/>
                          <a:cs typeface="+mn-cs"/>
                        </a:rPr>
                        <a:t>Bevaka effekter och behov kopplat till den decentraliserade undervisningen för att främja forskning och motverka undanträngningseffekter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Status</a:t>
                      </a:r>
                      <a:r>
                        <a:rPr lang="sv-SE" sz="1100" b="1" kern="1200" baseline="0" dirty="0" smtClean="0">
                          <a:solidFill>
                            <a:schemeClr val="tx1"/>
                          </a:solidFill>
                          <a:latin typeface="+mj-lt"/>
                          <a:ea typeface="+mn-ea"/>
                          <a:cs typeface="+mn-cs"/>
                        </a:rPr>
                        <a:t> 231006: </a:t>
                      </a:r>
                      <a:r>
                        <a:rPr lang="sv-SE" sz="1100" b="0" kern="1200" baseline="0" dirty="0" smtClean="0">
                          <a:solidFill>
                            <a:schemeClr val="tx1"/>
                          </a:solidFill>
                          <a:latin typeface="+mj-lt"/>
                          <a:ea typeface="+mn-ea"/>
                          <a:cs typeface="+mn-cs"/>
                        </a:rPr>
                        <a:t>Behov av att fortsätta bevaka detta.</a:t>
                      </a:r>
                      <a:endParaRPr lang="sv-SE" sz="1100" b="0" kern="1200" dirty="0" smtClean="0">
                        <a:solidFill>
                          <a:schemeClr val="tx1"/>
                        </a:solidFill>
                        <a:latin typeface="+mj-lt"/>
                        <a:ea typeface="+mn-ea"/>
                        <a:cs typeface="+mn-cs"/>
                      </a:endParaRPr>
                    </a:p>
                    <a:p>
                      <a:pPr marL="0" algn="l" defTabSz="1219170" rtl="0" eaLnBrk="1" latinLnBrk="0" hangingPunct="1"/>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Viktigt att räkna in tidsåtgång som behövs för utbildning av studenter vid resursplanering av verksamheten.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endParaRPr lang="sv-SE" sz="12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13370">
                <a:tc vMerge="1">
                  <a:txBody>
                    <a:bodyPr/>
                    <a:lstStyle/>
                    <a:p>
                      <a:endParaRPr lang="sv-SE" sz="1300" b="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sv-SE" sz="1300" dirty="0">
                        <a:solidFill>
                          <a:schemeClr val="tx1"/>
                        </a:solidFill>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kern="1200" dirty="0" smtClean="0">
                          <a:solidFill>
                            <a:schemeClr val="tx1"/>
                          </a:solidFill>
                          <a:latin typeface="+mj-lt"/>
                          <a:ea typeface="+mn-ea"/>
                          <a:cs typeface="+mn-cs"/>
                        </a:rPr>
                        <a:t>Verka för att bildlagringssystem för alla gyn-ultraljudsundersökningar införs på</a:t>
                      </a:r>
                      <a:r>
                        <a:rPr lang="sv-SE" sz="1100" kern="1200" baseline="0" dirty="0" smtClean="0">
                          <a:solidFill>
                            <a:schemeClr val="tx1"/>
                          </a:solidFill>
                          <a:latin typeface="+mj-lt"/>
                          <a:ea typeface="+mn-ea"/>
                          <a:cs typeface="+mn-cs"/>
                        </a:rPr>
                        <a:t> alla klinikerna</a:t>
                      </a:r>
                      <a:endParaRPr lang="sv-SE" sz="1100" kern="1200" dirty="0" smtClean="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dirty="0" smtClean="0">
                          <a:solidFill>
                            <a:schemeClr val="tx1"/>
                          </a:solidFill>
                          <a:latin typeface="+mj-lt"/>
                          <a:ea typeface="+mn-ea"/>
                          <a:cs typeface="+mn-cs"/>
                        </a:rPr>
                        <a:t>Status 231006: </a:t>
                      </a:r>
                      <a:r>
                        <a:rPr lang="sv-SE" sz="1100" b="0" kern="1200" dirty="0" smtClean="0">
                          <a:solidFill>
                            <a:schemeClr val="tx1"/>
                          </a:solidFill>
                          <a:latin typeface="+mj-lt"/>
                          <a:ea typeface="+mn-ea"/>
                          <a:cs typeface="+mn-cs"/>
                        </a:rPr>
                        <a:t>Förstudie klar.</a:t>
                      </a:r>
                      <a:r>
                        <a:rPr lang="sv-SE" sz="1100" b="0" kern="1200" baseline="0" dirty="0" smtClean="0">
                          <a:solidFill>
                            <a:schemeClr val="tx1"/>
                          </a:solidFill>
                          <a:latin typeface="+mj-lt"/>
                          <a:ea typeface="+mn-ea"/>
                          <a:cs typeface="+mn-cs"/>
                        </a:rPr>
                        <a:t> Plan sommar 2024</a:t>
                      </a:r>
                      <a:endParaRPr lang="sv-SE" sz="1100" b="0" kern="1200" dirty="0" smtClean="0">
                        <a:solidFill>
                          <a:schemeClr val="tx1"/>
                        </a:solidFill>
                        <a:latin typeface="+mj-lt"/>
                        <a:ea typeface="+mn-ea"/>
                        <a:cs typeface="+mn-cs"/>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Plan att det ska vara klart till sommaren 2023</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1605" y="985161"/>
            <a:ext cx="285750" cy="285750"/>
          </a:xfrm>
          <a:prstGeom prst="rect">
            <a:avLst/>
          </a:prstGeom>
        </p:spPr>
      </p:pic>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1605" y="1990695"/>
            <a:ext cx="285750" cy="285750"/>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1605" y="4754398"/>
            <a:ext cx="285750" cy="285750"/>
          </a:xfrm>
          <a:prstGeom prst="rect">
            <a:avLst/>
          </a:prstGeom>
        </p:spPr>
      </p:pic>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1605" y="3598081"/>
            <a:ext cx="285750" cy="285750"/>
          </a:xfrm>
          <a:prstGeom prst="rect">
            <a:avLst/>
          </a:prstGeom>
        </p:spPr>
      </p:pic>
      <p:pic>
        <p:nvPicPr>
          <p:cNvPr id="8" name="Bildobjekt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1605" y="5466274"/>
            <a:ext cx="285750" cy="285750"/>
          </a:xfrm>
          <a:prstGeom prst="rect">
            <a:avLst/>
          </a:prstGeom>
        </p:spPr>
      </p:pic>
    </p:spTree>
    <p:extLst>
      <p:ext uri="{BB962C8B-B14F-4D97-AF65-F5344CB8AC3E}">
        <p14:creationId xmlns:p14="http://schemas.microsoft.com/office/powerpoint/2010/main" val="324147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2056617855"/>
              </p:ext>
            </p:extLst>
          </p:nvPr>
        </p:nvGraphicFramePr>
        <p:xfrm>
          <a:off x="0" y="0"/>
          <a:ext cx="12191999" cy="4983480"/>
        </p:xfrm>
        <a:graphic>
          <a:graphicData uri="http://schemas.openxmlformats.org/drawingml/2006/table">
            <a:tbl>
              <a:tblPr firstRow="1" bandRow="1">
                <a:tableStyleId>{72833802-FEF1-4C79-8D5D-14CF1EAF98D9}</a:tableStyleId>
              </a:tblPr>
              <a:tblGrid>
                <a:gridCol w="1932495">
                  <a:extLst>
                    <a:ext uri="{9D8B030D-6E8A-4147-A177-3AD203B41FA5}">
                      <a16:colId xmlns:a16="http://schemas.microsoft.com/office/drawing/2014/main" val="20000"/>
                    </a:ext>
                  </a:extLst>
                </a:gridCol>
                <a:gridCol w="1536569">
                  <a:extLst>
                    <a:ext uri="{9D8B030D-6E8A-4147-A177-3AD203B41FA5}">
                      <a16:colId xmlns:a16="http://schemas.microsoft.com/office/drawing/2014/main" val="20001"/>
                    </a:ext>
                  </a:extLst>
                </a:gridCol>
                <a:gridCol w="3506771">
                  <a:extLst>
                    <a:ext uri="{9D8B030D-6E8A-4147-A177-3AD203B41FA5}">
                      <a16:colId xmlns:a16="http://schemas.microsoft.com/office/drawing/2014/main" val="1830092349"/>
                    </a:ext>
                  </a:extLst>
                </a:gridCol>
                <a:gridCol w="4317476">
                  <a:extLst>
                    <a:ext uri="{9D8B030D-6E8A-4147-A177-3AD203B41FA5}">
                      <a16:colId xmlns:a16="http://schemas.microsoft.com/office/drawing/2014/main" val="2606121942"/>
                    </a:ext>
                  </a:extLst>
                </a:gridCol>
                <a:gridCol w="898688">
                  <a:extLst>
                    <a:ext uri="{9D8B030D-6E8A-4147-A177-3AD203B41FA5}">
                      <a16:colId xmlns:a16="http://schemas.microsoft.com/office/drawing/2014/main" val="3795709679"/>
                    </a:ext>
                  </a:extLst>
                </a:gridCol>
              </a:tblGrid>
              <a:tr h="53415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smtClean="0"/>
                        <a:t>Nationellt insatsområde</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600" dirty="0" smtClean="0"/>
                        <a:t>Prioriterat område </a:t>
                      </a:r>
                      <a:br>
                        <a:rPr lang="sv-SE" sz="1600" dirty="0" smtClean="0"/>
                      </a:br>
                      <a:r>
                        <a:rPr lang="sv-SE" sz="1600" dirty="0" smtClean="0"/>
                        <a:t>och patientlöften</a:t>
                      </a:r>
                      <a:endParaRPr lang="sv-SE" sz="1600" dirty="0">
                        <a:latin typeface="+mj-lt"/>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smtClean="0">
                          <a:solidFill>
                            <a:schemeClr val="lt1"/>
                          </a:solidFill>
                          <a:latin typeface="Arial"/>
                          <a:ea typeface="Bryant Regular"/>
                          <a:cs typeface="Bryant Regular"/>
                        </a:rPr>
                        <a:t>Aktiviteter</a:t>
                      </a:r>
                      <a:endParaRPr lang="sv-SE" sz="1600" b="1" kern="1200" dirty="0">
                        <a:solidFill>
                          <a:schemeClr val="lt1"/>
                        </a:solidFill>
                        <a:latin typeface="Arial"/>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b="1" kern="1200" dirty="0" smtClean="0">
                          <a:solidFill>
                            <a:schemeClr val="lt1"/>
                          </a:solidFill>
                          <a:latin typeface="Arial"/>
                          <a:ea typeface="Bryant Regular"/>
                          <a:cs typeface="Bryant Regular"/>
                        </a:rPr>
                        <a:t>Uppföljning</a:t>
                      </a:r>
                      <a:endParaRPr lang="sv-SE" sz="1600" b="1" kern="1200" dirty="0">
                        <a:solidFill>
                          <a:schemeClr val="lt1"/>
                        </a:solidFill>
                        <a:latin typeface="Arial"/>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600" b="1" kern="1200" dirty="0">
                          <a:solidFill>
                            <a:schemeClr val="lt1"/>
                          </a:solidFill>
                          <a:latin typeface="Arial"/>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117391">
                <a:tc rowSpan="3">
                  <a:txBody>
                    <a:bodyPr/>
                    <a:lstStyle/>
                    <a:p>
                      <a:pPr marL="179388" indent="-179388">
                        <a:buFont typeface="Arial" panose="020B0604020202020204" pitchFamily="34" charset="0"/>
                        <a:buChar char="•"/>
                      </a:pPr>
                      <a:r>
                        <a:rPr lang="sv-SE" sz="1300" kern="1200" baseline="0" dirty="0" smtClean="0">
                          <a:solidFill>
                            <a:schemeClr val="dk1"/>
                          </a:solidFill>
                          <a:latin typeface="+mj-lt"/>
                          <a:ea typeface="Bryant Regular"/>
                          <a:cs typeface="Bryant Regular"/>
                        </a:rPr>
                        <a:t>Säkerhetskultur</a:t>
                      </a:r>
                    </a:p>
                    <a:p>
                      <a:pPr marL="179388" indent="-179388">
                        <a:buFont typeface="Arial" panose="020B0604020202020204" pitchFamily="34" charset="0"/>
                        <a:buChar char="•"/>
                      </a:pPr>
                      <a:r>
                        <a:rPr lang="sv-SE" sz="1300" kern="1200" baseline="0" dirty="0" smtClean="0">
                          <a:solidFill>
                            <a:schemeClr val="dk1"/>
                          </a:solidFill>
                          <a:latin typeface="+mj-lt"/>
                          <a:ea typeface="Bryant Regular"/>
                          <a:cs typeface="Bryant Regular"/>
                        </a:rPr>
                        <a:t>Patient- och närstående-medverkan i </a:t>
                      </a:r>
                      <a:r>
                        <a:rPr lang="sv-SE" sz="1300" kern="1200" baseline="0" dirty="0" err="1" smtClean="0">
                          <a:solidFill>
                            <a:schemeClr val="dk1"/>
                          </a:solidFill>
                          <a:latin typeface="+mj-lt"/>
                          <a:ea typeface="Bryant Regular"/>
                          <a:cs typeface="Bryant Regular"/>
                        </a:rPr>
                        <a:t>patientsäkerhets-arbete</a:t>
                      </a:r>
                      <a:endParaRPr lang="sv-SE" sz="1300" kern="1200" baseline="0" dirty="0" smtClean="0">
                        <a:solidFill>
                          <a:schemeClr val="dk1"/>
                        </a:solidFill>
                        <a:latin typeface="+mj-lt"/>
                        <a:ea typeface="Bryant Regular"/>
                        <a:cs typeface="Bryant Regular"/>
                      </a:endParaRPr>
                    </a:p>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300" baseline="0" dirty="0" smtClean="0">
                          <a:latin typeface="+mj-lt"/>
                        </a:rPr>
                        <a:t>Få tillgång till patientsäker vård</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sv-SE" sz="1300" baseline="0" dirty="0" smtClean="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kern="1200" dirty="0" smtClean="0">
                          <a:solidFill>
                            <a:schemeClr val="tx1"/>
                          </a:solidFill>
                          <a:latin typeface="+mj-lt"/>
                          <a:ea typeface="+mn-ea"/>
                          <a:cs typeface="+mn-cs"/>
                        </a:rPr>
                        <a:t>Implementera verktyg för att öka patienters möjlighet till egenvård och självbestämmande. (Nära vård)</a:t>
                      </a:r>
                    </a:p>
                    <a:p>
                      <a:endParaRPr lang="sv-SE" sz="11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Status 231006: </a:t>
                      </a:r>
                      <a:r>
                        <a:rPr lang="sv-SE" sz="1100" b="0" kern="1200" dirty="0" smtClean="0">
                          <a:solidFill>
                            <a:schemeClr val="tx1"/>
                          </a:solidFill>
                          <a:latin typeface="+mj-lt"/>
                          <a:ea typeface="+mn-ea"/>
                          <a:cs typeface="+mn-cs"/>
                        </a:rPr>
                        <a:t>Vi fortsätter bevaka</a:t>
                      </a:r>
                      <a:r>
                        <a:rPr lang="sv-SE" sz="1100" b="0" kern="1200" baseline="0" dirty="0" smtClean="0">
                          <a:solidFill>
                            <a:schemeClr val="tx1"/>
                          </a:solidFill>
                          <a:latin typeface="+mj-lt"/>
                          <a:ea typeface="+mn-ea"/>
                          <a:cs typeface="+mn-cs"/>
                        </a:rPr>
                        <a:t> detta och hitta möjligheter</a:t>
                      </a:r>
                      <a:endParaRPr lang="sv-SE" sz="1100" b="0" kern="1200" dirty="0" smtClean="0">
                        <a:solidFill>
                          <a:schemeClr val="tx1"/>
                        </a:solidFill>
                        <a:latin typeface="+mj-lt"/>
                        <a:ea typeface="+mn-ea"/>
                        <a:cs typeface="+mn-cs"/>
                      </a:endParaRPr>
                    </a:p>
                    <a:p>
                      <a:pPr marL="0" algn="l" defTabSz="1219170" rtl="0" eaLnBrk="1" latinLnBrk="0" hangingPunct="1"/>
                      <a:r>
                        <a:rPr lang="sv-SE" sz="1100" b="1" kern="1200" dirty="0" smtClean="0">
                          <a:solidFill>
                            <a:schemeClr val="tx1"/>
                          </a:solidFill>
                          <a:latin typeface="+mj-lt"/>
                          <a:ea typeface="+mn-ea"/>
                          <a:cs typeface="+mn-cs"/>
                        </a:rPr>
                        <a:t>Status 221007:</a:t>
                      </a:r>
                      <a:r>
                        <a:rPr lang="sv-SE" sz="1100" kern="1200" dirty="0" smtClean="0">
                          <a:solidFill>
                            <a:schemeClr val="tx1"/>
                          </a:solidFill>
                          <a:latin typeface="+mj-lt"/>
                          <a:ea typeface="+mn-ea"/>
                          <a:cs typeface="+mn-cs"/>
                        </a:rPr>
                        <a:t> Ex på verktyg som används: Blodsockermätare och </a:t>
                      </a:r>
                      <a:r>
                        <a:rPr lang="sv-SE" sz="1100" kern="1200" dirty="0" err="1" smtClean="0">
                          <a:solidFill>
                            <a:schemeClr val="tx1"/>
                          </a:solidFill>
                          <a:latin typeface="+mj-lt"/>
                          <a:ea typeface="+mn-ea"/>
                          <a:cs typeface="+mn-cs"/>
                        </a:rPr>
                        <a:t>blodtrycksmanchetter</a:t>
                      </a:r>
                      <a:r>
                        <a:rPr lang="sv-SE" sz="1100" kern="1200" dirty="0" smtClean="0">
                          <a:solidFill>
                            <a:schemeClr val="tx1"/>
                          </a:solidFill>
                          <a:latin typeface="+mj-lt"/>
                          <a:ea typeface="+mn-ea"/>
                          <a:cs typeface="+mn-cs"/>
                        </a:rPr>
                        <a:t> för gravida.</a:t>
                      </a:r>
                    </a:p>
                    <a:p>
                      <a:pPr marL="0" algn="l" defTabSz="1219170" rtl="0" eaLnBrk="1" latinLnBrk="0" hangingPunct="1"/>
                      <a:r>
                        <a:rPr lang="sv-SE" sz="1100" kern="1200" dirty="0" smtClean="0">
                          <a:solidFill>
                            <a:schemeClr val="tx1"/>
                          </a:solidFill>
                          <a:latin typeface="+mj-lt"/>
                          <a:ea typeface="+mn-ea"/>
                          <a:cs typeface="+mn-cs"/>
                        </a:rPr>
                        <a:t>Självtester HPV</a:t>
                      </a:r>
                    </a:p>
                    <a:p>
                      <a:pPr marL="0" algn="l" defTabSz="1219170" rtl="0" eaLnBrk="1" latinLnBrk="0" hangingPunct="1"/>
                      <a:r>
                        <a:rPr lang="sv-SE" sz="1100" kern="1200" dirty="0" smtClean="0">
                          <a:solidFill>
                            <a:schemeClr val="tx1"/>
                          </a:solidFill>
                          <a:latin typeface="+mj-lt"/>
                          <a:ea typeface="+mn-ea"/>
                          <a:cs typeface="+mn-cs"/>
                        </a:rPr>
                        <a:t>BB Hemma</a:t>
                      </a:r>
                    </a:p>
                    <a:p>
                      <a:pPr marL="0" algn="l" defTabSz="1219170" rtl="0" eaLnBrk="1" latinLnBrk="0" hangingPunct="1"/>
                      <a:r>
                        <a:rPr lang="sv-SE" sz="1100" kern="1200" dirty="0" err="1" smtClean="0">
                          <a:solidFill>
                            <a:schemeClr val="tx1"/>
                          </a:solidFill>
                          <a:latin typeface="+mj-lt"/>
                          <a:ea typeface="+mn-ea"/>
                          <a:cs typeface="+mn-cs"/>
                        </a:rPr>
                        <a:t>Healthy</a:t>
                      </a:r>
                      <a:r>
                        <a:rPr lang="sv-SE" sz="1100" kern="1200" dirty="0" smtClean="0">
                          <a:solidFill>
                            <a:schemeClr val="tx1"/>
                          </a:solidFill>
                          <a:latin typeface="+mj-lt"/>
                          <a:ea typeface="+mn-ea"/>
                          <a:cs typeface="+mn-cs"/>
                        </a:rPr>
                        <a:t> </a:t>
                      </a:r>
                      <a:r>
                        <a:rPr lang="sv-SE" sz="1100" kern="1200" dirty="0" err="1" smtClean="0">
                          <a:solidFill>
                            <a:schemeClr val="tx1"/>
                          </a:solidFill>
                          <a:latin typeface="+mj-lt"/>
                          <a:ea typeface="+mn-ea"/>
                          <a:cs typeface="+mn-cs"/>
                        </a:rPr>
                        <a:t>Mom</a:t>
                      </a:r>
                      <a:endParaRPr lang="sv-SE" sz="1100" kern="1200" dirty="0" smtClean="0">
                        <a:solidFill>
                          <a:schemeClr val="tx1"/>
                        </a:solidFill>
                        <a:latin typeface="+mj-lt"/>
                        <a:ea typeface="+mn-ea"/>
                        <a:cs typeface="+mn-cs"/>
                      </a:endParaRPr>
                    </a:p>
                    <a:p>
                      <a:pPr marL="0" algn="l" defTabSz="1219170" rtl="0" eaLnBrk="1" latinLnBrk="0" hangingPunct="1"/>
                      <a:r>
                        <a:rPr lang="sv-SE" sz="1100" kern="1200" dirty="0" smtClean="0">
                          <a:solidFill>
                            <a:schemeClr val="tx1"/>
                          </a:solidFill>
                          <a:latin typeface="+mj-lt"/>
                          <a:ea typeface="+mn-ea"/>
                          <a:cs typeface="+mn-cs"/>
                        </a:rPr>
                        <a:t>Tät.nu </a:t>
                      </a:r>
                      <a:endParaRPr lang="sv-SE" sz="11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7653">
                <a:tc vMerge="1">
                  <a:txBody>
                    <a:bodyPr/>
                    <a:lstStyle/>
                    <a:p>
                      <a:endParaRPr lang="sv-SE" sz="1200" b="0" i="1" kern="1200" dirty="0">
                        <a:solidFill>
                          <a:schemeClr val="tx1"/>
                        </a:solidFill>
                        <a:latin typeface="Arial" panose="020B0604020202020204" pitchFamily="34" charset="0"/>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vl="0"/>
                      <a:endParaRPr lang="sv-SE" sz="1300" b="0" baseline="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kern="1200" dirty="0" smtClean="0">
                          <a:solidFill>
                            <a:schemeClr val="tx1"/>
                          </a:solidFill>
                          <a:latin typeface="+mj-lt"/>
                          <a:ea typeface="+mn-ea"/>
                          <a:cs typeface="+mn-cs"/>
                        </a:rPr>
                        <a:t>Efterfråga verksamhetsnära stödfunktioner för att kunna utveckla användning av digitala verktyg.</a:t>
                      </a:r>
                    </a:p>
                    <a:p>
                      <a:endParaRPr lang="sv-SE" sz="110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Status 231006: </a:t>
                      </a:r>
                      <a:r>
                        <a:rPr lang="sv-SE" sz="1100" b="0" kern="1200" dirty="0" smtClean="0">
                          <a:solidFill>
                            <a:schemeClr val="tx1"/>
                          </a:solidFill>
                          <a:latin typeface="+mj-lt"/>
                          <a:ea typeface="+mn-ea"/>
                          <a:cs typeface="+mn-cs"/>
                        </a:rPr>
                        <a:t>Fortsätter driva det under 2024</a:t>
                      </a:r>
                    </a:p>
                    <a:p>
                      <a:pPr marL="0" algn="l" defTabSz="1219170" rtl="0" eaLnBrk="1" latinLnBrk="0" hangingPunct="1"/>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Behov av samordning i SÖSR av IT-frågor och helst en utsedd resurs som kontaktperson för Kvinnosjukvården. </a:t>
                      </a:r>
                    </a:p>
                    <a:p>
                      <a:pPr marL="0" algn="l" defTabSz="1219170" rtl="0" eaLnBrk="1" latinLnBrk="0" hangingPunct="1"/>
                      <a:r>
                        <a:rPr lang="sv-SE" sz="1100" b="0" kern="1200" dirty="0" smtClean="0">
                          <a:solidFill>
                            <a:schemeClr val="tx1"/>
                          </a:solidFill>
                          <a:latin typeface="+mj-lt"/>
                          <a:ea typeface="+mn-ea"/>
                          <a:cs typeface="+mn-cs"/>
                        </a:rPr>
                        <a:t>Lokalt på klinikerna bör utsedd ansvarig finnas för samordning av IT-frågor.</a:t>
                      </a:r>
                      <a:endParaRPr lang="sv-SE" sz="1100" b="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Arial" panose="020B0604020202020204" pitchFamily="34"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71924">
                <a:tc vMerge="1">
                  <a:txBody>
                    <a:bodyPr/>
                    <a:lstStyle/>
                    <a:p>
                      <a:pPr marL="171450" indent="-171450">
                        <a:buFont typeface="Arial" panose="020B0604020202020204" pitchFamily="34" charset="0"/>
                        <a:buChar char="•"/>
                      </a:pPr>
                      <a:endParaRPr lang="sv-SE" sz="1200" b="0" i="1"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sv-SE" sz="1300" dirty="0">
                        <a:solidFill>
                          <a:schemeClr val="tx1"/>
                        </a:solidFill>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kern="1200" dirty="0" smtClean="0">
                          <a:solidFill>
                            <a:schemeClr val="tx1"/>
                          </a:solidFill>
                          <a:latin typeface="+mj-lt"/>
                          <a:ea typeface="+mn-ea"/>
                          <a:cs typeface="+mn-cs"/>
                        </a:rPr>
                        <a:t>Omvärldsbevaka för att hitta goda exempel på lösningar för ökad patientdelaktighet.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Status 231006: </a:t>
                      </a:r>
                      <a:r>
                        <a:rPr lang="sv-SE" sz="1100" b="0" kern="1200" dirty="0" smtClean="0">
                          <a:solidFill>
                            <a:schemeClr val="tx1"/>
                          </a:solidFill>
                          <a:latin typeface="+mj-lt"/>
                          <a:ea typeface="+mn-ea"/>
                          <a:cs typeface="+mn-cs"/>
                        </a:rPr>
                        <a:t>Arbetet fortsätter </a:t>
                      </a:r>
                    </a:p>
                    <a:p>
                      <a:pPr marL="0" algn="l" defTabSz="1219170" rtl="0" eaLnBrk="1" latinLnBrk="0" hangingPunct="1"/>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Exempelvis SKRs arbete med överenskommelsen om Kvinnors hälsa.</a:t>
                      </a:r>
                    </a:p>
                    <a:p>
                      <a:pPr marL="0" algn="l" defTabSz="1219170" rtl="0" eaLnBrk="1" latinLnBrk="0" hangingPunct="1"/>
                      <a:r>
                        <a:rPr lang="sv-SE" sz="1100" b="0" kern="1200" dirty="0" smtClean="0">
                          <a:solidFill>
                            <a:schemeClr val="tx1"/>
                          </a:solidFill>
                          <a:latin typeface="+mj-lt"/>
                          <a:ea typeface="+mn-ea"/>
                          <a:cs typeface="+mn-cs"/>
                        </a:rPr>
                        <a:t>Användning av levande bibliotek i RPO, eventuellt en representant med på del av RPO-möte för dialog.</a:t>
                      </a:r>
                      <a:endParaRPr lang="sv-SE" sz="1100" b="0" kern="1200" dirty="0">
                        <a:solidFill>
                          <a:schemeClr val="tx1"/>
                        </a:solidFill>
                        <a:latin typeface="+mj-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buFont typeface="Arial" panose="020B0604020202020204" pitchFamily="34" charset="0"/>
                        <a:buNone/>
                      </a:pPr>
                      <a:endParaRPr lang="sv-SE" sz="1200" b="0" i="1" dirty="0">
                        <a:solidFill>
                          <a:srgbClr val="393939"/>
                        </a:solidFill>
                        <a:effectLst/>
                        <a:latin typeface="+mn-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3850" y="2700412"/>
            <a:ext cx="285750" cy="285750"/>
          </a:xfrm>
          <a:prstGeom prst="rect">
            <a:avLst/>
          </a:prstGeom>
        </p:spPr>
      </p:pic>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83951" y="3805166"/>
            <a:ext cx="285750" cy="285750"/>
          </a:xfrm>
          <a:prstGeom prst="rect">
            <a:avLst/>
          </a:prstGeom>
        </p:spPr>
      </p:pic>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52026" y="1595658"/>
            <a:ext cx="285750" cy="285750"/>
          </a:xfrm>
          <a:prstGeom prst="rect">
            <a:avLst/>
          </a:prstGeom>
        </p:spPr>
      </p:pic>
    </p:spTree>
    <p:extLst>
      <p:ext uri="{BB962C8B-B14F-4D97-AF65-F5344CB8AC3E}">
        <p14:creationId xmlns:p14="http://schemas.microsoft.com/office/powerpoint/2010/main" val="1508600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 17"/>
          <p:cNvGraphicFramePr>
            <a:graphicFrameLocks noGrp="1"/>
          </p:cNvGraphicFramePr>
          <p:nvPr>
            <p:extLst>
              <p:ext uri="{D42A27DB-BD31-4B8C-83A1-F6EECF244321}">
                <p14:modId xmlns:p14="http://schemas.microsoft.com/office/powerpoint/2010/main" val="4202086902"/>
              </p:ext>
            </p:extLst>
          </p:nvPr>
        </p:nvGraphicFramePr>
        <p:xfrm>
          <a:off x="0" y="0"/>
          <a:ext cx="12191999" cy="5219873"/>
        </p:xfrm>
        <a:graphic>
          <a:graphicData uri="http://schemas.openxmlformats.org/drawingml/2006/table">
            <a:tbl>
              <a:tblPr firstRow="1" bandRow="1">
                <a:tableStyleId>{72833802-FEF1-4C79-8D5D-14CF1EAF98D9}</a:tableStyleId>
              </a:tblPr>
              <a:tblGrid>
                <a:gridCol w="1932495">
                  <a:extLst>
                    <a:ext uri="{9D8B030D-6E8A-4147-A177-3AD203B41FA5}">
                      <a16:colId xmlns:a16="http://schemas.microsoft.com/office/drawing/2014/main" val="20000"/>
                    </a:ext>
                  </a:extLst>
                </a:gridCol>
                <a:gridCol w="1536569">
                  <a:extLst>
                    <a:ext uri="{9D8B030D-6E8A-4147-A177-3AD203B41FA5}">
                      <a16:colId xmlns:a16="http://schemas.microsoft.com/office/drawing/2014/main" val="20001"/>
                    </a:ext>
                  </a:extLst>
                </a:gridCol>
                <a:gridCol w="3506771">
                  <a:extLst>
                    <a:ext uri="{9D8B030D-6E8A-4147-A177-3AD203B41FA5}">
                      <a16:colId xmlns:a16="http://schemas.microsoft.com/office/drawing/2014/main" val="1830092349"/>
                    </a:ext>
                  </a:extLst>
                </a:gridCol>
                <a:gridCol w="4289573">
                  <a:extLst>
                    <a:ext uri="{9D8B030D-6E8A-4147-A177-3AD203B41FA5}">
                      <a16:colId xmlns:a16="http://schemas.microsoft.com/office/drawing/2014/main" val="2606121942"/>
                    </a:ext>
                  </a:extLst>
                </a:gridCol>
                <a:gridCol w="926591">
                  <a:extLst>
                    <a:ext uri="{9D8B030D-6E8A-4147-A177-3AD203B41FA5}">
                      <a16:colId xmlns:a16="http://schemas.microsoft.com/office/drawing/2014/main" val="3795709679"/>
                    </a:ext>
                  </a:extLst>
                </a:gridCol>
              </a:tblGrid>
              <a:tr h="534154">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bg1"/>
                          </a:solidFill>
                          <a:latin typeface="+mj-lt"/>
                          <a:ea typeface="Bryant Regular"/>
                          <a:cs typeface="Bryant Regular"/>
                        </a:rPr>
                        <a:t>Nationellt insatsområde</a:t>
                      </a:r>
                      <a:endParaRPr lang="sv-SE" sz="1300" kern="1200" baseline="0" dirty="0">
                        <a:solidFill>
                          <a:schemeClr val="bg1"/>
                        </a:solidFill>
                        <a:latin typeface="+mj-lt"/>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Arial"/>
                          <a:ea typeface="Bryant Regular"/>
                          <a:cs typeface="Bryant Regular"/>
                        </a:defRPr>
                      </a:lvl1pPr>
                      <a:lvl2pPr marL="457200" algn="l" defTabSz="914400" rtl="0" eaLnBrk="1" latinLnBrk="0" hangingPunct="1">
                        <a:defRPr sz="1800" b="1" kern="1200">
                          <a:solidFill>
                            <a:schemeClr val="lt1"/>
                          </a:solidFill>
                          <a:latin typeface="Arial"/>
                          <a:ea typeface="Bryant Regular"/>
                          <a:cs typeface="Bryant Regular"/>
                        </a:defRPr>
                      </a:lvl2pPr>
                      <a:lvl3pPr marL="914400" algn="l" defTabSz="914400" rtl="0" eaLnBrk="1" latinLnBrk="0" hangingPunct="1">
                        <a:defRPr sz="1800" b="1" kern="1200">
                          <a:solidFill>
                            <a:schemeClr val="lt1"/>
                          </a:solidFill>
                          <a:latin typeface="Arial"/>
                          <a:ea typeface="Bryant Regular"/>
                          <a:cs typeface="Bryant Regular"/>
                        </a:defRPr>
                      </a:lvl3pPr>
                      <a:lvl4pPr marL="1371600" algn="l" defTabSz="914400" rtl="0" eaLnBrk="1" latinLnBrk="0" hangingPunct="1">
                        <a:defRPr sz="1800" b="1" kern="1200">
                          <a:solidFill>
                            <a:schemeClr val="lt1"/>
                          </a:solidFill>
                          <a:latin typeface="Arial"/>
                          <a:ea typeface="Bryant Regular"/>
                          <a:cs typeface="Bryant Regular"/>
                        </a:defRPr>
                      </a:lvl4pPr>
                      <a:lvl5pPr marL="1828800" algn="l" defTabSz="914400" rtl="0" eaLnBrk="1" latinLnBrk="0" hangingPunct="1">
                        <a:defRPr sz="1800" b="1" kern="1200">
                          <a:solidFill>
                            <a:schemeClr val="lt1"/>
                          </a:solidFill>
                          <a:latin typeface="Arial"/>
                          <a:ea typeface="Bryant Regular"/>
                          <a:cs typeface="Bryant Regular"/>
                        </a:defRPr>
                      </a:lvl5pPr>
                      <a:lvl6pPr marL="2286000" algn="l" defTabSz="914400" rtl="0" eaLnBrk="1" latinLnBrk="0" hangingPunct="1">
                        <a:defRPr sz="1800" b="1" kern="1200">
                          <a:solidFill>
                            <a:schemeClr val="lt1"/>
                          </a:solidFill>
                          <a:latin typeface="Arial"/>
                          <a:ea typeface="Bryant Regular"/>
                          <a:cs typeface="Bryant Regular"/>
                        </a:defRPr>
                      </a:lvl6pPr>
                      <a:lvl7pPr marL="2743200" algn="l" defTabSz="914400" rtl="0" eaLnBrk="1" latinLnBrk="0" hangingPunct="1">
                        <a:defRPr sz="1800" b="1" kern="1200">
                          <a:solidFill>
                            <a:schemeClr val="lt1"/>
                          </a:solidFill>
                          <a:latin typeface="Arial"/>
                          <a:ea typeface="Bryant Regular"/>
                          <a:cs typeface="Bryant Regular"/>
                        </a:defRPr>
                      </a:lvl7pPr>
                      <a:lvl8pPr marL="3200400" algn="l" defTabSz="914400" rtl="0" eaLnBrk="1" latinLnBrk="0" hangingPunct="1">
                        <a:defRPr sz="1800" b="1" kern="1200">
                          <a:solidFill>
                            <a:schemeClr val="lt1"/>
                          </a:solidFill>
                          <a:latin typeface="Arial"/>
                          <a:ea typeface="Bryant Regular"/>
                          <a:cs typeface="Bryant Regular"/>
                        </a:defRPr>
                      </a:lvl8pPr>
                      <a:lvl9pPr marL="3657600" algn="l" defTabSz="914400" rtl="0" eaLnBrk="1" latinLnBrk="0" hangingPunct="1">
                        <a:defRPr sz="1800" b="1" kern="1200">
                          <a:solidFill>
                            <a:schemeClr val="lt1"/>
                          </a:solidFill>
                          <a:latin typeface="Arial"/>
                          <a:ea typeface="Bryant Regular"/>
                          <a:cs typeface="Bryant Regular"/>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bg1"/>
                          </a:solidFill>
                          <a:latin typeface="+mj-lt"/>
                          <a:ea typeface="Bryant Regular"/>
                          <a:cs typeface="Bryant Regular"/>
                        </a:rPr>
                        <a:t>Prioriterat område </a:t>
                      </a:r>
                      <a:br>
                        <a:rPr lang="sv-SE" sz="1300" kern="1200" baseline="0" dirty="0" smtClean="0">
                          <a:solidFill>
                            <a:schemeClr val="bg1"/>
                          </a:solidFill>
                          <a:latin typeface="+mj-lt"/>
                          <a:ea typeface="Bryant Regular"/>
                          <a:cs typeface="Bryant Regular"/>
                        </a:rPr>
                      </a:br>
                      <a:r>
                        <a:rPr lang="sv-SE" sz="1300" kern="1200" baseline="0" dirty="0" smtClean="0">
                          <a:solidFill>
                            <a:schemeClr val="bg1"/>
                          </a:solidFill>
                          <a:latin typeface="+mj-lt"/>
                          <a:ea typeface="Bryant Regular"/>
                          <a:cs typeface="Bryant Regular"/>
                        </a:rPr>
                        <a:t>och patientlöften</a:t>
                      </a:r>
                      <a:endParaRPr lang="sv-SE" sz="1300" kern="1200" baseline="0" dirty="0">
                        <a:solidFill>
                          <a:schemeClr val="bg1"/>
                        </a:solidFill>
                        <a:latin typeface="+mj-lt"/>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bg1"/>
                          </a:solidFill>
                          <a:latin typeface="+mj-lt"/>
                          <a:ea typeface="Bryant Regular"/>
                          <a:cs typeface="Bryant Regular"/>
                        </a:rPr>
                        <a:t>Aktiviteter</a:t>
                      </a:r>
                      <a:endParaRPr lang="sv-SE" sz="1300" kern="1200" baseline="0" dirty="0">
                        <a:solidFill>
                          <a:schemeClr val="bg1"/>
                        </a:solidFill>
                        <a:latin typeface="+mj-lt"/>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bg1"/>
                          </a:solidFill>
                          <a:latin typeface="+mj-lt"/>
                          <a:ea typeface="Bryant Regular"/>
                          <a:cs typeface="Bryant Regular"/>
                        </a:rPr>
                        <a:t>Uppföljning</a:t>
                      </a:r>
                      <a:endParaRPr lang="sv-SE" sz="1300" kern="1200" baseline="0" dirty="0">
                        <a:solidFill>
                          <a:schemeClr val="bg1"/>
                        </a:solidFill>
                        <a:latin typeface="+mj-lt"/>
                        <a:ea typeface="Bryant Regular"/>
                        <a:cs typeface="Bryant Regular"/>
                      </a:endParaRPr>
                    </a:p>
                  </a:txBody>
                  <a:tcPr marL="121920" marR="121920" marT="60960" marB="60960">
                    <a:lnB w="12700" cap="flat" cmpd="sng" algn="ctr">
                      <a:solidFill>
                        <a:schemeClr val="tx1"/>
                      </a:solidFill>
                      <a:prstDash val="solid"/>
                      <a:round/>
                      <a:headEnd type="none" w="med" len="med"/>
                      <a:tailEnd type="none" w="med" len="med"/>
                    </a:lnB>
                  </a:tcPr>
                </a:tc>
                <a:tc>
                  <a:txBody>
                    <a:bodyPr/>
                    <a:lstStyle/>
                    <a:p>
                      <a:r>
                        <a:rPr lang="sv-SE" sz="1300" kern="1200" baseline="0" dirty="0">
                          <a:solidFill>
                            <a:schemeClr val="bg1"/>
                          </a:solidFill>
                          <a:latin typeface="+mj-lt"/>
                          <a:ea typeface="Bryant Regular"/>
                          <a:cs typeface="Bryant Regular"/>
                        </a:rPr>
                        <a:t>Status</a:t>
                      </a:r>
                    </a:p>
                  </a:txBody>
                  <a:tcPr marL="121920" marR="121920" marT="60960" marB="6096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74959">
                <a:tc rowSpan="3">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179388" indent="-179388">
                        <a:buFont typeface="Arial" panose="020B0604020202020204" pitchFamily="34" charset="0"/>
                        <a:buChar char="•"/>
                      </a:pPr>
                      <a:r>
                        <a:rPr lang="sv-SE" sz="1300" kern="1200" baseline="0" dirty="0" smtClean="0">
                          <a:solidFill>
                            <a:schemeClr val="dk1"/>
                          </a:solidFill>
                          <a:latin typeface="+mj-lt"/>
                          <a:ea typeface="Bryant Regular"/>
                          <a:cs typeface="Bryant Regular"/>
                        </a:rPr>
                        <a:t>Säkerhetskultur</a:t>
                      </a:r>
                    </a:p>
                    <a:p>
                      <a:pPr marL="179388" indent="-179388">
                        <a:buFont typeface="Arial" panose="020B0604020202020204" pitchFamily="34" charset="0"/>
                        <a:buChar char="•"/>
                      </a:pPr>
                      <a:r>
                        <a:rPr lang="sv-SE" sz="1300" kern="1200" baseline="0" dirty="0" smtClean="0">
                          <a:solidFill>
                            <a:schemeClr val="dk1"/>
                          </a:solidFill>
                          <a:latin typeface="+mj-lt"/>
                          <a:ea typeface="Bryant Regular"/>
                          <a:cs typeface="Bryant Regular"/>
                        </a:rPr>
                        <a:t>Patient- och närstående-medverkan i </a:t>
                      </a:r>
                      <a:r>
                        <a:rPr lang="sv-SE" sz="1300" kern="1200" baseline="0" dirty="0" err="1" smtClean="0">
                          <a:solidFill>
                            <a:schemeClr val="dk1"/>
                          </a:solidFill>
                          <a:latin typeface="+mj-lt"/>
                          <a:ea typeface="Bryant Regular"/>
                          <a:cs typeface="Bryant Regular"/>
                        </a:rPr>
                        <a:t>patientsäkerhets-arbete</a:t>
                      </a:r>
                      <a:endParaRPr lang="sv-SE" sz="1300" kern="1200" baseline="0" dirty="0" smtClean="0">
                        <a:solidFill>
                          <a:schemeClr val="dk1"/>
                        </a:solidFill>
                        <a:latin typeface="+mj-lt"/>
                        <a:ea typeface="Bryant Regular"/>
                        <a:cs typeface="Bryant Regular"/>
                      </a:endParaRPr>
                    </a:p>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lvl1pPr marL="0" algn="l" defTabSz="914400" rtl="0" eaLnBrk="1" latinLnBrk="0" hangingPunct="1">
                        <a:defRPr sz="1800" kern="1200">
                          <a:solidFill>
                            <a:schemeClr val="dk1"/>
                          </a:solidFill>
                          <a:latin typeface="Arial"/>
                          <a:ea typeface="Bryant Regular"/>
                          <a:cs typeface="Bryant Regular"/>
                        </a:defRPr>
                      </a:lvl1pPr>
                      <a:lvl2pPr marL="457200" algn="l" defTabSz="914400" rtl="0" eaLnBrk="1" latinLnBrk="0" hangingPunct="1">
                        <a:defRPr sz="1800" kern="1200">
                          <a:solidFill>
                            <a:schemeClr val="dk1"/>
                          </a:solidFill>
                          <a:latin typeface="Arial"/>
                          <a:ea typeface="Bryant Regular"/>
                          <a:cs typeface="Bryant Regular"/>
                        </a:defRPr>
                      </a:lvl2pPr>
                      <a:lvl3pPr marL="914400" algn="l" defTabSz="914400" rtl="0" eaLnBrk="1" latinLnBrk="0" hangingPunct="1">
                        <a:defRPr sz="1800" kern="1200">
                          <a:solidFill>
                            <a:schemeClr val="dk1"/>
                          </a:solidFill>
                          <a:latin typeface="Arial"/>
                          <a:ea typeface="Bryant Regular"/>
                          <a:cs typeface="Bryant Regular"/>
                        </a:defRPr>
                      </a:lvl3pPr>
                      <a:lvl4pPr marL="1371600" algn="l" defTabSz="914400" rtl="0" eaLnBrk="1" latinLnBrk="0" hangingPunct="1">
                        <a:defRPr sz="1800" kern="1200">
                          <a:solidFill>
                            <a:schemeClr val="dk1"/>
                          </a:solidFill>
                          <a:latin typeface="Arial"/>
                          <a:ea typeface="Bryant Regular"/>
                          <a:cs typeface="Bryant Regular"/>
                        </a:defRPr>
                      </a:lvl4pPr>
                      <a:lvl5pPr marL="1828800" algn="l" defTabSz="914400" rtl="0" eaLnBrk="1" latinLnBrk="0" hangingPunct="1">
                        <a:defRPr sz="1800" kern="1200">
                          <a:solidFill>
                            <a:schemeClr val="dk1"/>
                          </a:solidFill>
                          <a:latin typeface="Arial"/>
                          <a:ea typeface="Bryant Regular"/>
                          <a:cs typeface="Bryant Regular"/>
                        </a:defRPr>
                      </a:lvl5pPr>
                      <a:lvl6pPr marL="2286000" algn="l" defTabSz="914400" rtl="0" eaLnBrk="1" latinLnBrk="0" hangingPunct="1">
                        <a:defRPr sz="1800" kern="1200">
                          <a:solidFill>
                            <a:schemeClr val="dk1"/>
                          </a:solidFill>
                          <a:latin typeface="Arial"/>
                          <a:ea typeface="Bryant Regular"/>
                          <a:cs typeface="Bryant Regular"/>
                        </a:defRPr>
                      </a:lvl6pPr>
                      <a:lvl7pPr marL="2743200" algn="l" defTabSz="914400" rtl="0" eaLnBrk="1" latinLnBrk="0" hangingPunct="1">
                        <a:defRPr sz="1800" kern="1200">
                          <a:solidFill>
                            <a:schemeClr val="dk1"/>
                          </a:solidFill>
                          <a:latin typeface="Arial"/>
                          <a:ea typeface="Bryant Regular"/>
                          <a:cs typeface="Bryant Regular"/>
                        </a:defRPr>
                      </a:lvl7pPr>
                      <a:lvl8pPr marL="3200400" algn="l" defTabSz="914400" rtl="0" eaLnBrk="1" latinLnBrk="0" hangingPunct="1">
                        <a:defRPr sz="1800" kern="1200">
                          <a:solidFill>
                            <a:schemeClr val="dk1"/>
                          </a:solidFill>
                          <a:latin typeface="Arial"/>
                          <a:ea typeface="Bryant Regular"/>
                          <a:cs typeface="Bryant Regular"/>
                        </a:defRPr>
                      </a:lvl8pPr>
                      <a:lvl9pPr marL="3657600" algn="l" defTabSz="914400" rtl="0" eaLnBrk="1" latinLnBrk="0" hangingPunct="1">
                        <a:defRPr sz="1800" kern="1200">
                          <a:solidFill>
                            <a:schemeClr val="dk1"/>
                          </a:solidFill>
                          <a:latin typeface="Arial"/>
                          <a:ea typeface="Bryant Regular"/>
                          <a:cs typeface="Bryant Regular"/>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dk1"/>
                          </a:solidFill>
                          <a:latin typeface="+mj-lt"/>
                          <a:ea typeface="Bryant Regular"/>
                          <a:cs typeface="Bryant Regular"/>
                        </a:rPr>
                        <a:t>Få tillgång till patientsäker vård</a:t>
                      </a:r>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kern="1200" baseline="0" dirty="0" smtClean="0">
                          <a:solidFill>
                            <a:schemeClr val="dk1"/>
                          </a:solidFill>
                          <a:latin typeface="+mj-lt"/>
                          <a:ea typeface="Bryant Regular"/>
                          <a:cs typeface="Bryant Regular"/>
                        </a:rPr>
                        <a:t>Säkerställa operationsutrymme för canceroperationer inom SÖSR</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1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b="1" kern="1200" baseline="0" dirty="0" smtClean="0">
                          <a:solidFill>
                            <a:schemeClr val="dk1"/>
                          </a:solidFill>
                          <a:latin typeface="+mj-lt"/>
                          <a:ea typeface="Bryant Regular"/>
                          <a:cs typeface="Bryant Regular"/>
                        </a:rPr>
                        <a:t>Status 231006: </a:t>
                      </a:r>
                      <a:r>
                        <a:rPr lang="sv-SE" sz="1100" b="0" kern="1200" baseline="0" dirty="0" smtClean="0">
                          <a:solidFill>
                            <a:schemeClr val="dk1"/>
                          </a:solidFill>
                          <a:latin typeface="+mj-lt"/>
                          <a:ea typeface="Bryant Regular"/>
                          <a:cs typeface="Bryant Regular"/>
                        </a:rPr>
                        <a:t>Fortsatt fokus på detta framåt. OP-planerare i SÖSR utvecklar ett samarbete.</a:t>
                      </a:r>
                    </a:p>
                    <a:p>
                      <a:r>
                        <a:rPr lang="sv-SE" sz="1100" b="1" kern="1200" baseline="0" dirty="0" smtClean="0">
                          <a:solidFill>
                            <a:schemeClr val="dk1"/>
                          </a:solidFill>
                          <a:latin typeface="+mj-lt"/>
                          <a:ea typeface="Bryant Regular"/>
                          <a:cs typeface="Bryant Regular"/>
                        </a:rPr>
                        <a:t>Indikator och mål: </a:t>
                      </a:r>
                      <a:r>
                        <a:rPr lang="sv-SE" sz="1100" kern="1200" baseline="0" dirty="0" smtClean="0">
                          <a:solidFill>
                            <a:schemeClr val="dk1"/>
                          </a:solidFill>
                          <a:latin typeface="+mj-lt"/>
                          <a:ea typeface="Bryant Regular"/>
                          <a:cs typeface="Bryant Regular"/>
                        </a:rPr>
                        <a:t>Väntetider enligt SVF</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baseline="0" dirty="0" smtClean="0">
                          <a:solidFill>
                            <a:schemeClr val="dk1"/>
                          </a:solidFill>
                          <a:latin typeface="+mj-lt"/>
                          <a:ea typeface="Bryant Regular"/>
                          <a:cs typeface="Bryant Regular"/>
                        </a:rPr>
                        <a:t>Status 221007: </a:t>
                      </a:r>
                      <a:r>
                        <a:rPr lang="sv-SE" sz="1100" kern="1200" baseline="0" dirty="0" smtClean="0">
                          <a:solidFill>
                            <a:schemeClr val="dk1"/>
                          </a:solidFill>
                          <a:latin typeface="+mj-lt"/>
                          <a:ea typeface="Bryant Regular"/>
                          <a:cs typeface="Bryant Regular"/>
                        </a:rPr>
                        <a:t>Aktivitet tillagd i handlingsplanen. Köerna har ökat </a:t>
                      </a:r>
                      <a:r>
                        <a:rPr lang="sv-SE" sz="1100" kern="1200" baseline="0" dirty="0" err="1" smtClean="0">
                          <a:solidFill>
                            <a:schemeClr val="dk1"/>
                          </a:solidFill>
                          <a:latin typeface="+mj-lt"/>
                          <a:ea typeface="Bryant Regular"/>
                          <a:cs typeface="Bryant Regular"/>
                        </a:rPr>
                        <a:t>pga</a:t>
                      </a:r>
                      <a:r>
                        <a:rPr lang="sv-SE" sz="1100" kern="1200" baseline="0" dirty="0" smtClean="0">
                          <a:solidFill>
                            <a:schemeClr val="dk1"/>
                          </a:solidFill>
                          <a:latin typeface="+mj-lt"/>
                          <a:ea typeface="Bryant Regular"/>
                          <a:cs typeface="Bryant Regular"/>
                        </a:rPr>
                        <a:t> minskat </a:t>
                      </a:r>
                      <a:r>
                        <a:rPr lang="sv-SE" sz="1100" kern="1200" baseline="0" dirty="0" err="1" smtClean="0">
                          <a:solidFill>
                            <a:schemeClr val="dk1"/>
                          </a:solidFill>
                          <a:latin typeface="+mj-lt"/>
                          <a:ea typeface="Bryant Regular"/>
                          <a:cs typeface="Bryant Regular"/>
                        </a:rPr>
                        <a:t>op</a:t>
                      </a:r>
                      <a:r>
                        <a:rPr lang="sv-SE" sz="1100" kern="1200" baseline="0" dirty="0" smtClean="0">
                          <a:solidFill>
                            <a:schemeClr val="dk1"/>
                          </a:solidFill>
                          <a:latin typeface="+mj-lt"/>
                          <a:ea typeface="Bryant Regular"/>
                          <a:cs typeface="Bryant Regular"/>
                        </a:rPr>
                        <a:t>-utrymme på US.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95345">
                <a:tc vMerge="1">
                  <a:txBody>
                    <a:bodyPr/>
                    <a:lstStyle/>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kern="1200" dirty="0" smtClean="0">
                          <a:solidFill>
                            <a:schemeClr val="tx1"/>
                          </a:solidFill>
                          <a:latin typeface="+mj-lt"/>
                          <a:ea typeface="+mn-ea"/>
                          <a:cs typeface="+mn-cs"/>
                        </a:rPr>
                        <a:t>Driva och </a:t>
                      </a:r>
                      <a:r>
                        <a:rPr lang="sv-SE" sz="1100" kern="1200" dirty="0" err="1" smtClean="0">
                          <a:solidFill>
                            <a:schemeClr val="tx1"/>
                          </a:solidFill>
                          <a:latin typeface="+mj-lt"/>
                          <a:ea typeface="+mn-ea"/>
                          <a:cs typeface="+mn-cs"/>
                        </a:rPr>
                        <a:t>kravställa</a:t>
                      </a:r>
                      <a:r>
                        <a:rPr lang="sv-SE" sz="1100" kern="1200" dirty="0" smtClean="0">
                          <a:solidFill>
                            <a:schemeClr val="tx1"/>
                          </a:solidFill>
                          <a:latin typeface="+mj-lt"/>
                          <a:ea typeface="+mn-ea"/>
                          <a:cs typeface="+mn-cs"/>
                        </a:rPr>
                        <a:t> för införande av nytt obstetriskt journalsystem med tillhörande patientsäker ultraljudsmodul och koppling till Graviditetsregistret. Alternativt behöver en separat ultraljudsmodul integreras i det nya journalsystemet.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dirty="0" smtClean="0">
                          <a:solidFill>
                            <a:schemeClr val="tx1"/>
                          </a:solidFill>
                          <a:latin typeface="+mj-lt"/>
                          <a:ea typeface="+mn-ea"/>
                          <a:cs typeface="+mn-cs"/>
                        </a:rPr>
                        <a:t>Status</a:t>
                      </a:r>
                      <a:r>
                        <a:rPr lang="sv-SE" sz="1100" b="1" kern="1200" baseline="0" dirty="0" smtClean="0">
                          <a:solidFill>
                            <a:schemeClr val="tx1"/>
                          </a:solidFill>
                          <a:latin typeface="+mj-lt"/>
                          <a:ea typeface="+mn-ea"/>
                          <a:cs typeface="+mn-cs"/>
                        </a:rPr>
                        <a:t> 231006: </a:t>
                      </a:r>
                      <a:r>
                        <a:rPr lang="sv-SE" sz="1100" b="0" kern="1200" baseline="0" dirty="0" smtClean="0">
                          <a:solidFill>
                            <a:schemeClr val="tx1"/>
                          </a:solidFill>
                          <a:latin typeface="+mj-lt"/>
                          <a:ea typeface="+mn-ea"/>
                          <a:cs typeface="+mn-cs"/>
                        </a:rPr>
                        <a:t>Arbete pågår.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1" kern="1200" dirty="0" smtClean="0">
                          <a:solidFill>
                            <a:schemeClr val="tx1"/>
                          </a:solidFill>
                          <a:latin typeface="+mj-lt"/>
                          <a:ea typeface="+mn-ea"/>
                          <a:cs typeface="+mn-cs"/>
                        </a:rPr>
                        <a:t>Status 221007: </a:t>
                      </a:r>
                      <a:r>
                        <a:rPr lang="sv-SE" sz="1100" b="0" kern="1200" dirty="0" smtClean="0">
                          <a:solidFill>
                            <a:schemeClr val="tx1"/>
                          </a:solidFill>
                          <a:latin typeface="+mj-lt"/>
                          <a:ea typeface="+mn-ea"/>
                          <a:cs typeface="+mn-cs"/>
                        </a:rPr>
                        <a:t>End </a:t>
                      </a:r>
                      <a:r>
                        <a:rPr lang="sv-SE" sz="1100" b="0" kern="1200" dirty="0" err="1" smtClean="0">
                          <a:solidFill>
                            <a:schemeClr val="tx1"/>
                          </a:solidFill>
                          <a:latin typeface="+mj-lt"/>
                          <a:ea typeface="+mn-ea"/>
                          <a:cs typeface="+mn-cs"/>
                        </a:rPr>
                        <a:t>of</a:t>
                      </a:r>
                      <a:r>
                        <a:rPr lang="sv-SE" sz="1100" b="0" kern="1200" dirty="0" smtClean="0">
                          <a:solidFill>
                            <a:schemeClr val="tx1"/>
                          </a:solidFill>
                          <a:latin typeface="+mj-lt"/>
                          <a:ea typeface="+mn-ea"/>
                          <a:cs typeface="+mn-cs"/>
                        </a:rPr>
                        <a:t> </a:t>
                      </a:r>
                      <a:r>
                        <a:rPr lang="sv-SE" sz="1100" b="0" kern="1200" dirty="0" err="1" smtClean="0">
                          <a:solidFill>
                            <a:schemeClr val="tx1"/>
                          </a:solidFill>
                          <a:latin typeface="+mj-lt"/>
                          <a:ea typeface="+mn-ea"/>
                          <a:cs typeface="+mn-cs"/>
                        </a:rPr>
                        <a:t>life</a:t>
                      </a:r>
                      <a:r>
                        <a:rPr lang="sv-SE" sz="1100" b="0" kern="1200" dirty="0" smtClean="0">
                          <a:solidFill>
                            <a:schemeClr val="tx1"/>
                          </a:solidFill>
                          <a:latin typeface="+mj-lt"/>
                          <a:ea typeface="+mn-ea"/>
                          <a:cs typeface="+mn-cs"/>
                        </a:rPr>
                        <a:t> 2025 för </a:t>
                      </a:r>
                      <a:r>
                        <a:rPr lang="sv-SE" sz="1100" b="0" kern="1200" dirty="0" err="1" smtClean="0">
                          <a:solidFill>
                            <a:schemeClr val="tx1"/>
                          </a:solidFill>
                          <a:latin typeface="+mj-lt"/>
                          <a:ea typeface="+mn-ea"/>
                          <a:cs typeface="+mn-cs"/>
                        </a:rPr>
                        <a:t>Obstetrix</a:t>
                      </a:r>
                      <a:r>
                        <a:rPr lang="sv-SE" sz="1100" b="0" kern="1200" dirty="0" smtClean="0">
                          <a:solidFill>
                            <a:schemeClr val="tx1"/>
                          </a:solidFill>
                          <a:latin typeface="+mj-lt"/>
                          <a:ea typeface="+mn-ea"/>
                          <a:cs typeface="+mn-cs"/>
                        </a:rPr>
                        <a:t>.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100" b="0" kern="1200" dirty="0" smtClean="0">
                          <a:solidFill>
                            <a:schemeClr val="tx1"/>
                          </a:solidFill>
                          <a:latin typeface="+mj-lt"/>
                          <a:ea typeface="+mn-ea"/>
                          <a:cs typeface="+mn-cs"/>
                        </a:rPr>
                        <a:t>Visning av </a:t>
                      </a:r>
                      <a:r>
                        <a:rPr lang="sv-SE" sz="1100" b="0" kern="1200" dirty="0" err="1" smtClean="0">
                          <a:solidFill>
                            <a:schemeClr val="tx1"/>
                          </a:solidFill>
                          <a:latin typeface="+mj-lt"/>
                          <a:ea typeface="+mn-ea"/>
                          <a:cs typeface="+mn-cs"/>
                        </a:rPr>
                        <a:t>Comic</a:t>
                      </a:r>
                      <a:r>
                        <a:rPr lang="sv-SE" sz="1100" b="0" kern="1200" dirty="0" smtClean="0">
                          <a:solidFill>
                            <a:schemeClr val="tx1"/>
                          </a:solidFill>
                          <a:latin typeface="+mj-lt"/>
                          <a:ea typeface="+mn-ea"/>
                          <a:cs typeface="+mn-cs"/>
                        </a:rPr>
                        <a:t> </a:t>
                      </a:r>
                      <a:r>
                        <a:rPr lang="sv-SE" sz="1100" b="0" kern="1200" dirty="0" err="1" smtClean="0">
                          <a:solidFill>
                            <a:schemeClr val="tx1"/>
                          </a:solidFill>
                          <a:latin typeface="+mj-lt"/>
                          <a:ea typeface="+mn-ea"/>
                          <a:cs typeface="+mn-cs"/>
                        </a:rPr>
                        <a:t>birth</a:t>
                      </a:r>
                      <a:r>
                        <a:rPr lang="sv-SE" sz="1100" b="0" kern="1200" dirty="0" smtClean="0">
                          <a:solidFill>
                            <a:schemeClr val="tx1"/>
                          </a:solidFill>
                          <a:latin typeface="+mj-lt"/>
                          <a:ea typeface="+mn-ea"/>
                          <a:cs typeface="+mn-cs"/>
                        </a:rPr>
                        <a:t> har inte levt upp till behoven. Nu kommer systemutvecklarna ut till klinikerna för att lyssna in behoven.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dirty="0">
                        <a:latin typeface="+mj-lt"/>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629899"/>
                  </a:ext>
                </a:extLst>
              </a:tr>
              <a:tr h="832104">
                <a:tc vMerge="1">
                  <a:txBody>
                    <a:bodyPr/>
                    <a:lstStyle/>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100" kern="1200" dirty="0" smtClean="0">
                          <a:solidFill>
                            <a:schemeClr val="tx1"/>
                          </a:solidFill>
                          <a:latin typeface="+mj-lt"/>
                          <a:ea typeface="+mn-ea"/>
                          <a:cs typeface="+mn-cs"/>
                        </a:rPr>
                        <a:t>Driva frågan om gemensamt kallelsesystem som är utformat utifrån vårdprogrammet för Cervixcancerprevention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1219170" rtl="0" eaLnBrk="1" latinLnBrk="0" hangingPunct="1"/>
                      <a:r>
                        <a:rPr lang="sv-SE" sz="1100" b="1" kern="1200" dirty="0" smtClean="0">
                          <a:solidFill>
                            <a:schemeClr val="tx1"/>
                          </a:solidFill>
                          <a:latin typeface="+mj-lt"/>
                          <a:ea typeface="+mn-ea"/>
                          <a:cs typeface="+mn-cs"/>
                        </a:rPr>
                        <a:t>Status 231006:</a:t>
                      </a:r>
                      <a:r>
                        <a:rPr lang="sv-SE" sz="1100" b="1" kern="1200" baseline="0" dirty="0" smtClean="0">
                          <a:solidFill>
                            <a:schemeClr val="tx1"/>
                          </a:solidFill>
                          <a:latin typeface="+mj-lt"/>
                          <a:ea typeface="+mn-ea"/>
                          <a:cs typeface="+mn-cs"/>
                        </a:rPr>
                        <a:t> </a:t>
                      </a:r>
                      <a:r>
                        <a:rPr lang="sv-SE" sz="1100" b="0" kern="1200" baseline="0" dirty="0" smtClean="0">
                          <a:solidFill>
                            <a:schemeClr val="tx1"/>
                          </a:solidFill>
                          <a:latin typeface="+mj-lt"/>
                          <a:ea typeface="+mn-ea"/>
                          <a:cs typeface="+mn-cs"/>
                        </a:rPr>
                        <a:t>HKS införs i Östergötland 2025 och efterfrågan gemensamt kallelsekansli motsvarande prostata-screening.</a:t>
                      </a:r>
                    </a:p>
                    <a:p>
                      <a:pPr marL="0" algn="l" defTabSz="1219170" rtl="0" eaLnBrk="1" latinLnBrk="0" hangingPunct="1"/>
                      <a:r>
                        <a:rPr lang="sv-SE" sz="1100" b="1" kern="1200" dirty="0" smtClean="0">
                          <a:solidFill>
                            <a:schemeClr val="tx1"/>
                          </a:solidFill>
                          <a:latin typeface="+mj-lt"/>
                          <a:ea typeface="+mn-ea"/>
                          <a:cs typeface="+mn-cs"/>
                        </a:rPr>
                        <a:t>Status 221007:</a:t>
                      </a:r>
                      <a:r>
                        <a:rPr lang="sv-SE" sz="1100" kern="1200" dirty="0" smtClean="0">
                          <a:solidFill>
                            <a:schemeClr val="tx1"/>
                          </a:solidFill>
                          <a:latin typeface="+mj-lt"/>
                          <a:ea typeface="+mn-ea"/>
                          <a:cs typeface="+mn-cs"/>
                        </a:rPr>
                        <a:t> Östergötland startar förstudie för att gå in i HKS. Kontakter är etablerade med Jönköping och Kalmar med målbild att samordna systemet.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200" b="0" i="1" kern="1200" dirty="0">
                        <a:solidFill>
                          <a:schemeClr val="tx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7651422"/>
                  </a:ext>
                </a:extLst>
              </a:tr>
              <a:tr h="138988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dk1"/>
                          </a:solidFill>
                          <a:latin typeface="+mj-lt"/>
                          <a:ea typeface="Bryant Regular"/>
                          <a:cs typeface="Bryant Regular"/>
                        </a:rPr>
                        <a:t>Implementering och uppföljning av nationella kunskapsstöd </a:t>
                      </a:r>
                    </a:p>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300" kern="1200" baseline="0" dirty="0" smtClean="0">
                          <a:solidFill>
                            <a:schemeClr val="dk1"/>
                          </a:solidFill>
                          <a:latin typeface="+mj-lt"/>
                          <a:ea typeface="Bryant Regular"/>
                          <a:cs typeface="Bryant Regular"/>
                        </a:rPr>
                        <a:t>Erbjudas diagnostik och behandling och uppföljning enligt bästa kunskap i varje möte</a:t>
                      </a:r>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100" kern="1200" baseline="0" dirty="0" smtClean="0">
                          <a:solidFill>
                            <a:schemeClr val="dk1"/>
                          </a:solidFill>
                          <a:latin typeface="+mj-lt"/>
                          <a:ea typeface="Bryant Regular"/>
                          <a:cs typeface="Bryant Regular"/>
                        </a:rPr>
                        <a:t>Fostermedicin, </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100" kern="1200" baseline="0" dirty="0" smtClean="0">
                          <a:solidFill>
                            <a:schemeClr val="dk1"/>
                          </a:solidFill>
                          <a:latin typeface="+mj-lt"/>
                          <a:ea typeface="Bryant Regular"/>
                          <a:cs typeface="Bryant Regular"/>
                        </a:rPr>
                        <a:t>Induktion v.41+0</a:t>
                      </a:r>
                    </a:p>
                    <a:p>
                      <a:pPr marL="0" marR="0" lvl="0" indent="0" algn="l" defTabSz="1219170" rtl="0" eaLnBrk="1" fontAlgn="auto" latinLnBrk="0" hangingPunct="1">
                        <a:lnSpc>
                          <a:spcPct val="100000"/>
                        </a:lnSpc>
                        <a:spcBef>
                          <a:spcPts val="0"/>
                        </a:spcBef>
                        <a:spcAft>
                          <a:spcPts val="0"/>
                        </a:spcAft>
                        <a:buClrTx/>
                        <a:buSzTx/>
                        <a:buFontTx/>
                        <a:buNone/>
                        <a:tabLst/>
                        <a:defRPr/>
                      </a:pPr>
                      <a:r>
                        <a:rPr lang="sv-SE" sz="1100" kern="1200" baseline="0" dirty="0" smtClean="0">
                          <a:solidFill>
                            <a:schemeClr val="dk1"/>
                          </a:solidFill>
                          <a:latin typeface="+mj-lt"/>
                          <a:ea typeface="Bryant Regular"/>
                          <a:cs typeface="Bryant Regular"/>
                        </a:rPr>
                        <a:t>Blödningsrubbningar</a:t>
                      </a:r>
                    </a:p>
                    <a:p>
                      <a:pPr marL="0" marR="0" lvl="0" indent="0" algn="l" defTabSz="1219170" rtl="0" eaLnBrk="1" fontAlgn="auto" latinLnBrk="0" hangingPunct="1">
                        <a:lnSpc>
                          <a:spcPct val="100000"/>
                        </a:lnSpc>
                        <a:spcBef>
                          <a:spcPts val="0"/>
                        </a:spcBef>
                        <a:spcAft>
                          <a:spcPts val="0"/>
                        </a:spcAft>
                        <a:buClrTx/>
                        <a:buSzTx/>
                        <a:buFontTx/>
                        <a:buNone/>
                        <a:tabLst/>
                        <a:defRPr/>
                      </a:pPr>
                      <a:endParaRPr lang="sv-SE" sz="1100" kern="1200" baseline="0" dirty="0" smtClean="0">
                        <a:solidFill>
                          <a:schemeClr val="dk1"/>
                        </a:solidFill>
                        <a:latin typeface="+mj-lt"/>
                        <a:ea typeface="Bryant Regular"/>
                        <a:cs typeface="Bryant Regular"/>
                      </a:endParaRPr>
                    </a:p>
                    <a:p>
                      <a:endParaRPr lang="sv-SE" sz="11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sv-SE" sz="1100" b="1" kern="1200" baseline="0" dirty="0" smtClean="0">
                          <a:solidFill>
                            <a:schemeClr val="dk1"/>
                          </a:solidFill>
                          <a:latin typeface="+mj-lt"/>
                          <a:ea typeface="Bryant Regular"/>
                          <a:cs typeface="Bryant Regular"/>
                        </a:rPr>
                        <a:t>Status 231006: RAG-grupperna får detta som uppdrag 2024</a:t>
                      </a:r>
                    </a:p>
                    <a:p>
                      <a:r>
                        <a:rPr lang="sv-SE" sz="1100" b="1" kern="1200" baseline="0" dirty="0" smtClean="0">
                          <a:solidFill>
                            <a:schemeClr val="dk1"/>
                          </a:solidFill>
                          <a:latin typeface="+mj-lt"/>
                          <a:ea typeface="Bryant Regular"/>
                          <a:cs typeface="Bryant Regular"/>
                        </a:rPr>
                        <a:t>Status 221007: </a:t>
                      </a:r>
                      <a:r>
                        <a:rPr lang="sv-SE" sz="1100" b="0" kern="1200" baseline="0" dirty="0" smtClean="0">
                          <a:solidFill>
                            <a:schemeClr val="dk1"/>
                          </a:solidFill>
                          <a:latin typeface="+mj-lt"/>
                          <a:ea typeface="Bryant Regular"/>
                          <a:cs typeface="Bryant Regular"/>
                        </a:rPr>
                        <a:t>Tillagd handlingsplanen</a:t>
                      </a:r>
                      <a:endParaRPr lang="sv-SE" sz="1100" b="1"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1300" kern="1200" baseline="0" dirty="0">
                        <a:solidFill>
                          <a:schemeClr val="dk1"/>
                        </a:solidFill>
                        <a:latin typeface="+mj-lt"/>
                        <a:ea typeface="Bryant Regular"/>
                        <a:cs typeface="Bryant Regular"/>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1637545"/>
                  </a:ext>
                </a:extLst>
              </a:tr>
            </a:tbl>
          </a:graphicData>
        </a:graphic>
      </p:graphicFrame>
      <p:pic>
        <p:nvPicPr>
          <p:cNvPr id="3" name="Bildobjek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7837" y="1142703"/>
            <a:ext cx="285750" cy="285750"/>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7837" y="3179822"/>
            <a:ext cx="285750" cy="285750"/>
          </a:xfrm>
          <a:prstGeom prst="rect">
            <a:avLst/>
          </a:prstGeom>
        </p:spPr>
      </p:pic>
      <p:pic>
        <p:nvPicPr>
          <p:cNvPr id="7" name="Bildobjekt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7837" y="4169964"/>
            <a:ext cx="285750" cy="285750"/>
          </a:xfrm>
          <a:prstGeom prst="rect">
            <a:avLst/>
          </a:prstGeom>
        </p:spPr>
      </p:pic>
      <p:pic>
        <p:nvPicPr>
          <p:cNvPr id="9" name="Bildobjekt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8693" y="2046805"/>
            <a:ext cx="285750" cy="285750"/>
          </a:xfrm>
          <a:prstGeom prst="rect">
            <a:avLst/>
          </a:prstGeom>
        </p:spPr>
      </p:pic>
    </p:spTree>
    <p:extLst>
      <p:ext uri="{BB962C8B-B14F-4D97-AF65-F5344CB8AC3E}">
        <p14:creationId xmlns:p14="http://schemas.microsoft.com/office/powerpoint/2010/main" val="3796516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252DD8-E15D-4AD1-AE43-ED1B51508F61}"/>
              </a:ext>
            </a:extLst>
          </p:cNvPr>
          <p:cNvSpPr>
            <a:spLocks noGrp="1"/>
          </p:cNvSpPr>
          <p:nvPr>
            <p:ph type="title"/>
          </p:nvPr>
        </p:nvSpPr>
        <p:spPr/>
        <p:txBody>
          <a:bodyPr>
            <a:normAutofit/>
          </a:bodyPr>
          <a:lstStyle/>
          <a:p>
            <a:r>
              <a:rPr lang="sv-SE" sz="3200" dirty="0"/>
              <a:t>Resultat</a:t>
            </a:r>
            <a:r>
              <a:rPr lang="sv-SE" sz="4000" dirty="0"/>
              <a:t> </a:t>
            </a:r>
          </a:p>
        </p:txBody>
      </p:sp>
      <p:sp>
        <p:nvSpPr>
          <p:cNvPr id="3" name="Platshållare för innehåll 2">
            <a:extLst>
              <a:ext uri="{FF2B5EF4-FFF2-40B4-BE49-F238E27FC236}">
                <a16:creationId xmlns:a16="http://schemas.microsoft.com/office/drawing/2014/main" id="{69EF301C-865D-4165-8232-E2BCDA8094B4}"/>
              </a:ext>
            </a:extLst>
          </p:cNvPr>
          <p:cNvSpPr>
            <a:spLocks noGrp="1"/>
          </p:cNvSpPr>
          <p:nvPr>
            <p:ph idx="1"/>
          </p:nvPr>
        </p:nvSpPr>
        <p:spPr/>
        <p:txBody>
          <a:bodyPr>
            <a:normAutofit/>
          </a:bodyPr>
          <a:lstStyle/>
          <a:p>
            <a:r>
              <a:rPr lang="sv-SE" sz="1800" dirty="0" smtClean="0"/>
              <a:t>Under 2023 har en </a:t>
            </a:r>
            <a:r>
              <a:rPr lang="sv-SE" sz="1800" dirty="0"/>
              <a:t>RAG som varit vilande åter uppstartats,  </a:t>
            </a:r>
            <a:r>
              <a:rPr lang="sv-SE" sz="1800" dirty="0" smtClean="0"/>
              <a:t>”RAG </a:t>
            </a:r>
            <a:r>
              <a:rPr lang="sv-SE" sz="1800" dirty="0" err="1" smtClean="0"/>
              <a:t>Gyncancer</a:t>
            </a:r>
            <a:r>
              <a:rPr lang="sv-SE" sz="1800" dirty="0" smtClean="0"/>
              <a:t>”</a:t>
            </a:r>
          </a:p>
          <a:p>
            <a:r>
              <a:rPr lang="sv-SE" sz="1800" dirty="0" smtClean="0"/>
              <a:t>Stort fokus på operationsplanering och samverkan för att lyckas med tillgänglighetsmålen samt avlasta Linköping för att klara canceroperationerna.</a:t>
            </a:r>
          </a:p>
          <a:p>
            <a:r>
              <a:rPr lang="sv-SE" sz="1800" dirty="0" smtClean="0"/>
              <a:t>En uppskattad nationell bakjourskurs arrangerades och kommer arrangeras internt i SÖSR då vi bara fick med en deltagare från SÖSR när vi arrangerade den nationella.</a:t>
            </a:r>
          </a:p>
          <a:p>
            <a:r>
              <a:rPr lang="sv-SE" sz="1800" dirty="0" smtClean="0"/>
              <a:t>Patientsäkerhetskulturmätningen är genomförd med marginella skillnader i resultatet på SÖSR-nivå men behöver analyseras och arbetas med på kliniknivå.</a:t>
            </a:r>
          </a:p>
          <a:p>
            <a:r>
              <a:rPr lang="sv-SE" sz="1800" dirty="0" smtClean="0"/>
              <a:t>Deltagande i projektet utrotning cervixcancer har fungerat bra och det nya vårdprogrammet för cervixcancerprevention implementeras successivt i regionerna.</a:t>
            </a:r>
          </a:p>
          <a:p>
            <a:endParaRPr lang="sv-SE" sz="1800" dirty="0"/>
          </a:p>
        </p:txBody>
      </p:sp>
    </p:spTree>
    <p:extLst>
      <p:ext uri="{BB962C8B-B14F-4D97-AF65-F5344CB8AC3E}">
        <p14:creationId xmlns:p14="http://schemas.microsoft.com/office/powerpoint/2010/main" val="714576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61D39-FADC-483C-B869-69E42A55D7C5}"/>
              </a:ext>
            </a:extLst>
          </p:cNvPr>
          <p:cNvSpPr>
            <a:spLocks noGrp="1"/>
          </p:cNvSpPr>
          <p:nvPr>
            <p:ph type="title"/>
          </p:nvPr>
        </p:nvSpPr>
        <p:spPr/>
        <p:txBody>
          <a:bodyPr>
            <a:normAutofit/>
          </a:bodyPr>
          <a:lstStyle/>
          <a:p>
            <a:r>
              <a:rPr lang="sv-SE" sz="3200" dirty="0"/>
              <a:t>Utmaningar</a:t>
            </a:r>
          </a:p>
        </p:txBody>
      </p:sp>
      <p:sp>
        <p:nvSpPr>
          <p:cNvPr id="3" name="Platshållare för innehåll 2">
            <a:extLst>
              <a:ext uri="{FF2B5EF4-FFF2-40B4-BE49-F238E27FC236}">
                <a16:creationId xmlns:a16="http://schemas.microsoft.com/office/drawing/2014/main" id="{08134DDE-3533-4A29-A7E1-ED89121690E6}"/>
              </a:ext>
            </a:extLst>
          </p:cNvPr>
          <p:cNvSpPr>
            <a:spLocks noGrp="1"/>
          </p:cNvSpPr>
          <p:nvPr>
            <p:ph idx="1"/>
          </p:nvPr>
        </p:nvSpPr>
        <p:spPr/>
        <p:txBody>
          <a:bodyPr>
            <a:normAutofit/>
          </a:bodyPr>
          <a:lstStyle/>
          <a:p>
            <a:r>
              <a:rPr lang="sv-SE" sz="1800" dirty="0"/>
              <a:t>Driva och </a:t>
            </a:r>
            <a:r>
              <a:rPr lang="sv-SE" sz="1800" dirty="0" err="1" smtClean="0"/>
              <a:t>kravställa</a:t>
            </a:r>
            <a:r>
              <a:rPr lang="sv-SE" sz="1800" dirty="0" smtClean="0"/>
              <a:t> </a:t>
            </a:r>
            <a:r>
              <a:rPr lang="sv-SE" sz="1800" dirty="0"/>
              <a:t>för införande av nytt obstetriskt journalsystem med tillhörande patientsäker ultraljudsmodul och koppling till Graviditetsregistret. Alternativt behöver en separat ultraljudsmodul integreras i det nya journalsystemet</a:t>
            </a:r>
            <a:r>
              <a:rPr lang="sv-SE" sz="1800" dirty="0" smtClean="0"/>
              <a:t>.</a:t>
            </a:r>
          </a:p>
          <a:p>
            <a:endParaRPr lang="sv-SE" sz="1800" dirty="0"/>
          </a:p>
          <a:p>
            <a:r>
              <a:rPr lang="sv-SE" sz="1800" dirty="0" smtClean="0"/>
              <a:t>Operationskapacitet och tillgänglighet.</a:t>
            </a:r>
          </a:p>
          <a:p>
            <a:endParaRPr lang="sv-SE" sz="1800" dirty="0"/>
          </a:p>
          <a:p>
            <a:r>
              <a:rPr lang="sv-SE" sz="1800" dirty="0"/>
              <a:t>Införande av de nya gränsvärdena för NIPT har ej kunnat implementerats då klinikerna inte fått utökad budget för detta.</a:t>
            </a:r>
          </a:p>
          <a:p>
            <a:endParaRPr lang="sv-SE" sz="1800" dirty="0"/>
          </a:p>
          <a:p>
            <a:endParaRPr lang="sv-SE" sz="1800" dirty="0"/>
          </a:p>
        </p:txBody>
      </p:sp>
    </p:spTree>
    <p:extLst>
      <p:ext uri="{BB962C8B-B14F-4D97-AF65-F5344CB8AC3E}">
        <p14:creationId xmlns:p14="http://schemas.microsoft.com/office/powerpoint/2010/main" val="21021841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4T0CfePk2DeL4EzvGUD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sw4oRVLjkeb33J03BQTYg"/>
</p:tagLst>
</file>

<file path=ppt/theme/theme1.xml><?xml version="1.0" encoding="utf-8"?>
<a:theme xmlns:a="http://schemas.openxmlformats.org/drawingml/2006/main" name="1_Office-tema">
  <a:themeElements>
    <a:clrScheme name="Anpassat 7">
      <a:dk1>
        <a:srgbClr val="363636"/>
      </a:dk1>
      <a:lt1>
        <a:srgbClr val="FFFFFF"/>
      </a:lt1>
      <a:dk2>
        <a:srgbClr val="0066B3"/>
      </a:dk2>
      <a:lt2>
        <a:srgbClr val="EF4044"/>
      </a:lt2>
      <a:accent1>
        <a:srgbClr val="0066B3"/>
      </a:accent1>
      <a:accent2>
        <a:srgbClr val="BC151C"/>
      </a:accent2>
      <a:accent3>
        <a:srgbClr val="EF4044"/>
      </a:accent3>
      <a:accent4>
        <a:srgbClr val="F2CF68"/>
      </a:accent4>
      <a:accent5>
        <a:srgbClr val="F2CD13"/>
      </a:accent5>
      <a:accent6>
        <a:srgbClr val="BFBFBF"/>
      </a:accent6>
      <a:hlink>
        <a:srgbClr val="0066B3"/>
      </a:hlink>
      <a:folHlink>
        <a:srgbClr val="0066B3"/>
      </a:folHlink>
    </a:clrScheme>
    <a:fontScheme name="Office - klassiskt">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1855</TotalTime>
  <Words>956</Words>
  <Application>Microsoft Office PowerPoint</Application>
  <PresentationFormat>Bredbild</PresentationFormat>
  <Paragraphs>115</Paragraphs>
  <Slides>7</Slides>
  <Notes>1</Notes>
  <HiddenSlides>0</HiddenSlides>
  <MMClips>0</MMClips>
  <ScaleCrop>false</ScaleCrop>
  <HeadingPairs>
    <vt:vector size="8" baseType="variant">
      <vt:variant>
        <vt:lpstr>Använt teckensnitt</vt:lpstr>
      </vt:variant>
      <vt:variant>
        <vt:i4>5</vt:i4>
      </vt:variant>
      <vt:variant>
        <vt:lpstr>Tema</vt:lpstr>
      </vt:variant>
      <vt:variant>
        <vt:i4>1</vt:i4>
      </vt:variant>
      <vt:variant>
        <vt:lpstr>Serverprogram för OLE-inbäddning</vt:lpstr>
      </vt:variant>
      <vt:variant>
        <vt:i4>1</vt:i4>
      </vt:variant>
      <vt:variant>
        <vt:lpstr>Bildrubriker</vt:lpstr>
      </vt:variant>
      <vt:variant>
        <vt:i4>7</vt:i4>
      </vt:variant>
    </vt:vector>
  </HeadingPairs>
  <TitlesOfParts>
    <vt:vector size="14" baseType="lpstr">
      <vt:lpstr>Arial</vt:lpstr>
      <vt:lpstr>Bryant Regular</vt:lpstr>
      <vt:lpstr>Calibri</vt:lpstr>
      <vt:lpstr>Times New Roman</vt:lpstr>
      <vt:lpstr>Verdana</vt:lpstr>
      <vt:lpstr>1_Office-tema</vt:lpstr>
      <vt:lpstr>think-cell Slide</vt:lpstr>
      <vt:lpstr>RPO Kvinnosjukdomar och förlossning  Översiktlig handlingsplan för 2024  Uppdaterad: 2023-10-06</vt:lpstr>
      <vt:lpstr>Instruktioner</vt:lpstr>
      <vt:lpstr>PowerPoint-presentation</vt:lpstr>
      <vt:lpstr>PowerPoint-presentation</vt:lpstr>
      <vt:lpstr>PowerPoint-presentation</vt:lpstr>
      <vt:lpstr>Resultat </vt:lpstr>
      <vt:lpstr>Utmaningar</vt:lpstr>
    </vt:vector>
  </TitlesOfParts>
  <Company>Landstinget i Kalmar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Minich Karlsson</dc:creator>
  <cp:lastModifiedBy>Axbom Sara</cp:lastModifiedBy>
  <cp:revision>116</cp:revision>
  <dcterms:created xsi:type="dcterms:W3CDTF">2020-10-30T06:43:58Z</dcterms:created>
  <dcterms:modified xsi:type="dcterms:W3CDTF">2023-12-15T14:54:48Z</dcterms:modified>
</cp:coreProperties>
</file>