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1" r:id="rId2"/>
  </p:sldIdLst>
  <p:sldSz cx="9144000" cy="5143500" type="screen16x9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3"/>
    <a:srgbClr val="BC151C"/>
    <a:srgbClr val="EF4044"/>
    <a:srgbClr val="F2CD13"/>
    <a:srgbClr val="B1063A"/>
    <a:srgbClr val="CE1141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0" autoAdjust="0"/>
    <p:restoredTop sz="94118" autoAdjust="0"/>
  </p:normalViewPr>
  <p:slideViewPr>
    <p:cSldViewPr>
      <p:cViewPr varScale="1">
        <p:scale>
          <a:sx n="121" d="100"/>
          <a:sy n="121" d="100"/>
        </p:scale>
        <p:origin x="451" y="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Aktiviteter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ED5-48A0-8776-965222E008A7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FED5-48A0-8776-965222E008A7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FED5-48A0-8776-965222E008A7}"/>
              </c:ext>
            </c:extLst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FED5-48A0-8776-965222E008A7}"/>
              </c:ext>
            </c:extLst>
          </c:dPt>
          <c:cat>
            <c:strRef>
              <c:f>Blad1!$A$2:$A$5</c:f>
              <c:strCache>
                <c:ptCount val="4"/>
                <c:pt idx="0">
                  <c:v>Kvartal 1</c:v>
                </c:pt>
                <c:pt idx="1">
                  <c:v>Kvartal 2</c:v>
                </c:pt>
                <c:pt idx="2">
                  <c:v>Kvartal 3</c:v>
                </c:pt>
                <c:pt idx="3">
                  <c:v>Kvartal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ED5-48A0-8776-965222E008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9B960-5E66-4113-B8CC-17A0D5C37366}" type="datetimeFigureOut">
              <a:rPr lang="sv-SE" smtClean="0"/>
              <a:t>2024-12-10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291F-9DCB-46ED-BF32-F247FD2AAA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7735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/>
              <a:t>Utgå från årshjulet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/>
              <a:t>Möte kvartal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SVN presidium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21-22/3 SVN (lunch-lunch)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Årsredovisning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Kunskapsråd hälsa och rehabilitering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v-SE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Samarbetsområden enligt hjulet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Idag fokus på alla områden istället för enbart </a:t>
            </a:r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Ledning och styrning &amp; Patientens egenkraft och samskapande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v-SE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har hört exempel igår och idag– konkreta exempel där vi samverkar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v-SE" sz="1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nu dag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Summera och reflektera vad vi hört och hur vi framåt tillsammans kan skicka med förslag planering och </a:t>
            </a:r>
            <a:r>
              <a:rPr lang="sv-SE" sz="1200" b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prioordningen</a:t>
            </a:r>
            <a:r>
              <a:rPr lang="sv-SE" sz="1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på samarbetsområdena kommande möten/SVN 2024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v-SE" sz="1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det kopplas samman med de områden som respektive region idag (inom ramen för SÖSR) </a:t>
            </a:r>
            <a:r>
              <a:rPr lang="sv-SE" sz="1200" b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behöveroch</a:t>
            </a:r>
            <a:r>
              <a:rPr lang="sv-SE" sz="1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önskar prioritera information om. Detta för att bereda SVN Q2-Q4.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v-SE" sz="1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977A6-05CD-4EAB-954D-F374D0D0D6F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0295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115832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81888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94128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270650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2574"/>
            <a:ext cx="9144000" cy="51435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837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57200" y="1707655"/>
            <a:ext cx="8229600" cy="280831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206373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457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648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5800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67544" y="771550"/>
            <a:ext cx="4032448" cy="85725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457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648200" y="411511"/>
            <a:ext cx="4038600" cy="4032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21677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7544" y="7715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707655"/>
            <a:ext cx="8229600" cy="2808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01841"/>
            <a:ext cx="1032452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629825"/>
            <a:ext cx="77684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764" y="4701841"/>
            <a:ext cx="11357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-180975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000" b="0" i="0" u="none" strike="noStrike" cap="none" normalizeH="0" baseline="0">
                <a:ln>
                  <a:noFill/>
                </a:ln>
                <a:solidFill>
                  <a:srgbClr val="7F7F7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-180975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000" b="0" i="0" u="none" strike="noStrike" cap="none" normalizeH="0" baseline="0">
                <a:ln>
                  <a:noFill/>
                </a:ln>
                <a:solidFill>
                  <a:srgbClr val="7F7F7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436921" y="4773801"/>
            <a:ext cx="175881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000" dirty="0">
                <a:solidFill>
                  <a:schemeClr val="tx1"/>
                </a:solidFill>
                <a:latin typeface="+mj-lt"/>
              </a:rPr>
              <a:t>Sydöstra sjukvårdsregionen</a:t>
            </a:r>
            <a:endParaRPr lang="sv-SE" sz="11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550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5" r:id="rId5"/>
    <p:sldLayoutId id="2147483650" r:id="rId6"/>
    <p:sldLayoutId id="2147483652" r:id="rId7"/>
    <p:sldLayoutId id="2147483659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 7"/>
          <p:cNvGrpSpPr/>
          <p:nvPr/>
        </p:nvGrpSpPr>
        <p:grpSpPr>
          <a:xfrm>
            <a:off x="2915816" y="71322"/>
            <a:ext cx="7720434" cy="4444644"/>
            <a:chOff x="630245" y="32485"/>
            <a:chExt cx="7720434" cy="4444644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4289504443"/>
                </p:ext>
              </p:extLst>
            </p:nvPr>
          </p:nvGraphicFramePr>
          <p:xfrm>
            <a:off x="630245" y="32485"/>
            <a:ext cx="7720434" cy="4444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4" name="Grupp 3"/>
            <p:cNvGrpSpPr/>
            <p:nvPr/>
          </p:nvGrpSpPr>
          <p:grpSpPr>
            <a:xfrm>
              <a:off x="2195736" y="222909"/>
              <a:ext cx="4547958" cy="4109288"/>
              <a:chOff x="2195736" y="222909"/>
              <a:chExt cx="4547958" cy="4109288"/>
            </a:xfrm>
          </p:grpSpPr>
          <p:sp>
            <p:nvSpPr>
              <p:cNvPr id="6" name="textruta 5"/>
              <p:cNvSpPr txBox="1"/>
              <p:nvPr/>
            </p:nvSpPr>
            <p:spPr>
              <a:xfrm>
                <a:off x="2545894" y="2303754"/>
                <a:ext cx="2004966" cy="1615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8/9 SVN presidium</a:t>
                </a:r>
              </a:p>
              <a:p>
                <a:pPr lvl="0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sv-SE" sz="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 okt SVN </a:t>
                </a:r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(digitalt)</a:t>
                </a:r>
              </a:p>
              <a:p>
                <a:pPr lvl="0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*Delårsrapport</a:t>
                </a:r>
              </a:p>
              <a:p>
                <a:pPr lvl="0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*Mötestider för 2025</a:t>
                </a:r>
                <a:b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sv-SE" sz="9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Kunskapsråd kirurgi och cancer</a:t>
                </a:r>
                <a:b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Samarbetsområde</a:t>
                </a:r>
              </a:p>
              <a:p>
                <a:pPr marL="171450" lvl="0" indent="-171450" algn="r">
                  <a:buFont typeface="Arial" panose="020B0604020202020204" pitchFamily="34" charset="0"/>
                  <a:buChar char="•"/>
                </a:pPr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Patientens egenkraft</a:t>
                </a:r>
                <a:b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och samskapande</a:t>
                </a:r>
              </a:p>
              <a:p>
                <a:pPr marL="171450" lvl="0" indent="-171450" algn="r">
                  <a:buFont typeface="Arial" panose="020B0604020202020204" pitchFamily="34" charset="0"/>
                  <a:buChar char="•"/>
                </a:pPr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Attrahera och </a:t>
                </a:r>
                <a:b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utveckla kompetenser</a:t>
                </a:r>
              </a:p>
            </p:txBody>
          </p:sp>
          <p:sp>
            <p:nvSpPr>
              <p:cNvPr id="7" name="textruta 6"/>
              <p:cNvSpPr txBox="1"/>
              <p:nvPr/>
            </p:nvSpPr>
            <p:spPr>
              <a:xfrm>
                <a:off x="2714773" y="500481"/>
                <a:ext cx="1818885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r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10/11 SVN presidium</a:t>
                </a:r>
              </a:p>
              <a:p>
                <a:pPr lvl="0" algn="r"/>
                <a:r>
                  <a:rPr lang="sv-SE" sz="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5/12 SVN </a:t>
                </a:r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(digitalt)</a:t>
                </a:r>
              </a:p>
              <a:p>
                <a:pPr lvl="0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* Överenskommelse</a:t>
                </a:r>
              </a:p>
              <a:p>
                <a:pPr lvl="0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* Priser och ersättningar</a:t>
                </a:r>
              </a:p>
              <a:p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* Internkontrollplan</a:t>
                </a:r>
              </a:p>
              <a:p>
                <a:pPr algn="r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- uppföljning innevarande år</a:t>
                </a:r>
              </a:p>
              <a:p>
                <a:pPr algn="r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- beslut kommande år</a:t>
                </a:r>
              </a:p>
              <a:p>
                <a:pPr lvl="0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Kunskapsråd medicin, akut vård</a:t>
                </a:r>
              </a:p>
              <a:p>
                <a:pPr lvl="0"/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Samarbetsområde</a:t>
                </a: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Ledning och styrning</a:t>
                </a: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sv-SE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Långsiktig och hållbar arbetsfördelning</a:t>
                </a:r>
              </a:p>
            </p:txBody>
          </p:sp>
          <p:sp>
            <p:nvSpPr>
              <p:cNvPr id="12" name="textruta 11"/>
              <p:cNvSpPr txBox="1"/>
              <p:nvPr/>
            </p:nvSpPr>
            <p:spPr>
              <a:xfrm>
                <a:off x="4499992" y="700745"/>
                <a:ext cx="1818885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17/2 SVN presidium</a:t>
                </a:r>
              </a:p>
              <a:p>
                <a:pPr lvl="0"/>
                <a:r>
                  <a:rPr lang="sv-SE" sz="9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13-14/3 SVN </a:t>
                </a:r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(lunch-lunch)</a:t>
                </a:r>
              </a:p>
              <a:p>
                <a:pPr lvl="0"/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Årsredovisning</a:t>
                </a:r>
              </a:p>
              <a:p>
                <a:endParaRPr lang="sv-SE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Kunskapsråd hälsa och rehabilitering</a:t>
                </a:r>
                <a:b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Samarbetsområden</a:t>
                </a:r>
              </a:p>
              <a:p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övergripande och</a:t>
                </a:r>
                <a:b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några goda exempel</a:t>
                </a:r>
              </a:p>
            </p:txBody>
          </p:sp>
          <p:sp>
            <p:nvSpPr>
              <p:cNvPr id="13" name="textruta 12"/>
              <p:cNvSpPr txBox="1"/>
              <p:nvPr/>
            </p:nvSpPr>
            <p:spPr>
              <a:xfrm>
                <a:off x="4533658" y="2349145"/>
                <a:ext cx="1911582" cy="1354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28/4 SVN presidium</a:t>
                </a:r>
              </a:p>
              <a:p>
                <a:pPr lvl="0"/>
                <a:r>
                  <a:rPr lang="sv-SE" sz="9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23/5 SVN </a:t>
                </a:r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(digitalt)</a:t>
                </a:r>
              </a:p>
              <a:p>
                <a:pPr lvl="0"/>
                <a:endParaRPr lang="sv-SE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Kunskapsråd diagnostik och sinnen. </a:t>
                </a:r>
                <a:b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Samarbetsområde</a:t>
                </a: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Kunskapsstyrning</a:t>
                </a: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sv-SE" sz="9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Effektiva processer</a:t>
                </a:r>
                <a:br>
                  <a:rPr lang="sv-SE" sz="1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sv-SE" sz="1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Höger 24"/>
              <p:cNvSpPr/>
              <p:nvPr/>
            </p:nvSpPr>
            <p:spPr>
              <a:xfrm rot="5400000">
                <a:off x="6161970" y="2079845"/>
                <a:ext cx="432048" cy="360039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Höger 31"/>
              <p:cNvSpPr/>
              <p:nvPr/>
            </p:nvSpPr>
            <p:spPr>
              <a:xfrm rot="10800000">
                <a:off x="4274438" y="3972158"/>
                <a:ext cx="432048" cy="360039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Höger 32"/>
              <p:cNvSpPr/>
              <p:nvPr/>
            </p:nvSpPr>
            <p:spPr>
              <a:xfrm rot="16200000">
                <a:off x="2345412" y="1992854"/>
                <a:ext cx="432048" cy="360039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Höger 33"/>
              <p:cNvSpPr/>
              <p:nvPr/>
            </p:nvSpPr>
            <p:spPr>
              <a:xfrm>
                <a:off x="4384909" y="222909"/>
                <a:ext cx="432048" cy="360039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" name="textruta 2"/>
              <p:cNvSpPr txBox="1"/>
              <p:nvPr/>
            </p:nvSpPr>
            <p:spPr>
              <a:xfrm>
                <a:off x="6212779" y="758542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Arial Black" panose="020B0A04020102020204" pitchFamily="34" charset="0"/>
                  </a:rPr>
                  <a:t>Q1</a:t>
                </a:r>
              </a:p>
            </p:txBody>
          </p:sp>
          <p:sp>
            <p:nvSpPr>
              <p:cNvPr id="18" name="textruta 17"/>
              <p:cNvSpPr txBox="1"/>
              <p:nvPr/>
            </p:nvSpPr>
            <p:spPr>
              <a:xfrm>
                <a:off x="6197974" y="3354546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Arial Black" panose="020B0A04020102020204" pitchFamily="34" charset="0"/>
                  </a:rPr>
                  <a:t>Q2</a:t>
                </a:r>
              </a:p>
            </p:txBody>
          </p:sp>
          <p:sp>
            <p:nvSpPr>
              <p:cNvPr id="19" name="textruta 18"/>
              <p:cNvSpPr txBox="1"/>
              <p:nvPr/>
            </p:nvSpPr>
            <p:spPr>
              <a:xfrm>
                <a:off x="2210541" y="758542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Arial Black" panose="020B0A04020102020204" pitchFamily="34" charset="0"/>
                  </a:rPr>
                  <a:t>Q4</a:t>
                </a:r>
              </a:p>
            </p:txBody>
          </p:sp>
          <p:sp>
            <p:nvSpPr>
              <p:cNvPr id="20" name="textruta 19"/>
              <p:cNvSpPr txBox="1"/>
              <p:nvPr/>
            </p:nvSpPr>
            <p:spPr>
              <a:xfrm>
                <a:off x="2195736" y="3354546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Arial Black" panose="020B0A04020102020204" pitchFamily="34" charset="0"/>
                  </a:rPr>
                  <a:t>Q3</a:t>
                </a:r>
              </a:p>
            </p:txBody>
          </p:sp>
        </p:grpSp>
      </p:grpSp>
      <p:sp>
        <p:nvSpPr>
          <p:cNvPr id="9" name="Rubrik 8"/>
          <p:cNvSpPr>
            <a:spLocks noGrp="1"/>
          </p:cNvSpPr>
          <p:nvPr>
            <p:ph type="title"/>
          </p:nvPr>
        </p:nvSpPr>
        <p:spPr>
          <a:xfrm>
            <a:off x="467544" y="627534"/>
            <a:ext cx="4299799" cy="857250"/>
          </a:xfrm>
        </p:spPr>
        <p:txBody>
          <a:bodyPr>
            <a:normAutofit fontScale="90000"/>
          </a:bodyPr>
          <a:lstStyle/>
          <a:p>
            <a:r>
              <a:rPr lang="sv-SE" sz="3200" dirty="0"/>
              <a:t>Samverkansnämnden</a:t>
            </a:r>
            <a:br>
              <a:rPr lang="sv-SE" sz="3200" dirty="0"/>
            </a:br>
            <a:r>
              <a:rPr lang="sv-SE" sz="3200" dirty="0" err="1"/>
              <a:t>årshjul</a:t>
            </a:r>
            <a:r>
              <a:rPr lang="sv-SE" sz="3200" dirty="0"/>
              <a:t> 2025</a:t>
            </a:r>
          </a:p>
        </p:txBody>
      </p:sp>
      <p:sp>
        <p:nvSpPr>
          <p:cNvPr id="10" name="Platshållare för innehåll 9"/>
          <p:cNvSpPr>
            <a:spLocks noGrp="1"/>
          </p:cNvSpPr>
          <p:nvPr>
            <p:ph idx="1"/>
          </p:nvPr>
        </p:nvSpPr>
        <p:spPr>
          <a:xfrm>
            <a:off x="457200" y="1563639"/>
            <a:ext cx="3648489" cy="2808311"/>
          </a:xfrm>
        </p:spPr>
        <p:txBody>
          <a:bodyPr>
            <a:noAutofit/>
          </a:bodyPr>
          <a:lstStyle/>
          <a:p>
            <a:pPr marL="180000" lvl="0" indent="-1800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/>
              <a:t>Områdena för stärkt gemensamt arbete och rapportering från kunskapsråden fördelas enligt årshjulet</a:t>
            </a:r>
          </a:p>
          <a:p>
            <a:pPr marL="180000" lvl="0" indent="-1800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/>
              <a:t>Agenda och handlingar publiceras på sjukvårdsregionens webbplats en vecka före sammanträdet</a:t>
            </a:r>
          </a:p>
          <a:p>
            <a:pPr marL="180000" lvl="0" indent="-1800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/>
              <a:t>Protokoll publiceras på sjukvårds-regionens webbplats i samband med justering</a:t>
            </a:r>
          </a:p>
        </p:txBody>
      </p:sp>
    </p:spTree>
    <p:extLst>
      <p:ext uri="{BB962C8B-B14F-4D97-AF65-F5344CB8AC3E}">
        <p14:creationId xmlns:p14="http://schemas.microsoft.com/office/powerpoint/2010/main" val="3969346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6091</TotalTime>
  <Words>276</Words>
  <Application>Microsoft Office PowerPoint</Application>
  <PresentationFormat>Bildspel på skärmen (16:9)</PresentationFormat>
  <Paragraphs>57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Office-tema</vt:lpstr>
      <vt:lpstr>Samverkansnämnden årshjul 2025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Thålin Conny</dc:creator>
  <cp:lastModifiedBy>Leni Lagerqvist</cp:lastModifiedBy>
  <cp:revision>175</cp:revision>
  <cp:lastPrinted>2024-03-20T13:30:42Z</cp:lastPrinted>
  <dcterms:created xsi:type="dcterms:W3CDTF">2018-10-12T09:18:07Z</dcterms:created>
  <dcterms:modified xsi:type="dcterms:W3CDTF">2024-12-10T14:26:16Z</dcterms:modified>
</cp:coreProperties>
</file>