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1" r:id="rId2"/>
  </p:sldIdLst>
  <p:sldSz cx="9144000" cy="5143500" type="screen16x9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3"/>
    <a:srgbClr val="BC151C"/>
    <a:srgbClr val="EF4044"/>
    <a:srgbClr val="F2CD13"/>
    <a:srgbClr val="B1063A"/>
    <a:srgbClr val="CE1141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54" autoAdjust="0"/>
    <p:restoredTop sz="94118" autoAdjust="0"/>
  </p:normalViewPr>
  <p:slideViewPr>
    <p:cSldViewPr>
      <p:cViewPr varScale="1">
        <p:scale>
          <a:sx n="107" d="100"/>
          <a:sy n="107" d="100"/>
        </p:scale>
        <p:origin x="907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Aktiviteter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FED5-48A0-8776-965222E008A7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FED5-48A0-8776-965222E008A7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FED5-48A0-8776-965222E008A7}"/>
              </c:ext>
            </c:extLst>
          </c:dPt>
          <c:dPt>
            <c:idx val="3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FED5-48A0-8776-965222E008A7}"/>
              </c:ext>
            </c:extLst>
          </c:dPt>
          <c:cat>
            <c:strRef>
              <c:f>Blad1!$A$2:$A$5</c:f>
              <c:strCache>
                <c:ptCount val="4"/>
                <c:pt idx="0">
                  <c:v>Kvartal 1</c:v>
                </c:pt>
                <c:pt idx="1">
                  <c:v>Kvartal 2</c:v>
                </c:pt>
                <c:pt idx="2">
                  <c:v>Kvartal 3</c:v>
                </c:pt>
                <c:pt idx="3">
                  <c:v>Kvartal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ED5-48A0-8776-965222E008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9B960-5E66-4113-B8CC-17A0D5C37366}" type="datetimeFigureOut">
              <a:rPr lang="sv-SE" smtClean="0"/>
              <a:t>2024-06-04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291F-9DCB-46ED-BF32-F247FD2AAA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73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/>
              <a:t>Utgå från årshjulet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aseline="0" dirty="0"/>
              <a:t>Möte kvartal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baseline="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SVN presidium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21-22/3 SVN (lunch-lunch)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Årsredovisning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Kunskapsråd hälsa och rehabilitering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sv-SE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Samarbetsområden enligt hjulet Q1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Idag fokus på alla områden istället för enbart </a:t>
            </a:r>
            <a:r>
              <a:rPr lang="sv-S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Ledning och styrning &amp; Patientens egenkraft och samskapande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sv-SE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 har hört exempel igår och idag– konkreta exempel där vi samverkar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sv-SE" sz="1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sz="1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 nu dag 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sz="1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Summera och reflektera vad vi hört och hur vi framåt tillsammans kan skicka med förslag planering och </a:t>
            </a:r>
            <a:r>
              <a:rPr lang="sv-SE" sz="1200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prioordningen</a:t>
            </a:r>
            <a:r>
              <a:rPr lang="sv-SE" sz="1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på samarbetsområdena kommande möten/SVN 2024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sv-SE" sz="1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sz="1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 det kopplas samman med de områden som respektive region idag (inom ramen för SÖSR) </a:t>
            </a:r>
            <a:r>
              <a:rPr lang="sv-SE" sz="1200" b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behöveroch</a:t>
            </a:r>
            <a:r>
              <a:rPr lang="sv-SE" sz="12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önskar prioritera information om. Detta för att bereda SVN Q2-Q4.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sv-SE" sz="1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977A6-05CD-4EAB-954D-F374D0D0D6F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0295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</a:t>
            </a:r>
          </a:p>
        </p:txBody>
      </p:sp>
    </p:spTree>
    <p:extLst>
      <p:ext uri="{BB962C8B-B14F-4D97-AF65-F5344CB8AC3E}">
        <p14:creationId xmlns:p14="http://schemas.microsoft.com/office/powerpoint/2010/main" val="1158326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/>
              <a:t>Klicka här för att lägg till en </a:t>
            </a:r>
            <a:r>
              <a:rPr lang="sv-SE" dirty="0" err="1"/>
              <a:t>helsidebild</a:t>
            </a:r>
            <a:endParaRPr lang="sv-SE" dirty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381888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94128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270650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2574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837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707655"/>
            <a:ext cx="8229600" cy="280831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063731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5800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771550"/>
            <a:ext cx="4032448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411511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216774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7544" y="771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7655"/>
            <a:ext cx="8229600" cy="280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Klicka här för att ändra texten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01841"/>
            <a:ext cx="1032452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29825"/>
            <a:ext cx="77684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64" y="4701841"/>
            <a:ext cx="11357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-180975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-180975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436921" y="4773801"/>
            <a:ext cx="17588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000" dirty="0">
                <a:solidFill>
                  <a:schemeClr val="tx1"/>
                </a:solidFill>
                <a:latin typeface="+mj-lt"/>
              </a:rPr>
              <a:t>Sydöstra sjukvårdsregionen</a:t>
            </a:r>
            <a:endParaRPr lang="sv-SE" sz="11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50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5" r:id="rId5"/>
    <p:sldLayoutId id="2147483650" r:id="rId6"/>
    <p:sldLayoutId id="2147483652" r:id="rId7"/>
    <p:sldLayoutId id="2147483659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 7"/>
          <p:cNvGrpSpPr/>
          <p:nvPr/>
        </p:nvGrpSpPr>
        <p:grpSpPr>
          <a:xfrm>
            <a:off x="2915816" y="71322"/>
            <a:ext cx="7720434" cy="4444644"/>
            <a:chOff x="630245" y="32485"/>
            <a:chExt cx="7720434" cy="4444644"/>
          </a:xfrm>
        </p:grpSpPr>
        <p:graphicFrame>
          <p:nvGraphicFramePr>
            <p:cNvPr id="5" name="Diagram 4"/>
            <p:cNvGraphicFramePr/>
            <p:nvPr>
              <p:extLst>
                <p:ext uri="{D42A27DB-BD31-4B8C-83A1-F6EECF244321}">
                  <p14:modId xmlns:p14="http://schemas.microsoft.com/office/powerpoint/2010/main" val="1589525329"/>
                </p:ext>
              </p:extLst>
            </p:nvPr>
          </p:nvGraphicFramePr>
          <p:xfrm>
            <a:off x="630245" y="32485"/>
            <a:ext cx="7720434" cy="44446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4" name="Grupp 3"/>
            <p:cNvGrpSpPr/>
            <p:nvPr/>
          </p:nvGrpSpPr>
          <p:grpSpPr>
            <a:xfrm>
              <a:off x="2195736" y="195486"/>
              <a:ext cx="4547958" cy="4136711"/>
              <a:chOff x="2195736" y="195486"/>
              <a:chExt cx="4547958" cy="4136711"/>
            </a:xfrm>
          </p:grpSpPr>
          <p:sp>
            <p:nvSpPr>
              <p:cNvPr id="6" name="textruta 5"/>
              <p:cNvSpPr txBox="1"/>
              <p:nvPr/>
            </p:nvSpPr>
            <p:spPr>
              <a:xfrm>
                <a:off x="2481772" y="2271383"/>
                <a:ext cx="2004966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SVN presidium</a:t>
                </a:r>
              </a:p>
              <a:p>
                <a:pPr lvl="0"/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27/9 SVN</a:t>
                </a:r>
              </a:p>
              <a:p>
                <a:pPr lvl="0"/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Delårsrapport</a:t>
                </a:r>
              </a:p>
              <a:p>
                <a:pPr lvl="0"/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Mötestider för 2025</a:t>
                </a:r>
              </a:p>
              <a:p>
                <a:pPr lvl="0"/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Kunskapsråd kirurgi och cancer</a:t>
                </a:r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lvl="0"/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Samarbetsområde</a:t>
                </a:r>
              </a:p>
              <a:p>
                <a:pPr marL="171450" lvl="0" indent="-171450" algn="r">
                  <a:buFont typeface="Arial" panose="020B0604020202020204" pitchFamily="34" charset="0"/>
                  <a:buChar char="•"/>
                </a:pPr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Patientens egenkraft</a:t>
                </a:r>
                <a:b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och samskapande</a:t>
                </a:r>
              </a:p>
              <a:p>
                <a:pPr marL="171450" lvl="0" indent="-171450" algn="r">
                  <a:buFont typeface="Arial" panose="020B0604020202020204" pitchFamily="34" charset="0"/>
                  <a:buChar char="•"/>
                </a:pPr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Attrahera och </a:t>
                </a:r>
                <a:b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utveckla kompetenser</a:t>
                </a:r>
              </a:p>
            </p:txBody>
          </p:sp>
          <p:sp>
            <p:nvSpPr>
              <p:cNvPr id="7" name="textruta 6"/>
              <p:cNvSpPr txBox="1"/>
              <p:nvPr/>
            </p:nvSpPr>
            <p:spPr>
              <a:xfrm>
                <a:off x="2841812" y="667734"/>
                <a:ext cx="1682021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SVN presidium</a:t>
                </a:r>
              </a:p>
              <a:p>
                <a:pPr lvl="0"/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6/12 SVN</a:t>
                </a:r>
              </a:p>
              <a:p>
                <a:pPr lvl="0"/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Överenskommelse</a:t>
                </a:r>
              </a:p>
              <a:p>
                <a:pPr lvl="0"/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Priser och ersättningar</a:t>
                </a:r>
              </a:p>
              <a:p>
                <a:pPr lvl="0"/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Kunskapsråd medicin  </a:t>
                </a:r>
                <a:b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och akut vård</a:t>
                </a:r>
              </a:p>
              <a:p>
                <a:pPr lvl="0"/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Samarbetsområde</a:t>
                </a:r>
              </a:p>
              <a:p>
                <a:pPr marL="171450" lvl="0" indent="-171450">
                  <a:buFont typeface="Arial" panose="020B0604020202020204" pitchFamily="34" charset="0"/>
                  <a:buChar char="•"/>
                </a:pPr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Ledning och styrning</a:t>
                </a:r>
              </a:p>
              <a:p>
                <a:pPr marL="171450" lvl="0" indent="-171450">
                  <a:buFont typeface="Arial" panose="020B0604020202020204" pitchFamily="34" charset="0"/>
                  <a:buChar char="•"/>
                </a:pPr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Långsiktig och hållbar arbetsfördelning</a:t>
                </a:r>
              </a:p>
            </p:txBody>
          </p:sp>
          <p:sp>
            <p:nvSpPr>
              <p:cNvPr id="12" name="textruta 11"/>
              <p:cNvSpPr txBox="1"/>
              <p:nvPr/>
            </p:nvSpPr>
            <p:spPr>
              <a:xfrm>
                <a:off x="4499992" y="700745"/>
                <a:ext cx="1818885" cy="1523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SVN presidium</a:t>
                </a:r>
              </a:p>
              <a:p>
                <a:pPr lvl="0"/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21-22/3 SVN (lunch-lunch)</a:t>
                </a:r>
              </a:p>
              <a:p>
                <a:pPr lvl="0"/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Årsredovisning</a:t>
                </a:r>
              </a:p>
              <a:p>
                <a:r>
                  <a:rPr lang="sv-SE" sz="105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Kunskapsråd hälsa och rehabilitering</a:t>
                </a:r>
                <a:br>
                  <a:rPr lang="sv-SE" sz="105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sv-SE" sz="10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sv-SE" sz="105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Samarbetsområden övergripande och</a:t>
                </a:r>
                <a:br>
                  <a:rPr lang="sv-SE" sz="105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sv-SE" sz="105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några goda exempel</a:t>
                </a:r>
              </a:p>
            </p:txBody>
          </p:sp>
          <p:sp>
            <p:nvSpPr>
              <p:cNvPr id="13" name="textruta 12"/>
              <p:cNvSpPr txBox="1"/>
              <p:nvPr/>
            </p:nvSpPr>
            <p:spPr>
              <a:xfrm>
                <a:off x="4499992" y="2515490"/>
                <a:ext cx="1911582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SVN presidium</a:t>
                </a:r>
              </a:p>
              <a:p>
                <a:pPr lvl="0"/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31/5 SVN</a:t>
                </a:r>
              </a:p>
              <a:p>
                <a:pPr lvl="0"/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Uppföljning internkontrollplan</a:t>
                </a:r>
              </a:p>
              <a:p>
                <a:pPr lvl="0"/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Kunskapsråd diagnostik och sinnen. </a:t>
                </a:r>
              </a:p>
              <a:p>
                <a:pPr lvl="0"/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Samarbetsområde</a:t>
                </a:r>
              </a:p>
              <a:p>
                <a:pPr marL="171450" lvl="0" indent="-171450">
                  <a:buFont typeface="Arial" panose="020B0604020202020204" pitchFamily="34" charset="0"/>
                  <a:buChar char="•"/>
                </a:pPr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Kunskapsstyrning</a:t>
                </a:r>
              </a:p>
              <a:p>
                <a:pPr marL="171450" lvl="0" indent="-171450">
                  <a:buFont typeface="Arial" panose="020B0604020202020204" pitchFamily="34" charset="0"/>
                  <a:buChar char="•"/>
                </a:pPr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Effektiva processer</a:t>
                </a:r>
                <a:br>
                  <a:rPr lang="sv-SE" sz="10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sv-SE" sz="1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Höger 24"/>
              <p:cNvSpPr/>
              <p:nvPr/>
            </p:nvSpPr>
            <p:spPr>
              <a:xfrm rot="5400000">
                <a:off x="6161970" y="2079845"/>
                <a:ext cx="432048" cy="360039"/>
              </a:xfrm>
              <a:prstGeom prst="right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5" name="Höger 31"/>
              <p:cNvSpPr/>
              <p:nvPr/>
            </p:nvSpPr>
            <p:spPr>
              <a:xfrm rot="10800000">
                <a:off x="4274438" y="3972158"/>
                <a:ext cx="432048" cy="360039"/>
              </a:xfrm>
              <a:prstGeom prst="right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6" name="Höger 32"/>
              <p:cNvSpPr/>
              <p:nvPr/>
            </p:nvSpPr>
            <p:spPr>
              <a:xfrm rot="16200000">
                <a:off x="2402894" y="2064861"/>
                <a:ext cx="432048" cy="360039"/>
              </a:xfrm>
              <a:prstGeom prst="right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7" name="Höger 33"/>
              <p:cNvSpPr/>
              <p:nvPr/>
            </p:nvSpPr>
            <p:spPr>
              <a:xfrm>
                <a:off x="4283968" y="195486"/>
                <a:ext cx="432048" cy="360039"/>
              </a:xfrm>
              <a:prstGeom prst="right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" name="textruta 2"/>
              <p:cNvSpPr txBox="1"/>
              <p:nvPr/>
            </p:nvSpPr>
            <p:spPr>
              <a:xfrm>
                <a:off x="6212779" y="758542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Arial Black" panose="020B0A04020102020204" pitchFamily="34" charset="0"/>
                  </a:rPr>
                  <a:t>Q1</a:t>
                </a:r>
              </a:p>
            </p:txBody>
          </p:sp>
          <p:sp>
            <p:nvSpPr>
              <p:cNvPr id="18" name="textruta 17"/>
              <p:cNvSpPr txBox="1"/>
              <p:nvPr/>
            </p:nvSpPr>
            <p:spPr>
              <a:xfrm>
                <a:off x="6197974" y="3354546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Arial Black" panose="020B0A04020102020204" pitchFamily="34" charset="0"/>
                  </a:rPr>
                  <a:t>Q2</a:t>
                </a:r>
              </a:p>
            </p:txBody>
          </p:sp>
          <p:sp>
            <p:nvSpPr>
              <p:cNvPr id="19" name="textruta 18"/>
              <p:cNvSpPr txBox="1"/>
              <p:nvPr/>
            </p:nvSpPr>
            <p:spPr>
              <a:xfrm>
                <a:off x="2210541" y="758542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Arial Black" panose="020B0A04020102020204" pitchFamily="34" charset="0"/>
                  </a:rPr>
                  <a:t>Q4</a:t>
                </a:r>
              </a:p>
            </p:txBody>
          </p:sp>
          <p:sp>
            <p:nvSpPr>
              <p:cNvPr id="20" name="textruta 19"/>
              <p:cNvSpPr txBox="1"/>
              <p:nvPr/>
            </p:nvSpPr>
            <p:spPr>
              <a:xfrm>
                <a:off x="2195736" y="3354546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Arial Black" panose="020B0A04020102020204" pitchFamily="34" charset="0"/>
                  </a:rPr>
                  <a:t>Q3</a:t>
                </a:r>
              </a:p>
            </p:txBody>
          </p:sp>
        </p:grpSp>
      </p:grpSp>
      <p:sp>
        <p:nvSpPr>
          <p:cNvPr id="9" name="Rubrik 8"/>
          <p:cNvSpPr>
            <a:spLocks noGrp="1"/>
          </p:cNvSpPr>
          <p:nvPr>
            <p:ph type="title"/>
          </p:nvPr>
        </p:nvSpPr>
        <p:spPr>
          <a:xfrm>
            <a:off x="467544" y="627534"/>
            <a:ext cx="4299799" cy="857250"/>
          </a:xfrm>
        </p:spPr>
        <p:txBody>
          <a:bodyPr>
            <a:normAutofit fontScale="90000"/>
          </a:bodyPr>
          <a:lstStyle/>
          <a:p>
            <a:r>
              <a:rPr lang="sv-SE" sz="3200" dirty="0"/>
              <a:t>Samverkansnämnden</a:t>
            </a:r>
            <a:br>
              <a:rPr lang="sv-SE" sz="3200" dirty="0"/>
            </a:br>
            <a:r>
              <a:rPr lang="sv-SE" sz="3200" dirty="0" err="1"/>
              <a:t>årshjul</a:t>
            </a:r>
            <a:r>
              <a:rPr lang="sv-SE" sz="3200" dirty="0"/>
              <a:t> 2024</a:t>
            </a:r>
          </a:p>
        </p:txBody>
      </p:sp>
      <p:sp>
        <p:nvSpPr>
          <p:cNvPr id="10" name="Platshållare för innehåll 9"/>
          <p:cNvSpPr>
            <a:spLocks noGrp="1"/>
          </p:cNvSpPr>
          <p:nvPr>
            <p:ph idx="1"/>
          </p:nvPr>
        </p:nvSpPr>
        <p:spPr>
          <a:xfrm>
            <a:off x="457200" y="1563639"/>
            <a:ext cx="3648489" cy="2808311"/>
          </a:xfrm>
        </p:spPr>
        <p:txBody>
          <a:bodyPr>
            <a:noAutofit/>
          </a:bodyPr>
          <a:lstStyle/>
          <a:p>
            <a:pPr marL="180000" lvl="0" indent="-1800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sv-SE" sz="1400" dirty="0"/>
              <a:t>Områdena för stärkt gemensamt arbete och rapportering från kunskapsråden fördelas enligt årshjulet</a:t>
            </a:r>
          </a:p>
          <a:p>
            <a:pPr marL="180000" lvl="0" indent="-1800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sv-SE" sz="1400" dirty="0"/>
              <a:t>Agenda och handlingar publiceras på sjukvårdsregionens webbplats en vecka före sammanträdet</a:t>
            </a:r>
          </a:p>
          <a:p>
            <a:pPr marL="180000" lvl="0" indent="-1800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sv-SE" sz="1400" dirty="0"/>
              <a:t>Protokoll publiceras på sjukvårds-regionens webbplats i samband med justering</a:t>
            </a:r>
          </a:p>
        </p:txBody>
      </p:sp>
    </p:spTree>
    <p:extLst>
      <p:ext uri="{BB962C8B-B14F-4D97-AF65-F5344CB8AC3E}">
        <p14:creationId xmlns:p14="http://schemas.microsoft.com/office/powerpoint/2010/main" val="3969346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5944</TotalTime>
  <Words>244</Words>
  <Application>Microsoft Office PowerPoint</Application>
  <PresentationFormat>Bildspel på skärmen (16:9)</PresentationFormat>
  <Paragraphs>55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Times New Roman</vt:lpstr>
      <vt:lpstr>Office-tema</vt:lpstr>
      <vt:lpstr>Samverkansnämnden årshjul 2024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Thålin Conny</dc:creator>
  <cp:lastModifiedBy>Leni Lagerqvist</cp:lastModifiedBy>
  <cp:revision>161</cp:revision>
  <cp:lastPrinted>2024-03-20T13:30:42Z</cp:lastPrinted>
  <dcterms:created xsi:type="dcterms:W3CDTF">2018-10-12T09:18:07Z</dcterms:created>
  <dcterms:modified xsi:type="dcterms:W3CDTF">2024-06-04T09:35:15Z</dcterms:modified>
</cp:coreProperties>
</file>