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5143500" type="screen16x9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3"/>
    <a:srgbClr val="BC151C"/>
    <a:srgbClr val="EF4044"/>
    <a:srgbClr val="F2CD13"/>
    <a:srgbClr val="B1063A"/>
    <a:srgbClr val="CE1141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5905" autoAdjust="0"/>
  </p:normalViewPr>
  <p:slideViewPr>
    <p:cSldViewPr>
      <p:cViewPr varScale="1">
        <p:scale>
          <a:sx n="129" d="100"/>
          <a:sy n="129" d="100"/>
        </p:scale>
        <p:origin x="7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2454758372392"/>
          <c:y val="2.5716345336094411E-2"/>
          <c:w val="0.5395090483255216"/>
          <c:h val="0.93713782251176925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Aktiviteter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ED5-48A0-8776-965222E008A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ED5-48A0-8776-965222E008A7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ED5-48A0-8776-965222E008A7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ED5-48A0-8776-965222E008A7}"/>
              </c:ext>
            </c:extLst>
          </c:dPt>
          <c:cat>
            <c:strRef>
              <c:f>Blad1!$A$2:$A$5</c:f>
              <c:strCache>
                <c:ptCount val="4"/>
                <c:pt idx="0">
                  <c:v>Kvartal 1</c:v>
                </c:pt>
                <c:pt idx="1">
                  <c:v>Kvartal 2</c:v>
                </c:pt>
                <c:pt idx="2">
                  <c:v>Kvartal 3</c:v>
                </c:pt>
                <c:pt idx="3">
                  <c:v>Kvartal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D5-48A0-8776-965222E00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9B960-5E66-4113-B8CC-17A0D5C37366}" type="datetimeFigureOut">
              <a:rPr lang="sv-SE" smtClean="0"/>
              <a:t>2024-12-10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291F-9DCB-46ED-BF32-F247FD2AAA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73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77A6-05CD-4EAB-954D-F374D0D0D6F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0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115832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81888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9412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270650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2574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83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57200" y="1707655"/>
            <a:ext cx="8229600" cy="28083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0637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5800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771550"/>
            <a:ext cx="4032448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411511"/>
            <a:ext cx="4038600" cy="403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21677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7544" y="7715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7655"/>
            <a:ext cx="8229600" cy="2808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01841"/>
            <a:ext cx="1032452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29825"/>
            <a:ext cx="77684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64" y="4701841"/>
            <a:ext cx="11357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-180975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-180975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436921" y="4773801"/>
            <a:ext cx="17588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000" dirty="0">
                <a:solidFill>
                  <a:schemeClr val="tx1"/>
                </a:solidFill>
                <a:latin typeface="+mj-lt"/>
              </a:rPr>
              <a:t>Sydöstra sjukvårdsregionen</a:t>
            </a:r>
            <a:endParaRPr lang="sv-SE" sz="11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5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5" r:id="rId5"/>
    <p:sldLayoutId id="2147483650" r:id="rId6"/>
    <p:sldLayoutId id="2147483652" r:id="rId7"/>
    <p:sldLayoutId id="2147483659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 7"/>
          <p:cNvGrpSpPr/>
          <p:nvPr/>
        </p:nvGrpSpPr>
        <p:grpSpPr>
          <a:xfrm>
            <a:off x="2828230" y="71322"/>
            <a:ext cx="7720434" cy="4444644"/>
            <a:chOff x="630245" y="32485"/>
            <a:chExt cx="7720434" cy="4444644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1199421760"/>
                </p:ext>
              </p:extLst>
            </p:nvPr>
          </p:nvGraphicFramePr>
          <p:xfrm>
            <a:off x="630245" y="32485"/>
            <a:ext cx="7720434" cy="4444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4" name="Grupp 3"/>
            <p:cNvGrpSpPr/>
            <p:nvPr/>
          </p:nvGrpSpPr>
          <p:grpSpPr>
            <a:xfrm>
              <a:off x="2195736" y="195486"/>
              <a:ext cx="4547958" cy="4136711"/>
              <a:chOff x="2195736" y="195486"/>
              <a:chExt cx="4547958" cy="4136711"/>
            </a:xfrm>
          </p:grpSpPr>
          <p:sp>
            <p:nvSpPr>
              <p:cNvPr id="6" name="textruta 5"/>
              <p:cNvSpPr txBox="1"/>
              <p:nvPr/>
            </p:nvSpPr>
            <p:spPr>
              <a:xfrm>
                <a:off x="2630021" y="2405713"/>
                <a:ext cx="1939275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19/9 RSL</a:t>
                </a:r>
              </a:p>
              <a:p>
                <a:pPr lvl="0"/>
                <a:endParaRPr lang="sv-SE" sz="1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sv-SE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29/9 RSG nätverk</a:t>
                </a:r>
              </a:p>
              <a:p>
                <a:pPr lvl="0"/>
                <a:endParaRPr lang="sv-SE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15/9-14/11 Nationella remisser</a:t>
                </a:r>
              </a:p>
            </p:txBody>
          </p:sp>
          <p:sp>
            <p:nvSpPr>
              <p:cNvPr id="7" name="textruta 6"/>
              <p:cNvSpPr txBox="1"/>
              <p:nvPr/>
            </p:nvSpPr>
            <p:spPr>
              <a:xfrm>
                <a:off x="2634671" y="700407"/>
                <a:ext cx="1906471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15-16 /10 RSL</a:t>
                </a:r>
              </a:p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20/11 RSL</a:t>
                </a:r>
              </a:p>
              <a:p>
                <a:b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sv-SE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24/10 RSG nätverk</a:t>
                </a:r>
              </a:p>
              <a:p>
                <a:pPr lvl="0"/>
                <a:r>
                  <a:rPr lang="sv-SE" sz="1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1/12 RSG nätverk</a:t>
                </a:r>
              </a:p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- Handlingsplan</a:t>
                </a:r>
              </a:p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- Mötestider för 2025</a:t>
                </a:r>
              </a:p>
              <a:p>
                <a:endParaRPr lang="sv-SE" sz="1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dirty="0">
                    <a:latin typeface="Arial" panose="020B0604020202020204" pitchFamily="34" charset="0"/>
                    <a:cs typeface="Arial" panose="020B0604020202020204" pitchFamily="34" charset="0"/>
                  </a:rPr>
                  <a:t>15/11-14/2 Nationella remisser</a:t>
                </a:r>
              </a:p>
            </p:txBody>
          </p:sp>
          <p:sp>
            <p:nvSpPr>
              <p:cNvPr id="12" name="textruta 11"/>
              <p:cNvSpPr txBox="1"/>
              <p:nvPr/>
            </p:nvSpPr>
            <p:spPr>
              <a:xfrm>
                <a:off x="4471523" y="758542"/>
                <a:ext cx="190647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12/2 RSL</a:t>
                </a:r>
              </a:p>
              <a:p>
                <a:pPr lvl="0"/>
                <a:endPara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Enskilda dialoger - </a:t>
                </a:r>
              </a:p>
              <a:p>
                <a:pPr lvl="0"/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respektive RSG och RSL au</a:t>
                </a:r>
              </a:p>
              <a:p>
                <a:pPr lvl="0"/>
                <a:endPara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6/3 RSG nätverk</a:t>
                </a:r>
              </a:p>
              <a:p>
                <a:endPara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15/2-14/4 Nationella  remisser</a:t>
                </a:r>
              </a:p>
            </p:txBody>
          </p:sp>
          <p:sp>
            <p:nvSpPr>
              <p:cNvPr id="13" name="textruta 12"/>
              <p:cNvSpPr txBox="1"/>
              <p:nvPr/>
            </p:nvSpPr>
            <p:spPr>
              <a:xfrm>
                <a:off x="4426956" y="2366629"/>
                <a:ext cx="190647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10/4 RSL</a:t>
                </a:r>
              </a:p>
              <a:p>
                <a:pPr lvl="0"/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13/5 RSL</a:t>
                </a:r>
              </a:p>
              <a:p>
                <a:pPr lvl="0"/>
                <a:endPara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28/4 RSG nätverk </a:t>
                </a:r>
              </a:p>
              <a:p>
                <a:pPr lvl="0"/>
                <a:r>
                  <a:rPr lang="sv-SE" sz="1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2/6 RSG nätverk</a:t>
                </a:r>
              </a:p>
              <a:p>
                <a:pPr lvl="0"/>
                <a:endPara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v-SE" sz="1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15/4-14/6 Nationella remisser</a:t>
                </a:r>
              </a:p>
            </p:txBody>
          </p:sp>
          <p:sp>
            <p:nvSpPr>
              <p:cNvPr id="14" name="Höger 24"/>
              <p:cNvSpPr/>
              <p:nvPr/>
            </p:nvSpPr>
            <p:spPr>
              <a:xfrm rot="5400000">
                <a:off x="6161970" y="2079845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Höger 31"/>
              <p:cNvSpPr/>
              <p:nvPr/>
            </p:nvSpPr>
            <p:spPr>
              <a:xfrm rot="10800000">
                <a:off x="4274438" y="3972158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Höger 32"/>
              <p:cNvSpPr/>
              <p:nvPr/>
            </p:nvSpPr>
            <p:spPr>
              <a:xfrm rot="16200000">
                <a:off x="2338011" y="2063930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Höger 33"/>
              <p:cNvSpPr/>
              <p:nvPr/>
            </p:nvSpPr>
            <p:spPr>
              <a:xfrm>
                <a:off x="4283968" y="195486"/>
                <a:ext cx="432048" cy="360039"/>
              </a:xfrm>
              <a:prstGeom prst="right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" name="textruta 2"/>
              <p:cNvSpPr txBox="1"/>
              <p:nvPr/>
            </p:nvSpPr>
            <p:spPr>
              <a:xfrm>
                <a:off x="6212779" y="758542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Q1</a:t>
                </a:r>
              </a:p>
            </p:txBody>
          </p:sp>
          <p:sp>
            <p:nvSpPr>
              <p:cNvPr id="18" name="textruta 17"/>
              <p:cNvSpPr txBox="1"/>
              <p:nvPr/>
            </p:nvSpPr>
            <p:spPr>
              <a:xfrm>
                <a:off x="6197974" y="335454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Q2</a:t>
                </a:r>
              </a:p>
            </p:txBody>
          </p:sp>
          <p:sp>
            <p:nvSpPr>
              <p:cNvPr id="19" name="textruta 18"/>
              <p:cNvSpPr txBox="1"/>
              <p:nvPr/>
            </p:nvSpPr>
            <p:spPr>
              <a:xfrm>
                <a:off x="2210541" y="758542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Q4</a:t>
                </a:r>
              </a:p>
            </p:txBody>
          </p:sp>
          <p:sp>
            <p:nvSpPr>
              <p:cNvPr id="20" name="textruta 19"/>
              <p:cNvSpPr txBox="1"/>
              <p:nvPr/>
            </p:nvSpPr>
            <p:spPr>
              <a:xfrm>
                <a:off x="2195736" y="3354546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>
                    <a:latin typeface="Arial Black" panose="020B0A04020102020204" pitchFamily="34" charset="0"/>
                  </a:rPr>
                  <a:t>Q3</a:t>
                </a:r>
              </a:p>
            </p:txBody>
          </p:sp>
        </p:grpSp>
      </p:grpSp>
      <p:sp>
        <p:nvSpPr>
          <p:cNvPr id="9" name="Rubrik 8"/>
          <p:cNvSpPr>
            <a:spLocks noGrp="1"/>
          </p:cNvSpPr>
          <p:nvPr>
            <p:ph type="title"/>
          </p:nvPr>
        </p:nvSpPr>
        <p:spPr>
          <a:xfrm>
            <a:off x="467544" y="627534"/>
            <a:ext cx="4032275" cy="1224136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Regionala samverkansgrupper </a:t>
            </a:r>
            <a:br>
              <a:rPr lang="sv-SE" sz="3200" dirty="0"/>
            </a:br>
            <a:r>
              <a:rPr lang="sv-SE" sz="3200" dirty="0" err="1"/>
              <a:t>årshjul</a:t>
            </a:r>
            <a:r>
              <a:rPr lang="sv-SE" sz="3200" dirty="0"/>
              <a:t> 2025</a:t>
            </a:r>
          </a:p>
        </p:txBody>
      </p:sp>
      <p:sp>
        <p:nvSpPr>
          <p:cNvPr id="10" name="Platshållare för innehåll 9"/>
          <p:cNvSpPr>
            <a:spLocks noGrp="1"/>
          </p:cNvSpPr>
          <p:nvPr>
            <p:ph idx="1"/>
          </p:nvPr>
        </p:nvSpPr>
        <p:spPr>
          <a:xfrm>
            <a:off x="457199" y="1975942"/>
            <a:ext cx="3891929" cy="26840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sv-SE" sz="1400" b="1" dirty="0"/>
              <a:t>Löpande</a:t>
            </a:r>
          </a:p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prstClr val="black"/>
                </a:solidFill>
              </a:rPr>
              <a:t>Stödja NPO (värdskap) och RPO</a:t>
            </a:r>
          </a:p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prstClr val="black"/>
                </a:solidFill>
              </a:rPr>
              <a:t>Lämna synpunkter till samordnade remissvar på nationella kunskapsstöd</a:t>
            </a:r>
          </a:p>
          <a:p>
            <a:pPr marL="180000" lvl="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solidFill>
                  <a:prstClr val="black"/>
                </a:solidFill>
              </a:rPr>
              <a:t>Lämna synpunkter till andra samordnade remissvar</a:t>
            </a:r>
          </a:p>
          <a:p>
            <a:pPr marL="180000" indent="-18000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/>
              <a:t>Nominera till nationella grupper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sv-SE" sz="1200" dirty="0"/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sv-SE" sz="1200" dirty="0"/>
              <a:t>Uppdrag </a:t>
            </a:r>
            <a:r>
              <a:rPr lang="sv-SE" sz="1200" dirty="0">
                <a:solidFill>
                  <a:prstClr val="black"/>
                </a:solidFill>
              </a:rPr>
              <a:t>att lämna underlag till årsredovisning, delårsrapport och överenskommelse mejlas </a:t>
            </a:r>
            <a:r>
              <a:rPr lang="sv-SE" sz="1200" dirty="0"/>
              <a:t>till berörda</a:t>
            </a:r>
            <a:endParaRPr lang="sv-SE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90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5645</TotalTime>
  <Words>114</Words>
  <Application>Microsoft Office PowerPoint</Application>
  <PresentationFormat>Bildspel på skärmen (16:9)</PresentationFormat>
  <Paragraphs>41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Office-tema</vt:lpstr>
      <vt:lpstr>Regionala samverkansgrupper  årshjul 2025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Thålin Conny</dc:creator>
  <cp:lastModifiedBy>Leni Lagerqvist</cp:lastModifiedBy>
  <cp:revision>136</cp:revision>
  <cp:lastPrinted>2022-11-14T14:41:30Z</cp:lastPrinted>
  <dcterms:created xsi:type="dcterms:W3CDTF">2018-10-12T09:18:07Z</dcterms:created>
  <dcterms:modified xsi:type="dcterms:W3CDTF">2024-12-10T15:01:07Z</dcterms:modified>
</cp:coreProperties>
</file>