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7" r:id="rId2"/>
  </p:sldIdLst>
  <p:sldSz cx="9144000" cy="5143500" type="screen16x9"/>
  <p:notesSz cx="6797675" cy="9928225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B3"/>
    <a:srgbClr val="BC151C"/>
    <a:srgbClr val="EF4044"/>
    <a:srgbClr val="F2CD13"/>
    <a:srgbClr val="B1063A"/>
    <a:srgbClr val="CE1141"/>
    <a:srgbClr val="FF5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93" autoAdjust="0"/>
    <p:restoredTop sz="95905" autoAdjust="0"/>
  </p:normalViewPr>
  <p:slideViewPr>
    <p:cSldViewPr>
      <p:cViewPr varScale="1">
        <p:scale>
          <a:sx n="129" d="100"/>
          <a:sy n="129" d="100"/>
        </p:scale>
        <p:origin x="72" y="9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302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sv-SE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Blad1!$B$1</c:f>
              <c:strCache>
                <c:ptCount val="1"/>
                <c:pt idx="0">
                  <c:v>Aktiviteter</c:v>
                </c:pt>
              </c:strCache>
            </c:strRef>
          </c:tx>
          <c:dPt>
            <c:idx val="0"/>
            <c:bubble3D val="0"/>
            <c:spPr>
              <a:solidFill>
                <a:schemeClr val="accent2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FED5-48A0-8776-965222E008A7}"/>
              </c:ext>
            </c:extLst>
          </c:dPt>
          <c:dPt>
            <c:idx val="1"/>
            <c:bubble3D val="0"/>
            <c:spPr>
              <a:solidFill>
                <a:schemeClr val="accent2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FED5-48A0-8776-965222E008A7}"/>
              </c:ext>
            </c:extLst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FED5-48A0-8776-965222E008A7}"/>
              </c:ext>
            </c:extLst>
          </c:dPt>
          <c:dPt>
            <c:idx val="3"/>
            <c:bubble3D val="0"/>
            <c:spPr>
              <a:solidFill>
                <a:schemeClr val="accent6">
                  <a:lumMod val="20000"/>
                  <a:lumOff val="8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7-FED5-48A0-8776-965222E008A7}"/>
              </c:ext>
            </c:extLst>
          </c:dPt>
          <c:cat>
            <c:strRef>
              <c:f>Blad1!$A$2:$A$5</c:f>
              <c:strCache>
                <c:ptCount val="4"/>
                <c:pt idx="0">
                  <c:v>Kvartal 1</c:v>
                </c:pt>
                <c:pt idx="1">
                  <c:v>Kvartal 2</c:v>
                </c:pt>
                <c:pt idx="2">
                  <c:v>Kvartal 3</c:v>
                </c:pt>
                <c:pt idx="3">
                  <c:v>Kvartal 4</c:v>
                </c:pt>
              </c:strCache>
            </c:strRef>
          </c:cat>
          <c:val>
            <c:numRef>
              <c:f>Blad1!$B$2:$B$5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FED5-48A0-8776-965222E008A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sv-SE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59B960-5E66-4113-B8CC-17A0D5C37366}" type="datetimeFigureOut">
              <a:rPr lang="sv-SE" smtClean="0"/>
              <a:t>2024-12-10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3291F-9DCB-46ED-BF32-F247FD2AAAA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277350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sv-SE" b="1" dirty="0"/>
              <a:t>Löpande: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Lämna synpunkter på nationella vårdförlopp, vårdprogram och vårdriktlinjer – fyra remissomgångar/år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Lämna</a:t>
            </a:r>
            <a:r>
              <a:rPr lang="sv-SE" baseline="0" dirty="0"/>
              <a:t> underlag till ansökningar om högspecialiserad vård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baseline="0" dirty="0"/>
              <a:t>Nominera representanter till nationella grupper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baseline="0" dirty="0"/>
              <a:t>Delta i kunskapsrådsmöten och nätverksträffar för processtöd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DF977A6-05CD-4EAB-954D-F374D0D0D6F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8349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1158326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9144000" cy="51435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818885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941280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9144000" cy="51435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685800" y="1597820"/>
            <a:ext cx="7772400" cy="1102519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2706504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2574"/>
            <a:ext cx="9144000" cy="51435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8370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457200" y="1707655"/>
            <a:ext cx="8229600" cy="2808311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2063731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57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48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5800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467544" y="771550"/>
            <a:ext cx="4032448" cy="85725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457200" y="1707653"/>
            <a:ext cx="4038600" cy="27363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4648200" y="411511"/>
            <a:ext cx="4038600" cy="403244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216774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67544" y="771550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707655"/>
            <a:ext cx="8229600" cy="28083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4701841"/>
            <a:ext cx="1032452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4629825"/>
            <a:ext cx="776843" cy="3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764" y="4701841"/>
            <a:ext cx="1135700" cy="28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/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-180975" y="9620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-180975" y="15049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SE" altLang="sv-SE" sz="1000" b="0" i="0" u="none" strike="noStrike" cap="none" normalizeH="0" baseline="0">
                <a:ln>
                  <a:noFill/>
                </a:ln>
                <a:solidFill>
                  <a:srgbClr val="7F7F7F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kumimoji="0" lang="sv-SE" altLang="sv-S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436921" y="4773801"/>
            <a:ext cx="1758815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000" dirty="0">
                <a:solidFill>
                  <a:schemeClr val="tx1"/>
                </a:solidFill>
                <a:latin typeface="+mj-lt"/>
              </a:rPr>
              <a:t>Sydöstra sjukvårdsregionen</a:t>
            </a:r>
            <a:endParaRPr lang="sv-SE" sz="11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55508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7" r:id="rId3"/>
    <p:sldLayoutId id="2147483658" r:id="rId4"/>
    <p:sldLayoutId id="2147483655" r:id="rId5"/>
    <p:sldLayoutId id="2147483650" r:id="rId6"/>
    <p:sldLayoutId id="2147483652" r:id="rId7"/>
    <p:sldLayoutId id="2147483659" r:id="rId8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91440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upp 8"/>
          <p:cNvGrpSpPr/>
          <p:nvPr/>
        </p:nvGrpSpPr>
        <p:grpSpPr>
          <a:xfrm>
            <a:off x="2828230" y="51470"/>
            <a:ext cx="7720434" cy="4444644"/>
            <a:chOff x="1676102" y="123478"/>
            <a:chExt cx="7720434" cy="4444644"/>
          </a:xfrm>
        </p:grpSpPr>
        <p:graphicFrame>
          <p:nvGraphicFramePr>
            <p:cNvPr id="5" name="Diagram 4"/>
            <p:cNvGraphicFramePr/>
            <p:nvPr/>
          </p:nvGraphicFramePr>
          <p:xfrm>
            <a:off x="1676102" y="123478"/>
            <a:ext cx="7720434" cy="444464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3"/>
            </a:graphicData>
          </a:graphic>
        </p:graphicFrame>
        <p:sp>
          <p:nvSpPr>
            <p:cNvPr id="6" name="textruta 5"/>
            <p:cNvSpPr txBox="1"/>
            <p:nvPr/>
          </p:nvSpPr>
          <p:spPr>
            <a:xfrm>
              <a:off x="3675845" y="2474807"/>
              <a:ext cx="1985992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19/9 RSL </a:t>
              </a:r>
            </a:p>
            <a:p>
              <a:endParaRPr lang="sv-S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26/9 Kunskapsråd</a:t>
              </a:r>
            </a:p>
            <a:p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        gemensamt möte </a:t>
              </a:r>
            </a:p>
            <a:p>
              <a:b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15/9-14/11 Nationella remisser</a:t>
              </a:r>
            </a:p>
          </p:txBody>
        </p:sp>
        <p:sp>
          <p:nvSpPr>
            <p:cNvPr id="7" name="textruta 6"/>
            <p:cNvSpPr txBox="1"/>
            <p:nvPr/>
          </p:nvSpPr>
          <p:spPr>
            <a:xfrm>
              <a:off x="3624659" y="965282"/>
              <a:ext cx="1969141" cy="116955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      10-15/16 RSL</a:t>
              </a:r>
              <a:b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      20/11 RSL </a:t>
              </a:r>
            </a:p>
            <a:p>
              <a:endParaRPr lang="sv-SE" sz="1000" dirty="0"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/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      Kunskapsråd x 4</a:t>
              </a:r>
            </a:p>
            <a:p>
              <a:pPr lvl="0"/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      Handlingsplan</a:t>
              </a:r>
            </a:p>
            <a:p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      Mötestider för 2025</a:t>
              </a:r>
            </a:p>
            <a:p>
              <a:r>
                <a:rPr lang="sv-SE" sz="1000" dirty="0">
                  <a:latin typeface="Arial" panose="020B0604020202020204" pitchFamily="34" charset="0"/>
                  <a:cs typeface="Arial" panose="020B0604020202020204" pitchFamily="34" charset="0"/>
                </a:rPr>
                <a:t>15/11-14/2 Nationella remisser</a:t>
              </a:r>
            </a:p>
          </p:txBody>
        </p:sp>
        <p:sp>
          <p:nvSpPr>
            <p:cNvPr id="12" name="textruta 11"/>
            <p:cNvSpPr txBox="1"/>
            <p:nvPr/>
          </p:nvSpPr>
          <p:spPr>
            <a:xfrm>
              <a:off x="5536318" y="919048"/>
              <a:ext cx="184005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endParaRPr lang="sv-S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lvl="0"/>
              <a:r>
                <a: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12/2 RSL</a:t>
              </a:r>
            </a:p>
            <a:p>
              <a:pPr lvl="0"/>
              <a:r>
                <a: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</a:p>
            <a:p>
              <a:pPr lvl="0"/>
              <a:r>
                <a: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Kunskapsråd x 4</a:t>
              </a:r>
            </a:p>
            <a:p>
              <a:pPr lvl="0"/>
              <a:br>
                <a: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</a:br>
              <a:r>
                <a: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15/2-14/4 Nationella remisser</a:t>
              </a:r>
            </a:p>
          </p:txBody>
        </p:sp>
        <p:sp>
          <p:nvSpPr>
            <p:cNvPr id="13" name="textruta 12"/>
            <p:cNvSpPr txBox="1"/>
            <p:nvPr/>
          </p:nvSpPr>
          <p:spPr>
            <a:xfrm>
              <a:off x="5517118" y="2466915"/>
              <a:ext cx="1906470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10/4 RSL</a:t>
              </a:r>
            </a:p>
            <a:p>
              <a:r>
                <a: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13/5 RSL</a:t>
              </a:r>
            </a:p>
            <a:p>
              <a:endParaRPr lang="sv-S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Kunskapsråd x 4</a:t>
              </a:r>
            </a:p>
            <a:p>
              <a:endParaRPr lang="sv-SE" sz="1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r>
                <a:rPr lang="sv-SE" sz="1000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15/4-14/6 Nationella remisser</a:t>
              </a:r>
            </a:p>
          </p:txBody>
        </p:sp>
        <p:sp>
          <p:nvSpPr>
            <p:cNvPr id="14" name="Höger 24"/>
            <p:cNvSpPr/>
            <p:nvPr/>
          </p:nvSpPr>
          <p:spPr>
            <a:xfrm rot="5400000">
              <a:off x="7207827" y="2170838"/>
              <a:ext cx="432048" cy="36003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5" name="Höger 31"/>
            <p:cNvSpPr/>
            <p:nvPr/>
          </p:nvSpPr>
          <p:spPr>
            <a:xfrm rot="10800000">
              <a:off x="5320295" y="4063151"/>
              <a:ext cx="432048" cy="36003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6" name="Höger 32"/>
            <p:cNvSpPr/>
            <p:nvPr/>
          </p:nvSpPr>
          <p:spPr>
            <a:xfrm rot="16200000">
              <a:off x="3448751" y="2154923"/>
              <a:ext cx="432048" cy="36003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7" name="Höger 33"/>
            <p:cNvSpPr/>
            <p:nvPr/>
          </p:nvSpPr>
          <p:spPr>
            <a:xfrm>
              <a:off x="5329825" y="286479"/>
              <a:ext cx="432048" cy="360039"/>
            </a:xfrm>
            <a:prstGeom prst="rightArrow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3" name="textruta 2"/>
            <p:cNvSpPr txBox="1"/>
            <p:nvPr/>
          </p:nvSpPr>
          <p:spPr>
            <a:xfrm>
              <a:off x="7258636" y="84953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latin typeface="Arial Black" panose="020B0A04020102020204" pitchFamily="34" charset="0"/>
                </a:rPr>
                <a:t>Q1</a:t>
              </a:r>
            </a:p>
          </p:txBody>
        </p:sp>
        <p:sp>
          <p:nvSpPr>
            <p:cNvPr id="18" name="textruta 17"/>
            <p:cNvSpPr txBox="1"/>
            <p:nvPr/>
          </p:nvSpPr>
          <p:spPr>
            <a:xfrm>
              <a:off x="7243831" y="3445539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latin typeface="Arial Black" panose="020B0A04020102020204" pitchFamily="34" charset="0"/>
                </a:rPr>
                <a:t>Q2</a:t>
              </a:r>
            </a:p>
          </p:txBody>
        </p:sp>
        <p:sp>
          <p:nvSpPr>
            <p:cNvPr id="19" name="textruta 18"/>
            <p:cNvSpPr txBox="1"/>
            <p:nvPr/>
          </p:nvSpPr>
          <p:spPr>
            <a:xfrm>
              <a:off x="3256398" y="849535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latin typeface="Arial Black" panose="020B0A04020102020204" pitchFamily="34" charset="0"/>
                </a:rPr>
                <a:t>Q4</a:t>
              </a:r>
            </a:p>
          </p:txBody>
        </p:sp>
        <p:sp>
          <p:nvSpPr>
            <p:cNvPr id="20" name="textruta 19"/>
            <p:cNvSpPr txBox="1"/>
            <p:nvPr/>
          </p:nvSpPr>
          <p:spPr>
            <a:xfrm>
              <a:off x="3241593" y="3445539"/>
              <a:ext cx="5309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>
                  <a:latin typeface="Arial Black" panose="020B0A04020102020204" pitchFamily="34" charset="0"/>
                </a:rPr>
                <a:t>Q3</a:t>
              </a:r>
            </a:p>
          </p:txBody>
        </p:sp>
      </p:grpSp>
      <p:sp>
        <p:nvSpPr>
          <p:cNvPr id="2" name="textruta 1"/>
          <p:cNvSpPr txBox="1"/>
          <p:nvPr/>
        </p:nvSpPr>
        <p:spPr>
          <a:xfrm>
            <a:off x="457559" y="2038945"/>
            <a:ext cx="3741983" cy="24776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spcAft>
                <a:spcPts val="300"/>
              </a:spcAft>
              <a:defRPr/>
            </a:pPr>
            <a:r>
              <a:rPr lang="sv-SE" sz="1400" b="1" dirty="0">
                <a:latin typeface="+mj-lt"/>
              </a:rPr>
              <a:t>Löpande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+mj-lt"/>
                <a:cs typeface="Calibri" panose="020F0502020204030204" pitchFamily="34" charset="0"/>
              </a:rPr>
              <a:t>Följa upp resultat och analysera gap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+mj-lt"/>
                <a:cs typeface="Calibri" panose="020F0502020204030204" pitchFamily="34" charset="0"/>
              </a:rPr>
              <a:t>Samordna och stödja implementering</a:t>
            </a:r>
          </a:p>
          <a:p>
            <a:pPr marL="180000" lvl="0" indent="-18000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+mj-lt"/>
                <a:cs typeface="Calibri" panose="020F0502020204030204" pitchFamily="34" charset="0"/>
              </a:rPr>
              <a:t>Lämna synpunkter till samordnade remissvar på nationella kunskapsstöd</a:t>
            </a:r>
          </a:p>
          <a:p>
            <a:pPr marL="180000" lvl="0" indent="-18000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+mj-lt"/>
                <a:cs typeface="Calibri" panose="020F0502020204030204" pitchFamily="34" charset="0"/>
              </a:rPr>
              <a:t>Lämna synpunkter till andra samordnade remissvar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+mj-lt"/>
                <a:cs typeface="Calibri" panose="020F0502020204030204" pitchFamily="34" charset="0"/>
              </a:rPr>
              <a:t>Lämna underlag till ansökningar om högspecialiserad vård</a:t>
            </a:r>
          </a:p>
          <a:p>
            <a:pPr marL="180000" indent="-180000">
              <a:spcAft>
                <a:spcPts val="300"/>
              </a:spcAft>
              <a:buFont typeface="Arial" panose="020B0604020202020204" pitchFamily="34" charset="0"/>
              <a:buChar char="•"/>
              <a:defRPr/>
            </a:pPr>
            <a:r>
              <a:rPr lang="sv-SE" sz="1400" dirty="0">
                <a:latin typeface="+mj-lt"/>
                <a:cs typeface="Calibri" panose="020F0502020204030204" pitchFamily="34" charset="0"/>
              </a:rPr>
              <a:t>Nominera till nationella grupper</a:t>
            </a:r>
          </a:p>
        </p:txBody>
      </p:sp>
      <p:sp>
        <p:nvSpPr>
          <p:cNvPr id="21" name="Rubrik 1"/>
          <p:cNvSpPr>
            <a:spLocks noGrp="1"/>
          </p:cNvSpPr>
          <p:nvPr>
            <p:ph type="title"/>
          </p:nvPr>
        </p:nvSpPr>
        <p:spPr>
          <a:xfrm>
            <a:off x="467544" y="627534"/>
            <a:ext cx="3926177" cy="1419376"/>
          </a:xfrm>
        </p:spPr>
        <p:txBody>
          <a:bodyPr>
            <a:normAutofit fontScale="90000"/>
          </a:bodyPr>
          <a:lstStyle/>
          <a:p>
            <a:r>
              <a:rPr lang="sv-SE" sz="3200" dirty="0"/>
              <a:t>Regionala programområden </a:t>
            </a:r>
            <a:r>
              <a:rPr lang="sv-SE" sz="3200" dirty="0" err="1"/>
              <a:t>årshjul</a:t>
            </a:r>
            <a:r>
              <a:rPr lang="sv-SE" sz="3200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24894930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5642</TotalTime>
  <Words>131</Words>
  <Application>Microsoft Office PowerPoint</Application>
  <PresentationFormat>Bildspel på skärmen (16:9)</PresentationFormat>
  <Paragraphs>40</Paragraphs>
  <Slides>1</Slides>
  <Notes>1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Times New Roman</vt:lpstr>
      <vt:lpstr>Office-tema</vt:lpstr>
      <vt:lpstr>Regionala programområden årshjul 2025</vt:lpstr>
    </vt:vector>
  </TitlesOfParts>
  <Company>Region Jönköpings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Thålin Conny</dc:creator>
  <cp:lastModifiedBy>Leni Lagerqvist</cp:lastModifiedBy>
  <cp:revision>132</cp:revision>
  <cp:lastPrinted>2022-11-14T14:41:30Z</cp:lastPrinted>
  <dcterms:created xsi:type="dcterms:W3CDTF">2018-10-12T09:18:07Z</dcterms:created>
  <dcterms:modified xsi:type="dcterms:W3CDTF">2024-12-10T14:45:45Z</dcterms:modified>
</cp:coreProperties>
</file>