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9144000" cy="5143500" type="screen16x9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93" autoAdjust="0"/>
    <p:restoredTop sz="95905" autoAdjust="0"/>
  </p:normalViewPr>
  <p:slideViewPr>
    <p:cSldViewPr>
      <p:cViewPr varScale="1">
        <p:scale>
          <a:sx n="129" d="100"/>
          <a:sy n="129" d="100"/>
        </p:scale>
        <p:origin x="72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30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Aktiviteter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ED5-48A0-8776-965222E008A7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ED5-48A0-8776-965222E008A7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FED5-48A0-8776-965222E008A7}"/>
              </c:ext>
            </c:extLst>
          </c:dPt>
          <c:dPt>
            <c:idx val="3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FED5-48A0-8776-965222E008A7}"/>
              </c:ext>
            </c:extLst>
          </c:dPt>
          <c:cat>
            <c:strRef>
              <c:f>Blad1!$A$2:$A$5</c:f>
              <c:strCache>
                <c:ptCount val="4"/>
                <c:pt idx="0">
                  <c:v>Kvartal 1</c:v>
                </c:pt>
                <c:pt idx="1">
                  <c:v>Kvartal 2</c:v>
                </c:pt>
                <c:pt idx="2">
                  <c:v>Kvartal 3</c:v>
                </c:pt>
                <c:pt idx="3">
                  <c:v>Kvartal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ED5-48A0-8776-965222E00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2024-12-10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Löpande: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Lämna synpunkter på nationella vårdförlopp, vårdprogram och vårdriktlinjer – fyra remissomgångar/år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Lämna</a:t>
            </a:r>
            <a:r>
              <a:rPr lang="sv-SE" baseline="0" dirty="0"/>
              <a:t> underlag till ansökningar om högspecialiserad vård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baseline="0" dirty="0"/>
              <a:t>Nominera representanter till nationella grupper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baseline="0" dirty="0"/>
              <a:t>Delta i kunskapsrådsmöten och nätverksträffar för processtöd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977A6-05CD-4EAB-954D-F374D0D0D6F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8349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 8"/>
          <p:cNvGrpSpPr/>
          <p:nvPr/>
        </p:nvGrpSpPr>
        <p:grpSpPr>
          <a:xfrm>
            <a:off x="2828230" y="51470"/>
            <a:ext cx="7720434" cy="4444644"/>
            <a:chOff x="1676102" y="123478"/>
            <a:chExt cx="7720434" cy="4444644"/>
          </a:xfrm>
        </p:grpSpPr>
        <p:graphicFrame>
          <p:nvGraphicFramePr>
            <p:cNvPr id="5" name="Diagram 4"/>
            <p:cNvGraphicFramePr/>
            <p:nvPr/>
          </p:nvGraphicFramePr>
          <p:xfrm>
            <a:off x="1676102" y="123478"/>
            <a:ext cx="7720434" cy="4444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textruta 5"/>
            <p:cNvSpPr txBox="1"/>
            <p:nvPr/>
          </p:nvSpPr>
          <p:spPr>
            <a:xfrm>
              <a:off x="3675845" y="2474807"/>
              <a:ext cx="198599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19/9 RSL </a:t>
              </a:r>
            </a:p>
            <a:p>
              <a:endParaRPr lang="sv-S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26/9 Kunskapsråd</a:t>
              </a:r>
            </a:p>
            <a:p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        gemensamt möte </a:t>
              </a:r>
            </a:p>
            <a:p>
              <a:b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15/9-14/11 Nationella remisser</a:t>
              </a:r>
            </a:p>
          </p:txBody>
        </p:sp>
        <p:sp>
          <p:nvSpPr>
            <p:cNvPr id="7" name="textruta 6"/>
            <p:cNvSpPr txBox="1"/>
            <p:nvPr/>
          </p:nvSpPr>
          <p:spPr>
            <a:xfrm>
              <a:off x="3624659" y="965282"/>
              <a:ext cx="1969141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      10-15/16 RSL</a:t>
              </a:r>
              <a:b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      20/11 RSL </a:t>
              </a:r>
            </a:p>
            <a:p>
              <a:endParaRPr lang="sv-S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/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      Kunskapsråd x 4</a:t>
              </a:r>
            </a:p>
            <a:p>
              <a:pPr lvl="0"/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      Handlingsplan</a:t>
              </a:r>
            </a:p>
            <a:p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      Mötestider för 2025</a:t>
              </a:r>
            </a:p>
            <a:p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15/11-14/2 Nationella remisser</a:t>
              </a:r>
            </a:p>
          </p:txBody>
        </p:sp>
        <p:sp>
          <p:nvSpPr>
            <p:cNvPr id="12" name="textruta 11"/>
            <p:cNvSpPr txBox="1"/>
            <p:nvPr/>
          </p:nvSpPr>
          <p:spPr>
            <a:xfrm>
              <a:off x="5536318" y="919048"/>
              <a:ext cx="18400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endParaRPr lang="sv-S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/>
              <a:r>
                <a: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12/2 RSL</a:t>
              </a:r>
            </a:p>
            <a:p>
              <a:pPr lvl="0"/>
              <a:r>
                <a: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lvl="0"/>
              <a:r>
                <a: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Kunskapsråd x 4</a:t>
              </a:r>
            </a:p>
            <a:p>
              <a:pPr lvl="0"/>
              <a:br>
                <a: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15/2-14/4 Nationella remisser</a:t>
              </a:r>
            </a:p>
          </p:txBody>
        </p:sp>
        <p:sp>
          <p:nvSpPr>
            <p:cNvPr id="13" name="textruta 12"/>
            <p:cNvSpPr txBox="1"/>
            <p:nvPr/>
          </p:nvSpPr>
          <p:spPr>
            <a:xfrm>
              <a:off x="5517118" y="2466915"/>
              <a:ext cx="19064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10/4 RSL</a:t>
              </a:r>
            </a:p>
            <a:p>
              <a:r>
                <a: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13/5 RSL</a:t>
              </a:r>
            </a:p>
            <a:p>
              <a:endParaRPr lang="sv-S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Kunskapsråd x 4</a:t>
              </a:r>
            </a:p>
            <a:p>
              <a:endParaRPr lang="sv-S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15/4-14/6 Nationella remisser</a:t>
              </a:r>
            </a:p>
          </p:txBody>
        </p:sp>
        <p:sp>
          <p:nvSpPr>
            <p:cNvPr id="14" name="Höger 24"/>
            <p:cNvSpPr/>
            <p:nvPr/>
          </p:nvSpPr>
          <p:spPr>
            <a:xfrm rot="5400000">
              <a:off x="7207827" y="2170838"/>
              <a:ext cx="432048" cy="360039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5" name="Höger 31"/>
            <p:cNvSpPr/>
            <p:nvPr/>
          </p:nvSpPr>
          <p:spPr>
            <a:xfrm rot="10800000">
              <a:off x="5320295" y="4063151"/>
              <a:ext cx="432048" cy="360039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" name="Höger 32"/>
            <p:cNvSpPr/>
            <p:nvPr/>
          </p:nvSpPr>
          <p:spPr>
            <a:xfrm rot="16200000">
              <a:off x="3448751" y="2154923"/>
              <a:ext cx="432048" cy="360039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7" name="Höger 33"/>
            <p:cNvSpPr/>
            <p:nvPr/>
          </p:nvSpPr>
          <p:spPr>
            <a:xfrm>
              <a:off x="5329825" y="286479"/>
              <a:ext cx="432048" cy="360039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" name="textruta 2"/>
            <p:cNvSpPr txBox="1"/>
            <p:nvPr/>
          </p:nvSpPr>
          <p:spPr>
            <a:xfrm>
              <a:off x="7258636" y="849535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Arial Black" panose="020B0A04020102020204" pitchFamily="34" charset="0"/>
                </a:rPr>
                <a:t>Q1</a:t>
              </a:r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7243831" y="3445539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Arial Black" panose="020B0A04020102020204" pitchFamily="34" charset="0"/>
                </a:rPr>
                <a:t>Q2</a:t>
              </a:r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3256398" y="849535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Arial Black" panose="020B0A04020102020204" pitchFamily="34" charset="0"/>
                </a:rPr>
                <a:t>Q4</a:t>
              </a:r>
            </a:p>
          </p:txBody>
        </p:sp>
        <p:sp>
          <p:nvSpPr>
            <p:cNvPr id="20" name="textruta 19"/>
            <p:cNvSpPr txBox="1"/>
            <p:nvPr/>
          </p:nvSpPr>
          <p:spPr>
            <a:xfrm>
              <a:off x="3241593" y="3445539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Arial Black" panose="020B0A04020102020204" pitchFamily="34" charset="0"/>
                </a:rPr>
                <a:t>Q3</a:t>
              </a:r>
            </a:p>
          </p:txBody>
        </p:sp>
      </p:grpSp>
      <p:sp>
        <p:nvSpPr>
          <p:cNvPr id="2" name="textruta 1"/>
          <p:cNvSpPr txBox="1"/>
          <p:nvPr/>
        </p:nvSpPr>
        <p:spPr>
          <a:xfrm>
            <a:off x="457559" y="2038945"/>
            <a:ext cx="3741983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300"/>
              </a:spcAft>
              <a:defRPr/>
            </a:pPr>
            <a:r>
              <a:rPr lang="sv-SE" sz="1400" b="1" dirty="0">
                <a:latin typeface="+mj-lt"/>
              </a:rPr>
              <a:t>Löpande</a:t>
            </a:r>
          </a:p>
          <a:p>
            <a:pPr marL="180000" indent="-18000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latin typeface="+mj-lt"/>
                <a:cs typeface="Calibri" panose="020F0502020204030204" pitchFamily="34" charset="0"/>
              </a:rPr>
              <a:t>Följa upp resultat och analysera gap</a:t>
            </a:r>
          </a:p>
          <a:p>
            <a:pPr marL="180000" indent="-18000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latin typeface="+mj-lt"/>
                <a:cs typeface="Calibri" panose="020F0502020204030204" pitchFamily="34" charset="0"/>
              </a:rPr>
              <a:t>Samordna och stödja implementering</a:t>
            </a:r>
          </a:p>
          <a:p>
            <a:pPr marL="180000" lvl="0" indent="-18000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latin typeface="+mj-lt"/>
                <a:cs typeface="Calibri" panose="020F0502020204030204" pitchFamily="34" charset="0"/>
              </a:rPr>
              <a:t>Lämna synpunkter till samordnade remissvar på nationella kunskapsstöd</a:t>
            </a:r>
          </a:p>
          <a:p>
            <a:pPr marL="180000" lvl="0" indent="-18000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latin typeface="+mj-lt"/>
                <a:cs typeface="Calibri" panose="020F0502020204030204" pitchFamily="34" charset="0"/>
              </a:rPr>
              <a:t>Lämna synpunkter till andra samordnade remissvar</a:t>
            </a:r>
          </a:p>
          <a:p>
            <a:pPr marL="180000" indent="-18000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latin typeface="+mj-lt"/>
                <a:cs typeface="Calibri" panose="020F0502020204030204" pitchFamily="34" charset="0"/>
              </a:rPr>
              <a:t>Lämna underlag till ansökningar om högspecialiserad vård</a:t>
            </a:r>
          </a:p>
          <a:p>
            <a:pPr marL="180000" indent="-18000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latin typeface="+mj-lt"/>
                <a:cs typeface="Calibri" panose="020F0502020204030204" pitchFamily="34" charset="0"/>
              </a:rPr>
              <a:t>Nominera till nationella grupper</a:t>
            </a:r>
          </a:p>
        </p:txBody>
      </p:sp>
      <p:sp>
        <p:nvSpPr>
          <p:cNvPr id="21" name="Rubrik 1"/>
          <p:cNvSpPr>
            <a:spLocks noGrp="1"/>
          </p:cNvSpPr>
          <p:nvPr>
            <p:ph type="title"/>
          </p:nvPr>
        </p:nvSpPr>
        <p:spPr>
          <a:xfrm>
            <a:off x="467544" y="627534"/>
            <a:ext cx="3926177" cy="1419376"/>
          </a:xfrm>
        </p:spPr>
        <p:txBody>
          <a:bodyPr>
            <a:normAutofit fontScale="90000"/>
          </a:bodyPr>
          <a:lstStyle/>
          <a:p>
            <a:r>
              <a:rPr lang="sv-SE" sz="3200" dirty="0"/>
              <a:t>Regionala programområden </a:t>
            </a:r>
            <a:r>
              <a:rPr lang="sv-SE" sz="3200" dirty="0" err="1"/>
              <a:t>årshjul</a:t>
            </a:r>
            <a:r>
              <a:rPr lang="sv-SE" sz="3200" dirty="0"/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2489493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5642</TotalTime>
  <Words>131</Words>
  <Application>Microsoft Office PowerPoint</Application>
  <PresentationFormat>Bildspel på skärmen (16:9)</PresentationFormat>
  <Paragraphs>40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Office-tema</vt:lpstr>
      <vt:lpstr>Regionala programområden årshjul 2025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Leni Lagerqvist</cp:lastModifiedBy>
  <cp:revision>132</cp:revision>
  <cp:lastPrinted>2022-11-14T14:41:30Z</cp:lastPrinted>
  <dcterms:created xsi:type="dcterms:W3CDTF">2018-10-12T09:18:07Z</dcterms:created>
  <dcterms:modified xsi:type="dcterms:W3CDTF">2024-12-10T14:45:45Z</dcterms:modified>
</cp:coreProperties>
</file>