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68" r:id="rId3"/>
  </p:sldMasterIdLst>
  <p:notesMasterIdLst>
    <p:notesMasterId r:id="rId17"/>
  </p:notesMasterIdLst>
  <p:sldIdLst>
    <p:sldId id="277" r:id="rId4"/>
    <p:sldId id="295" r:id="rId5"/>
    <p:sldId id="307" r:id="rId6"/>
    <p:sldId id="308" r:id="rId7"/>
    <p:sldId id="258" r:id="rId8"/>
    <p:sldId id="303" r:id="rId9"/>
    <p:sldId id="280" r:id="rId10"/>
    <p:sldId id="302" r:id="rId11"/>
    <p:sldId id="309" r:id="rId12"/>
    <p:sldId id="310" r:id="rId13"/>
    <p:sldId id="287" r:id="rId14"/>
    <p:sldId id="2145709430" r:id="rId15"/>
    <p:sldId id="2145709467" r:id="rId16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1141"/>
    <a:srgbClr val="0066B3"/>
    <a:srgbClr val="BC151C"/>
    <a:srgbClr val="EF4044"/>
    <a:srgbClr val="F2CD13"/>
    <a:srgbClr val="B1063A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93" autoAdjust="0"/>
    <p:restoredTop sz="94633" autoAdjust="0"/>
  </p:normalViewPr>
  <p:slideViewPr>
    <p:cSldViewPr>
      <p:cViewPr varScale="1">
        <p:scale>
          <a:sx n="167" d="100"/>
          <a:sy n="167" d="100"/>
        </p:scale>
        <p:origin x="636" y="1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1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9B960-5E66-4113-B8CC-17A0D5C37366}" type="datetimeFigureOut">
              <a:rPr lang="sv-SE" smtClean="0"/>
              <a:t>2023-12-11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291F-9DCB-46ED-BF32-F247FD2AAA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773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0730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6157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1919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7112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5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1.xml"/><Relationship Id="rId4" Type="http://schemas.openxmlformats.org/officeDocument/2006/relationships/image" Target="../media/image4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2.xml"/><Relationship Id="rId4" Type="http://schemas.openxmlformats.org/officeDocument/2006/relationships/image" Target="../media/image4.emf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8.bin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</a:t>
            </a:r>
          </a:p>
        </p:txBody>
      </p:sp>
    </p:spTree>
    <p:extLst>
      <p:ext uri="{BB962C8B-B14F-4D97-AF65-F5344CB8AC3E}">
        <p14:creationId xmlns:p14="http://schemas.microsoft.com/office/powerpoint/2010/main" val="1158326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663CC2EB-9A0C-4B5D-82FB-32351F22A61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94030101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663CC2EB-9A0C-4B5D-82FB-32351F22A6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DCA2FBE6-CCDF-4281-881A-D421423FBB5C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19063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sv-SE" sz="2700" b="1" i="0" baseline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9795F843-3CE1-ED4D-A4D1-B27B6DB6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1557" y="462631"/>
            <a:ext cx="6858000" cy="457345"/>
          </a:xfrm>
        </p:spPr>
        <p:txBody>
          <a:bodyPr anchor="b">
            <a:normAutofit/>
          </a:bodyPr>
          <a:lstStyle>
            <a:lvl1pPr algn="l">
              <a:defRPr sz="2700"/>
            </a:lvl1pPr>
          </a:lstStyle>
          <a:p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edit</a:t>
            </a:r>
            <a:r>
              <a:rPr lang="sv-SE"/>
              <a:t> Master </a:t>
            </a:r>
            <a:r>
              <a:rPr lang="sv-SE" err="1"/>
              <a:t>title</a:t>
            </a:r>
            <a:r>
              <a:rPr lang="sv-SE"/>
              <a:t> style</a:t>
            </a: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CF58C1CC-ECA4-5141-95FE-2805C6A2DC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41760" y="1066800"/>
            <a:ext cx="6858000" cy="3139679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edit</a:t>
            </a:r>
            <a:r>
              <a:rPr lang="sv-SE"/>
              <a:t> Master text </a:t>
            </a:r>
            <a:r>
              <a:rPr lang="sv-SE" err="1"/>
              <a:t>styles</a:t>
            </a:r>
            <a:endParaRPr lang="sv-SE"/>
          </a:p>
          <a:p>
            <a:pPr lvl="1"/>
            <a:r>
              <a:rPr lang="sv-SE"/>
              <a:t>Second </a:t>
            </a:r>
            <a:r>
              <a:rPr lang="sv-SE" err="1"/>
              <a:t>level</a:t>
            </a:r>
            <a:endParaRPr lang="sv-SE"/>
          </a:p>
          <a:p>
            <a:pPr lvl="2"/>
            <a:r>
              <a:rPr lang="sv-SE" err="1"/>
              <a:t>Third</a:t>
            </a:r>
            <a:r>
              <a:rPr lang="sv-SE"/>
              <a:t> </a:t>
            </a:r>
            <a:r>
              <a:rPr lang="sv-SE" err="1"/>
              <a:t>level</a:t>
            </a:r>
            <a:endParaRPr lang="sv-SE"/>
          </a:p>
          <a:p>
            <a:pPr lvl="3"/>
            <a:r>
              <a:rPr lang="sv-SE" err="1"/>
              <a:t>Fourth</a:t>
            </a:r>
            <a:r>
              <a:rPr lang="sv-SE"/>
              <a:t> </a:t>
            </a:r>
            <a:r>
              <a:rPr lang="sv-SE" err="1"/>
              <a:t>level</a:t>
            </a:r>
            <a:endParaRPr lang="sv-SE"/>
          </a:p>
          <a:p>
            <a:pPr lvl="4"/>
            <a:r>
              <a:rPr lang="sv-SE" err="1"/>
              <a:t>Fifth</a:t>
            </a:r>
            <a:r>
              <a:rPr lang="sv-SE"/>
              <a:t> </a:t>
            </a:r>
            <a:r>
              <a:rPr lang="sv-SE" err="1"/>
              <a:t>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8970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FDFB8F63-585E-4FD2-A00D-B373BAA0244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62719956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FDFB8F63-585E-4FD2-A00D-B373BAA024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29AEDF7B-0254-47B9-8037-3115DFCBFF0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19063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sv-SE" sz="2700" b="1" i="0" baseline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39BEDAC0-5874-E04B-91DB-F5F975627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3206" y="1762125"/>
            <a:ext cx="3868544" cy="914400"/>
          </a:xfrm>
        </p:spPr>
        <p:txBody>
          <a:bodyPr anchor="b">
            <a:normAutofit/>
          </a:bodyPr>
          <a:lstStyle>
            <a:lvl1pPr algn="ctr">
              <a:defRPr sz="2700"/>
            </a:lvl1pPr>
          </a:lstStyle>
          <a:p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edit</a:t>
            </a:r>
            <a:r>
              <a:rPr lang="sv-SE"/>
              <a:t> Master </a:t>
            </a:r>
            <a:r>
              <a:rPr lang="sv-SE" err="1"/>
              <a:t>title</a:t>
            </a:r>
            <a:r>
              <a:rPr lang="sv-SE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1861547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8F7DF385-8AB3-4030-8B3D-C3621B915BF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578274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8F7DF385-8AB3-4030-8B3D-C3621B915B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0BFAE191-98D3-4EC7-9DBE-598DE32A0120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19063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sv-SE" sz="2700" b="1" i="0" baseline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9C4D5F23-7C9C-F741-BD57-C8983CF39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1557" y="462631"/>
            <a:ext cx="6858000" cy="457345"/>
          </a:xfrm>
        </p:spPr>
        <p:txBody>
          <a:bodyPr anchor="b">
            <a:normAutofit/>
          </a:bodyPr>
          <a:lstStyle>
            <a:lvl1pPr algn="l">
              <a:defRPr sz="2700"/>
            </a:lvl1pPr>
          </a:lstStyle>
          <a:p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edit</a:t>
            </a:r>
            <a:r>
              <a:rPr lang="sv-SE"/>
              <a:t> Master </a:t>
            </a:r>
            <a:r>
              <a:rPr lang="sv-SE" err="1"/>
              <a:t>title</a:t>
            </a:r>
            <a:r>
              <a:rPr lang="sv-SE"/>
              <a:t> style</a:t>
            </a:r>
          </a:p>
        </p:txBody>
      </p:sp>
      <p:sp>
        <p:nvSpPr>
          <p:cNvPr id="4" name="Platshållare för diagram 3">
            <a:extLst>
              <a:ext uri="{FF2B5EF4-FFF2-40B4-BE49-F238E27FC236}">
                <a16:creationId xmlns:a16="http://schemas.microsoft.com/office/drawing/2014/main" id="{25595C8F-5C86-AD41-81CB-49F231878EF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741557" y="1047750"/>
            <a:ext cx="6858000" cy="3552825"/>
          </a:xfrm>
        </p:spPr>
        <p:txBody>
          <a:bodyPr/>
          <a:lstStyle/>
          <a:p>
            <a:r>
              <a:rPr lang="sv-SE" err="1"/>
              <a:t>Click</a:t>
            </a:r>
            <a:r>
              <a:rPr lang="sv-SE"/>
              <a:t> </a:t>
            </a:r>
            <a:r>
              <a:rPr lang="sv-SE" err="1"/>
              <a:t>icon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</a:t>
            </a:r>
            <a:r>
              <a:rPr lang="sv-SE" err="1"/>
              <a:t>chart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133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4E571D5A-7A96-4EBC-9C2E-67BEC03A70C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29199847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4E571D5A-7A96-4EBC-9C2E-67BEC03A70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latshållare för bild 15">
            <a:extLst>
              <a:ext uri="{FF2B5EF4-FFF2-40B4-BE49-F238E27FC236}">
                <a16:creationId xmlns:a16="http://schemas.microsoft.com/office/drawing/2014/main" id="{627232BD-4CA2-2247-B71E-E9AC38B6CE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371272"/>
          </a:xfrm>
        </p:spPr>
        <p:txBody>
          <a:bodyPr/>
          <a:lstStyle/>
          <a:p>
            <a:r>
              <a:rPr lang="sv-SE" err="1"/>
              <a:t>Click</a:t>
            </a:r>
            <a:r>
              <a:rPr lang="sv-SE"/>
              <a:t> </a:t>
            </a:r>
            <a:r>
              <a:rPr lang="sv-SE" err="1"/>
              <a:t>icon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</a:t>
            </a:r>
            <a:r>
              <a:rPr lang="sv-SE" err="1"/>
              <a:t>picture</a:t>
            </a:r>
            <a:endParaRPr lang="sv-SE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66A257AA-5F16-1A4A-B3E3-DA688DDA87C4}"/>
              </a:ext>
            </a:extLst>
          </p:cNvPr>
          <p:cNvGrpSpPr/>
          <p:nvPr/>
        </p:nvGrpSpPr>
        <p:grpSpPr>
          <a:xfrm>
            <a:off x="7833361" y="4295345"/>
            <a:ext cx="1666654" cy="685588"/>
            <a:chOff x="10242697" y="5607996"/>
            <a:chExt cx="2222205" cy="914117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4DDCF8DE-35BF-CE4C-84F1-345F9BD1A59D}"/>
                </a:ext>
              </a:extLst>
            </p:cNvPr>
            <p:cNvSpPr txBox="1"/>
            <p:nvPr/>
          </p:nvSpPr>
          <p:spPr>
            <a:xfrm>
              <a:off x="10251888" y="6272814"/>
              <a:ext cx="1998814" cy="249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615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615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36D91317-B3A4-F44F-A50E-7262129857E7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87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110"/>
                </a:lnSpc>
              </a:pPr>
              <a:r>
                <a:rPr lang="sv-SE" sz="105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05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110"/>
                </a:lnSpc>
              </a:pPr>
              <a:r>
                <a:rPr lang="sv-SE" sz="105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05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110"/>
                </a:lnSpc>
              </a:pPr>
              <a:r>
                <a:rPr lang="sv-SE" sz="105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35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2677C2A9-EE1A-3D47-A628-E42AF60ADC3A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B1819E8B-7BDB-6141-977D-7EF44C3E334F}"/>
              </a:ext>
            </a:extLst>
          </p:cNvPr>
          <p:cNvGrpSpPr/>
          <p:nvPr userDrawn="1"/>
        </p:nvGrpSpPr>
        <p:grpSpPr>
          <a:xfrm>
            <a:off x="7833361" y="4295345"/>
            <a:ext cx="1666654" cy="685588"/>
            <a:chOff x="10242697" y="5607996"/>
            <a:chExt cx="2222205" cy="914117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FF6F8030-A4CC-C748-A26E-38FD2E87979A}"/>
                </a:ext>
              </a:extLst>
            </p:cNvPr>
            <p:cNvSpPr txBox="1"/>
            <p:nvPr userDrawn="1"/>
          </p:nvSpPr>
          <p:spPr>
            <a:xfrm>
              <a:off x="10251888" y="6272814"/>
              <a:ext cx="1998814" cy="249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615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615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2685D7D2-FDF8-F246-859F-C45D301F4D2E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87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110"/>
                </a:lnSpc>
              </a:pPr>
              <a:r>
                <a:rPr lang="sv-SE" sz="105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05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110"/>
                </a:lnSpc>
              </a:pPr>
              <a:r>
                <a:rPr lang="sv-SE" sz="105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05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110"/>
                </a:lnSpc>
              </a:pPr>
              <a:r>
                <a:rPr lang="sv-SE" sz="105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35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690F618A-4C54-7A4A-8027-63A38AD9A5F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708834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112BF161-8A21-45F1-9D1B-5D2D9DA8317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28772743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112BF161-8A21-45F1-9D1B-5D2D9DA831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ktangel 2">
            <a:extLst>
              <a:ext uri="{FF2B5EF4-FFF2-40B4-BE49-F238E27FC236}">
                <a16:creationId xmlns:a16="http://schemas.microsoft.com/office/drawing/2014/main" id="{4F5919A7-E5E7-E447-AC47-3628E2C2C37E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D851597-1D96-1F49-9B1A-ED0727F4581C}"/>
              </a:ext>
            </a:extLst>
          </p:cNvPr>
          <p:cNvGrpSpPr/>
          <p:nvPr/>
        </p:nvGrpSpPr>
        <p:grpSpPr>
          <a:xfrm>
            <a:off x="7682023" y="4205997"/>
            <a:ext cx="1666654" cy="685588"/>
            <a:chOff x="10242697" y="5607996"/>
            <a:chExt cx="2222205" cy="914117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51D8CF96-0018-FD40-88CB-DC6ACA2FB156}"/>
                </a:ext>
              </a:extLst>
            </p:cNvPr>
            <p:cNvSpPr txBox="1"/>
            <p:nvPr/>
          </p:nvSpPr>
          <p:spPr>
            <a:xfrm>
              <a:off x="10251888" y="6272814"/>
              <a:ext cx="1998814" cy="249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615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615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A2A8A072-9169-BC43-801A-A61BF591F032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87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110"/>
                </a:lnSpc>
              </a:pPr>
              <a:r>
                <a:rPr lang="sv-SE" sz="105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05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110"/>
                </a:lnSpc>
              </a:pPr>
              <a:r>
                <a:rPr lang="sv-SE" sz="105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05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110"/>
                </a:lnSpc>
              </a:pPr>
              <a:r>
                <a:rPr lang="sv-SE" sz="105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35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9E836D9E-4AB0-0C41-802B-ED4298D608B2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3BC94B7A-F171-604C-9683-0DB769480E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56060" y="1181100"/>
            <a:ext cx="6858000" cy="313967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edit</a:t>
            </a:r>
            <a:r>
              <a:rPr lang="sv-SE"/>
              <a:t> Master text </a:t>
            </a:r>
            <a:r>
              <a:rPr lang="sv-SE" err="1"/>
              <a:t>styles</a:t>
            </a:r>
            <a:endParaRPr lang="sv-SE"/>
          </a:p>
          <a:p>
            <a:pPr lvl="1"/>
            <a:r>
              <a:rPr lang="sv-SE"/>
              <a:t>Second </a:t>
            </a:r>
            <a:r>
              <a:rPr lang="sv-SE" err="1"/>
              <a:t>level</a:t>
            </a:r>
            <a:endParaRPr lang="sv-SE"/>
          </a:p>
          <a:p>
            <a:pPr lvl="2"/>
            <a:r>
              <a:rPr lang="sv-SE" err="1"/>
              <a:t>Third</a:t>
            </a:r>
            <a:r>
              <a:rPr lang="sv-SE"/>
              <a:t> </a:t>
            </a:r>
            <a:r>
              <a:rPr lang="sv-SE" err="1"/>
              <a:t>level</a:t>
            </a:r>
            <a:endParaRPr lang="sv-SE"/>
          </a:p>
          <a:p>
            <a:pPr lvl="3"/>
            <a:r>
              <a:rPr lang="sv-SE" err="1"/>
              <a:t>Fourth</a:t>
            </a:r>
            <a:r>
              <a:rPr lang="sv-SE"/>
              <a:t> </a:t>
            </a:r>
            <a:r>
              <a:rPr lang="sv-SE" err="1"/>
              <a:t>level</a:t>
            </a:r>
            <a:endParaRPr lang="sv-SE"/>
          </a:p>
          <a:p>
            <a:pPr lvl="4"/>
            <a:r>
              <a:rPr lang="sv-SE" err="1"/>
              <a:t>Fifth</a:t>
            </a:r>
            <a:r>
              <a:rPr lang="sv-SE"/>
              <a:t> </a:t>
            </a:r>
            <a:r>
              <a:rPr lang="sv-SE" err="1"/>
              <a:t>level</a:t>
            </a:r>
            <a:endParaRPr lang="sv-SE"/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42676A12-DB87-3E48-8425-B6EE630370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56060" y="571174"/>
            <a:ext cx="6858000" cy="495300"/>
          </a:xfrm>
        </p:spPr>
        <p:txBody>
          <a:bodyPr>
            <a:noAutofit/>
          </a:bodyPr>
          <a:lstStyle>
            <a:lvl1pPr>
              <a:defRPr sz="27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edit</a:t>
            </a:r>
            <a:r>
              <a:rPr lang="sv-SE"/>
              <a:t> Master text </a:t>
            </a:r>
            <a:r>
              <a:rPr lang="sv-SE" err="1"/>
              <a:t>styles</a:t>
            </a:r>
            <a:endParaRPr lang="sv-SE"/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67BBF980-C512-0447-A28B-C4C2C1F78096}"/>
              </a:ext>
            </a:extLst>
          </p:cNvPr>
          <p:cNvGrpSpPr/>
          <p:nvPr userDrawn="1"/>
        </p:nvGrpSpPr>
        <p:grpSpPr>
          <a:xfrm>
            <a:off x="7682023" y="4205997"/>
            <a:ext cx="1666654" cy="685588"/>
            <a:chOff x="10242697" y="5607996"/>
            <a:chExt cx="2222205" cy="914117"/>
          </a:xfrm>
        </p:grpSpPr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4CB3DB73-CD80-6941-876E-37F777FC5E4F}"/>
                </a:ext>
              </a:extLst>
            </p:cNvPr>
            <p:cNvSpPr txBox="1"/>
            <p:nvPr userDrawn="1"/>
          </p:nvSpPr>
          <p:spPr>
            <a:xfrm>
              <a:off x="10251888" y="6272814"/>
              <a:ext cx="1998814" cy="249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615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615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2322C6A7-FC94-F84A-9ED7-D07BAFDC4FFA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87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110"/>
                </a:lnSpc>
              </a:pPr>
              <a:r>
                <a:rPr lang="sv-SE" sz="105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05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110"/>
                </a:lnSpc>
              </a:pPr>
              <a:r>
                <a:rPr lang="sv-SE" sz="105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05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110"/>
                </a:lnSpc>
              </a:pPr>
              <a:r>
                <a:rPr lang="sv-SE" sz="105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35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4" name="Rak 13">
              <a:extLst>
                <a:ext uri="{FF2B5EF4-FFF2-40B4-BE49-F238E27FC236}">
                  <a16:creationId xmlns:a16="http://schemas.microsoft.com/office/drawing/2014/main" id="{47BA1FC6-63BA-2641-B133-B828EDB49E3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90134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FA244878-D6A5-4010-B8E9-72D341284CD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87501081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FA244878-D6A5-4010-B8E9-72D341284C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408457C0-50FA-41CC-BD89-927A51F3665C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19063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sv-SE" sz="2100" b="1" i="0" baseline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5ECCEBBD-DCC5-9D46-8E00-EA10C5208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71977" y="557881"/>
            <a:ext cx="3095625" cy="604169"/>
          </a:xfrm>
        </p:spPr>
        <p:txBody>
          <a:bodyPr anchor="b">
            <a:noAutofit/>
          </a:bodyPr>
          <a:lstStyle>
            <a:lvl1pPr algn="l">
              <a:defRPr sz="2100"/>
            </a:lvl1pPr>
          </a:lstStyle>
          <a:p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edit</a:t>
            </a:r>
            <a:r>
              <a:rPr lang="sv-SE"/>
              <a:t> Master </a:t>
            </a:r>
            <a:r>
              <a:rPr lang="sv-SE" err="1"/>
              <a:t>title</a:t>
            </a:r>
            <a:r>
              <a:rPr lang="sv-SE"/>
              <a:t> style</a:t>
            </a:r>
          </a:p>
        </p:txBody>
      </p:sp>
      <p:sp>
        <p:nvSpPr>
          <p:cNvPr id="4" name="Platshållare för text 11">
            <a:extLst>
              <a:ext uri="{FF2B5EF4-FFF2-40B4-BE49-F238E27FC236}">
                <a16:creationId xmlns:a16="http://schemas.microsoft.com/office/drawing/2014/main" id="{5B50278C-4D2B-704E-A5F0-C7A065AD6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71977" y="1295400"/>
            <a:ext cx="3095625" cy="3139679"/>
          </a:xfrm>
        </p:spPr>
        <p:txBody>
          <a:bodyPr/>
          <a:lstStyle>
            <a:lvl1pPr marL="257175" indent="-257175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edit</a:t>
            </a:r>
            <a:r>
              <a:rPr lang="sv-SE"/>
              <a:t> Master text </a:t>
            </a:r>
            <a:r>
              <a:rPr lang="sv-SE" err="1"/>
              <a:t>styles</a:t>
            </a:r>
            <a:endParaRPr lang="sv-SE"/>
          </a:p>
        </p:txBody>
      </p:sp>
      <p:sp>
        <p:nvSpPr>
          <p:cNvPr id="5" name="Platshållare för bild 3">
            <a:extLst>
              <a:ext uri="{FF2B5EF4-FFF2-40B4-BE49-F238E27FC236}">
                <a16:creationId xmlns:a16="http://schemas.microsoft.com/office/drawing/2014/main" id="{95429808-FCC4-BF42-A19A-25EAACB205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3943350" cy="4981575"/>
          </a:xfrm>
        </p:spPr>
        <p:txBody>
          <a:bodyPr/>
          <a:lstStyle/>
          <a:p>
            <a:r>
              <a:rPr lang="sv-SE" err="1"/>
              <a:t>Click</a:t>
            </a:r>
            <a:r>
              <a:rPr lang="sv-SE"/>
              <a:t> </a:t>
            </a:r>
            <a:r>
              <a:rPr lang="sv-SE" err="1"/>
              <a:t>icon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</a:t>
            </a:r>
            <a:r>
              <a:rPr lang="sv-SE" err="1"/>
              <a:t>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53883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9795F843-3CE1-ED4D-A4D1-B27B6DB6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1557" y="462631"/>
            <a:ext cx="6858000" cy="457345"/>
          </a:xfrm>
        </p:spPr>
        <p:txBody>
          <a:bodyPr anchor="b">
            <a:normAutofit/>
          </a:bodyPr>
          <a:lstStyle>
            <a:lvl1pPr algn="l">
              <a:defRPr sz="27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CF58C1CC-ECA4-5141-95FE-2805C6A2DC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41760" y="1066800"/>
            <a:ext cx="6858000" cy="313967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06148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39BEDAC0-5874-E04B-91DB-F5F975627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3206" y="1762125"/>
            <a:ext cx="3868544" cy="914400"/>
          </a:xfrm>
        </p:spPr>
        <p:txBody>
          <a:bodyPr anchor="b">
            <a:normAutofit/>
          </a:bodyPr>
          <a:lstStyle>
            <a:lvl1pPr algn="ctr">
              <a:defRPr sz="27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75732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9C4D5F23-7C9C-F741-BD57-C8983CF39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1557" y="462631"/>
            <a:ext cx="6858000" cy="457345"/>
          </a:xfrm>
        </p:spPr>
        <p:txBody>
          <a:bodyPr anchor="b">
            <a:normAutofit/>
          </a:bodyPr>
          <a:lstStyle>
            <a:lvl1pPr algn="l">
              <a:defRPr sz="27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iagram 3">
            <a:extLst>
              <a:ext uri="{FF2B5EF4-FFF2-40B4-BE49-F238E27FC236}">
                <a16:creationId xmlns:a16="http://schemas.microsoft.com/office/drawing/2014/main" id="{25595C8F-5C86-AD41-81CB-49F231878EF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741557" y="1047750"/>
            <a:ext cx="6858000" cy="3552825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</p:spTree>
    <p:extLst>
      <p:ext uri="{BB962C8B-B14F-4D97-AF65-F5344CB8AC3E}">
        <p14:creationId xmlns:p14="http://schemas.microsoft.com/office/powerpoint/2010/main" val="39290852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15">
            <a:extLst>
              <a:ext uri="{FF2B5EF4-FFF2-40B4-BE49-F238E27FC236}">
                <a16:creationId xmlns:a16="http://schemas.microsoft.com/office/drawing/2014/main" id="{627232BD-4CA2-2247-B71E-E9AC38B6CE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371272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66A257AA-5F16-1A4A-B3E3-DA688DDA87C4}"/>
              </a:ext>
            </a:extLst>
          </p:cNvPr>
          <p:cNvGrpSpPr/>
          <p:nvPr/>
        </p:nvGrpSpPr>
        <p:grpSpPr>
          <a:xfrm>
            <a:off x="7833361" y="4295345"/>
            <a:ext cx="1666654" cy="685588"/>
            <a:chOff x="10242697" y="5607996"/>
            <a:chExt cx="2222205" cy="914117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4DDCF8DE-35BF-CE4C-84F1-345F9BD1A59D}"/>
                </a:ext>
              </a:extLst>
            </p:cNvPr>
            <p:cNvSpPr txBox="1"/>
            <p:nvPr/>
          </p:nvSpPr>
          <p:spPr>
            <a:xfrm>
              <a:off x="10251888" y="6272814"/>
              <a:ext cx="1998814" cy="249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615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SVERIGES REGIONER I SAMVERKAN</a:t>
              </a:r>
              <a:endParaRPr kumimoji="0" lang="sv-SE" sz="61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36D91317-B3A4-F44F-A50E-7262129857E7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87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ts val="11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Nationellt system </a:t>
              </a:r>
              <a:endParaRPr kumimoji="0" lang="sv-SE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685800" rtl="0" eaLnBrk="1" fontAlgn="auto" latinLnBrk="0" hangingPunct="1">
                <a:lnSpc>
                  <a:spcPts val="11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för kunskapsstyrning </a:t>
              </a:r>
              <a:endParaRPr kumimoji="0" lang="sv-SE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685800" rtl="0" eaLnBrk="1" fontAlgn="auto" latinLnBrk="0" hangingPunct="1">
                <a:lnSpc>
                  <a:spcPts val="11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Hälso- och sjukvård</a:t>
              </a:r>
              <a:endParaRPr kumimoji="0" lang="sv-SE" sz="13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2677C2A9-EE1A-3D47-A628-E42AF60ADC3A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B1819E8B-7BDB-6141-977D-7EF44C3E334F}"/>
              </a:ext>
            </a:extLst>
          </p:cNvPr>
          <p:cNvGrpSpPr/>
          <p:nvPr userDrawn="1"/>
        </p:nvGrpSpPr>
        <p:grpSpPr>
          <a:xfrm>
            <a:off x="7833361" y="4295345"/>
            <a:ext cx="1666654" cy="685588"/>
            <a:chOff x="10242697" y="5607996"/>
            <a:chExt cx="2222205" cy="914117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FF6F8030-A4CC-C748-A26E-38FD2E87979A}"/>
                </a:ext>
              </a:extLst>
            </p:cNvPr>
            <p:cNvSpPr txBox="1"/>
            <p:nvPr userDrawn="1"/>
          </p:nvSpPr>
          <p:spPr>
            <a:xfrm>
              <a:off x="10251888" y="6272814"/>
              <a:ext cx="1998814" cy="249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615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SVERIGES REGIONER I SAMVERKAN</a:t>
              </a:r>
              <a:endParaRPr kumimoji="0" lang="sv-SE" sz="61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2685D7D2-FDF8-F246-859F-C45D301F4D2E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87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ts val="11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Nationellt system </a:t>
              </a:r>
              <a:endParaRPr kumimoji="0" lang="sv-SE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685800" rtl="0" eaLnBrk="1" fontAlgn="auto" latinLnBrk="0" hangingPunct="1">
                <a:lnSpc>
                  <a:spcPts val="11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för kunskapsstyrning </a:t>
              </a:r>
              <a:endParaRPr kumimoji="0" lang="sv-SE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685800" rtl="0" eaLnBrk="1" fontAlgn="auto" latinLnBrk="0" hangingPunct="1">
                <a:lnSpc>
                  <a:spcPts val="11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Hälso- och sjukvård</a:t>
              </a:r>
              <a:endParaRPr kumimoji="0" lang="sv-SE" sz="13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690F618A-4C54-7A4A-8027-63A38AD9A5F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68043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/>
              <a:t>Klicka här för att lägg till en </a:t>
            </a:r>
            <a:r>
              <a:rPr lang="sv-SE" dirty="0" err="1"/>
              <a:t>helsidebild</a:t>
            </a:r>
            <a:endParaRPr lang="sv-SE" dirty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38188859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F5919A7-E5E7-E447-AC47-3628E2C2C37E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D851597-1D96-1F49-9B1A-ED0727F4581C}"/>
              </a:ext>
            </a:extLst>
          </p:cNvPr>
          <p:cNvGrpSpPr/>
          <p:nvPr/>
        </p:nvGrpSpPr>
        <p:grpSpPr>
          <a:xfrm>
            <a:off x="7682023" y="4205997"/>
            <a:ext cx="1666654" cy="685588"/>
            <a:chOff x="10242697" y="5607996"/>
            <a:chExt cx="2222205" cy="914117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51D8CF96-0018-FD40-88CB-DC6ACA2FB156}"/>
                </a:ext>
              </a:extLst>
            </p:cNvPr>
            <p:cNvSpPr txBox="1"/>
            <p:nvPr/>
          </p:nvSpPr>
          <p:spPr>
            <a:xfrm>
              <a:off x="10251888" y="6272814"/>
              <a:ext cx="1998814" cy="249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615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SVERIGES REGIONER I SAMVERKAN</a:t>
              </a:r>
              <a:endParaRPr kumimoji="0" lang="sv-SE" sz="61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A2A8A072-9169-BC43-801A-A61BF591F032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87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ts val="11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Nationellt system </a:t>
              </a:r>
              <a:endParaRPr kumimoji="0" lang="sv-SE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685800" rtl="0" eaLnBrk="1" fontAlgn="auto" latinLnBrk="0" hangingPunct="1">
                <a:lnSpc>
                  <a:spcPts val="11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för kunskapsstyrning </a:t>
              </a:r>
              <a:endParaRPr kumimoji="0" lang="sv-SE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685800" rtl="0" eaLnBrk="1" fontAlgn="auto" latinLnBrk="0" hangingPunct="1">
                <a:lnSpc>
                  <a:spcPts val="11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Hälso- och sjukvård</a:t>
              </a:r>
              <a:endParaRPr kumimoji="0" lang="sv-SE" sz="13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9E836D9E-4AB0-0C41-802B-ED4298D608B2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3BC94B7A-F171-604C-9683-0DB769480E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56060" y="1181100"/>
            <a:ext cx="6858000" cy="313967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42676A12-DB87-3E48-8425-B6EE630370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56060" y="571174"/>
            <a:ext cx="6858000" cy="495300"/>
          </a:xfrm>
        </p:spPr>
        <p:txBody>
          <a:bodyPr>
            <a:noAutofit/>
          </a:bodyPr>
          <a:lstStyle>
            <a:lvl1pPr>
              <a:defRPr sz="27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F4CE3D53-DEA0-8E4B-B92D-F10674F059E5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67BBF980-C512-0447-A28B-C4C2C1F78096}"/>
              </a:ext>
            </a:extLst>
          </p:cNvPr>
          <p:cNvGrpSpPr/>
          <p:nvPr userDrawn="1"/>
        </p:nvGrpSpPr>
        <p:grpSpPr>
          <a:xfrm>
            <a:off x="7682023" y="4205997"/>
            <a:ext cx="1666654" cy="685588"/>
            <a:chOff x="10242697" y="5607996"/>
            <a:chExt cx="2222205" cy="914117"/>
          </a:xfrm>
        </p:grpSpPr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4CB3DB73-CD80-6941-876E-37F777FC5E4F}"/>
                </a:ext>
              </a:extLst>
            </p:cNvPr>
            <p:cNvSpPr txBox="1"/>
            <p:nvPr userDrawn="1"/>
          </p:nvSpPr>
          <p:spPr>
            <a:xfrm>
              <a:off x="10251888" y="6272814"/>
              <a:ext cx="1998814" cy="249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615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SVERIGES REGIONER I SAMVERKAN</a:t>
              </a:r>
              <a:endParaRPr kumimoji="0" lang="sv-SE" sz="61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2322C6A7-FC94-F84A-9ED7-D07BAFDC4FFA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87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ts val="11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Nationellt system </a:t>
              </a:r>
              <a:endParaRPr kumimoji="0" lang="sv-SE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685800" rtl="0" eaLnBrk="1" fontAlgn="auto" latinLnBrk="0" hangingPunct="1">
                <a:lnSpc>
                  <a:spcPts val="11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för kunskapsstyrning </a:t>
              </a:r>
              <a:endParaRPr kumimoji="0" lang="sv-SE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685800" rtl="0" eaLnBrk="1" fontAlgn="auto" latinLnBrk="0" hangingPunct="1">
                <a:lnSpc>
                  <a:spcPts val="11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Hälso- och sjukvård</a:t>
              </a:r>
              <a:endParaRPr kumimoji="0" lang="sv-SE" sz="13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4" name="Rak 13">
              <a:extLst>
                <a:ext uri="{FF2B5EF4-FFF2-40B4-BE49-F238E27FC236}">
                  <a16:creationId xmlns:a16="http://schemas.microsoft.com/office/drawing/2014/main" id="{47BA1FC6-63BA-2641-B133-B828EDB49E3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704095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5ECCEBBD-DCC5-9D46-8E00-EA10C5208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71977" y="557881"/>
            <a:ext cx="3095625" cy="604169"/>
          </a:xfrm>
        </p:spPr>
        <p:txBody>
          <a:bodyPr anchor="b">
            <a:noAutofit/>
          </a:bodyPr>
          <a:lstStyle>
            <a:lvl1pPr algn="l">
              <a:defRPr sz="21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text 11">
            <a:extLst>
              <a:ext uri="{FF2B5EF4-FFF2-40B4-BE49-F238E27FC236}">
                <a16:creationId xmlns:a16="http://schemas.microsoft.com/office/drawing/2014/main" id="{5B50278C-4D2B-704E-A5F0-C7A065AD6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71977" y="1295400"/>
            <a:ext cx="3095625" cy="3139679"/>
          </a:xfrm>
        </p:spPr>
        <p:txBody>
          <a:bodyPr/>
          <a:lstStyle>
            <a:lvl1pPr marL="257175" indent="-257175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bild 3">
            <a:extLst>
              <a:ext uri="{FF2B5EF4-FFF2-40B4-BE49-F238E27FC236}">
                <a16:creationId xmlns:a16="http://schemas.microsoft.com/office/drawing/2014/main" id="{95429808-FCC4-BF42-A19A-25EAACB205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3943350" cy="4981575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238376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94128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270650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2574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837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707655"/>
            <a:ext cx="8229600" cy="280831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063731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5800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7544" y="771550"/>
            <a:ext cx="4032448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411511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216774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 not remove" hidden="1">
            <a:extLst>
              <a:ext uri="{FF2B5EF4-FFF2-40B4-BE49-F238E27FC236}">
                <a16:creationId xmlns:a16="http://schemas.microsoft.com/office/drawing/2014/main" id="{7F19F6FA-C315-406B-A333-7795FFDFF6EF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9525" cy="9525"/>
          </a:xfrm>
          <a:prstGeom prst="octagon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663CC2EB-9A0C-4B5D-82FB-32351F22A61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663CC2EB-9A0C-4B5D-82FB-32351F22A6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DCA2FBE6-CCDF-4281-881A-D421423FBB5C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19063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sv-SE" sz="2700" b="1" i="0" baseline="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9795F843-3CE1-ED4D-A4D1-B27B6DB6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1557" y="462631"/>
            <a:ext cx="6858000" cy="457345"/>
          </a:xfrm>
        </p:spPr>
        <p:txBody>
          <a:bodyPr anchor="b">
            <a:normAutofit/>
          </a:bodyPr>
          <a:lstStyle>
            <a:lvl1pPr algn="l">
              <a:defRPr sz="2700"/>
            </a:lvl1pPr>
          </a:lstStyle>
          <a:p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edit</a:t>
            </a:r>
            <a:r>
              <a:rPr lang="sv-SE" dirty="0"/>
              <a:t> Master </a:t>
            </a:r>
            <a:r>
              <a:rPr lang="sv-SE" dirty="0" err="1"/>
              <a:t>title</a:t>
            </a:r>
            <a:r>
              <a:rPr lang="sv-SE" dirty="0"/>
              <a:t> style</a:t>
            </a: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CF58C1CC-ECA4-5141-95FE-2805C6A2DC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41760" y="1066800"/>
            <a:ext cx="6858000" cy="3139679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endParaRPr lang="sv-SE" dirty="0"/>
          </a:p>
          <a:p>
            <a:pPr lvl="1"/>
            <a:r>
              <a:rPr lang="sv-SE" dirty="0"/>
              <a:t>Second </a:t>
            </a:r>
            <a:r>
              <a:rPr lang="sv-SE" dirty="0" err="1"/>
              <a:t>level</a:t>
            </a:r>
            <a:endParaRPr lang="sv-SE" dirty="0"/>
          </a:p>
          <a:p>
            <a:pPr lvl="2"/>
            <a:r>
              <a:rPr lang="sv-SE" dirty="0" err="1"/>
              <a:t>Third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pPr lvl="3"/>
            <a:r>
              <a:rPr lang="sv-SE" dirty="0" err="1"/>
              <a:t>Fourth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pPr lvl="4"/>
            <a:r>
              <a:rPr lang="sv-SE" dirty="0" err="1"/>
              <a:t>Fifth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452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4.emf"/><Relationship Id="rId4" Type="http://schemas.openxmlformats.org/officeDocument/2006/relationships/slideLayout" Target="../slideLayouts/slideLayout13.xml"/><Relationship Id="rId9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7544" y="771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7655"/>
            <a:ext cx="8229600" cy="280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Klicka här för att ändra texten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01841"/>
            <a:ext cx="1032452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29825"/>
            <a:ext cx="77684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64" y="4701841"/>
            <a:ext cx="11357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-180975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-180975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436921" y="4773801"/>
            <a:ext cx="17588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000" dirty="0">
                <a:solidFill>
                  <a:schemeClr val="tx1"/>
                </a:solidFill>
                <a:latin typeface="+mj-lt"/>
              </a:rPr>
              <a:t>Sydöstra sjukvårdsregionen</a:t>
            </a:r>
            <a:endParaRPr lang="sv-SE" sz="11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550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5" r:id="rId5"/>
    <p:sldLayoutId id="2147483650" r:id="rId6"/>
    <p:sldLayoutId id="2147483652" r:id="rId7"/>
    <p:sldLayoutId id="2147483659" r:id="rId8"/>
    <p:sldLayoutId id="214748366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9DCC1059-5620-4EC1-A0CE-C828DCEE53D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581248988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9" imgW="395" imgH="394" progId="TCLayout.ActiveDocument.1">
                  <p:embed/>
                </p:oleObj>
              </mc:Choice>
              <mc:Fallback>
                <p:oleObj name="think-cell Slide" r:id="rId9" imgW="395" imgH="394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9DCC1059-5620-4EC1-A0CE-C828DCEE53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18BF671C-FD53-304A-A420-AEADAE28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273844"/>
            <a:ext cx="7056782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sv-SE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08950591-8A82-364A-86CA-C189240A1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053373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8C0B532-3FF1-6D4C-B718-CA8EFF31A50B}"/>
              </a:ext>
            </a:extLst>
          </p:cNvPr>
          <p:cNvSpPr/>
          <p:nvPr/>
        </p:nvSpPr>
        <p:spPr>
          <a:xfrm>
            <a:off x="0" y="4987242"/>
            <a:ext cx="9144000" cy="1562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97303B95-650F-714F-8232-5984935A2441}"/>
              </a:ext>
            </a:extLst>
          </p:cNvPr>
          <p:cNvGrpSpPr/>
          <p:nvPr/>
        </p:nvGrpSpPr>
        <p:grpSpPr>
          <a:xfrm>
            <a:off x="7833302" y="4296765"/>
            <a:ext cx="1666654" cy="685588"/>
            <a:chOff x="9377915" y="4859079"/>
            <a:chExt cx="2222205" cy="914117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3A8B58AC-0FAC-EA4C-ADF5-FAADAB680E47}"/>
                </a:ext>
              </a:extLst>
            </p:cNvPr>
            <p:cNvSpPr txBox="1"/>
            <p:nvPr/>
          </p:nvSpPr>
          <p:spPr>
            <a:xfrm>
              <a:off x="9377915" y="4859079"/>
              <a:ext cx="2222205" cy="687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110"/>
                </a:lnSpc>
              </a:pPr>
              <a:r>
                <a:rPr lang="sv-SE" sz="105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05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110"/>
                </a:lnSpc>
              </a:pPr>
              <a:r>
                <a:rPr lang="sv-SE" sz="105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05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110"/>
                </a:lnSpc>
              </a:pPr>
              <a:r>
                <a:rPr lang="sv-SE" sz="105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35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2" name="Rak 11">
              <a:extLst>
                <a:ext uri="{FF2B5EF4-FFF2-40B4-BE49-F238E27FC236}">
                  <a16:creationId xmlns:a16="http://schemas.microsoft.com/office/drawing/2014/main" id="{FC4396FF-D82D-CB4F-AACC-5084E37108EB}"/>
                </a:ext>
              </a:extLst>
            </p:cNvPr>
            <p:cNvCxnSpPr>
              <a:cxnSpLocks/>
            </p:cNvCxnSpPr>
            <p:nvPr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C41A13BC-AA04-7047-96FB-A2FFD99C0BE6}"/>
                </a:ext>
              </a:extLst>
            </p:cNvPr>
            <p:cNvSpPr txBox="1"/>
            <p:nvPr/>
          </p:nvSpPr>
          <p:spPr>
            <a:xfrm>
              <a:off x="9387106" y="5523897"/>
              <a:ext cx="1998814" cy="249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615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615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5" name="Grupp 14">
            <a:extLst>
              <a:ext uri="{FF2B5EF4-FFF2-40B4-BE49-F238E27FC236}">
                <a16:creationId xmlns:a16="http://schemas.microsoft.com/office/drawing/2014/main" id="{17030F3F-79BD-B340-B21F-259B2B70D2DE}"/>
              </a:ext>
            </a:extLst>
          </p:cNvPr>
          <p:cNvGrpSpPr/>
          <p:nvPr userDrawn="1"/>
        </p:nvGrpSpPr>
        <p:grpSpPr>
          <a:xfrm>
            <a:off x="7833302" y="4296765"/>
            <a:ext cx="1666654" cy="685588"/>
            <a:chOff x="9377915" y="4859079"/>
            <a:chExt cx="2222205" cy="914117"/>
          </a:xfrm>
        </p:grpSpPr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6B0C84F2-76AA-414F-A6BF-AEE900B45DB0}"/>
                </a:ext>
              </a:extLst>
            </p:cNvPr>
            <p:cNvSpPr txBox="1"/>
            <p:nvPr userDrawn="1"/>
          </p:nvSpPr>
          <p:spPr>
            <a:xfrm>
              <a:off x="9377915" y="4859079"/>
              <a:ext cx="2222205" cy="687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110"/>
                </a:lnSpc>
              </a:pPr>
              <a:r>
                <a:rPr lang="sv-SE" sz="105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05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110"/>
                </a:lnSpc>
              </a:pPr>
              <a:r>
                <a:rPr lang="sv-SE" sz="105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05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110"/>
                </a:lnSpc>
              </a:pPr>
              <a:r>
                <a:rPr lang="sv-SE" sz="105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35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7" name="Rak 16">
              <a:extLst>
                <a:ext uri="{FF2B5EF4-FFF2-40B4-BE49-F238E27FC236}">
                  <a16:creationId xmlns:a16="http://schemas.microsoft.com/office/drawing/2014/main" id="{D3C49365-0748-D64B-A403-DEDBF3586D5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A9BF9558-A2D8-F84F-9EF5-C73972FE2965}"/>
                </a:ext>
              </a:extLst>
            </p:cNvPr>
            <p:cNvSpPr txBox="1"/>
            <p:nvPr userDrawn="1"/>
          </p:nvSpPr>
          <p:spPr>
            <a:xfrm>
              <a:off x="9387106" y="5523897"/>
              <a:ext cx="1998814" cy="249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615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615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6122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18BF671C-FD53-304A-A420-AEADAE28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273844"/>
            <a:ext cx="7056782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sv-SE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08950591-8A82-364A-86CA-C189240A1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053373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8C0B532-3FF1-6D4C-B718-CA8EFF31A50B}"/>
              </a:ext>
            </a:extLst>
          </p:cNvPr>
          <p:cNvSpPr/>
          <p:nvPr/>
        </p:nvSpPr>
        <p:spPr>
          <a:xfrm>
            <a:off x="0" y="4987242"/>
            <a:ext cx="9144000" cy="1562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97303B95-650F-714F-8232-5984935A2441}"/>
              </a:ext>
            </a:extLst>
          </p:cNvPr>
          <p:cNvGrpSpPr/>
          <p:nvPr/>
        </p:nvGrpSpPr>
        <p:grpSpPr>
          <a:xfrm>
            <a:off x="7833302" y="4296765"/>
            <a:ext cx="1666654" cy="685588"/>
            <a:chOff x="9377915" y="4859079"/>
            <a:chExt cx="2222205" cy="914117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3A8B58AC-0FAC-EA4C-ADF5-FAADAB680E47}"/>
                </a:ext>
              </a:extLst>
            </p:cNvPr>
            <p:cNvSpPr txBox="1"/>
            <p:nvPr/>
          </p:nvSpPr>
          <p:spPr>
            <a:xfrm>
              <a:off x="9377915" y="4859079"/>
              <a:ext cx="2222205" cy="687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ts val="11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Nationellt system </a:t>
              </a:r>
              <a:endParaRPr kumimoji="0" lang="sv-SE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685800" rtl="0" eaLnBrk="1" fontAlgn="auto" latinLnBrk="0" hangingPunct="1">
                <a:lnSpc>
                  <a:spcPts val="11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för kunskapsstyrning </a:t>
              </a:r>
              <a:endParaRPr kumimoji="0" lang="sv-SE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685800" rtl="0" eaLnBrk="1" fontAlgn="auto" latinLnBrk="0" hangingPunct="1">
                <a:lnSpc>
                  <a:spcPts val="11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Hälso- och sjukvård</a:t>
              </a:r>
              <a:endParaRPr kumimoji="0" lang="sv-SE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2" name="Rak 11">
              <a:extLst>
                <a:ext uri="{FF2B5EF4-FFF2-40B4-BE49-F238E27FC236}">
                  <a16:creationId xmlns:a16="http://schemas.microsoft.com/office/drawing/2014/main" id="{FC4396FF-D82D-CB4F-AACC-5084E37108EB}"/>
                </a:ext>
              </a:extLst>
            </p:cNvPr>
            <p:cNvCxnSpPr>
              <a:cxnSpLocks/>
            </p:cNvCxnSpPr>
            <p:nvPr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C41A13BC-AA04-7047-96FB-A2FFD99C0BE6}"/>
                </a:ext>
              </a:extLst>
            </p:cNvPr>
            <p:cNvSpPr txBox="1"/>
            <p:nvPr/>
          </p:nvSpPr>
          <p:spPr>
            <a:xfrm>
              <a:off x="9387106" y="5523897"/>
              <a:ext cx="1998814" cy="249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615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SVERIGES REGIONER I SAMVERKAN</a:t>
              </a:r>
              <a:endParaRPr kumimoji="0" lang="sv-SE" sz="61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Rektangel 13">
            <a:extLst>
              <a:ext uri="{FF2B5EF4-FFF2-40B4-BE49-F238E27FC236}">
                <a16:creationId xmlns:a16="http://schemas.microsoft.com/office/drawing/2014/main" id="{3C22E89D-5F8D-6846-BCFB-531E94A40F82}"/>
              </a:ext>
            </a:extLst>
          </p:cNvPr>
          <p:cNvSpPr/>
          <p:nvPr userDrawn="1"/>
        </p:nvSpPr>
        <p:spPr>
          <a:xfrm>
            <a:off x="0" y="4987242"/>
            <a:ext cx="9144000" cy="1562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5" name="Grupp 14">
            <a:extLst>
              <a:ext uri="{FF2B5EF4-FFF2-40B4-BE49-F238E27FC236}">
                <a16:creationId xmlns:a16="http://schemas.microsoft.com/office/drawing/2014/main" id="{17030F3F-79BD-B340-B21F-259B2B70D2DE}"/>
              </a:ext>
            </a:extLst>
          </p:cNvPr>
          <p:cNvGrpSpPr/>
          <p:nvPr userDrawn="1"/>
        </p:nvGrpSpPr>
        <p:grpSpPr>
          <a:xfrm>
            <a:off x="7833302" y="4296765"/>
            <a:ext cx="1666654" cy="685588"/>
            <a:chOff x="9377915" y="4859079"/>
            <a:chExt cx="2222205" cy="914117"/>
          </a:xfrm>
        </p:grpSpPr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6B0C84F2-76AA-414F-A6BF-AEE900B45DB0}"/>
                </a:ext>
              </a:extLst>
            </p:cNvPr>
            <p:cNvSpPr txBox="1"/>
            <p:nvPr userDrawn="1"/>
          </p:nvSpPr>
          <p:spPr>
            <a:xfrm>
              <a:off x="9377915" y="4859079"/>
              <a:ext cx="2222205" cy="687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ts val="11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Nationellt system </a:t>
              </a:r>
              <a:endParaRPr kumimoji="0" lang="sv-SE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685800" rtl="0" eaLnBrk="1" fontAlgn="auto" latinLnBrk="0" hangingPunct="1">
                <a:lnSpc>
                  <a:spcPts val="11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för kunskapsstyrning </a:t>
              </a:r>
              <a:endParaRPr kumimoji="0" lang="sv-SE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685800" rtl="0" eaLnBrk="1" fontAlgn="auto" latinLnBrk="0" hangingPunct="1">
                <a:lnSpc>
                  <a:spcPts val="11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Hälso- och sjukvård</a:t>
              </a:r>
              <a:endParaRPr kumimoji="0" lang="sv-SE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7" name="Rak 16">
              <a:extLst>
                <a:ext uri="{FF2B5EF4-FFF2-40B4-BE49-F238E27FC236}">
                  <a16:creationId xmlns:a16="http://schemas.microsoft.com/office/drawing/2014/main" id="{D3C49365-0748-D64B-A403-DEDBF3586D5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A9BF9558-A2D8-F84F-9EF5-C73972FE2965}"/>
                </a:ext>
              </a:extLst>
            </p:cNvPr>
            <p:cNvSpPr txBox="1"/>
            <p:nvPr userDrawn="1"/>
          </p:nvSpPr>
          <p:spPr>
            <a:xfrm>
              <a:off x="9387106" y="5523897"/>
              <a:ext cx="1998814" cy="249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615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SVERIGES REGIONER I SAMVERKAN</a:t>
              </a:r>
              <a:endParaRPr kumimoji="0" lang="sv-SE" sz="61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6045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ydostrasjukvardsregionen.se/regionsjukvardsledningen/motesanteckningar-2020/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210913%20delrapport%20till%20dep%202021.docx" TargetMode="Externa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611560" y="1491630"/>
            <a:ext cx="7772400" cy="1102519"/>
          </a:xfrm>
        </p:spPr>
        <p:txBody>
          <a:bodyPr>
            <a:normAutofit fontScale="90000"/>
          </a:bodyPr>
          <a:lstStyle/>
          <a:p>
            <a:pPr algn="ctr"/>
            <a:br>
              <a:rPr lang="sv-SE" dirty="0"/>
            </a:br>
            <a:r>
              <a:rPr lang="sv-SE" dirty="0"/>
              <a:t>Regionsjukvårdsledningen </a:t>
            </a:r>
            <a:br>
              <a:rPr lang="sv-SE" dirty="0"/>
            </a:br>
            <a:r>
              <a:rPr lang="sv-SE" dirty="0"/>
              <a:t>30 november 2023 </a:t>
            </a:r>
            <a:br>
              <a:rPr lang="sv-SE" dirty="0"/>
            </a:br>
            <a:br>
              <a:rPr lang="sv-SE" dirty="0"/>
            </a:br>
            <a:r>
              <a:rPr lang="sv-SE" sz="2700" dirty="0"/>
              <a:t>Sammanfattande information</a:t>
            </a:r>
          </a:p>
        </p:txBody>
      </p:sp>
    </p:spTree>
    <p:extLst>
      <p:ext uri="{BB962C8B-B14F-4D97-AF65-F5344CB8AC3E}">
        <p14:creationId xmlns:p14="http://schemas.microsoft.com/office/powerpoint/2010/main" val="2208123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/>
              <a:t>Nytt ordförandeskap 2024-2025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Vid årsskiftet tar Region Kalmar län över uppdragen som ordförande i Samverkansnämnden och Regionsjukvårdsledningen från Region Jönköpings län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Magnus Persson blir ordförande för Regionsjukvårdsledningen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Johan Jarl blir sekreterare för Samverkansnämnden och Regionsjukvårdsledningen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Vid årsskiftet skiftar även flera kunskapsråd ordförande</a:t>
            </a:r>
            <a:r>
              <a:rPr lang="sv-SE" sz="1800"/>
              <a:t>, processtöd </a:t>
            </a:r>
            <a:r>
              <a:rPr lang="sv-SE" sz="1800" dirty="0"/>
              <a:t>och ledamöter</a:t>
            </a:r>
          </a:p>
        </p:txBody>
      </p:sp>
    </p:spTree>
    <p:extLst>
      <p:ext uri="{BB962C8B-B14F-4D97-AF65-F5344CB8AC3E}">
        <p14:creationId xmlns:p14="http://schemas.microsoft.com/office/powerpoint/2010/main" val="354559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/>
              <a:t>Mötesanteckningar och bilagor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067694"/>
            <a:ext cx="8229600" cy="2448272"/>
          </a:xfrm>
        </p:spPr>
        <p:txBody>
          <a:bodyPr>
            <a:normAutofit/>
          </a:bodyPr>
          <a:lstStyle/>
          <a:p>
            <a:r>
              <a:rPr lang="sv-SE" sz="1800" dirty="0">
                <a:hlinkClick r:id="rId2"/>
              </a:rPr>
              <a:t>Mötesanteckningar och bilagor från RSL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4190577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89953C-BE6E-4F5B-B9D1-CCE2AA4C2D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1557" y="220773"/>
            <a:ext cx="7988106" cy="474422"/>
          </a:xfrm>
        </p:spPr>
        <p:txBody>
          <a:bodyPr>
            <a:normAutofit/>
          </a:bodyPr>
          <a:lstStyle/>
          <a:p>
            <a:r>
              <a:rPr lang="sv-SE" dirty="0">
                <a:latin typeface="+mn-lt"/>
              </a:rPr>
              <a:t>Remiss 15 november – 14 februari 2023 </a:t>
            </a:r>
            <a:endParaRPr lang="sv-SE" b="0" dirty="0">
              <a:latin typeface="+mn-lt"/>
              <a:cs typeface="Calibri"/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6CFD51B-9415-4FDE-B541-E52D9771B9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41759" y="817323"/>
            <a:ext cx="3758803" cy="4105405"/>
          </a:xfrm>
        </p:spPr>
        <p:txBody>
          <a:bodyPr vert="horz" lIns="68580" tIns="34290" rIns="68580" bIns="34290" rtlCol="0" anchor="t"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ts val="75"/>
              </a:spcBef>
              <a:spcAft>
                <a:spcPts val="450"/>
              </a:spcAft>
            </a:pPr>
            <a:r>
              <a:rPr lang="sv-SE" sz="2100" b="1" dirty="0">
                <a:solidFill>
                  <a:srgbClr val="000000"/>
                </a:solidFill>
                <a:ea typeface="Times New Roman" panose="02020603050405020304" pitchFamily="18" charset="0"/>
              </a:rPr>
              <a:t>Vårdprogram</a:t>
            </a:r>
            <a:r>
              <a:rPr lang="sv-SE" sz="1500" dirty="0">
                <a:solidFill>
                  <a:srgbClr val="000000"/>
                </a:solidFill>
                <a:ea typeface="Times New Roman" panose="02020603050405020304" pitchFamily="18" charset="0"/>
              </a:rPr>
              <a:t>​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sv-SE" sz="1500" dirty="0">
                <a:latin typeface="Calibri" panose="020F0502020204030204" pitchFamily="34" charset="0"/>
                <a:ea typeface="Times New Roman" panose="02020603050405020304" pitchFamily="18" charset="0"/>
              </a:rPr>
              <a:t>-</a:t>
            </a:r>
            <a:endParaRPr lang="sv-SE" sz="15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14313" indent="-214313">
              <a:lnSpc>
                <a:spcPct val="100000"/>
              </a:lnSpc>
              <a:spcBef>
                <a:spcPts val="75"/>
              </a:spcBef>
              <a:buFont typeface="Arial" panose="020B0604020202020204" pitchFamily="34" charset="0"/>
              <a:buChar char="•"/>
            </a:pPr>
            <a:endParaRPr lang="sv-SE" sz="15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75"/>
              </a:spcBef>
              <a:spcAft>
                <a:spcPts val="450"/>
              </a:spcAft>
            </a:pPr>
            <a:r>
              <a:rPr lang="sv-SE" sz="2100" b="1" dirty="0">
                <a:solidFill>
                  <a:srgbClr val="000000"/>
                </a:solidFill>
                <a:ea typeface="Times New Roman" panose="02020603050405020304" pitchFamily="18" charset="0"/>
              </a:rPr>
              <a:t>Vårdförlopp</a:t>
            </a:r>
            <a:endParaRPr lang="sv-SE" sz="2100" b="1" dirty="0">
              <a:solidFill>
                <a:srgbClr val="000000"/>
              </a:solidFill>
              <a:ea typeface="Times New Roman" panose="02020603050405020304" pitchFamily="18" charset="0"/>
              <a:cs typeface="Calibri"/>
            </a:endParaRPr>
          </a:p>
          <a:p>
            <a:pPr marL="214313" indent="-214313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sv-SE" sz="1500" dirty="0">
                <a:solidFill>
                  <a:srgbClr val="000000"/>
                </a:solidFill>
                <a:ea typeface="Calibri" panose="020F0502020204030204" pitchFamily="34" charset="0"/>
                <a:cs typeface="Calibri"/>
              </a:rPr>
              <a:t>Hjärtsvikt (kompletterad) (webb)</a:t>
            </a:r>
          </a:p>
          <a:p>
            <a:pPr marL="214313" indent="-214313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sv-SE" sz="1500" dirty="0">
                <a:solidFill>
                  <a:srgbClr val="000000"/>
                </a:solidFill>
                <a:ea typeface="Calibri" panose="020F0502020204030204" pitchFamily="34" charset="0"/>
                <a:cs typeface="Calibri"/>
              </a:rPr>
              <a:t>Lungfibros (</a:t>
            </a:r>
            <a:r>
              <a:rPr lang="sv-SE" sz="1500" dirty="0" err="1">
                <a:solidFill>
                  <a:srgbClr val="000000"/>
                </a:solidFill>
                <a:ea typeface="Calibri" panose="020F0502020204030204" pitchFamily="34" charset="0"/>
                <a:cs typeface="Calibri"/>
              </a:rPr>
              <a:t>pdf</a:t>
            </a:r>
            <a:r>
              <a:rPr lang="sv-SE" sz="1500" dirty="0">
                <a:solidFill>
                  <a:srgbClr val="000000"/>
                </a:solidFill>
                <a:ea typeface="Calibri" panose="020F0502020204030204" pitchFamily="34" charset="0"/>
                <a:cs typeface="Calibri"/>
              </a:rPr>
              <a:t>)</a:t>
            </a:r>
          </a:p>
          <a:p>
            <a:pPr marL="214313" indent="-214313">
              <a:lnSpc>
                <a:spcPct val="100000"/>
              </a:lnSpc>
              <a:spcBef>
                <a:spcPts val="75"/>
              </a:spcBef>
              <a:buFont typeface="Arial" panose="020B0604020202020204" pitchFamily="34" charset="0"/>
              <a:buChar char="•"/>
            </a:pPr>
            <a:endParaRPr lang="sv-SE" sz="1500" dirty="0">
              <a:solidFill>
                <a:srgbClr val="000000"/>
              </a:solidFill>
              <a:ea typeface="Calibri" panose="020F0502020204030204" pitchFamily="34" charset="0"/>
              <a:cs typeface="Calibri"/>
            </a:endParaRPr>
          </a:p>
          <a:p>
            <a:pPr lvl="0">
              <a:lnSpc>
                <a:spcPct val="100000"/>
              </a:lnSpc>
            </a:pPr>
            <a:r>
              <a:rPr lang="sv-SE" sz="2100" b="1" dirty="0">
                <a:solidFill>
                  <a:srgbClr val="000000"/>
                </a:solidFill>
              </a:rPr>
              <a:t>Kliniska kunskapsstöd </a:t>
            </a:r>
            <a:r>
              <a:rPr lang="sv-SE" sz="1650" dirty="0">
                <a:solidFill>
                  <a:srgbClr val="000000"/>
                </a:solidFill>
                <a:ea typeface="Calibri" panose="020F0502020204030204" pitchFamily="34" charset="0"/>
                <a:cs typeface="Calibri"/>
              </a:rPr>
              <a:t>(webbpublicering)</a:t>
            </a:r>
            <a:endParaRPr lang="sv-SE" sz="1650" b="1" dirty="0">
              <a:solidFill>
                <a:srgbClr val="000000"/>
              </a:solidFill>
            </a:endParaRPr>
          </a:p>
          <a:p>
            <a:pPr marL="214313" indent="-214313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1500" dirty="0">
                <a:solidFill>
                  <a:srgbClr val="000000"/>
                </a:solidFill>
                <a:ea typeface="Calibri" panose="020F0502020204030204" pitchFamily="34" charset="0"/>
                <a:cs typeface="Calibri"/>
              </a:rPr>
              <a:t>Digitala </a:t>
            </a:r>
            <a:r>
              <a:rPr lang="sv-SE" sz="1500" dirty="0" err="1">
                <a:solidFill>
                  <a:srgbClr val="000000"/>
                </a:solidFill>
                <a:ea typeface="Calibri" panose="020F0502020204030204" pitchFamily="34" charset="0"/>
                <a:cs typeface="Calibri"/>
              </a:rPr>
              <a:t>vårdmöten</a:t>
            </a:r>
            <a:r>
              <a:rPr lang="sv-SE" sz="1500" dirty="0">
                <a:solidFill>
                  <a:srgbClr val="000000"/>
                </a:solidFill>
                <a:ea typeface="Calibri" panose="020F0502020204030204" pitchFamily="34" charset="0"/>
                <a:cs typeface="Calibri"/>
              </a:rPr>
              <a:t> barn och unga </a:t>
            </a:r>
          </a:p>
          <a:p>
            <a:pPr marL="214313" indent="-214313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sv-SE" sz="1500" dirty="0">
              <a:solidFill>
                <a:srgbClr val="000000"/>
              </a:solidFill>
              <a:ea typeface="Calibri" panose="020F0502020204030204" pitchFamily="34" charset="0"/>
              <a:cs typeface="Calibri"/>
            </a:endParaRPr>
          </a:p>
          <a:p>
            <a:pPr lvl="0">
              <a:lnSpc>
                <a:spcPct val="100000"/>
              </a:lnSpc>
            </a:pPr>
            <a:r>
              <a:rPr lang="sv-SE" sz="2100" b="1" dirty="0">
                <a:solidFill>
                  <a:srgbClr val="000000"/>
                </a:solidFill>
              </a:rPr>
              <a:t>Rapporter/vägledning</a:t>
            </a:r>
            <a:r>
              <a:rPr lang="sv-SE" sz="1500" dirty="0">
                <a:solidFill>
                  <a:srgbClr val="000000"/>
                </a:solidFill>
                <a:ea typeface="Calibri" panose="020F0502020204030204" pitchFamily="34" charset="0"/>
                <a:cs typeface="Calibri"/>
              </a:rPr>
              <a:t> (styrning ledning)</a:t>
            </a:r>
          </a:p>
          <a:p>
            <a:pPr marL="214313" indent="-214313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1575" dirty="0">
                <a:solidFill>
                  <a:srgbClr val="000000"/>
                </a:solidFill>
                <a:cs typeface="Calibri"/>
              </a:rPr>
              <a:t>Digitala </a:t>
            </a:r>
            <a:r>
              <a:rPr lang="sv-SE" sz="1575" dirty="0" err="1">
                <a:solidFill>
                  <a:srgbClr val="000000"/>
                </a:solidFill>
                <a:cs typeface="Calibri"/>
              </a:rPr>
              <a:t>vårdmöten</a:t>
            </a:r>
            <a:r>
              <a:rPr lang="sv-SE" sz="1575" dirty="0">
                <a:solidFill>
                  <a:srgbClr val="000000"/>
                </a:solidFill>
                <a:cs typeface="Calibri"/>
              </a:rPr>
              <a:t> barn och unga</a:t>
            </a:r>
          </a:p>
          <a:p>
            <a:pPr marL="214313" indent="-214313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975" dirty="0">
                <a:solidFill>
                  <a:srgbClr val="222222"/>
                </a:solidFill>
                <a:ea typeface="+mn-lt"/>
                <a:cs typeface="+mn-lt"/>
              </a:rPr>
              <a:t>Vägledning för vidareutbildning av interventionister utan tidigare </a:t>
            </a:r>
            <a:r>
              <a:rPr lang="sv-SE" sz="975" dirty="0" err="1">
                <a:solidFill>
                  <a:srgbClr val="222222"/>
                </a:solidFill>
                <a:ea typeface="+mn-lt"/>
                <a:cs typeface="+mn-lt"/>
              </a:rPr>
              <a:t>neurointerventionell</a:t>
            </a:r>
            <a:r>
              <a:rPr lang="sv-SE" sz="975" dirty="0">
                <a:solidFill>
                  <a:srgbClr val="222222"/>
                </a:solidFill>
                <a:ea typeface="+mn-lt"/>
                <a:cs typeface="+mn-lt"/>
              </a:rPr>
              <a:t> kompetens, i </a:t>
            </a:r>
            <a:r>
              <a:rPr lang="sv-SE" sz="975" dirty="0" err="1">
                <a:solidFill>
                  <a:srgbClr val="222222"/>
                </a:solidFill>
                <a:ea typeface="+mn-lt"/>
                <a:cs typeface="+mn-lt"/>
              </a:rPr>
              <a:t>endovaskulär</a:t>
            </a:r>
            <a:r>
              <a:rPr lang="sv-SE" sz="975" dirty="0">
                <a:solidFill>
                  <a:srgbClr val="222222"/>
                </a:solidFill>
                <a:ea typeface="+mn-lt"/>
                <a:cs typeface="+mn-lt"/>
              </a:rPr>
              <a:t> </a:t>
            </a:r>
            <a:r>
              <a:rPr lang="sv-SE" sz="975" dirty="0" err="1">
                <a:solidFill>
                  <a:srgbClr val="222222"/>
                </a:solidFill>
                <a:ea typeface="+mn-lt"/>
                <a:cs typeface="+mn-lt"/>
              </a:rPr>
              <a:t>trombektomi</a:t>
            </a:r>
            <a:r>
              <a:rPr lang="sv-SE" sz="975" dirty="0">
                <a:solidFill>
                  <a:srgbClr val="222222"/>
                </a:solidFill>
                <a:ea typeface="+mn-lt"/>
                <a:cs typeface="+mn-lt"/>
              </a:rPr>
              <a:t> av </a:t>
            </a:r>
            <a:r>
              <a:rPr lang="sv-SE" sz="975" dirty="0" err="1">
                <a:solidFill>
                  <a:srgbClr val="222222"/>
                </a:solidFill>
                <a:ea typeface="+mn-lt"/>
                <a:cs typeface="+mn-lt"/>
              </a:rPr>
              <a:t>ischemisk</a:t>
            </a:r>
            <a:r>
              <a:rPr lang="sv-SE" sz="975" dirty="0">
                <a:solidFill>
                  <a:srgbClr val="222222"/>
                </a:solidFill>
                <a:ea typeface="+mn-lt"/>
                <a:cs typeface="+mn-lt"/>
              </a:rPr>
              <a:t> stroke.</a:t>
            </a:r>
            <a:endParaRPr lang="sv-SE" dirty="0">
              <a:solidFill>
                <a:srgbClr val="000000"/>
              </a:solidFill>
              <a:cs typeface="Calibri"/>
            </a:endParaRPr>
          </a:p>
          <a:p>
            <a:pPr marL="214313" indent="-214313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sv-SE" sz="1500" dirty="0">
              <a:solidFill>
                <a:srgbClr val="000000"/>
              </a:solidFill>
              <a:ea typeface="Calibri" panose="020F0502020204030204" pitchFamily="34" charset="0"/>
              <a:cs typeface="Calibri"/>
            </a:endParaRPr>
          </a:p>
          <a:p>
            <a:pPr>
              <a:lnSpc>
                <a:spcPct val="100000"/>
              </a:lnSpc>
              <a:spcBef>
                <a:spcPts val="75"/>
              </a:spcBef>
              <a:spcAft>
                <a:spcPts val="450"/>
              </a:spcAft>
            </a:pPr>
            <a:endParaRPr lang="sv-SE" sz="1500" b="1" dirty="0">
              <a:solidFill>
                <a:srgbClr val="000000"/>
              </a:solidFill>
              <a:ea typeface="Calibri" panose="020F0502020204030204" pitchFamily="34" charset="0"/>
              <a:cs typeface="Calibri"/>
            </a:endParaRPr>
          </a:p>
        </p:txBody>
      </p:sp>
      <p:sp>
        <p:nvSpPr>
          <p:cNvPr id="4" name="Platshållare för text 2">
            <a:extLst>
              <a:ext uri="{FF2B5EF4-FFF2-40B4-BE49-F238E27FC236}">
                <a16:creationId xmlns:a16="http://schemas.microsoft.com/office/drawing/2014/main" id="{53D48CA4-1441-C1FF-5DBA-07F7659B2741}"/>
              </a:ext>
            </a:extLst>
          </p:cNvPr>
          <p:cNvSpPr txBox="1">
            <a:spLocks/>
          </p:cNvSpPr>
          <p:nvPr/>
        </p:nvSpPr>
        <p:spPr>
          <a:xfrm>
            <a:off x="4911031" y="817322"/>
            <a:ext cx="4232970" cy="4304969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lnSpc>
                <a:spcPct val="100000"/>
              </a:lnSpc>
              <a:spcBef>
                <a:spcPts val="75"/>
              </a:spcBef>
              <a:spcAft>
                <a:spcPts val="1350"/>
              </a:spcAft>
              <a:defRPr/>
            </a:pPr>
            <a:r>
              <a:rPr lang="sv-SE" sz="2100" b="1" dirty="0">
                <a:solidFill>
                  <a:srgbClr val="377D7A"/>
                </a:solidFill>
                <a:latin typeface="Calibri"/>
                <a:ea typeface="Times New Roman" panose="02020603050405020304" pitchFamily="18" charset="0"/>
              </a:rPr>
              <a:t>Kunskapsstöd inom cancer</a:t>
            </a:r>
          </a:p>
          <a:p>
            <a:pPr marL="214313" indent="-214313" defTabSz="685800">
              <a:lnSpc>
                <a:spcPct val="100000"/>
              </a:lnSpc>
              <a:spcBef>
                <a:spcPts val="75"/>
              </a:spcBef>
              <a:buFont typeface="Arial"/>
              <a:buChar char="•"/>
              <a:defRPr/>
            </a:pPr>
            <a:r>
              <a:rPr lang="sv-SE" sz="1200" dirty="0">
                <a:solidFill>
                  <a:srgbClr val="222222"/>
                </a:solidFill>
                <a:latin typeface="open sans"/>
              </a:rPr>
              <a:t> </a:t>
            </a:r>
            <a:r>
              <a:rPr lang="sv-SE" sz="1800" b="1" dirty="0">
                <a:solidFill>
                  <a:srgbClr val="000000"/>
                </a:solidFill>
                <a:latin typeface="Calibri"/>
                <a:ea typeface="Times New Roman" panose="02020603050405020304" pitchFamily="18" charset="0"/>
                <a:cs typeface="Times New Roman"/>
              </a:rPr>
              <a:t>Nationellt </a:t>
            </a:r>
            <a:r>
              <a:rPr lang="sv-SE" sz="1800" b="1">
                <a:solidFill>
                  <a:srgbClr val="000000"/>
                </a:solidFill>
                <a:latin typeface="Calibri"/>
                <a:ea typeface="Times New Roman" panose="02020603050405020304" pitchFamily="18" charset="0"/>
                <a:cs typeface="Times New Roman"/>
              </a:rPr>
              <a:t>vårdprogram</a:t>
            </a:r>
            <a:endParaRPr lang="sv-SE" sz="1575">
              <a:solidFill>
                <a:srgbClr val="000000"/>
              </a:solidFill>
              <a:latin typeface="Calibri"/>
              <a:ea typeface="Times New Roman" panose="02020603050405020304" pitchFamily="18" charset="0"/>
              <a:cs typeface="Calibri"/>
            </a:endParaRPr>
          </a:p>
          <a:p>
            <a:pPr marL="214313" indent="-214313" defTabSz="685800">
              <a:lnSpc>
                <a:spcPct val="100000"/>
              </a:lnSpc>
              <a:spcBef>
                <a:spcPts val="75"/>
              </a:spcBef>
              <a:buFont typeface="Arial"/>
              <a:buChar char="•"/>
              <a:defRPr/>
            </a:pPr>
            <a:r>
              <a:rPr lang="sv-SE" sz="1575">
                <a:solidFill>
                  <a:srgbClr val="000000"/>
                </a:solidFill>
                <a:latin typeface="Calibri"/>
                <a:ea typeface="Times New Roman" panose="02020603050405020304" pitchFamily="18" charset="0"/>
                <a:cs typeface="Calibri"/>
              </a:rPr>
              <a:t>Bukspottkörtelcancer</a:t>
            </a:r>
            <a:r>
              <a:rPr lang="sv-SE" sz="157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sv-SE" sz="1575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(rev)</a:t>
            </a:r>
            <a:endParaRPr lang="sv-SE" sz="1575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214313" indent="-214313" defTabSz="685800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/>
            </a:pPr>
            <a:r>
              <a:rPr lang="sv-SE" sz="1575" dirty="0">
                <a:solidFill>
                  <a:srgbClr val="000000"/>
                </a:solidFill>
                <a:latin typeface="Calibri"/>
                <a:cs typeface="Calibri"/>
              </a:rPr>
              <a:t>Neuroendokrina buktumörer </a:t>
            </a:r>
            <a:r>
              <a:rPr lang="sv-SE" sz="1575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(rev)</a:t>
            </a:r>
            <a:endParaRPr lang="sv-SE" sz="1575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214313" indent="-214313" defTabSz="685800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/>
            </a:pPr>
            <a:r>
              <a:rPr lang="sv-SE" sz="1575" dirty="0">
                <a:solidFill>
                  <a:srgbClr val="000000"/>
                </a:solidFill>
                <a:latin typeface="Calibri"/>
                <a:cs typeface="Calibri"/>
              </a:rPr>
              <a:t>Livmoderkroppscancer </a:t>
            </a:r>
            <a:r>
              <a:rPr lang="sv-SE" sz="1575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(rev)</a:t>
            </a:r>
            <a:br>
              <a:rPr lang="sv-SE" sz="1425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sv-SE" sz="1425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57175" indent="-257175" defTabSz="685800">
              <a:spcBef>
                <a:spcPts val="750"/>
              </a:spcBef>
              <a:buFont typeface="Symbol" panose="05050102010706020507" pitchFamily="18" charset="2"/>
              <a:buChar char=""/>
              <a:defRPr/>
            </a:pPr>
            <a:r>
              <a:rPr lang="sv-SE" sz="18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Standardiserat vårdförlopp</a:t>
            </a:r>
            <a:endParaRPr lang="sv-SE" sz="18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lvl="1" indent="-171450" defTabSz="685800">
              <a:spcBef>
                <a:spcPts val="375"/>
              </a:spcBef>
              <a:defRPr/>
            </a:pPr>
            <a:r>
              <a:rPr lang="sv-SE" sz="1425" dirty="0">
                <a:solidFill>
                  <a:srgbClr val="000000"/>
                </a:solidFill>
                <a:latin typeface="Times New Roman"/>
                <a:ea typeface="Calibri" panose="020F0502020204030204" pitchFamily="34" charset="0"/>
                <a:cs typeface="Calibri"/>
              </a:rPr>
              <a:t>Peniscancer (rev)</a:t>
            </a:r>
          </a:p>
          <a:p>
            <a:pPr marL="257175" indent="-257175" defTabSz="685800">
              <a:spcBef>
                <a:spcPts val="750"/>
              </a:spcBef>
              <a:buFont typeface="Symbol" panose="05050102010706020507" pitchFamily="18" charset="2"/>
              <a:buChar char=""/>
              <a:defRPr/>
            </a:pPr>
            <a:r>
              <a:rPr lang="sv-SE" sz="18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 vårdplan</a:t>
            </a:r>
            <a:endParaRPr lang="sv-SE" sz="18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lvl="1" indent="-171450" defTabSz="685800">
              <a:spcBef>
                <a:spcPts val="375"/>
              </a:spcBef>
              <a:defRPr/>
            </a:pPr>
            <a:r>
              <a:rPr lang="sv-SE" sz="1425" dirty="0">
                <a:solidFill>
                  <a:srgbClr val="000000"/>
                </a:solidFill>
                <a:latin typeface="Calibri"/>
                <a:ea typeface="Times New Roman" panose="02020603050405020304" pitchFamily="18" charset="0"/>
                <a:cs typeface="Calibri"/>
              </a:rPr>
              <a:t>Bröstcancer, (rev)</a:t>
            </a:r>
            <a:endParaRPr lang="sv-SE" sz="1425" dirty="0">
              <a:solidFill>
                <a:srgbClr val="000000"/>
              </a:solidFill>
              <a:latin typeface="Times New Roman"/>
              <a:ea typeface="Times New Roman" panose="02020603050405020304" pitchFamily="18" charset="0"/>
              <a:cs typeface="Times New Roman"/>
            </a:endParaRPr>
          </a:p>
          <a:p>
            <a:pPr marL="514350" lvl="1" indent="-171450" defTabSz="685800">
              <a:spcBef>
                <a:spcPts val="375"/>
              </a:spcBef>
              <a:defRPr/>
            </a:pPr>
            <a:r>
              <a:rPr lang="sv-SE" sz="1425" dirty="0">
                <a:solidFill>
                  <a:srgbClr val="000000"/>
                </a:solidFill>
                <a:latin typeface="Calibri"/>
                <a:ea typeface="Times New Roman" panose="02020603050405020304" pitchFamily="18" charset="0"/>
                <a:cs typeface="Calibri"/>
              </a:rPr>
              <a:t>Urinblåsa, njurbäcken, </a:t>
            </a:r>
            <a:br>
              <a:rPr lang="sv-SE" sz="1425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sv-SE" sz="1425" dirty="0">
                <a:solidFill>
                  <a:srgbClr val="000000"/>
                </a:solidFill>
                <a:latin typeface="Calibri"/>
                <a:ea typeface="Times New Roman" panose="02020603050405020304" pitchFamily="18" charset="0"/>
                <a:cs typeface="Calibri"/>
              </a:rPr>
              <a:t>urinledare eller urinrör. </a:t>
            </a:r>
            <a:endParaRPr lang="sv-SE" sz="1425">
              <a:solidFill>
                <a:srgbClr val="000000"/>
              </a:solidFill>
              <a:latin typeface="Times New Roman"/>
              <a:ea typeface="Calibri" panose="020F0502020204030204" pitchFamily="34" charset="0"/>
              <a:cs typeface="Times New Roman"/>
            </a:endParaRPr>
          </a:p>
          <a:p>
            <a:pPr defTabSz="685800">
              <a:lnSpc>
                <a:spcPct val="100000"/>
              </a:lnSpc>
              <a:spcBef>
                <a:spcPts val="75"/>
              </a:spcBef>
              <a:spcAft>
                <a:spcPts val="450"/>
              </a:spcAft>
              <a:defRPr/>
            </a:pPr>
            <a:endParaRPr lang="sv-SE" b="1" dirty="0">
              <a:solidFill>
                <a:srgbClr val="000000"/>
              </a:solidFill>
              <a:latin typeface="Calibri"/>
              <a:ea typeface="Times New Roman" panose="02020603050405020304" pitchFamily="18" charset="0"/>
            </a:endParaRPr>
          </a:p>
          <a:p>
            <a:pPr defTabSz="685800">
              <a:lnSpc>
                <a:spcPct val="100000"/>
              </a:lnSpc>
              <a:spcBef>
                <a:spcPts val="750"/>
              </a:spcBef>
              <a:defRPr/>
            </a:pPr>
            <a:endParaRPr lang="sv-SE" sz="30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FB3F3448-EA8B-4BD0-6575-725F05993377}"/>
              </a:ext>
            </a:extLst>
          </p:cNvPr>
          <p:cNvSpPr txBox="1"/>
          <p:nvPr/>
        </p:nvSpPr>
        <p:spPr>
          <a:xfrm>
            <a:off x="8353237" y="21209"/>
            <a:ext cx="667490" cy="276999"/>
          </a:xfrm>
          <a:prstGeom prst="rect">
            <a:avLst/>
          </a:prstGeom>
          <a:noFill/>
        </p:spPr>
        <p:txBody>
          <a:bodyPr wrap="none" lIns="68580" tIns="34290" rIns="68580" bIns="34290" rtlCol="0" anchor="t">
            <a:spAutoFit/>
          </a:bodyPr>
          <a:lstStyle/>
          <a:p>
            <a:pPr defTabSz="685800">
              <a:defRPr/>
            </a:pPr>
            <a:r>
              <a:rPr lang="sv-SE" sz="1350" dirty="0">
                <a:solidFill>
                  <a:srgbClr val="000000"/>
                </a:solidFill>
                <a:latin typeface="Calibri" panose="020F0502020204030204"/>
              </a:rPr>
              <a:t>231128</a:t>
            </a:r>
          </a:p>
        </p:txBody>
      </p:sp>
    </p:spTree>
    <p:extLst>
      <p:ext uri="{BB962C8B-B14F-4D97-AF65-F5344CB8AC3E}">
        <p14:creationId xmlns:p14="http://schemas.microsoft.com/office/powerpoint/2010/main" val="3073439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9C05B9B8-1A08-5D54-99D1-F1FF92966D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Seminarium kunskapsstöd 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587ABDB-6624-1EA3-9360-E606F2CF7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5593" y="3310042"/>
            <a:ext cx="1465786" cy="122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v-SE" altLang="sv-SE" sz="15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Vårdförlopp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v-SE" altLang="sv-SE" sz="15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Schizofreni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v-SE" altLang="sv-SE" sz="15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27 september 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v-SE" altLang="sv-SE" sz="15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kl. 13.00-16.30</a:t>
            </a:r>
            <a:endParaRPr lang="sv-SE" altLang="sv-SE" sz="15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v-SE" altLang="sv-SE" sz="15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sv-SE" altLang="sv-SE" sz="1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" name="Band: böjd och lutande nedåt 8">
            <a:extLst>
              <a:ext uri="{FF2B5EF4-FFF2-40B4-BE49-F238E27FC236}">
                <a16:creationId xmlns:a16="http://schemas.microsoft.com/office/drawing/2014/main" id="{402D0C8B-F270-3895-6EEB-DFD12BBF0C3F}"/>
              </a:ext>
            </a:extLst>
          </p:cNvPr>
          <p:cNvSpPr/>
          <p:nvPr/>
        </p:nvSpPr>
        <p:spPr>
          <a:xfrm>
            <a:off x="2710793" y="2833234"/>
            <a:ext cx="3537000" cy="1656899"/>
          </a:xfrm>
          <a:prstGeom prst="ellipseRibbon">
            <a:avLst>
              <a:gd name="adj1" fmla="val 25000"/>
              <a:gd name="adj2" fmla="val 67309"/>
              <a:gd name="adj3" fmla="val 12500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sv-SE" sz="135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44241E89-3FE6-6583-BD41-F874DB36D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8546" y="3466941"/>
            <a:ext cx="2296971" cy="76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500" b="1" dirty="0">
                <a:solidFill>
                  <a:srgbClr val="FFFFFF"/>
                </a:solidFill>
                <a:latin typeface="Arial"/>
                <a:cs typeface="Arial"/>
              </a:rPr>
              <a:t>Vårdförlopp</a:t>
            </a:r>
            <a:endParaRPr lang="sv-SE" sz="15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800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500" b="1" dirty="0">
                <a:solidFill>
                  <a:srgbClr val="FFFFFF"/>
                </a:solidFill>
                <a:latin typeface="Arial"/>
                <a:cs typeface="Arial"/>
              </a:rPr>
              <a:t> Schizofreni</a:t>
            </a:r>
          </a:p>
          <a:p>
            <a:pPr algn="ctr" defTabSz="685800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500" b="1" dirty="0">
                <a:solidFill>
                  <a:srgbClr val="FFFFFF"/>
                </a:solidFill>
                <a:latin typeface="Arial"/>
                <a:cs typeface="Arial"/>
              </a:rPr>
              <a:t>14 december</a:t>
            </a:r>
            <a:endParaRPr lang="sv-SE" sz="15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43B5EED5-102C-F4D8-4E94-03D89A668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7845" y="1867497"/>
            <a:ext cx="191399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v-SE" altLang="sv-SE" sz="15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sv-SE" altLang="sv-SE" sz="1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AF2EC3F3-1909-167A-6F56-A04E8C3F5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2057" y="1914431"/>
            <a:ext cx="138564" cy="530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685800">
              <a:spcBef>
                <a:spcPct val="0"/>
              </a:spcBef>
              <a:spcAft>
                <a:spcPct val="0"/>
              </a:spcAft>
              <a:defRPr/>
            </a:pPr>
            <a:endParaRPr lang="sv-SE" altLang="sv-SE" sz="1500" b="1" dirty="0">
              <a:solidFill>
                <a:srgbClr val="FFFFFF"/>
              </a:solidFill>
              <a:latin typeface="Arial" panose="020B0604020202020204" pitchFamily="34" charset="0"/>
              <a:cs typeface="Arial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sv-SE" altLang="sv-SE" sz="1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EABB770D-A3B2-F328-42CD-3D1B632D491B}"/>
              </a:ext>
            </a:extLst>
          </p:cNvPr>
          <p:cNvSpPr txBox="1"/>
          <p:nvPr/>
        </p:nvSpPr>
        <p:spPr>
          <a:xfrm>
            <a:off x="622933" y="4565102"/>
            <a:ext cx="5920742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sv-SE" sz="1350" dirty="0">
                <a:solidFill>
                  <a:srgbClr val="000000"/>
                </a:solidFill>
                <a:latin typeface="Calibri"/>
              </a:rPr>
              <a:t>Anmälan till </a:t>
            </a:r>
            <a:r>
              <a:rPr lang="sv-SE" sz="1350" dirty="0" err="1">
                <a:solidFill>
                  <a:srgbClr val="000000"/>
                </a:solidFill>
                <a:latin typeface="Calibri"/>
              </a:rPr>
              <a:t>seminarierna</a:t>
            </a:r>
            <a:r>
              <a:rPr lang="sv-SE" sz="1350" dirty="0">
                <a:solidFill>
                  <a:srgbClr val="000000"/>
                </a:solidFill>
                <a:latin typeface="Calibri"/>
              </a:rPr>
              <a:t> hittar du på här på kunskapsstyrningvard.se: </a:t>
            </a:r>
            <a:r>
              <a:rPr lang="sv-SE" sz="1350" dirty="0">
                <a:solidFill>
                  <a:srgbClr val="000000"/>
                </a:solidFill>
                <a:latin typeface="Calibri"/>
                <a:hlinkClick r:id="rId2" action="ppaction://hlinkfile"/>
              </a:rPr>
              <a:t>LÄNK</a:t>
            </a:r>
            <a:endParaRPr lang="sv-SE" sz="135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8A8E1995-0DFE-BCEE-8A6B-4F2C407C2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7793" y="2190739"/>
            <a:ext cx="2296971" cy="99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500" b="1" dirty="0">
                <a:solidFill>
                  <a:srgbClr val="FFFFFF"/>
                </a:solidFill>
                <a:latin typeface="Arial"/>
                <a:cs typeface="Arial"/>
              </a:rPr>
              <a:t>Vägledning</a:t>
            </a:r>
            <a:endParaRPr lang="sv-SE" sz="15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800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500" b="1" dirty="0">
                <a:solidFill>
                  <a:srgbClr val="FFFFFF"/>
                </a:solidFill>
                <a:latin typeface="Arial"/>
                <a:cs typeface="Arial"/>
              </a:rPr>
              <a:t> Samverkande sjukvård i hemmet</a:t>
            </a:r>
            <a:br>
              <a:rPr lang="sv-SE" sz="15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500" b="1" dirty="0">
                <a:solidFill>
                  <a:srgbClr val="FFFFFF"/>
                </a:solidFill>
                <a:latin typeface="Arial"/>
                <a:cs typeface="Arial"/>
              </a:rPr>
              <a:t>28 september</a:t>
            </a:r>
            <a:endParaRPr lang="sv-SE" sz="15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Band: böjd och lutande nedåt 7">
            <a:extLst>
              <a:ext uri="{FF2B5EF4-FFF2-40B4-BE49-F238E27FC236}">
                <a16:creationId xmlns:a16="http://schemas.microsoft.com/office/drawing/2014/main" id="{15994E19-725E-4691-15C3-E3DD4640624A}"/>
              </a:ext>
            </a:extLst>
          </p:cNvPr>
          <p:cNvSpPr/>
          <p:nvPr/>
        </p:nvSpPr>
        <p:spPr>
          <a:xfrm>
            <a:off x="5103545" y="1061758"/>
            <a:ext cx="3531375" cy="1567601"/>
          </a:xfrm>
          <a:prstGeom prst="ellipseRibbon">
            <a:avLst>
              <a:gd name="adj1" fmla="val 25000"/>
              <a:gd name="adj2" fmla="val 67309"/>
              <a:gd name="adj3" fmla="val 125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>
              <a:spcBef>
                <a:spcPct val="0"/>
              </a:spcBef>
              <a:spcAft>
                <a:spcPct val="0"/>
              </a:spcAft>
              <a:defRPr/>
            </a:pPr>
            <a:endParaRPr lang="sv-SE" sz="1500" b="1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 defTabSz="685800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500" b="1" dirty="0">
                <a:solidFill>
                  <a:srgbClr val="FFFFFF"/>
                </a:solidFill>
                <a:latin typeface="Arial"/>
                <a:cs typeface="Arial"/>
              </a:rPr>
              <a:t>Hepatit C</a:t>
            </a:r>
          </a:p>
          <a:p>
            <a:pPr algn="ctr" defTabSz="685800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350" dirty="0">
                <a:solidFill>
                  <a:srgbClr val="FFFFFF"/>
                </a:solidFill>
                <a:latin typeface="Arial"/>
                <a:cs typeface="Arial"/>
              </a:rPr>
              <a:t>Hur går elimineringsarbetet?</a:t>
            </a:r>
            <a:br>
              <a:rPr lang="sv-SE" sz="1500" b="1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sv-SE" sz="1500" b="1" dirty="0">
                <a:solidFill>
                  <a:srgbClr val="FFFFFF"/>
                </a:solidFill>
                <a:latin typeface="Arial"/>
                <a:cs typeface="Arial"/>
              </a:rPr>
              <a:t>12 december</a:t>
            </a:r>
            <a:endParaRPr lang="sv-SE" sz="1500" dirty="0">
              <a:solidFill>
                <a:srgbClr val="FFFFFF"/>
              </a:solidFill>
              <a:latin typeface="Calibri"/>
              <a:ea typeface="+mn-lt"/>
              <a:cs typeface="Calibri"/>
            </a:endParaRPr>
          </a:p>
        </p:txBody>
      </p:sp>
      <p:sp>
        <p:nvSpPr>
          <p:cNvPr id="2" name="Band: böjd och lutande nedåt 1">
            <a:extLst>
              <a:ext uri="{FF2B5EF4-FFF2-40B4-BE49-F238E27FC236}">
                <a16:creationId xmlns:a16="http://schemas.microsoft.com/office/drawing/2014/main" id="{FB402283-46A0-10E6-9A63-CF21580F4996}"/>
              </a:ext>
            </a:extLst>
          </p:cNvPr>
          <p:cNvSpPr/>
          <p:nvPr/>
        </p:nvSpPr>
        <p:spPr>
          <a:xfrm>
            <a:off x="741557" y="1061758"/>
            <a:ext cx="3537000" cy="1656899"/>
          </a:xfrm>
          <a:prstGeom prst="ellipseRibbon">
            <a:avLst>
              <a:gd name="adj1" fmla="val 25000"/>
              <a:gd name="adj2" fmla="val 67309"/>
              <a:gd name="adj3" fmla="val 1250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sv-SE" sz="135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95F5DF7-70B0-4DDE-51D5-E9A79418C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9480" y="1655247"/>
            <a:ext cx="2296971" cy="76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500" b="1" dirty="0">
                <a:solidFill>
                  <a:srgbClr val="FFFFFF"/>
                </a:solidFill>
                <a:latin typeface="Arial"/>
                <a:cs typeface="Arial"/>
              </a:rPr>
              <a:t>Vårdförlopp</a:t>
            </a:r>
            <a:endParaRPr lang="sv-SE" sz="15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800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500" b="1" dirty="0">
                <a:solidFill>
                  <a:srgbClr val="FFFFFF"/>
                </a:solidFill>
                <a:latin typeface="Arial"/>
                <a:cs typeface="Arial"/>
              </a:rPr>
              <a:t> Smärta - långvarig</a:t>
            </a:r>
            <a:br>
              <a:rPr lang="sv-SE" sz="15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500" b="1" dirty="0">
                <a:solidFill>
                  <a:srgbClr val="FFFFFF"/>
                </a:solidFill>
                <a:latin typeface="Arial"/>
                <a:cs typeface="Arial"/>
              </a:rPr>
              <a:t>30 november</a:t>
            </a:r>
            <a:endParaRPr lang="sv-SE" sz="15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C9CE771A-04D6-5B8C-0A70-5C4C76A51471}"/>
              </a:ext>
            </a:extLst>
          </p:cNvPr>
          <p:cNvSpPr txBox="1"/>
          <p:nvPr/>
        </p:nvSpPr>
        <p:spPr>
          <a:xfrm>
            <a:off x="1819563" y="2326349"/>
            <a:ext cx="1438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FF00"/>
                </a:solidFill>
              </a:rPr>
              <a:t>Genomförd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9649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Aktuellt från arbetsutskottet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Fördela ansvar för uppföljning av strategiska områden och stärkt gemensamt arbete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Förtydligande kring effektiv vård i RPO-uppdraget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Enas om avgift för organiserad prostatacancertestning</a:t>
            </a:r>
            <a:br>
              <a:rPr lang="sv-SE" sz="2000" dirty="0"/>
            </a:b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728950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Nationella uppdrag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Annkristin </a:t>
            </a:r>
            <a:r>
              <a:rPr lang="sv-SE" sz="1800" dirty="0" err="1"/>
              <a:t>Svensbergh</a:t>
            </a:r>
            <a:r>
              <a:rPr lang="sv-SE" sz="1800" dirty="0"/>
              <a:t>, Region Kalmar län, Medicintekniska produktrådet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Fredrik Lundin, Region Östergötland, nationellt programområde nervsystemets sjukdomar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Sara Haraldsson, Region Kalmar län, SKR stödfunktion (processer och flöden)</a:t>
            </a:r>
          </a:p>
        </p:txBody>
      </p:sp>
    </p:spTree>
    <p:extLst>
      <p:ext uri="{BB962C8B-B14F-4D97-AF65-F5344CB8AC3E}">
        <p14:creationId xmlns:p14="http://schemas.microsoft.com/office/powerpoint/2010/main" val="2235997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89953C-BE6E-4F5B-B9D1-CCE2AA4C2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+mj-lt"/>
              </a:rPr>
              <a:t>Samverkansnämnden 8 december</a:t>
            </a:r>
            <a:endParaRPr lang="sv-SE" sz="2400" b="0" dirty="0">
              <a:latin typeface="+mj-lt"/>
              <a:cs typeface="Calibri"/>
            </a:endParaRP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000" dirty="0">
                <a:latin typeface="+mj-lt"/>
              </a:rPr>
              <a:t>Överenskommelse om samverkan och vård i Sydöstra sjukvårdsregionen 2024 och avtalsmodell</a:t>
            </a:r>
            <a:br>
              <a:rPr lang="sv-SE" sz="2000" dirty="0">
                <a:latin typeface="+mj-lt"/>
              </a:rPr>
            </a:br>
            <a:r>
              <a:rPr lang="sv-SE" sz="2000" dirty="0">
                <a:latin typeface="+mj-lt"/>
              </a:rPr>
              <a:t>- </a:t>
            </a:r>
            <a:r>
              <a:rPr lang="sv-SE" sz="1800" dirty="0">
                <a:latin typeface="+mj-lt"/>
              </a:rPr>
              <a:t>enligt tidigare principer och med små justeringar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000" dirty="0">
                <a:latin typeface="+mj-lt"/>
              </a:rPr>
              <a:t>Sjukvårdsregionala systemmått</a:t>
            </a:r>
            <a:br>
              <a:rPr lang="sv-SE" sz="2000" dirty="0">
                <a:latin typeface="+mj-lt"/>
              </a:rPr>
            </a:br>
            <a:r>
              <a:rPr lang="sv-SE" sz="2000" dirty="0">
                <a:latin typeface="+mj-lt"/>
              </a:rPr>
              <a:t>- </a:t>
            </a:r>
            <a:r>
              <a:rPr lang="sv-SE" sz="1800" dirty="0"/>
              <a:t>elva mått med påverkan på sjukvårdsregional nivå </a:t>
            </a:r>
            <a:r>
              <a:rPr lang="sv-SE" sz="1800" dirty="0">
                <a:latin typeface="+mj-lt"/>
              </a:rPr>
              <a:t>utifrån patientlöftena om god vård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000" dirty="0">
                <a:latin typeface="+mj-lt"/>
              </a:rPr>
              <a:t>Information om arbetet med Nära vård – </a:t>
            </a:r>
            <a:r>
              <a:rPr lang="sv-SE" sz="2000" dirty="0" err="1">
                <a:latin typeface="+mj-lt"/>
              </a:rPr>
              <a:t>patientkontrakt</a:t>
            </a:r>
            <a:endParaRPr lang="sv-SE" sz="1800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000" dirty="0">
              <a:latin typeface="+mj-lt"/>
            </a:endParaRPr>
          </a:p>
        </p:txBody>
      </p:sp>
      <p:sp>
        <p:nvSpPr>
          <p:cNvPr id="4" name="Platshållare för text 2">
            <a:extLst>
              <a:ext uri="{FF2B5EF4-FFF2-40B4-BE49-F238E27FC236}">
                <a16:creationId xmlns:a16="http://schemas.microsoft.com/office/drawing/2014/main" id="{53D48CA4-1441-C1FF-5DBA-07F7659B2741}"/>
              </a:ext>
            </a:extLst>
          </p:cNvPr>
          <p:cNvSpPr txBox="1">
            <a:spLocks/>
          </p:cNvSpPr>
          <p:nvPr/>
        </p:nvSpPr>
        <p:spPr>
          <a:xfrm>
            <a:off x="4911031" y="817322"/>
            <a:ext cx="4232970" cy="4304969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lnSpc>
                <a:spcPct val="100000"/>
              </a:lnSpc>
              <a:spcBef>
                <a:spcPts val="750"/>
              </a:spcBef>
              <a:defRPr/>
            </a:pPr>
            <a:endParaRPr lang="sv-SE" sz="3000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1374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>
                <a:latin typeface="+mj-lt"/>
              </a:rPr>
              <a:t>Designstudio stöd och behandling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2000" dirty="0"/>
              <a:t>Verksamheten övergår från projekt till gemensamt arbete från 2024 enligt ny uppdragsbeskrivning</a:t>
            </a:r>
          </a:p>
        </p:txBody>
      </p:sp>
    </p:spTree>
    <p:extLst>
      <p:ext uri="{BB962C8B-B14F-4D97-AF65-F5344CB8AC3E}">
        <p14:creationId xmlns:p14="http://schemas.microsoft.com/office/powerpoint/2010/main" val="78358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RSG data och analys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1800" dirty="0"/>
              <a:t>Justerat samarbete kring uppföljning, analys och kvalitetsregister enligt nationell modell: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RSG kvalitetsregister och RSG uppföljning och analys slås ihop till RSG data och analys vid årsskiftet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Stöd till sjukvårdsregionens representant i nationell samverkansgrupp</a:t>
            </a:r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467544" y="41151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3017248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Barnhälsovårdsregistret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Inte längre ett nationellt kvalitetsregister med extern finansiering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Förslag att fortsätta drift och förvaltning 2024 i väntan på Socialstyrelsen pågående utredning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Regionerna som använder registret delar kostnaden</a:t>
            </a:r>
          </a:p>
        </p:txBody>
      </p:sp>
    </p:spTree>
    <p:extLst>
      <p:ext uri="{BB962C8B-B14F-4D97-AF65-F5344CB8AC3E}">
        <p14:creationId xmlns:p14="http://schemas.microsoft.com/office/powerpoint/2010/main" val="2634717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A615F8CF-352D-CD61-13B5-A8E990952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/>
              <a:t>Ett starkt universitetssjukhus</a:t>
            </a:r>
          </a:p>
        </p:txBody>
      </p:sp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Åtgärdsplan 2030 för att stärka universitetssjukhuset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Nära dialog och samverkan med sjukvårdsregionen och Linköpings universitet</a:t>
            </a:r>
          </a:p>
        </p:txBody>
      </p:sp>
    </p:spTree>
    <p:extLst>
      <p:ext uri="{BB962C8B-B14F-4D97-AF65-F5344CB8AC3E}">
        <p14:creationId xmlns:p14="http://schemas.microsoft.com/office/powerpoint/2010/main" val="1466923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/>
              <a:t>Kommande ärenden på RSL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Behov av PET/CT och cyklotron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Kartläggning av robotkirurgi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NIPT (fosterdiagnostik)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HPV-uppföljning hos patienter som haft höggradig </a:t>
            </a:r>
            <a:r>
              <a:rPr lang="sv-SE" sz="1800" dirty="0" err="1"/>
              <a:t>dysplasi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41392207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sFNDiy8gpxDaxHegB60a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1JRqJRGQRz3irGY2PlYq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jqTqNSDi2sVuztAOR1et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jqTqNSDi2sVuztAOR1et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.kbgBtE3je3FHoCYzsXV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2_Tema_sveriges_regioner_i_samverkan">
  <a:themeElements>
    <a:clrScheme name="Sveriges regioner i samverka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7D7A"/>
      </a:accent1>
      <a:accent2>
        <a:srgbClr val="CC91A9"/>
      </a:accent2>
      <a:accent3>
        <a:srgbClr val="203670"/>
      </a:accent3>
      <a:accent4>
        <a:srgbClr val="EBAE51"/>
      </a:accent4>
      <a:accent5>
        <a:srgbClr val="6C3F80"/>
      </a:accent5>
      <a:accent6>
        <a:srgbClr val="D34B50"/>
      </a:accent6>
      <a:hlink>
        <a:srgbClr val="18A7B8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4" id="{02D4D526-D8A4-4F4A-B69B-4B3AF82E4831}" vid="{66A6ED8C-007A-4142-BC86-762536A5AB75}"/>
    </a:ext>
  </a:extLst>
</a:theme>
</file>

<file path=ppt/theme/theme3.xml><?xml version="1.0" encoding="utf-8"?>
<a:theme xmlns:a="http://schemas.openxmlformats.org/drawingml/2006/main" name="2_Tema_sveriges_regioner_i_samverkan">
  <a:themeElements>
    <a:clrScheme name="Sveriges regioner i samverka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7D7A"/>
      </a:accent1>
      <a:accent2>
        <a:srgbClr val="CC91A9"/>
      </a:accent2>
      <a:accent3>
        <a:srgbClr val="203670"/>
      </a:accent3>
      <a:accent4>
        <a:srgbClr val="EBAE51"/>
      </a:accent4>
      <a:accent5>
        <a:srgbClr val="6C3F80"/>
      </a:accent5>
      <a:accent6>
        <a:srgbClr val="D34B50"/>
      </a:accent6>
      <a:hlink>
        <a:srgbClr val="18A7B8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mall" id="{C0197AE7-D54F-5043-BB08-EE43D68BCDE4}" vid="{1FF52E99-8E52-0F49-960F-93856A592B9D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6806</TotalTime>
  <Words>464</Words>
  <Application>Microsoft Office PowerPoint</Application>
  <PresentationFormat>Bildspel på skärmen (16:9)</PresentationFormat>
  <Paragraphs>86</Paragraphs>
  <Slides>13</Slides>
  <Notes>4</Notes>
  <HiddenSlides>0</HiddenSlides>
  <MMClips>0</MMClips>
  <ScaleCrop>false</ScaleCrop>
  <HeadingPairs>
    <vt:vector size="8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3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22" baseType="lpstr">
      <vt:lpstr>Arial</vt:lpstr>
      <vt:lpstr>Calibri</vt:lpstr>
      <vt:lpstr>open sans</vt:lpstr>
      <vt:lpstr>Symbol</vt:lpstr>
      <vt:lpstr>Times New Roman</vt:lpstr>
      <vt:lpstr>Office-tema</vt:lpstr>
      <vt:lpstr>12_Tema_sveriges_regioner_i_samverkan</vt:lpstr>
      <vt:lpstr>2_Tema_sveriges_regioner_i_samverkan</vt:lpstr>
      <vt:lpstr>think-cell Slide</vt:lpstr>
      <vt:lpstr> Regionsjukvårdsledningen  30 november 2023   Sammanfattande information</vt:lpstr>
      <vt:lpstr>Aktuellt från arbetsutskottet</vt:lpstr>
      <vt:lpstr>Nationella uppdrag</vt:lpstr>
      <vt:lpstr>Samverkansnämnden 8 december</vt:lpstr>
      <vt:lpstr>Designstudio stöd och behandling</vt:lpstr>
      <vt:lpstr>RSG data och analys</vt:lpstr>
      <vt:lpstr>Barnhälsovårdsregistret</vt:lpstr>
      <vt:lpstr>Ett starkt universitetssjukhus</vt:lpstr>
      <vt:lpstr>Kommande ärenden på RSL</vt:lpstr>
      <vt:lpstr>Nytt ordförandeskap 2024-2025</vt:lpstr>
      <vt:lpstr>Mötesanteckningar och bilagor</vt:lpstr>
      <vt:lpstr>Remiss 15 november – 14 februari 2023 </vt:lpstr>
      <vt:lpstr>Seminarium kunskapsstöd 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Thålin Conny</dc:creator>
  <cp:lastModifiedBy>Leni Lagerqvist</cp:lastModifiedBy>
  <cp:revision>155</cp:revision>
  <dcterms:created xsi:type="dcterms:W3CDTF">2018-10-12T09:18:07Z</dcterms:created>
  <dcterms:modified xsi:type="dcterms:W3CDTF">2023-12-11T13:28:21Z</dcterms:modified>
</cp:coreProperties>
</file>