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95" r:id="rId3"/>
    <p:sldId id="307" r:id="rId4"/>
    <p:sldId id="308" r:id="rId5"/>
    <p:sldId id="258" r:id="rId6"/>
    <p:sldId id="303" r:id="rId7"/>
    <p:sldId id="280" r:id="rId8"/>
    <p:sldId id="302" r:id="rId9"/>
    <p:sldId id="309" r:id="rId10"/>
    <p:sldId id="310" r:id="rId11"/>
    <p:sldId id="294" r:id="rId12"/>
    <p:sldId id="296" r:id="rId13"/>
    <p:sldId id="306" r:id="rId14"/>
    <p:sldId id="287" r:id="rId15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355" autoAdjust="0"/>
    <p:restoredTop sz="94633" autoAdjust="0"/>
  </p:normalViewPr>
  <p:slideViewPr>
    <p:cSldViewPr>
      <p:cViewPr varScale="1">
        <p:scale>
          <a:sx n="106" d="100"/>
          <a:sy n="106" d="100"/>
        </p:scale>
        <p:origin x="624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2023-12-11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73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15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9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11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4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 not remove" hidden="1">
            <a:extLst>
              <a:ext uri="{FF2B5EF4-FFF2-40B4-BE49-F238E27FC236}">
                <a16:creationId xmlns:a16="http://schemas.microsoft.com/office/drawing/2014/main" id="{7F19F6FA-C315-406B-A333-7795FFDFF6E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525" cy="9525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63CC2EB-9A0C-4B5D-82FB-32351F22A61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63CC2EB-9A0C-4B5D-82FB-32351F22A6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DCA2FBE6-CCDF-4281-881A-D421423FBB5C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27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457345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60" y="1066800"/>
            <a:ext cx="6858000" cy="313967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  <p:sldLayoutId id="2147483660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ydostrasjukvardsregionen.se/regionsjukvardsledningen/motesanteckningar-2020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11560" y="1491630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Regionsjukvårdsledningen </a:t>
            </a:r>
            <a:br>
              <a:rPr lang="sv-SE" dirty="0" smtClean="0"/>
            </a:br>
            <a:r>
              <a:rPr lang="sv-SE" dirty="0" smtClean="0"/>
              <a:t>26 oktober 2023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700" dirty="0" smtClean="0"/>
              <a:t>Sammanfattande information</a:t>
            </a:r>
            <a:endParaRPr lang="sv-SE" sz="2700" dirty="0"/>
          </a:p>
        </p:txBody>
      </p:sp>
    </p:spTree>
    <p:extLst>
      <p:ext uri="{BB962C8B-B14F-4D97-AF65-F5344CB8AC3E}">
        <p14:creationId xmlns:p14="http://schemas.microsoft.com/office/powerpoint/2010/main" val="22081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 smtClean="0"/>
              <a:t>Nationell högspecialiserad vård</a:t>
            </a:r>
            <a:endParaRPr lang="sv-SE" sz="32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Ansökningar  om nationell högspecialiserad vård ska föregås av tydligare förankring och gemensamma konsekvensanalyser i samarbete med berörda regionala programområden och Linköpings universitet</a:t>
            </a:r>
            <a:r>
              <a:rPr lang="sv-SE" sz="2000" dirty="0" smtClean="0"/>
              <a:t>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54559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Aktuellt i kunskapsråden 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/>
              <a:t>Nya ordförande och processtöd i samtliga kunskapsråd på gång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/>
              <a:t>Kunskapsråden vill ha tillgång till statistik från tillgänglighetsgruppen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/>
              <a:t>Nytt uppdrag till RPO att </a:t>
            </a:r>
            <a:r>
              <a:rPr lang="sv-SE" sz="2000" dirty="0"/>
              <a:t>genomlysa hur effektivt man jobbar med kunskapsstöden kopplat till </a:t>
            </a:r>
            <a:r>
              <a:rPr lang="sv-SE" sz="2000" dirty="0" smtClean="0"/>
              <a:t>patientlöftena </a:t>
            </a:r>
            <a:r>
              <a:rPr lang="sv-SE" sz="2000" dirty="0"/>
              <a:t>och kloka kliniska </a:t>
            </a:r>
            <a:r>
              <a:rPr lang="sv-SE" sz="2000" dirty="0" smtClean="0"/>
              <a:t>val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435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Föredrag vid RSL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Lars Sandman, Prioriteringscentrum i Linköping, om kloka </a:t>
            </a:r>
            <a:r>
              <a:rPr lang="sv-SE" sz="2000" dirty="0"/>
              <a:t>kliniska val i ekonomiskt svåra </a:t>
            </a:r>
            <a:r>
              <a:rPr lang="sv-SE" sz="2000" dirty="0" smtClean="0"/>
              <a:t>tider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Lena </a:t>
            </a:r>
            <a:r>
              <a:rPr lang="sv-SE" sz="2000" dirty="0"/>
              <a:t>Jonasson, </a:t>
            </a:r>
            <a:r>
              <a:rPr lang="sv-SE" sz="2000" dirty="0" smtClean="0"/>
              <a:t>Dekan vid Linköpings universitet, om </a:t>
            </a:r>
            <a:r>
              <a:rPr lang="sv-SE" sz="2000" dirty="0"/>
              <a:t>den regionaliserade läkarutbildningen och det nya 6-åriga </a:t>
            </a:r>
            <a:r>
              <a:rPr lang="sv-SE" sz="2000" dirty="0" smtClean="0"/>
              <a:t>läkarprogrammet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51610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Ärenden på SVN 29 september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6400" dirty="0" smtClean="0"/>
              <a:t>Svenskt </a:t>
            </a:r>
            <a:r>
              <a:rPr lang="sv-SE" sz="6400" dirty="0"/>
              <a:t>ambulansflyg: Antal flygtimmar är bra, </a:t>
            </a:r>
            <a:r>
              <a:rPr lang="sv-SE" sz="6400" dirty="0" smtClean="0"/>
              <a:t>ny ekonomisk fördelningsmodell på gång, eventuellt </a:t>
            </a:r>
            <a:r>
              <a:rPr lang="sv-SE" sz="6400" dirty="0"/>
              <a:t>breddat </a:t>
            </a:r>
            <a:r>
              <a:rPr lang="sv-SE" sz="6400" dirty="0" smtClean="0"/>
              <a:t>uppdrag.</a:t>
            </a:r>
            <a:endParaRPr lang="sv-SE" sz="6400" dirty="0"/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6400" dirty="0"/>
              <a:t>SOS alarm: Flera regioner har eller planerar </a:t>
            </a:r>
            <a:r>
              <a:rPr lang="sv-SE" sz="6400" dirty="0" smtClean="0"/>
              <a:t>egna </a:t>
            </a:r>
            <a:r>
              <a:rPr lang="sv-SE" sz="6400" dirty="0"/>
              <a:t>larmcentraler. Finansdepartementet överväger att flytta alarmeringstjänst till en </a:t>
            </a:r>
            <a:r>
              <a:rPr lang="sv-SE" sz="6400" dirty="0" smtClean="0"/>
              <a:t>myndighet.</a:t>
            </a:r>
            <a:endParaRPr lang="sv-SE" sz="6400" dirty="0"/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6400" dirty="0" smtClean="0"/>
              <a:t>Uppföljning av läkemedelsstrategin</a:t>
            </a:r>
            <a:r>
              <a:rPr lang="sv-SE" sz="6400" dirty="0"/>
              <a:t>: Arbete för att jämföra medicinkostnader mellan olika enheter. Kostnad största utmaningen, biologiska läkemedel mycket stor del</a:t>
            </a:r>
            <a:r>
              <a:rPr lang="sv-SE" sz="6400" dirty="0" smtClean="0"/>
              <a:t>.</a:t>
            </a:r>
            <a:endParaRPr lang="sv-SE" sz="6400" dirty="0"/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6400" dirty="0" smtClean="0"/>
              <a:t>Internkontrollplan: </a:t>
            </a:r>
            <a:r>
              <a:rPr lang="sv-SE" sz="6400" dirty="0"/>
              <a:t>Behålla nuvarande form och upplägg </a:t>
            </a:r>
            <a:r>
              <a:rPr lang="sv-SE" sz="6400" dirty="0" smtClean="0"/>
              <a:t>2024</a:t>
            </a:r>
            <a:r>
              <a:rPr lang="sv-SE" sz="6400" dirty="0"/>
              <a:t>. 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6400" dirty="0" smtClean="0"/>
              <a:t>Samarbetsområdet </a:t>
            </a:r>
            <a:r>
              <a:rPr lang="sv-SE" sz="6400" dirty="0"/>
              <a:t>Långsiktig och hållbar </a:t>
            </a:r>
            <a:r>
              <a:rPr lang="sv-SE" sz="6400" dirty="0" smtClean="0"/>
              <a:t>arbetsfördelning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6400" dirty="0" smtClean="0"/>
              <a:t>Återrapportering </a:t>
            </a:r>
            <a:r>
              <a:rPr lang="sv-SE" sz="6400" dirty="0"/>
              <a:t>om den uppskjutna </a:t>
            </a:r>
            <a:r>
              <a:rPr lang="sv-SE" sz="6400" dirty="0" smtClean="0"/>
              <a:t>vården</a:t>
            </a:r>
            <a:endParaRPr lang="sv-SE" sz="6400" dirty="0"/>
          </a:p>
        </p:txBody>
      </p:sp>
    </p:spTree>
    <p:extLst>
      <p:ext uri="{BB962C8B-B14F-4D97-AF65-F5344CB8AC3E}">
        <p14:creationId xmlns:p14="http://schemas.microsoft.com/office/powerpoint/2010/main" val="3494392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Mötesanteckningar och bilagor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7694"/>
            <a:ext cx="8229600" cy="2448272"/>
          </a:xfrm>
        </p:spPr>
        <p:txBody>
          <a:bodyPr>
            <a:normAutofit/>
          </a:bodyPr>
          <a:lstStyle/>
          <a:p>
            <a:r>
              <a:rPr lang="sv-SE" sz="1800" dirty="0" smtClean="0">
                <a:hlinkClick r:id="rId2"/>
              </a:rPr>
              <a:t>Mötesanteckningar och bilagor från RSL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19057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Aktuellt från arbetsutskottet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Överenskommelse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Data </a:t>
            </a:r>
            <a:r>
              <a:rPr lang="sv-SE" sz="2000" dirty="0" smtClean="0"/>
              <a:t>och analys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Nominering </a:t>
            </a:r>
            <a:r>
              <a:rPr lang="sv-SE" sz="2000" dirty="0" smtClean="0"/>
              <a:t>till MTP-råd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Resurs till SKR stödfunktion </a:t>
            </a:r>
            <a:r>
              <a:rPr lang="sv-SE" sz="2000" dirty="0" smtClean="0"/>
              <a:t>(kompetens kring processer </a:t>
            </a:r>
            <a:r>
              <a:rPr lang="sv-SE" sz="2000" dirty="0"/>
              <a:t>och </a:t>
            </a:r>
            <a:r>
              <a:rPr lang="sv-SE" sz="2000" dirty="0" smtClean="0"/>
              <a:t>flöden)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Arbets- och miljömedicin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Strategi </a:t>
            </a:r>
            <a:r>
              <a:rPr lang="sv-SE" sz="2000" dirty="0" smtClean="0"/>
              <a:t>US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2895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Nya nationella ledamöter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Nationellt primärvårdsråd</a:t>
            </a:r>
            <a:r>
              <a:rPr lang="sv-SE" sz="2000" dirty="0"/>
              <a:t>  </a:t>
            </a:r>
            <a:br>
              <a:rPr lang="sv-SE" sz="2000" dirty="0"/>
            </a:br>
            <a:r>
              <a:rPr lang="sv-SE" sz="2000" dirty="0"/>
              <a:t>Marita </a:t>
            </a:r>
            <a:r>
              <a:rPr lang="sv-SE" sz="2000" dirty="0" err="1"/>
              <a:t>Ahlby</a:t>
            </a:r>
            <a:r>
              <a:rPr lang="sv-SE" sz="2000" dirty="0"/>
              <a:t>, handläggare Regionstaben, RKL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 smtClean="0"/>
              <a:t>NPO </a:t>
            </a:r>
            <a:r>
              <a:rPr lang="sv-SE" sz="2000" b="1" dirty="0"/>
              <a:t>ö</a:t>
            </a:r>
            <a:r>
              <a:rPr lang="sv-SE" sz="2000" b="1" dirty="0" smtClean="0"/>
              <a:t>ron-, näs- </a:t>
            </a:r>
            <a:r>
              <a:rPr lang="sv-SE" sz="2000" b="1" dirty="0"/>
              <a:t>och </a:t>
            </a:r>
            <a:r>
              <a:rPr lang="sv-SE" sz="2000" b="1" dirty="0" smtClean="0"/>
              <a:t>halssjukdomar </a:t>
            </a:r>
            <a:r>
              <a:rPr lang="sv-SE" sz="2000" dirty="0"/>
              <a:t/>
            </a:r>
            <a:br>
              <a:rPr lang="sv-SE" sz="2000" dirty="0"/>
            </a:br>
            <a:r>
              <a:rPr lang="sv-SE" sz="2000" dirty="0"/>
              <a:t>Henrik Smeds, </a:t>
            </a:r>
            <a:r>
              <a:rPr lang="sv-SE" sz="2000" dirty="0" smtClean="0"/>
              <a:t>verksamhetschef ÖNH-kliniken, RÖ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3599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89953C-BE6E-4F5B-B9D1-CCE2AA4C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>
                <a:latin typeface="+mj-lt"/>
              </a:rPr>
              <a:t>Remisser </a:t>
            </a:r>
            <a:r>
              <a:rPr lang="sv-SE" sz="2400" dirty="0">
                <a:latin typeface="+mj-lt"/>
              </a:rPr>
              <a:t>15 </a:t>
            </a:r>
            <a:r>
              <a:rPr lang="sv-SE" sz="2400" dirty="0" smtClean="0">
                <a:latin typeface="+mj-lt"/>
              </a:rPr>
              <a:t>november–14 </a:t>
            </a:r>
            <a:r>
              <a:rPr lang="sv-SE" sz="2400" dirty="0">
                <a:latin typeface="+mj-lt"/>
              </a:rPr>
              <a:t>februari </a:t>
            </a:r>
            <a:r>
              <a:rPr lang="sv-SE" sz="2400" dirty="0" smtClean="0">
                <a:latin typeface="+mj-lt"/>
              </a:rPr>
              <a:t>2024 </a:t>
            </a:r>
            <a:r>
              <a:rPr lang="sv-SE" sz="2400" dirty="0">
                <a:latin typeface="+mj-lt"/>
              </a:rPr>
              <a:t>(</a:t>
            </a:r>
            <a:r>
              <a:rPr lang="sv-SE" sz="2400" dirty="0" smtClean="0">
                <a:latin typeface="+mj-lt"/>
              </a:rPr>
              <a:t>preliminärt)</a:t>
            </a:r>
            <a:endParaRPr lang="sv-SE" sz="2400" b="0" dirty="0">
              <a:latin typeface="+mj-lt"/>
              <a:cs typeface="Calibri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v-SE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Vårdförlopp</a:t>
            </a:r>
            <a:endParaRPr lang="sv-SE" sz="1600" b="1" dirty="0">
              <a:solidFill>
                <a:srgbClr val="000000"/>
              </a:solidFill>
              <a:ea typeface="Times New Roman" panose="02020603050405020304" pitchFamily="18" charset="0"/>
              <a:cs typeface="Calibri"/>
            </a:endParaRPr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Hjärtsvikt (</a:t>
            </a:r>
            <a:r>
              <a:rPr lang="sv-SE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kompletterad)</a:t>
            </a:r>
            <a:endParaRPr lang="sv-SE" sz="1600" dirty="0">
              <a:solidFill>
                <a:srgbClr val="000000"/>
              </a:solidFill>
              <a:ea typeface="Calibri" panose="020F0502020204030204" pitchFamily="34" charset="0"/>
              <a:cs typeface="Calibri"/>
            </a:endParaRPr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Lungfibros</a:t>
            </a:r>
            <a:endParaRPr lang="sv-SE" sz="1600" dirty="0">
              <a:solidFill>
                <a:srgbClr val="000000"/>
              </a:solidFill>
              <a:ea typeface="Calibri" panose="020F0502020204030204" pitchFamily="34" charset="0"/>
              <a:cs typeface="Calibri"/>
            </a:endParaRPr>
          </a:p>
          <a:p>
            <a:pPr lvl="0"/>
            <a:r>
              <a:rPr lang="sv-SE" sz="1600" b="1" dirty="0">
                <a:solidFill>
                  <a:srgbClr val="000000"/>
                </a:solidFill>
              </a:rPr>
              <a:t>Kliniska kunskapsstöd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Digitala </a:t>
            </a:r>
            <a:r>
              <a:rPr lang="sv-SE" sz="1600" dirty="0" err="1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vårdmöten</a:t>
            </a:r>
            <a:r>
              <a:rPr lang="sv-SE" sz="16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 barn och unga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Diabetesvård till personer 15-25 år</a:t>
            </a:r>
          </a:p>
          <a:p>
            <a:pPr lvl="0"/>
            <a:r>
              <a:rPr lang="sv-SE" sz="1600" b="1" dirty="0">
                <a:solidFill>
                  <a:srgbClr val="000000"/>
                </a:solidFill>
              </a:rPr>
              <a:t>Rapport/vägledning</a:t>
            </a:r>
            <a:r>
              <a:rPr lang="sv-SE" sz="16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cs typeface="Calibri"/>
              </a:rPr>
              <a:t>Den akut sjuke patienten (larm till sjukhus</a:t>
            </a:r>
            <a:r>
              <a:rPr lang="sv-SE" sz="1600" dirty="0" smtClean="0">
                <a:solidFill>
                  <a:srgbClr val="000000"/>
                </a:solidFill>
                <a:cs typeface="Calibri"/>
              </a:rPr>
              <a:t>)</a:t>
            </a:r>
            <a:endParaRPr lang="sv-SE" sz="16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defTabSz="685800">
              <a:spcBef>
                <a:spcPts val="0"/>
              </a:spcBef>
              <a:defRPr/>
            </a:pPr>
            <a:r>
              <a:rPr lang="sv-SE" sz="1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Vårdprogram</a:t>
            </a:r>
            <a:endParaRPr lang="sv-SE" sz="16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  <a:latin typeface="+mj-lt"/>
                <a:cs typeface="Calibri"/>
              </a:rPr>
              <a:t>Akut </a:t>
            </a:r>
            <a:r>
              <a:rPr lang="sv-SE" sz="1600" dirty="0" err="1">
                <a:solidFill>
                  <a:srgbClr val="000000"/>
                </a:solidFill>
                <a:latin typeface="+mj-lt"/>
                <a:cs typeface="Calibri"/>
              </a:rPr>
              <a:t>myeloisk</a:t>
            </a:r>
            <a:r>
              <a:rPr lang="sv-SE" sz="1600" dirty="0">
                <a:solidFill>
                  <a:srgbClr val="000000"/>
                </a:solidFill>
                <a:latin typeface="+mj-lt"/>
                <a:cs typeface="Calibri"/>
              </a:rPr>
              <a:t> leukemi </a:t>
            </a:r>
            <a:r>
              <a:rPr lang="sv-S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/>
              </a:rPr>
              <a:t>(rev)</a:t>
            </a:r>
            <a:endParaRPr lang="sv-SE" sz="1600" dirty="0">
              <a:solidFill>
                <a:srgbClr val="000000"/>
              </a:solidFill>
              <a:latin typeface="+mj-lt"/>
              <a:cs typeface="Calibri"/>
            </a:endParaRPr>
          </a:p>
          <a:p>
            <a:pPr marL="214313" indent="-214313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  <a:latin typeface="+mj-lt"/>
                <a:cs typeface="Calibri"/>
              </a:rPr>
              <a:t>Bukspottkörtelcancer </a:t>
            </a:r>
            <a:r>
              <a:rPr lang="sv-S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/>
              </a:rPr>
              <a:t>(rev)</a:t>
            </a:r>
            <a:endParaRPr lang="sv-SE" sz="1600" dirty="0">
              <a:solidFill>
                <a:srgbClr val="000000"/>
              </a:solidFill>
              <a:latin typeface="+mj-lt"/>
              <a:cs typeface="Calibri"/>
            </a:endParaRPr>
          </a:p>
          <a:p>
            <a:pPr marL="214313" indent="-214313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  <a:latin typeface="+mj-lt"/>
                <a:cs typeface="Calibri"/>
              </a:rPr>
              <a:t>Hypofystumörer </a:t>
            </a:r>
            <a:r>
              <a:rPr lang="sv-S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/>
              </a:rPr>
              <a:t>(rev)</a:t>
            </a:r>
            <a:endParaRPr lang="sv-SE" sz="1600" dirty="0">
              <a:solidFill>
                <a:srgbClr val="000000"/>
              </a:solidFill>
              <a:latin typeface="+mj-lt"/>
              <a:cs typeface="Calibri"/>
            </a:endParaRPr>
          </a:p>
          <a:p>
            <a:pPr marL="214313" indent="-214313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  <a:latin typeface="+mj-lt"/>
                <a:cs typeface="Calibri"/>
              </a:rPr>
              <a:t>Neuroendokrina buktumörer </a:t>
            </a:r>
            <a:r>
              <a:rPr lang="sv-S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/>
              </a:rPr>
              <a:t>(rev)</a:t>
            </a:r>
            <a:endParaRPr lang="sv-SE" sz="1600" dirty="0">
              <a:solidFill>
                <a:srgbClr val="000000"/>
              </a:solidFill>
              <a:latin typeface="+mj-lt"/>
              <a:cs typeface="Calibri"/>
            </a:endParaRPr>
          </a:p>
          <a:p>
            <a:pPr marL="214313" indent="-214313" defTabSz="685800"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  <a:latin typeface="+mj-lt"/>
                <a:cs typeface="Calibri"/>
              </a:rPr>
              <a:t>Livmoderkroppscancer </a:t>
            </a:r>
            <a:r>
              <a:rPr lang="sv-S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/>
              </a:rPr>
              <a:t>(rev)</a:t>
            </a:r>
            <a:endParaRPr lang="sv-SE" sz="16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defTabSz="685800">
              <a:spcBef>
                <a:spcPts val="750"/>
              </a:spcBef>
              <a:defRPr/>
            </a:pPr>
            <a:r>
              <a:rPr lang="sv-SE" sz="1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Min vårdplan</a:t>
            </a:r>
          </a:p>
          <a:p>
            <a:pPr defTabSz="685800">
              <a:spcBef>
                <a:spcPts val="750"/>
              </a:spcBef>
              <a:defRPr/>
            </a:pPr>
            <a:r>
              <a:rPr lang="sv-SE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Cancer i urinblåsa, njurbäcken, urinledare eller </a:t>
            </a:r>
            <a:r>
              <a:rPr lang="sv-SE" sz="16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urinrör</a:t>
            </a:r>
            <a:endParaRPr lang="sv-SE" sz="16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53D48CA4-1441-C1FF-5DBA-07F7659B2741}"/>
              </a:ext>
            </a:extLst>
          </p:cNvPr>
          <p:cNvSpPr txBox="1">
            <a:spLocks/>
          </p:cNvSpPr>
          <p:nvPr/>
        </p:nvSpPr>
        <p:spPr>
          <a:xfrm>
            <a:off x="4911031" y="817322"/>
            <a:ext cx="4232970" cy="430496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lnSpc>
                <a:spcPct val="100000"/>
              </a:lnSpc>
              <a:spcBef>
                <a:spcPts val="750"/>
              </a:spcBef>
              <a:defRPr/>
            </a:pPr>
            <a:endParaRPr lang="sv-SE" sz="3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37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latin typeface="+mj-lt"/>
              </a:rPr>
              <a:t>Designstudio stöd och behandling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RSL har beslutat att permanenta verksamheten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Ett utkast till uppdragsbeskrivning är på remiss</a:t>
            </a:r>
          </a:p>
        </p:txBody>
      </p:sp>
    </p:spTree>
    <p:extLst>
      <p:ext uri="{BB962C8B-B14F-4D97-AF65-F5344CB8AC3E}">
        <p14:creationId xmlns:p14="http://schemas.microsoft.com/office/powerpoint/2010/main" val="783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Organiserad </a:t>
            </a:r>
            <a:r>
              <a:rPr lang="sv-SE" dirty="0"/>
              <a:t>prostatatestning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/>
              <a:t>RSL har beslutat att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skapa </a:t>
            </a:r>
            <a:r>
              <a:rPr lang="sv-SE" sz="2000" dirty="0"/>
              <a:t>en gemensam kanslifunktion i Region Jönköpings län för OPT-processen i </a:t>
            </a:r>
            <a:r>
              <a:rPr lang="sv-SE" sz="2000" dirty="0" smtClean="0"/>
              <a:t>sjukvårdsregionen. Uppgifter </a:t>
            </a:r>
            <a:r>
              <a:rPr lang="sv-SE" sz="2000" dirty="0"/>
              <a:t>och arbetssätt för det gemensamma kansliet </a:t>
            </a:r>
            <a:r>
              <a:rPr lang="sv-SE" sz="2000" dirty="0" smtClean="0"/>
              <a:t>utgår </a:t>
            </a:r>
            <a:r>
              <a:rPr lang="sv-SE" sz="2000" dirty="0"/>
              <a:t>från pågående pilotprojekt i Region Jönköpings län som </a:t>
            </a:r>
            <a:r>
              <a:rPr lang="sv-SE" sz="2000" dirty="0" smtClean="0"/>
              <a:t>övergår i förvaltning vid årsskiftet.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utreda förutsättningarna för en eventuell utvidgning till fler screeningprogram/hälsovårdstjänster.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67544" y="41151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0172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Stärkt gemensamt arbete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RSL har fastställt målformulering och framgångsfaktorer för de sex samarbetsområdena.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Beslut i SVN 8 december.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6347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A615F8CF-352D-CD61-13B5-A8E99095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 smtClean="0"/>
              <a:t>Nätverket </a:t>
            </a:r>
            <a:r>
              <a:rPr lang="sv-SE" sz="3200" dirty="0"/>
              <a:t>Avtal primärvård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Informellt </a:t>
            </a:r>
            <a:r>
              <a:rPr lang="sv-SE" sz="2000" dirty="0" smtClean="0"/>
              <a:t>sjukvårdsregionalt nätverk som bildades </a:t>
            </a:r>
            <a:r>
              <a:rPr lang="sv-SE" sz="2000" dirty="0"/>
              <a:t>när vårdvalet i primärvården infördes</a:t>
            </a:r>
            <a:r>
              <a:rPr lang="sv-SE" sz="2000" dirty="0" smtClean="0"/>
              <a:t>.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Arbete påbörjas för att förtydliga vilka </a:t>
            </a:r>
            <a:r>
              <a:rPr lang="sv-SE" sz="2000" dirty="0"/>
              <a:t>frågor som RPO primärvård hanterar och vilka frågor nätverket hanterar</a:t>
            </a:r>
            <a:r>
              <a:rPr lang="sv-SE" sz="2000" dirty="0" smtClean="0"/>
              <a:t>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46692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Ledning och ledarskap för patientsäkerhet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Program om patientsäkerhet för verksamhetschefer på kliniknivå och deras ledningsstaber startar med 12 </a:t>
            </a:r>
            <a:r>
              <a:rPr lang="sv-SE" sz="2000" dirty="0" smtClean="0"/>
              <a:t>team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Kursavslut september </a:t>
            </a:r>
            <a:r>
              <a:rPr lang="sv-SE" sz="2000" dirty="0" smtClean="0"/>
              <a:t>2024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1392207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qTqNSDi2sVuztAOR1etg"/>
</p:tagLst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6689</TotalTime>
  <Words>473</Words>
  <Application>Microsoft Office PowerPoint</Application>
  <PresentationFormat>Bildspel på skärmen (16:9)</PresentationFormat>
  <Paragraphs>66</Paragraphs>
  <Slides>14</Slides>
  <Notes>4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Office-tema</vt:lpstr>
      <vt:lpstr>think-cell Slide</vt:lpstr>
      <vt:lpstr> Regionsjukvårdsledningen  26 oktober 2023   Sammanfattande information</vt:lpstr>
      <vt:lpstr>Aktuellt från arbetsutskottet</vt:lpstr>
      <vt:lpstr>Nya nationella ledamöter</vt:lpstr>
      <vt:lpstr>Remisser 15 november–14 februari 2024 (preliminärt)</vt:lpstr>
      <vt:lpstr>Designstudio stöd och behandling</vt:lpstr>
      <vt:lpstr>Organiserad prostatatestning</vt:lpstr>
      <vt:lpstr>Stärkt gemensamt arbete</vt:lpstr>
      <vt:lpstr>Nätverket Avtal primärvård</vt:lpstr>
      <vt:lpstr>Ledning och ledarskap för patientsäkerhet</vt:lpstr>
      <vt:lpstr>Nationell högspecialiserad vård</vt:lpstr>
      <vt:lpstr>Aktuellt i kunskapsråden </vt:lpstr>
      <vt:lpstr>Föredrag vid RSL</vt:lpstr>
      <vt:lpstr>Ärenden på SVN 29 september</vt:lpstr>
      <vt:lpstr>Mötesanteckningar och bilagor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Yngvesson Strid Susanne</cp:lastModifiedBy>
  <cp:revision>140</cp:revision>
  <dcterms:created xsi:type="dcterms:W3CDTF">2018-10-12T09:18:07Z</dcterms:created>
  <dcterms:modified xsi:type="dcterms:W3CDTF">2023-12-11T14:16:36Z</dcterms:modified>
</cp:coreProperties>
</file>