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0" r:id="rId3"/>
    <p:sldId id="262" r:id="rId4"/>
    <p:sldId id="261" r:id="rId5"/>
    <p:sldId id="263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tson Magnus" initials="KM" lastIdx="7" clrIdx="0">
    <p:extLst>
      <p:ext uri="{19B8F6BF-5375-455C-9EA6-DF929625EA0E}">
        <p15:presenceInfo xmlns:p15="http://schemas.microsoft.com/office/powerpoint/2012/main" userId="S-1-5-21-796845957-343818398-839522115-114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1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20T16:52:07.260" idx="7">
    <p:pos x="4866" y="1959"/>
    <p:text>finns nu utkast  se detta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779CF-797F-4F84-9109-89567B881465}" type="datetimeFigureOut">
              <a:rPr lang="sv-SE" smtClean="0"/>
              <a:t>2023-12-13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7A1F1-33EB-448A-913B-98CA9464E5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959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-180975" y="835025"/>
            <a:ext cx="7402513" cy="41656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F3291F-9DCB-46ED-BF32-F247FD2AAAA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76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39404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2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96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49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90088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82395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211035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923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3073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60985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8837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2023-12-13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82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702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104775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>
                <a:solidFill>
                  <a:schemeClr val="bg1"/>
                </a:solidFill>
              </a:rPr>
              <a:t>RPO Lung- och allergisjukdomar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Översiktlig handlingsplan för 2024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>
                <a:solidFill>
                  <a:schemeClr val="bg1"/>
                </a:solidFill>
              </a:rPr>
            </a:br>
            <a:r>
              <a:rPr lang="sv-SE" sz="1400">
                <a:solidFill>
                  <a:schemeClr val="bg1"/>
                </a:solidFill>
              </a:rPr>
              <a:t>Uppdaterad vid möte 20231202</a:t>
            </a:r>
            <a:br>
              <a:rPr lang="sv-SE" sz="1400" dirty="0">
                <a:solidFill>
                  <a:schemeClr val="bg1"/>
                </a:solidFill>
              </a:rPr>
            </a:br>
            <a:br>
              <a:rPr lang="sv-SE" sz="1400" dirty="0">
                <a:solidFill>
                  <a:schemeClr val="bg1"/>
                </a:solidFill>
              </a:rPr>
            </a:b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0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376269"/>
              </p:ext>
            </p:extLst>
          </p:nvPr>
        </p:nvGraphicFramePr>
        <p:xfrm>
          <a:off x="1" y="113253"/>
          <a:ext cx="12191999" cy="720622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52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1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2316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3827110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119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i="0" dirty="0">
                          <a:solidFill>
                            <a:schemeClr val="tx1"/>
                          </a:solidFill>
                        </a:rPr>
                        <a:t>Lungcancer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i="1" dirty="0">
                        <a:solidFill>
                          <a:schemeClr val="accent1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000" b="0" i="0" strike="sng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Bryant Regular"/>
                        <a:cs typeface="Bryant Regular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1 Få behandling inom tid som anges i standardiserade </a:t>
                      </a:r>
                      <a:r>
                        <a:rPr lang="sv-SE" sz="1100" b="1" i="0" dirty="0">
                          <a:solidFill>
                            <a:schemeClr val="tx1"/>
                          </a:solidFill>
                          <a:latin typeface="+mj-lt"/>
                        </a:rPr>
                        <a:t>vårdförlopp</a:t>
                      </a:r>
                      <a:r>
                        <a:rPr lang="sv-SE" sz="110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lungcancer</a:t>
                      </a: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1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erbjudas vård som är lätt tillgänglig för kontakt, bedömning och besök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00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 RPO ska arbeta med tillgängligheten till PET.  Bakgrund: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i="0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PET kapaciteten 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är undermålig i vissa delar inom sydöstra regionen (Östergötland</a:t>
                      </a: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och Kalmar)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RPO ska arbeta med att förkorta ledtiden 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för </a:t>
                      </a:r>
                      <a:r>
                        <a:rPr lang="sv-SE" sz="1100" i="0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molekylärpatologi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som i dag är för lång gentemot angiven tid i vårdförloppet. Detsamma gäller tiden för</a:t>
                      </a:r>
                      <a:r>
                        <a:rPr lang="sv-SE" sz="1100" b="1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vanliga 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svar från patologi.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RPO ser även över arbetssätt och interna processer för att ge stöd till förkortade tider.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Följa utvecklingen av Kalmars arbete med NGS-analys för DNA/RNA (</a:t>
                      </a:r>
                      <a:r>
                        <a:rPr lang="sv-SE" sz="110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parallellt istället för sekventiellt.).</a:t>
                      </a:r>
                      <a:endParaRPr lang="sv-SE" sz="110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i="1" dirty="0">
                          <a:solidFill>
                            <a:srgbClr val="FF0000"/>
                          </a:solidFill>
                          <a:latin typeface="+mj-lt"/>
                        </a:rPr>
                        <a:t>Uppföljning:</a:t>
                      </a:r>
                      <a:r>
                        <a:rPr lang="sv-SE" sz="1100" i="1" dirty="0">
                          <a:solidFill>
                            <a:srgbClr val="FF0000"/>
                          </a:solidFill>
                          <a:latin typeface="+mj-lt"/>
                        </a:rPr>
                        <a:t> ange metod, kvalitetsindikatorer, </a:t>
                      </a:r>
                      <a:r>
                        <a:rPr lang="sv-SE" sz="1100" i="1" dirty="0" err="1">
                          <a:solidFill>
                            <a:srgbClr val="FF0000"/>
                          </a:solidFill>
                          <a:latin typeface="+mj-lt"/>
                        </a:rPr>
                        <a:t>målvärden</a:t>
                      </a:r>
                      <a:r>
                        <a:rPr lang="sv-SE" sz="1100" i="1" dirty="0">
                          <a:solidFill>
                            <a:srgbClr val="FF0000"/>
                          </a:solidFill>
                          <a:latin typeface="+mj-lt"/>
                        </a:rPr>
                        <a:t> och resultat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dirty="0">
                        <a:latin typeface="+mj-lt"/>
                      </a:endParaRPr>
                    </a:p>
                    <a:p>
                      <a:r>
                        <a:rPr lang="sv-SE" sz="1100" i="0" dirty="0">
                          <a:latin typeface="+mj-lt"/>
                        </a:rPr>
                        <a:t>1 Mått för mätning finns att hämta i INCA.  </a:t>
                      </a:r>
                      <a:endParaRPr lang="sv-SE" sz="1100" i="0" baseline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  <a:p>
                      <a:r>
                        <a:rPr lang="sv-SE" sz="110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Målvärde Nå rikssnitt för ledtider med bibehållen kvalitet.</a:t>
                      </a:r>
                      <a:endParaRPr lang="sv-SE" sz="110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PET CT kommer att vara i bruk i Kalmar 2026.</a:t>
                      </a:r>
                      <a:r>
                        <a:rPr lang="sv-SE" sz="110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 En utredning om ytterligare en PET CT på US pågår, tidplan oklar. </a:t>
                      </a:r>
                    </a:p>
                    <a:p>
                      <a:br>
                        <a:rPr lang="sv-SE" sz="1100" i="0" baseline="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sv-SE" sz="110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Molekylär patologi. Under 2023 genomfördes ett regionalt lungcancermöte som berörde föreställningarna under aktiviteter. Samma frågeställningar blir aktuella att arbeta med under 2024. </a:t>
                      </a:r>
                      <a:endParaRPr lang="sv-SE" sz="1100" i="0" dirty="0">
                        <a:latin typeface="+mj-lt"/>
                      </a:endParaRPr>
                    </a:p>
                    <a:p>
                      <a:endParaRPr lang="sv-SE" sz="1100" i="0" baseline="0" dirty="0">
                        <a:latin typeface="+mj-lt"/>
                      </a:endParaRPr>
                    </a:p>
                    <a:p>
                      <a:pPr marL="0" indent="0">
                        <a:buNone/>
                      </a:pPr>
                      <a:r>
                        <a:rPr lang="sv-SE" sz="1100" i="0" strike="noStrike" baseline="0" dirty="0">
                          <a:solidFill>
                            <a:schemeClr val="bg2"/>
                          </a:solidFill>
                          <a:latin typeface="+mj-lt"/>
                        </a:rPr>
                        <a:t>  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1703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i="1" dirty="0">
                        <a:solidFill>
                          <a:schemeClr val="accent1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2 </a:t>
                      </a:r>
                      <a:r>
                        <a:rPr lang="sv-SE" sz="1100" b="1" i="0" dirty="0">
                          <a:solidFill>
                            <a:schemeClr val="tx1"/>
                          </a:solidFill>
                          <a:latin typeface="+mj-lt"/>
                        </a:rPr>
                        <a:t>Vårdprogram </a:t>
                      </a:r>
                      <a:r>
                        <a:rPr lang="sv-SE" sz="1100" i="0" dirty="0" err="1">
                          <a:solidFill>
                            <a:schemeClr val="tx1"/>
                          </a:solidFill>
                          <a:latin typeface="+mj-lt"/>
                        </a:rPr>
                        <a:t>vpg</a:t>
                      </a: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 Lungcancer publicerad våren 2023, RPO tagit sig an införande from juli 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Öka följsamhet till </a:t>
                      </a:r>
                      <a:r>
                        <a:rPr lang="sv-SE" sz="1100" i="0" dirty="0" err="1">
                          <a:solidFill>
                            <a:schemeClr val="tx1"/>
                          </a:solidFill>
                          <a:latin typeface="+mj-lt"/>
                        </a:rPr>
                        <a:t>vpg</a:t>
                      </a: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 lungcancer</a:t>
                      </a:r>
                      <a:r>
                        <a:rPr lang="sv-SE" sz="110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0" i="1" kern="1200" dirty="0">
                        <a:solidFill>
                          <a:schemeClr val="accent1"/>
                        </a:solidFill>
                        <a:effectLst/>
                        <a:latin typeface="Graphik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Erbjudas diagnostik och behandling enligt bästa kunskap i varje möte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Få tillgång till patientsäker. Erbjudas kostnadseffektiv vård.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 Varje region arbetar med att förbättra registrering av </a:t>
                      </a:r>
                      <a:r>
                        <a:rPr lang="sv-SE" sz="110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vpg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givna parametrar/kvalitetsindikatorer av 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RAG lungcancer ansvarar att rapportera till RPO.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Sjukvårdsregional anpassning av </a:t>
                      </a:r>
                      <a:r>
                        <a:rPr lang="sv-SE" sz="110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vpg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har skett oktober och november 2023.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i="0" dirty="0">
                          <a:latin typeface="+mj-lt"/>
                        </a:rPr>
                        <a:t>2 INCA data inkl. IPÖ.</a:t>
                      </a:r>
                      <a:r>
                        <a:rPr lang="sv-SE" sz="1100" i="0" baseline="0" dirty="0">
                          <a:latin typeface="+mj-lt"/>
                        </a:rPr>
                        <a:t> </a:t>
                      </a:r>
                      <a:r>
                        <a:rPr lang="sv-SE" sz="1100" i="0" dirty="0">
                          <a:latin typeface="+mj-lt"/>
                        </a:rPr>
                        <a:t> Vi följer</a:t>
                      </a:r>
                      <a:r>
                        <a:rPr lang="sv-SE" sz="1100" i="0" baseline="0" dirty="0">
                          <a:latin typeface="+mj-lt"/>
                        </a:rPr>
                        <a:t> kvalitetsindikatorer och överlevnad </a:t>
                      </a:r>
                      <a:r>
                        <a:rPr lang="sv-SE" sz="110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kontinuerligt. Inrapporteringstakt är sen vilket försvårar översikt i realtid?  </a:t>
                      </a:r>
                    </a:p>
                    <a:p>
                      <a:r>
                        <a:rPr lang="sv-SE" sz="1100" i="0" baseline="0" dirty="0">
                          <a:latin typeface="+mj-lt"/>
                        </a:rPr>
                        <a:t>RAG lungcancer återrapporterar till RPO lungmedicin </a:t>
                      </a:r>
                    </a:p>
                    <a:p>
                      <a:r>
                        <a:rPr lang="sv-SE" sz="1100" i="0" baseline="0" dirty="0">
                          <a:latin typeface="+mj-lt"/>
                        </a:rPr>
                        <a:t>Uppdatering regional av färsk vårdprogram nov 2023 med genomgång på regionalt RCC möte 16 okt Nässjö</a:t>
                      </a:r>
                    </a:p>
                    <a:p>
                      <a:pPr marL="0" indent="0">
                        <a:buNone/>
                      </a:pPr>
                      <a:endParaRPr lang="sv-SE" sz="1100" i="0" strike="noStrike" baseline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746604"/>
                  </a:ext>
                </a:extLst>
              </a:tr>
              <a:tr h="1521703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i="1" dirty="0">
                        <a:solidFill>
                          <a:schemeClr val="accent1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Använda </a:t>
                      </a:r>
                      <a:r>
                        <a:rPr lang="sv-SE" sz="1100" b="1" i="0" dirty="0">
                          <a:solidFill>
                            <a:schemeClr val="tx1"/>
                          </a:solidFill>
                          <a:latin typeface="+mj-lt"/>
                        </a:rPr>
                        <a:t>Min vårdplan </a:t>
                      </a: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cancer vid varje möte.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Vara välinformerade och delaktiga genom hela vårdkedjan </a:t>
                      </a:r>
                      <a:endParaRPr lang="sv-SE" sz="11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 RPO kommer under 2024 att följa upp i vilken omfattning Min vårdplan har använts. I arbetet tar RPO stöd av den SVF-data som finns tillgänglig.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i="0" baseline="0" dirty="0">
                        <a:latin typeface="+mj-lt"/>
                      </a:endParaRPr>
                    </a:p>
                    <a:p>
                      <a:r>
                        <a:rPr lang="sv-SE" sz="1100" i="0" baseline="0" dirty="0">
                          <a:latin typeface="+mj-lt"/>
                        </a:rPr>
                        <a:t>3 Mäta och implementera min vårdplan sker å bred front i SÖ</a:t>
                      </a:r>
                    </a:p>
                    <a:p>
                      <a:pPr marL="0" indent="0">
                        <a:buNone/>
                      </a:pPr>
                      <a:endParaRPr lang="sv-SE" sz="1100" i="0" strike="noStrike" baseline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855711"/>
                  </a:ext>
                </a:extLst>
              </a:tr>
            </a:tbl>
          </a:graphicData>
        </a:graphic>
      </p:graphicFrame>
      <p:sp>
        <p:nvSpPr>
          <p:cNvPr id="15" name="Ellips 14">
            <a:extLst>
              <a:ext uri="{FF2B5EF4-FFF2-40B4-BE49-F238E27FC236}">
                <a16:creationId xmlns:a16="http://schemas.microsoft.com/office/drawing/2014/main" id="{F9E0E387-88B7-4764-8E71-B75C9B140AFA}"/>
              </a:ext>
            </a:extLst>
          </p:cNvPr>
          <p:cNvSpPr/>
          <p:nvPr/>
        </p:nvSpPr>
        <p:spPr>
          <a:xfrm>
            <a:off x="11597862" y="1365392"/>
            <a:ext cx="294593" cy="2880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DCAA1C31-8265-4838-A937-BC56BDB88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7245" y="7418899"/>
            <a:ext cx="254000" cy="266700"/>
          </a:xfrm>
          <a:prstGeom prst="rect">
            <a:avLst/>
          </a:prstGeom>
        </p:spPr>
      </p:pic>
      <p:sp>
        <p:nvSpPr>
          <p:cNvPr id="11" name="Ellips 10">
            <a:extLst>
              <a:ext uri="{FF2B5EF4-FFF2-40B4-BE49-F238E27FC236}">
                <a16:creationId xmlns:a16="http://schemas.microsoft.com/office/drawing/2014/main" id="{AF690098-DE82-4CAB-BE56-36080F749972}"/>
              </a:ext>
            </a:extLst>
          </p:cNvPr>
          <p:cNvSpPr/>
          <p:nvPr/>
        </p:nvSpPr>
        <p:spPr>
          <a:xfrm flipV="1">
            <a:off x="11452525" y="1363091"/>
            <a:ext cx="292633" cy="29263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605F9DA8-066A-3D9F-7BC5-1F9EF6A5E879}"/>
              </a:ext>
            </a:extLst>
          </p:cNvPr>
          <p:cNvSpPr/>
          <p:nvPr/>
        </p:nvSpPr>
        <p:spPr>
          <a:xfrm flipV="1">
            <a:off x="11585852" y="5497816"/>
            <a:ext cx="292633" cy="29263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E0F34CB7-C49D-E8E9-882E-B589D43B2ADE}"/>
              </a:ext>
            </a:extLst>
          </p:cNvPr>
          <p:cNvSpPr/>
          <p:nvPr/>
        </p:nvSpPr>
        <p:spPr>
          <a:xfrm flipV="1">
            <a:off x="11514375" y="3893426"/>
            <a:ext cx="292633" cy="29263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307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718115"/>
              </p:ext>
            </p:extLst>
          </p:nvPr>
        </p:nvGraphicFramePr>
        <p:xfrm>
          <a:off x="1" y="112075"/>
          <a:ext cx="12191999" cy="687006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9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2835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3664603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671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2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i="0" dirty="0">
                          <a:solidFill>
                            <a:schemeClr val="tx1"/>
                          </a:solidFill>
                        </a:rPr>
                        <a:t>Lungcancer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1200" b="0" i="0" dirty="0">
                          <a:solidFill>
                            <a:schemeClr val="tx1"/>
                          </a:solidFill>
                        </a:rPr>
                        <a:t>(sid 2)</a:t>
                      </a:r>
                    </a:p>
                    <a:p>
                      <a:endParaRPr lang="sv-SE" sz="1200" b="1" i="0" baseline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700" i="1" dirty="0">
                        <a:solidFill>
                          <a:schemeClr val="accent1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100" b="0" i="1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=RCC kriterier</a:t>
                      </a:r>
                      <a:endParaRPr lang="sv-SE" sz="1100" b="0" i="0" strike="sng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Bryant Regular"/>
                        <a:cs typeface="Bryant Regular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4. 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Ojämlik</a:t>
                      </a: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 tillgång och i kvalitet till palliativ vård har identifierats. Lokal variation beroende på bostadsort.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Få tillgång till jämlik vård</a:t>
                      </a:r>
                      <a:endParaRPr lang="sv-SE" sz="1050" b="0" i="1" dirty="0">
                        <a:solidFill>
                          <a:schemeClr val="accent1"/>
                        </a:solidFill>
                        <a:effectLst/>
                        <a:latin typeface="Graphik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 – RPO ska vaddå ? för att arbeta med denna variation.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Vilken tillgänglig data finns som stöd?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Har andra RPO identifierat samma?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i="1" dirty="0">
                          <a:solidFill>
                            <a:srgbClr val="FF0000"/>
                          </a:solidFill>
                          <a:latin typeface="+mn-lt"/>
                        </a:rPr>
                        <a:t>Uppföljning:</a:t>
                      </a:r>
                      <a:r>
                        <a:rPr lang="sv-SE" sz="1100" i="1" dirty="0">
                          <a:solidFill>
                            <a:srgbClr val="FF0000"/>
                          </a:solidFill>
                          <a:latin typeface="+mn-lt"/>
                        </a:rPr>
                        <a:t> ange metod, kvalitetsindikatorer, </a:t>
                      </a:r>
                      <a:r>
                        <a:rPr lang="sv-SE" sz="1100" i="1" dirty="0" err="1">
                          <a:solidFill>
                            <a:srgbClr val="FF0000"/>
                          </a:solidFill>
                          <a:latin typeface="+mn-lt"/>
                        </a:rPr>
                        <a:t>målvärden</a:t>
                      </a:r>
                      <a:r>
                        <a:rPr lang="sv-SE" sz="1100" i="1" dirty="0">
                          <a:solidFill>
                            <a:srgbClr val="FF0000"/>
                          </a:solidFill>
                          <a:latin typeface="+mn-lt"/>
                        </a:rPr>
                        <a:t> och resultat</a:t>
                      </a:r>
                    </a:p>
                    <a:p>
                      <a:endParaRPr lang="sv-SE" sz="1100" i="0" baseline="0" dirty="0">
                        <a:latin typeface="+mn-lt"/>
                      </a:endParaRPr>
                    </a:p>
                    <a:p>
                      <a:r>
                        <a:rPr lang="sv-SE" sz="1100" i="0" baseline="0" dirty="0">
                          <a:latin typeface="+mj-lt"/>
                        </a:rPr>
                        <a:t>4 Hur ska vi följa detta</a:t>
                      </a:r>
                    </a:p>
                    <a:p>
                      <a:pPr marL="0" indent="0">
                        <a:buNone/>
                      </a:pPr>
                      <a:endParaRPr lang="sv-SE" sz="11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sv-SE" sz="11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sv-SE" sz="11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sv-SE" sz="11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r>
                        <a:rPr lang="sv-SE" sz="1100" i="0" baseline="0" dirty="0">
                          <a:solidFill>
                            <a:schemeClr val="bg2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1100" i="0" strike="noStrike" baseline="0" dirty="0">
                          <a:solidFill>
                            <a:schemeClr val="bg2"/>
                          </a:solidFill>
                          <a:latin typeface="+mn-lt"/>
                        </a:rPr>
                        <a:t>   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492">
                <a:tc>
                  <a:txBody>
                    <a:bodyPr/>
                    <a:lstStyle/>
                    <a:p>
                      <a:pPr algn="l"/>
                      <a:endParaRPr lang="sv-SE" sz="600" b="0" i="1" dirty="0">
                        <a:solidFill>
                          <a:schemeClr val="accent1"/>
                        </a:solidFill>
                        <a:effectLst/>
                        <a:latin typeface="Graphik"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i="1" dirty="0">
                        <a:solidFill>
                          <a:schemeClr val="accent1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5 A. RPO har implementerat checklista vid cancerrehabilitering, vilken används i hög grad. Kan RPO använda motsvarande som stöd för planering inför operation, så kallad prehabilitering?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 5 B 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Lungcancer screening pilotprojekt pågår i Sverige.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bästa möjliga hälsofrämjande insatser och välfungerande screeningprogram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i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 A </a:t>
                      </a: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Kan RPO använda checklista för cancerrehabilitering som stöd för planering inför operation, så kallad prehabilitering? Ska annat RPO involveras?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B Följa arbetet av 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Lungcancerscreening pilotprojekt som pågår nationellt. Följa arbetet som sjukvårdsregionalt som hanteras av RCC.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baseline="0" dirty="0">
                          <a:latin typeface="+mj-lt"/>
                        </a:rPr>
                        <a:t>RAG lungcancer tillsammans med RCC påbörjar förberedande arbete kring screening . Möte planerat vintern 2023/24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Även följa resultatet av studierna som pågår i Stockholm, Västra Götaland och Norrbotten.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baseline="0" dirty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v-SE" sz="1100" i="0" baseline="0" dirty="0">
                          <a:latin typeface="+mj-lt"/>
                        </a:rPr>
                        <a:t>5 A  Vilken data ska användas? </a:t>
                      </a:r>
                    </a:p>
                    <a:p>
                      <a:pPr marL="0" indent="0">
                        <a:buNone/>
                      </a:pPr>
                      <a:endParaRPr lang="sv-SE" sz="11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sv-SE" sz="1100" i="0" baseline="0" dirty="0"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21720"/>
                  </a:ext>
                </a:extLst>
              </a:tr>
              <a:tr h="1657989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i="1" dirty="0">
                        <a:solidFill>
                          <a:schemeClr val="accent1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6. RPO har identifierat att 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flera</a:t>
                      </a: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läkemedelsstudier bedrivs, men att fler patienter utanför Linköping bör erbjudas deltagande </a:t>
                      </a: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Regionalt cancercentrum sydöst ska prioritera patientnära forskning inom cancerområdet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  Vid </a:t>
                      </a: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ett </a:t>
                      </a:r>
                      <a:r>
                        <a:rPr lang="sv-SE" sz="1100" i="0" baseline="0" dirty="0">
                          <a:latin typeface="+mj-lt"/>
                        </a:rPr>
                        <a:t>regionalt lungcancermöte med RCC framhölls att studier inom lungcancer för såväl akademiska studier  som vid läkemedelsforskning enligt ” Nässjöavtal” samt gemensam FOU för sjuksköterskor behöver öka inom SÖSR.</a:t>
                      </a:r>
                      <a:endParaRPr lang="sv-SE" sz="110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v-SE" sz="1100" i="0" baseline="0" dirty="0">
                          <a:latin typeface="+mj-lt"/>
                        </a:rPr>
                        <a:t>6  Hur ska vi följa detta?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273928"/>
                  </a:ext>
                </a:extLst>
              </a:tr>
            </a:tbl>
          </a:graphicData>
        </a:graphic>
      </p:graphicFrame>
      <p:pic>
        <p:nvPicPr>
          <p:cNvPr id="27" name="Bildobjekt 26">
            <a:extLst>
              <a:ext uri="{FF2B5EF4-FFF2-40B4-BE49-F238E27FC236}">
                <a16:creationId xmlns:a16="http://schemas.microsoft.com/office/drawing/2014/main" id="{DCAA1C31-8265-4838-A937-BC56BDB88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7245" y="7418899"/>
            <a:ext cx="254000" cy="266700"/>
          </a:xfrm>
          <a:prstGeom prst="rect">
            <a:avLst/>
          </a:prstGeom>
        </p:spPr>
      </p:pic>
      <p:sp>
        <p:nvSpPr>
          <p:cNvPr id="19" name="Ellips 18">
            <a:extLst>
              <a:ext uri="{FF2B5EF4-FFF2-40B4-BE49-F238E27FC236}">
                <a16:creationId xmlns:a16="http://schemas.microsoft.com/office/drawing/2014/main" id="{F9E0E387-88B7-4764-8E71-B75C9B140AFA}"/>
              </a:ext>
            </a:extLst>
          </p:cNvPr>
          <p:cNvSpPr/>
          <p:nvPr/>
        </p:nvSpPr>
        <p:spPr>
          <a:xfrm>
            <a:off x="11567084" y="5280283"/>
            <a:ext cx="307247" cy="3132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AF690098-DE82-4CAB-BE56-36080F749972}"/>
              </a:ext>
            </a:extLst>
          </p:cNvPr>
          <p:cNvSpPr/>
          <p:nvPr/>
        </p:nvSpPr>
        <p:spPr>
          <a:xfrm flipV="1">
            <a:off x="11568011" y="2665245"/>
            <a:ext cx="306320" cy="3132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C8797251-0334-2EE3-9178-854C040E0214}"/>
              </a:ext>
            </a:extLst>
          </p:cNvPr>
          <p:cNvSpPr/>
          <p:nvPr/>
        </p:nvSpPr>
        <p:spPr>
          <a:xfrm flipV="1">
            <a:off x="11568011" y="3921503"/>
            <a:ext cx="306320" cy="3132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6BC8F04A-DF40-EFD4-08E7-C19A28935EE2}"/>
              </a:ext>
            </a:extLst>
          </p:cNvPr>
          <p:cNvSpPr/>
          <p:nvPr/>
        </p:nvSpPr>
        <p:spPr>
          <a:xfrm>
            <a:off x="11562003" y="1557134"/>
            <a:ext cx="307247" cy="3132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81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241455"/>
              </p:ext>
            </p:extLst>
          </p:nvPr>
        </p:nvGraphicFramePr>
        <p:xfrm>
          <a:off x="-8541" y="58723"/>
          <a:ext cx="12200541" cy="469833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6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7428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3124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9317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9458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i="0" dirty="0">
                          <a:solidFill>
                            <a:schemeClr val="bg1"/>
                          </a:solidFill>
                          <a:latin typeface="+mn-lt"/>
                        </a:rPr>
                        <a:t>ange metod, kvalitetsindikatorer, </a:t>
                      </a:r>
                      <a:r>
                        <a:rPr lang="sv-SE" sz="1050" i="0" dirty="0" err="1">
                          <a:solidFill>
                            <a:schemeClr val="bg1"/>
                          </a:solidFill>
                          <a:latin typeface="+mn-lt"/>
                        </a:rPr>
                        <a:t>målvärden</a:t>
                      </a:r>
                      <a:r>
                        <a:rPr lang="sv-SE" sz="1050" i="0" dirty="0">
                          <a:solidFill>
                            <a:schemeClr val="bg1"/>
                          </a:solidFill>
                          <a:latin typeface="+mn-lt"/>
                        </a:rPr>
                        <a:t> och resultat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strike="noStrike" kern="120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KOL</a:t>
                      </a:r>
                    </a:p>
                    <a:p>
                      <a:pPr algn="l"/>
                      <a:r>
                        <a:rPr lang="sv-SE" sz="800" b="0" i="1" strike="sngStrike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 </a:t>
                      </a:r>
                      <a:endParaRPr lang="sv-SE" sz="800" strike="sngStrike" dirty="0">
                        <a:solidFill>
                          <a:srgbClr val="393939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strike="sng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Bryant Regular"/>
                          <a:cs typeface="Bryant Regular"/>
                        </a:rPr>
                        <a:t> </a:t>
                      </a:r>
                      <a:endParaRPr lang="sv-SE" sz="1300" strike="sngStrike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strike="sng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strike="sng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RAG KOL vilande /ej uppstartad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Frågan bordlagd 230921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+mj-lt"/>
                        </a:rPr>
                        <a:t>Vilande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27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Lungfibros</a:t>
                      </a:r>
                    </a:p>
                    <a:p>
                      <a:pPr algn="l"/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Vårdförlopp NAG lungfibros går ut på remiss 15 nov 2023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vård som är lätt tillgänglig för kontakt, bedömning och besök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diagnostik och behandling och uppföljning enligt bästa kunskap i varje möte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vara delaktig och välinformerad genom hela vårdkedjan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få tillgång till jämlik vård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bästa möjliga hälsofrämjande insatser och välfungerande screeningprogram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få tillgång till patientsäker vård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kostnadseffektiv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Nytt vårdförlopp NAG lungfibros.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Uppdraget är att arbeta fram ett vårdförlopp för lungfibros.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Implementera</a:t>
                      </a: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NAG lungfibros arbete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Det inleds när en patient uppvisar symtom på </a:t>
                      </a:r>
                      <a:r>
                        <a:rPr lang="sv-SE" sz="1200" i="0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interstitiell</a:t>
                      </a: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sjukdom.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 vårdförloppet ingår utredning, diagnos, behandling och uppföljning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 avvaktan på NAG lungfibros resultat upprätta strukturerad ILD mottagning inom alla län i regionen.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Provtagningsmall och gemensam  mall för checklistor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Regional ILD rond ht 2023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NAG lungfibros blir klart under 2024. Hur ska vi implementera detta?</a:t>
                      </a: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MDK regional startat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21 okt 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2023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Hur mäter vi? Registerdeltagande i regionen?  KBILD?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Gemensam reuma/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lung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rond JKPG  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Gemensamma mallar för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provtagnings pågår.</a:t>
                      </a:r>
                    </a:p>
                    <a:p>
                      <a:endParaRPr lang="sv-SE" sz="1200" b="0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Hur följer vi upp?  Öka registerdeltagande </a:t>
                      </a:r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Bildobjekt 6">
            <a:extLst>
              <a:ext uri="{FF2B5EF4-FFF2-40B4-BE49-F238E27FC236}">
                <a16:creationId xmlns:a16="http://schemas.microsoft.com/office/drawing/2014/main" id="{A492375A-F7CC-44DE-8990-FEA8FB40A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766" y="7905578"/>
            <a:ext cx="292633" cy="292633"/>
          </a:xfrm>
          <a:prstGeom prst="rect">
            <a:avLst/>
          </a:prstGeom>
        </p:spPr>
      </p:pic>
      <p:sp>
        <p:nvSpPr>
          <p:cNvPr id="8" name="Ellips 7">
            <a:extLst>
              <a:ext uri="{FF2B5EF4-FFF2-40B4-BE49-F238E27FC236}">
                <a16:creationId xmlns:a16="http://schemas.microsoft.com/office/drawing/2014/main" id="{33C64BD0-C55F-4285-B52F-0FAD14A3712C}"/>
              </a:ext>
            </a:extLst>
          </p:cNvPr>
          <p:cNvSpPr/>
          <p:nvPr/>
        </p:nvSpPr>
        <p:spPr>
          <a:xfrm>
            <a:off x="3662894" y="7841161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D9A2BDCF-FF04-4EBF-BEC9-5EE18F88CD69}"/>
              </a:ext>
            </a:extLst>
          </p:cNvPr>
          <p:cNvSpPr/>
          <p:nvPr/>
        </p:nvSpPr>
        <p:spPr>
          <a:xfrm>
            <a:off x="6446981" y="7841161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B9AE9FC-8B9A-43A9-AA21-5968E7F3E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866" y="7785194"/>
            <a:ext cx="254000" cy="266700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34BAFCDA-A30F-A1FB-1C42-C83EB0716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1250" y="2840315"/>
            <a:ext cx="284324" cy="300271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34BAFCDA-A30F-A1FB-1C42-C83EB0716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6368" y="3970545"/>
            <a:ext cx="282696" cy="300271"/>
          </a:xfrm>
          <a:prstGeom prst="rect">
            <a:avLst/>
          </a:prstGeom>
        </p:spPr>
      </p:pic>
      <p:sp>
        <p:nvSpPr>
          <p:cNvPr id="19" name="Ellips 18">
            <a:extLst>
              <a:ext uri="{FF2B5EF4-FFF2-40B4-BE49-F238E27FC236}">
                <a16:creationId xmlns:a16="http://schemas.microsoft.com/office/drawing/2014/main" id="{B2B75434-CA41-185E-20C3-1E5A068C92AF}"/>
              </a:ext>
            </a:extLst>
          </p:cNvPr>
          <p:cNvSpPr/>
          <p:nvPr/>
        </p:nvSpPr>
        <p:spPr>
          <a:xfrm>
            <a:off x="11523997" y="3378529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75599DA-8CD9-48BD-5160-74B7413E7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7096" y="2244942"/>
            <a:ext cx="292633" cy="292633"/>
          </a:xfrm>
          <a:prstGeom prst="rect">
            <a:avLst/>
          </a:prstGeom>
        </p:spPr>
      </p:pic>
      <p:sp>
        <p:nvSpPr>
          <p:cNvPr id="5" name="Ellips 4">
            <a:extLst>
              <a:ext uri="{FF2B5EF4-FFF2-40B4-BE49-F238E27FC236}">
                <a16:creationId xmlns:a16="http://schemas.microsoft.com/office/drawing/2014/main" id="{2A5E05BA-6FE5-E662-4BB2-12495050898B}"/>
              </a:ext>
            </a:extLst>
          </p:cNvPr>
          <p:cNvSpPr/>
          <p:nvPr/>
        </p:nvSpPr>
        <p:spPr>
          <a:xfrm>
            <a:off x="11758464" y="3968147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06059193-8816-DA67-255D-BD4C99072D71}"/>
              </a:ext>
            </a:extLst>
          </p:cNvPr>
          <p:cNvSpPr/>
          <p:nvPr/>
        </p:nvSpPr>
        <p:spPr>
          <a:xfrm>
            <a:off x="11516115" y="1690909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911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221247"/>
              </p:ext>
            </p:extLst>
          </p:nvPr>
        </p:nvGraphicFramePr>
        <p:xfrm>
          <a:off x="8389" y="133498"/>
          <a:ext cx="12183610" cy="37338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36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i="0" dirty="0">
                          <a:solidFill>
                            <a:schemeClr val="bg1"/>
                          </a:solidFill>
                          <a:latin typeface="+mn-lt"/>
                        </a:rPr>
                        <a:t>ange metod, kvalitetsindikatorer, </a:t>
                      </a:r>
                      <a:r>
                        <a:rPr lang="sv-SE" sz="1050" i="0" dirty="0" err="1">
                          <a:solidFill>
                            <a:schemeClr val="bg1"/>
                          </a:solidFill>
                          <a:latin typeface="+mn-lt"/>
                        </a:rPr>
                        <a:t>målvärden</a:t>
                      </a:r>
                      <a:r>
                        <a:rPr lang="sv-SE" sz="1050" i="0" dirty="0">
                          <a:solidFill>
                            <a:schemeClr val="bg1"/>
                          </a:solidFill>
                          <a:latin typeface="+mn-lt"/>
                        </a:rPr>
                        <a:t> och resultat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strike="noStrike" kern="120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KOL</a:t>
                      </a:r>
                    </a:p>
                    <a:p>
                      <a:pPr algn="l"/>
                      <a:r>
                        <a:rPr lang="sv-SE" sz="800" b="0" i="1" strike="sngStrike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 </a:t>
                      </a:r>
                      <a:endParaRPr lang="sv-SE" sz="800" strike="sngStrike" dirty="0">
                        <a:solidFill>
                          <a:srgbClr val="393939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strike="sng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Bryant Regular"/>
                          <a:cs typeface="Bryant Regular"/>
                        </a:rPr>
                        <a:t> </a:t>
                      </a:r>
                      <a:endParaRPr lang="sv-SE" sz="1300" strike="sngStrike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strike="sng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strike="sng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RAG KOL vilande /ej uppstartad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Frågan bordlagd 230921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+mj-lt"/>
                        </a:rPr>
                        <a:t>Vilande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490">
                <a:tc>
                  <a:txBody>
                    <a:bodyPr/>
                    <a:lstStyle/>
                    <a:p>
                      <a:r>
                        <a:rPr lang="sv-SE" sz="12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Allergi</a:t>
                      </a:r>
                    </a:p>
                    <a:p>
                      <a:pPr algn="l"/>
                      <a:r>
                        <a:rPr lang="sv-SE" sz="9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Som patient i Sydöstra sjukvårdsregionen ska du;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vård som är lätt tillgänglig för kontakt, bedömning och besök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vara delaktig och välinformerad genom hela vårdkedjan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få tillgång till jämlik vård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bästa möjliga hälsofrämjande insatser och välfungerande screeningprogram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få tillgång till patientsäker vård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kostnadseffektiv vård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dirty="0">
                        <a:solidFill>
                          <a:srgbClr val="393939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j-lt"/>
                        </a:rPr>
                        <a:t>Svår astma (best </a:t>
                      </a:r>
                      <a:r>
                        <a:rPr lang="sv-SE" sz="1200" i="0" dirty="0" err="1">
                          <a:solidFill>
                            <a:schemeClr val="tx1"/>
                          </a:solidFill>
                          <a:latin typeface="+mj-lt"/>
                        </a:rPr>
                        <a:t>practice</a:t>
                      </a: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j-lt"/>
                        </a:rPr>
                        <a:t>Tillgänglighet till SLIT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800" i="0" dirty="0">
                          <a:solidFill>
                            <a:schemeClr val="tx1"/>
                          </a:solidFill>
                          <a:latin typeface="+mj-lt"/>
                        </a:rPr>
                        <a:t>Vad vill vi med detta?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20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j-lt"/>
                        </a:rPr>
                        <a:t>NPO Matallergi </a:t>
                      </a:r>
                    </a:p>
                    <a:p>
                      <a:pPr marL="285750" marR="0" lvl="0" indent="-2857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8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Vad vill vi med detta?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20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j-lt"/>
                        </a:rPr>
                        <a:t>Läkemedelsallergi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800" i="0" dirty="0">
                          <a:solidFill>
                            <a:schemeClr val="tx1"/>
                          </a:solidFill>
                          <a:latin typeface="+mj-lt"/>
                        </a:rPr>
                        <a:t>Saknar </a:t>
                      </a:r>
                      <a:r>
                        <a:rPr lang="sv-SE" sz="800" i="0" dirty="0" err="1">
                          <a:solidFill>
                            <a:schemeClr val="tx1"/>
                          </a:solidFill>
                          <a:latin typeface="+mj-lt"/>
                        </a:rPr>
                        <a:t>standadiserade</a:t>
                      </a:r>
                      <a:r>
                        <a:rPr lang="sv-SE" sz="800" i="0" dirty="0">
                          <a:solidFill>
                            <a:schemeClr val="tx1"/>
                          </a:solidFill>
                          <a:latin typeface="+mj-lt"/>
                        </a:rPr>
                        <a:t> remissrutiner för att kunna </a:t>
                      </a:r>
                      <a:r>
                        <a:rPr lang="sv-SE" sz="800" i="0" dirty="0" err="1">
                          <a:solidFill>
                            <a:schemeClr val="tx1"/>
                          </a:solidFill>
                          <a:latin typeface="+mj-lt"/>
                        </a:rPr>
                        <a:t>triagera</a:t>
                      </a:r>
                      <a:r>
                        <a:rPr lang="sv-SE" sz="800" i="0" dirty="0">
                          <a:solidFill>
                            <a:schemeClr val="tx1"/>
                          </a:solidFill>
                          <a:latin typeface="+mj-lt"/>
                        </a:rPr>
                        <a:t> och bedöma behov. Nuläget </a:t>
                      </a:r>
                      <a:r>
                        <a:rPr lang="sv-SE" sz="800" i="0" dirty="0" err="1">
                          <a:solidFill>
                            <a:schemeClr val="tx1"/>
                          </a:solidFill>
                          <a:latin typeface="+mj-lt"/>
                        </a:rPr>
                        <a:t>påvekar</a:t>
                      </a:r>
                      <a:r>
                        <a:rPr lang="sv-SE" sz="800" i="0" dirty="0">
                          <a:solidFill>
                            <a:schemeClr val="tx1"/>
                          </a:solidFill>
                          <a:latin typeface="+mj-lt"/>
                        </a:rPr>
                        <a:t> tillgängligheten till allergologer.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Ta fram och implementera riktlinjer för biologisk läkemedelsbehandling vid svår astma </a:t>
                      </a: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Efterforska möjlighet till SLIT inom primärvården.</a:t>
                      </a: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Invänta NAG matallergi</a:t>
                      </a: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Mall och information till primärvården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ang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lm allergi(Kalmar)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Dokument framtaget.</a:t>
                      </a: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sv-SE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Implementering</a:t>
                      </a: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pågår. 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Införande</a:t>
                      </a: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av luftvägsregister på alla sjukhus där behandling sker med biologiska läkemedel.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0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Pågår. Återkoppling via RAG allergi till RPO lungmedicin-allergi.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0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Lv </a:t>
                      </a:r>
                      <a:r>
                        <a:rPr lang="sv-SE" sz="1200" b="0" i="0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reg</a:t>
                      </a: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?</a:t>
                      </a:r>
                      <a:endParaRPr lang="sv-SE" sz="12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Bildobjekt 6">
            <a:extLst>
              <a:ext uri="{FF2B5EF4-FFF2-40B4-BE49-F238E27FC236}">
                <a16:creationId xmlns:a16="http://schemas.microsoft.com/office/drawing/2014/main" id="{A492375A-F7CC-44DE-8990-FEA8FB40A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766" y="7905578"/>
            <a:ext cx="292633" cy="292633"/>
          </a:xfrm>
          <a:prstGeom prst="rect">
            <a:avLst/>
          </a:prstGeom>
        </p:spPr>
      </p:pic>
      <p:sp>
        <p:nvSpPr>
          <p:cNvPr id="8" name="Ellips 7">
            <a:extLst>
              <a:ext uri="{FF2B5EF4-FFF2-40B4-BE49-F238E27FC236}">
                <a16:creationId xmlns:a16="http://schemas.microsoft.com/office/drawing/2014/main" id="{33C64BD0-C55F-4285-B52F-0FAD14A3712C}"/>
              </a:ext>
            </a:extLst>
          </p:cNvPr>
          <p:cNvSpPr/>
          <p:nvPr/>
        </p:nvSpPr>
        <p:spPr>
          <a:xfrm>
            <a:off x="3662894" y="7841161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D9A2BDCF-FF04-4EBF-BEC9-5EE18F88CD69}"/>
              </a:ext>
            </a:extLst>
          </p:cNvPr>
          <p:cNvSpPr/>
          <p:nvPr/>
        </p:nvSpPr>
        <p:spPr>
          <a:xfrm>
            <a:off x="6446981" y="7841161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B9AE9FC-8B9A-43A9-AA21-5968E7F3E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866" y="7785194"/>
            <a:ext cx="254000" cy="266700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1CE9ED55-E540-504F-BAF1-2E5E32245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1621" y="3121721"/>
            <a:ext cx="292633" cy="292633"/>
          </a:xfrm>
          <a:prstGeom prst="rect">
            <a:avLst/>
          </a:prstGeom>
        </p:spPr>
      </p:pic>
      <p:sp>
        <p:nvSpPr>
          <p:cNvPr id="3" name="Ellips 2">
            <a:extLst>
              <a:ext uri="{FF2B5EF4-FFF2-40B4-BE49-F238E27FC236}">
                <a16:creationId xmlns:a16="http://schemas.microsoft.com/office/drawing/2014/main" id="{B2B75434-CA41-185E-20C3-1E5A068C92AF}"/>
              </a:ext>
            </a:extLst>
          </p:cNvPr>
          <p:cNvSpPr/>
          <p:nvPr/>
        </p:nvSpPr>
        <p:spPr>
          <a:xfrm>
            <a:off x="11428203" y="2447678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EE075B53-6E01-BEF1-0863-D4F9992FB7FE}"/>
              </a:ext>
            </a:extLst>
          </p:cNvPr>
          <p:cNvSpPr/>
          <p:nvPr/>
        </p:nvSpPr>
        <p:spPr>
          <a:xfrm>
            <a:off x="11415298" y="3128492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34BAFCDA-A30F-A1FB-1C42-C83EB0716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5776" y="2435439"/>
            <a:ext cx="284324" cy="300271"/>
          </a:xfrm>
          <a:prstGeom prst="rect">
            <a:avLst/>
          </a:prstGeom>
        </p:spPr>
      </p:pic>
      <p:sp>
        <p:nvSpPr>
          <p:cNvPr id="19" name="Ellips 18">
            <a:extLst>
              <a:ext uri="{FF2B5EF4-FFF2-40B4-BE49-F238E27FC236}">
                <a16:creationId xmlns:a16="http://schemas.microsoft.com/office/drawing/2014/main" id="{B2B75434-CA41-185E-20C3-1E5A068C92AF}"/>
              </a:ext>
            </a:extLst>
          </p:cNvPr>
          <p:cNvSpPr/>
          <p:nvPr/>
        </p:nvSpPr>
        <p:spPr>
          <a:xfrm>
            <a:off x="11554563" y="1729636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66897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8363</TotalTime>
  <Words>1086</Words>
  <Application>Microsoft Office PowerPoint</Application>
  <PresentationFormat>Bredbild</PresentationFormat>
  <Paragraphs>177</Paragraphs>
  <Slides>5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Graphik</vt:lpstr>
      <vt:lpstr>Times New Roman</vt:lpstr>
      <vt:lpstr>1_Office-tema</vt:lpstr>
      <vt:lpstr>think-cell Slide</vt:lpstr>
      <vt:lpstr>RPO Lung- och allergisjukdomar  Översiktlig handlingsplan för 2024  Uppdaterad vid möte 20231202  </vt:lpstr>
      <vt:lpstr>PowerPoint-presentation</vt:lpstr>
      <vt:lpstr>PowerPoint-presentation</vt:lpstr>
      <vt:lpstr>PowerPoint-presentation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Kentson Magnus</dc:creator>
  <cp:lastModifiedBy>Gunilla Persson</cp:lastModifiedBy>
  <cp:revision>18</cp:revision>
  <dcterms:created xsi:type="dcterms:W3CDTF">2023-09-22T11:18:51Z</dcterms:created>
  <dcterms:modified xsi:type="dcterms:W3CDTF">2023-12-13T08:33:01Z</dcterms:modified>
</cp:coreProperties>
</file>