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tson Magnus" initials="KM" lastIdx="7" clrIdx="0">
    <p:extLst>
      <p:ext uri="{19B8F6BF-5375-455C-9EA6-DF929625EA0E}">
        <p15:presenceInfo xmlns:p15="http://schemas.microsoft.com/office/powerpoint/2012/main" userId="S-1-5-21-796845957-343818398-839522115-11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20T16:52:07.260" idx="7">
    <p:pos x="4866" y="1959"/>
    <p:text>finns nu utkast  se detta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79CF-797F-4F84-9109-89567B881465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A1F1-33EB-448A-913B-98CA9464E5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59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2513" cy="41656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7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3940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90088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2395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1103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23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3073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09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837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2023-11-21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2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0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04775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</a:t>
            </a:r>
            <a:r>
              <a:rPr lang="sv-SE" sz="4800" dirty="0" err="1">
                <a:solidFill>
                  <a:schemeClr val="bg1"/>
                </a:solidFill>
              </a:rPr>
              <a:t>Lung</a:t>
            </a:r>
            <a:r>
              <a:rPr lang="sv-SE" sz="4800" dirty="0">
                <a:solidFill>
                  <a:schemeClr val="bg1"/>
                </a:solidFill>
              </a:rPr>
              <a:t> och allergi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2023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 RPO möte 231102 samt 231114</a:t>
            </a:r>
            <a:br>
              <a:rPr lang="sv-SE" sz="1400" dirty="0">
                <a:solidFill>
                  <a:schemeClr val="bg1"/>
                </a:solidFill>
              </a:rPr>
            </a:b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0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72393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Revision av handlingsplan för RPO </a:t>
            </a:r>
            <a:r>
              <a:rPr lang="sv-SE" dirty="0" err="1"/>
              <a:t>lung</a:t>
            </a:r>
            <a:r>
              <a:rPr lang="sv-SE" dirty="0"/>
              <a:t> och allergi nov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2525526"/>
            <a:ext cx="10972800" cy="3744415"/>
          </a:xfrm>
        </p:spPr>
        <p:txBody>
          <a:bodyPr>
            <a:normAutofit/>
          </a:bodyPr>
          <a:lstStyle/>
          <a:p>
            <a:r>
              <a:rPr lang="sv-SE" sz="2800" dirty="0"/>
              <a:t>Ersätter årsrapport </a:t>
            </a:r>
          </a:p>
          <a:p>
            <a:r>
              <a:rPr lang="sv-SE" sz="2800" dirty="0"/>
              <a:t>Redovisas 15 nov Kunskapsråd sydöstra</a:t>
            </a:r>
          </a:p>
        </p:txBody>
      </p:sp>
    </p:spTree>
    <p:extLst>
      <p:ext uri="{BB962C8B-B14F-4D97-AF65-F5344CB8AC3E}">
        <p14:creationId xmlns:p14="http://schemas.microsoft.com/office/powerpoint/2010/main" val="176370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 231115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sv-SE" dirty="0"/>
              <a:t>Tydlig koppling till det nationella insatsområdena (om detta är känt) </a:t>
            </a:r>
          </a:p>
          <a:p>
            <a:pPr lvl="0">
              <a:lnSpc>
                <a:spcPct val="170000"/>
              </a:lnSpc>
            </a:pPr>
            <a:r>
              <a:rPr lang="sv-SE" dirty="0"/>
              <a:t>Tydlig koppling till sydöstra sjukvårdsregionens löften</a:t>
            </a:r>
          </a:p>
          <a:p>
            <a:pPr lvl="0">
              <a:lnSpc>
                <a:spcPct val="170000"/>
              </a:lnSpc>
            </a:pPr>
            <a:r>
              <a:rPr lang="sv-SE" dirty="0"/>
              <a:t>Tydlig beskrivning på hur ert RPO tänker följa upp valda aktiviteter</a:t>
            </a:r>
          </a:p>
          <a:p>
            <a:pPr lvl="0">
              <a:lnSpc>
                <a:spcPct val="170000"/>
              </a:lnSpc>
            </a:pPr>
            <a:r>
              <a:rPr lang="sv-SE" dirty="0"/>
              <a:t>Tydlig beskrivning om flera RPO eller RSG ingår i aktiviteten  </a:t>
            </a:r>
          </a:p>
          <a:p>
            <a:pPr>
              <a:lnSpc>
                <a:spcPct val="170000"/>
              </a:lnSpc>
            </a:pPr>
            <a:r>
              <a:rPr lang="sv-SE" dirty="0"/>
              <a:t> </a:t>
            </a:r>
          </a:p>
          <a:p>
            <a:pPr>
              <a:lnSpc>
                <a:spcPct val="170000"/>
              </a:lnSpc>
            </a:pPr>
            <a:r>
              <a:rPr lang="sv-SE" dirty="0"/>
              <a:t> </a:t>
            </a:r>
          </a:p>
          <a:p>
            <a:pPr>
              <a:lnSpc>
                <a:spcPct val="17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662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73275"/>
              </p:ext>
            </p:extLst>
          </p:nvPr>
        </p:nvGraphicFramePr>
        <p:xfrm>
          <a:off x="0" y="-452215"/>
          <a:ext cx="12191999" cy="100413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4949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endParaRPr lang="sv-SE" sz="1200" b="1" i="0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Som patient i Sydöstra sjukvårdsregionen ska du; </a:t>
                      </a:r>
                    </a:p>
                    <a:p>
                      <a:pPr algn="l"/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vård som är lätt tillgänglig för kontakt, bedömning och besök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diagnostik och behandling och uppföljning enligt bästa kunskap i varje möte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vara delaktig och välinformerad genom hela vårdkedjan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få tillgång till jämlik vård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bästa möjliga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hälsofrämjande insatser och välfungerande screeningprogram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få tillgång till patientsäker vård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endParaRPr lang="sv-SE" sz="7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7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900" b="0" i="1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=RCC kriterier</a:t>
                      </a:r>
                    </a:p>
                    <a:p>
                      <a:endParaRPr lang="sv-SE" sz="900" b="0" i="0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1 Få behandling inom tid som anges i standardiserade vårdförlopp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lungcancer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Erbjudas diagnostik och behandling enligt Best </a:t>
                      </a:r>
                      <a:r>
                        <a:rPr lang="sv-SE" sz="9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practice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3. Vara välinformerade och delaktiga genom hela vårdkedjan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4. Få lika god </a:t>
                      </a:r>
                      <a:r>
                        <a:rPr lang="sv-SE" sz="900" i="0" dirty="0">
                          <a:solidFill>
                            <a:schemeClr val="accent1"/>
                          </a:solidFill>
                          <a:latin typeface="+mn-lt"/>
                        </a:rPr>
                        <a:t>palliativ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vård oavsett bostadsort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5. Erbjudas bästa möjliga hälsofrämjande insatser och välfungerande screeningprogram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6. Regionalt cancercentrum sydöst ska prioritera patientnära forskning inom cancerområdet</a:t>
                      </a:r>
                      <a:endParaRPr lang="sv-SE" sz="9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90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PET kapaciteten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 undermålig i delar av sydöstra regionen (Östergötland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och Kalmar)</a:t>
                      </a: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Tiden för </a:t>
                      </a:r>
                      <a:r>
                        <a:rPr lang="sv-SE" sz="90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molekylärpatologi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är för lång. Tiden för vanlig patologisvar är för lång.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påtalar att  frågorna behöver lyftas till samverkansnämnd.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Kontinuerligt regionala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anpassning av nationella vårdprogrammet lungcancer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utfört okt 2023-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Följer vårdprogram. NVP från juli 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Implementera </a:t>
                      </a:r>
                      <a:r>
                        <a:rPr lang="sv-SE" sz="90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min vårdplan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papper eller digital form.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SVF data talar för att det finns förbättring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potential i delaktighet </a:t>
                      </a: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Ojämlik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tillgång och i kvalitet till palliativ vård har identifierats. Lokal variation beroende på bostadsort.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A Cancerrehabilitering   checklista </a:t>
                      </a:r>
                      <a:r>
                        <a:rPr lang="sv-SE" sz="9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implemnetad</a:t>
                      </a: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Lungcancer  screening pilotprojekt pågår i Sverige.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Vad kan vi göra i SÖ? Pågår studie i Sthlm Planeras studier i VG o Norrbotten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 Flera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läkemedelsstudier bedrivs. Fler patienter i regionen utanför Linköping bör erbjudas deltagande </a:t>
                      </a: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i="1" dirty="0">
                          <a:solidFill>
                            <a:srgbClr val="FF0000"/>
                          </a:solidFill>
                          <a:latin typeface="+mn-lt"/>
                        </a:rPr>
                        <a:t>Uppföljning:</a:t>
                      </a:r>
                      <a:r>
                        <a:rPr lang="sv-SE" sz="900" i="1" dirty="0">
                          <a:solidFill>
                            <a:srgbClr val="FF0000"/>
                          </a:solidFill>
                          <a:latin typeface="+mn-lt"/>
                        </a:rPr>
                        <a:t> ange metod, kvalitetsindikatorer, </a:t>
                      </a:r>
                      <a:r>
                        <a:rPr lang="sv-SE" sz="900" i="1" dirty="0" err="1">
                          <a:solidFill>
                            <a:srgbClr val="FF0000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900" i="1" dirty="0">
                          <a:solidFill>
                            <a:srgbClr val="FF0000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i="0" dirty="0">
                        <a:latin typeface="+mn-lt"/>
                      </a:endParaRPr>
                    </a:p>
                    <a:p>
                      <a:r>
                        <a:rPr lang="sv-SE" sz="900" i="0" dirty="0">
                          <a:latin typeface="+mn-lt"/>
                        </a:rPr>
                        <a:t>1 </a:t>
                      </a:r>
                      <a:r>
                        <a:rPr lang="sv-SE" sz="900" i="0" dirty="0">
                          <a:solidFill>
                            <a:schemeClr val="bg2"/>
                          </a:solidFill>
                          <a:latin typeface="+mn-lt"/>
                        </a:rPr>
                        <a:t>Mätning sker via SVF och INCA.</a:t>
                      </a:r>
                      <a:r>
                        <a:rPr lang="sv-SE" sz="900" i="0" baseline="0" dirty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Målvärde Nå rikssnitt för ledtider med bibehållen kvalitet.</a:t>
                      </a: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PET </a:t>
                      </a:r>
                      <a:r>
                        <a:rPr lang="sv-SE" sz="9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Ct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blir i  Kalmar 2026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900" i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enl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besked KR maj 2023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900" i="0" strike="sngStrike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sv-SE" sz="900" i="0" strike="sng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nr 2 på US?</a:t>
                      </a:r>
                      <a:r>
                        <a:rPr lang="sv-SE" sz="900" i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När?</a:t>
                      </a:r>
                      <a:b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Molekylär pat. Kan vi arbeta på annat sätt? Regional lungcancermöte Nässjö 16 okt: Kalmar arbetar med parallell NGS analys för DNA RNA  parallellt istället för sekventiellt. Ökad kostnad? Kortare ledtid genom att arbeta mer individuellt med svar på mol patologi?</a:t>
                      </a:r>
                    </a:p>
                    <a:p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Hur arbetar vi generellt</a:t>
                      </a:r>
                      <a:r>
                        <a:rPr lang="sv-SE" sz="9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 </a:t>
                      </a:r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ledtider?</a:t>
                      </a:r>
                    </a:p>
                    <a:p>
                      <a:r>
                        <a:rPr lang="sv-SE" sz="9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Möte SÖSR (RCC) 16 okt Nässjö med fokus på ledtider</a:t>
                      </a:r>
                      <a:endParaRPr lang="sv-SE" sz="9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sv-SE" sz="900" i="0" dirty="0">
                        <a:latin typeface="+mn-lt"/>
                      </a:endParaRPr>
                    </a:p>
                    <a:p>
                      <a:r>
                        <a:rPr lang="sv-SE" sz="900" i="0" dirty="0">
                          <a:latin typeface="+mn-lt"/>
                        </a:rPr>
                        <a:t>2 INCA data inkl. IPÖ.</a:t>
                      </a:r>
                      <a:r>
                        <a:rPr lang="sv-SE" sz="900" i="0" baseline="0" dirty="0">
                          <a:latin typeface="+mn-lt"/>
                        </a:rPr>
                        <a:t> </a:t>
                      </a:r>
                      <a:r>
                        <a:rPr lang="sv-SE" sz="900" i="0" dirty="0">
                          <a:latin typeface="+mn-lt"/>
                        </a:rPr>
                        <a:t> Vi följer</a:t>
                      </a:r>
                      <a:r>
                        <a:rPr lang="sv-SE" sz="900" i="0" baseline="0" dirty="0">
                          <a:latin typeface="+mn-lt"/>
                        </a:rPr>
                        <a:t> kvalitetsindikatorer och överlevnad </a:t>
                      </a:r>
                      <a:r>
                        <a:rPr lang="sv-SE" sz="9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kontinuerligt. Inrapporteringstakt är sen vilket försvårar översikt i realtid?  </a:t>
                      </a:r>
                    </a:p>
                    <a:p>
                      <a:r>
                        <a:rPr lang="sv-SE" sz="900" i="0" baseline="0" dirty="0">
                          <a:latin typeface="+mn-lt"/>
                        </a:rPr>
                        <a:t>RAG lungcancer återrapporterar till RPO lungmedicin </a:t>
                      </a:r>
                    </a:p>
                    <a:p>
                      <a:r>
                        <a:rPr lang="sv-SE" sz="900" i="0" baseline="0" dirty="0">
                          <a:latin typeface="+mn-lt"/>
                        </a:rPr>
                        <a:t>Uppdatering regional av färsk vårdprogram nov 2023 med genomgång på regi9onall RCC möte 16 okt Nässjö</a:t>
                      </a:r>
                    </a:p>
                    <a:p>
                      <a:endParaRPr lang="sv-SE" sz="900" i="0" baseline="0" dirty="0">
                        <a:latin typeface="+mn-lt"/>
                      </a:endParaRPr>
                    </a:p>
                    <a:p>
                      <a:endParaRPr lang="sv-SE" sz="900" i="0" baseline="0" dirty="0">
                        <a:latin typeface="+mn-lt"/>
                      </a:endParaRPr>
                    </a:p>
                    <a:p>
                      <a:r>
                        <a:rPr lang="sv-SE" sz="900" i="0" baseline="0" dirty="0">
                          <a:latin typeface="+mn-lt"/>
                        </a:rPr>
                        <a:t>3 Mäta och implementera min vårdplan sker å bred front i SÖ</a:t>
                      </a:r>
                    </a:p>
                    <a:p>
                      <a:endParaRPr lang="sv-SE" sz="900" i="0" baseline="0" dirty="0">
                        <a:latin typeface="+mn-lt"/>
                      </a:endParaRPr>
                    </a:p>
                    <a:p>
                      <a:endParaRPr lang="sv-SE" sz="900" i="0" baseline="0" dirty="0">
                        <a:latin typeface="+mn-lt"/>
                      </a:endParaRPr>
                    </a:p>
                    <a:p>
                      <a:r>
                        <a:rPr lang="sv-SE" sz="900" i="0" baseline="0" dirty="0">
                          <a:latin typeface="+mn-lt"/>
                        </a:rPr>
                        <a:t>4 -?</a:t>
                      </a:r>
                    </a:p>
                    <a:p>
                      <a:pPr marL="0" indent="0">
                        <a:buNone/>
                      </a:pP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900" i="0" baseline="0" dirty="0">
                          <a:latin typeface="+mn-lt"/>
                        </a:rPr>
                        <a:t>5 A   Mkt hög användning Planeras genomgång av </a:t>
                      </a:r>
                      <a:r>
                        <a:rPr lang="sv-SE" sz="900" i="0" baseline="0" dirty="0" err="1">
                          <a:latin typeface="+mn-lt"/>
                        </a:rPr>
                        <a:t>prerehabiltering</a:t>
                      </a:r>
                      <a:r>
                        <a:rPr lang="sv-SE" sz="900" i="0" baseline="0" dirty="0">
                          <a:latin typeface="+mn-lt"/>
                        </a:rPr>
                        <a:t> inför </a:t>
                      </a:r>
                      <a:r>
                        <a:rPr lang="sv-SE" sz="900" i="0" baseline="0" dirty="0" err="1">
                          <a:latin typeface="+mn-lt"/>
                        </a:rPr>
                        <a:t>op</a:t>
                      </a: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900" i="0" baseline="0" dirty="0">
                          <a:latin typeface="+mn-lt"/>
                        </a:rPr>
                        <a:t>5 B  RAG lungcancer tillsammans med RCC påbörjar förberedande arbete kring screening . Möte planerat vintern 2023/24</a:t>
                      </a:r>
                    </a:p>
                    <a:p>
                      <a:pPr marL="0" indent="0">
                        <a:buNone/>
                      </a:pP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9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900" i="0" baseline="0" dirty="0">
                          <a:latin typeface="+mn-lt"/>
                        </a:rPr>
                        <a:t>6 </a:t>
                      </a:r>
                      <a:r>
                        <a:rPr lang="sv-SE" sz="900" i="0" baseline="0" dirty="0" err="1">
                          <a:latin typeface="+mn-lt"/>
                        </a:rPr>
                        <a:t>Reg</a:t>
                      </a:r>
                      <a:r>
                        <a:rPr lang="sv-SE" sz="900" i="0" baseline="0" dirty="0">
                          <a:latin typeface="+mn-lt"/>
                        </a:rPr>
                        <a:t> lungcancermöte RCC Genom av studier inom lungcancer Öka takten med såväl akademiska studier  samt lm forskning enligt ” Nässjöavtal” gemensam FOU </a:t>
                      </a:r>
                      <a:r>
                        <a:rPr lang="sv-SE" sz="900" i="0" baseline="0" dirty="0" err="1">
                          <a:latin typeface="+mn-lt"/>
                        </a:rPr>
                        <a:t>ssk</a:t>
                      </a:r>
                      <a:r>
                        <a:rPr lang="sv-SE" sz="900" i="0" baseline="0" dirty="0">
                          <a:latin typeface="+mn-lt"/>
                        </a:rPr>
                        <a:t> SÖ 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900" i="0" baseline="0" dirty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sv-SE" sz="900" i="0" strike="noStrike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900" i="0" strike="noStrike" baseline="0" dirty="0">
                          <a:solidFill>
                            <a:schemeClr val="bg2"/>
                          </a:solidFill>
                          <a:latin typeface="+mn-lt"/>
                        </a:rPr>
                        <a:t>     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987">
                <a:tc>
                  <a:txBody>
                    <a:bodyPr/>
                    <a:lstStyle/>
                    <a:p>
                      <a:endParaRPr lang="sv-SE" sz="1400" b="1" i="0" dirty="0">
                        <a:latin typeface="+mj-lt"/>
                      </a:endParaRPr>
                    </a:p>
                    <a:p>
                      <a:endParaRPr lang="sv-SE" sz="1400" b="1" i="0" dirty="0">
                        <a:latin typeface="+mj-lt"/>
                      </a:endParaRPr>
                    </a:p>
                    <a:p>
                      <a:endParaRPr lang="sv-SE" sz="1400" b="1" i="0" dirty="0">
                        <a:latin typeface="+mj-lt"/>
                      </a:endParaRPr>
                    </a:p>
                    <a:p>
                      <a:endParaRPr lang="sv-SE" sz="14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i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206">
                <a:tc>
                  <a:txBody>
                    <a:bodyPr/>
                    <a:lstStyle/>
                    <a:p>
                      <a:endParaRPr lang="sv-SE" sz="14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4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4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sv-SE" sz="1200" b="0" i="0" baseline="0" dirty="0">
                        <a:latin typeface="+mn-lt"/>
                      </a:endParaRPr>
                    </a:p>
                    <a:p>
                      <a:pPr lvl="0"/>
                      <a:endParaRPr lang="sv-SE" sz="1200" b="0" i="0" baseline="0" dirty="0">
                        <a:latin typeface="+mn-lt"/>
                      </a:endParaRPr>
                    </a:p>
                    <a:p>
                      <a:pPr lvl="0"/>
                      <a:endParaRPr lang="sv-SE" sz="1200" b="0" i="0" baseline="0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" name="Bildobjekt 12">
            <a:extLst>
              <a:ext uri="{FF2B5EF4-FFF2-40B4-BE49-F238E27FC236}">
                <a16:creationId xmlns:a16="http://schemas.microsoft.com/office/drawing/2014/main" id="{03763D5D-F032-4D07-8D9F-D3665E0AF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124" y="2534718"/>
            <a:ext cx="292633" cy="292633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97862" y="1365392"/>
            <a:ext cx="294593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 rot="786502">
            <a:off x="11509948" y="4241697"/>
            <a:ext cx="294593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452525" y="1363091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3763D5D-F032-4D07-8D9F-D3665E0AF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613" y="3752007"/>
            <a:ext cx="292633" cy="29263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03763D5D-F032-4D07-8D9F-D3665E0AF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227" y="4797077"/>
            <a:ext cx="292633" cy="292633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03763D5D-F032-4D07-8D9F-D3665E0AF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29180" flipV="1">
            <a:off x="11520517" y="5868372"/>
            <a:ext cx="316168" cy="305962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07613" y="5202653"/>
            <a:ext cx="307247" cy="3132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758085" y="5202653"/>
            <a:ext cx="306320" cy="313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07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61569"/>
              </p:ext>
            </p:extLst>
          </p:nvPr>
        </p:nvGraphicFramePr>
        <p:xfrm>
          <a:off x="0" y="434109"/>
          <a:ext cx="12191999" cy="877382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+mj-lt"/>
                        </a:rPr>
                        <a:t>Vilande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Lungfibros</a:t>
                      </a:r>
                    </a:p>
                    <a:p>
                      <a:pPr algn="l"/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Som patient i Sydöstra sjukvårdsregionen ska du; 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vård som är lätt tillgänglig för kontakt, bedömning och besök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diagnostik och behandling och uppföljning enligt bästa kunskap i varje möte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vara delaktig och välinformerad genom hela vårdkedjan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få tillgång till jämlik vård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bästa möjliga hälsofrämjande insatser och välfungerande screeningprogram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få tillgång till patientsäker vård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800" dirty="0">
                        <a:solidFill>
                          <a:srgbClr val="393939"/>
                        </a:solidFill>
                        <a:latin typeface="Graphik"/>
                      </a:endParaRPr>
                    </a:p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Uppdraget är att arbeta fram ett vårdförlopp för lungfibros.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Det inleds när en patient uppvisar symtom på </a:t>
                      </a:r>
                      <a:r>
                        <a:rPr lang="sv-SE" sz="1200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interstitiell</a:t>
                      </a: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sjukdom.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 vårdförloppet ingår utredning, diagnos, behandling och uppföljning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Vårdförlopp</a:t>
                      </a:r>
                      <a:r>
                        <a:rPr lang="sv-SE" sz="120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NAG lungfibros går ut på remiss 15 nov 2023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Implementera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NAG lungfibros arbete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avvaktan på NAG lungfibros resultat upprätta strukturerad ILD mottagning inom alla län i regionen.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Provtagningsmall och gemensam  mall för checklistor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Regional ILD rond ht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Studiebesök genomfört lungkliniken US (17 maj)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NAG lungfibros blir klart under ht 2023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MDK regional startat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21 okt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Hur mäter vi? Registerdeltagande i regionen?  KBILD?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 reuma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rond JKPG  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Gemensamma mallar för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provtagnings pågår.</a:t>
                      </a: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Hur följer vi upp?  Öka registerdeltagande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Allergi</a:t>
                      </a:r>
                    </a:p>
                    <a:p>
                      <a:pPr algn="l"/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Som patient i Sydöstra sjukvårdsregionen ska du; 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vård som är lätt tillgänglig för kontakt, bedömning och besök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diagnostik och behandling och uppföljning enligt bästa kunskap i varje möte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vara delaktig och välinformerad genom hela vårdkedjan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få tillgång till jämlik vård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bästa möjliga hälsofrämjande insatser och välfungerande screeningprogram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få tillgång till patientsäker vård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</a:pPr>
                      <a:r>
                        <a:rPr lang="sv-SE" sz="6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dirty="0">
                        <a:solidFill>
                          <a:srgbClr val="393939"/>
                        </a:solidFill>
                        <a:latin typeface="Graphik"/>
                      </a:endParaRPr>
                    </a:p>
                    <a:p>
                      <a:endParaRPr lang="sv-SE" sz="12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Svår astma (best </a:t>
                      </a:r>
                      <a:r>
                        <a:rPr lang="sv-SE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practice</a:t>
                      </a: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Tillgänglighet till SLIT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NPO Matallergi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Läkemedelsallergi  (tillgänglighet)</a:t>
                      </a:r>
                    </a:p>
                    <a:p>
                      <a:pPr lvl="0"/>
                      <a:endParaRPr lang="sv-SE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 fram och implementera riktlinjer för biologisk läkemedelsbehandling vid svår astma 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Efterforska möjlighet till SLIT inom primärvården.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Invänta NAG matallergi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Mall och information till primärvården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lm allergi(Kalmar)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Dokument framtaget.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Implementering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pågår.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Införande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av luftvägsregister på alla sjukhus där behandling sker med biologiska läkemedel.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Pågår. Återkoppling via RAG allergi till RPO lungmedicin-allergi.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Lv </a:t>
                      </a:r>
                      <a:r>
                        <a:rPr lang="sv-SE" sz="12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sv-SE" sz="12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r>
                        <a:rPr lang="sv-SE" sz="1400" dirty="0"/>
                        <a:t>arbetet går enligt plan </a:t>
                      </a:r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pågår med mindre problem </a:t>
                      </a:r>
                      <a:endParaRPr lang="sv-S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har allvarliga problem 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avslutat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1CE9ED55-E540-504F-BAF1-2E5E3224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1755" y="2084863"/>
            <a:ext cx="292633" cy="292633"/>
          </a:xfrm>
          <a:prstGeom prst="rect">
            <a:avLst/>
          </a:prstGeom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453182" y="495114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87119">
            <a:off x="11491383" y="2633782"/>
            <a:ext cx="292633" cy="292633"/>
          </a:xfrm>
          <a:prstGeom prst="rect">
            <a:avLst/>
          </a:prstGeom>
        </p:spPr>
      </p:pic>
      <p:sp>
        <p:nvSpPr>
          <p:cNvPr id="13" name="Ellips 12">
            <a:extLst>
              <a:ext uri="{FF2B5EF4-FFF2-40B4-BE49-F238E27FC236}">
                <a16:creationId xmlns:a16="http://schemas.microsoft.com/office/drawing/2014/main" id="{EE075B53-6E01-BEF1-0863-D4F9992FB7FE}"/>
              </a:ext>
            </a:extLst>
          </p:cNvPr>
          <p:cNvSpPr/>
          <p:nvPr/>
        </p:nvSpPr>
        <p:spPr>
          <a:xfrm>
            <a:off x="11625944" y="615825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9420839" y="588399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3451" y="3381004"/>
            <a:ext cx="284324" cy="300271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1260" y="4545855"/>
            <a:ext cx="282696" cy="300271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567">
            <a:off x="11473958" y="6010061"/>
            <a:ext cx="302151" cy="320936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471877" y="393912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417694" y="5497015"/>
            <a:ext cx="393583" cy="33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11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952</Words>
  <Application>Microsoft Office PowerPoint</Application>
  <PresentationFormat>Bredbild</PresentationFormat>
  <Paragraphs>235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Graphik</vt:lpstr>
      <vt:lpstr>Times New Roman</vt:lpstr>
      <vt:lpstr>1_Office-tema</vt:lpstr>
      <vt:lpstr>think-cell Slide</vt:lpstr>
      <vt:lpstr>RPO Lung och allergi  Översiktlig handlingsplan för 2023  Uppdaterad RPO möte 231102 samt 231114  </vt:lpstr>
      <vt:lpstr>Revision av handlingsplan för RPO lung och allergi nov 2023</vt:lpstr>
      <vt:lpstr>KR 231115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Kentson Magnus</dc:creator>
  <cp:lastModifiedBy>Gunilla Persson</cp:lastModifiedBy>
  <cp:revision>10</cp:revision>
  <dcterms:created xsi:type="dcterms:W3CDTF">2023-09-22T11:18:51Z</dcterms:created>
  <dcterms:modified xsi:type="dcterms:W3CDTF">2023-11-21T07:43:45Z</dcterms:modified>
</cp:coreProperties>
</file>