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tson Magnus" initials="KM" lastIdx="7" clrIdx="0">
    <p:extLst>
      <p:ext uri="{19B8F6BF-5375-455C-9EA6-DF929625EA0E}">
        <p15:presenceInfo xmlns:p15="http://schemas.microsoft.com/office/powerpoint/2012/main" userId="S-1-5-21-796845957-343818398-839522115-114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1" d="100"/>
          <a:sy n="61" d="100"/>
        </p:scale>
        <p:origin x="78" y="16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9-20T12:07:33.742" idx="1">
    <p:pos x="6620" y="1661"/>
    <p:text>Rapportering sker till INCA samt via kodning till SVF.
Det är önskvärt att rapportering till INCA sker fortlöpande men pga. resursbrist är andelen patienter som inom tre månader rapporteras in till kvalitetsregister är också markant lägst i sydöstra regionen.
Andel utredningar inom SVF lungcancer bör var hög  Här finns en regional variation där Östergötland ligger något lägre.</p:text>
    <p:extLst>
      <p:ext uri="{C676402C-5697-4E1C-873F-D02D1690AC5C}">
        <p15:threadingInfo xmlns:p15="http://schemas.microsoft.com/office/powerpoint/2012/main" timeZoneBias="-120"/>
      </p:ext>
    </p:extLst>
  </p:cm>
  <p:cm authorId="1" dt="2023-09-20T16:48:56.618" idx="4">
    <p:pos x="6747" y="2179"/>
    <p:text>Vi har nog kommit lika långt och jobbar ungefär lika i hela sydöstra eftersom vi införde det samtidigt. Vi har haft uppföljande digitala möten efteråt i sydöstra och då har det verkat som att vi jobbar ganska lika inom lungmedicin. 
I början delade vi ut digital vårdplan, till de som ville ha det, redan vid nybesöket. Jag har inte fått jättemycket respons varken positivt eller negativt mer än att jag vet att en patient som Josefin hade som reagerade kraftigt på att det stod lungcancer i vårdplanen och tyckte att det blev alldeles för häftig info vid nybesöket.
Det är ju också ganska många patienter som inte alls har cancer, som man kanske tror att de har, när de är här vid nybesöket så då blir det ju väldigt konstigt.
På de andra ställena i sydöstra hade de nog haft fler patienter som reagerat mot att det står lungcancer och därför verkar det som att de flesta nu startar digital vid diagnossamtal eller till och med behandlingsstart.
Här ger vi ut den vid diagnossamtalet om inte det är solklar cancer vid nybesöket.
Vi här på dagvården började föra pinnstatisk i februari. Sedan dess har vi gett 24 digitala vårdplaner och 69 analoga. Men det har blivit färre av digitala på senare tid.
De som är vana med den digitala världen väljer digital. En del patienter har ju inte ens bankID och då kan man ju inte ha digital vårdplan.</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9-20T16:52:07.260" idx="7">
    <p:pos x="4866" y="1959"/>
    <p:text>finns nu utkast  se detta</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2779CF-797F-4F84-9109-89567B881465}" type="datetimeFigureOut">
              <a:rPr lang="sv-SE" smtClean="0"/>
              <a:t>2023-10-27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7A1F1-33EB-448A-913B-98CA9464E5EF}" type="slidenum">
              <a:rPr lang="sv-SE" smtClean="0"/>
              <a:t>‹#›</a:t>
            </a:fld>
            <a:endParaRPr lang="sv-SE"/>
          </a:p>
        </p:txBody>
      </p:sp>
    </p:spTree>
    <p:extLst>
      <p:ext uri="{BB962C8B-B14F-4D97-AF65-F5344CB8AC3E}">
        <p14:creationId xmlns:p14="http://schemas.microsoft.com/office/powerpoint/2010/main" val="2689590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80975" y="835025"/>
            <a:ext cx="7402513" cy="41656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F3291F-9DCB-46ED-BF32-F247FD2AAAAB}"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8769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a:t>
            </a:r>
          </a:p>
        </p:txBody>
      </p:sp>
    </p:spTree>
    <p:extLst>
      <p:ext uri="{BB962C8B-B14F-4D97-AF65-F5344CB8AC3E}">
        <p14:creationId xmlns:p14="http://schemas.microsoft.com/office/powerpoint/2010/main" val="239404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Grundsida">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2163" y="1623"/>
          <a:ext cx="2159" cy="1619"/>
        </p:xfrm>
        <a:graphic>
          <a:graphicData uri="http://schemas.openxmlformats.org/presentationml/2006/ole">
            <mc:AlternateContent xmlns:mc="http://schemas.openxmlformats.org/markup-compatibility/2006">
              <mc:Choice xmlns:v="urn:schemas-microsoft-com:vml" Requires="v">
                <p:oleObj name="think-cell Slide" r:id="rId5" imgW="360" imgH="360" progId="TCLayout.ActiveDocument.1">
                  <p:embed/>
                </p:oleObj>
              </mc:Choice>
              <mc:Fallback>
                <p:oleObj name="think-cell Slide" r:id="rId5" imgW="360" imgH="360" progId="TCLayout.ActiveDocument.1">
                  <p:embed/>
                  <p:pic>
                    <p:nvPicPr>
                      <p:cNvPr id="3" name="Object 2" hidden="1"/>
                      <p:cNvPicPr/>
                      <p:nvPr/>
                    </p:nvPicPr>
                    <p:blipFill>
                      <a:blip r:embed="rId6"/>
                      <a:stretch>
                        <a:fillRect/>
                      </a:stretch>
                    </p:blipFill>
                    <p:spPr>
                      <a:xfrm>
                        <a:off x="2163" y="1623"/>
                        <a:ext cx="2159" cy="1619"/>
                      </a:xfrm>
                      <a:prstGeom prst="rect">
                        <a:avLst/>
                      </a:prstGeom>
                    </p:spPr>
                  </p:pic>
                </p:oleObj>
              </mc:Fallback>
            </mc:AlternateContent>
          </a:graphicData>
        </a:graphic>
      </p:graphicFrame>
      <p:sp>
        <p:nvSpPr>
          <p:cNvPr id="2" name="Rubrik 1"/>
          <p:cNvSpPr>
            <a:spLocks noGrp="1"/>
          </p:cNvSpPr>
          <p:nvPr>
            <p:ph type="title"/>
          </p:nvPr>
        </p:nvSpPr>
        <p:spPr>
          <a:xfrm>
            <a:off x="400979" y="419359"/>
            <a:ext cx="11393620" cy="325159"/>
          </a:xfrm>
        </p:spPr>
        <p:txBody>
          <a:bodyPr/>
          <a:lstStyle>
            <a:lvl1pPr>
              <a:lnSpc>
                <a:spcPts val="2449"/>
              </a:lnSpc>
              <a:defRPr sz="2245">
                <a:solidFill>
                  <a:schemeClr val="tx1"/>
                </a:solidFill>
              </a:defRPr>
            </a:lvl1pPr>
          </a:lstStyle>
          <a:p>
            <a:r>
              <a:rPr lang="en-US"/>
              <a:t>Click to edit Master title style</a:t>
            </a:r>
            <a:endParaRPr lang="en-GB" dirty="0"/>
          </a:p>
        </p:txBody>
      </p:sp>
      <p:sp>
        <p:nvSpPr>
          <p:cNvPr id="5" name="Platshållare för text 4"/>
          <p:cNvSpPr>
            <a:spLocks noGrp="1"/>
          </p:cNvSpPr>
          <p:nvPr>
            <p:ph type="body" sz="quarter" idx="11"/>
          </p:nvPr>
        </p:nvSpPr>
        <p:spPr>
          <a:xfrm>
            <a:off x="400979" y="1169457"/>
            <a:ext cx="11393620" cy="1593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7"/>
          <p:cNvSpPr>
            <a:spLocks noGrp="1"/>
          </p:cNvSpPr>
          <p:nvPr>
            <p:ph type="body" sz="quarter" idx="19"/>
            <p:custDataLst>
              <p:tags r:id="rId2"/>
            </p:custDataLst>
          </p:nvPr>
        </p:nvSpPr>
        <p:spPr>
          <a:xfrm>
            <a:off x="399119" y="799153"/>
            <a:ext cx="9641736" cy="282728"/>
          </a:xfrm>
          <a:noFill/>
          <a:ln w="9525">
            <a:noFill/>
            <a:miter lim="800000"/>
            <a:headEnd/>
            <a:tailEnd/>
          </a:ln>
        </p:spPr>
        <p:txBody>
          <a:bodyPr vert="horz" wrap="square" lIns="0" tIns="0" rIns="0" bIns="0" numCol="1" anchor="t" anchorCtr="0" compatLnSpc="1">
            <a:prstTxWarp prst="textNoShape">
              <a:avLst/>
            </a:prstTxWarp>
            <a:spAutoFit/>
          </a:bodyPr>
          <a:lstStyle>
            <a:lvl1pPr>
              <a:defRPr lang="en-US" sz="1837" i="0" dirty="0" smtClean="0">
                <a:solidFill>
                  <a:schemeClr val="accent4"/>
                </a:solidFill>
              </a:defRPr>
            </a:lvl1pPr>
          </a:lstStyle>
          <a:p>
            <a:pPr lvl="0"/>
            <a:r>
              <a:rPr lang="en-US"/>
              <a:t>Click to edit Master text styles</a:t>
            </a:r>
          </a:p>
        </p:txBody>
      </p:sp>
      <p:sp>
        <p:nvSpPr>
          <p:cNvPr id="10" name="Text Placeholder 8"/>
          <p:cNvSpPr>
            <a:spLocks noGrp="1"/>
          </p:cNvSpPr>
          <p:nvPr>
            <p:ph type="body" sz="quarter" idx="12" hasCustomPrompt="1"/>
            <p:custDataLst>
              <p:tags r:id="rId3"/>
            </p:custDataLst>
          </p:nvPr>
        </p:nvSpPr>
        <p:spPr>
          <a:xfrm>
            <a:off x="399563" y="5902245"/>
            <a:ext cx="11577916" cy="510219"/>
          </a:xfrm>
        </p:spPr>
        <p:txBody>
          <a:bodyPr anchor="b" anchorCtr="0"/>
          <a:lstStyle>
            <a:lvl1pPr marL="0" indent="0" defTabSz="639708">
              <a:lnSpc>
                <a:spcPts val="919"/>
              </a:lnSpc>
              <a:spcAft>
                <a:spcPts val="0"/>
              </a:spcAft>
              <a:buNone/>
              <a:tabLst>
                <a:tab pos="479376" algn="r"/>
                <a:tab pos="639708" algn="l"/>
              </a:tabLst>
              <a:defRPr sz="1020">
                <a:solidFill>
                  <a:schemeClr val="tx1">
                    <a:lumMod val="65000"/>
                    <a:lumOff val="35000"/>
                  </a:schemeClr>
                </a:solidFill>
              </a:defRPr>
            </a:lvl1pPr>
          </a:lstStyle>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Not:	xxxxxx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	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Källa:	</a:t>
            </a:r>
            <a:r>
              <a:rPr lang="sv-SE" sz="1020" dirty="0" err="1">
                <a:ea typeface="Verdana" pitchFamily="34" charset="0"/>
                <a:cs typeface="Verdana" pitchFamily="34" charset="0"/>
              </a:rPr>
              <a:t>xxxx</a:t>
            </a:r>
            <a:endParaRPr lang="sv-SE" sz="1020" dirty="0">
              <a:ea typeface="Verdana" pitchFamily="34" charset="0"/>
              <a:cs typeface="Verdana" pitchFamily="34" charset="0"/>
            </a:endParaRPr>
          </a:p>
        </p:txBody>
      </p:sp>
      <p:sp>
        <p:nvSpPr>
          <p:cNvPr id="7" name="Platshållare för bildnummer 5"/>
          <p:cNvSpPr txBox="1">
            <a:spLocks/>
          </p:cNvSpPr>
          <p:nvPr userDrawn="1"/>
        </p:nvSpPr>
        <p:spPr>
          <a:xfrm>
            <a:off x="11136641" y="6533748"/>
            <a:ext cx="720000" cy="108000"/>
          </a:xfrm>
          <a:prstGeom prst="rect">
            <a:avLst/>
          </a:prstGeom>
        </p:spPr>
        <p:txBody>
          <a:bodyPr vert="horz" lIns="0" tIns="0" rIns="0" bIns="0" rtlCol="0" anchor="b" anchorCtr="0"/>
          <a:lstStyle>
            <a:defPPr>
              <a:defRPr lang="sv-SE"/>
            </a:defPPr>
            <a:lvl1pPr marL="0" algn="r" defTabSz="914400" rtl="0" eaLnBrk="1" latinLnBrk="0" hangingPunct="1">
              <a:defRPr sz="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96C602A-63EE-46CF-AAA0-57BFED8B59D2}" type="slidenum">
              <a:rPr lang="en-GB" sz="800" smtClean="0">
                <a:solidFill>
                  <a:srgbClr val="FFFFFF"/>
                </a:solidFill>
              </a:rPr>
              <a:pPr/>
              <a:t>‹#›</a:t>
            </a:fld>
            <a:endParaRPr lang="en-GB" sz="800" dirty="0">
              <a:solidFill>
                <a:srgbClr val="FFFFFF"/>
              </a:solidFill>
            </a:endParaRPr>
          </a:p>
        </p:txBody>
      </p:sp>
    </p:spTree>
    <p:extLst>
      <p:ext uri="{BB962C8B-B14F-4D97-AF65-F5344CB8AC3E}">
        <p14:creationId xmlns:p14="http://schemas.microsoft.com/office/powerpoint/2010/main" val="233296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609600" y="6308726"/>
            <a:ext cx="2844800" cy="412751"/>
          </a:xfrm>
          <a:prstGeom prst="rect">
            <a:avLst/>
          </a:prstGeom>
        </p:spPr>
        <p:txBody>
          <a:bodyPr/>
          <a:lstStyle>
            <a:lvl1pPr>
              <a:defRPr/>
            </a:lvl1pPr>
          </a:lstStyle>
          <a:p>
            <a:pPr>
              <a:defRPr/>
            </a:pPr>
            <a:endParaRPr lang="sv-SE">
              <a:solidFill>
                <a:srgbClr val="363636"/>
              </a:solidFill>
            </a:endParaRPr>
          </a:p>
        </p:txBody>
      </p:sp>
    </p:spTree>
    <p:extLst>
      <p:ext uri="{BB962C8B-B14F-4D97-AF65-F5344CB8AC3E}">
        <p14:creationId xmlns:p14="http://schemas.microsoft.com/office/powerpoint/2010/main" val="187949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12192000" cy="6858000"/>
          </a:xfrm>
        </p:spPr>
        <p:txBody>
          <a:bodyPr/>
          <a:lstStyle>
            <a:lvl1pPr marL="0" indent="0">
              <a:buFontTx/>
              <a:buNone/>
              <a:defRPr baseline="0"/>
            </a:lvl1pPr>
          </a:lstStyle>
          <a:p>
            <a:pPr lvl="0"/>
            <a:r>
              <a:rPr lang="sv-SE" dirty="0"/>
              <a:t>Klicka här för att lägg till en </a:t>
            </a:r>
            <a:r>
              <a:rPr lang="sv-SE" dirty="0" err="1"/>
              <a:t>helsidebild</a:t>
            </a:r>
            <a:endParaRPr lang="sv-SE" dirty="0"/>
          </a:p>
        </p:txBody>
      </p:sp>
      <p:sp>
        <p:nvSpPr>
          <p:cNvPr id="3"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 ovanpå bild</a:t>
            </a:r>
          </a:p>
        </p:txBody>
      </p:sp>
    </p:spTree>
    <p:extLst>
      <p:ext uri="{BB962C8B-B14F-4D97-AF65-F5344CB8AC3E}">
        <p14:creationId xmlns:p14="http://schemas.microsoft.com/office/powerpoint/2010/main" val="190088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382395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211035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3432"/>
            <a:ext cx="12192000" cy="6858000"/>
          </a:xfrm>
        </p:spPr>
        <p:txBody>
          <a:bodyPr/>
          <a:lstStyle>
            <a:lvl1pPr marL="0" indent="0">
              <a:buFontTx/>
              <a:buNone/>
              <a:defRPr baseline="0"/>
            </a:lvl1pPr>
          </a:lstStyle>
          <a:p>
            <a:pPr lvl="0"/>
            <a:endParaRPr lang="sv-SE" dirty="0"/>
          </a:p>
        </p:txBody>
      </p:sp>
    </p:spTree>
    <p:extLst>
      <p:ext uri="{BB962C8B-B14F-4D97-AF65-F5344CB8AC3E}">
        <p14:creationId xmlns:p14="http://schemas.microsoft.com/office/powerpoint/2010/main" val="150923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Klicka här för att fylla i rubrik</a:t>
            </a:r>
          </a:p>
        </p:txBody>
      </p:sp>
      <p:sp>
        <p:nvSpPr>
          <p:cNvPr id="3" name="Platshållare för innehåll 2"/>
          <p:cNvSpPr>
            <a:spLocks noGrp="1"/>
          </p:cNvSpPr>
          <p:nvPr>
            <p:ph idx="1" hasCustomPrompt="1"/>
          </p:nvPr>
        </p:nvSpPr>
        <p:spPr>
          <a:xfrm>
            <a:off x="609600" y="2276874"/>
            <a:ext cx="10972800" cy="3744415"/>
          </a:xfrm>
        </p:spPr>
        <p:txBody>
          <a:bodyPr/>
          <a:lstStyle>
            <a:lvl1pPr marL="0" indent="0">
              <a:buFontTx/>
              <a:buNone/>
              <a:defRPr/>
            </a:lvl1pPr>
          </a:lstStyle>
          <a:p>
            <a:pPr lvl="0"/>
            <a:r>
              <a:rPr lang="sv-SE" dirty="0"/>
              <a:t>Klicka här för att ändra texten</a:t>
            </a:r>
          </a:p>
        </p:txBody>
      </p:sp>
    </p:spTree>
    <p:extLst>
      <p:ext uri="{BB962C8B-B14F-4D97-AF65-F5344CB8AC3E}">
        <p14:creationId xmlns:p14="http://schemas.microsoft.com/office/powerpoint/2010/main" val="23073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260985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3392" y="1028733"/>
            <a:ext cx="5376597" cy="1143000"/>
          </a:xfrm>
        </p:spPr>
        <p:txBody>
          <a:bodyPr/>
          <a:lstStyle>
            <a:lvl1pPr>
              <a:defRPr/>
            </a:lvl1pPr>
          </a:lstStyle>
          <a:p>
            <a:r>
              <a:rPr lang="sv-SE" dirty="0"/>
              <a:t>Klicka här för att ändra rubrik</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548682"/>
            <a:ext cx="5384800" cy="537659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188375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Rubrik med 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 y="-1500"/>
            <a:ext cx="12192599" cy="6859499"/>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txBody>
          <a:bodyPr/>
          <a:lstStyle>
            <a:lvl1pPr marL="30162" indent="0">
              <a:buNone/>
              <a:defRPr/>
            </a:lvl1pPr>
          </a:lstStyle>
          <a:p>
            <a:r>
              <a:rPr lang="sv-SE" dirty="0"/>
              <a:t> </a:t>
            </a:r>
          </a:p>
        </p:txBody>
      </p:sp>
      <p:sp>
        <p:nvSpPr>
          <p:cNvPr id="2" name="Rubrik 1"/>
          <p:cNvSpPr>
            <a:spLocks noGrp="1"/>
          </p:cNvSpPr>
          <p:nvPr>
            <p:ph type="ctrTitle"/>
          </p:nvPr>
        </p:nvSpPr>
        <p:spPr>
          <a:xfrm>
            <a:off x="666000" y="1889549"/>
            <a:ext cx="9608400" cy="1310851"/>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pPr defTabSz="914377">
              <a:defRPr/>
            </a:pPr>
            <a:fld id="{4B42D259-ACB8-4FD1-AC0F-9CAC8F5E07E0}" type="datetimeFigureOut">
              <a:rPr lang="sv-SE" sz="1200" smtClean="0">
                <a:solidFill>
                  <a:prstClr val="black"/>
                </a:solidFill>
                <a:latin typeface="Arial"/>
              </a:rPr>
              <a:pPr defTabSz="914377">
                <a:defRPr/>
              </a:pPr>
              <a:t>2023-10-27</a:t>
            </a:fld>
            <a:endParaRPr lang="sv-SE" sz="1200" dirty="0">
              <a:solidFill>
                <a:prstClr val="black"/>
              </a:solidFill>
              <a:latin typeface="Aria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pPr algn="ctr" defTabSz="914377">
              <a:defRPr/>
            </a:pPr>
            <a:endParaRPr lang="sv-SE" sz="1200" dirty="0">
              <a:solidFill>
                <a:prstClr val="black"/>
              </a:solidFill>
              <a:latin typeface="Arial"/>
            </a:endParaRPr>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pPr algn="r" defTabSz="914377">
              <a:defRPr/>
            </a:pPr>
            <a:fld id="{34C9B0E5-37D7-412E-A162-6A236BADC197}" type="slidenum">
              <a:rPr lang="sv-SE" sz="1200" smtClean="0">
                <a:solidFill>
                  <a:prstClr val="black"/>
                </a:solidFill>
                <a:latin typeface="Arial"/>
              </a:rPr>
              <a:pPr algn="r" defTabSz="914377">
                <a:defRPr/>
              </a:pPr>
              <a:t>‹#›</a:t>
            </a:fld>
            <a:endParaRPr lang="sv-SE" sz="1200" dirty="0">
              <a:solidFill>
                <a:prstClr val="black"/>
              </a:solidFill>
              <a:latin typeface="Arial"/>
            </a:endParaRPr>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1779" y="-9524"/>
            <a:ext cx="3096000" cy="3599059"/>
          </a:xfrm>
          <a:prstGeom prst="rect">
            <a:avLst/>
          </a:prstGeom>
        </p:spPr>
      </p:pic>
    </p:spTree>
    <p:extLst>
      <p:ext uri="{BB962C8B-B14F-4D97-AF65-F5344CB8AC3E}">
        <p14:creationId xmlns:p14="http://schemas.microsoft.com/office/powerpoint/2010/main" val="297082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3392" y="1028733"/>
            <a:ext cx="10972800" cy="1143000"/>
          </a:xfrm>
          <a:prstGeom prst="rect">
            <a:avLst/>
          </a:prstGeom>
        </p:spPr>
        <p:txBody>
          <a:bodyPr vert="horz" lIns="91440" tIns="45720" rIns="91440" bIns="45720" rtlCol="0" anchor="ctr">
            <a:normAutofit/>
          </a:bodyPr>
          <a:lstStyle/>
          <a:p>
            <a:r>
              <a:rPr lang="sv-SE" dirty="0"/>
              <a:t>Klicka här för att fylla i rubrik</a:t>
            </a:r>
          </a:p>
        </p:txBody>
      </p:sp>
      <p:sp>
        <p:nvSpPr>
          <p:cNvPr id="3" name="Platshållare för text 2"/>
          <p:cNvSpPr>
            <a:spLocks noGrp="1"/>
          </p:cNvSpPr>
          <p:nvPr>
            <p:ph type="body" idx="1"/>
          </p:nvPr>
        </p:nvSpPr>
        <p:spPr>
          <a:xfrm>
            <a:off x="609600" y="2276874"/>
            <a:ext cx="10972800" cy="3744415"/>
          </a:xfrm>
          <a:prstGeom prst="rect">
            <a:avLst/>
          </a:prstGeom>
        </p:spPr>
        <p:txBody>
          <a:bodyPr vert="horz" lIns="91440" tIns="45720" rIns="91440" bIns="45720" rtlCol="0">
            <a:normAutofit/>
          </a:bodyPr>
          <a:lstStyle/>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a:t>Klicka här för att ändra texten</a:t>
            </a:r>
          </a:p>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a:p>
        </p:txBody>
      </p:sp>
      <p:pic>
        <p:nvPicPr>
          <p:cNvPr id="1027" name="Bildobjekt 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248128" y="6269121"/>
            <a:ext cx="1376603" cy="38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880310" y="6173100"/>
            <a:ext cx="1035791" cy="48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150352" y="6269121"/>
            <a:ext cx="1514267" cy="384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1" y="5858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sv-SE" sz="2400">
              <a:solidFill>
                <a:srgbClr val="363636"/>
              </a:solidFill>
            </a:endParaRPr>
          </a:p>
        </p:txBody>
      </p:sp>
      <p:sp>
        <p:nvSpPr>
          <p:cNvPr id="9" name="Rectangle 5"/>
          <p:cNvSpPr>
            <a:spLocks noChangeArrowheads="1"/>
          </p:cNvSpPr>
          <p:nvPr userDrawn="1"/>
        </p:nvSpPr>
        <p:spPr bwMode="auto">
          <a:xfrm>
            <a:off x="5269924" y="1118585"/>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0" name="Rectangle 6"/>
          <p:cNvSpPr>
            <a:spLocks noChangeArrowheads="1"/>
          </p:cNvSpPr>
          <p:nvPr userDrawn="1"/>
        </p:nvSpPr>
        <p:spPr bwMode="auto">
          <a:xfrm>
            <a:off x="5269924" y="1842484"/>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8" name="Rektangel 17"/>
          <p:cNvSpPr/>
          <p:nvPr userDrawn="1"/>
        </p:nvSpPr>
        <p:spPr>
          <a:xfrm>
            <a:off x="638239" y="6365068"/>
            <a:ext cx="2289409" cy="297454"/>
          </a:xfrm>
          <a:prstGeom prst="rect">
            <a:avLst/>
          </a:prstGeom>
        </p:spPr>
        <p:txBody>
          <a:bodyPr wrap="none">
            <a:spAutoFit/>
          </a:bodyPr>
          <a:lstStyle/>
          <a:p>
            <a:pPr algn="r"/>
            <a:r>
              <a:rPr lang="sv-SE" sz="1333" dirty="0">
                <a:solidFill>
                  <a:srgbClr val="363636"/>
                </a:solidFill>
                <a:latin typeface="Arial"/>
              </a:rPr>
              <a:t>Sydöstra sjukvårdsregionen</a:t>
            </a:r>
            <a:endParaRPr lang="sv-SE" sz="1467" dirty="0">
              <a:solidFill>
                <a:srgbClr val="363636"/>
              </a:solidFill>
              <a:latin typeface="Arial"/>
            </a:endParaRPr>
          </a:p>
        </p:txBody>
      </p:sp>
    </p:spTree>
    <p:extLst>
      <p:ext uri="{BB962C8B-B14F-4D97-AF65-F5344CB8AC3E}">
        <p14:creationId xmlns:p14="http://schemas.microsoft.com/office/powerpoint/2010/main" val="3737020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9170" rtl="0" eaLnBrk="1" latinLnBrk="0" hangingPunct="1">
        <a:spcBef>
          <a:spcPct val="0"/>
        </a:spcBef>
        <a:buNone/>
        <a:defRPr sz="5333"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1219170" rtl="0" eaLnBrk="1" fontAlgn="auto" latinLnBrk="0" hangingPunct="1">
        <a:lnSpc>
          <a:spcPct val="100000"/>
        </a:lnSpc>
        <a:spcBef>
          <a:spcPct val="20000"/>
        </a:spcBef>
        <a:spcAft>
          <a:spcPts val="0"/>
        </a:spcAft>
        <a:buClrTx/>
        <a:buSzTx/>
        <a:buFontTx/>
        <a:buNone/>
        <a:tabLst/>
        <a:defRPr sz="3733"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12192000" cy="59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4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7" name="Rubrik 6"/>
          <p:cNvSpPr>
            <a:spLocks noGrp="1"/>
          </p:cNvSpPr>
          <p:nvPr>
            <p:ph type="ctrTitle"/>
          </p:nvPr>
        </p:nvSpPr>
        <p:spPr>
          <a:xfrm>
            <a:off x="914400" y="2130428"/>
            <a:ext cx="10363200" cy="2030511"/>
          </a:xfrm>
        </p:spPr>
        <p:txBody>
          <a:bodyPr>
            <a:noAutofit/>
          </a:bodyPr>
          <a:lstStyle/>
          <a:p>
            <a:pPr lvl="0" algn="l"/>
            <a:r>
              <a:rPr lang="sv-SE" sz="4800" dirty="0">
                <a:solidFill>
                  <a:schemeClr val="bg1"/>
                </a:solidFill>
              </a:rPr>
              <a:t>RPO </a:t>
            </a:r>
            <a:r>
              <a:rPr lang="sv-SE" sz="4800" dirty="0" err="1">
                <a:solidFill>
                  <a:schemeClr val="bg1"/>
                </a:solidFill>
              </a:rPr>
              <a:t>Lung</a:t>
            </a:r>
            <a:r>
              <a:rPr lang="sv-SE" sz="4800" dirty="0">
                <a:solidFill>
                  <a:schemeClr val="bg1"/>
                </a:solidFill>
              </a:rPr>
              <a:t> och allergi</a:t>
            </a:r>
            <a:br>
              <a:rPr lang="sv-SE" sz="3200" dirty="0">
                <a:solidFill>
                  <a:schemeClr val="bg1"/>
                </a:solidFill>
              </a:rPr>
            </a:br>
            <a:br>
              <a:rPr lang="sv-SE" sz="3200" dirty="0">
                <a:solidFill>
                  <a:schemeClr val="bg1"/>
                </a:solidFill>
              </a:rPr>
            </a:br>
            <a:r>
              <a:rPr lang="sv-SE" sz="3200" dirty="0">
                <a:solidFill>
                  <a:schemeClr val="bg1"/>
                </a:solidFill>
              </a:rPr>
              <a:t>Översiktlig handlingsplan för 2023</a:t>
            </a:r>
            <a:br>
              <a:rPr lang="sv-SE" sz="3200" dirty="0">
                <a:solidFill>
                  <a:schemeClr val="bg1"/>
                </a:solidFill>
              </a:rPr>
            </a:br>
            <a:br>
              <a:rPr lang="sv-SE" sz="3200" dirty="0">
                <a:solidFill>
                  <a:schemeClr val="bg1"/>
                </a:solidFill>
              </a:rPr>
            </a:br>
            <a:r>
              <a:rPr lang="sv-SE" sz="1400" dirty="0">
                <a:solidFill>
                  <a:schemeClr val="bg1"/>
                </a:solidFill>
              </a:rPr>
              <a:t>Uppdaterad: 2023-09-21 Västervik RPO möte </a:t>
            </a:r>
            <a:br>
              <a:rPr lang="sv-SE" sz="1400" dirty="0">
                <a:solidFill>
                  <a:schemeClr val="bg1"/>
                </a:solidFill>
              </a:rPr>
            </a:br>
            <a:br>
              <a:rPr lang="sv-SE" sz="1400" dirty="0">
                <a:solidFill>
                  <a:schemeClr val="bg1"/>
                </a:solidFill>
              </a:rPr>
            </a:br>
            <a:endParaRPr lang="sv-SE" sz="1400" dirty="0">
              <a:solidFill>
                <a:schemeClr val="bg1"/>
              </a:solidFill>
            </a:endParaRPr>
          </a:p>
        </p:txBody>
      </p:sp>
    </p:spTree>
    <p:extLst>
      <p:ext uri="{BB962C8B-B14F-4D97-AF65-F5344CB8AC3E}">
        <p14:creationId xmlns:p14="http://schemas.microsoft.com/office/powerpoint/2010/main" val="1656302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a:bodyPr>
          <a:lstStyle/>
          <a:p>
            <a:r>
              <a:rPr lang="sv-SE" sz="4400" dirty="0"/>
              <a:t>KR möte 20230925</a:t>
            </a:r>
          </a:p>
        </p:txBody>
      </p:sp>
      <p:pic>
        <p:nvPicPr>
          <p:cNvPr id="2050" name="Picture 2" descr="3BDF98815962A842A08A213D91CFFF52@regionkalm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552" y="2171733"/>
            <a:ext cx="561975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kt 5"/>
          <p:cNvGraphicFramePr>
            <a:graphicFrameLocks noChangeAspect="1"/>
          </p:cNvGraphicFramePr>
          <p:nvPr/>
        </p:nvGraphicFramePr>
        <p:xfrm>
          <a:off x="5808791" y="2171733"/>
          <a:ext cx="6284913" cy="3692525"/>
        </p:xfrm>
        <a:graphic>
          <a:graphicData uri="http://schemas.openxmlformats.org/presentationml/2006/ole">
            <mc:AlternateContent xmlns:mc="http://schemas.openxmlformats.org/markup-compatibility/2006">
              <mc:Choice xmlns:v="urn:schemas-microsoft-com:vml" Requires="v">
                <p:oleObj name="Dokument" r:id="rId3" imgW="6284614" imgH="3692622" progId="Word.Document.12">
                  <p:embed/>
                </p:oleObj>
              </mc:Choice>
              <mc:Fallback>
                <p:oleObj name="Dokument" r:id="rId3" imgW="6284614" imgH="3692622" progId="Word.Document.12">
                  <p:embed/>
                  <p:pic>
                    <p:nvPicPr>
                      <p:cNvPr id="6" name="Objekt 5"/>
                      <p:cNvPicPr/>
                      <p:nvPr/>
                    </p:nvPicPr>
                    <p:blipFill>
                      <a:blip r:embed="rId4"/>
                      <a:stretch>
                        <a:fillRect/>
                      </a:stretch>
                    </p:blipFill>
                    <p:spPr>
                      <a:xfrm>
                        <a:off x="5808791" y="2171733"/>
                        <a:ext cx="6284913" cy="3692525"/>
                      </a:xfrm>
                      <a:prstGeom prst="rect">
                        <a:avLst/>
                      </a:prstGeom>
                    </p:spPr>
                  </p:pic>
                </p:oleObj>
              </mc:Fallback>
            </mc:AlternateContent>
          </a:graphicData>
        </a:graphic>
      </p:graphicFrame>
      <p:cxnSp>
        <p:nvCxnSpPr>
          <p:cNvPr id="8" name="Rak pilkoppling 7"/>
          <p:cNvCxnSpPr/>
          <p:nvPr/>
        </p:nvCxnSpPr>
        <p:spPr>
          <a:xfrm flipH="1">
            <a:off x="8502316" y="1347537"/>
            <a:ext cx="1892968" cy="2005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Rak pilkoppling 9"/>
          <p:cNvCxnSpPr/>
          <p:nvPr/>
        </p:nvCxnSpPr>
        <p:spPr>
          <a:xfrm flipH="1">
            <a:off x="9055768" y="1387642"/>
            <a:ext cx="1331495" cy="3007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843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723933"/>
            <a:ext cx="10972800" cy="1143000"/>
          </a:xfrm>
        </p:spPr>
        <p:txBody>
          <a:bodyPr>
            <a:normAutofit fontScale="90000"/>
          </a:bodyPr>
          <a:lstStyle/>
          <a:p>
            <a:r>
              <a:rPr lang="sv-SE" dirty="0"/>
              <a:t>Revision av handlingsplan för RPO </a:t>
            </a:r>
            <a:r>
              <a:rPr lang="sv-SE" dirty="0" err="1"/>
              <a:t>lung</a:t>
            </a:r>
            <a:r>
              <a:rPr lang="sv-SE" dirty="0"/>
              <a:t> och allergi 2023</a:t>
            </a:r>
          </a:p>
        </p:txBody>
      </p:sp>
      <p:sp>
        <p:nvSpPr>
          <p:cNvPr id="3" name="Platshållare för innehåll 2"/>
          <p:cNvSpPr>
            <a:spLocks noGrp="1"/>
          </p:cNvSpPr>
          <p:nvPr>
            <p:ph idx="1"/>
          </p:nvPr>
        </p:nvSpPr>
        <p:spPr>
          <a:xfrm>
            <a:off x="609600" y="2525526"/>
            <a:ext cx="10972800" cy="3744415"/>
          </a:xfrm>
        </p:spPr>
        <p:txBody>
          <a:bodyPr>
            <a:normAutofit/>
          </a:bodyPr>
          <a:lstStyle/>
          <a:p>
            <a:r>
              <a:rPr lang="sv-SE" sz="2800" dirty="0"/>
              <a:t>Ersätter årsrapport </a:t>
            </a:r>
          </a:p>
          <a:p>
            <a:r>
              <a:rPr lang="sv-SE" sz="2800" dirty="0"/>
              <a:t>Redovisas 25 </a:t>
            </a:r>
            <a:r>
              <a:rPr lang="sv-SE" sz="2800" dirty="0" err="1"/>
              <a:t>sept</a:t>
            </a:r>
            <a:r>
              <a:rPr lang="sv-SE" sz="2800" dirty="0"/>
              <a:t> Kunskapsråd sydöstra</a:t>
            </a:r>
          </a:p>
        </p:txBody>
      </p:sp>
    </p:spTree>
    <p:extLst>
      <p:ext uri="{BB962C8B-B14F-4D97-AF65-F5344CB8AC3E}">
        <p14:creationId xmlns:p14="http://schemas.microsoft.com/office/powerpoint/2010/main" val="176370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nvGraphicFramePr>
        <p:xfrm>
          <a:off x="0" y="-452215"/>
          <a:ext cx="12191999" cy="9553686"/>
        </p:xfrm>
        <a:graphic>
          <a:graphicData uri="http://schemas.openxmlformats.org/drawingml/2006/table">
            <a:tbl>
              <a:tblPr firstRow="1" bandRow="1">
                <a:tableStyleId>{72833802-FEF1-4C79-8D5D-14CF1EAF98D9}</a:tableStyleId>
              </a:tblPr>
              <a:tblGrid>
                <a:gridCol w="2444436">
                  <a:extLst>
                    <a:ext uri="{9D8B030D-6E8A-4147-A177-3AD203B41FA5}">
                      <a16:colId xmlns:a16="http://schemas.microsoft.com/office/drawing/2014/main" val="20000"/>
                    </a:ext>
                  </a:extLst>
                </a:gridCol>
                <a:gridCol w="2652665">
                  <a:extLst>
                    <a:ext uri="{9D8B030D-6E8A-4147-A177-3AD203B41FA5}">
                      <a16:colId xmlns:a16="http://schemas.microsoft.com/office/drawing/2014/main" val="20001"/>
                    </a:ext>
                  </a:extLst>
                </a:gridCol>
                <a:gridCol w="3395049">
                  <a:extLst>
                    <a:ext uri="{9D8B030D-6E8A-4147-A177-3AD203B41FA5}">
                      <a16:colId xmlns:a16="http://schemas.microsoft.com/office/drawing/2014/main" val="1830092349"/>
                    </a:ext>
                  </a:extLst>
                </a:gridCol>
                <a:gridCol w="2801161">
                  <a:extLst>
                    <a:ext uri="{9D8B030D-6E8A-4147-A177-3AD203B41FA5}">
                      <a16:colId xmlns:a16="http://schemas.microsoft.com/office/drawing/2014/main" val="2606121942"/>
                    </a:ext>
                  </a:extLst>
                </a:gridCol>
                <a:gridCol w="898688">
                  <a:extLst>
                    <a:ext uri="{9D8B030D-6E8A-4147-A177-3AD203B41FA5}">
                      <a16:colId xmlns:a16="http://schemas.microsoft.com/office/drawing/2014/main" val="3795709679"/>
                    </a:ext>
                  </a:extLst>
                </a:gridCol>
              </a:tblGrid>
              <a:tr h="494995">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Nationellt insatsområde</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Prioriterat område </a:t>
                      </a:r>
                      <a:br>
                        <a:rPr lang="sv-SE" sz="1600" dirty="0"/>
                      </a:br>
                      <a:r>
                        <a:rPr lang="sv-SE" sz="1600" dirty="0"/>
                        <a:t>och patientlöften</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Aktiviteter</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6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34413">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i="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400" b="1" i="0" dirty="0">
                          <a:solidFill>
                            <a:schemeClr val="tx1"/>
                          </a:solidFill>
                        </a:rPr>
                        <a:t>Lungcancer</a:t>
                      </a:r>
                    </a:p>
                    <a:p>
                      <a:endParaRPr lang="sv-SE" sz="1200" b="1" i="0" baseline="0" dirty="0">
                        <a:solidFill>
                          <a:srgbClr val="FF0000"/>
                        </a:solidFill>
                        <a:latin typeface="+mj-lt"/>
                      </a:endParaRPr>
                    </a:p>
                    <a:p>
                      <a:pPr algn="l"/>
                      <a:r>
                        <a:rPr lang="sv-SE" sz="700" b="0" i="1" dirty="0">
                          <a:solidFill>
                            <a:schemeClr val="accent1"/>
                          </a:solidFill>
                          <a:effectLst/>
                          <a:latin typeface="Graphik"/>
                        </a:rPr>
                        <a:t>Som patient i Sydöstra sjukvårdsregionen ska du; </a:t>
                      </a:r>
                    </a:p>
                    <a:p>
                      <a:pPr algn="l"/>
                      <a:endParaRPr lang="sv-SE" sz="700" b="0" i="1" dirty="0">
                        <a:solidFill>
                          <a:schemeClr val="accent1"/>
                        </a:solidFill>
                        <a:effectLst/>
                        <a:latin typeface="Graphik"/>
                      </a:endParaRPr>
                    </a:p>
                    <a:p>
                      <a:pPr lvl="1">
                        <a:buFont typeface="Arial" panose="020B0604020202020204" pitchFamily="34" charset="0"/>
                        <a:buChar char="•"/>
                      </a:pPr>
                      <a:r>
                        <a:rPr lang="sv-SE" sz="700" b="0" i="1" dirty="0">
                          <a:solidFill>
                            <a:schemeClr val="accent1"/>
                          </a:solidFill>
                          <a:effectLst/>
                          <a:latin typeface="Graphik"/>
                        </a:rPr>
                        <a:t>erbjudas vård som är lätt tillgänglig för kontakt, bedömning och besök</a:t>
                      </a:r>
                    </a:p>
                    <a:p>
                      <a:pPr lvl="1">
                        <a:buFont typeface="Arial" panose="020B0604020202020204" pitchFamily="34" charset="0"/>
                        <a:buNone/>
                      </a:pPr>
                      <a:endParaRPr lang="sv-SE" sz="700" b="0" i="1" dirty="0">
                        <a:solidFill>
                          <a:schemeClr val="accent1"/>
                        </a:solidFill>
                        <a:effectLst/>
                        <a:latin typeface="Graphik"/>
                      </a:endParaRPr>
                    </a:p>
                    <a:p>
                      <a:pPr lvl="1">
                        <a:buFont typeface="Arial" panose="020B0604020202020204" pitchFamily="34" charset="0"/>
                        <a:buChar char="•"/>
                      </a:pPr>
                      <a:r>
                        <a:rPr lang="sv-SE" sz="700" b="0" i="1" dirty="0">
                          <a:solidFill>
                            <a:schemeClr val="accent1"/>
                          </a:solidFill>
                          <a:effectLst/>
                          <a:latin typeface="Graphik"/>
                        </a:rPr>
                        <a:t>erbjudas diagnostik och behandling och uppföljning enligt bästa kunskap i varje möte</a:t>
                      </a:r>
                    </a:p>
                    <a:p>
                      <a:pPr lvl="1">
                        <a:buFont typeface="Arial" panose="020B0604020202020204" pitchFamily="34" charset="0"/>
                        <a:buNone/>
                      </a:pPr>
                      <a:endParaRPr lang="sv-SE" sz="700" b="0" i="1" dirty="0">
                        <a:solidFill>
                          <a:schemeClr val="accent1"/>
                        </a:solidFill>
                        <a:effectLst/>
                        <a:latin typeface="Graphik"/>
                      </a:endParaRPr>
                    </a:p>
                    <a:p>
                      <a:pPr lvl="1">
                        <a:buFont typeface="Arial" panose="020B0604020202020204" pitchFamily="34" charset="0"/>
                        <a:buChar char="•"/>
                      </a:pPr>
                      <a:r>
                        <a:rPr lang="sv-SE" sz="700" b="0" i="1" dirty="0">
                          <a:solidFill>
                            <a:schemeClr val="accent1"/>
                          </a:solidFill>
                          <a:effectLst/>
                          <a:latin typeface="Graphik"/>
                        </a:rPr>
                        <a:t>vara delaktig och välinformerad genom hela vårdkedjan</a:t>
                      </a:r>
                    </a:p>
                    <a:p>
                      <a:pPr lvl="1">
                        <a:buFont typeface="Arial" panose="020B0604020202020204" pitchFamily="34" charset="0"/>
                        <a:buNone/>
                      </a:pPr>
                      <a:endParaRPr lang="sv-SE" sz="700" b="0" i="1" dirty="0">
                        <a:solidFill>
                          <a:schemeClr val="accent1"/>
                        </a:solidFill>
                        <a:effectLst/>
                        <a:latin typeface="Graphik"/>
                      </a:endParaRPr>
                    </a:p>
                    <a:p>
                      <a:pPr lvl="1">
                        <a:buFont typeface="Arial" panose="020B0604020202020204" pitchFamily="34" charset="0"/>
                        <a:buChar char="•"/>
                      </a:pPr>
                      <a:r>
                        <a:rPr lang="sv-SE" sz="700" b="0" i="1" dirty="0">
                          <a:solidFill>
                            <a:schemeClr val="accent1"/>
                          </a:solidFill>
                          <a:effectLst/>
                          <a:latin typeface="Graphik"/>
                        </a:rPr>
                        <a:t>få tillgång till jämlik vård</a:t>
                      </a:r>
                    </a:p>
                    <a:p>
                      <a:pPr lvl="1">
                        <a:buFont typeface="Arial" panose="020B0604020202020204" pitchFamily="34" charset="0"/>
                        <a:buNone/>
                      </a:pPr>
                      <a:endParaRPr lang="sv-SE" sz="700" b="0" i="1" dirty="0">
                        <a:solidFill>
                          <a:schemeClr val="accent1"/>
                        </a:solidFill>
                        <a:effectLst/>
                        <a:latin typeface="Graphik"/>
                      </a:endParaRPr>
                    </a:p>
                    <a:p>
                      <a:pPr lvl="1">
                        <a:buFont typeface="Arial" panose="020B0604020202020204" pitchFamily="34" charset="0"/>
                        <a:buChar char="•"/>
                      </a:pPr>
                      <a:r>
                        <a:rPr lang="sv-SE" sz="700" b="0" i="1" dirty="0">
                          <a:solidFill>
                            <a:schemeClr val="accent1"/>
                          </a:solidFill>
                          <a:effectLst/>
                          <a:latin typeface="Graphik"/>
                        </a:rPr>
                        <a:t>erbjudas bästa möjliga</a:t>
                      </a:r>
                    </a:p>
                    <a:p>
                      <a:pPr lvl="1">
                        <a:buFont typeface="Arial" panose="020B0604020202020204" pitchFamily="34" charset="0"/>
                        <a:buChar char="•"/>
                      </a:pPr>
                      <a:r>
                        <a:rPr lang="sv-SE" sz="700" b="0" i="1" dirty="0">
                          <a:solidFill>
                            <a:schemeClr val="accent1"/>
                          </a:solidFill>
                          <a:effectLst/>
                          <a:latin typeface="Graphik"/>
                        </a:rPr>
                        <a:t>hälsofrämjande insatser och välfungerande screeningprogram</a:t>
                      </a:r>
                    </a:p>
                    <a:p>
                      <a:pPr lvl="1">
                        <a:buFont typeface="Arial" panose="020B0604020202020204" pitchFamily="34" charset="0"/>
                        <a:buNone/>
                      </a:pPr>
                      <a:endParaRPr lang="sv-SE" sz="700" b="0" i="1" dirty="0">
                        <a:solidFill>
                          <a:schemeClr val="accent1"/>
                        </a:solidFill>
                        <a:effectLst/>
                        <a:latin typeface="Graphik"/>
                      </a:endParaRPr>
                    </a:p>
                    <a:p>
                      <a:pPr lvl="1">
                        <a:buFont typeface="Arial" panose="020B0604020202020204" pitchFamily="34" charset="0"/>
                        <a:buChar char="•"/>
                      </a:pPr>
                      <a:r>
                        <a:rPr lang="sv-SE" sz="700" b="0" i="1" dirty="0">
                          <a:solidFill>
                            <a:schemeClr val="accent1"/>
                          </a:solidFill>
                          <a:effectLst/>
                          <a:latin typeface="Graphik"/>
                        </a:rPr>
                        <a:t>få tillgång till patientsäker vård</a:t>
                      </a:r>
                    </a:p>
                    <a:p>
                      <a:pPr lvl="1">
                        <a:buFont typeface="Arial" panose="020B0604020202020204" pitchFamily="34" charset="0"/>
                        <a:buChar char="•"/>
                      </a:pPr>
                      <a:endParaRPr lang="sv-SE" sz="700" b="0" i="1" dirty="0">
                        <a:solidFill>
                          <a:schemeClr val="accent1"/>
                        </a:solidFill>
                        <a:effectLst/>
                        <a:latin typeface="Graphik"/>
                      </a:endParaRPr>
                    </a:p>
                    <a:p>
                      <a:pPr lvl="1">
                        <a:buFont typeface="Arial" panose="020B0604020202020204" pitchFamily="34" charset="0"/>
                        <a:buChar char="•"/>
                      </a:pPr>
                      <a:r>
                        <a:rPr lang="sv-SE" sz="700" b="0" i="1" dirty="0">
                          <a:solidFill>
                            <a:schemeClr val="accent1"/>
                          </a:solidFill>
                          <a:effectLst/>
                          <a:latin typeface="Graphik"/>
                        </a:rPr>
                        <a:t>erbjudas kostnadseffektiv vård</a:t>
                      </a:r>
                    </a:p>
                    <a:p>
                      <a:pPr algn="l">
                        <a:buFont typeface="Arial" panose="020B0604020202020204" pitchFamily="34" charset="0"/>
                        <a:buChar char="•"/>
                      </a:pPr>
                      <a:endParaRPr lang="sv-SE" sz="700" i="1" dirty="0">
                        <a:solidFill>
                          <a:schemeClr val="accent1"/>
                        </a:solidFill>
                        <a:latin typeface="Graphik"/>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r>
                        <a:rPr lang="sv-SE" sz="1000" b="0" i="1" strike="noStrike" kern="1200" dirty="0">
                          <a:solidFill>
                            <a:srgbClr val="FF0000"/>
                          </a:solidFill>
                          <a:effectLst/>
                          <a:latin typeface="+mn-lt"/>
                          <a:ea typeface="Bryant Regular"/>
                          <a:cs typeface="Bryant Regular"/>
                        </a:rPr>
                        <a:t>=RCC kriterier</a:t>
                      </a:r>
                    </a:p>
                    <a:p>
                      <a:endParaRPr lang="sv-SE" sz="1000" b="0" i="0" strike="sngStrike" kern="1200" dirty="0">
                        <a:solidFill>
                          <a:srgbClr val="FF0000"/>
                        </a:solidFill>
                        <a:effectLst/>
                        <a:latin typeface="+mn-lt"/>
                        <a:ea typeface="Bryant Regular"/>
                        <a:cs typeface="Bryant Regular"/>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sv-SE" sz="1000" i="0" dirty="0">
                          <a:solidFill>
                            <a:schemeClr val="tx1"/>
                          </a:solidFill>
                          <a:latin typeface="+mj-lt"/>
                        </a:rPr>
                        <a:t>1 Få behandling inom tid som anges i standardiserade vårdförlopp</a:t>
                      </a:r>
                      <a:r>
                        <a:rPr lang="sv-SE" sz="1000" i="0" baseline="0" dirty="0">
                          <a:solidFill>
                            <a:schemeClr val="tx1"/>
                          </a:solidFill>
                          <a:latin typeface="+mj-lt"/>
                        </a:rPr>
                        <a:t> lungcancer</a:t>
                      </a:r>
                      <a:r>
                        <a:rPr lang="sv-SE" sz="1000" i="0" dirty="0">
                          <a:solidFill>
                            <a:schemeClr val="tx1"/>
                          </a:solidFill>
                          <a:latin typeface="+mj-lt"/>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sv-SE" sz="1000" i="0" dirty="0">
                          <a:solidFill>
                            <a:schemeClr val="tx1"/>
                          </a:solidFill>
                          <a:latin typeface="+mj-lt"/>
                        </a:rPr>
                        <a:t>2</a:t>
                      </a:r>
                      <a:r>
                        <a:rPr lang="sv-SE" sz="1000" i="0" baseline="0" dirty="0">
                          <a:solidFill>
                            <a:schemeClr val="tx1"/>
                          </a:solidFill>
                          <a:latin typeface="+mj-lt"/>
                        </a:rPr>
                        <a:t> </a:t>
                      </a:r>
                      <a:r>
                        <a:rPr lang="sv-SE" sz="1000" i="0" dirty="0">
                          <a:solidFill>
                            <a:schemeClr val="tx1"/>
                          </a:solidFill>
                          <a:latin typeface="+mj-lt"/>
                        </a:rPr>
                        <a:t>Erbjudas diagnostik och behandling enligt Best </a:t>
                      </a:r>
                      <a:r>
                        <a:rPr lang="sv-SE" sz="1000" i="0" dirty="0" err="1">
                          <a:solidFill>
                            <a:schemeClr val="tx1"/>
                          </a:solidFill>
                          <a:latin typeface="+mj-lt"/>
                        </a:rPr>
                        <a:t>practice</a:t>
                      </a:r>
                      <a:r>
                        <a:rPr lang="sv-SE" sz="1000" i="0" dirty="0">
                          <a:solidFill>
                            <a:schemeClr val="tx1"/>
                          </a:solidFill>
                          <a:latin typeface="+mj-lt"/>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sv-SE" sz="1000" i="0" dirty="0">
                          <a:solidFill>
                            <a:schemeClr val="tx1"/>
                          </a:solidFill>
                          <a:latin typeface="+mj-lt"/>
                        </a:rPr>
                        <a:t>3. Vara välinformerade och delaktiga genom hela vårdkedjan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sv-SE" sz="1000" i="0" dirty="0">
                          <a:solidFill>
                            <a:schemeClr val="tx1"/>
                          </a:solidFill>
                          <a:latin typeface="+mj-lt"/>
                        </a:rPr>
                        <a:t>4. Få lika god </a:t>
                      </a:r>
                      <a:r>
                        <a:rPr lang="sv-SE" sz="1000" i="0" dirty="0">
                          <a:solidFill>
                            <a:schemeClr val="accent1"/>
                          </a:solidFill>
                          <a:latin typeface="+mj-lt"/>
                        </a:rPr>
                        <a:t>palliativ</a:t>
                      </a:r>
                      <a:r>
                        <a:rPr lang="sv-SE" sz="1000" i="0" dirty="0">
                          <a:solidFill>
                            <a:schemeClr val="tx1"/>
                          </a:solidFill>
                          <a:latin typeface="+mj-lt"/>
                        </a:rPr>
                        <a:t> vård oavsett bostadsort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sv-SE" sz="1000" i="0" dirty="0">
                          <a:solidFill>
                            <a:schemeClr val="tx1"/>
                          </a:solidFill>
                          <a:latin typeface="+mj-lt"/>
                        </a:rPr>
                        <a:t>5. Erbjudas bästa möjliga hälsofrämjande insatser och välfungerande screeningprogram</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sv-SE" sz="1000" i="0" dirty="0">
                          <a:solidFill>
                            <a:schemeClr val="tx1"/>
                          </a:solidFill>
                          <a:latin typeface="+mj-lt"/>
                        </a:rPr>
                        <a:t>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sv-SE" sz="1000" i="0" dirty="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sv-SE" sz="1000" i="0" dirty="0">
                          <a:solidFill>
                            <a:schemeClr val="tx1"/>
                          </a:solidFill>
                          <a:latin typeface="+mj-lt"/>
                        </a:rPr>
                        <a:t>6. Regionalt cancercentrum sydöst ska prioritera patientnära forskning inom cancerområdet</a:t>
                      </a:r>
                      <a:endParaRPr lang="sv-SE" sz="1000" i="0" baseline="0" dirty="0">
                        <a:solidFill>
                          <a:schemeClr val="tx1"/>
                        </a:solidFill>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1</a:t>
                      </a:r>
                      <a:r>
                        <a:rPr lang="sv-SE" sz="1000" i="0" kern="1200" baseline="0" dirty="0">
                          <a:solidFill>
                            <a:schemeClr val="tx1"/>
                          </a:solidFill>
                          <a:latin typeface="+mj-lt"/>
                          <a:ea typeface="+mn-ea"/>
                          <a:cs typeface="+mn-cs"/>
                        </a:rPr>
                        <a:t> </a:t>
                      </a:r>
                      <a:r>
                        <a:rPr lang="sv-SE" sz="1000" i="0" kern="1200" dirty="0">
                          <a:solidFill>
                            <a:srgbClr val="FF0000"/>
                          </a:solidFill>
                          <a:latin typeface="+mj-lt"/>
                          <a:ea typeface="+mn-ea"/>
                          <a:cs typeface="+mn-cs"/>
                        </a:rPr>
                        <a:t>PET kapaciteten </a:t>
                      </a:r>
                      <a:r>
                        <a:rPr lang="sv-SE" sz="1000" i="0" kern="1200" dirty="0">
                          <a:solidFill>
                            <a:schemeClr val="tx1"/>
                          </a:solidFill>
                          <a:latin typeface="+mj-lt"/>
                          <a:ea typeface="+mn-ea"/>
                          <a:cs typeface="+mn-cs"/>
                        </a:rPr>
                        <a:t>för undermålig i delar av sydöstra regionen (Östergötland</a:t>
                      </a:r>
                      <a:r>
                        <a:rPr lang="sv-SE" sz="1000" i="0" kern="1200" baseline="0" dirty="0">
                          <a:solidFill>
                            <a:schemeClr val="tx1"/>
                          </a:solidFill>
                          <a:latin typeface="+mj-lt"/>
                          <a:ea typeface="+mn-ea"/>
                          <a:cs typeface="+mn-cs"/>
                        </a:rPr>
                        <a:t> och Kalmar)</a:t>
                      </a: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Tiden för </a:t>
                      </a:r>
                      <a:r>
                        <a:rPr lang="sv-SE" sz="1000" i="0" kern="1200" dirty="0">
                          <a:solidFill>
                            <a:srgbClr val="FF0000"/>
                          </a:solidFill>
                          <a:latin typeface="+mj-lt"/>
                          <a:ea typeface="+mn-ea"/>
                          <a:cs typeface="+mn-cs"/>
                        </a:rPr>
                        <a:t>molekylärpatologi</a:t>
                      </a:r>
                      <a:r>
                        <a:rPr lang="sv-SE" sz="1000" i="0" kern="1200" dirty="0">
                          <a:solidFill>
                            <a:schemeClr val="tx1"/>
                          </a:solidFill>
                          <a:latin typeface="+mj-lt"/>
                          <a:ea typeface="+mn-ea"/>
                          <a:cs typeface="+mn-cs"/>
                        </a:rPr>
                        <a:t> är för lång. Tiden för vanlig patologisvar är för lång.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RPO påtalar att  frågorna behöver lyftas till samverkansnämnd.</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2 Kontinuerligt regionala</a:t>
                      </a:r>
                      <a:r>
                        <a:rPr lang="sv-SE" sz="1000" i="0" kern="1200" baseline="0" dirty="0">
                          <a:solidFill>
                            <a:schemeClr val="tx1"/>
                          </a:solidFill>
                          <a:latin typeface="+mj-lt"/>
                          <a:ea typeface="+mn-ea"/>
                          <a:cs typeface="+mn-cs"/>
                        </a:rPr>
                        <a:t> anpassning av nationella vårdprogrammet lungcancer </a:t>
                      </a:r>
                      <a:r>
                        <a:rPr lang="sv-SE" sz="1000" i="0" kern="1200" dirty="0">
                          <a:solidFill>
                            <a:schemeClr val="tx1"/>
                          </a:solidFill>
                          <a:latin typeface="+mj-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Följer vårdprogram</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3 Implementera min vårdplan i papper eller digital form.</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4 – </a:t>
                      </a:r>
                      <a:r>
                        <a:rPr lang="sv-SE" sz="1000" i="0" kern="1200" dirty="0">
                          <a:solidFill>
                            <a:schemeClr val="bg2"/>
                          </a:solidFill>
                          <a:latin typeface="+mj-lt"/>
                          <a:ea typeface="+mn-ea"/>
                          <a:cs typeface="+mn-cs"/>
                        </a:rPr>
                        <a:t>Ojämlik</a:t>
                      </a:r>
                      <a:r>
                        <a:rPr lang="sv-SE" sz="1000" i="0" kern="1200" baseline="0" dirty="0">
                          <a:solidFill>
                            <a:schemeClr val="bg2"/>
                          </a:solidFill>
                          <a:latin typeface="+mj-lt"/>
                          <a:ea typeface="+mn-ea"/>
                          <a:cs typeface="+mn-cs"/>
                        </a:rPr>
                        <a:t> tillgång och i kvalitet till palliativ vård har identifierats. Lokal variation beroende på bostadsort.</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bg2"/>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5 A Cancerrehabilitering   checklista </a:t>
                      </a: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5</a:t>
                      </a:r>
                      <a:r>
                        <a:rPr lang="sv-SE" sz="1000" i="0" kern="1200" baseline="0" dirty="0">
                          <a:solidFill>
                            <a:schemeClr val="tx1"/>
                          </a:solidFill>
                          <a:latin typeface="+mj-lt"/>
                          <a:ea typeface="+mn-ea"/>
                          <a:cs typeface="+mn-cs"/>
                        </a:rPr>
                        <a:t> B </a:t>
                      </a:r>
                      <a:r>
                        <a:rPr lang="sv-SE" sz="1000" i="0" kern="1200" dirty="0">
                          <a:solidFill>
                            <a:schemeClr val="tx1"/>
                          </a:solidFill>
                          <a:latin typeface="+mj-lt"/>
                          <a:ea typeface="+mn-ea"/>
                          <a:cs typeface="+mn-cs"/>
                        </a:rPr>
                        <a:t>Lungcancer  screening pilotprojekt pågår i Sverige.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i="0" kern="1200" dirty="0">
                          <a:solidFill>
                            <a:schemeClr val="tx1"/>
                          </a:solidFill>
                          <a:latin typeface="+mj-lt"/>
                          <a:ea typeface="+mn-ea"/>
                          <a:cs typeface="+mn-cs"/>
                        </a:rPr>
                        <a:t>6  Flera</a:t>
                      </a:r>
                      <a:r>
                        <a:rPr lang="sv-SE" sz="1000" i="0" kern="1200" baseline="0" dirty="0">
                          <a:solidFill>
                            <a:schemeClr val="tx1"/>
                          </a:solidFill>
                          <a:latin typeface="+mj-lt"/>
                          <a:ea typeface="+mn-ea"/>
                          <a:cs typeface="+mn-cs"/>
                        </a:rPr>
                        <a:t> läkemedelsstudier bedrivs. Fler patienter i regionen utanför Linköping bör erbjudas deltagande </a:t>
                      </a:r>
                      <a:endParaRPr lang="sv-SE" sz="100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i="0"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900" b="1" i="1" dirty="0">
                          <a:solidFill>
                            <a:srgbClr val="FF0000"/>
                          </a:solidFill>
                          <a:latin typeface="+mn-lt"/>
                        </a:rPr>
                        <a:t>Uppföljning:</a:t>
                      </a:r>
                      <a:r>
                        <a:rPr lang="sv-SE" sz="900" i="1" dirty="0">
                          <a:solidFill>
                            <a:srgbClr val="FF0000"/>
                          </a:solidFill>
                          <a:latin typeface="+mn-lt"/>
                        </a:rPr>
                        <a:t> ange metod, kvalitetsindikatorer, </a:t>
                      </a:r>
                      <a:r>
                        <a:rPr lang="sv-SE" sz="900" i="1" dirty="0" err="1">
                          <a:solidFill>
                            <a:srgbClr val="FF0000"/>
                          </a:solidFill>
                          <a:latin typeface="+mn-lt"/>
                        </a:rPr>
                        <a:t>målvärden</a:t>
                      </a:r>
                      <a:r>
                        <a:rPr lang="sv-SE" sz="900" i="1" dirty="0">
                          <a:solidFill>
                            <a:srgbClr val="FF0000"/>
                          </a:solidFill>
                          <a:latin typeface="+mn-lt"/>
                        </a:rPr>
                        <a:t> och resultat</a:t>
                      </a: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000" i="0" dirty="0">
                        <a:latin typeface="+mn-lt"/>
                      </a:endParaRPr>
                    </a:p>
                    <a:p>
                      <a:r>
                        <a:rPr lang="sv-SE" sz="1000" i="0" dirty="0">
                          <a:latin typeface="+mj-lt"/>
                        </a:rPr>
                        <a:t>1 </a:t>
                      </a:r>
                      <a:r>
                        <a:rPr lang="sv-SE" sz="1000" i="0" dirty="0">
                          <a:solidFill>
                            <a:schemeClr val="bg2"/>
                          </a:solidFill>
                          <a:latin typeface="+mj-lt"/>
                        </a:rPr>
                        <a:t>Mätning via SVF och INCA.</a:t>
                      </a:r>
                      <a:r>
                        <a:rPr lang="sv-SE" sz="1000" i="0" baseline="0" dirty="0">
                          <a:solidFill>
                            <a:schemeClr val="bg2"/>
                          </a:solidFill>
                          <a:latin typeface="+mj-lt"/>
                        </a:rPr>
                        <a:t> </a:t>
                      </a:r>
                    </a:p>
                    <a:p>
                      <a:r>
                        <a:rPr lang="sv-SE" sz="1000" i="0" baseline="0" dirty="0">
                          <a:solidFill>
                            <a:schemeClr val="bg2"/>
                          </a:solidFill>
                          <a:latin typeface="+mj-lt"/>
                        </a:rPr>
                        <a:t>Målvärde Nå rikssnitt </a:t>
                      </a:r>
                      <a:endParaRPr lang="sv-SE" sz="1000" i="0" dirty="0">
                        <a:solidFill>
                          <a:schemeClr val="bg2"/>
                        </a:solidFill>
                        <a:latin typeface="+mj-lt"/>
                      </a:endParaRPr>
                    </a:p>
                    <a:p>
                      <a:r>
                        <a:rPr lang="sv-SE" sz="1000" i="0" dirty="0">
                          <a:solidFill>
                            <a:schemeClr val="tx1"/>
                          </a:solidFill>
                          <a:latin typeface="+mj-lt"/>
                        </a:rPr>
                        <a:t>Återkoppling vid nästa KR 25</a:t>
                      </a:r>
                      <a:r>
                        <a:rPr lang="sv-SE" sz="1000" i="0" baseline="0" dirty="0">
                          <a:solidFill>
                            <a:schemeClr val="tx1"/>
                          </a:solidFill>
                          <a:latin typeface="+mj-lt"/>
                        </a:rPr>
                        <a:t> </a:t>
                      </a:r>
                      <a:r>
                        <a:rPr lang="sv-SE" sz="1000" i="0" baseline="0" dirty="0" err="1">
                          <a:solidFill>
                            <a:schemeClr val="tx1"/>
                          </a:solidFill>
                          <a:latin typeface="+mj-lt"/>
                        </a:rPr>
                        <a:t>sept</a:t>
                      </a:r>
                      <a:r>
                        <a:rPr lang="sv-SE" sz="1000" i="0" dirty="0">
                          <a:solidFill>
                            <a:schemeClr val="tx1"/>
                          </a:solidFill>
                          <a:latin typeface="+mj-lt"/>
                        </a:rPr>
                        <a:t> 2023</a:t>
                      </a:r>
                    </a:p>
                    <a:p>
                      <a:r>
                        <a:rPr lang="sv-SE" sz="1000" i="0" dirty="0">
                          <a:solidFill>
                            <a:schemeClr val="tx1"/>
                          </a:solidFill>
                          <a:latin typeface="+mj-lt"/>
                        </a:rPr>
                        <a:t>PET Kalmar 2026. Besked</a:t>
                      </a:r>
                      <a:r>
                        <a:rPr lang="sv-SE" sz="1000" i="0" baseline="0" dirty="0">
                          <a:solidFill>
                            <a:schemeClr val="tx1"/>
                          </a:solidFill>
                          <a:latin typeface="+mj-lt"/>
                        </a:rPr>
                        <a:t> KR 8 maj. </a:t>
                      </a:r>
                      <a:r>
                        <a:rPr lang="sv-SE" sz="1000" i="0" dirty="0">
                          <a:solidFill>
                            <a:schemeClr val="tx1"/>
                          </a:solidFill>
                          <a:latin typeface="+mj-lt"/>
                        </a:rPr>
                        <a:t>  Blir</a:t>
                      </a:r>
                      <a:r>
                        <a:rPr lang="sv-SE" sz="1000" i="0" baseline="0" dirty="0">
                          <a:solidFill>
                            <a:schemeClr val="tx1"/>
                          </a:solidFill>
                          <a:latin typeface="+mj-lt"/>
                        </a:rPr>
                        <a:t> det 2026?</a:t>
                      </a:r>
                    </a:p>
                    <a:p>
                      <a:r>
                        <a:rPr lang="sv-SE" sz="1000" i="0" kern="1200" dirty="0">
                          <a:solidFill>
                            <a:schemeClr val="tx1"/>
                          </a:solidFill>
                          <a:latin typeface="+mn-lt"/>
                          <a:ea typeface="+mn-ea"/>
                          <a:cs typeface="+mn-cs"/>
                        </a:rPr>
                        <a:t>PET</a:t>
                      </a:r>
                      <a:r>
                        <a:rPr lang="sv-SE" sz="1000" i="0" kern="1200" baseline="0" dirty="0">
                          <a:solidFill>
                            <a:schemeClr val="tx1"/>
                          </a:solidFill>
                          <a:latin typeface="+mn-lt"/>
                          <a:ea typeface="+mn-ea"/>
                          <a:cs typeface="+mn-cs"/>
                        </a:rPr>
                        <a:t> nr 2 på US?</a:t>
                      </a:r>
                      <a:r>
                        <a:rPr lang="sv-SE" sz="1000" i="0" dirty="0">
                          <a:solidFill>
                            <a:schemeClr val="tx1"/>
                          </a:solidFill>
                          <a:latin typeface="+mj-lt"/>
                        </a:rPr>
                        <a:t>.</a:t>
                      </a:r>
                      <a:r>
                        <a:rPr lang="sv-SE" sz="1000" i="0" baseline="0" dirty="0">
                          <a:solidFill>
                            <a:schemeClr val="tx1"/>
                          </a:solidFill>
                          <a:latin typeface="+mj-lt"/>
                        </a:rPr>
                        <a:t> </a:t>
                      </a:r>
                      <a:br>
                        <a:rPr lang="sv-SE" sz="1000" i="0" baseline="0" dirty="0">
                          <a:solidFill>
                            <a:schemeClr val="tx1"/>
                          </a:solidFill>
                          <a:latin typeface="+mj-lt"/>
                        </a:rPr>
                      </a:br>
                      <a:r>
                        <a:rPr lang="sv-SE" sz="1000" i="0" baseline="0" dirty="0">
                          <a:solidFill>
                            <a:schemeClr val="tx1"/>
                          </a:solidFill>
                          <a:latin typeface="+mj-lt"/>
                        </a:rPr>
                        <a:t>Molekylär pat. Kan vi arbeta på annat sätt? Kortare ledtid?</a:t>
                      </a:r>
                    </a:p>
                    <a:p>
                      <a:r>
                        <a:rPr lang="sv-SE" sz="1000" i="0" kern="1200" dirty="0">
                          <a:solidFill>
                            <a:schemeClr val="tx1"/>
                          </a:solidFill>
                          <a:latin typeface="+mn-lt"/>
                          <a:ea typeface="+mn-ea"/>
                          <a:cs typeface="+mn-cs"/>
                        </a:rPr>
                        <a:t>Hur arbetar vi generellt</a:t>
                      </a:r>
                      <a:r>
                        <a:rPr lang="sv-SE" sz="1000" i="0" kern="1200" baseline="0" dirty="0">
                          <a:solidFill>
                            <a:schemeClr val="tx1"/>
                          </a:solidFill>
                          <a:latin typeface="+mn-lt"/>
                          <a:ea typeface="+mn-ea"/>
                          <a:cs typeface="+mn-cs"/>
                        </a:rPr>
                        <a:t> med </a:t>
                      </a:r>
                      <a:r>
                        <a:rPr lang="sv-SE" sz="1000" i="0" kern="1200" dirty="0">
                          <a:solidFill>
                            <a:schemeClr val="tx1"/>
                          </a:solidFill>
                          <a:latin typeface="+mn-lt"/>
                          <a:ea typeface="+mn-ea"/>
                          <a:cs typeface="+mn-cs"/>
                        </a:rPr>
                        <a:t>ledtider?</a:t>
                      </a:r>
                    </a:p>
                    <a:p>
                      <a:r>
                        <a:rPr lang="sv-SE" sz="1000" i="0" kern="1200" dirty="0">
                          <a:solidFill>
                            <a:schemeClr val="tx1"/>
                          </a:solidFill>
                          <a:latin typeface="+mn-lt"/>
                          <a:ea typeface="+mn-ea"/>
                          <a:cs typeface="+mn-cs"/>
                        </a:rPr>
                        <a:t>Möte SÖSR (RCC)16 okt Nässjö med fokus på ledtider</a:t>
                      </a:r>
                      <a:endParaRPr lang="sv-SE" sz="1000" i="0" dirty="0">
                        <a:solidFill>
                          <a:schemeClr val="tx1"/>
                        </a:solidFill>
                        <a:latin typeface="+mj-lt"/>
                      </a:endParaRPr>
                    </a:p>
                    <a:p>
                      <a:endParaRPr lang="sv-SE" sz="1000" i="0" dirty="0">
                        <a:latin typeface="+mj-lt"/>
                      </a:endParaRPr>
                    </a:p>
                    <a:p>
                      <a:r>
                        <a:rPr lang="sv-SE" sz="1000" i="0" dirty="0">
                          <a:latin typeface="+mj-lt"/>
                        </a:rPr>
                        <a:t>2 INCA data inkl. IPÖ</a:t>
                      </a:r>
                      <a:r>
                        <a:rPr lang="sv-SE" sz="1000" i="0" baseline="0" dirty="0">
                          <a:latin typeface="+mj-lt"/>
                        </a:rPr>
                        <a:t> </a:t>
                      </a:r>
                      <a:r>
                        <a:rPr lang="sv-SE" sz="1000" i="0" dirty="0">
                          <a:latin typeface="+mj-lt"/>
                        </a:rPr>
                        <a:t> Vi följer</a:t>
                      </a:r>
                      <a:r>
                        <a:rPr lang="sv-SE" sz="1000" i="0" baseline="0" dirty="0">
                          <a:latin typeface="+mj-lt"/>
                        </a:rPr>
                        <a:t> kvalitetsindikatorer och överlevnad kontinuerligt. </a:t>
                      </a:r>
                      <a:r>
                        <a:rPr lang="sv-SE" sz="1000" i="0" baseline="0" dirty="0">
                          <a:solidFill>
                            <a:schemeClr val="bg2"/>
                          </a:solidFill>
                          <a:latin typeface="+mj-lt"/>
                        </a:rPr>
                        <a:t>Inrapporteringstakt är sen vilket försvårar översikt i realtid?  </a:t>
                      </a:r>
                    </a:p>
                    <a:p>
                      <a:r>
                        <a:rPr lang="sv-SE" sz="1000" i="0" baseline="0" dirty="0">
                          <a:latin typeface="+mj-lt"/>
                        </a:rPr>
                        <a:t>RAG lungcancer återrapporterar till RPO lungmedicin </a:t>
                      </a:r>
                    </a:p>
                    <a:p>
                      <a:endParaRPr lang="sv-SE" sz="1000" i="0" baseline="0" dirty="0">
                        <a:latin typeface="+mj-lt"/>
                      </a:endParaRPr>
                    </a:p>
                    <a:p>
                      <a:r>
                        <a:rPr lang="sv-SE" sz="1000" i="0" baseline="0" dirty="0">
                          <a:latin typeface="+mj-lt"/>
                        </a:rPr>
                        <a:t>3 Mäta och implementera min vårdplan</a:t>
                      </a:r>
                    </a:p>
                    <a:p>
                      <a:endParaRPr lang="sv-SE" sz="1000" i="0" baseline="0" dirty="0">
                        <a:latin typeface="+mj-lt"/>
                      </a:endParaRPr>
                    </a:p>
                    <a:p>
                      <a:endParaRPr lang="sv-SE" sz="1000" i="0" baseline="0" dirty="0">
                        <a:latin typeface="+mj-lt"/>
                      </a:endParaRPr>
                    </a:p>
                    <a:p>
                      <a:endParaRPr lang="sv-SE" sz="1000" i="0" baseline="0" dirty="0">
                        <a:latin typeface="+mj-lt"/>
                      </a:endParaRPr>
                    </a:p>
                    <a:p>
                      <a:r>
                        <a:rPr lang="sv-SE" sz="1000" i="0" baseline="0" dirty="0">
                          <a:latin typeface="+mj-lt"/>
                        </a:rPr>
                        <a:t>4 -?</a:t>
                      </a:r>
                    </a:p>
                    <a:p>
                      <a:endParaRPr lang="sv-SE" sz="1000" i="0" baseline="0" dirty="0">
                        <a:latin typeface="+mj-lt"/>
                      </a:endParaRPr>
                    </a:p>
                    <a:p>
                      <a:pPr marL="0" indent="0">
                        <a:buNone/>
                      </a:pPr>
                      <a:endParaRPr lang="sv-SE" sz="1000" i="0" baseline="0" dirty="0">
                        <a:latin typeface="+mj-lt"/>
                      </a:endParaRPr>
                    </a:p>
                    <a:p>
                      <a:pPr marL="0" indent="0">
                        <a:buNone/>
                      </a:pPr>
                      <a:r>
                        <a:rPr lang="sv-SE" sz="1000" i="0" baseline="0" dirty="0">
                          <a:latin typeface="+mj-lt"/>
                        </a:rPr>
                        <a:t>5 A   Mkt hög </a:t>
                      </a:r>
                      <a:r>
                        <a:rPr lang="sv-SE" sz="1000" i="0" baseline="0" dirty="0" err="1">
                          <a:latin typeface="+mj-lt"/>
                        </a:rPr>
                        <a:t>använding</a:t>
                      </a:r>
                      <a:r>
                        <a:rPr lang="sv-SE" sz="1000" i="0" baseline="0" dirty="0">
                          <a:latin typeface="+mj-lt"/>
                        </a:rPr>
                        <a:t> </a:t>
                      </a:r>
                    </a:p>
                    <a:p>
                      <a:pPr marL="0" indent="0">
                        <a:buNone/>
                      </a:pPr>
                      <a:r>
                        <a:rPr lang="sv-SE" sz="1000" i="0" baseline="0" dirty="0">
                          <a:latin typeface="+mj-lt"/>
                        </a:rPr>
                        <a:t>5 B RAG lungcancer tillsammans med RCC  </a:t>
                      </a:r>
                      <a:endParaRPr lang="sv-SE" sz="1000" i="0" baseline="0" dirty="0">
                        <a:solidFill>
                          <a:schemeClr val="bg2"/>
                        </a:solidFill>
                        <a:latin typeface="+mj-lt"/>
                      </a:endParaRPr>
                    </a:p>
                    <a:p>
                      <a:pPr marL="0" indent="0">
                        <a:buNone/>
                      </a:pPr>
                      <a:endParaRPr lang="sv-SE" sz="1000" i="0" baseline="0" dirty="0">
                        <a:latin typeface="+mj-lt"/>
                      </a:endParaRPr>
                    </a:p>
                    <a:p>
                      <a:pPr marL="0" indent="0">
                        <a:buNone/>
                      </a:pPr>
                      <a:endParaRPr lang="sv-SE" sz="1000" i="0" baseline="0" dirty="0">
                        <a:latin typeface="+mj-lt"/>
                      </a:endParaRPr>
                    </a:p>
                    <a:p>
                      <a:pPr marL="228600" indent="-228600">
                        <a:buAutoNum type="arabicPlain" startAt="6"/>
                      </a:pPr>
                      <a:endParaRPr lang="sv-SE" sz="1000" i="0" strike="noStrike" baseline="0" dirty="0">
                        <a:latin typeface="+mj-lt"/>
                      </a:endParaRPr>
                    </a:p>
                    <a:p>
                      <a:pPr marL="228600" indent="-228600">
                        <a:buAutoNum type="arabicPlain" startAt="6"/>
                      </a:pPr>
                      <a:endParaRPr lang="sv-SE" sz="1000" i="0" strike="noStrike" baseline="0" dirty="0">
                        <a:latin typeface="+mj-lt"/>
                      </a:endParaRPr>
                    </a:p>
                    <a:p>
                      <a:pPr marL="228600" indent="-228600">
                        <a:buAutoNum type="arabicPlain" startAt="6"/>
                      </a:pPr>
                      <a:r>
                        <a:rPr lang="sv-SE" sz="1000" i="0" strike="noStrike" baseline="0" dirty="0">
                          <a:latin typeface="+mj-lt"/>
                        </a:rPr>
                        <a:t>Via INCA samt återkoppling till RAG lungcancer </a:t>
                      </a:r>
                    </a:p>
                    <a:p>
                      <a:pPr marL="0" indent="0">
                        <a:buNone/>
                      </a:pPr>
                      <a:r>
                        <a:rPr lang="sv-SE" sz="1000" i="0" strike="noStrike" baseline="0" dirty="0">
                          <a:latin typeface="+mj-lt"/>
                        </a:rPr>
                        <a:t>      ”</a:t>
                      </a:r>
                      <a:r>
                        <a:rPr lang="sv-SE" sz="1000" i="0" strike="noStrike" baseline="0" dirty="0">
                          <a:solidFill>
                            <a:schemeClr val="bg2"/>
                          </a:solidFill>
                          <a:latin typeface="+mj-lt"/>
                        </a:rPr>
                        <a:t>Nässjöavtalet”   start ht 2023</a:t>
                      </a:r>
                    </a:p>
                    <a:p>
                      <a:pPr marL="0" indent="0">
                        <a:buNone/>
                      </a:pPr>
                      <a:r>
                        <a:rPr lang="sv-SE" sz="1000" i="0" strike="noStrike" baseline="0" dirty="0">
                          <a:solidFill>
                            <a:schemeClr val="bg2"/>
                          </a:solidFill>
                          <a:latin typeface="+mj-lt"/>
                        </a:rPr>
                        <a:t>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30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86987">
                <a:tc>
                  <a:txBody>
                    <a:bodyPr/>
                    <a:lstStyle/>
                    <a:p>
                      <a:endParaRPr lang="sv-SE" sz="1400" b="1" i="0" dirty="0">
                        <a:latin typeface="+mj-lt"/>
                      </a:endParaRPr>
                    </a:p>
                    <a:p>
                      <a:endParaRPr lang="sv-SE" sz="1400" b="1" i="0" dirty="0">
                        <a:latin typeface="+mj-lt"/>
                      </a:endParaRPr>
                    </a:p>
                    <a:p>
                      <a:endParaRPr lang="sv-SE" sz="1400" b="1" i="0" dirty="0">
                        <a:latin typeface="+mj-lt"/>
                      </a:endParaRPr>
                    </a:p>
                    <a:p>
                      <a:endParaRPr lang="sv-SE" sz="1400" b="1" i="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i="0" dirty="0">
                        <a:latin typeface="+mn-lt"/>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0"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41206">
                <a:tc>
                  <a:txBody>
                    <a:bodyPr/>
                    <a:lstStyle/>
                    <a:p>
                      <a:endParaRPr lang="sv-SE" sz="1400" b="1" i="0" kern="1200" dirty="0">
                        <a:solidFill>
                          <a:schemeClr val="tx1"/>
                        </a:solidFill>
                        <a:latin typeface="Arial" panose="020B0604020202020204" pitchFamily="34" charset="0"/>
                        <a:ea typeface="+mn-ea"/>
                        <a:cs typeface="Arial" panose="020B0604020202020204" pitchFamily="34" charset="0"/>
                      </a:endParaRPr>
                    </a:p>
                    <a:p>
                      <a:endParaRPr lang="sv-SE" sz="1400" b="1" i="0" kern="1200" dirty="0">
                        <a:solidFill>
                          <a:schemeClr val="tx1"/>
                        </a:solidFill>
                        <a:latin typeface="Arial" panose="020B0604020202020204" pitchFamily="34" charset="0"/>
                        <a:ea typeface="+mn-ea"/>
                        <a:cs typeface="Arial" panose="020B0604020202020204" pitchFamily="34" charset="0"/>
                      </a:endParaRPr>
                    </a:p>
                    <a:p>
                      <a:endParaRPr lang="sv-SE" sz="1400" b="1" i="0" kern="1200" dirty="0">
                        <a:solidFill>
                          <a:schemeClr val="tx1"/>
                        </a:solidFill>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endParaRPr lang="sv-SE" sz="1200" b="0" i="0" baseline="0" dirty="0">
                        <a:latin typeface="+mn-lt"/>
                      </a:endParaRPr>
                    </a:p>
                    <a:p>
                      <a:pPr lvl="0"/>
                      <a:endParaRPr lang="sv-SE" sz="1200" b="0" i="0" baseline="0" dirty="0">
                        <a:latin typeface="+mn-lt"/>
                      </a:endParaRPr>
                    </a:p>
                    <a:p>
                      <a:pPr lvl="0"/>
                      <a:endParaRPr lang="sv-SE" sz="1200" b="0" i="0" baseline="0" dirty="0">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i="0" kern="1200" dirty="0">
                          <a:solidFill>
                            <a:schemeClr val="tx1"/>
                          </a:solidFill>
                          <a:latin typeface="+mn-lt"/>
                          <a:ea typeface="+mn-ea"/>
                          <a:cs typeface="+mn-cs"/>
                        </a:rPr>
                        <a:t>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0" kern="1200" baseline="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pic>
        <p:nvPicPr>
          <p:cNvPr id="13" name="Bildobjekt 12">
            <a:extLst>
              <a:ext uri="{FF2B5EF4-FFF2-40B4-BE49-F238E27FC236}">
                <a16:creationId xmlns:a16="http://schemas.microsoft.com/office/drawing/2014/main" id="{03763D5D-F032-4D07-8D9F-D3665E0AFE9A}"/>
              </a:ext>
            </a:extLst>
          </p:cNvPr>
          <p:cNvPicPr>
            <a:picLocks noChangeAspect="1"/>
          </p:cNvPicPr>
          <p:nvPr/>
        </p:nvPicPr>
        <p:blipFill>
          <a:blip r:embed="rId2"/>
          <a:stretch>
            <a:fillRect/>
          </a:stretch>
        </p:blipFill>
        <p:spPr>
          <a:xfrm>
            <a:off x="11500835" y="2549342"/>
            <a:ext cx="292633" cy="292633"/>
          </a:xfrm>
          <a:prstGeom prst="rect">
            <a:avLst/>
          </a:prstGeom>
        </p:spPr>
      </p:pic>
      <p:sp>
        <p:nvSpPr>
          <p:cNvPr id="15" name="Ellips 14">
            <a:extLst>
              <a:ext uri="{FF2B5EF4-FFF2-40B4-BE49-F238E27FC236}">
                <a16:creationId xmlns:a16="http://schemas.microsoft.com/office/drawing/2014/main" id="{F9E0E387-88B7-4764-8E71-B75C9B140AFA}"/>
              </a:ext>
            </a:extLst>
          </p:cNvPr>
          <p:cNvSpPr/>
          <p:nvPr/>
        </p:nvSpPr>
        <p:spPr>
          <a:xfrm>
            <a:off x="11597862" y="1365392"/>
            <a:ext cx="294593" cy="28803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pic>
        <p:nvPicPr>
          <p:cNvPr id="27" name="Bildobjekt 26">
            <a:extLst>
              <a:ext uri="{FF2B5EF4-FFF2-40B4-BE49-F238E27FC236}">
                <a16:creationId xmlns:a16="http://schemas.microsoft.com/office/drawing/2014/main" id="{DCAA1C31-8265-4838-A937-BC56BDB88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57245" y="7418899"/>
            <a:ext cx="254000" cy="266700"/>
          </a:xfrm>
          <a:prstGeom prst="rect">
            <a:avLst/>
          </a:prstGeom>
        </p:spPr>
      </p:pic>
      <p:sp>
        <p:nvSpPr>
          <p:cNvPr id="8" name="Ellips 7">
            <a:extLst>
              <a:ext uri="{FF2B5EF4-FFF2-40B4-BE49-F238E27FC236}">
                <a16:creationId xmlns:a16="http://schemas.microsoft.com/office/drawing/2014/main" id="{F9E0E387-88B7-4764-8E71-B75C9B140AFA}"/>
              </a:ext>
            </a:extLst>
          </p:cNvPr>
          <p:cNvSpPr/>
          <p:nvPr/>
        </p:nvSpPr>
        <p:spPr>
          <a:xfrm>
            <a:off x="11508968" y="4103735"/>
            <a:ext cx="294593" cy="28803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11" name="Ellips 10">
            <a:extLst>
              <a:ext uri="{FF2B5EF4-FFF2-40B4-BE49-F238E27FC236}">
                <a16:creationId xmlns:a16="http://schemas.microsoft.com/office/drawing/2014/main" id="{AF690098-DE82-4CAB-BE56-36080F749972}"/>
              </a:ext>
            </a:extLst>
          </p:cNvPr>
          <p:cNvSpPr/>
          <p:nvPr/>
        </p:nvSpPr>
        <p:spPr>
          <a:xfrm flipV="1">
            <a:off x="11500835" y="1353788"/>
            <a:ext cx="292633" cy="29263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pic>
        <p:nvPicPr>
          <p:cNvPr id="12" name="Bildobjekt 11">
            <a:extLst>
              <a:ext uri="{FF2B5EF4-FFF2-40B4-BE49-F238E27FC236}">
                <a16:creationId xmlns:a16="http://schemas.microsoft.com/office/drawing/2014/main" id="{03763D5D-F032-4D07-8D9F-D3665E0AFE9A}"/>
              </a:ext>
            </a:extLst>
          </p:cNvPr>
          <p:cNvPicPr>
            <a:picLocks noChangeAspect="1"/>
          </p:cNvPicPr>
          <p:nvPr/>
        </p:nvPicPr>
        <p:blipFill>
          <a:blip r:embed="rId2"/>
          <a:stretch>
            <a:fillRect/>
          </a:stretch>
        </p:blipFill>
        <p:spPr>
          <a:xfrm>
            <a:off x="11510928" y="3568574"/>
            <a:ext cx="292633" cy="292633"/>
          </a:xfrm>
          <a:prstGeom prst="rect">
            <a:avLst/>
          </a:prstGeom>
        </p:spPr>
      </p:pic>
      <p:pic>
        <p:nvPicPr>
          <p:cNvPr id="16" name="Bildobjekt 15">
            <a:extLst>
              <a:ext uri="{FF2B5EF4-FFF2-40B4-BE49-F238E27FC236}">
                <a16:creationId xmlns:a16="http://schemas.microsoft.com/office/drawing/2014/main" id="{03763D5D-F032-4D07-8D9F-D3665E0AFE9A}"/>
              </a:ext>
            </a:extLst>
          </p:cNvPr>
          <p:cNvPicPr>
            <a:picLocks noChangeAspect="1"/>
          </p:cNvPicPr>
          <p:nvPr/>
        </p:nvPicPr>
        <p:blipFill>
          <a:blip r:embed="rId2"/>
          <a:stretch>
            <a:fillRect/>
          </a:stretch>
        </p:blipFill>
        <p:spPr>
          <a:xfrm>
            <a:off x="11500835" y="4577861"/>
            <a:ext cx="292633" cy="292633"/>
          </a:xfrm>
          <a:prstGeom prst="rect">
            <a:avLst/>
          </a:prstGeom>
        </p:spPr>
      </p:pic>
      <p:pic>
        <p:nvPicPr>
          <p:cNvPr id="17" name="Bildobjekt 16">
            <a:extLst>
              <a:ext uri="{FF2B5EF4-FFF2-40B4-BE49-F238E27FC236}">
                <a16:creationId xmlns:a16="http://schemas.microsoft.com/office/drawing/2014/main" id="{03763D5D-F032-4D07-8D9F-D3665E0AFE9A}"/>
              </a:ext>
            </a:extLst>
          </p:cNvPr>
          <p:cNvPicPr>
            <a:picLocks noChangeAspect="1"/>
          </p:cNvPicPr>
          <p:nvPr/>
        </p:nvPicPr>
        <p:blipFill>
          <a:blip r:embed="rId2"/>
          <a:stretch>
            <a:fillRect/>
          </a:stretch>
        </p:blipFill>
        <p:spPr>
          <a:xfrm rot="10529180" flipV="1">
            <a:off x="11520517" y="5458429"/>
            <a:ext cx="316168" cy="305962"/>
          </a:xfrm>
          <a:prstGeom prst="rect">
            <a:avLst/>
          </a:prstGeom>
        </p:spPr>
      </p:pic>
      <p:sp>
        <p:nvSpPr>
          <p:cNvPr id="19" name="Ellips 18">
            <a:extLst>
              <a:ext uri="{FF2B5EF4-FFF2-40B4-BE49-F238E27FC236}">
                <a16:creationId xmlns:a16="http://schemas.microsoft.com/office/drawing/2014/main" id="{F9E0E387-88B7-4764-8E71-B75C9B140AFA}"/>
              </a:ext>
            </a:extLst>
          </p:cNvPr>
          <p:cNvSpPr/>
          <p:nvPr/>
        </p:nvSpPr>
        <p:spPr>
          <a:xfrm>
            <a:off x="11508968" y="4886857"/>
            <a:ext cx="284500" cy="31321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20307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1057974947"/>
              </p:ext>
            </p:extLst>
          </p:nvPr>
        </p:nvGraphicFramePr>
        <p:xfrm>
          <a:off x="0" y="434109"/>
          <a:ext cx="12191999" cy="8225183"/>
        </p:xfrm>
        <a:graphic>
          <a:graphicData uri="http://schemas.openxmlformats.org/drawingml/2006/table">
            <a:tbl>
              <a:tblPr firstRow="1" bandRow="1">
                <a:tableStyleId>{72833802-FEF1-4C79-8D5D-14CF1EAF98D9}</a:tableStyleId>
              </a:tblPr>
              <a:tblGrid>
                <a:gridCol w="2444436">
                  <a:extLst>
                    <a:ext uri="{9D8B030D-6E8A-4147-A177-3AD203B41FA5}">
                      <a16:colId xmlns:a16="http://schemas.microsoft.com/office/drawing/2014/main" val="20000"/>
                    </a:ext>
                  </a:extLst>
                </a:gridCol>
                <a:gridCol w="2652665">
                  <a:extLst>
                    <a:ext uri="{9D8B030D-6E8A-4147-A177-3AD203B41FA5}">
                      <a16:colId xmlns:a16="http://schemas.microsoft.com/office/drawing/2014/main" val="20001"/>
                    </a:ext>
                  </a:extLst>
                </a:gridCol>
                <a:gridCol w="3395049">
                  <a:extLst>
                    <a:ext uri="{9D8B030D-6E8A-4147-A177-3AD203B41FA5}">
                      <a16:colId xmlns:a16="http://schemas.microsoft.com/office/drawing/2014/main" val="1830092349"/>
                    </a:ext>
                  </a:extLst>
                </a:gridCol>
                <a:gridCol w="2801161">
                  <a:extLst>
                    <a:ext uri="{9D8B030D-6E8A-4147-A177-3AD203B41FA5}">
                      <a16:colId xmlns:a16="http://schemas.microsoft.com/office/drawing/2014/main" val="2606121942"/>
                    </a:ext>
                  </a:extLst>
                </a:gridCol>
                <a:gridCol w="898688">
                  <a:extLst>
                    <a:ext uri="{9D8B030D-6E8A-4147-A177-3AD203B41FA5}">
                      <a16:colId xmlns:a16="http://schemas.microsoft.com/office/drawing/2014/main" val="3795709679"/>
                    </a:ext>
                  </a:extLst>
                </a:gridCol>
              </a:tblGrid>
              <a:tr h="53415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Nationellt insatsområde</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Prioriterat område </a:t>
                      </a:r>
                      <a:br>
                        <a:rPr lang="sv-SE" sz="1600" dirty="0"/>
                      </a:br>
                      <a:r>
                        <a:rPr lang="sv-SE" sz="1600" dirty="0"/>
                        <a:t>och patientlöften</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Aktiviteter</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Uppföljning</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50" i="0" dirty="0">
                          <a:solidFill>
                            <a:schemeClr val="bg1"/>
                          </a:solidFill>
                          <a:latin typeface="+mn-lt"/>
                        </a:rPr>
                        <a:t>ange metod, kvalitetsindikatorer, </a:t>
                      </a:r>
                      <a:r>
                        <a:rPr lang="sv-SE" sz="1050" i="0" dirty="0" err="1">
                          <a:solidFill>
                            <a:schemeClr val="bg1"/>
                          </a:solidFill>
                          <a:latin typeface="+mn-lt"/>
                        </a:rPr>
                        <a:t>målvärden</a:t>
                      </a:r>
                      <a:r>
                        <a:rPr lang="sv-SE" sz="1050" i="0" dirty="0">
                          <a:solidFill>
                            <a:schemeClr val="bg1"/>
                          </a:solidFill>
                          <a:latin typeface="+mn-lt"/>
                        </a:rPr>
                        <a:t> och resultat</a:t>
                      </a: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600" b="1" kern="1200" dirty="0">
                        <a:solidFill>
                          <a:schemeClr val="lt1"/>
                        </a:solidFill>
                        <a:latin typeface="Arial"/>
                        <a:ea typeface="Bryant Regular"/>
                        <a:cs typeface="Bryant Regular"/>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6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6651">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i="0" strike="noStrike" kern="1200" dirty="0">
                          <a:solidFill>
                            <a:schemeClr val="tx1"/>
                          </a:solidFill>
                          <a:latin typeface="Arial"/>
                          <a:ea typeface="Bryant Regular"/>
                          <a:cs typeface="Bryant Regular"/>
                        </a:rPr>
                        <a:t>KOL</a:t>
                      </a:r>
                    </a:p>
                    <a:p>
                      <a:pPr algn="l"/>
                      <a:r>
                        <a:rPr lang="sv-SE" sz="800" b="0" i="1" strike="sngStrike" dirty="0">
                          <a:solidFill>
                            <a:srgbClr val="393939"/>
                          </a:solidFill>
                          <a:effectLst/>
                          <a:latin typeface="Graphik"/>
                        </a:rPr>
                        <a:t> </a:t>
                      </a:r>
                      <a:endParaRPr lang="sv-SE" sz="800" strike="sngStrike" dirty="0">
                        <a:solidFill>
                          <a:srgbClr val="393939"/>
                        </a:solidFill>
                        <a:latin typeface="Graphik"/>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strike="sngStrike" kern="1200" dirty="0">
                          <a:solidFill>
                            <a:schemeClr val="tx1"/>
                          </a:solidFill>
                          <a:effectLst/>
                          <a:latin typeface="Arial"/>
                          <a:ea typeface="Bryant Regular"/>
                          <a:cs typeface="Bryant Regular"/>
                        </a:rPr>
                        <a:t> </a:t>
                      </a:r>
                      <a:endParaRPr lang="sv-SE" sz="1300" strike="sngStrike" baseline="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strike="sngStrike" kern="1200" dirty="0">
                          <a:solidFill>
                            <a:schemeClr val="tx1"/>
                          </a:solidFill>
                          <a:latin typeface="+mj-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100" strike="sngStrike"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400" b="0" i="0" strike="noStrike" kern="1200" dirty="0">
                          <a:solidFill>
                            <a:schemeClr val="tx1"/>
                          </a:solidFill>
                          <a:latin typeface="+mn-lt"/>
                          <a:ea typeface="+mn-ea"/>
                          <a:cs typeface="+mn-cs"/>
                        </a:rPr>
                        <a:t>RAG KOL vilande /ej uppstartad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400" b="0" i="0" strike="noStrike" kern="1200" dirty="0">
                          <a:solidFill>
                            <a:schemeClr val="tx1"/>
                          </a:solidFill>
                          <a:latin typeface="+mn-lt"/>
                          <a:ea typeface="+mn-ea"/>
                          <a:cs typeface="+mn-cs"/>
                        </a:rPr>
                        <a:t>Frågan bordlagd 230921</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30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7949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1" i="0" kern="1200" dirty="0">
                          <a:solidFill>
                            <a:schemeClr val="tx1"/>
                          </a:solidFill>
                          <a:latin typeface="Arial" panose="020B0604020202020204" pitchFamily="34" charset="0"/>
                          <a:ea typeface="+mn-ea"/>
                          <a:cs typeface="Arial" panose="020B0604020202020204" pitchFamily="34" charset="0"/>
                        </a:rPr>
                        <a:t>Lungfibros</a:t>
                      </a:r>
                    </a:p>
                    <a:p>
                      <a:pPr algn="l"/>
                      <a:r>
                        <a:rPr lang="sv-SE" sz="600" b="0" i="1" dirty="0">
                          <a:solidFill>
                            <a:srgbClr val="393939"/>
                          </a:solidFill>
                          <a:effectLst/>
                          <a:latin typeface="Graphik"/>
                        </a:rPr>
                        <a:t>Som patient i Sydöstra sjukvårdsregionen ska du; </a:t>
                      </a:r>
                    </a:p>
                    <a:p>
                      <a:pPr lvl="1">
                        <a:buFont typeface="Arial" panose="020B0604020202020204" pitchFamily="34" charset="0"/>
                        <a:buChar char="•"/>
                      </a:pPr>
                      <a:r>
                        <a:rPr lang="sv-SE" sz="600" b="0" i="1" dirty="0">
                          <a:solidFill>
                            <a:srgbClr val="393939"/>
                          </a:solidFill>
                          <a:effectLst/>
                          <a:latin typeface="Graphik"/>
                        </a:rPr>
                        <a:t>erbjudas vård som är lätt tillgänglig för kontakt, bedömning och besök</a:t>
                      </a:r>
                    </a:p>
                    <a:p>
                      <a:pPr lvl="1">
                        <a:buFont typeface="Arial" panose="020B0604020202020204" pitchFamily="34" charset="0"/>
                        <a:buChar char="•"/>
                      </a:pPr>
                      <a:r>
                        <a:rPr lang="sv-SE" sz="600" b="0" i="1" dirty="0">
                          <a:solidFill>
                            <a:srgbClr val="393939"/>
                          </a:solidFill>
                          <a:effectLst/>
                          <a:latin typeface="Graphik"/>
                        </a:rPr>
                        <a:t>erbjudas diagnostik och behandling och uppföljning enligt bästa kunskap i varje möte</a:t>
                      </a:r>
                    </a:p>
                    <a:p>
                      <a:pPr lvl="1">
                        <a:buFont typeface="Arial" panose="020B0604020202020204" pitchFamily="34" charset="0"/>
                        <a:buChar char="•"/>
                      </a:pPr>
                      <a:r>
                        <a:rPr lang="sv-SE" sz="600" b="0" i="1" dirty="0">
                          <a:solidFill>
                            <a:srgbClr val="393939"/>
                          </a:solidFill>
                          <a:effectLst/>
                          <a:latin typeface="Graphik"/>
                        </a:rPr>
                        <a:t>vara delaktig och välinformerad genom hela vårdkedjan</a:t>
                      </a:r>
                    </a:p>
                    <a:p>
                      <a:pPr lvl="1">
                        <a:buFont typeface="Arial" panose="020B0604020202020204" pitchFamily="34" charset="0"/>
                        <a:buChar char="•"/>
                      </a:pPr>
                      <a:r>
                        <a:rPr lang="sv-SE" sz="600" b="0" i="1" dirty="0">
                          <a:solidFill>
                            <a:srgbClr val="393939"/>
                          </a:solidFill>
                          <a:effectLst/>
                          <a:latin typeface="Graphik"/>
                        </a:rPr>
                        <a:t>få tillgång till jämlik vård</a:t>
                      </a:r>
                    </a:p>
                    <a:p>
                      <a:pPr lvl="1">
                        <a:buFont typeface="Arial" panose="020B0604020202020204" pitchFamily="34" charset="0"/>
                        <a:buChar char="•"/>
                      </a:pPr>
                      <a:r>
                        <a:rPr lang="sv-SE" sz="600" b="0" i="1" dirty="0">
                          <a:solidFill>
                            <a:srgbClr val="393939"/>
                          </a:solidFill>
                          <a:effectLst/>
                          <a:latin typeface="Graphik"/>
                        </a:rPr>
                        <a:t>erbjudas bästa möjliga hälsofrämjande insatser och välfungerande screeningprogram</a:t>
                      </a:r>
                    </a:p>
                    <a:p>
                      <a:pPr lvl="1">
                        <a:buFont typeface="Arial" panose="020B0604020202020204" pitchFamily="34" charset="0"/>
                        <a:buChar char="•"/>
                      </a:pPr>
                      <a:r>
                        <a:rPr lang="sv-SE" sz="600" b="0" i="1" dirty="0">
                          <a:solidFill>
                            <a:srgbClr val="393939"/>
                          </a:solidFill>
                          <a:effectLst/>
                          <a:latin typeface="Graphik"/>
                        </a:rPr>
                        <a:t>få tillgång till patientsäker vård</a:t>
                      </a:r>
                    </a:p>
                    <a:p>
                      <a:pPr lvl="1">
                        <a:buFont typeface="Arial" panose="020B0604020202020204" pitchFamily="34" charset="0"/>
                        <a:buChar char="•"/>
                      </a:pPr>
                      <a:r>
                        <a:rPr lang="sv-SE" sz="600" b="0" i="1" dirty="0">
                          <a:solidFill>
                            <a:srgbClr val="393939"/>
                          </a:solidFill>
                          <a:effectLst/>
                          <a:latin typeface="Graphik"/>
                        </a:rPr>
                        <a:t>erbjudas kostnadseffektiv vård</a:t>
                      </a:r>
                    </a:p>
                    <a:p>
                      <a:pPr algn="l">
                        <a:buFont typeface="Arial" panose="020B0604020202020204" pitchFamily="34" charset="0"/>
                        <a:buChar char="•"/>
                      </a:pPr>
                      <a:endParaRPr lang="sv-SE" sz="800" dirty="0">
                        <a:solidFill>
                          <a:srgbClr val="393939"/>
                        </a:solidFill>
                        <a:latin typeface="Graphik"/>
                      </a:endParaRPr>
                    </a:p>
                    <a:p>
                      <a:endParaRPr lang="sv-SE" sz="1300" b="1"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sv-SE" sz="1200" dirty="0">
                          <a:solidFill>
                            <a:schemeClr val="tx1"/>
                          </a:solidFill>
                          <a:latin typeface="+mn-lt"/>
                          <a:cs typeface="Arial" panose="020B0604020202020204" pitchFamily="34" charset="0"/>
                        </a:rPr>
                        <a:t>Uppdraget är att arbeta fram ett vårdförlopp för lungfibros.</a:t>
                      </a:r>
                    </a:p>
                    <a:p>
                      <a:pPr marL="0" indent="0">
                        <a:buFont typeface="Arial" panose="020B0604020202020204" pitchFamily="34" charset="0"/>
                        <a:buNone/>
                      </a:pPr>
                      <a:r>
                        <a:rPr lang="sv-SE" sz="1200" dirty="0">
                          <a:solidFill>
                            <a:schemeClr val="tx1"/>
                          </a:solidFill>
                          <a:latin typeface="+mn-lt"/>
                          <a:cs typeface="Arial" panose="020B0604020202020204" pitchFamily="34" charset="0"/>
                        </a:rPr>
                        <a:t>Det inleds när en patient uppvisar symtom på </a:t>
                      </a:r>
                      <a:r>
                        <a:rPr lang="sv-SE" sz="1200" dirty="0" err="1">
                          <a:solidFill>
                            <a:schemeClr val="tx1"/>
                          </a:solidFill>
                          <a:latin typeface="+mn-lt"/>
                          <a:cs typeface="Arial" panose="020B0604020202020204" pitchFamily="34" charset="0"/>
                        </a:rPr>
                        <a:t>interstitiell</a:t>
                      </a:r>
                      <a:r>
                        <a:rPr lang="sv-SE" sz="1200" dirty="0">
                          <a:solidFill>
                            <a:schemeClr val="tx1"/>
                          </a:solidFill>
                          <a:latin typeface="+mn-lt"/>
                          <a:cs typeface="Arial" panose="020B0604020202020204" pitchFamily="34" charset="0"/>
                        </a:rPr>
                        <a:t> sjukdom.</a:t>
                      </a:r>
                    </a:p>
                    <a:p>
                      <a:pPr marL="0" indent="0">
                        <a:buFont typeface="Arial" panose="020B0604020202020204" pitchFamily="34" charset="0"/>
                        <a:buNone/>
                      </a:pPr>
                      <a:r>
                        <a:rPr lang="sv-SE" sz="1200" dirty="0">
                          <a:solidFill>
                            <a:schemeClr val="tx1"/>
                          </a:solidFill>
                          <a:latin typeface="+mn-lt"/>
                          <a:cs typeface="Arial" panose="020B0604020202020204" pitchFamily="34" charset="0"/>
                        </a:rPr>
                        <a:t>I vårdförloppet ingår utredning, diagnos, behandling och uppföljning</a:t>
                      </a:r>
                    </a:p>
                    <a:p>
                      <a:pPr marL="0" indent="0">
                        <a:buFont typeface="Arial" panose="020B0604020202020204" pitchFamily="34" charset="0"/>
                        <a:buNone/>
                      </a:pPr>
                      <a:r>
                        <a:rPr lang="sv-SE" sz="1200" dirty="0">
                          <a:solidFill>
                            <a:schemeClr val="tx1"/>
                          </a:solidFill>
                          <a:latin typeface="+mn-lt"/>
                          <a:cs typeface="Arial" panose="020B0604020202020204" pitchFamily="34" charset="0"/>
                        </a:rPr>
                        <a:t>Nat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i="0" kern="1200" dirty="0">
                          <a:solidFill>
                            <a:schemeClr val="tx1"/>
                          </a:solidFill>
                          <a:latin typeface="+mn-lt"/>
                          <a:ea typeface="+mn-ea"/>
                          <a:cs typeface="+mn-cs"/>
                        </a:rPr>
                        <a:t>Implementera</a:t>
                      </a:r>
                      <a:r>
                        <a:rPr lang="sv-SE" sz="1200" i="0" kern="1200" baseline="0" dirty="0">
                          <a:solidFill>
                            <a:schemeClr val="tx1"/>
                          </a:solidFill>
                          <a:latin typeface="+mn-lt"/>
                          <a:ea typeface="+mn-ea"/>
                          <a:cs typeface="+mn-cs"/>
                        </a:rPr>
                        <a:t> NAG lungfibros arbete</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i="0" kern="1200" baseline="0" dirty="0">
                          <a:solidFill>
                            <a:schemeClr val="tx1"/>
                          </a:solidFill>
                          <a:latin typeface="+mn-lt"/>
                          <a:ea typeface="+mn-ea"/>
                          <a:cs typeface="+mn-cs"/>
                        </a:rPr>
                        <a:t>I avvaktan på NAG lungfibros resultat upprätta strukturerad ILD mottagning inom alla län i regionen.</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i="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i="0" kern="1200" baseline="0" dirty="0">
                          <a:solidFill>
                            <a:schemeClr val="tx1"/>
                          </a:solidFill>
                          <a:latin typeface="+mn-lt"/>
                          <a:ea typeface="+mn-ea"/>
                          <a:cs typeface="+mn-cs"/>
                        </a:rPr>
                        <a:t>Provtagningsmall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0" i="0" kern="1200" dirty="0">
                          <a:solidFill>
                            <a:schemeClr val="tx1"/>
                          </a:solidFill>
                          <a:latin typeface="+mn-lt"/>
                          <a:ea typeface="+mn-ea"/>
                          <a:cs typeface="+mn-cs"/>
                        </a:rPr>
                        <a:t>Studiebesök genomfört lungkliniken US (17 maj)</a:t>
                      </a:r>
                    </a:p>
                    <a:p>
                      <a:endParaRPr lang="sv-SE" sz="1200" b="0" i="0" kern="1200" dirty="0">
                        <a:solidFill>
                          <a:schemeClr val="tx1"/>
                        </a:solidFill>
                        <a:latin typeface="+mn-lt"/>
                        <a:ea typeface="+mn-ea"/>
                        <a:cs typeface="+mn-cs"/>
                      </a:endParaRPr>
                    </a:p>
                    <a:p>
                      <a:r>
                        <a:rPr lang="sv-SE" sz="1200" b="0" i="0" kern="1200" dirty="0">
                          <a:solidFill>
                            <a:schemeClr val="tx1"/>
                          </a:solidFill>
                          <a:latin typeface="+mn-lt"/>
                          <a:ea typeface="+mn-ea"/>
                          <a:cs typeface="+mn-cs"/>
                        </a:rPr>
                        <a:t>NAG lungfibros blir klart under ht 2023</a:t>
                      </a:r>
                    </a:p>
                    <a:p>
                      <a:r>
                        <a:rPr lang="sv-SE" sz="1200" b="0" i="0" kern="1200" dirty="0">
                          <a:solidFill>
                            <a:schemeClr val="tx1"/>
                          </a:solidFill>
                          <a:latin typeface="+mn-lt"/>
                          <a:ea typeface="+mn-ea"/>
                          <a:cs typeface="+mn-cs"/>
                        </a:rPr>
                        <a:t>MDK regional start</a:t>
                      </a:r>
                      <a:r>
                        <a:rPr lang="sv-SE" sz="1200" b="0" i="0" kern="1200" baseline="0" dirty="0">
                          <a:solidFill>
                            <a:schemeClr val="tx1"/>
                          </a:solidFill>
                          <a:latin typeface="+mn-lt"/>
                          <a:ea typeface="+mn-ea"/>
                          <a:cs typeface="+mn-cs"/>
                        </a:rPr>
                        <a:t> 21 okt </a:t>
                      </a:r>
                      <a:r>
                        <a:rPr lang="sv-SE" sz="1200" b="0" i="0" kern="1200" dirty="0">
                          <a:solidFill>
                            <a:schemeClr val="tx1"/>
                          </a:solidFill>
                          <a:latin typeface="+mn-lt"/>
                          <a:ea typeface="+mn-ea"/>
                          <a:cs typeface="+mn-cs"/>
                        </a:rPr>
                        <a:t>2023</a:t>
                      </a:r>
                    </a:p>
                    <a:p>
                      <a:r>
                        <a:rPr lang="sv-SE" sz="1200" b="0" i="0" kern="1200" dirty="0">
                          <a:solidFill>
                            <a:schemeClr val="tx1"/>
                          </a:solidFill>
                          <a:latin typeface="+mn-lt"/>
                          <a:ea typeface="+mn-ea"/>
                          <a:cs typeface="+mn-cs"/>
                        </a:rPr>
                        <a:t>Hur mäter vi? Registerdeltagande i regionen?  KBILD?</a:t>
                      </a:r>
                    </a:p>
                    <a:p>
                      <a:r>
                        <a:rPr lang="sv-SE" sz="1200" b="0" i="0" kern="1200" dirty="0">
                          <a:solidFill>
                            <a:schemeClr val="tx1"/>
                          </a:solidFill>
                          <a:latin typeface="+mn-lt"/>
                          <a:ea typeface="+mn-ea"/>
                          <a:cs typeface="+mn-cs"/>
                        </a:rPr>
                        <a:t>Gemensam reuma </a:t>
                      </a:r>
                      <a:r>
                        <a:rPr lang="sv-SE" sz="1200" b="0" i="0" kern="1200" dirty="0" err="1">
                          <a:solidFill>
                            <a:schemeClr val="tx1"/>
                          </a:solidFill>
                          <a:latin typeface="+mn-lt"/>
                          <a:ea typeface="+mn-ea"/>
                          <a:cs typeface="+mn-cs"/>
                        </a:rPr>
                        <a:t>lung</a:t>
                      </a:r>
                      <a:r>
                        <a:rPr lang="sv-SE" sz="1200" b="0" i="0" kern="1200" dirty="0">
                          <a:solidFill>
                            <a:schemeClr val="tx1"/>
                          </a:solidFill>
                          <a:latin typeface="+mn-lt"/>
                          <a:ea typeface="+mn-ea"/>
                          <a:cs typeface="+mn-cs"/>
                        </a:rPr>
                        <a:t> rond </a:t>
                      </a:r>
                    </a:p>
                    <a:p>
                      <a:r>
                        <a:rPr lang="sv-SE" sz="1200" b="0" i="0" kern="1200" dirty="0">
                          <a:solidFill>
                            <a:schemeClr val="tx1"/>
                          </a:solidFill>
                          <a:latin typeface="+mn-lt"/>
                          <a:ea typeface="+mn-ea"/>
                          <a:cs typeface="+mn-cs"/>
                        </a:rPr>
                        <a:t>Gemensamma mallar för</a:t>
                      </a:r>
                      <a:r>
                        <a:rPr lang="sv-SE" sz="1200" b="0" i="0" kern="1200" baseline="0" dirty="0">
                          <a:solidFill>
                            <a:schemeClr val="tx1"/>
                          </a:solidFill>
                          <a:latin typeface="+mn-lt"/>
                          <a:ea typeface="+mn-ea"/>
                          <a:cs typeface="+mn-cs"/>
                        </a:rPr>
                        <a:t> provtagnings pågår.</a:t>
                      </a:r>
                      <a:endParaRPr lang="sv-SE" sz="1200" b="0" i="0"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b="0" i="1" kern="1200" dirty="0">
                          <a:solidFill>
                            <a:schemeClr val="tx1"/>
                          </a:solidFill>
                          <a:latin typeface="+mn-lt"/>
                          <a:ea typeface="+mn-ea"/>
                          <a:cs typeface="+mn-cs"/>
                        </a:rPr>
                        <a:t>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7653">
                <a:tc>
                  <a:txBody>
                    <a:bodyPr/>
                    <a:lstStyle/>
                    <a:p>
                      <a:r>
                        <a:rPr lang="sv-SE" sz="1200" b="1" i="0" kern="1200" dirty="0">
                          <a:solidFill>
                            <a:schemeClr val="tx1"/>
                          </a:solidFill>
                          <a:latin typeface="Arial" panose="020B0604020202020204" pitchFamily="34" charset="0"/>
                          <a:ea typeface="+mn-ea"/>
                          <a:cs typeface="Arial" panose="020B0604020202020204" pitchFamily="34" charset="0"/>
                        </a:rPr>
                        <a:t>Allergi</a:t>
                      </a:r>
                    </a:p>
                    <a:p>
                      <a:pPr algn="l"/>
                      <a:r>
                        <a:rPr lang="sv-SE" sz="600" b="0" i="1" dirty="0">
                          <a:solidFill>
                            <a:srgbClr val="393939"/>
                          </a:solidFill>
                          <a:effectLst/>
                          <a:latin typeface="Graphik"/>
                        </a:rPr>
                        <a:t>Som patient i Sydöstra sjukvårdsregionen ska du; </a:t>
                      </a:r>
                    </a:p>
                    <a:p>
                      <a:pPr lvl="1">
                        <a:buFont typeface="Arial" panose="020B0604020202020204" pitchFamily="34" charset="0"/>
                        <a:buChar char="•"/>
                      </a:pPr>
                      <a:r>
                        <a:rPr lang="sv-SE" sz="600" b="0" i="1" dirty="0">
                          <a:solidFill>
                            <a:srgbClr val="393939"/>
                          </a:solidFill>
                          <a:effectLst/>
                          <a:latin typeface="Graphik"/>
                        </a:rPr>
                        <a:t>erbjudas vård som är lätt tillgänglig för kontakt, bedömning och besök</a:t>
                      </a:r>
                    </a:p>
                    <a:p>
                      <a:pPr lvl="1">
                        <a:buFont typeface="Arial" panose="020B0604020202020204" pitchFamily="34" charset="0"/>
                        <a:buChar char="•"/>
                      </a:pPr>
                      <a:r>
                        <a:rPr lang="sv-SE" sz="600" b="0" i="1" dirty="0">
                          <a:solidFill>
                            <a:srgbClr val="393939"/>
                          </a:solidFill>
                          <a:effectLst/>
                          <a:latin typeface="Graphik"/>
                        </a:rPr>
                        <a:t>erbjudas diagnostik och behandling och uppföljning enligt bästa kunskap i varje möte</a:t>
                      </a:r>
                    </a:p>
                    <a:p>
                      <a:pPr lvl="1">
                        <a:buFont typeface="Arial" panose="020B0604020202020204" pitchFamily="34" charset="0"/>
                        <a:buChar char="•"/>
                      </a:pPr>
                      <a:r>
                        <a:rPr lang="sv-SE" sz="600" b="0" i="1" dirty="0">
                          <a:solidFill>
                            <a:srgbClr val="393939"/>
                          </a:solidFill>
                          <a:effectLst/>
                          <a:latin typeface="Graphik"/>
                        </a:rPr>
                        <a:t>vara delaktig och välinformerad genom hela vårdkedjan</a:t>
                      </a:r>
                    </a:p>
                    <a:p>
                      <a:pPr lvl="1">
                        <a:buFont typeface="Arial" panose="020B0604020202020204" pitchFamily="34" charset="0"/>
                        <a:buChar char="•"/>
                      </a:pPr>
                      <a:r>
                        <a:rPr lang="sv-SE" sz="600" b="0" i="1" dirty="0">
                          <a:solidFill>
                            <a:srgbClr val="393939"/>
                          </a:solidFill>
                          <a:effectLst/>
                          <a:latin typeface="Graphik"/>
                        </a:rPr>
                        <a:t>få tillgång till jämlik vård</a:t>
                      </a:r>
                    </a:p>
                    <a:p>
                      <a:pPr lvl="1">
                        <a:buFont typeface="Arial" panose="020B0604020202020204" pitchFamily="34" charset="0"/>
                        <a:buChar char="•"/>
                      </a:pPr>
                      <a:r>
                        <a:rPr lang="sv-SE" sz="600" b="0" i="1" dirty="0">
                          <a:solidFill>
                            <a:srgbClr val="393939"/>
                          </a:solidFill>
                          <a:effectLst/>
                          <a:latin typeface="Graphik"/>
                        </a:rPr>
                        <a:t>erbjudas bästa möjliga hälsofrämjande insatser och välfungerande screeningprogram</a:t>
                      </a:r>
                    </a:p>
                    <a:p>
                      <a:pPr lvl="1">
                        <a:buFont typeface="Arial" panose="020B0604020202020204" pitchFamily="34" charset="0"/>
                        <a:buChar char="•"/>
                      </a:pPr>
                      <a:r>
                        <a:rPr lang="sv-SE" sz="600" b="0" i="1" dirty="0">
                          <a:solidFill>
                            <a:srgbClr val="393939"/>
                          </a:solidFill>
                          <a:effectLst/>
                          <a:latin typeface="Graphik"/>
                        </a:rPr>
                        <a:t>få tillgång till patientsäker vård</a:t>
                      </a:r>
                    </a:p>
                    <a:p>
                      <a:pPr lvl="1">
                        <a:buFont typeface="Arial" panose="020B0604020202020204" pitchFamily="34" charset="0"/>
                        <a:buChar char="•"/>
                      </a:pPr>
                      <a:r>
                        <a:rPr lang="sv-SE" sz="600" b="0" i="1" dirty="0">
                          <a:solidFill>
                            <a:srgbClr val="393939"/>
                          </a:solidFill>
                          <a:effectLst/>
                          <a:latin typeface="Graphik"/>
                        </a:rPr>
                        <a:t>erbjudas kostnadseffektiv vård</a:t>
                      </a:r>
                    </a:p>
                    <a:p>
                      <a:pPr algn="l">
                        <a:buFont typeface="Arial" panose="020B0604020202020204" pitchFamily="34" charset="0"/>
                        <a:buChar char="•"/>
                      </a:pPr>
                      <a:endParaRPr lang="sv-SE" sz="700" dirty="0">
                        <a:solidFill>
                          <a:srgbClr val="393939"/>
                        </a:solidFill>
                        <a:latin typeface="Graphik"/>
                      </a:endParaRPr>
                    </a:p>
                    <a:p>
                      <a:endParaRPr lang="sv-SE" sz="1200" b="1" i="0" kern="1200" dirty="0">
                        <a:solidFill>
                          <a:schemeClr val="tx1"/>
                        </a:solidFill>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sv-SE" sz="1200" i="0" dirty="0">
                          <a:solidFill>
                            <a:schemeClr val="tx1"/>
                          </a:solidFill>
                          <a:latin typeface="+mn-lt"/>
                        </a:rPr>
                        <a:t>Svår astma (best </a:t>
                      </a:r>
                      <a:r>
                        <a:rPr lang="sv-SE" sz="1200" i="0" dirty="0" err="1">
                          <a:solidFill>
                            <a:schemeClr val="tx1"/>
                          </a:solidFill>
                          <a:latin typeface="+mn-lt"/>
                        </a:rPr>
                        <a:t>practice</a:t>
                      </a:r>
                      <a:r>
                        <a:rPr lang="sv-SE" sz="1200" i="0" dirty="0">
                          <a:solidFill>
                            <a:schemeClr val="tx1"/>
                          </a:solidFill>
                          <a:latin typeface="+mn-lt"/>
                        </a:rPr>
                        <a:t>)</a:t>
                      </a:r>
                    </a:p>
                    <a:p>
                      <a:pPr marL="0" indent="0">
                        <a:buFont typeface="Arial" panose="020B0604020202020204" pitchFamily="34" charset="0"/>
                        <a:buNone/>
                      </a:pPr>
                      <a:endParaRPr lang="sv-SE" sz="1200" i="0" dirty="0">
                        <a:solidFill>
                          <a:schemeClr val="tx1"/>
                        </a:solidFill>
                        <a:latin typeface="+mn-lt"/>
                      </a:endParaRPr>
                    </a:p>
                    <a:p>
                      <a:pPr marL="285750" indent="-285750">
                        <a:buFont typeface="Arial" panose="020B0604020202020204" pitchFamily="34" charset="0"/>
                        <a:buChar char="•"/>
                      </a:pPr>
                      <a:endParaRPr lang="sv-SE" sz="1200" i="0" dirty="0">
                        <a:solidFill>
                          <a:schemeClr val="tx1"/>
                        </a:solidFill>
                        <a:latin typeface="+mn-lt"/>
                      </a:endParaRPr>
                    </a:p>
                    <a:p>
                      <a:pPr marL="285750" indent="-285750">
                        <a:buFont typeface="Arial" panose="020B0604020202020204" pitchFamily="34" charset="0"/>
                        <a:buChar char="•"/>
                      </a:pPr>
                      <a:endParaRPr lang="sv-SE" sz="1200" i="0" dirty="0">
                        <a:solidFill>
                          <a:schemeClr val="tx1"/>
                        </a:solidFill>
                        <a:latin typeface="+mn-lt"/>
                      </a:endParaRPr>
                    </a:p>
                    <a:p>
                      <a:pPr marL="285750" indent="-285750">
                        <a:buFont typeface="Arial" panose="020B0604020202020204" pitchFamily="34" charset="0"/>
                        <a:buChar char="•"/>
                      </a:pPr>
                      <a:endParaRPr lang="sv-SE" sz="1200" i="0" dirty="0">
                        <a:solidFill>
                          <a:schemeClr val="tx1"/>
                        </a:solidFill>
                        <a:latin typeface="+mn-lt"/>
                      </a:endParaRPr>
                    </a:p>
                    <a:p>
                      <a:pPr marL="285750" indent="-285750">
                        <a:buFont typeface="Arial" panose="020B0604020202020204" pitchFamily="34" charset="0"/>
                        <a:buChar char="•"/>
                      </a:pPr>
                      <a:endParaRPr lang="sv-SE" sz="1200" i="0" dirty="0">
                        <a:solidFill>
                          <a:schemeClr val="tx1"/>
                        </a:solidFill>
                        <a:latin typeface="+mn-lt"/>
                      </a:endParaRPr>
                    </a:p>
                    <a:p>
                      <a:pPr marL="285750" indent="-285750">
                        <a:buFont typeface="Arial" panose="020B0604020202020204" pitchFamily="34" charset="0"/>
                        <a:buChar char="•"/>
                      </a:pPr>
                      <a:r>
                        <a:rPr lang="sv-SE" sz="1200" i="0" dirty="0">
                          <a:solidFill>
                            <a:schemeClr val="tx1"/>
                          </a:solidFill>
                          <a:latin typeface="+mn-lt"/>
                        </a:rPr>
                        <a:t>Tillgänglighet till SLIT</a:t>
                      </a:r>
                    </a:p>
                    <a:p>
                      <a:pPr marL="0" indent="0">
                        <a:buFont typeface="Arial" panose="020B0604020202020204" pitchFamily="34" charset="0"/>
                        <a:buNone/>
                      </a:pPr>
                      <a:endParaRPr lang="sv-SE" sz="1200" i="0" dirty="0">
                        <a:solidFill>
                          <a:schemeClr val="tx1"/>
                        </a:solidFill>
                        <a:latin typeface="+mn-lt"/>
                      </a:endParaRPr>
                    </a:p>
                    <a:p>
                      <a:pPr marL="285750" indent="-285750">
                        <a:buFont typeface="Arial" panose="020B0604020202020204" pitchFamily="34" charset="0"/>
                        <a:buChar char="•"/>
                      </a:pPr>
                      <a:r>
                        <a:rPr lang="sv-SE" sz="1200" i="0" dirty="0">
                          <a:solidFill>
                            <a:schemeClr val="tx1"/>
                          </a:solidFill>
                          <a:latin typeface="+mn-lt"/>
                        </a:rPr>
                        <a:t>Matallergi </a:t>
                      </a:r>
                    </a:p>
                    <a:p>
                      <a:pPr marL="285750" indent="-285750">
                        <a:buFont typeface="Arial" panose="020B0604020202020204" pitchFamily="34" charset="0"/>
                        <a:buChar char="•"/>
                      </a:pPr>
                      <a:endParaRPr lang="sv-SE" sz="1200" i="0" dirty="0">
                        <a:solidFill>
                          <a:schemeClr val="tx1"/>
                        </a:solidFill>
                        <a:latin typeface="+mn-lt"/>
                      </a:endParaRPr>
                    </a:p>
                    <a:p>
                      <a:pPr marL="285750" indent="-285750">
                        <a:buFont typeface="Arial" panose="020B0604020202020204" pitchFamily="34" charset="0"/>
                        <a:buChar char="•"/>
                      </a:pPr>
                      <a:r>
                        <a:rPr lang="sv-SE" sz="1200" i="0" dirty="0">
                          <a:solidFill>
                            <a:schemeClr val="tx1"/>
                          </a:solidFill>
                          <a:latin typeface="+mn-lt"/>
                        </a:rPr>
                        <a:t>Läkemedelsallergi  (tillgänglighet)</a:t>
                      </a:r>
                    </a:p>
                    <a:p>
                      <a:pPr lvl="0"/>
                      <a:endParaRPr lang="sv-SE" sz="1200" b="0" baseline="0" dirty="0">
                        <a:solidFill>
                          <a:schemeClr val="tx1"/>
                        </a:solidFill>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b="0" i="0" kern="1200" dirty="0">
                          <a:solidFill>
                            <a:schemeClr val="tx1"/>
                          </a:solidFill>
                          <a:latin typeface="+mn-lt"/>
                          <a:ea typeface="+mn-ea"/>
                          <a:cs typeface="Arial" panose="020B0604020202020204" pitchFamily="34" charset="0"/>
                        </a:rPr>
                        <a:t>Ta fram och implementera riktlinjer för biologisk läkemedelsbehandling vid svår astma </a:t>
                      </a:r>
                    </a:p>
                    <a:p>
                      <a:endParaRPr lang="sv-SE" sz="1200" b="0" i="0" kern="1200" dirty="0">
                        <a:solidFill>
                          <a:schemeClr val="tx1"/>
                        </a:solidFill>
                        <a:latin typeface="+mn-lt"/>
                        <a:ea typeface="+mn-ea"/>
                        <a:cs typeface="Arial" panose="020B0604020202020204" pitchFamily="34" charset="0"/>
                      </a:endParaRPr>
                    </a:p>
                    <a:p>
                      <a:endParaRPr lang="sv-SE" sz="1200" b="0" i="0" kern="1200" dirty="0">
                        <a:solidFill>
                          <a:schemeClr val="tx1"/>
                        </a:solidFill>
                        <a:latin typeface="+mn-lt"/>
                        <a:ea typeface="+mn-ea"/>
                        <a:cs typeface="Arial" panose="020B0604020202020204" pitchFamily="34" charset="0"/>
                      </a:endParaRPr>
                    </a:p>
                    <a:p>
                      <a:endParaRPr lang="sv-SE" sz="1200" b="0" i="0" kern="1200" dirty="0">
                        <a:solidFill>
                          <a:schemeClr val="tx1"/>
                        </a:solidFill>
                        <a:latin typeface="+mn-lt"/>
                        <a:ea typeface="+mn-ea"/>
                        <a:cs typeface="Arial" panose="020B0604020202020204" pitchFamily="34" charset="0"/>
                      </a:endParaRPr>
                    </a:p>
                    <a:p>
                      <a:endParaRPr lang="sv-SE" sz="1200" b="0" i="0" kern="1200" dirty="0">
                        <a:solidFill>
                          <a:schemeClr val="tx1"/>
                        </a:solidFill>
                        <a:latin typeface="+mn-lt"/>
                        <a:ea typeface="+mn-ea"/>
                        <a:cs typeface="Arial" panose="020B0604020202020204" pitchFamily="34" charset="0"/>
                      </a:endParaRPr>
                    </a:p>
                    <a:p>
                      <a:r>
                        <a:rPr lang="sv-SE" sz="1200" b="0" i="0" kern="1200" dirty="0">
                          <a:solidFill>
                            <a:schemeClr val="tx1"/>
                          </a:solidFill>
                          <a:latin typeface="+mn-lt"/>
                          <a:ea typeface="+mn-ea"/>
                          <a:cs typeface="Arial" panose="020B0604020202020204" pitchFamily="34" charset="0"/>
                        </a:rPr>
                        <a:t>Efterforska möjlighet till SLIT inom primärvården.</a:t>
                      </a:r>
                    </a:p>
                    <a:p>
                      <a:endParaRPr lang="sv-SE" sz="1200" b="0" i="0" kern="1200" dirty="0">
                        <a:solidFill>
                          <a:schemeClr val="tx1"/>
                        </a:solidFill>
                        <a:latin typeface="+mn-lt"/>
                        <a:ea typeface="+mn-ea"/>
                        <a:cs typeface="Arial" panose="020B0604020202020204" pitchFamily="34" charset="0"/>
                      </a:endParaRPr>
                    </a:p>
                    <a:p>
                      <a:r>
                        <a:rPr lang="sv-SE" sz="1200" b="0" i="0" kern="1200" dirty="0">
                          <a:solidFill>
                            <a:schemeClr val="tx1"/>
                          </a:solidFill>
                          <a:latin typeface="+mn-lt"/>
                          <a:ea typeface="+mn-ea"/>
                          <a:cs typeface="Arial" panose="020B0604020202020204" pitchFamily="34" charset="0"/>
                        </a:rPr>
                        <a:t>Invänta NAG matallergi</a:t>
                      </a:r>
                    </a:p>
                    <a:p>
                      <a:endParaRPr lang="sv-SE" sz="1200" b="0" i="0" kern="1200" dirty="0">
                        <a:solidFill>
                          <a:schemeClr val="tx1"/>
                        </a:solidFill>
                        <a:latin typeface="+mn-lt"/>
                        <a:ea typeface="+mn-ea"/>
                        <a:cs typeface="Arial" panose="020B0604020202020204" pitchFamily="34" charset="0"/>
                      </a:endParaRPr>
                    </a:p>
                    <a:p>
                      <a:r>
                        <a:rPr lang="sv-SE" sz="1200" b="0" i="0" kern="1200" dirty="0">
                          <a:solidFill>
                            <a:schemeClr val="tx1"/>
                          </a:solidFill>
                          <a:latin typeface="+mn-lt"/>
                          <a:ea typeface="+mn-ea"/>
                          <a:cs typeface="Arial" panose="020B0604020202020204" pitchFamily="34" charset="0"/>
                        </a:rPr>
                        <a:t>Mall och information till primärvården </a:t>
                      </a:r>
                      <a:r>
                        <a:rPr lang="sv-SE" sz="1200" b="0" i="0" kern="1200" dirty="0" err="1">
                          <a:solidFill>
                            <a:schemeClr val="tx1"/>
                          </a:solidFill>
                          <a:latin typeface="+mn-lt"/>
                          <a:ea typeface="+mn-ea"/>
                          <a:cs typeface="Arial" panose="020B0604020202020204" pitchFamily="34" charset="0"/>
                        </a:rPr>
                        <a:t>ang</a:t>
                      </a:r>
                      <a:r>
                        <a:rPr lang="sv-SE" sz="1200" b="0" i="0" kern="1200" dirty="0">
                          <a:solidFill>
                            <a:schemeClr val="tx1"/>
                          </a:solidFill>
                          <a:latin typeface="+mn-lt"/>
                          <a:ea typeface="+mn-ea"/>
                          <a:cs typeface="Arial" panose="020B0604020202020204" pitchFamily="34" charset="0"/>
                        </a:rPr>
                        <a:t> lm allergi(Kalmar)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anose="020B0604020202020204" pitchFamily="34" charset="0"/>
                        <a:buNone/>
                      </a:pPr>
                      <a:r>
                        <a:rPr lang="sv-SE" sz="1200" b="0" i="0" dirty="0">
                          <a:solidFill>
                            <a:schemeClr val="tx1"/>
                          </a:solidFill>
                          <a:effectLst/>
                          <a:latin typeface="+mn-lt"/>
                        </a:rPr>
                        <a:t>Dokument framtaget.</a:t>
                      </a:r>
                      <a:r>
                        <a:rPr lang="sv-SE" sz="1200" b="0" i="0" baseline="0" dirty="0">
                          <a:solidFill>
                            <a:schemeClr val="tx1"/>
                          </a:solidFill>
                          <a:effectLst/>
                          <a:latin typeface="+mn-lt"/>
                        </a:rPr>
                        <a:t> </a:t>
                      </a:r>
                      <a:r>
                        <a:rPr lang="sv-SE" sz="1200" b="0" i="0" dirty="0">
                          <a:solidFill>
                            <a:schemeClr val="tx1"/>
                          </a:solidFill>
                          <a:effectLst/>
                          <a:latin typeface="+mn-lt"/>
                        </a:rPr>
                        <a:t>Implementering</a:t>
                      </a:r>
                      <a:r>
                        <a:rPr lang="sv-SE" sz="1200" b="0" i="0" baseline="0" dirty="0">
                          <a:solidFill>
                            <a:schemeClr val="tx1"/>
                          </a:solidFill>
                          <a:effectLst/>
                          <a:latin typeface="+mn-lt"/>
                        </a:rPr>
                        <a:t> pågår. </a:t>
                      </a:r>
                      <a:r>
                        <a:rPr lang="sv-SE" sz="1200" b="0" i="0" dirty="0">
                          <a:solidFill>
                            <a:schemeClr val="tx1"/>
                          </a:solidFill>
                          <a:effectLst/>
                          <a:latin typeface="+mn-lt"/>
                        </a:rPr>
                        <a:t>Införande</a:t>
                      </a:r>
                      <a:r>
                        <a:rPr lang="sv-SE" sz="1200" b="0" i="0" baseline="0" dirty="0">
                          <a:solidFill>
                            <a:schemeClr val="tx1"/>
                          </a:solidFill>
                          <a:effectLst/>
                          <a:latin typeface="+mn-lt"/>
                        </a:rPr>
                        <a:t> av luftvägsregister på alla sjukhus där behandling sker med biologiska läkemedel.</a:t>
                      </a:r>
                    </a:p>
                    <a:p>
                      <a:pPr algn="l">
                        <a:buFont typeface="Arial" panose="020B0604020202020204" pitchFamily="34" charset="0"/>
                        <a:buNone/>
                      </a:pPr>
                      <a:endParaRPr lang="sv-SE" sz="1200" b="0" i="0" baseline="0" dirty="0">
                        <a:solidFill>
                          <a:schemeClr val="tx1"/>
                        </a:solidFill>
                        <a:effectLst/>
                        <a:latin typeface="+mn-lt"/>
                      </a:endParaRPr>
                    </a:p>
                    <a:p>
                      <a:pPr algn="l">
                        <a:buFont typeface="Arial" panose="020B0604020202020204" pitchFamily="34" charset="0"/>
                        <a:buNone/>
                      </a:pPr>
                      <a:endParaRPr lang="sv-SE" sz="1200" b="0" i="0" baseline="0" dirty="0">
                        <a:solidFill>
                          <a:schemeClr val="tx1"/>
                        </a:solidFill>
                        <a:effectLst/>
                        <a:latin typeface="+mn-lt"/>
                      </a:endParaRPr>
                    </a:p>
                    <a:p>
                      <a:pPr algn="l">
                        <a:buFont typeface="Arial" panose="020B0604020202020204" pitchFamily="34" charset="0"/>
                        <a:buNone/>
                      </a:pPr>
                      <a:r>
                        <a:rPr lang="sv-SE" sz="1200" b="0" i="0" baseline="0" dirty="0">
                          <a:solidFill>
                            <a:schemeClr val="tx1"/>
                          </a:solidFill>
                          <a:effectLst/>
                          <a:latin typeface="+mn-lt"/>
                        </a:rPr>
                        <a:t>Pågår. Återkoppling via RAG allergi till RPO lungmedicin-allergi.</a:t>
                      </a:r>
                      <a:endParaRPr lang="sv-SE" sz="1200" b="0" i="0" dirty="0">
                        <a:solidFill>
                          <a:schemeClr val="tx1"/>
                        </a:solidFill>
                        <a:effectLst/>
                        <a:latin typeface="+mn-lt"/>
                      </a:endParaRPr>
                    </a:p>
                    <a:p>
                      <a:endParaRPr lang="sv-SE" sz="1200" b="0" i="0"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157712">
                <a:tc>
                  <a:txBody>
                    <a:bodyPr/>
                    <a:lstStyle/>
                    <a:p>
                      <a:pPr marL="171450" indent="-171450">
                        <a:buFont typeface="Arial" panose="020B0604020202020204" pitchFamily="34" charset="0"/>
                        <a:buChar char="•"/>
                      </a:pPr>
                      <a:endParaRPr lang="sv-SE" sz="1200" b="0" i="1"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300" dirty="0">
                        <a:solidFill>
                          <a:schemeClr val="tx1"/>
                        </a:solidFill>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anose="020B0604020202020204" pitchFamily="34" charset="0"/>
                        <a:buNone/>
                      </a:pPr>
                      <a:endParaRPr lang="sv-SE" sz="1200" b="0" i="0"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anose="020B0604020202020204" pitchFamily="34" charset="0"/>
                        <a:buNone/>
                      </a:pPr>
                      <a:endParaRPr lang="sv-SE" sz="1200" b="0" i="1"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anose="020B0604020202020204" pitchFamily="34" charset="0"/>
                        <a:buNone/>
                      </a:pPr>
                      <a:endParaRPr lang="sv-SE" sz="1200" b="0" i="1"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1100">
                <a:tc>
                  <a:txBody>
                    <a:bodyPr/>
                    <a:lstStyle/>
                    <a:p>
                      <a:r>
                        <a:rPr lang="sv-SE" sz="1400" dirty="0"/>
                        <a:t>arbetet går enligt plan </a:t>
                      </a:r>
                      <a:endParaRPr lang="sv-SE" sz="1300" b="1"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dirty="0"/>
                        <a:t>pågår med mindre problem </a:t>
                      </a:r>
                      <a:endParaRPr lang="sv-SE" sz="1200" b="1"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dirty="0"/>
                        <a:t>har allvarliga problem </a:t>
                      </a:r>
                      <a:endParaRPr lang="sv-SE" sz="12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dirty="0"/>
                        <a:t>avslutat</a:t>
                      </a:r>
                      <a:endParaRPr lang="sv-SE" sz="12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sv-SE" sz="12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pic>
        <p:nvPicPr>
          <p:cNvPr id="7" name="Bildobjekt 6">
            <a:extLst>
              <a:ext uri="{FF2B5EF4-FFF2-40B4-BE49-F238E27FC236}">
                <a16:creationId xmlns:a16="http://schemas.microsoft.com/office/drawing/2014/main" id="{A492375A-F7CC-44DE-8990-FEA8FB40A3D2}"/>
              </a:ext>
            </a:extLst>
          </p:cNvPr>
          <p:cNvPicPr>
            <a:picLocks noChangeAspect="1"/>
          </p:cNvPicPr>
          <p:nvPr/>
        </p:nvPicPr>
        <p:blipFill>
          <a:blip r:embed="rId2"/>
          <a:stretch>
            <a:fillRect/>
          </a:stretch>
        </p:blipFill>
        <p:spPr>
          <a:xfrm>
            <a:off x="900766" y="7905578"/>
            <a:ext cx="292633" cy="292633"/>
          </a:xfrm>
          <a:prstGeom prst="rect">
            <a:avLst/>
          </a:prstGeom>
        </p:spPr>
      </p:pic>
      <p:sp>
        <p:nvSpPr>
          <p:cNvPr id="8" name="Ellips 7">
            <a:extLst>
              <a:ext uri="{FF2B5EF4-FFF2-40B4-BE49-F238E27FC236}">
                <a16:creationId xmlns:a16="http://schemas.microsoft.com/office/drawing/2014/main" id="{33C64BD0-C55F-4285-B52F-0FAD14A3712C}"/>
              </a:ext>
            </a:extLst>
          </p:cNvPr>
          <p:cNvSpPr/>
          <p:nvPr/>
        </p:nvSpPr>
        <p:spPr>
          <a:xfrm>
            <a:off x="3662894" y="7841161"/>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sp>
        <p:nvSpPr>
          <p:cNvPr id="9" name="Ellips 8">
            <a:extLst>
              <a:ext uri="{FF2B5EF4-FFF2-40B4-BE49-F238E27FC236}">
                <a16:creationId xmlns:a16="http://schemas.microsoft.com/office/drawing/2014/main" id="{D9A2BDCF-FF04-4EBF-BEC9-5EE18F88CD69}"/>
              </a:ext>
            </a:extLst>
          </p:cNvPr>
          <p:cNvSpPr/>
          <p:nvPr/>
        </p:nvSpPr>
        <p:spPr>
          <a:xfrm>
            <a:off x="6446981" y="7841161"/>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pic>
        <p:nvPicPr>
          <p:cNvPr id="10" name="Bildobjekt 9">
            <a:extLst>
              <a:ext uri="{FF2B5EF4-FFF2-40B4-BE49-F238E27FC236}">
                <a16:creationId xmlns:a16="http://schemas.microsoft.com/office/drawing/2014/main" id="{8B9AE9FC-8B9A-43A9-AA21-5968E7F3E2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1866" y="7785194"/>
            <a:ext cx="254000" cy="266700"/>
          </a:xfrm>
          <a:prstGeom prst="rect">
            <a:avLst/>
          </a:prstGeom>
        </p:spPr>
      </p:pic>
      <p:pic>
        <p:nvPicPr>
          <p:cNvPr id="2" name="Bildobjekt 1">
            <a:extLst>
              <a:ext uri="{FF2B5EF4-FFF2-40B4-BE49-F238E27FC236}">
                <a16:creationId xmlns:a16="http://schemas.microsoft.com/office/drawing/2014/main" id="{1CE9ED55-E540-504F-BAF1-2E5E32245608}"/>
              </a:ext>
            </a:extLst>
          </p:cNvPr>
          <p:cNvPicPr>
            <a:picLocks noChangeAspect="1"/>
          </p:cNvPicPr>
          <p:nvPr/>
        </p:nvPicPr>
        <p:blipFill>
          <a:blip r:embed="rId2"/>
          <a:stretch>
            <a:fillRect/>
          </a:stretch>
        </p:blipFill>
        <p:spPr>
          <a:xfrm>
            <a:off x="11494255" y="2262221"/>
            <a:ext cx="292633" cy="292633"/>
          </a:xfrm>
          <a:prstGeom prst="rect">
            <a:avLst/>
          </a:prstGeom>
        </p:spPr>
      </p:pic>
      <p:sp>
        <p:nvSpPr>
          <p:cNvPr id="3" name="Ellips 2">
            <a:extLst>
              <a:ext uri="{FF2B5EF4-FFF2-40B4-BE49-F238E27FC236}">
                <a16:creationId xmlns:a16="http://schemas.microsoft.com/office/drawing/2014/main" id="{B2B75434-CA41-185E-20C3-1E5A068C92AF}"/>
              </a:ext>
            </a:extLst>
          </p:cNvPr>
          <p:cNvSpPr/>
          <p:nvPr/>
        </p:nvSpPr>
        <p:spPr>
          <a:xfrm>
            <a:off x="11453182" y="4418903"/>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pic>
        <p:nvPicPr>
          <p:cNvPr id="12" name="Bildobjekt 11">
            <a:extLst>
              <a:ext uri="{FF2B5EF4-FFF2-40B4-BE49-F238E27FC236}">
                <a16:creationId xmlns:a16="http://schemas.microsoft.com/office/drawing/2014/main" id="{34BAFCDA-A30F-A1FB-1C42-C83EB071698F}"/>
              </a:ext>
            </a:extLst>
          </p:cNvPr>
          <p:cNvPicPr>
            <a:picLocks noChangeAspect="1"/>
          </p:cNvPicPr>
          <p:nvPr/>
        </p:nvPicPr>
        <p:blipFill>
          <a:blip r:embed="rId2"/>
          <a:stretch>
            <a:fillRect/>
          </a:stretch>
        </p:blipFill>
        <p:spPr>
          <a:xfrm>
            <a:off x="11494254" y="2742900"/>
            <a:ext cx="292633" cy="292633"/>
          </a:xfrm>
          <a:prstGeom prst="rect">
            <a:avLst/>
          </a:prstGeom>
        </p:spPr>
      </p:pic>
      <p:sp>
        <p:nvSpPr>
          <p:cNvPr id="13" name="Ellips 12">
            <a:extLst>
              <a:ext uri="{FF2B5EF4-FFF2-40B4-BE49-F238E27FC236}">
                <a16:creationId xmlns:a16="http://schemas.microsoft.com/office/drawing/2014/main" id="{EE075B53-6E01-BEF1-0863-D4F9992FB7FE}"/>
              </a:ext>
            </a:extLst>
          </p:cNvPr>
          <p:cNvSpPr/>
          <p:nvPr/>
        </p:nvSpPr>
        <p:spPr>
          <a:xfrm>
            <a:off x="11548916" y="5868246"/>
            <a:ext cx="294593" cy="2880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pic>
        <p:nvPicPr>
          <p:cNvPr id="14" name="Bildobjekt 13">
            <a:extLst>
              <a:ext uri="{FF2B5EF4-FFF2-40B4-BE49-F238E27FC236}">
                <a16:creationId xmlns:a16="http://schemas.microsoft.com/office/drawing/2014/main" id="{34BAFCDA-A30F-A1FB-1C42-C83EB071698F}"/>
              </a:ext>
            </a:extLst>
          </p:cNvPr>
          <p:cNvPicPr>
            <a:picLocks noChangeAspect="1"/>
          </p:cNvPicPr>
          <p:nvPr/>
        </p:nvPicPr>
        <p:blipFill>
          <a:blip r:embed="rId2"/>
          <a:stretch>
            <a:fillRect/>
          </a:stretch>
        </p:blipFill>
        <p:spPr>
          <a:xfrm>
            <a:off x="11463451" y="4077288"/>
            <a:ext cx="284324" cy="300271"/>
          </a:xfrm>
          <a:prstGeom prst="rect">
            <a:avLst/>
          </a:prstGeom>
        </p:spPr>
      </p:pic>
      <p:sp>
        <p:nvSpPr>
          <p:cNvPr id="15" name="Ellips 14">
            <a:extLst>
              <a:ext uri="{FF2B5EF4-FFF2-40B4-BE49-F238E27FC236}">
                <a16:creationId xmlns:a16="http://schemas.microsoft.com/office/drawing/2014/main" id="{D9A2BDCF-FF04-4EBF-BEC9-5EE18F88CD69}"/>
              </a:ext>
            </a:extLst>
          </p:cNvPr>
          <p:cNvSpPr/>
          <p:nvPr/>
        </p:nvSpPr>
        <p:spPr>
          <a:xfrm>
            <a:off x="11401619" y="5874704"/>
            <a:ext cx="294593" cy="2880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FFFFFF"/>
              </a:solidFill>
              <a:effectLst/>
              <a:uLnTx/>
              <a:uFillTx/>
              <a:latin typeface="Arial"/>
              <a:ea typeface="+mn-ea"/>
              <a:cs typeface="+mn-cs"/>
            </a:endParaRPr>
          </a:p>
        </p:txBody>
      </p:sp>
      <p:pic>
        <p:nvPicPr>
          <p:cNvPr id="16" name="Bildobjekt 15">
            <a:extLst>
              <a:ext uri="{FF2B5EF4-FFF2-40B4-BE49-F238E27FC236}">
                <a16:creationId xmlns:a16="http://schemas.microsoft.com/office/drawing/2014/main" id="{34BAFCDA-A30F-A1FB-1C42-C83EB071698F}"/>
              </a:ext>
            </a:extLst>
          </p:cNvPr>
          <p:cNvPicPr>
            <a:picLocks noChangeAspect="1"/>
          </p:cNvPicPr>
          <p:nvPr/>
        </p:nvPicPr>
        <p:blipFill>
          <a:blip r:embed="rId2"/>
          <a:stretch>
            <a:fillRect/>
          </a:stretch>
        </p:blipFill>
        <p:spPr>
          <a:xfrm>
            <a:off x="11463451" y="3381004"/>
            <a:ext cx="284324" cy="300271"/>
          </a:xfrm>
          <a:prstGeom prst="rect">
            <a:avLst/>
          </a:prstGeom>
        </p:spPr>
      </p:pic>
      <p:pic>
        <p:nvPicPr>
          <p:cNvPr id="17" name="Bildobjekt 16">
            <a:extLst>
              <a:ext uri="{FF2B5EF4-FFF2-40B4-BE49-F238E27FC236}">
                <a16:creationId xmlns:a16="http://schemas.microsoft.com/office/drawing/2014/main" id="{34BAFCDA-A30F-A1FB-1C42-C83EB071698F}"/>
              </a:ext>
            </a:extLst>
          </p:cNvPr>
          <p:cNvPicPr>
            <a:picLocks noChangeAspect="1"/>
          </p:cNvPicPr>
          <p:nvPr/>
        </p:nvPicPr>
        <p:blipFill>
          <a:blip r:embed="rId2"/>
          <a:stretch>
            <a:fillRect/>
          </a:stretch>
        </p:blipFill>
        <p:spPr>
          <a:xfrm>
            <a:off x="11483774" y="5030118"/>
            <a:ext cx="282696" cy="300271"/>
          </a:xfrm>
          <a:prstGeom prst="rect">
            <a:avLst/>
          </a:prstGeom>
        </p:spPr>
      </p:pic>
      <p:pic>
        <p:nvPicPr>
          <p:cNvPr id="20" name="Bildobjekt 19">
            <a:extLst>
              <a:ext uri="{FF2B5EF4-FFF2-40B4-BE49-F238E27FC236}">
                <a16:creationId xmlns:a16="http://schemas.microsoft.com/office/drawing/2014/main" id="{34BAFCDA-A30F-A1FB-1C42-C83EB071698F}"/>
              </a:ext>
            </a:extLst>
          </p:cNvPr>
          <p:cNvPicPr>
            <a:picLocks noChangeAspect="1"/>
          </p:cNvPicPr>
          <p:nvPr/>
        </p:nvPicPr>
        <p:blipFill>
          <a:blip r:embed="rId2"/>
          <a:stretch>
            <a:fillRect/>
          </a:stretch>
        </p:blipFill>
        <p:spPr>
          <a:xfrm>
            <a:off x="11466366" y="5449182"/>
            <a:ext cx="282696" cy="300271"/>
          </a:xfrm>
          <a:prstGeom prst="rect">
            <a:avLst/>
          </a:prstGeom>
        </p:spPr>
      </p:pic>
    </p:spTree>
    <p:extLst>
      <p:ext uri="{BB962C8B-B14F-4D97-AF65-F5344CB8AC3E}">
        <p14:creationId xmlns:p14="http://schemas.microsoft.com/office/powerpoint/2010/main" val="40059119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4T0CfePk2DeL4EzvGUD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sw4oRVLjkeb33J03BQTYg"/>
</p:tagLst>
</file>

<file path=ppt/theme/theme1.xml><?xml version="1.0" encoding="utf-8"?>
<a:theme xmlns:a="http://schemas.openxmlformats.org/drawingml/2006/main" name="1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756</Words>
  <Application>Microsoft Office PowerPoint</Application>
  <PresentationFormat>Bredbild</PresentationFormat>
  <Paragraphs>208</Paragraphs>
  <Slides>5</Slides>
  <Notes>1</Notes>
  <HiddenSlides>0</HiddenSlides>
  <MMClips>0</MMClips>
  <ScaleCrop>false</ScaleCrop>
  <HeadingPairs>
    <vt:vector size="8" baseType="variant">
      <vt:variant>
        <vt:lpstr>Använt teckensnitt</vt:lpstr>
      </vt:variant>
      <vt:variant>
        <vt:i4>4</vt:i4>
      </vt:variant>
      <vt:variant>
        <vt:lpstr>Tema</vt:lpstr>
      </vt:variant>
      <vt:variant>
        <vt:i4>1</vt:i4>
      </vt:variant>
      <vt:variant>
        <vt:lpstr>Serverprogram för OLE-inbäddning</vt:lpstr>
      </vt:variant>
      <vt:variant>
        <vt:i4>2</vt:i4>
      </vt:variant>
      <vt:variant>
        <vt:lpstr>Bildrubriker</vt:lpstr>
      </vt:variant>
      <vt:variant>
        <vt:i4>5</vt:i4>
      </vt:variant>
    </vt:vector>
  </HeadingPairs>
  <TitlesOfParts>
    <vt:vector size="12" baseType="lpstr">
      <vt:lpstr>Arial</vt:lpstr>
      <vt:lpstr>Calibri</vt:lpstr>
      <vt:lpstr>Graphik</vt:lpstr>
      <vt:lpstr>Times New Roman</vt:lpstr>
      <vt:lpstr>1_Office-tema</vt:lpstr>
      <vt:lpstr>Dokument</vt:lpstr>
      <vt:lpstr>think-cell Slide</vt:lpstr>
      <vt:lpstr>RPO Lung och allergi  Översiktlig handlingsplan för 2023  Uppdaterad: 2023-09-21 Västervik RPO möte   </vt:lpstr>
      <vt:lpstr>KR möte 20230925</vt:lpstr>
      <vt:lpstr>Revision av handlingsplan för RPO lung och allergi 2023</vt:lpstr>
      <vt:lpstr>PowerPoint-presentation</vt:lpstr>
      <vt:lpstr>PowerPoint-presentation</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Kentson Magnus</dc:creator>
  <cp:lastModifiedBy>Gunilla Persson</cp:lastModifiedBy>
  <cp:revision>4</cp:revision>
  <dcterms:created xsi:type="dcterms:W3CDTF">2023-09-22T11:18:51Z</dcterms:created>
  <dcterms:modified xsi:type="dcterms:W3CDTF">2023-10-27T06:03:37Z</dcterms:modified>
</cp:coreProperties>
</file>