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28" r:id="rId2"/>
    <p:sldId id="330" r:id="rId3"/>
    <p:sldId id="341" r:id="rId4"/>
    <p:sldId id="338" r:id="rId5"/>
    <p:sldId id="340" r:id="rId6"/>
    <p:sldId id="342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64" autoAdjust="0"/>
    <p:restoredTop sz="96357" autoAdjust="0"/>
  </p:normalViewPr>
  <p:slideViewPr>
    <p:cSldViewPr snapToGrid="0">
      <p:cViewPr varScale="1">
        <p:scale>
          <a:sx n="96" d="100"/>
          <a:sy n="96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2025-03-10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sydostrasjukvardsregionen.se/regionsjukvardsledningen/processtod-och-mallar/handlingsplan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1524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 dirty="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2030511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>
                <a:solidFill>
                  <a:schemeClr val="bg1"/>
                </a:solidFill>
              </a:rPr>
              <a:t>RPO ÖNH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handlingsplan för 2025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Uppdaterad: 2025-03-10 (vers. </a:t>
            </a:r>
            <a:r>
              <a:rPr lang="sv-SE" sz="1400">
                <a:solidFill>
                  <a:schemeClr val="bg1"/>
                </a:solidFill>
              </a:rPr>
              <a:t>9)</a:t>
            </a:r>
            <a:endParaRPr lang="sv-S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6CE8D-B958-435E-8F94-2AB6E134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Instruktioner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B14E13-E404-44D3-B4CC-5802DAE1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71734"/>
            <a:ext cx="10972800" cy="3987020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Den översiktliga handlingsplanen är en levande lägesbild som används i dialog för kontinuerlig planering, uppföljning och rapportering.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Nationellt insatsområde: </a:t>
            </a:r>
            <a:r>
              <a:rPr lang="sv-SE" sz="2000" dirty="0"/>
              <a:t>insatsområden från NPO verksamhetsplan. Lämnas tom i de fall RPO/RSG:s prioriterade område inte utgår från nationellt insatsområde</a:t>
            </a:r>
            <a:endParaRPr lang="sv-SE" sz="1467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Prioriterat område och patientlöfte:</a:t>
            </a:r>
            <a:r>
              <a:rPr lang="sv-SE" sz="2000" dirty="0"/>
              <a:t> RPO/RSG:s prioriterade områden kopplade till sjukvårdsregionens patientlöften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Aktiviteter:</a:t>
            </a:r>
            <a:r>
              <a:rPr lang="sv-SE" sz="2000" dirty="0"/>
              <a:t> ange hur det sjukvårdsregionala arbetet bedrivs, tidplan och samverkan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Uppföljning:</a:t>
            </a:r>
            <a:r>
              <a:rPr lang="sv-SE" sz="2000" dirty="0"/>
              <a:t> ange metod, kvalitetsindikatorer, </a:t>
            </a:r>
            <a:r>
              <a:rPr lang="sv-SE" sz="2000" dirty="0" err="1"/>
              <a:t>målvärden</a:t>
            </a:r>
            <a:r>
              <a:rPr lang="sv-SE" sz="2000" dirty="0"/>
              <a:t> och resultat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Status:</a:t>
            </a:r>
            <a:r>
              <a:rPr lang="sv-SE" sz="2000" dirty="0"/>
              <a:t> ange om arbetet går enligt plan (grön), pågår med mindre problem (gul), </a:t>
            </a:r>
            <a:br>
              <a:rPr lang="sv-SE" sz="2000" dirty="0"/>
            </a:br>
            <a:r>
              <a:rPr lang="sv-SE" sz="2000" dirty="0"/>
              <a:t>har allvarliga problem (röd) eller är avslutat (kryssruta)</a:t>
            </a:r>
          </a:p>
          <a:p>
            <a:r>
              <a:rPr lang="sv-SE" sz="2000" dirty="0"/>
              <a:t>Använd sidorna ”Resultat” och ”Utmaningar” för att kommentera resultat, utveckling, behov av samverkan eller ledningsstöd, framgångsfaktorer eller hinder för det sjukvårdsregionala samarbetet.</a:t>
            </a:r>
          </a:p>
          <a:p>
            <a:r>
              <a:rPr lang="sv-SE" sz="2000" dirty="0">
                <a:hlinkClick r:id="rId2"/>
              </a:rPr>
              <a:t>Läs mer om handlingsplan på sjukvårdsregionens webbplats</a:t>
            </a:r>
            <a:endParaRPr lang="sv-SE" sz="2000" dirty="0"/>
          </a:p>
        </p:txBody>
      </p:sp>
      <p:grpSp>
        <p:nvGrpSpPr>
          <p:cNvPr id="8" name="Grupp 7"/>
          <p:cNvGrpSpPr/>
          <p:nvPr/>
        </p:nvGrpSpPr>
        <p:grpSpPr>
          <a:xfrm>
            <a:off x="9871586" y="4626654"/>
            <a:ext cx="1178350" cy="286086"/>
            <a:chOff x="9871586" y="4715666"/>
            <a:chExt cx="1178350" cy="286086"/>
          </a:xfrm>
        </p:grpSpPr>
        <p:pic>
          <p:nvPicPr>
            <p:cNvPr id="4" name="Bildobjekt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1586" y="4716002"/>
              <a:ext cx="285750" cy="285750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2655" y="4716002"/>
              <a:ext cx="285750" cy="285750"/>
            </a:xfrm>
            <a:prstGeom prst="rect">
              <a:avLst/>
            </a:prstGeom>
          </p:spPr>
        </p:pic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6154" y="4716002"/>
              <a:ext cx="285750" cy="285750"/>
            </a:xfrm>
            <a:prstGeom prst="rect">
              <a:avLst/>
            </a:prstGeom>
          </p:spPr>
        </p:pic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5936" y="4715666"/>
              <a:ext cx="254000" cy="266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670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33346"/>
              </p:ext>
            </p:extLst>
          </p:nvPr>
        </p:nvGraphicFramePr>
        <p:xfrm>
          <a:off x="15835" y="0"/>
          <a:ext cx="12184048" cy="5852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883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778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66747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990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</a:t>
                      </a:r>
                      <a:r>
                        <a:rPr lang="sv-SE" sz="1600" i="1" dirty="0"/>
                        <a:t>patientlöften</a:t>
                      </a:r>
                      <a:endParaRPr lang="sv-SE" sz="1600" i="1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81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Lära av varandra</a:t>
                      </a:r>
                      <a:b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för att erbjuda diagnostik och behandling och uppföljning enligt bästa kunskap i varje möte och för jämlik vård</a:t>
                      </a:r>
                      <a:endParaRPr lang="sv-SE" sz="80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RPO beslutade om att fortsätta med detta inslag under 2025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Under 2024 var punkten ”Största förbättringen på våra kliniker, lära av varandra” ett stående inslag på RPOs möten. Ansvaret cirkulerar mellan klinikerna.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7104048"/>
                  </a:ext>
                </a:extLst>
              </a:tr>
              <a:tr h="94346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000" b="1" i="0" dirty="0">
                          <a:latin typeface="+mj-lt"/>
                        </a:rPr>
                        <a:t>Botoxinjektioner vid retrograd </a:t>
                      </a:r>
                      <a:r>
                        <a:rPr lang="sv-SE" sz="1000" b="1" i="0" dirty="0" err="1">
                          <a:latin typeface="+mj-lt"/>
                        </a:rPr>
                        <a:t>chricofaryngeus</a:t>
                      </a:r>
                      <a:r>
                        <a:rPr lang="sv-SE" sz="1000" b="1" i="0" dirty="0">
                          <a:latin typeface="+mj-lt"/>
                        </a:rPr>
                        <a:t>-dysfunktion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0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 vilken målgrupp och på vilken indikation kan </a:t>
                      </a:r>
                      <a:r>
                        <a:rPr lang="sv-SE" sz="1000" b="1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Botexbehandling</a:t>
                      </a:r>
                      <a:r>
                        <a:rPr lang="sv-SE" sz="10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vara aktuell?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och uppföljning </a:t>
                      </a: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enligt bästa kunskap i varje möte och för 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för att erbjuda kostnadseffektiv, diagnostik, behandling och uppföljning enligt bästa kunskap i varje möte och för jämlik vård</a:t>
                      </a:r>
                      <a:endParaRPr lang="sv-SE" sz="1000" b="1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RPO har identifierat att det råder stor variation avseende utredning och behandling av retrograd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chricofaryngeusdysfunktion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, ett område med lågt vetenskapligt underlag.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RPO har gett ett uppdrag till RAG esofagus att ta fram gemensamma riktlinjer för SÖSR.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Våren 2025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155478"/>
                  </a:ext>
                </a:extLst>
              </a:tr>
              <a:tr h="1436866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Rhinologi – Mb </a:t>
                      </a:r>
                      <a:r>
                        <a:rPr lang="sv-SE" sz="10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Osler</a:t>
                      </a:r>
                      <a:endParaRPr lang="sv-SE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000" b="1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1219170" rtl="0" eaLnBrk="1" latinLnBrk="0" hangingPunct="1"/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Nuvarande upplägg för Mb </a:t>
                      </a:r>
                      <a:r>
                        <a:rPr lang="sv-SE" sz="10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Oslervård</a:t>
                      </a: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innebär att </a:t>
                      </a:r>
                      <a:r>
                        <a:rPr lang="sv-SE" sz="10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patienteråterkommande</a:t>
                      </a: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remitteras utanför Sydöstra</a:t>
                      </a:r>
                    </a:p>
                    <a:p>
                      <a:pPr marL="0" lvl="0" algn="l" defTabSz="1219170" rtl="0" eaLnBrk="1" latinLnBrk="0" hangingPunct="1"/>
                      <a:r>
                        <a:rPr lang="sv-SE" sz="1000" b="0" i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erbjudas vård som är lätt tillgänglig för kontakt, bedömning och besök</a:t>
                      </a:r>
                    </a:p>
                    <a:p>
                      <a:pPr marL="0" lvl="0" algn="l" defTabSz="1219170" rtl="0" eaLnBrk="1" latinLnBrk="0" hangingPunct="1"/>
                      <a:r>
                        <a:rPr lang="sv-SE" sz="1000" b="0" i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RPO vill inventera behovet och möjligheterna av en gemensam satsning/investering för att kunna genomföra vården för patienter med Mb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Osler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inom Sydöstra i högre grad. Vi ser också ett behov av att bygga upp en större lokal kunskap i SÖSR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Uppdrag har givits till RAG Rhinologi</a:t>
                      </a:r>
                    </a:p>
                    <a:p>
                      <a:pPr marL="0" lvl="0" algn="l" defTabSz="1219170" rtl="0" eaLnBrk="1" latinLnBrk="0" hangingPunct="1"/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PAL behöver utses samt att riktlinjerna måste följas. 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Utmaning att PAL utses. 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Många kliniker kan vara involverade. Förslag samla </a:t>
                      </a:r>
                      <a:r>
                        <a:rPr lang="sv-SE" sz="1050" b="0" i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ihop kvinnoklinik,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mag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/tarm, CSD , detta för att kunna bemöta helheten. 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Förslag besöka Lund som alt. till Uppsala.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819308"/>
                  </a:ext>
                </a:extLst>
              </a:tr>
              <a:tr h="1032836">
                <a:tc>
                  <a:txBody>
                    <a:bodyPr/>
                    <a:lstStyle/>
                    <a:p>
                      <a:r>
                        <a:rPr lang="sv-SE" sz="10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Rehabilitering av patienter behandlade för huvud- halscancer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000" b="1" baseline="0" dirty="0">
                          <a:latin typeface="+mj-lt"/>
                        </a:rPr>
                        <a:t>Implementering av nationellt vårdprogram för cancerrehabilitering och specifikt för ÖNH</a:t>
                      </a:r>
                      <a:br>
                        <a:rPr lang="sv-SE" sz="1000" b="0" baseline="0" dirty="0">
                          <a:latin typeface="+mj-lt"/>
                        </a:rPr>
                      </a:br>
                      <a:r>
                        <a:rPr lang="sv-SE" sz="1000" b="0" i="1" baseline="0" dirty="0">
                          <a:latin typeface="+mj-lt"/>
                        </a:rPr>
                        <a:t>- för att erbjuda diagnostik och behandling och uppföljning enligt bästa kunskap i varje möte och för jämlik vård</a:t>
                      </a:r>
                    </a:p>
                    <a:p>
                      <a:pPr lvl="0"/>
                      <a:r>
                        <a:rPr lang="sv-SE" sz="1000" b="0" i="1" baseline="0" dirty="0">
                          <a:latin typeface="+mj-lt"/>
                        </a:rPr>
                        <a:t>- för att patienten ska vara delaktig och välinformerad genom hela vårdkedjan </a:t>
                      </a:r>
                      <a:endParaRPr lang="sv-SE" sz="1000" b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i="0" dirty="0">
                          <a:solidFill>
                            <a:srgbClr val="393939"/>
                          </a:solidFill>
                          <a:effectLst/>
                          <a:latin typeface="+mj-lt"/>
                        </a:rPr>
                        <a:t>Invänta NAG s arbete specifikt ÖNH . </a:t>
                      </a:r>
                    </a:p>
                    <a:p>
                      <a:pPr marL="0" lvl="0" algn="l" defTabSz="1219170" rtl="0" eaLnBrk="1" latinLnBrk="0" hangingPunct="1"/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 100 sidor lång bilaga som ska vara en del i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vpg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 Beräknas klar Q2 2025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endParaRPr lang="sv-SE" sz="105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 s arbete specifikt ÖNH 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46515"/>
                  </a:ext>
                </a:extLst>
              </a:tr>
            </a:tbl>
          </a:graphicData>
        </a:graphic>
      </p:graphicFrame>
      <p:pic>
        <p:nvPicPr>
          <p:cNvPr id="6" name="Bildobjekt 5">
            <a:extLst>
              <a:ext uri="{FF2B5EF4-FFF2-40B4-BE49-F238E27FC236}">
                <a16:creationId xmlns:a16="http://schemas.microsoft.com/office/drawing/2014/main" id="{343CCC91-4B88-0787-6306-FE16D12B1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8367" y="3422184"/>
            <a:ext cx="298730" cy="292633"/>
          </a:xfrm>
          <a:prstGeom prst="rect">
            <a:avLst/>
          </a:prstGeom>
        </p:spPr>
      </p:pic>
      <p:sp>
        <p:nvSpPr>
          <p:cNvPr id="4" name="Ellips 3">
            <a:extLst>
              <a:ext uri="{FF2B5EF4-FFF2-40B4-BE49-F238E27FC236}">
                <a16:creationId xmlns:a16="http://schemas.microsoft.com/office/drawing/2014/main" id="{31942E4B-88A8-D3B0-C199-DD27E4865EB8}"/>
              </a:ext>
            </a:extLst>
          </p:cNvPr>
          <p:cNvSpPr/>
          <p:nvPr/>
        </p:nvSpPr>
        <p:spPr>
          <a:xfrm>
            <a:off x="11570317" y="881670"/>
            <a:ext cx="296780" cy="293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3D0BE931-016E-0580-431C-26301561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8367" y="2046031"/>
            <a:ext cx="298730" cy="292633"/>
          </a:xfrm>
          <a:prstGeom prst="rect">
            <a:avLst/>
          </a:prstGeom>
        </p:spPr>
      </p:pic>
      <p:sp>
        <p:nvSpPr>
          <p:cNvPr id="11" name="Ellips 10">
            <a:extLst>
              <a:ext uri="{FF2B5EF4-FFF2-40B4-BE49-F238E27FC236}">
                <a16:creationId xmlns:a16="http://schemas.microsoft.com/office/drawing/2014/main" id="{C0DB984B-41F2-8B77-E38D-90B728AF5BD6}"/>
              </a:ext>
            </a:extLst>
          </p:cNvPr>
          <p:cNvSpPr/>
          <p:nvPr/>
        </p:nvSpPr>
        <p:spPr>
          <a:xfrm>
            <a:off x="11568367" y="4003182"/>
            <a:ext cx="296780" cy="293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FE5D2E1D-6B8C-2957-BA7A-73CA4151E802}"/>
              </a:ext>
            </a:extLst>
          </p:cNvPr>
          <p:cNvSpPr/>
          <p:nvPr/>
        </p:nvSpPr>
        <p:spPr>
          <a:xfrm>
            <a:off x="11568367" y="5166361"/>
            <a:ext cx="296780" cy="29381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777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438087"/>
              </p:ext>
            </p:extLst>
          </p:nvPr>
        </p:nvGraphicFramePr>
        <p:xfrm>
          <a:off x="1" y="0"/>
          <a:ext cx="12191999" cy="603868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4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3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3906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071820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1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NAG HNS audiologi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1" baseline="0" dirty="0">
                          <a:latin typeface="+mj-lt"/>
                        </a:rPr>
                        <a:t>Stärkt och jämlik hörselvård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ryant Regular"/>
                          <a:cs typeface="Arial" panose="020B0604020202020204" pitchFamily="34" charset="0"/>
                        </a:rPr>
                        <a:t>- för att patienten och närstående ska vara delaktig och välinformerad genom hela vårdkedjan </a:t>
                      </a:r>
                      <a:endParaRPr lang="sv-SE" sz="105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RAG audiologi har identifierat behov av uppdatering avseende riktlinje utredning barnhörsel </a:t>
                      </a:r>
                      <a:r>
                        <a:rPr lang="sv-SE" sz="100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inkl</a:t>
                      </a: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genetisk utredning. SÖSR grupp genetisk utredning är bildad som stöd för lärande och samarbete.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RPO har gett till RAG audiologi i uppdrag att under 2025 uppdatera riktlinjen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4930"/>
                  </a:ext>
                </a:extLst>
              </a:tr>
              <a:tr h="91775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000" b="1" i="0" dirty="0">
                          <a:latin typeface="+mj-lt"/>
                        </a:rPr>
                        <a:t>Kvalitetsregister - uppföljning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Uppföljning och analys utvalda indikatorer.</a:t>
                      </a:r>
                      <a:endParaRPr lang="sv-SE" sz="1000" i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  <a:endParaRPr lang="sv-SE" sz="10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Återkommande arbete för RPO där ca 40 indikatorer från olika register valts ut.</a:t>
                      </a:r>
                    </a:p>
                    <a:p>
                      <a:r>
                        <a:rPr lang="sv-SE" sz="10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Läs mer webbsidan sydöstra, låst </a:t>
                      </a:r>
                      <a:r>
                        <a:rPr lang="sv-SE" sz="1000" i="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xls.fil</a:t>
                      </a:r>
                      <a:endParaRPr lang="sv-SE" sz="100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Årligen återkommande.</a:t>
                      </a: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500452"/>
                  </a:ext>
                </a:extLst>
              </a:tr>
              <a:tr h="92059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1" i="0" dirty="0">
                          <a:latin typeface="+mj-lt"/>
                        </a:rPr>
                        <a:t>Tonsilloperationsregistret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Stärkt och jämlik, kall teknik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endParaRPr lang="sv-SE" sz="11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RJL har bra resultat som RÖ och RKL vill följa efter. Målet är att gå från varm teknik till kall teknik och att klinikerna gemensamt i sydöstra når 65 % innan 2026 års utgång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Kontinuerligt och årligen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1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002913"/>
                  </a:ext>
                </a:extLst>
              </a:tr>
              <a:tr h="92059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1" i="0" dirty="0" err="1">
                          <a:latin typeface="+mj-lt"/>
                        </a:rPr>
                        <a:t>Septumplastikregistret</a:t>
                      </a:r>
                      <a:endParaRPr lang="sv-SE" sz="11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100" b="1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Septumplastikregistret</a:t>
                      </a:r>
                      <a:r>
                        <a:rPr lang="sv-SE" sz="1100" b="1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är ett register där anslutningsgraden per region är låg vilket innebär att registret hotas av att få upphöra</a:t>
                      </a:r>
                      <a:br>
                        <a:rPr lang="sv-SE" sz="1100" b="1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-erbjudas vård som är lätt tillgänglig för kontakt, bedömning och besök</a:t>
                      </a:r>
                    </a:p>
                    <a:p>
                      <a:pPr marL="0" indent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100" b="0" i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för att erbjuda diagnostik, behandling och uppföljning enligt bästa kunskap i varje möte och för jämlik vård</a:t>
                      </a:r>
                      <a:endParaRPr lang="sv-SE" sz="11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Respektive region och klinik tar ansvar att arbeta med anslutningen till registret. Målet är att sydöstra når 100% </a:t>
                      </a:r>
                      <a:r>
                        <a:rPr lang="sv-SE" sz="1100" i="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innan 2025 </a:t>
                      </a:r>
                      <a:r>
                        <a:rPr lang="sv-SE" sz="110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års utgång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Kontinuerligt och årligen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92145"/>
                  </a:ext>
                </a:extLst>
              </a:tr>
              <a:tr h="106708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100" b="1" i="0" dirty="0">
                          <a:latin typeface="+mj-lt"/>
                        </a:rPr>
                        <a:t>Ej specifikt område utan berör samtliga insatsområden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Ökat</a:t>
                      </a:r>
                      <a:r>
                        <a:rPr lang="sv-SE" sz="11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vetenskapligt utbyte inom SÖSR</a:t>
                      </a:r>
                      <a:br>
                        <a:rPr lang="sv-SE" sz="1100" baseline="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1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sv-SE" sz="1100" i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För att facilitera och involvera arbete med patientnära forskning</a:t>
                      </a:r>
                      <a:endParaRPr lang="sv-SE" sz="11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1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Ett uppföljande gemensamt vetenskapligt möte planeras 2025.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Ställdes in, 2024 – nytt 2025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1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953120"/>
                  </a:ext>
                </a:extLst>
              </a:tr>
            </a:tbl>
          </a:graphicData>
        </a:graphic>
      </p:graphicFrame>
      <p:sp>
        <p:nvSpPr>
          <p:cNvPr id="3" name="Ellips 2">
            <a:extLst>
              <a:ext uri="{FF2B5EF4-FFF2-40B4-BE49-F238E27FC236}">
                <a16:creationId xmlns:a16="http://schemas.microsoft.com/office/drawing/2014/main" id="{73ED1EEB-7AF3-58E2-2DBF-46EFA3D79D28}"/>
              </a:ext>
            </a:extLst>
          </p:cNvPr>
          <p:cNvSpPr/>
          <p:nvPr/>
        </p:nvSpPr>
        <p:spPr>
          <a:xfrm>
            <a:off x="11594428" y="2147681"/>
            <a:ext cx="296780" cy="319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DB17A85C-E0C8-2902-F158-07EDAF37EF78}"/>
              </a:ext>
            </a:extLst>
          </p:cNvPr>
          <p:cNvSpPr/>
          <p:nvPr/>
        </p:nvSpPr>
        <p:spPr>
          <a:xfrm>
            <a:off x="11594428" y="703544"/>
            <a:ext cx="296780" cy="3190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782594C8-5D9A-DD67-380B-1A211D7E044A}"/>
              </a:ext>
            </a:extLst>
          </p:cNvPr>
          <p:cNvSpPr/>
          <p:nvPr/>
        </p:nvSpPr>
        <p:spPr>
          <a:xfrm>
            <a:off x="11606776" y="5272837"/>
            <a:ext cx="296780" cy="3190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F4D55F4B-B843-332E-E396-0266A53FBDFD}"/>
              </a:ext>
            </a:extLst>
          </p:cNvPr>
          <p:cNvSpPr/>
          <p:nvPr/>
        </p:nvSpPr>
        <p:spPr>
          <a:xfrm>
            <a:off x="11594428" y="2948612"/>
            <a:ext cx="296780" cy="319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105553F3-0BDC-10B5-2A81-FEB5269623F3}"/>
              </a:ext>
            </a:extLst>
          </p:cNvPr>
          <p:cNvSpPr/>
          <p:nvPr/>
        </p:nvSpPr>
        <p:spPr>
          <a:xfrm>
            <a:off x="11604915" y="4147788"/>
            <a:ext cx="296780" cy="3190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CD78F8E-D1E8-8F19-0C98-4E0FE3D47E3D}"/>
              </a:ext>
            </a:extLst>
          </p:cNvPr>
          <p:cNvSpPr/>
          <p:nvPr/>
        </p:nvSpPr>
        <p:spPr>
          <a:xfrm>
            <a:off x="11600751" y="1374403"/>
            <a:ext cx="296780" cy="31908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0229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839296"/>
              </p:ext>
            </p:extLst>
          </p:nvPr>
        </p:nvGraphicFramePr>
        <p:xfrm>
          <a:off x="15498" y="0"/>
          <a:ext cx="12176501" cy="662762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20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1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23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722748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279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</a:t>
                      </a:r>
                      <a:r>
                        <a:rPr lang="sv-SE" sz="1600" i="1" dirty="0"/>
                        <a:t>patientlöften</a:t>
                      </a:r>
                      <a:endParaRPr lang="sv-SE" sz="1600" i="1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661">
                <a:tc>
                  <a:txBody>
                    <a:bodyPr/>
                    <a:lstStyle/>
                    <a:p>
                      <a:r>
                        <a:rPr lang="sv-SE" sz="1000" b="1" dirty="0">
                          <a:latin typeface="+mj-lt"/>
                        </a:rPr>
                        <a:t>Rhinologi </a:t>
                      </a: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sv-SE" sz="1000" b="1" dirty="0">
                          <a:latin typeface="+mj-lt"/>
                        </a:rPr>
                        <a:t>nästäppa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Utredning och kirurgisk behandling av nästäppa</a:t>
                      </a:r>
                      <a:br>
                        <a:rPr lang="sv-S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v-S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och uppföljning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Uppdrag RAG rhinologi –</a:t>
                      </a:r>
                    </a:p>
                    <a:p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SÖSR avslutas.</a:t>
                      </a:r>
                    </a:p>
                    <a:p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nationellt fortgår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Återkoppling RPO våren 2025</a:t>
                      </a:r>
                    </a:p>
                    <a:p>
                      <a:pPr marL="0" algn="l" defTabSz="121917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Nationellt uppdrag har tillkommit för NAG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sinonasala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sjukdomar, RPO eniga om att invänta </a:t>
                      </a:r>
                      <a:r>
                        <a:rPr lang="sv-SE" sz="1050" b="0" i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NAG:s</a:t>
                      </a:r>
                      <a:r>
                        <a:rPr lang="sv-SE" sz="105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resultat. Process SÖSR avslutas.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378023"/>
                  </a:ext>
                </a:extLst>
              </a:tr>
              <a:tr h="1189661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NAG HNS audiologi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1" baseline="0" dirty="0">
                          <a:latin typeface="+mj-lt"/>
                        </a:rPr>
                        <a:t>Stärkt och jämlik hörselvård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ryant Regular"/>
                          <a:cs typeface="Arial" panose="020B0604020202020204" pitchFamily="34" charset="0"/>
                        </a:rPr>
                        <a:t>- för att patienten och närstående ska vara delaktig och välinformerad genom hela vårdkedjan </a:t>
                      </a:r>
                      <a:endParaRPr lang="sv-SE" sz="105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Regionalt hörselvårdsmöte genomfördes </a:t>
                      </a:r>
                      <a:r>
                        <a:rPr lang="sv-SE" sz="105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sept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2024. Ca 60 deltagare såsom audionomer, tekniker, pedagoger, administratörer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5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Där programmet </a:t>
                      </a:r>
                      <a:r>
                        <a:rPr lang="sv-SE" sz="105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bla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belyste vårdförlopp, kloka </a:t>
                      </a:r>
                      <a:r>
                        <a:rPr lang="sv-SE" sz="1050" i="0" kern="12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klinsiska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val, lära av varandra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Arbetsgruppen bestående av cheferna från regionernas hörselvård skickade i anslutning till träffen ut en enkät vars resultat var mycket bra.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05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05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Stimulansmedel från SÖSR fanns som stöd och motsvarande ca 60% av den totala kostnaden</a:t>
                      </a:r>
                      <a:r>
                        <a:rPr lang="sv-SE" sz="105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914168"/>
                  </a:ext>
                </a:extLst>
              </a:tr>
              <a:tr h="9747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200" b="1" i="0" dirty="0">
                          <a:latin typeface="+mj-lt"/>
                        </a:rPr>
                        <a:t>Ej specifikt område utan berör samtliga insatsområden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Ökat</a:t>
                      </a:r>
                      <a:r>
                        <a:rPr lang="sv-SE" sz="13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vetenskapligt utbyte inom SÖSR</a:t>
                      </a:r>
                      <a:br>
                        <a:rPr lang="sv-SE" sz="1300" baseline="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sv-SE" sz="1200" i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För att facilitera och involvera arbete med patientnära forskning</a:t>
                      </a:r>
                      <a:endParaRPr lang="sv-SE" sz="12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Ett uppföljande gemensamt vetenskapligt möte hösten  2024.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Genomfördes ej.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Inställd </a:t>
                      </a:r>
                      <a:r>
                        <a:rPr lang="sv-SE" sz="1300" kern="1200" baseline="0" dirty="0" err="1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pga</a:t>
                      </a: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av bristande återkoppling från tillfrågade Verksamhetschefer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34397"/>
                  </a:ext>
                </a:extLst>
              </a:tr>
              <a:tr h="1350040"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+mj-lt"/>
                        </a:rPr>
                        <a:t>Kunskapsstöd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Implementering av kunskapsstöd</a:t>
                      </a:r>
                      <a:br>
                        <a:rPr lang="sv-SE" sz="130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Utvärdering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av behovet av stödorganisation för implementering av vårdförlopp (PSVF)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</a:rPr>
                        <a:t>Beslut 2022 att stämma av inför att nya PSVF publicerats och ska införas. Beslut november 2023 att respektive region tar eget ansvar för att slutföra handläggning och införande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576250"/>
                  </a:ext>
                </a:extLst>
              </a:tr>
              <a:tr h="1083172">
                <a:tc>
                  <a:txBody>
                    <a:bodyPr/>
                    <a:lstStyle/>
                    <a:p>
                      <a:endParaRPr lang="sv-SE" sz="1200" b="1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Benign hudkirurgi </a:t>
                      </a:r>
                      <a:br>
                        <a:rPr lang="sv-SE" sz="90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för att erbjuda kostnadseffektiv, diagnostik, behandling och uppföljning enligt bästa kunskap i varje möte och för jämlik vård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för att patienten ska vara delaktig och välinformerad genom hela vårdkedjan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Beslut på novembermöte 2023 att Kalmar tar fram för Keloid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Kalmar har tagit fram för Keloid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i="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Övrig benign kirurgi har diskuteras med beslut att avstå från gemensamt framtagna riktlinjer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Ellips 5">
            <a:extLst>
              <a:ext uri="{FF2B5EF4-FFF2-40B4-BE49-F238E27FC236}">
                <a16:creationId xmlns:a16="http://schemas.microsoft.com/office/drawing/2014/main" id="{8A421B5C-9AD7-44C2-02C9-2BB4FEC1BBE2}"/>
              </a:ext>
            </a:extLst>
          </p:cNvPr>
          <p:cNvSpPr/>
          <p:nvPr/>
        </p:nvSpPr>
        <p:spPr>
          <a:xfrm>
            <a:off x="11580865" y="3686982"/>
            <a:ext cx="296780" cy="2938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B27AEFBA-AFC8-FA4B-2DBE-F4BEB9DA6056}"/>
              </a:ext>
            </a:extLst>
          </p:cNvPr>
          <p:cNvSpPr/>
          <p:nvPr/>
        </p:nvSpPr>
        <p:spPr>
          <a:xfrm>
            <a:off x="11569186" y="2617563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5B9FFA79-4BE2-FB1B-FC49-C4B05FF68F04}"/>
              </a:ext>
            </a:extLst>
          </p:cNvPr>
          <p:cNvSpPr/>
          <p:nvPr/>
        </p:nvSpPr>
        <p:spPr>
          <a:xfrm>
            <a:off x="11569186" y="4788229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DF0276AB-443C-4C8C-289E-72B04849696E}"/>
              </a:ext>
            </a:extLst>
          </p:cNvPr>
          <p:cNvSpPr/>
          <p:nvPr/>
        </p:nvSpPr>
        <p:spPr>
          <a:xfrm>
            <a:off x="11569186" y="5750957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C571B9A-476C-730C-7891-FF39FC5B8768}"/>
              </a:ext>
            </a:extLst>
          </p:cNvPr>
          <p:cNvSpPr/>
          <p:nvPr/>
        </p:nvSpPr>
        <p:spPr>
          <a:xfrm>
            <a:off x="11569186" y="6195847"/>
            <a:ext cx="296780" cy="2938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1A15BD62-4DA6-59AA-4FA6-7C34F1AF48C0}"/>
              </a:ext>
            </a:extLst>
          </p:cNvPr>
          <p:cNvSpPr/>
          <p:nvPr/>
        </p:nvSpPr>
        <p:spPr>
          <a:xfrm>
            <a:off x="3779569" y="77638"/>
            <a:ext cx="1974250" cy="49170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rgbClr val="FFFFFF"/>
                </a:solidFill>
                <a:latin typeface="Arial"/>
              </a:rPr>
              <a:t>genomförda under 2024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148D60B9-4676-B4BD-DCD3-E165ED85E182}"/>
              </a:ext>
            </a:extLst>
          </p:cNvPr>
          <p:cNvSpPr/>
          <p:nvPr/>
        </p:nvSpPr>
        <p:spPr>
          <a:xfrm>
            <a:off x="11580865" y="1148749"/>
            <a:ext cx="296780" cy="293815"/>
          </a:xfrm>
          <a:prstGeom prst="ellipse">
            <a:avLst/>
          </a:prstGeom>
          <a:gradFill>
            <a:gsLst>
              <a:gs pos="35000">
                <a:schemeClr val="accent5"/>
              </a:gs>
              <a:gs pos="75000">
                <a:srgbClr val="00B050"/>
              </a:gs>
              <a:gs pos="99000">
                <a:schemeClr val="accent4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5443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/>
        </p:nvGraphicFramePr>
        <p:xfrm>
          <a:off x="15498" y="0"/>
          <a:ext cx="12176501" cy="668547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20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1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323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722748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279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</a:t>
                      </a:r>
                      <a:r>
                        <a:rPr lang="sv-SE" sz="1600" i="1" dirty="0"/>
                        <a:t>patientlöften</a:t>
                      </a:r>
                      <a:endParaRPr lang="sv-SE" sz="1600" i="1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661"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+mj-lt"/>
                        </a:rPr>
                        <a:t>NAG HNS audiologi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Implementering av vårdförlopp (PSVF)</a:t>
                      </a:r>
                      <a:r>
                        <a:rPr lang="sv-SE" sz="13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grav hörselnedsättning </a:t>
                      </a:r>
                    </a:p>
                    <a:p>
                      <a:endParaRPr lang="sv-SE" sz="1300" i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och uppföljning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Gemensamma prioriteringar under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införandet genom samverkan mellan hörselvårdschefer och RAG audiologi. 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Genomfört , aktiviteten avslutas november 2023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378023"/>
                  </a:ext>
                </a:extLst>
              </a:tr>
              <a:tr h="97474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sv-SE" sz="1200" b="1" i="0" dirty="0">
                          <a:latin typeface="+mj-lt"/>
                        </a:rPr>
                        <a:t>Ej specifikt område utan berör samtliga insatsområden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Ökat</a:t>
                      </a:r>
                      <a:r>
                        <a:rPr lang="sv-SE" sz="13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vetenskapligt utbyte inom SÖSR</a:t>
                      </a:r>
                      <a:br>
                        <a:rPr lang="sv-SE" sz="1300" baseline="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baseline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r>
                        <a:rPr lang="sv-SE" sz="1200" i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För att facilitera och involvera arbete med patientnära forskning</a:t>
                      </a:r>
                      <a:endParaRPr lang="sv-SE" sz="120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200" i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Ett uppföljande gemensamt vetenskapligt möte 2023.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Genomfördes i majmånad i Linköping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34397"/>
                  </a:ext>
                </a:extLst>
              </a:tr>
              <a:tr h="1350040"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+mj-lt"/>
                        </a:rPr>
                        <a:t>Kunskapsstöd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dirty="0">
                          <a:solidFill>
                            <a:schemeClr val="tx1"/>
                          </a:solidFill>
                          <a:latin typeface="+mj-lt"/>
                        </a:rPr>
                        <a:t>Implementering av kunskapsstöd</a:t>
                      </a:r>
                      <a:br>
                        <a:rPr lang="sv-SE" sz="1300" dirty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endParaRPr lang="sv-SE" sz="130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diagnostik och behandling enligt bästa kunskap i varje möte och för jämlik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Utvärdering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av behovet av stödorganisation för implementering av vårdförlopp (PSVF)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</a:rPr>
                        <a:t>Beslut 2022 att stämma av inför att nya PSVF publicerats och ska införas. Beslut november 2023 att respektive region tar eget ansvar för att slutföra handläggning och införande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576250"/>
                  </a:ext>
                </a:extLst>
              </a:tr>
              <a:tr h="1083172">
                <a:tc>
                  <a:txBody>
                    <a:bodyPr/>
                    <a:lstStyle/>
                    <a:p>
                      <a:r>
                        <a:rPr lang="sv-SE" sz="12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Huvud- och halscancer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300" b="1" baseline="0" dirty="0">
                          <a:latin typeface="+mj-lt"/>
                        </a:rPr>
                        <a:t>Hudsarkom </a:t>
                      </a:r>
                    </a:p>
                    <a:p>
                      <a:pPr lvl="0"/>
                      <a:r>
                        <a:rPr lang="sv-SE" sz="1200" b="0" i="1" baseline="0" dirty="0">
                          <a:latin typeface="+mj-lt"/>
                        </a:rPr>
                        <a:t>för att erbjuda diagnostik och behandling och uppföljning enligt bästa kunskap i varje möte och för jämlik vård</a:t>
                      </a:r>
                    </a:p>
                    <a:p>
                      <a:pPr lvl="0"/>
                      <a:endParaRPr lang="sv-SE" sz="1200" b="0" i="1" baseline="0" dirty="0">
                        <a:latin typeface="+mj-lt"/>
                      </a:endParaRPr>
                    </a:p>
                    <a:p>
                      <a:pPr lvl="0"/>
                      <a:r>
                        <a:rPr lang="sv-SE" sz="1200" b="0" i="1" baseline="0" dirty="0">
                          <a:latin typeface="+mj-lt"/>
                        </a:rPr>
                        <a:t>få tillgång till patientsäker vård</a:t>
                      </a:r>
                      <a:endParaRPr lang="sv-SE" sz="1300" b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Framtagande av gemensam riktlinje för handläggning av hudsarkom</a:t>
                      </a:r>
                      <a:r>
                        <a:rPr lang="sv-SE" sz="1200" b="0" i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i SÖSR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Genomfört och publicerat våren 2023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99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200" b="1" baseline="0" dirty="0">
                          <a:latin typeface="+mj-lt"/>
                        </a:rPr>
                        <a:t>NAG</a:t>
                      </a:r>
                    </a:p>
                    <a:p>
                      <a:endParaRPr lang="sv-SE" sz="1200" b="1" baseline="0" dirty="0">
                        <a:latin typeface="+mj-lt"/>
                      </a:endParaRPr>
                    </a:p>
                    <a:p>
                      <a:r>
                        <a:rPr lang="sv-SE" sz="1200" b="1" baseline="0" dirty="0">
                          <a:latin typeface="+mj-lt"/>
                        </a:rPr>
                        <a:t>NPO ÖNH i samarbete med NPO Barn och ungdomars hälsa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b="1" baseline="0" dirty="0">
                          <a:latin typeface="+mj-lt"/>
                        </a:rPr>
                        <a:t>Jämlik vård vid tungbandsbedömning hos barn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för att erbjuda kostnadseffektiv, diagnostik, behandling och uppföljning enligt bästa kunskap i varje möte och för jämlik vård</a:t>
                      </a:r>
                      <a:br>
                        <a:rPr lang="sv-SE" sz="12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sv-SE" sz="1200" i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i="1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ryant Regular"/>
                          <a:cs typeface="Arial" panose="020B0604020202020204" pitchFamily="34" charset="0"/>
                        </a:rPr>
                        <a:t>För att patienten och närstående ska vara delaktig och välinformerad genom hela vårdkedjan </a:t>
                      </a:r>
                      <a:endParaRPr lang="sv-SE" sz="1200" i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200" b="0" i="1" kern="1200" dirty="0">
                          <a:solidFill>
                            <a:srgbClr val="39393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Regionala riktlinjer finns på plats i sydöstra regionen och tillämpas.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baseline="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Genomfört och publicerat våren 2023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300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81131"/>
                  </a:ext>
                </a:extLst>
              </a:tr>
            </a:tbl>
          </a:graphicData>
        </a:graphic>
      </p:graphicFrame>
      <p:sp>
        <p:nvSpPr>
          <p:cNvPr id="6" name="Ellips 5">
            <a:extLst>
              <a:ext uri="{FF2B5EF4-FFF2-40B4-BE49-F238E27FC236}">
                <a16:creationId xmlns:a16="http://schemas.microsoft.com/office/drawing/2014/main" id="{8A421B5C-9AD7-44C2-02C9-2BB4FEC1BBE2}"/>
              </a:ext>
            </a:extLst>
          </p:cNvPr>
          <p:cNvSpPr/>
          <p:nvPr/>
        </p:nvSpPr>
        <p:spPr>
          <a:xfrm>
            <a:off x="11569186" y="2131169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B27AEFBA-AFC8-FA4B-2DBE-F4BEB9DA6056}"/>
              </a:ext>
            </a:extLst>
          </p:cNvPr>
          <p:cNvSpPr/>
          <p:nvPr/>
        </p:nvSpPr>
        <p:spPr>
          <a:xfrm>
            <a:off x="11569186" y="1122514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5B9FFA79-4BE2-FB1B-FC49-C4B05FF68F04}"/>
              </a:ext>
            </a:extLst>
          </p:cNvPr>
          <p:cNvSpPr/>
          <p:nvPr/>
        </p:nvSpPr>
        <p:spPr>
          <a:xfrm>
            <a:off x="11569186" y="3290505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DF0276AB-443C-4C8C-289E-72B04849696E}"/>
              </a:ext>
            </a:extLst>
          </p:cNvPr>
          <p:cNvSpPr/>
          <p:nvPr/>
        </p:nvSpPr>
        <p:spPr>
          <a:xfrm>
            <a:off x="11569186" y="4596748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2C571B9A-476C-730C-7891-FF39FC5B8768}"/>
              </a:ext>
            </a:extLst>
          </p:cNvPr>
          <p:cNvSpPr/>
          <p:nvPr/>
        </p:nvSpPr>
        <p:spPr>
          <a:xfrm>
            <a:off x="11569186" y="5785944"/>
            <a:ext cx="296780" cy="29381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1A15BD62-4DA6-59AA-4FA6-7C34F1AF48C0}"/>
              </a:ext>
            </a:extLst>
          </p:cNvPr>
          <p:cNvSpPr/>
          <p:nvPr/>
        </p:nvSpPr>
        <p:spPr>
          <a:xfrm>
            <a:off x="3779569" y="77638"/>
            <a:ext cx="1974250" cy="49170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rgbClr val="FFFFFF"/>
                </a:solidFill>
                <a:latin typeface="Arial"/>
              </a:rPr>
              <a:t>genomförda under 2023</a:t>
            </a:r>
          </a:p>
        </p:txBody>
      </p:sp>
    </p:spTree>
    <p:extLst>
      <p:ext uri="{BB962C8B-B14F-4D97-AF65-F5344CB8AC3E}">
        <p14:creationId xmlns:p14="http://schemas.microsoft.com/office/powerpoint/2010/main" val="10044779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1513</Words>
  <Application>Microsoft Office PowerPoint</Application>
  <PresentationFormat>Bredbild</PresentationFormat>
  <Paragraphs>158</Paragraphs>
  <Slides>6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1_Office-tema</vt:lpstr>
      <vt:lpstr>think-cell Slide</vt:lpstr>
      <vt:lpstr>RPO ÖNH  Översiktlig handlingsplan för 2025  Uppdaterad: 2025-03-10 (vers. 9)</vt:lpstr>
      <vt:lpstr>Instruktioner</vt:lpstr>
      <vt:lpstr>PowerPoint-presentation</vt:lpstr>
      <vt:lpstr>PowerPoint-presentation</vt:lpstr>
      <vt:lpstr>PowerPoint-presentation</vt:lpstr>
      <vt:lpstr>PowerPoint-presentation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Leni Lagerqvist</cp:lastModifiedBy>
  <cp:revision>179</cp:revision>
  <dcterms:created xsi:type="dcterms:W3CDTF">2020-10-30T06:43:58Z</dcterms:created>
  <dcterms:modified xsi:type="dcterms:W3CDTF">2025-03-10T14:37:39Z</dcterms:modified>
</cp:coreProperties>
</file>