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95" r:id="rId3"/>
    <p:sldId id="258" r:id="rId4"/>
    <p:sldId id="307" r:id="rId5"/>
    <p:sldId id="305" r:id="rId6"/>
    <p:sldId id="302" r:id="rId7"/>
    <p:sldId id="303" r:id="rId8"/>
    <p:sldId id="280" r:id="rId9"/>
    <p:sldId id="294" r:id="rId10"/>
    <p:sldId id="296" r:id="rId11"/>
    <p:sldId id="306" r:id="rId12"/>
    <p:sldId id="287" r:id="rId13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355" autoAdjust="0"/>
    <p:restoredTop sz="94633" autoAdjust="0"/>
  </p:normalViewPr>
  <p:slideViewPr>
    <p:cSldViewPr>
      <p:cViewPr varScale="1">
        <p:scale>
          <a:sx n="94" d="100"/>
          <a:sy n="94" d="100"/>
        </p:scale>
        <p:origin x="101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7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2023-09-19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73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Remisstid 15/2-14/4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3318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11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4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 not remove" hidden="1">
            <a:extLst>
              <a:ext uri="{FF2B5EF4-FFF2-40B4-BE49-F238E27FC236}">
                <a16:creationId xmlns:a16="http://schemas.microsoft.com/office/drawing/2014/main" id="{7F19F6FA-C315-406B-A333-7795FFDFF6E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525" cy="9525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63CC2EB-9A0C-4B5D-82FB-32351F22A61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63CC2EB-9A0C-4B5D-82FB-32351F22A6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DCA2FBE6-CCDF-4281-881A-D421423FBB5C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7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066800"/>
            <a:ext cx="6858000" cy="313967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  <p:sldLayoutId id="2147483660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ydostrasjukvardsregionen.se/regionsjukvardsledningen/motesanteckningar-2020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11560" y="1491630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Regionsjukvårdsledningen </a:t>
            </a:r>
            <a:br>
              <a:rPr lang="sv-SE" dirty="0" smtClean="0"/>
            </a:br>
            <a:r>
              <a:rPr lang="sv-SE" dirty="0" smtClean="0"/>
              <a:t>12 september 2023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/>
              <a:t>Sammanfattande information</a:t>
            </a:r>
            <a:endParaRPr lang="sv-SE" sz="2700" dirty="0"/>
          </a:p>
        </p:txBody>
      </p:sp>
    </p:spTree>
    <p:extLst>
      <p:ext uri="{BB962C8B-B14F-4D97-AF65-F5344CB8AC3E}">
        <p14:creationId xmlns:p14="http://schemas.microsoft.com/office/powerpoint/2010/main" val="22081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Kunskapsstyrning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Inför 2024 får de nationella programområdena ett särskilt uppdrag att arbeta med resurseffektivitet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I </a:t>
            </a:r>
            <a:r>
              <a:rPr lang="sv-SE" sz="1800" dirty="0"/>
              <a:t>uppdraget ingår att se över vad som inte ska göras </a:t>
            </a:r>
            <a:r>
              <a:rPr lang="sv-SE" sz="1800" dirty="0" smtClean="0"/>
              <a:t>längre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Motsvarande arbete behövs på sjukvårdsregional och regional nivå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55161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Samverkansnämnden </a:t>
            </a:r>
            <a:r>
              <a:rPr lang="sv-SE" sz="3600" dirty="0" smtClean="0"/>
              <a:t>9 juni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dirty="0" smtClean="0"/>
              <a:t>Informationspunkter</a:t>
            </a:r>
          </a:p>
          <a:p>
            <a:pPr marL="284400" indent="-28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700" dirty="0"/>
              <a:t>landshövdingen </a:t>
            </a:r>
            <a:r>
              <a:rPr lang="sv-SE" sz="2700" dirty="0"/>
              <a:t>i Östergötland </a:t>
            </a:r>
            <a:r>
              <a:rPr lang="sv-SE" sz="2700" dirty="0" smtClean="0"/>
              <a:t>(tillika civilområdeschef) om uppbyggnad </a:t>
            </a:r>
            <a:r>
              <a:rPr lang="sv-SE" sz="2700" dirty="0"/>
              <a:t>och struktur för civilområdet i </a:t>
            </a:r>
            <a:r>
              <a:rPr lang="sv-SE" sz="2700" dirty="0"/>
              <a:t>Sydöstra </a:t>
            </a:r>
            <a:r>
              <a:rPr lang="sv-SE" sz="2700" dirty="0" smtClean="0"/>
              <a:t>sjukvårdsregionen</a:t>
            </a:r>
            <a:endParaRPr lang="sv-SE" dirty="0" smtClean="0"/>
          </a:p>
          <a:p>
            <a:pPr marL="284400" indent="-28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förslag </a:t>
            </a:r>
            <a:r>
              <a:rPr lang="sv-SE" dirty="0"/>
              <a:t>till formulering av mål och framgångsfaktorer för </a:t>
            </a:r>
            <a:r>
              <a:rPr lang="sv-SE" dirty="0" smtClean="0"/>
              <a:t>samarbetsområden</a:t>
            </a:r>
            <a:endParaRPr lang="sv-SE" dirty="0" smtClean="0"/>
          </a:p>
          <a:p>
            <a:pPr marL="284400" indent="-28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arbetet </a:t>
            </a:r>
            <a:r>
              <a:rPr lang="sv-SE" dirty="0"/>
              <a:t>med framtagande av nya </a:t>
            </a:r>
            <a:r>
              <a:rPr lang="sv-SE" dirty="0" smtClean="0"/>
              <a:t>systemmått</a:t>
            </a:r>
          </a:p>
          <a:p>
            <a:pPr marL="284400" indent="-28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k</a:t>
            </a:r>
            <a:r>
              <a:rPr lang="sv-SE" dirty="0" smtClean="0"/>
              <a:t>unskapsstyrning</a:t>
            </a:r>
            <a:endParaRPr lang="sv-SE" dirty="0"/>
          </a:p>
          <a:p>
            <a:pPr marL="284400" indent="-28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k</a:t>
            </a:r>
            <a:r>
              <a:rPr lang="sv-SE" dirty="0" smtClean="0"/>
              <a:t>unskapsråd diagnostik </a:t>
            </a:r>
            <a:r>
              <a:rPr lang="sv-SE" dirty="0"/>
              <a:t>och </a:t>
            </a:r>
            <a:r>
              <a:rPr lang="sv-SE" dirty="0" smtClean="0"/>
              <a:t>sinnen</a:t>
            </a:r>
          </a:p>
          <a:p>
            <a:pPr marL="284400" indent="-28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återrapportering </a:t>
            </a:r>
            <a:r>
              <a:rPr lang="sv-SE" dirty="0"/>
              <a:t>gällande den uppskjutna </a:t>
            </a:r>
            <a:r>
              <a:rPr lang="sv-SE" dirty="0" smtClean="0"/>
              <a:t>vården</a:t>
            </a:r>
            <a:endParaRPr lang="sv-SE" dirty="0"/>
          </a:p>
          <a:p>
            <a:pPr marL="284400" indent="-28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ledtider </a:t>
            </a:r>
            <a:r>
              <a:rPr lang="sv-SE" dirty="0"/>
              <a:t>för standardiserade vårdförlopp </a:t>
            </a:r>
            <a:endParaRPr lang="sv-SE" dirty="0"/>
          </a:p>
          <a:p>
            <a:pPr marL="284400" indent="-28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pilotprojekt </a:t>
            </a:r>
            <a:r>
              <a:rPr lang="sv-SE" dirty="0"/>
              <a:t>i Region Jönköpings län inför införande av organiserad </a:t>
            </a:r>
            <a:r>
              <a:rPr lang="sv-SE" dirty="0" smtClean="0"/>
              <a:t>prostatatestning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494392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Mötesanteckningar och bilagor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>
                <a:hlinkClick r:id="rId2"/>
              </a:rPr>
              <a:t>Mötesanteckningar och bilagor från RSL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19057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RSL möten </a:t>
            </a:r>
            <a:r>
              <a:rPr lang="sv-SE" sz="3200" dirty="0" smtClean="0"/>
              <a:t>2024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14 </a:t>
            </a:r>
            <a:r>
              <a:rPr lang="sv-SE" sz="1800" dirty="0"/>
              <a:t>februari </a:t>
            </a:r>
            <a:endParaRPr lang="sv-SE" sz="1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17 april</a:t>
            </a:r>
            <a:endParaRPr lang="sv-SE" sz="1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22 maj, </a:t>
            </a:r>
            <a:r>
              <a:rPr lang="sv-SE" sz="1800" dirty="0"/>
              <a:t>fysiskt möte, RD deltar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12 </a:t>
            </a:r>
            <a:r>
              <a:rPr lang="sv-SE" sz="1800" dirty="0"/>
              <a:t>september </a:t>
            </a:r>
            <a:endParaRPr lang="sv-SE" sz="18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10 </a:t>
            </a:r>
            <a:r>
              <a:rPr lang="sv-SE" sz="1800" dirty="0"/>
              <a:t>oktober, fysiskt möte, RD deltar (+ utvecklingsdag 11 oktober)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22 november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72895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+mj-lt"/>
              </a:rPr>
              <a:t>Designstudio stöd och behandling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Designstudion förvaltar 39 stöd- och behandlingsprogram och stödjer verksamheter att införa och utveckla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Nuvarande projekt övergår till permanent verksamhet med motsvarande omfattning (tre heltidstjänster)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Ett </a:t>
            </a:r>
            <a:r>
              <a:rPr lang="sv-SE" sz="1800" dirty="0"/>
              <a:t>förslag till uppdragsbeskrivning är </a:t>
            </a:r>
            <a:r>
              <a:rPr lang="sv-SE" sz="1800" dirty="0" smtClean="0"/>
              <a:t>på remiss till regionerna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Remisser och synpunktsinhämtningar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/>
              <a:t>I Nationellt system för kunskapsstyrning används nationella remisser och synpunktsinhämtningar för att förankra nationella kunskapsstöd: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Remisser skickas fyra gånger per år och har en svarstid på åtta veckor.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Synpunktsinhämtningar, som används för mindre justeringar, skickas en gång i månaden och har en svarstid på fyra veckor.</a:t>
            </a:r>
          </a:p>
          <a:p>
            <a:endParaRPr lang="sv-SE" sz="1800" dirty="0" smtClean="0"/>
          </a:p>
          <a:p>
            <a:r>
              <a:rPr lang="sv-SE" sz="1800" dirty="0" smtClean="0"/>
              <a:t>Sjukvårdsregionen samordnar våra tre regioners svar på remisser genom uppdrag till RPO och RSG.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6473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solidFill>
                  <a:srgbClr val="363636"/>
                </a:solidFill>
              </a:rPr>
              <a:t>Remisser </a:t>
            </a:r>
            <a:r>
              <a:rPr lang="sv-SE" sz="2800" dirty="0">
                <a:solidFill>
                  <a:srgbClr val="363636"/>
                </a:solidFill>
              </a:rPr>
              <a:t>15 </a:t>
            </a:r>
            <a:r>
              <a:rPr lang="sv-SE" sz="2800" dirty="0" smtClean="0">
                <a:solidFill>
                  <a:srgbClr val="363636"/>
                </a:solidFill>
              </a:rPr>
              <a:t>september–14 </a:t>
            </a:r>
            <a:r>
              <a:rPr lang="sv-SE" sz="2800" dirty="0">
                <a:solidFill>
                  <a:srgbClr val="363636"/>
                </a:solidFill>
              </a:rPr>
              <a:t>november 2023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v-SE" sz="5600" b="1" dirty="0" smtClean="0"/>
              <a:t>Vårdförlopp</a:t>
            </a:r>
            <a:endParaRPr lang="sv-SE" sz="5600" i="1" dirty="0"/>
          </a:p>
          <a:p>
            <a:r>
              <a:rPr lang="sv-SE" sz="5600" i="1" dirty="0"/>
              <a:t>Cancersjukdomar </a:t>
            </a:r>
            <a:br>
              <a:rPr lang="sv-SE" sz="5600" i="1" dirty="0"/>
            </a:br>
            <a:r>
              <a:rPr lang="sv-SE" sz="5600" i="1" dirty="0"/>
              <a:t>- </a:t>
            </a:r>
            <a:r>
              <a:rPr lang="sv-SE" sz="5600" dirty="0"/>
              <a:t>Skelett- och mjukdelssarkom, reviderat</a:t>
            </a:r>
            <a:r>
              <a:rPr lang="sv-SE" sz="5600" i="1" dirty="0"/>
              <a:t/>
            </a:r>
            <a:br>
              <a:rPr lang="sv-SE" sz="5600" i="1" dirty="0"/>
            </a:br>
            <a:r>
              <a:rPr lang="sv-SE" sz="5600" dirty="0"/>
              <a:t>- Bröstcancer, reviderat</a:t>
            </a:r>
          </a:p>
          <a:p>
            <a:endParaRPr lang="sv-SE" sz="5600" dirty="0">
              <a:solidFill>
                <a:srgbClr val="FF0000"/>
              </a:solidFill>
            </a:endParaRPr>
          </a:p>
          <a:p>
            <a:r>
              <a:rPr lang="sv-SE" sz="5600" b="1" dirty="0" smtClean="0"/>
              <a:t>Vårdprogram</a:t>
            </a:r>
            <a:endParaRPr lang="sv-SE" sz="5600" i="1" dirty="0"/>
          </a:p>
          <a:p>
            <a:r>
              <a:rPr lang="sv-SE" sz="5600" i="1" dirty="0"/>
              <a:t>Rörelseorganens sjukdomar</a:t>
            </a:r>
          </a:p>
          <a:p>
            <a:r>
              <a:rPr lang="sv-SE" sz="5600" dirty="0"/>
              <a:t>- </a:t>
            </a:r>
            <a:r>
              <a:rPr lang="sv-SE" sz="5600" dirty="0" smtClean="0"/>
              <a:t>Höftfraktur</a:t>
            </a:r>
            <a:endParaRPr lang="sv-SE" sz="5600" dirty="0">
              <a:solidFill>
                <a:srgbClr val="FF0000"/>
              </a:solidFill>
            </a:endParaRPr>
          </a:p>
          <a:p>
            <a:r>
              <a:rPr lang="sv-SE" sz="5600" i="1" dirty="0"/>
              <a:t>Cancersjukdomar</a:t>
            </a:r>
            <a:r>
              <a:rPr lang="sv-SE" sz="5600" i="1" dirty="0">
                <a:solidFill>
                  <a:srgbClr val="FF0000"/>
                </a:solidFill>
              </a:rPr>
              <a:t/>
            </a:r>
            <a:br>
              <a:rPr lang="sv-SE" sz="5600" i="1" dirty="0">
                <a:solidFill>
                  <a:srgbClr val="FF0000"/>
                </a:solidFill>
              </a:rPr>
            </a:br>
            <a:r>
              <a:rPr lang="sv-SE" sz="5600" i="1" dirty="0"/>
              <a:t>- </a:t>
            </a:r>
            <a:r>
              <a:rPr lang="sv-SE" sz="5600" dirty="0"/>
              <a:t>Analcancer, reviderat</a:t>
            </a:r>
          </a:p>
          <a:p>
            <a:r>
              <a:rPr lang="sv-SE" sz="5600" dirty="0"/>
              <a:t>- Bröstcancerscreening, reviderat</a:t>
            </a:r>
          </a:p>
          <a:p>
            <a:r>
              <a:rPr lang="sv-SE" sz="5600" dirty="0"/>
              <a:t>- Cancerrehabilitering för barn och ungdomar, </a:t>
            </a:r>
            <a:r>
              <a:rPr lang="sv-SE" sz="5600" dirty="0" smtClean="0"/>
              <a:t/>
            </a:r>
            <a:br>
              <a:rPr lang="sv-SE" sz="5600" dirty="0" smtClean="0"/>
            </a:br>
            <a:r>
              <a:rPr lang="sv-SE" sz="5600" dirty="0" smtClean="0"/>
              <a:t>reviderat</a:t>
            </a:r>
            <a:endParaRPr lang="sv-SE" sz="5600" dirty="0"/>
          </a:p>
          <a:p>
            <a:r>
              <a:rPr lang="sv-SE" sz="5600" dirty="0"/>
              <a:t>- Hodgkins lymfom, </a:t>
            </a:r>
            <a:r>
              <a:rPr lang="sv-SE" sz="5600" dirty="0" smtClean="0"/>
              <a:t>reviderat</a:t>
            </a:r>
            <a:endParaRPr lang="sv-SE" sz="56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sv-SE" sz="1400" b="1" dirty="0"/>
              <a:t>Kliniska kunskapsstöd</a:t>
            </a:r>
            <a:endParaRPr lang="sv-SE" sz="1400" dirty="0">
              <a:ea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sv-SE" sz="1400" i="1" dirty="0"/>
              <a:t>Endokrina sjukdomar</a:t>
            </a:r>
          </a:p>
          <a:p>
            <a:pPr>
              <a:lnSpc>
                <a:spcPct val="80000"/>
              </a:lnSpc>
            </a:pPr>
            <a:r>
              <a:rPr lang="sv-SE" sz="1400" i="1" dirty="0"/>
              <a:t>- </a:t>
            </a:r>
            <a:r>
              <a:rPr lang="sv-SE" sz="1400" dirty="0"/>
              <a:t>Diabetes, glukossänkande läkemedelsbehandling vid typ 2-diabetes </a:t>
            </a:r>
            <a:endParaRPr lang="sv-SE" sz="1400" i="1" dirty="0"/>
          </a:p>
          <a:p>
            <a:pPr>
              <a:lnSpc>
                <a:spcPct val="80000"/>
              </a:lnSpc>
            </a:pPr>
            <a:r>
              <a:rPr lang="sv-SE" sz="1400" i="1" dirty="0"/>
              <a:t>Hjärt- och kärlsjukdomar</a:t>
            </a:r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sv-SE" sz="1400" dirty="0"/>
              <a:t>Sekundärprevention vid benartär </a:t>
            </a:r>
            <a:r>
              <a:rPr lang="sv-SE" sz="1400" dirty="0" smtClean="0"/>
              <a:t>sjukdom</a:t>
            </a:r>
            <a:endParaRPr lang="sv-SE" sz="1400" i="1" dirty="0"/>
          </a:p>
          <a:p>
            <a:pPr>
              <a:lnSpc>
                <a:spcPct val="80000"/>
              </a:lnSpc>
            </a:pPr>
            <a:r>
              <a:rPr lang="sv-SE" sz="1400" i="1" dirty="0"/>
              <a:t>Kirurgi och plastikkirurgi</a:t>
            </a:r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sv-SE" sz="1400" dirty="0" smtClean="0"/>
              <a:t>Bröstreduktionsplastik</a:t>
            </a:r>
            <a:endParaRPr lang="sv-SE" sz="1400" i="1" dirty="0"/>
          </a:p>
          <a:p>
            <a:pPr>
              <a:lnSpc>
                <a:spcPct val="80000"/>
              </a:lnSpc>
            </a:pPr>
            <a:r>
              <a:rPr lang="sv-SE" sz="1400" i="1" dirty="0"/>
              <a:t>Ögonsjukdomar</a:t>
            </a:r>
          </a:p>
          <a:p>
            <a:pPr>
              <a:lnSpc>
                <a:spcPct val="80000"/>
              </a:lnSpc>
            </a:pPr>
            <a:r>
              <a:rPr lang="sv-SE" sz="1400" i="1" dirty="0"/>
              <a:t>- </a:t>
            </a:r>
            <a:r>
              <a:rPr lang="sv-SE" sz="1400" dirty="0"/>
              <a:t>Remiss efter </a:t>
            </a:r>
            <a:r>
              <a:rPr lang="sv-SE" sz="1400" dirty="0" err="1"/>
              <a:t>synprövning</a:t>
            </a:r>
            <a:r>
              <a:rPr lang="sv-SE" sz="1400" dirty="0"/>
              <a:t> inom elevhälsan</a:t>
            </a:r>
          </a:p>
          <a:p>
            <a:endParaRPr lang="sv-SE" sz="1400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572000" y="1203598"/>
            <a:ext cx="4114800" cy="2808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581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A615F8CF-352D-CD61-13B5-A8E99095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Synpunktsinhämtning </a:t>
            </a:r>
            <a:r>
              <a:rPr lang="sv-SE" sz="2800" dirty="0" smtClean="0"/>
              <a:t>1</a:t>
            </a:r>
            <a:r>
              <a:rPr lang="sv-SE" sz="2800" dirty="0">
                <a:solidFill>
                  <a:srgbClr val="363636"/>
                </a:solidFill>
              </a:rPr>
              <a:t>–</a:t>
            </a:r>
            <a:r>
              <a:rPr lang="sv-SE" sz="2800" dirty="0" smtClean="0"/>
              <a:t>29 </a:t>
            </a:r>
            <a:r>
              <a:rPr lang="sv-SE" sz="2800" dirty="0"/>
              <a:t>september 2023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sv-SE" sz="1600" b="1" dirty="0"/>
              <a:t>Kliniska </a:t>
            </a:r>
            <a:r>
              <a:rPr lang="sv-SE" sz="1600" b="1" dirty="0" smtClean="0"/>
              <a:t>kunskapsstöd primärvård</a:t>
            </a:r>
            <a:endParaRPr lang="sv-SE" sz="1600" b="1" dirty="0"/>
          </a:p>
          <a:p>
            <a:r>
              <a:rPr lang="sv-SE" sz="1600" dirty="0"/>
              <a:t>Akne </a:t>
            </a:r>
          </a:p>
          <a:p>
            <a:r>
              <a:rPr lang="sv-SE" sz="1600" dirty="0"/>
              <a:t>Atopisk </a:t>
            </a:r>
            <a:r>
              <a:rPr lang="sv-SE" sz="1600" dirty="0" err="1"/>
              <a:t>dermatit</a:t>
            </a:r>
            <a:r>
              <a:rPr lang="sv-SE" sz="1600" dirty="0"/>
              <a:t> </a:t>
            </a:r>
          </a:p>
          <a:p>
            <a:r>
              <a:rPr lang="sv-SE" sz="1600" dirty="0" err="1"/>
              <a:t>Follikulit</a:t>
            </a:r>
            <a:r>
              <a:rPr lang="sv-SE" sz="1600" dirty="0"/>
              <a:t> </a:t>
            </a:r>
          </a:p>
          <a:p>
            <a:r>
              <a:rPr lang="sv-SE" sz="1600" dirty="0"/>
              <a:t>Gonorré </a:t>
            </a:r>
          </a:p>
          <a:p>
            <a:r>
              <a:rPr lang="sv-SE" sz="1600" dirty="0"/>
              <a:t>Herpes simplex   </a:t>
            </a:r>
          </a:p>
          <a:p>
            <a:r>
              <a:rPr lang="sv-SE" sz="1600" dirty="0"/>
              <a:t>Klamydia </a:t>
            </a:r>
          </a:p>
          <a:p>
            <a:r>
              <a:rPr lang="sv-SE" sz="1600" dirty="0" err="1"/>
              <a:t>Kondylom</a:t>
            </a:r>
            <a:r>
              <a:rPr lang="sv-SE" sz="1600" dirty="0"/>
              <a:t> </a:t>
            </a:r>
            <a:endParaRPr lang="sv-SE" sz="1600" dirty="0" smtClean="0"/>
          </a:p>
          <a:p>
            <a:r>
              <a:rPr lang="sv-SE" sz="1600" dirty="0"/>
              <a:t>Lymfgranulom, </a:t>
            </a:r>
            <a:r>
              <a:rPr lang="sv-SE" sz="1600" dirty="0" smtClean="0"/>
              <a:t>veneriskt</a:t>
            </a:r>
            <a:endParaRPr lang="sv-SE" sz="1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4648200" y="1707653"/>
            <a:ext cx="4172272" cy="2736305"/>
          </a:xfrm>
        </p:spPr>
        <p:txBody>
          <a:bodyPr>
            <a:normAutofit/>
          </a:bodyPr>
          <a:lstStyle/>
          <a:p>
            <a:r>
              <a:rPr lang="sv-SE" sz="1600" dirty="0" err="1" smtClean="0"/>
              <a:t>Mykoplasma</a:t>
            </a:r>
            <a:r>
              <a:rPr lang="sv-SE" sz="1600" dirty="0" smtClean="0"/>
              <a:t> </a:t>
            </a:r>
            <a:r>
              <a:rPr lang="sv-SE" sz="1600" dirty="0" err="1"/>
              <a:t>genitalium</a:t>
            </a:r>
            <a:r>
              <a:rPr lang="sv-SE" sz="1600" dirty="0"/>
              <a:t> </a:t>
            </a:r>
          </a:p>
          <a:p>
            <a:r>
              <a:rPr lang="sv-SE" sz="1600" dirty="0"/>
              <a:t>Primär immunbrist</a:t>
            </a:r>
          </a:p>
          <a:p>
            <a:r>
              <a:rPr lang="sv-SE" sz="1600" dirty="0" err="1"/>
              <a:t>Rosacea</a:t>
            </a:r>
            <a:r>
              <a:rPr lang="sv-SE" sz="1600" dirty="0"/>
              <a:t> </a:t>
            </a:r>
          </a:p>
          <a:p>
            <a:r>
              <a:rPr lang="sv-SE" sz="1600" dirty="0"/>
              <a:t>Syfilis  </a:t>
            </a:r>
          </a:p>
          <a:p>
            <a:r>
              <a:rPr lang="sv-SE" sz="1600" dirty="0"/>
              <a:t>Utredning av hörselasymmetri hos </a:t>
            </a:r>
            <a:r>
              <a:rPr lang="sv-SE" sz="1600" dirty="0" smtClean="0"/>
              <a:t>vuxna* </a:t>
            </a:r>
            <a:r>
              <a:rPr lang="sv-SE" sz="1600" dirty="0"/>
              <a:t> </a:t>
            </a:r>
          </a:p>
          <a:p>
            <a:r>
              <a:rPr lang="sv-SE" sz="1600" dirty="0"/>
              <a:t>UVI hos barn </a:t>
            </a:r>
          </a:p>
          <a:p>
            <a:r>
              <a:rPr lang="sv-SE" sz="1600" dirty="0"/>
              <a:t>Vattkoppor </a:t>
            </a:r>
          </a:p>
          <a:p>
            <a:r>
              <a:rPr lang="sv-SE" sz="1600" dirty="0" err="1" smtClean="0"/>
              <a:t>Vitiligo</a:t>
            </a:r>
            <a:endParaRPr lang="sv-SE" sz="1600" dirty="0" smtClean="0"/>
          </a:p>
          <a:p>
            <a:r>
              <a:rPr lang="sv-SE" sz="1200" dirty="0" smtClean="0"/>
              <a:t>*berör även specialiserad vård och samordnas av RPO</a:t>
            </a:r>
            <a:r>
              <a:rPr lang="sv-SE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692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Reviderat uppdrag för DRG-gruppen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Uppdraget från 2005 reviderades senast 2011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DRG-gruppen </a:t>
            </a:r>
            <a:r>
              <a:rPr lang="sv-SE" sz="1800" dirty="0" smtClean="0"/>
              <a:t>hanterar </a:t>
            </a:r>
            <a:r>
              <a:rPr lang="sv-SE" sz="1800" dirty="0"/>
              <a:t>klassificerings- och DRG-frågor i </a:t>
            </a:r>
            <a:r>
              <a:rPr lang="sv-SE" sz="1800" dirty="0" smtClean="0"/>
              <a:t>sjukvårdsregionen</a:t>
            </a:r>
            <a:r>
              <a:rPr lang="sv-SE" sz="1800" dirty="0"/>
              <a:t> </a:t>
            </a:r>
            <a:r>
              <a:rPr lang="sv-SE" sz="1800" dirty="0" smtClean="0"/>
              <a:t>på uppdrag från RSL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Gruppen bevakar nationellt arbete med klassificering och vikter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67544" y="41151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0172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Kommunikationsbehov och insatser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RSL </a:t>
            </a:r>
            <a:r>
              <a:rPr lang="sv-SE" sz="1800" dirty="0" smtClean="0"/>
              <a:t>diskuterar </a:t>
            </a:r>
            <a:r>
              <a:rPr lang="sv-SE" sz="1800" dirty="0" smtClean="0"/>
              <a:t>principer för kommunikation om ökat gemensamt arbete och beslut i Samverkansnämnden och RSL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Kommunikationsdirektören i ordföranderegionen medverkar på RSL möten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Uppdrag från Samverkansnämnden att kommunicera sjukvårdsregionens samarbete kring uppskjuten vård efter pandemin</a:t>
            </a:r>
            <a:endParaRPr lang="sv-SE" sz="1800" dirty="0" smtClean="0"/>
          </a:p>
        </p:txBody>
      </p:sp>
    </p:spTree>
    <p:extLst>
      <p:ext uri="{BB962C8B-B14F-4D97-AF65-F5344CB8AC3E}">
        <p14:creationId xmlns:p14="http://schemas.microsoft.com/office/powerpoint/2010/main" val="26347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Kunskapsråden 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Kunskapsråden har </a:t>
            </a:r>
            <a:r>
              <a:rPr lang="sv-SE" sz="1800" dirty="0" smtClean="0"/>
              <a:t>två</a:t>
            </a:r>
            <a:r>
              <a:rPr lang="sv-SE" sz="1800" dirty="0" smtClean="0"/>
              <a:t> </a:t>
            </a:r>
            <a:r>
              <a:rPr lang="sv-SE" sz="1800" dirty="0"/>
              <a:t>digitala </a:t>
            </a:r>
            <a:r>
              <a:rPr lang="sv-SE" sz="1800" dirty="0" smtClean="0"/>
              <a:t>och </a:t>
            </a:r>
            <a:r>
              <a:rPr lang="sv-SE" sz="1800" dirty="0" smtClean="0"/>
              <a:t>två</a:t>
            </a:r>
            <a:r>
              <a:rPr lang="sv-SE" sz="1800" dirty="0" smtClean="0"/>
              <a:t> </a:t>
            </a:r>
            <a:r>
              <a:rPr lang="sv-SE" sz="1800" dirty="0"/>
              <a:t>fysiska </a:t>
            </a:r>
            <a:r>
              <a:rPr lang="sv-SE" sz="1800" dirty="0" smtClean="0"/>
              <a:t>möten 2024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dirty="0" smtClean="0"/>
              <a:t>Ett av de fysiska mötena blir gemensamt för alla fyra kunskapsråden</a:t>
            </a:r>
          </a:p>
        </p:txBody>
      </p:sp>
    </p:spTree>
    <p:extLst>
      <p:ext uri="{BB962C8B-B14F-4D97-AF65-F5344CB8AC3E}">
        <p14:creationId xmlns:p14="http://schemas.microsoft.com/office/powerpoint/2010/main" val="4243503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qTqNSDi2sVuztAOR1etg"/>
</p:tagLst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483</Words>
  <Application>Microsoft Office PowerPoint</Application>
  <PresentationFormat>Bildspel på skärmen (16:9)</PresentationFormat>
  <Paragraphs>89</Paragraphs>
  <Slides>12</Slides>
  <Notes>4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Office-tema</vt:lpstr>
      <vt:lpstr>think-cell Slide</vt:lpstr>
      <vt:lpstr> Regionsjukvårdsledningen  12 september 2023   Sammanfattande information</vt:lpstr>
      <vt:lpstr>RSL möten 2024</vt:lpstr>
      <vt:lpstr>Designstudio stöd och behandling</vt:lpstr>
      <vt:lpstr>Remisser och synpunktsinhämtningar</vt:lpstr>
      <vt:lpstr>Remisser 15 september–14 november 2023</vt:lpstr>
      <vt:lpstr>Synpunktsinhämtning 1–29 september 2023</vt:lpstr>
      <vt:lpstr>Reviderat uppdrag för DRG-gruppen</vt:lpstr>
      <vt:lpstr>Kommunikationsbehov och insatser</vt:lpstr>
      <vt:lpstr>Kunskapsråden </vt:lpstr>
      <vt:lpstr>Kunskapsstyrning</vt:lpstr>
      <vt:lpstr>Samverkansnämnden 9 juni</vt:lpstr>
      <vt:lpstr>Mötesanteckningar och bilagor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130</cp:revision>
  <dcterms:created xsi:type="dcterms:W3CDTF">2018-10-12T09:18:07Z</dcterms:created>
  <dcterms:modified xsi:type="dcterms:W3CDTF">2023-09-19T08:35:57Z</dcterms:modified>
</cp:coreProperties>
</file>