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62" r:id="rId3"/>
    <p:sldId id="278" r:id="rId4"/>
    <p:sldId id="297" r:id="rId5"/>
    <p:sldId id="296" r:id="rId6"/>
    <p:sldId id="280" r:id="rId7"/>
    <p:sldId id="289" r:id="rId8"/>
    <p:sldId id="300" r:id="rId9"/>
    <p:sldId id="298" r:id="rId10"/>
    <p:sldId id="301" r:id="rId11"/>
    <p:sldId id="293" r:id="rId12"/>
    <p:sldId id="294" r:id="rId13"/>
    <p:sldId id="299" r:id="rId14"/>
    <p:sldId id="292" r:id="rId15"/>
    <p:sldId id="287" r:id="rId16"/>
    <p:sldId id="267" r:id="rId17"/>
    <p:sldId id="268" r:id="rId18"/>
    <p:sldId id="270" r:id="rId19"/>
    <p:sldId id="271" r:id="rId20"/>
    <p:sldId id="273" r:id="rId21"/>
    <p:sldId id="275" r:id="rId22"/>
    <p:sldId id="276" r:id="rId23"/>
    <p:sldId id="283" r:id="rId24"/>
    <p:sldId id="295" r:id="rId25"/>
    <p:sldId id="286" r:id="rId26"/>
    <p:sldId id="281" r:id="rId27"/>
    <p:sldId id="282" r:id="rId28"/>
    <p:sldId id="284" r:id="rId29"/>
    <p:sldId id="285" r:id="rId30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575C"/>
    <a:srgbClr val="6F122E"/>
    <a:srgbClr val="9D1E52"/>
    <a:srgbClr val="D47800"/>
    <a:srgbClr val="092D59"/>
    <a:srgbClr val="4D648A"/>
    <a:srgbClr val="2A6C81"/>
    <a:srgbClr val="BCC811"/>
    <a:srgbClr val="817D0F"/>
    <a:srgbClr val="92A9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5" autoAdjust="0"/>
    <p:restoredTop sz="94682" autoAdjust="0"/>
  </p:normalViewPr>
  <p:slideViewPr>
    <p:cSldViewPr snapToGrid="0">
      <p:cViewPr varScale="1">
        <p:scale>
          <a:sx n="109" d="100"/>
          <a:sy n="109" d="100"/>
        </p:scale>
        <p:origin x="666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-kalkylblad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kalkylblad1.xlsx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fil01.lio.se\CIFS.HOMEDIR\Akuten%20US\M&#228;tning%20och%20uppf&#246;ljning\Antal%20patienter%20per%20&#229;r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fil01.lio.se\CIFS.HOMEDIR\Akuten%20US\M&#228;tning%20och%20uppf&#246;ljning\Antal%20patienter%20per%20&#229;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RETTS!$A$18</c:f>
              <c:strCache>
                <c:ptCount val="1"/>
                <c:pt idx="0">
                  <c:v>Blå</c:v>
                </c:pt>
              </c:strCache>
            </c:strRef>
          </c:tx>
          <c:spPr>
            <a:solidFill>
              <a:srgbClr val="D5EDFF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D5EDFF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F1-4006-973A-B667026D5C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RETTS!$B$18</c:f>
              <c:numCache>
                <c:formatCode>0%</c:formatCode>
                <c:ptCount val="1"/>
                <c:pt idx="0">
                  <c:v>0.2198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AF1-4006-973A-B667026D5CD9}"/>
            </c:ext>
          </c:extLst>
        </c:ser>
        <c:ser>
          <c:idx val="1"/>
          <c:order val="1"/>
          <c:tx>
            <c:strRef>
              <c:f>RETTS!$A$19</c:f>
              <c:strCache>
                <c:ptCount val="1"/>
                <c:pt idx="0">
                  <c:v>Grön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RETTS!$B$19</c:f>
              <c:numCache>
                <c:formatCode>0%</c:formatCode>
                <c:ptCount val="1"/>
                <c:pt idx="0">
                  <c:v>0.1363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AF1-4006-973A-B667026D5CD9}"/>
            </c:ext>
          </c:extLst>
        </c:ser>
        <c:ser>
          <c:idx val="2"/>
          <c:order val="2"/>
          <c:tx>
            <c:strRef>
              <c:f>RETTS!$A$20</c:f>
              <c:strCache>
                <c:ptCount val="1"/>
                <c:pt idx="0">
                  <c:v>Gul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RETTS!$B$20</c:f>
              <c:numCache>
                <c:formatCode>0%</c:formatCode>
                <c:ptCount val="1"/>
                <c:pt idx="0">
                  <c:v>0.38140000000000002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F1-4006-973A-B667026D5CD9}"/>
            </c:ext>
          </c:extLst>
        </c:ser>
        <c:ser>
          <c:idx val="3"/>
          <c:order val="3"/>
          <c:tx>
            <c:strRef>
              <c:f>RETTS!$A$21</c:f>
              <c:strCache>
                <c:ptCount val="1"/>
                <c:pt idx="0">
                  <c:v>Orange</c:v>
                </c:pt>
              </c:strCache>
            </c:strRef>
          </c:tx>
          <c:spPr>
            <a:solidFill>
              <a:srgbClr val="FF99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RETTS!$B$21</c:f>
              <c:numCache>
                <c:formatCode>0%</c:formatCode>
                <c:ptCount val="1"/>
                <c:pt idx="0">
                  <c:v>0.20380000000000001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AF1-4006-973A-B667026D5CD9}"/>
            </c:ext>
          </c:extLst>
        </c:ser>
        <c:ser>
          <c:idx val="4"/>
          <c:order val="4"/>
          <c:tx>
            <c:strRef>
              <c:f>RETTS!$A$22</c:f>
              <c:strCache>
                <c:ptCount val="1"/>
                <c:pt idx="0">
                  <c:v>Röd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RETTS!$B$22</c:f>
              <c:numCache>
                <c:formatCode>0%</c:formatCode>
                <c:ptCount val="1"/>
                <c:pt idx="0">
                  <c:v>4.0599999999999997E-2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F1-4006-973A-B667026D5CD9}"/>
            </c:ext>
          </c:extLst>
        </c:ser>
        <c:ser>
          <c:idx val="5"/>
          <c:order val="5"/>
          <c:tx>
            <c:strRef>
              <c:f>RETTS!$A$23</c:f>
              <c:strCache>
                <c:ptCount val="1"/>
                <c:pt idx="0">
                  <c:v>Övrigt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RETTS!$B$23</c:f>
              <c:numCache>
                <c:formatCode>0%</c:formatCode>
                <c:ptCount val="1"/>
                <c:pt idx="0">
                  <c:v>1.8191957001631634E-2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AF1-4006-973A-B667026D5CD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765295944"/>
        <c:axId val="765300208"/>
      </c:barChart>
      <c:catAx>
        <c:axId val="7652959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65300208"/>
        <c:crosses val="autoZero"/>
        <c:auto val="1"/>
        <c:lblAlgn val="ctr"/>
        <c:lblOffset val="100"/>
        <c:noMultiLvlLbl val="0"/>
      </c:catAx>
      <c:valAx>
        <c:axId val="765300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65295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ysClr val="windowText" lastClr="000000"/>
          </a:solidFill>
        </a:defRPr>
      </a:pPr>
      <a:endParaRPr lang="sv-SE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5182056788356"/>
          <c:y val="0.1034722505118795"/>
          <c:w val="0.96666666666666667"/>
          <c:h val="0.811939745171627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rgbClr val="F79646"/>
              </a:solidFill>
            </a:ln>
          </c:spPr>
          <c:marker>
            <c:symbol val="circle"/>
            <c:size val="8"/>
            <c:spPr>
              <a:solidFill>
                <a:sysClr val="window" lastClr="FFFFFF"/>
              </a:solidFill>
              <a:ln>
                <a:solidFill>
                  <a:srgbClr val="F79646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89F7-4EB9-959B-09F44B49BD8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89F7-4EB9-959B-09F44B49BD8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89F7-4EB9-959B-09F44B49BD8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89F7-4EB9-959B-09F44B49BD82}"/>
              </c:ext>
            </c:extLst>
          </c:dPt>
          <c:dLbls>
            <c:delete val="1"/>
          </c:dLbls>
          <c:cat>
            <c:strRef>
              <c:f>Sheet1!$A$2:$A$11</c:f>
              <c:strCach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strCache>
            </c:strRef>
          </c:cat>
          <c:val>
            <c:numRef>
              <c:f>Sheet1!$B$2:$B$11</c:f>
              <c:numCache>
                <c:formatCode>#\ ###</c:formatCode>
                <c:ptCount val="10"/>
                <c:pt idx="0">
                  <c:v>45072</c:v>
                </c:pt>
                <c:pt idx="1">
                  <c:v>45220</c:v>
                </c:pt>
                <c:pt idx="2">
                  <c:v>46836</c:v>
                </c:pt>
                <c:pt idx="3">
                  <c:v>48530</c:v>
                </c:pt>
                <c:pt idx="4">
                  <c:v>47205</c:v>
                </c:pt>
                <c:pt idx="5">
                  <c:v>49081</c:v>
                </c:pt>
                <c:pt idx="6">
                  <c:v>51608</c:v>
                </c:pt>
                <c:pt idx="7">
                  <c:v>44747</c:v>
                </c:pt>
                <c:pt idx="8">
                  <c:v>48937</c:v>
                </c:pt>
                <c:pt idx="9">
                  <c:v>52195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89F7-4EB9-959B-09F44B49BD8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34304"/>
        <c:axId val="7640192"/>
      </c:lineChart>
      <c:catAx>
        <c:axId val="7634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>
            <a:solidFill>
              <a:schemeClr val="tx1">
                <a:lumMod val="60000"/>
                <a:lumOff val="40000"/>
              </a:schemeClr>
            </a:solidFill>
          </a:ln>
        </c:spPr>
        <c:txPr>
          <a:bodyPr anchor="b" anchorCtr="0"/>
          <a:lstStyle/>
          <a:p>
            <a:pPr>
              <a:lnSpc>
                <a:spcPct val="80000"/>
              </a:lnSpc>
              <a:defRPr sz="900">
                <a:solidFill>
                  <a:schemeClr val="tx1"/>
                </a:solidFill>
                <a:latin typeface="+mn-lt"/>
              </a:defRPr>
            </a:pPr>
            <a:endParaRPr lang="sv-SE"/>
          </a:p>
        </c:txPr>
        <c:crossAx val="7640192"/>
        <c:crosses val="autoZero"/>
        <c:auto val="1"/>
        <c:lblAlgn val="ctr"/>
        <c:lblOffset val="100"/>
        <c:tickMarkSkip val="1"/>
        <c:noMultiLvlLbl val="0"/>
      </c:catAx>
      <c:valAx>
        <c:axId val="7640192"/>
        <c:scaling>
          <c:orientation val="minMax"/>
          <c:max val="52000"/>
          <c:min val="40000"/>
        </c:scaling>
        <c:delete val="0"/>
        <c:axPos val="l"/>
        <c:numFmt formatCode="#\ ###" sourceLinked="1"/>
        <c:majorTickMark val="out"/>
        <c:minorTickMark val="none"/>
        <c:tickLblPos val="nextTo"/>
        <c:spPr>
          <a:ln>
            <a:solidFill>
              <a:schemeClr val="tx2"/>
            </a:solidFill>
          </a:ln>
        </c:spPr>
        <c:txPr>
          <a:bodyPr/>
          <a:lstStyle/>
          <a:p>
            <a:pPr>
              <a:defRPr sz="900">
                <a:solidFill>
                  <a:schemeClr val="tx1"/>
                </a:solidFill>
                <a:latin typeface="+mn-lt"/>
              </a:defRPr>
            </a:pPr>
            <a:endParaRPr lang="sv-SE"/>
          </a:p>
        </c:txPr>
        <c:crossAx val="7634304"/>
        <c:crosses val="autoZero"/>
        <c:crossBetween val="between"/>
        <c:majorUnit val="50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sv-S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65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5BA-44F0-9F1C-BF31046C0834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5BA-44F0-9F1C-BF31046C0834}"/>
              </c:ext>
            </c:extLst>
          </c:dPt>
          <c:val>
            <c:numRef>
              <c:f>'1-4-mål'!$C$18:$C$19</c:f>
              <c:numCache>
                <c:formatCode>0.00%</c:formatCode>
                <c:ptCount val="2"/>
                <c:pt idx="0">
                  <c:v>0.55238424326192126</c:v>
                </c:pt>
                <c:pt idx="1">
                  <c:v>0.44761575673807874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5BA-44F0-9F1C-BF31046C08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0065B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E13-4E03-9173-6B5E65267BF5}"/>
              </c:ext>
            </c:extLst>
          </c:dPt>
          <c:dPt>
            <c:idx val="1"/>
            <c:bubble3D val="0"/>
            <c:spPr>
              <a:solidFill>
                <a:schemeClr val="bg1">
                  <a:lumMod val="9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E13-4E03-9173-6B5E65267BF5}"/>
              </c:ext>
            </c:extLst>
          </c:dPt>
          <c:val>
            <c:numRef>
              <c:f>'1-4-mål'!$D$18:$D$19</c:f>
              <c:numCache>
                <c:formatCode>0.00%</c:formatCode>
                <c:ptCount val="2"/>
                <c:pt idx="0">
                  <c:v>0.59982948380096113</c:v>
                </c:pt>
                <c:pt idx="1">
                  <c:v>0.40017051619903887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13-4E03-9173-6B5E65267B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0.17704</cdr:x>
      <cdr:y>0.3182</cdr:y>
    </cdr:from>
    <cdr:to>
      <cdr:x>0.26545</cdr:x>
      <cdr:y>0.8933</cdr:y>
    </cdr:to>
    <cdr:sp macro="" textlink="">
      <cdr:nvSpPr>
        <cdr:cNvPr id="2" name="textruta 203"/>
        <cdr:cNvSpPr txBox="1"/>
      </cdr:nvSpPr>
      <cdr:spPr>
        <a:xfrm xmlns:a="http://schemas.openxmlformats.org/drawingml/2006/main" rot="16200000">
          <a:off x="-577235" y="2684696"/>
          <a:ext cx="2694969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sv-SE"/>
          </a:defPPr>
          <a:lvl1pPr marL="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sz="1400" b="1" dirty="0" smtClean="0"/>
            <a:t>Fördelning prioriteringsfärg</a:t>
          </a:r>
          <a:endParaRPr lang="sv-SE" sz="14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0.37192</cdr:x>
      <cdr:y>0.34621</cdr:y>
    </cdr:from>
    <cdr:to>
      <cdr:x>0.62808</cdr:x>
      <cdr:y>0.60804</cdr:y>
    </cdr:to>
    <cdr:sp macro="" textlink="">
      <cdr:nvSpPr>
        <cdr:cNvPr id="2" name="Rektangel 1"/>
        <cdr:cNvSpPr/>
      </cdr:nvSpPr>
      <cdr:spPr>
        <a:xfrm xmlns:a="http://schemas.openxmlformats.org/drawingml/2006/main">
          <a:off x="855522" y="507831"/>
          <a:ext cx="589242" cy="3840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lIns="0" rIns="0" rtlCol="0" anchor="ctr"/>
        <a:lstStyle xmlns:a="http://schemas.openxmlformats.org/drawingml/2006/main">
          <a:defPPr>
            <a:defRPr lang="sv-SE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sv-SE" b="1" dirty="0" smtClean="0">
              <a:solidFill>
                <a:schemeClr val="tx1"/>
              </a:solidFill>
            </a:rPr>
            <a:t>61%</a:t>
          </a:r>
          <a:endParaRPr lang="sv-SE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47CD5D-BB43-4E5A-9895-F05B3636AB3E}" type="datetimeFigureOut">
              <a:rPr lang="sv-SE" smtClean="0"/>
              <a:t>2023-06-12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D08F38-D275-4EAD-896E-AC0E334131C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08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08F38-D275-4EAD-896E-AC0E334131C8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3123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0204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FDB9-D14F-494E-B58E-BC29728E8681}" type="slidenum">
              <a:rPr lang="sv-SE" smtClean="0"/>
              <a:t>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2112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FDB9-D14F-494E-B58E-BC29728E8681}" type="slidenum">
              <a:rPr lang="sv-SE" smtClean="0"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52182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FDB9-D14F-494E-B58E-BC29728E8681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9703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FDB9-D14F-494E-B58E-BC29728E8681}" type="slidenum">
              <a:rPr lang="sv-SE" smtClean="0"/>
              <a:t>6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57991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 smtClean="0"/>
              <a:t>Blå patienter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Extremitetsskador (fot, hand, knä..)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Bett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Lokal Bränn-/kylskada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Sårskador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smtClean="0"/>
              <a:t>Tandskada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err="1" smtClean="0"/>
              <a:t>Ögonsymtom</a:t>
            </a:r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200" dirty="0" err="1" smtClean="0"/>
              <a:t>Exantem</a:t>
            </a:r>
            <a:endParaRPr lang="sv-SE" sz="1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200" dirty="0" smtClean="0"/>
          </a:p>
          <a:p>
            <a:r>
              <a:rPr lang="sv-SE" sz="1200" dirty="0" smtClean="0"/>
              <a:t>Men också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Svullna 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Ryggsmärta utan neurologisk bortfall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Underlivsbesvär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Allergi utan hot om ofri luftväg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ÖNH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200" dirty="0" smtClean="0"/>
              <a:t>Skada huvud (ej varit medvetslös)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D08F38-D275-4EAD-896E-AC0E334131C8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256585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FDB9-D14F-494E-B58E-BC29728E8681}" type="slidenum">
              <a:rPr lang="sv-SE" smtClean="0"/>
              <a:t>23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14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AAFDB9-D14F-494E-B58E-BC29728E8681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11850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B1FA7-9B20-E148-866A-4BB8AEA063A1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6638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0405" y="6312037"/>
            <a:ext cx="2377639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grpSp>
        <p:nvGrpSpPr>
          <p:cNvPr id="10" name="Region Östergötland">
            <a:extLst>
              <a:ext uri="{FF2B5EF4-FFF2-40B4-BE49-F238E27FC236}">
                <a16:creationId xmlns:a16="http://schemas.microsoft.com/office/drawing/2014/main" id="{52C7AC2A-FA4A-46E8-A095-0375AD9C8B2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1" name="Frihandsfigur: Form 10">
              <a:extLst>
                <a:ext uri="{FF2B5EF4-FFF2-40B4-BE49-F238E27FC236}">
                  <a16:creationId xmlns:a16="http://schemas.microsoft.com/office/drawing/2014/main" id="{AD1820C4-8E69-492C-AB91-2EAB843CDE4B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2" name="Frihandsfigur: Form 11">
              <a:extLst>
                <a:ext uri="{FF2B5EF4-FFF2-40B4-BE49-F238E27FC236}">
                  <a16:creationId xmlns:a16="http://schemas.microsoft.com/office/drawing/2014/main" id="{3A17F3C8-E4C3-4E3D-9541-5609917EEC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3" name="Folktandvården" hidden="1">
            <a:extLst>
              <a:ext uri="{FF2B5EF4-FFF2-40B4-BE49-F238E27FC236}">
                <a16:creationId xmlns:a16="http://schemas.microsoft.com/office/drawing/2014/main" id="{D04DF698-0A6D-4A7F-B2C9-9906BC474AC2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4" name="Rektangel 13">
              <a:extLst>
                <a:ext uri="{FF2B5EF4-FFF2-40B4-BE49-F238E27FC236}">
                  <a16:creationId xmlns:a16="http://schemas.microsoft.com/office/drawing/2014/main" id="{8A30E433-DA9C-4B9A-B5ED-F1A536A24209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996A937-655D-4627-85F7-9C17B812E8B4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6" name="Bild 15">
              <a:extLst>
                <a:ext uri="{FF2B5EF4-FFF2-40B4-BE49-F238E27FC236}">
                  <a16:creationId xmlns:a16="http://schemas.microsoft.com/office/drawing/2014/main" id="{0128A9FA-5EF8-446B-A701-55CA1B4B8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70756241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>
            <a:extLst>
              <a:ext uri="{FF2B5EF4-FFF2-40B4-BE49-F238E27FC236}">
                <a16:creationId xmlns:a16="http://schemas.microsoft.com/office/drawing/2014/main" id="{82F502DB-62BC-4595-9412-35FEB7D21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88364" y="193880"/>
            <a:ext cx="7021674" cy="5856692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2">
                <a:lumMod val="9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48363" y="538265"/>
            <a:ext cx="6304212" cy="515057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132"/>
            <a:ext cx="4711032" cy="587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276" y="367433"/>
            <a:ext cx="399567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833C6326-9831-45CF-A535-BA73CABAD9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39426" y="1804732"/>
            <a:ext cx="400753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9784361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, tre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79765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0C60FFDE-A795-44FD-A769-66352A9DF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1844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9448848C-A6F8-4EC3-8762-6984ABE2ED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90000" y="1625599"/>
            <a:ext cx="3823200" cy="442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613651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5365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400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innehåll 9">
            <a:extLst>
              <a:ext uri="{FF2B5EF4-FFF2-40B4-BE49-F238E27FC236}">
                <a16:creationId xmlns:a16="http://schemas.microsoft.com/office/drawing/2014/main" id="{D5EB4125-C3AC-47D1-8DE5-08C035AB3F6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445600" y="1877599"/>
            <a:ext cx="3312000" cy="39204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188161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D4976B72-E8DF-4CE5-BA89-B6D8D5DCC4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41000" y="179839"/>
            <a:ext cx="5871000" cy="5871601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80000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9999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3619246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2B4D884-57AC-41A5-93B4-E21289DCD31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43688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62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618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7" y="179388"/>
            <a:ext cx="5787641" cy="2846027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6" y="3204804"/>
            <a:ext cx="5787640" cy="2846028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56217223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38044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7"/>
            <a:ext cx="5871612" cy="5872053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77704587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0388" y="179999"/>
            <a:ext cx="5871612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1305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306" y="1805600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79388" y="179388"/>
            <a:ext cx="5871612" cy="3154052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388" y="3423440"/>
            <a:ext cx="2628000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09239" y="3423440"/>
            <a:ext cx="3141761" cy="2628000"/>
          </a:xfrm>
          <a:solidFill>
            <a:schemeClr val="bg1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410700131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runda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48C5DE82-A350-4351-84F6-351AF6FB41F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165432" y="1984233"/>
            <a:ext cx="2343058" cy="2343058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8" name="Platshållare för bild 16">
            <a:extLst>
              <a:ext uri="{FF2B5EF4-FFF2-40B4-BE49-F238E27FC236}">
                <a16:creationId xmlns:a16="http://schemas.microsoft.com/office/drawing/2014/main" id="{1770619A-9F5E-4977-B549-010A443C8F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926498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19" name="Platshållare för bild 16">
            <a:extLst>
              <a:ext uri="{FF2B5EF4-FFF2-40B4-BE49-F238E27FC236}">
                <a16:creationId xmlns:a16="http://schemas.microsoft.com/office/drawing/2014/main" id="{D42024DF-84B7-44DE-995F-9E5E2F57F4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687562" y="1984232"/>
            <a:ext cx="2343057" cy="2343057"/>
          </a:xfrm>
          <a:prstGeom prst="ellipse">
            <a:avLst/>
          </a:prstGeo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 sz="1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8" name="Platshållare för text 1">
            <a:extLst>
              <a:ext uri="{FF2B5EF4-FFF2-40B4-BE49-F238E27FC236}">
                <a16:creationId xmlns:a16="http://schemas.microsoft.com/office/drawing/2014/main" id="{C6F066DD-6A33-4AE5-A592-695249B80E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0000" y="4507292"/>
            <a:ext cx="3223069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FC9CDCA-C566-4558-9BF3-3D2FD9168A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83868" y="4507292"/>
            <a:ext cx="3223202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16" name="Platshållare för text 3">
            <a:extLst>
              <a:ext uri="{FF2B5EF4-FFF2-40B4-BE49-F238E27FC236}">
                <a16:creationId xmlns:a16="http://schemas.microsoft.com/office/drawing/2014/main" id="{5E54E7C9-0957-4A14-B304-C0D703CB6C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47868" y="4507292"/>
            <a:ext cx="3223868" cy="1363280"/>
          </a:xfrm>
        </p:spPr>
        <p:txBody>
          <a:bodyPr/>
          <a:lstStyle>
            <a:lvl1pPr marL="0" indent="0" algn="ctr">
              <a:spcBef>
                <a:spcPts val="600"/>
              </a:spcBef>
              <a:buNone/>
              <a:defRPr sz="1300" spc="20" baseline="0">
                <a:solidFill>
                  <a:schemeClr val="bg1"/>
                </a:solidFill>
              </a:defRPr>
            </a:lvl1pPr>
            <a:lvl2pPr marL="234850" indent="0">
              <a:buNone/>
              <a:defRPr sz="1600"/>
            </a:lvl2pPr>
            <a:lvl3pPr marL="503138" indent="0">
              <a:buNone/>
              <a:defRPr sz="1600"/>
            </a:lvl3pPr>
            <a:lvl4pPr marL="756000" indent="0">
              <a:buNone/>
              <a:defRPr sz="1600"/>
            </a:lvl4pPr>
            <a:lvl5pPr marL="1044000" indent="0">
              <a:buNone/>
              <a:defRPr sz="1600"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651903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xtpuff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C9EE3652-AEEE-4657-BB2E-3B8E00B65E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600"/>
            <a:ext cx="12192000" cy="44297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368300"/>
            <a:ext cx="11110063" cy="949877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och skriv rubrik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1F7324EE-B6D8-4EE6-8FEE-C02679E3070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925601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0" name="Platshållare för text 9">
            <a:extLst>
              <a:ext uri="{FF2B5EF4-FFF2-40B4-BE49-F238E27FC236}">
                <a16:creationId xmlns:a16="http://schemas.microsoft.com/office/drawing/2014/main" id="{1F03E57D-329D-41A4-8BDF-1D4DAEACD27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89669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21" name="Platshållare för text 9">
            <a:extLst>
              <a:ext uri="{FF2B5EF4-FFF2-40B4-BE49-F238E27FC236}">
                <a16:creationId xmlns:a16="http://schemas.microsoft.com/office/drawing/2014/main" id="{41D2855B-C699-4073-854A-5519900992F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161534" y="2399175"/>
            <a:ext cx="2340002" cy="2340000"/>
          </a:xfrm>
          <a:prstGeom prst="ellipse">
            <a:avLst/>
          </a:prstGeom>
          <a:solidFill>
            <a:schemeClr val="tx2"/>
          </a:solidFill>
        </p:spPr>
        <p:txBody>
          <a:bodyPr lIns="36000" tIns="36000" rIns="36000" bIns="36000" anchor="ctr" anchorCtr="0"/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270850" indent="0" algn="ctr">
              <a:lnSpc>
                <a:spcPct val="100000"/>
              </a:lnSpc>
              <a:spcBef>
                <a:spcPts val="600"/>
              </a:spcBef>
              <a:buNone/>
              <a:defRPr/>
            </a:lvl2pPr>
            <a:lvl3pPr marL="539138" indent="0" algn="ctr">
              <a:lnSpc>
                <a:spcPct val="100000"/>
              </a:lnSpc>
              <a:spcBef>
                <a:spcPts val="600"/>
              </a:spcBef>
              <a:buNone/>
              <a:defRPr/>
            </a:lvl3pPr>
            <a:lvl4pPr marL="792000" indent="0" algn="ctr">
              <a:lnSpc>
                <a:spcPct val="100000"/>
              </a:lnSpc>
              <a:spcBef>
                <a:spcPts val="600"/>
              </a:spcBef>
              <a:buNone/>
              <a:defRPr/>
            </a:lvl4pPr>
            <a:lvl5pPr marL="1080000" indent="0" algn="ctr">
              <a:lnSpc>
                <a:spcPct val="100000"/>
              </a:lnSpc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21674228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Blå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9950" y="334681"/>
            <a:ext cx="738121" cy="57493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2C32ADD5-52CA-4E1F-A2D2-D1F454B752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441D83A3-7F32-43DC-9A88-FDC7BD811715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A3D8F001-CCF5-4E31-9007-59EB5CC78BD7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22" name="Bild-Standard">
            <a:extLst>
              <a:ext uri="{FF2B5EF4-FFF2-40B4-BE49-F238E27FC236}">
                <a16:creationId xmlns:a16="http://schemas.microsoft.com/office/drawing/2014/main" id="{F9E3C9DD-78A8-44D3-92D2-3672711D10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339414" y="-2"/>
            <a:ext cx="6851346" cy="6858002"/>
          </a:xfrm>
          <a:custGeom>
            <a:avLst/>
            <a:gdLst>
              <a:gd name="connsiteX0" fmla="*/ 0 w 6851346"/>
              <a:gd name="connsiteY0" fmla="*/ 0 h 6858002"/>
              <a:gd name="connsiteX1" fmla="*/ 6851346 w 6851346"/>
              <a:gd name="connsiteY1" fmla="*/ 0 h 6858002"/>
              <a:gd name="connsiteX2" fmla="*/ 6851346 w 6851346"/>
              <a:gd name="connsiteY2" fmla="*/ 6233800 h 6858002"/>
              <a:gd name="connsiteX3" fmla="*/ 5455643 w 6851346"/>
              <a:gd name="connsiteY3" fmla="*/ 6233800 h 6858002"/>
              <a:gd name="connsiteX4" fmla="*/ 5239786 w 6851346"/>
              <a:gd name="connsiteY4" fmla="*/ 6447816 h 6858002"/>
              <a:gd name="connsiteX5" fmla="*/ 5455643 w 6851346"/>
              <a:gd name="connsiteY5" fmla="*/ 6662200 h 6858002"/>
              <a:gd name="connsiteX6" fmla="*/ 6851346 w 6851346"/>
              <a:gd name="connsiteY6" fmla="*/ 6662200 h 6858002"/>
              <a:gd name="connsiteX7" fmla="*/ 6851346 w 6851346"/>
              <a:gd name="connsiteY7" fmla="*/ 6858002 h 6858002"/>
              <a:gd name="connsiteX8" fmla="*/ 6851345 w 6851346"/>
              <a:gd name="connsiteY8" fmla="*/ 6858002 h 6858002"/>
              <a:gd name="connsiteX9" fmla="*/ 4984291 w 6851346"/>
              <a:gd name="connsiteY9" fmla="*/ 6858002 h 6858002"/>
              <a:gd name="connsiteX10" fmla="*/ 0 w 6851346"/>
              <a:gd name="connsiteY10" fmla="*/ 6858002 h 6858002"/>
              <a:gd name="connsiteX11" fmla="*/ 0 w 6851346"/>
              <a:gd name="connsiteY11" fmla="*/ 6051552 h 6858002"/>
              <a:gd name="connsiteX12" fmla="*/ 717234 w 6851346"/>
              <a:gd name="connsiteY12" fmla="*/ 6051552 h 6858002"/>
              <a:gd name="connsiteX13" fmla="*/ 717234 w 6851346"/>
              <a:gd name="connsiteY13" fmla="*/ 368302 h 6858002"/>
              <a:gd name="connsiteX14" fmla="*/ 0 w 6851346"/>
              <a:gd name="connsiteY14" fmla="*/ 3683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1346" h="6858002">
                <a:moveTo>
                  <a:pt x="0" y="0"/>
                </a:moveTo>
                <a:lnTo>
                  <a:pt x="6851346" y="0"/>
                </a:lnTo>
                <a:lnTo>
                  <a:pt x="6851346" y="6233800"/>
                </a:lnTo>
                <a:lnTo>
                  <a:pt x="5455643" y="6233800"/>
                </a:lnTo>
                <a:cubicBezTo>
                  <a:pt x="5336383" y="6233800"/>
                  <a:pt x="5239786" y="6329574"/>
                  <a:pt x="5239786" y="6447816"/>
                </a:cubicBezTo>
                <a:cubicBezTo>
                  <a:pt x="5239786" y="6566059"/>
                  <a:pt x="5336383" y="6662200"/>
                  <a:pt x="5455643" y="6662200"/>
                </a:cubicBezTo>
                <a:lnTo>
                  <a:pt x="6851346" y="6662200"/>
                </a:lnTo>
                <a:lnTo>
                  <a:pt x="6851346" y="6858002"/>
                </a:lnTo>
                <a:lnTo>
                  <a:pt x="6851345" y="6858002"/>
                </a:lnTo>
                <a:lnTo>
                  <a:pt x="4984291" y="6858002"/>
                </a:lnTo>
                <a:lnTo>
                  <a:pt x="0" y="6858002"/>
                </a:lnTo>
                <a:lnTo>
                  <a:pt x="0" y="6051552"/>
                </a:lnTo>
                <a:lnTo>
                  <a:pt x="717234" y="6051552"/>
                </a:lnTo>
                <a:lnTo>
                  <a:pt x="717234" y="368302"/>
                </a:lnTo>
                <a:lnTo>
                  <a:pt x="0" y="36830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</p:spTree>
    <p:extLst>
      <p:ext uri="{BB962C8B-B14F-4D97-AF65-F5344CB8AC3E}">
        <p14:creationId xmlns:p14="http://schemas.microsoft.com/office/powerpoint/2010/main" val="111422740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 och plats för obje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ktangel 33">
            <a:extLst>
              <a:ext uri="{FF2B5EF4-FFF2-40B4-BE49-F238E27FC236}">
                <a16:creationId xmlns:a16="http://schemas.microsoft.com/office/drawing/2014/main" id="{A0EE388C-E3E2-4E14-BC74-6DC6CF2B6C88}"/>
              </a:ext>
            </a:extLst>
          </p:cNvPr>
          <p:cNvSpPr/>
          <p:nvPr userDrawn="1"/>
        </p:nvSpPr>
        <p:spPr>
          <a:xfrm>
            <a:off x="5336648" y="-6"/>
            <a:ext cx="6855352" cy="68580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9E741B18-B69B-46F8-8EEC-DC2D486A7ADF}"/>
              </a:ext>
            </a:extLst>
          </p:cNvPr>
          <p:cNvSpPr/>
          <p:nvPr userDrawn="1"/>
        </p:nvSpPr>
        <p:spPr>
          <a:xfrm>
            <a:off x="359999" y="368300"/>
            <a:ext cx="5688000" cy="5683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 userDrawn="1">
            <p:ph sz="half" idx="2" hasCustomPrompt="1"/>
          </p:nvPr>
        </p:nvSpPr>
        <p:spPr>
          <a:xfrm>
            <a:off x="1079999" y="1080000"/>
            <a:ext cx="4248000" cy="4248000"/>
          </a:xfrm>
        </p:spPr>
        <p:txBody>
          <a:bodyPr bIns="180000" anchor="ctr" anchorCtr="0"/>
          <a:lstStyle>
            <a:lvl1pPr marL="0" indent="0">
              <a:lnSpc>
                <a:spcPct val="114000"/>
              </a:lnSpc>
              <a:spcBef>
                <a:spcPts val="1200"/>
              </a:spcBef>
              <a:buNone/>
              <a:defRPr sz="1800" spc="20" baseline="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44000" indent="0">
              <a:buNone/>
              <a:defRPr/>
            </a:lvl5pPr>
          </a:lstStyle>
          <a:p>
            <a:pPr lvl="0"/>
            <a:r>
              <a:rPr lang="sv-SE" dirty="0"/>
              <a:t>Klicka och skriv text</a:t>
            </a:r>
          </a:p>
        </p:txBody>
      </p:sp>
      <p:grpSp>
        <p:nvGrpSpPr>
          <p:cNvPr id="13" name="Region Östergötland">
            <a:extLst>
              <a:ext uri="{FF2B5EF4-FFF2-40B4-BE49-F238E27FC236}">
                <a16:creationId xmlns:a16="http://schemas.microsoft.com/office/drawing/2014/main" id="{3219D742-6583-4454-AED2-9839E31145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4" name="Frihandsfigur: Form 13">
              <a:extLst>
                <a:ext uri="{FF2B5EF4-FFF2-40B4-BE49-F238E27FC236}">
                  <a16:creationId xmlns:a16="http://schemas.microsoft.com/office/drawing/2014/main" id="{98151F31-70F6-48C7-B886-736AB7A696A1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5" name="Frihandsfigur: Form 14">
              <a:extLst>
                <a:ext uri="{FF2B5EF4-FFF2-40B4-BE49-F238E27FC236}">
                  <a16:creationId xmlns:a16="http://schemas.microsoft.com/office/drawing/2014/main" id="{01C9C85B-F7EE-49C6-86A9-C618514D4BC0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6" name="Folktandvården" hidden="1">
            <a:extLst>
              <a:ext uri="{FF2B5EF4-FFF2-40B4-BE49-F238E27FC236}">
                <a16:creationId xmlns:a16="http://schemas.microsoft.com/office/drawing/2014/main" id="{746F078E-D579-46C7-A623-9E12CB9705B6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1A51712D-2CB1-4F81-AFD7-FD0CE13F0351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83FCB5D7-D416-4CB2-B4AE-9AD5297E943C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44F92256-C694-4995-8AAD-4CF4D57DFA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1124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(vi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 6">
            <a:extLst>
              <a:ext uri="{FF2B5EF4-FFF2-40B4-BE49-F238E27FC236}">
                <a16:creationId xmlns:a16="http://schemas.microsoft.com/office/drawing/2014/main" id="{E61FE2F9-2825-4018-AB8F-E0C671E283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6425711" cy="6483274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0861CE">
              <a:alpha val="4706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80000" y="1193374"/>
            <a:ext cx="9073650" cy="1446149"/>
          </a:xfrm>
        </p:spPr>
        <p:txBody>
          <a:bodyPr anchor="b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80000" y="2837105"/>
            <a:ext cx="9073650" cy="84687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6" name="Datum för presentation">
            <a:extLst>
              <a:ext uri="{FF2B5EF4-FFF2-40B4-BE49-F238E27FC236}">
                <a16:creationId xmlns:a16="http://schemas.microsoft.com/office/drawing/2014/main" id="{77D137F8-D0E5-4846-93B8-A45B22BBE52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6450" y="6312037"/>
            <a:ext cx="2473150" cy="288000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</p:spTree>
    <p:extLst>
      <p:ext uri="{BB962C8B-B14F-4D97-AF65-F5344CB8AC3E}">
        <p14:creationId xmlns:p14="http://schemas.microsoft.com/office/powerpoint/2010/main" val="295051540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97C9A02-F520-4F33-9513-C176F152181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64933"/>
            <a:ext cx="11832000" cy="348830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3" name="Frihandsfigur: Form 12">
            <a:extLst>
              <a:ext uri="{FF2B5EF4-FFF2-40B4-BE49-F238E27FC236}">
                <a16:creationId xmlns:a16="http://schemas.microsoft.com/office/drawing/2014/main" id="{9BBA449D-6D42-44A4-BE47-ADDD319FD5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2521975"/>
            <a:ext cx="8230669" cy="3488301"/>
          </a:xfrm>
          <a:custGeom>
            <a:avLst/>
            <a:gdLst>
              <a:gd name="connsiteX0" fmla="*/ 2054937 w 8230669"/>
              <a:gd name="connsiteY0" fmla="*/ 1585345 h 3488301"/>
              <a:gd name="connsiteX1" fmla="*/ 2701686 w 8230669"/>
              <a:gd name="connsiteY1" fmla="*/ 3464938 h 3488301"/>
              <a:gd name="connsiteX2" fmla="*/ 2709658 w 8230669"/>
              <a:gd name="connsiteY2" fmla="*/ 3488301 h 3488301"/>
              <a:gd name="connsiteX3" fmla="*/ 2347235 w 8230669"/>
              <a:gd name="connsiteY3" fmla="*/ 3488301 h 3488301"/>
              <a:gd name="connsiteX4" fmla="*/ 2336199 w 8230669"/>
              <a:gd name="connsiteY4" fmla="*/ 3455929 h 3488301"/>
              <a:gd name="connsiteX5" fmla="*/ 2058502 w 8230669"/>
              <a:gd name="connsiteY5" fmla="*/ 2644893 h 3488301"/>
              <a:gd name="connsiteX6" fmla="*/ 1916896 w 8230669"/>
              <a:gd name="connsiteY6" fmla="*/ 3057220 h 3488301"/>
              <a:gd name="connsiteX7" fmla="*/ 1769291 w 8230669"/>
              <a:gd name="connsiteY7" fmla="*/ 3488301 h 3488301"/>
              <a:gd name="connsiteX8" fmla="*/ 1404039 w 8230669"/>
              <a:gd name="connsiteY8" fmla="*/ 3488301 h 3488301"/>
              <a:gd name="connsiteX9" fmla="*/ 1411947 w 8230669"/>
              <a:gd name="connsiteY9" fmla="*/ 3465314 h 3488301"/>
              <a:gd name="connsiteX10" fmla="*/ 2054937 w 8230669"/>
              <a:gd name="connsiteY10" fmla="*/ 1585345 h 3488301"/>
              <a:gd name="connsiteX11" fmla="*/ 1465011 w 8230669"/>
              <a:gd name="connsiteY11" fmla="*/ 1238697 h 3488301"/>
              <a:gd name="connsiteX12" fmla="*/ 0 w 8230669"/>
              <a:gd name="connsiteY12" fmla="*/ 2903320 h 3488301"/>
              <a:gd name="connsiteX13" fmla="*/ 0 w 8230669"/>
              <a:gd name="connsiteY13" fmla="*/ 2380229 h 3488301"/>
              <a:gd name="connsiteX14" fmla="*/ 534676 w 8230669"/>
              <a:gd name="connsiteY14" fmla="*/ 1772481 h 3488301"/>
              <a:gd name="connsiteX15" fmla="*/ 0 w 8230669"/>
              <a:gd name="connsiteY15" fmla="*/ 1877634 h 3488301"/>
              <a:gd name="connsiteX16" fmla="*/ 0 w 8230669"/>
              <a:gd name="connsiteY16" fmla="*/ 1521183 h 3488301"/>
              <a:gd name="connsiteX17" fmla="*/ 7869235 w 8230669"/>
              <a:gd name="connsiteY17" fmla="*/ 0 h 3488301"/>
              <a:gd name="connsiteX18" fmla="*/ 8225605 w 8230669"/>
              <a:gd name="connsiteY18" fmla="*/ 0 h 3488301"/>
              <a:gd name="connsiteX19" fmla="*/ 8223514 w 8230669"/>
              <a:gd name="connsiteY19" fmla="*/ 34669 h 3488301"/>
              <a:gd name="connsiteX20" fmla="*/ 7547836 w 8230669"/>
              <a:gd name="connsiteY20" fmla="*/ 892049 h 3488301"/>
              <a:gd name="connsiteX21" fmla="*/ 8230440 w 8230669"/>
              <a:gd name="connsiteY21" fmla="*/ 1864267 h 3488301"/>
              <a:gd name="connsiteX22" fmla="*/ 7510410 w 8230669"/>
              <a:gd name="connsiteY22" fmla="*/ 2293789 h 3488301"/>
              <a:gd name="connsiteX23" fmla="*/ 7733852 w 8230669"/>
              <a:gd name="connsiteY23" fmla="*/ 3421263 h 3488301"/>
              <a:gd name="connsiteX24" fmla="*/ 7733443 w 8230669"/>
              <a:gd name="connsiteY24" fmla="*/ 3488301 h 3488301"/>
              <a:gd name="connsiteX25" fmla="*/ 7378213 w 8230669"/>
              <a:gd name="connsiteY25" fmla="*/ 3488301 h 3488301"/>
              <a:gd name="connsiteX26" fmla="*/ 7241634 w 8230669"/>
              <a:gd name="connsiteY26" fmla="*/ 3463295 h 3488301"/>
              <a:gd name="connsiteX27" fmla="*/ 5303090 w 8230669"/>
              <a:gd name="connsiteY27" fmla="*/ 2106654 h 3488301"/>
              <a:gd name="connsiteX28" fmla="*/ 3578762 w 8230669"/>
              <a:gd name="connsiteY28" fmla="*/ 1768026 h 3488301"/>
              <a:gd name="connsiteX29" fmla="*/ 4721185 w 8230669"/>
              <a:gd name="connsiteY29" fmla="*/ 3081546 h 3488301"/>
              <a:gd name="connsiteX30" fmla="*/ 5678135 w 8230669"/>
              <a:gd name="connsiteY30" fmla="*/ 3472276 h 3488301"/>
              <a:gd name="connsiteX31" fmla="*/ 5744923 w 8230669"/>
              <a:gd name="connsiteY31" fmla="*/ 3488301 h 3488301"/>
              <a:gd name="connsiteX32" fmla="*/ 4691437 w 8230669"/>
              <a:gd name="connsiteY32" fmla="*/ 3488301 h 3488301"/>
              <a:gd name="connsiteX33" fmla="*/ 4574414 w 8230669"/>
              <a:gd name="connsiteY33" fmla="*/ 3404218 h 3488301"/>
              <a:gd name="connsiteX34" fmla="*/ 4467214 w 8230669"/>
              <a:gd name="connsiteY34" fmla="*/ 3300762 h 3488301"/>
              <a:gd name="connsiteX35" fmla="*/ 2649318 w 8230669"/>
              <a:gd name="connsiteY35" fmla="*/ 1233351 h 3488301"/>
              <a:gd name="connsiteX36" fmla="*/ 5369925 w 8230669"/>
              <a:gd name="connsiteY36" fmla="*/ 1768026 h 3488301"/>
              <a:gd name="connsiteX37" fmla="*/ 6350164 w 8230669"/>
              <a:gd name="connsiteY37" fmla="*/ 2488946 h 3488301"/>
              <a:gd name="connsiteX38" fmla="*/ 7383870 w 8230669"/>
              <a:gd name="connsiteY38" fmla="*/ 3129666 h 3488301"/>
              <a:gd name="connsiteX39" fmla="*/ 6879493 w 8230669"/>
              <a:gd name="connsiteY39" fmla="*/ 1978331 h 3488301"/>
              <a:gd name="connsiteX40" fmla="*/ 7880228 w 8230669"/>
              <a:gd name="connsiteY40" fmla="*/ 1774264 h 3488301"/>
              <a:gd name="connsiteX41" fmla="*/ 6696811 w 8230669"/>
              <a:gd name="connsiteY41" fmla="*/ 892049 h 3488301"/>
              <a:gd name="connsiteX42" fmla="*/ 7880228 w 8230669"/>
              <a:gd name="connsiteY42" fmla="*/ 9834 h 3488301"/>
              <a:gd name="connsiteX43" fmla="*/ 3132451 w 8230669"/>
              <a:gd name="connsiteY43" fmla="*/ 0 h 3488301"/>
              <a:gd name="connsiteX44" fmla="*/ 3592147 w 8230669"/>
              <a:gd name="connsiteY44" fmla="*/ 0 h 3488301"/>
              <a:gd name="connsiteX45" fmla="*/ 3578762 w 8230669"/>
              <a:gd name="connsiteY45" fmla="*/ 15181 h 3488301"/>
              <a:gd name="connsiteX46" fmla="*/ 3657299 w 8230669"/>
              <a:gd name="connsiteY46" fmla="*/ 0 h 3488301"/>
              <a:gd name="connsiteX47" fmla="*/ 5415062 w 8230669"/>
              <a:gd name="connsiteY47" fmla="*/ 0 h 3488301"/>
              <a:gd name="connsiteX48" fmla="*/ 5370816 w 8230669"/>
              <a:gd name="connsiteY48" fmla="*/ 12508 h 3488301"/>
              <a:gd name="connsiteX49" fmla="*/ 2650209 w 8230669"/>
              <a:gd name="connsiteY49" fmla="*/ 547183 h 3488301"/>
              <a:gd name="connsiteX50" fmla="*/ 3098007 w 8230669"/>
              <a:gd name="connsiteY50" fmla="*/ 39111 h 3488301"/>
              <a:gd name="connsiteX51" fmla="*/ 1987677 w 8230669"/>
              <a:gd name="connsiteY51" fmla="*/ 0 h 3488301"/>
              <a:gd name="connsiteX52" fmla="*/ 2125999 w 8230669"/>
              <a:gd name="connsiteY52" fmla="*/ 0 h 3488301"/>
              <a:gd name="connsiteX53" fmla="*/ 2105383 w 8230669"/>
              <a:gd name="connsiteY53" fmla="*/ 59974 h 3488301"/>
              <a:gd name="connsiteX54" fmla="*/ 2056719 w 8230669"/>
              <a:gd name="connsiteY54" fmla="*/ 201426 h 3488301"/>
              <a:gd name="connsiteX55" fmla="*/ 0 w 8230669"/>
              <a:gd name="connsiteY55" fmla="*/ 0 h 3488301"/>
              <a:gd name="connsiteX56" fmla="*/ 456828 w 8230669"/>
              <a:gd name="connsiteY56" fmla="*/ 0 h 3488301"/>
              <a:gd name="connsiteX57" fmla="*/ 534676 w 8230669"/>
              <a:gd name="connsiteY57" fmla="*/ 15181 h 3488301"/>
              <a:gd name="connsiteX58" fmla="*/ 521359 w 8230669"/>
              <a:gd name="connsiteY58" fmla="*/ 0 h 3488301"/>
              <a:gd name="connsiteX59" fmla="*/ 982995 w 8230669"/>
              <a:gd name="connsiteY59" fmla="*/ 0 h 3488301"/>
              <a:gd name="connsiteX60" fmla="*/ 1041012 w 8230669"/>
              <a:gd name="connsiteY60" fmla="*/ 65884 h 3488301"/>
              <a:gd name="connsiteX61" fmla="*/ 1465011 w 8230669"/>
              <a:gd name="connsiteY61" fmla="*/ 547183 h 3488301"/>
              <a:gd name="connsiteX62" fmla="*/ 0 w 8230669"/>
              <a:gd name="connsiteY62" fmla="*/ 262022 h 3488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8230669" h="3488301">
                <a:moveTo>
                  <a:pt x="2054937" y="1585345"/>
                </a:moveTo>
                <a:cubicBezTo>
                  <a:pt x="2077661" y="1646833"/>
                  <a:pt x="2421691" y="2645172"/>
                  <a:pt x="2701686" y="3464938"/>
                </a:cubicBezTo>
                <a:lnTo>
                  <a:pt x="2709658" y="3488301"/>
                </a:lnTo>
                <a:lnTo>
                  <a:pt x="2347235" y="3488301"/>
                </a:lnTo>
                <a:lnTo>
                  <a:pt x="2336199" y="3455929"/>
                </a:lnTo>
                <a:cubicBezTo>
                  <a:pt x="2234053" y="3156622"/>
                  <a:pt x="2132910" y="2861437"/>
                  <a:pt x="2058502" y="2644893"/>
                </a:cubicBezTo>
                <a:cubicBezTo>
                  <a:pt x="2014168" y="2773884"/>
                  <a:pt x="1966214" y="2913456"/>
                  <a:pt x="1916896" y="3057220"/>
                </a:cubicBezTo>
                <a:lnTo>
                  <a:pt x="1769291" y="3488301"/>
                </a:lnTo>
                <a:lnTo>
                  <a:pt x="1404039" y="3488301"/>
                </a:lnTo>
                <a:lnTo>
                  <a:pt x="1411947" y="3465314"/>
                </a:lnTo>
                <a:cubicBezTo>
                  <a:pt x="1693696" y="2645673"/>
                  <a:pt x="2034218" y="1646833"/>
                  <a:pt x="2054937" y="1585345"/>
                </a:cubicBezTo>
                <a:close/>
                <a:moveTo>
                  <a:pt x="1465011" y="1238697"/>
                </a:moveTo>
                <a:cubicBezTo>
                  <a:pt x="1418672" y="1291273"/>
                  <a:pt x="591708" y="2229629"/>
                  <a:pt x="0" y="2903320"/>
                </a:cubicBezTo>
                <a:lnTo>
                  <a:pt x="0" y="2380229"/>
                </a:lnTo>
                <a:lnTo>
                  <a:pt x="534676" y="1772481"/>
                </a:lnTo>
                <a:lnTo>
                  <a:pt x="0" y="1877634"/>
                </a:lnTo>
                <a:lnTo>
                  <a:pt x="0" y="1521183"/>
                </a:lnTo>
                <a:close/>
                <a:moveTo>
                  <a:pt x="7869235" y="0"/>
                </a:moveTo>
                <a:lnTo>
                  <a:pt x="8225605" y="0"/>
                </a:lnTo>
                <a:lnTo>
                  <a:pt x="8223514" y="34669"/>
                </a:lnTo>
                <a:cubicBezTo>
                  <a:pt x="8183809" y="308807"/>
                  <a:pt x="7976691" y="622261"/>
                  <a:pt x="7547836" y="892049"/>
                </a:cubicBezTo>
                <a:cubicBezTo>
                  <a:pt x="8037066" y="1200379"/>
                  <a:pt x="8238460" y="1565741"/>
                  <a:pt x="8230440" y="1864267"/>
                </a:cubicBezTo>
                <a:cubicBezTo>
                  <a:pt x="8103009" y="2139626"/>
                  <a:pt x="7772400" y="2254581"/>
                  <a:pt x="7510410" y="2293789"/>
                </a:cubicBezTo>
                <a:cubicBezTo>
                  <a:pt x="7766943" y="2896525"/>
                  <a:pt x="7740334" y="3167678"/>
                  <a:pt x="7733852" y="3421263"/>
                </a:cubicBezTo>
                <a:lnTo>
                  <a:pt x="7733443" y="3488301"/>
                </a:lnTo>
                <a:lnTo>
                  <a:pt x="7378213" y="3488301"/>
                </a:lnTo>
                <a:lnTo>
                  <a:pt x="7241634" y="3463295"/>
                </a:lnTo>
                <a:cubicBezTo>
                  <a:pt x="6240332" y="3229180"/>
                  <a:pt x="6175614" y="2484046"/>
                  <a:pt x="5303090" y="2106654"/>
                </a:cubicBezTo>
                <a:cubicBezTo>
                  <a:pt x="4826338" y="2010411"/>
                  <a:pt x="4035909" y="1857138"/>
                  <a:pt x="3578762" y="1768026"/>
                </a:cubicBezTo>
                <a:cubicBezTo>
                  <a:pt x="3882636" y="2112891"/>
                  <a:pt x="4405727" y="2708163"/>
                  <a:pt x="4721185" y="3081546"/>
                </a:cubicBezTo>
                <a:cubicBezTo>
                  <a:pt x="5058700" y="3325825"/>
                  <a:pt x="5373407" y="3403061"/>
                  <a:pt x="5678135" y="3472276"/>
                </a:cubicBezTo>
                <a:lnTo>
                  <a:pt x="5744923" y="3488301"/>
                </a:lnTo>
                <a:lnTo>
                  <a:pt x="4691437" y="3488301"/>
                </a:lnTo>
                <a:lnTo>
                  <a:pt x="4574414" y="3404218"/>
                </a:lnTo>
                <a:cubicBezTo>
                  <a:pt x="4536472" y="3372762"/>
                  <a:pt x="4500632" y="3338412"/>
                  <a:pt x="4467214" y="3300762"/>
                </a:cubicBezTo>
                <a:cubicBezTo>
                  <a:pt x="3936103" y="2692124"/>
                  <a:pt x="2706350" y="1297511"/>
                  <a:pt x="2649318" y="1233351"/>
                </a:cubicBezTo>
                <a:cubicBezTo>
                  <a:pt x="2735758" y="1253846"/>
                  <a:pt x="4577715" y="1610296"/>
                  <a:pt x="5369925" y="1768026"/>
                </a:cubicBezTo>
                <a:cubicBezTo>
                  <a:pt x="5770932" y="1848227"/>
                  <a:pt x="6065003" y="2174379"/>
                  <a:pt x="6350164" y="2488946"/>
                </a:cubicBezTo>
                <a:cubicBezTo>
                  <a:pt x="6610215" y="2815695"/>
                  <a:pt x="6975543" y="3042136"/>
                  <a:pt x="7383870" y="3129666"/>
                </a:cubicBezTo>
                <a:cubicBezTo>
                  <a:pt x="7389216" y="2828465"/>
                  <a:pt x="7155742" y="2269729"/>
                  <a:pt x="6879493" y="1978331"/>
                </a:cubicBezTo>
                <a:cubicBezTo>
                  <a:pt x="7177128" y="1988134"/>
                  <a:pt x="7741212" y="1963182"/>
                  <a:pt x="7880228" y="1774264"/>
                </a:cubicBezTo>
                <a:cubicBezTo>
                  <a:pt x="7868643" y="1460587"/>
                  <a:pt x="7184258" y="1028391"/>
                  <a:pt x="6696811" y="892049"/>
                </a:cubicBezTo>
                <a:cubicBezTo>
                  <a:pt x="7184258" y="754815"/>
                  <a:pt x="7867752" y="324402"/>
                  <a:pt x="7880228" y="9834"/>
                </a:cubicBezTo>
                <a:close/>
                <a:moveTo>
                  <a:pt x="3132451" y="0"/>
                </a:moveTo>
                <a:lnTo>
                  <a:pt x="3592147" y="0"/>
                </a:lnTo>
                <a:lnTo>
                  <a:pt x="3578762" y="15181"/>
                </a:lnTo>
                <a:lnTo>
                  <a:pt x="3657299" y="0"/>
                </a:lnTo>
                <a:lnTo>
                  <a:pt x="5415062" y="0"/>
                </a:lnTo>
                <a:lnTo>
                  <a:pt x="5370816" y="12508"/>
                </a:lnTo>
                <a:cubicBezTo>
                  <a:pt x="4578605" y="173801"/>
                  <a:pt x="2739321" y="530251"/>
                  <a:pt x="2650209" y="547183"/>
                </a:cubicBezTo>
                <a:cubicBezTo>
                  <a:pt x="2671262" y="523401"/>
                  <a:pt x="2851795" y="318648"/>
                  <a:pt x="3098007" y="39111"/>
                </a:cubicBezTo>
                <a:close/>
                <a:moveTo>
                  <a:pt x="1987677" y="0"/>
                </a:moveTo>
                <a:lnTo>
                  <a:pt x="2125999" y="0"/>
                </a:lnTo>
                <a:lnTo>
                  <a:pt x="2105383" y="59974"/>
                </a:lnTo>
                <a:cubicBezTo>
                  <a:pt x="2078217" y="138991"/>
                  <a:pt x="2060952" y="189173"/>
                  <a:pt x="2056719" y="201426"/>
                </a:cubicBezTo>
                <a:close/>
                <a:moveTo>
                  <a:pt x="0" y="0"/>
                </a:moveTo>
                <a:lnTo>
                  <a:pt x="456828" y="0"/>
                </a:lnTo>
                <a:lnTo>
                  <a:pt x="534676" y="15181"/>
                </a:lnTo>
                <a:lnTo>
                  <a:pt x="521359" y="0"/>
                </a:lnTo>
                <a:lnTo>
                  <a:pt x="982995" y="0"/>
                </a:lnTo>
                <a:lnTo>
                  <a:pt x="1041012" y="65884"/>
                </a:lnTo>
                <a:cubicBezTo>
                  <a:pt x="1275048" y="331635"/>
                  <a:pt x="1444738" y="524181"/>
                  <a:pt x="1465011" y="547183"/>
                </a:cubicBezTo>
                <a:lnTo>
                  <a:pt x="0" y="262022"/>
                </a:lnTo>
                <a:close/>
              </a:path>
            </a:pathLst>
          </a:custGeom>
          <a:solidFill>
            <a:srgbClr val="FFFFFF">
              <a:alpha val="6000"/>
            </a:srgbClr>
          </a:solidFill>
          <a:ln w="6947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46422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delare med 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80000" y="2564933"/>
            <a:ext cx="11833200" cy="3488301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20850" y="435077"/>
            <a:ext cx="8750300" cy="1175714"/>
          </a:xfrm>
        </p:spPr>
        <p:txBody>
          <a:bodyPr anchor="b"/>
          <a:lstStyle>
            <a:lvl1pPr algn="ctr">
              <a:defRPr sz="4000">
                <a:solidFill>
                  <a:schemeClr val="accent6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20850" y="1658747"/>
            <a:ext cx="8750300" cy="804234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accent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2273EDF-9F62-4D63-A459-24ADD9922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9754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7E7E34-D963-409A-B37E-74A781406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368300"/>
            <a:ext cx="9923999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11746945-EC0D-4274-B554-168CE39A5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201030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68120F1-E095-4F41-A281-F6F2F4715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9825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09601" y="2410539"/>
            <a:ext cx="10699799" cy="3600000"/>
          </a:xfrm>
          <a:prstGeom prst="rect">
            <a:avLst/>
          </a:prstGeom>
        </p:spPr>
        <p:txBody>
          <a:bodyPr>
            <a:normAutofit/>
          </a:bodyPr>
          <a:lstStyle>
            <a:lvl1pPr marL="442913" indent="-352425">
              <a:defRPr sz="2200">
                <a:latin typeface="Tahoma"/>
                <a:cs typeface="Tahoma"/>
              </a:defRPr>
            </a:lvl1pPr>
            <a:lvl2pPr>
              <a:defRPr sz="2200">
                <a:latin typeface="Tahoma"/>
                <a:cs typeface="Tahoma"/>
              </a:defRPr>
            </a:lvl2pPr>
            <a:lvl3pPr>
              <a:defRPr sz="2200">
                <a:latin typeface="Tahoma"/>
                <a:cs typeface="Tahoma"/>
              </a:defRPr>
            </a:lvl3pPr>
            <a:lvl4pPr>
              <a:defRPr sz="2200">
                <a:latin typeface="Tahoma"/>
                <a:cs typeface="Tahoma"/>
              </a:defRPr>
            </a:lvl4pPr>
            <a:lvl5pPr>
              <a:defRPr sz="2200">
                <a:latin typeface="Tahoma"/>
                <a:cs typeface="Tahoma"/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8" name="Platshållare för rubrik 1"/>
          <p:cNvSpPr>
            <a:spLocks noGrp="1"/>
          </p:cNvSpPr>
          <p:nvPr>
            <p:ph type="title" hasCustomPrompt="1"/>
          </p:nvPr>
        </p:nvSpPr>
        <p:spPr>
          <a:xfrm>
            <a:off x="1636575" y="524424"/>
            <a:ext cx="9465560" cy="126544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>
              <a:defRPr sz="3600"/>
            </a:lvl1pPr>
          </a:lstStyle>
          <a:p>
            <a:r>
              <a:rPr lang="sv-SE" dirty="0"/>
              <a:t>Rubrik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848788" y="6295965"/>
            <a:ext cx="7460611" cy="365125"/>
          </a:xfrm>
          <a:prstGeom prst="rect">
            <a:avLst/>
          </a:prstGeom>
        </p:spPr>
        <p:txBody>
          <a:bodyPr/>
          <a:lstStyle>
            <a:lvl1pPr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sv-SE"/>
              <a:t>Dagens tema, 2015-01-01, Förnamn Efternamn</a:t>
            </a:r>
            <a:endParaRPr lang="sv-SE" dirty="0"/>
          </a:p>
        </p:txBody>
      </p:sp>
      <p:sp>
        <p:nvSpPr>
          <p:cNvPr id="11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205477" y="6301381"/>
            <a:ext cx="666983" cy="365125"/>
          </a:xfrm>
          <a:prstGeom prst="rect">
            <a:avLst/>
          </a:prstGeom>
        </p:spPr>
        <p:txBody>
          <a:bodyPr anchor="b" anchorCtr="0"/>
          <a:lstStyle>
            <a:lvl1pPr algn="r">
              <a:defRPr sz="1500">
                <a:solidFill>
                  <a:srgbClr val="0050A5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6D8CCFDF-DFA5-484F-9FF8-7212AEA69C4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018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 väns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2" y="-1095"/>
            <a:ext cx="489034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36361" y="365760"/>
            <a:ext cx="3810347" cy="1788160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36361" y="2377440"/>
            <a:ext cx="3810347" cy="178816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04370" y="6311011"/>
            <a:ext cx="2212368" cy="288000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301653" cy="685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11" name="Designelement">
            <a:extLst>
              <a:ext uri="{FF2B5EF4-FFF2-40B4-BE49-F238E27FC236}">
                <a16:creationId xmlns:a16="http://schemas.microsoft.com/office/drawing/2014/main" id="{043CE9D1-6E4C-4CAB-A0C2-A3DCFAA844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301651" y="0"/>
            <a:ext cx="4345057" cy="4383981"/>
          </a:xfrm>
          <a:custGeom>
            <a:avLst/>
            <a:gdLst>
              <a:gd name="connsiteX0" fmla="*/ 1143739 w 6425711"/>
              <a:gd name="connsiteY0" fmla="*/ 1351755 h 6483274"/>
              <a:gd name="connsiteX1" fmla="*/ 0 w 6425711"/>
              <a:gd name="connsiteY1" fmla="*/ 1129129 h 6483274"/>
              <a:gd name="connsiteX2" fmla="*/ 0 w 6425711"/>
              <a:gd name="connsiteY2" fmla="*/ 855021 h 6483274"/>
              <a:gd name="connsiteX3" fmla="*/ 417423 w 6425711"/>
              <a:gd name="connsiteY3" fmla="*/ 936419 h 6483274"/>
              <a:gd name="connsiteX4" fmla="*/ 0 w 6425711"/>
              <a:gd name="connsiteY4" fmla="*/ 460557 h 6483274"/>
              <a:gd name="connsiteX5" fmla="*/ 0 w 6425711"/>
              <a:gd name="connsiteY5" fmla="*/ 52178 h 6483274"/>
              <a:gd name="connsiteX6" fmla="*/ 1143739 w 6425711"/>
              <a:gd name="connsiteY6" fmla="*/ 1351755 h 6483274"/>
              <a:gd name="connsiteX7" fmla="*/ 0 w 6425711"/>
              <a:gd name="connsiteY7" fmla="*/ 2112160 h 6483274"/>
              <a:gd name="connsiteX8" fmla="*/ 0 w 6425711"/>
              <a:gd name="connsiteY8" fmla="*/ 2390442 h 6483274"/>
              <a:gd name="connsiteX9" fmla="*/ 417423 w 6425711"/>
              <a:gd name="connsiteY9" fmla="*/ 2308349 h 6483274"/>
              <a:gd name="connsiteX10" fmla="*/ 0 w 6425711"/>
              <a:gd name="connsiteY10" fmla="*/ 2782820 h 6483274"/>
              <a:gd name="connsiteX11" fmla="*/ 0 w 6425711"/>
              <a:gd name="connsiteY11" fmla="*/ 3191199 h 6483274"/>
              <a:gd name="connsiteX12" fmla="*/ 1143739 w 6425711"/>
              <a:gd name="connsiteY12" fmla="*/ 1891622 h 6483274"/>
              <a:gd name="connsiteX13" fmla="*/ 4140140 w 6425711"/>
              <a:gd name="connsiteY13" fmla="*/ 672747 h 6483274"/>
              <a:gd name="connsiteX14" fmla="*/ 2793951 w 6425711"/>
              <a:gd name="connsiteY14" fmla="*/ 936419 h 6483274"/>
              <a:gd name="connsiteX15" fmla="*/ 3616971 w 6425711"/>
              <a:gd name="connsiteY15" fmla="*/ 0 h 6483274"/>
              <a:gd name="connsiteX16" fmla="*/ 3258682 w 6425711"/>
              <a:gd name="connsiteY16" fmla="*/ 0 h 6483274"/>
              <a:gd name="connsiteX17" fmla="*/ 2069027 w 6425711"/>
              <a:gd name="connsiteY17" fmla="*/ 1351755 h 6483274"/>
              <a:gd name="connsiteX18" fmla="*/ 4193014 w 6425711"/>
              <a:gd name="connsiteY18" fmla="*/ 934332 h 6483274"/>
              <a:gd name="connsiteX19" fmla="*/ 4958290 w 6425711"/>
              <a:gd name="connsiteY19" fmla="*/ 372202 h 6483274"/>
              <a:gd name="connsiteX20" fmla="*/ 5412585 w 6425711"/>
              <a:gd name="connsiteY20" fmla="*/ 0 h 6483274"/>
              <a:gd name="connsiteX21" fmla="*/ 4957594 w 6425711"/>
              <a:gd name="connsiteY21" fmla="*/ 0 h 6483274"/>
              <a:gd name="connsiteX22" fmla="*/ 4140140 w 6425711"/>
              <a:gd name="connsiteY22" fmla="*/ 672747 h 6483274"/>
              <a:gd name="connsiteX23" fmla="*/ 1977194 w 6425711"/>
              <a:gd name="connsiteY23" fmla="*/ 0 h 6483274"/>
              <a:gd name="connsiteX24" fmla="*/ 1692650 w 6425711"/>
              <a:gd name="connsiteY24" fmla="*/ 0 h 6483274"/>
              <a:gd name="connsiteX25" fmla="*/ 1606383 w 6425711"/>
              <a:gd name="connsiteY25" fmla="*/ 252541 h 6483274"/>
              <a:gd name="connsiteX26" fmla="*/ 1519420 w 6425711"/>
              <a:gd name="connsiteY26" fmla="*/ 0 h 6483274"/>
              <a:gd name="connsiteX27" fmla="*/ 1234876 w 6425711"/>
              <a:gd name="connsiteY27" fmla="*/ 0 h 6483274"/>
              <a:gd name="connsiteX28" fmla="*/ 1605687 w 6425711"/>
              <a:gd name="connsiteY28" fmla="*/ 1081821 h 6483274"/>
              <a:gd name="connsiteX29" fmla="*/ 1977194 w 6425711"/>
              <a:gd name="connsiteY29" fmla="*/ 0 h 6483274"/>
              <a:gd name="connsiteX30" fmla="*/ 6425532 w 6425711"/>
              <a:gd name="connsiteY30" fmla="*/ 861978 h 6483274"/>
              <a:gd name="connsiteX31" fmla="*/ 5863402 w 6425711"/>
              <a:gd name="connsiteY31" fmla="*/ 525953 h 6483274"/>
              <a:gd name="connsiteX32" fmla="*/ 6024805 w 6425711"/>
              <a:gd name="connsiteY32" fmla="*/ 0 h 6483274"/>
              <a:gd name="connsiteX33" fmla="*/ 5752785 w 6425711"/>
              <a:gd name="connsiteY33" fmla="*/ 0 h 6483274"/>
              <a:gd name="connsiteX34" fmla="*/ 5370843 w 6425711"/>
              <a:gd name="connsiteY34" fmla="*/ 772928 h 6483274"/>
              <a:gd name="connsiteX35" fmla="*/ 6152120 w 6425711"/>
              <a:gd name="connsiteY35" fmla="*/ 932245 h 6483274"/>
              <a:gd name="connsiteX36" fmla="*/ 5228223 w 6425711"/>
              <a:gd name="connsiteY36" fmla="*/ 1620993 h 6483274"/>
              <a:gd name="connsiteX37" fmla="*/ 6152120 w 6425711"/>
              <a:gd name="connsiteY37" fmla="*/ 2309741 h 6483274"/>
              <a:gd name="connsiteX38" fmla="*/ 5370843 w 6425711"/>
              <a:gd name="connsiteY38" fmla="*/ 2469057 h 6483274"/>
              <a:gd name="connsiteX39" fmla="*/ 5764612 w 6425711"/>
              <a:gd name="connsiteY39" fmla="*/ 3367908 h 6483274"/>
              <a:gd name="connsiteX40" fmla="*/ 4957594 w 6425711"/>
              <a:gd name="connsiteY40" fmla="*/ 2867696 h 6483274"/>
              <a:gd name="connsiteX41" fmla="*/ 4192318 w 6425711"/>
              <a:gd name="connsiteY41" fmla="*/ 2304871 h 6483274"/>
              <a:gd name="connsiteX42" fmla="*/ 2068331 w 6425711"/>
              <a:gd name="connsiteY42" fmla="*/ 1887448 h 6483274"/>
              <a:gd name="connsiteX43" fmla="*/ 3487569 w 6425711"/>
              <a:gd name="connsiteY43" fmla="*/ 3501483 h 6483274"/>
              <a:gd name="connsiteX44" fmla="*/ 4348852 w 6425711"/>
              <a:gd name="connsiteY44" fmla="*/ 3874381 h 6483274"/>
              <a:gd name="connsiteX45" fmla="*/ 5205265 w 6425711"/>
              <a:gd name="connsiteY45" fmla="*/ 4337025 h 6483274"/>
              <a:gd name="connsiteX46" fmla="*/ 4236844 w 6425711"/>
              <a:gd name="connsiteY46" fmla="*/ 4436511 h 6483274"/>
              <a:gd name="connsiteX47" fmla="*/ 4495646 w 6425711"/>
              <a:gd name="connsiteY47" fmla="*/ 5196916 h 6483274"/>
              <a:gd name="connsiteX48" fmla="*/ 3442348 w 6425711"/>
              <a:gd name="connsiteY48" fmla="*/ 4766970 h 6483274"/>
              <a:gd name="connsiteX49" fmla="*/ 3289989 w 6425711"/>
              <a:gd name="connsiteY49" fmla="*/ 5899578 h 6483274"/>
              <a:gd name="connsiteX50" fmla="*/ 2752209 w 6425711"/>
              <a:gd name="connsiteY50" fmla="*/ 5287358 h 6483274"/>
              <a:gd name="connsiteX51" fmla="*/ 2173383 w 6425711"/>
              <a:gd name="connsiteY51" fmla="*/ 6088810 h 6483274"/>
              <a:gd name="connsiteX52" fmla="*/ 2198428 w 6425711"/>
              <a:gd name="connsiteY52" fmla="*/ 5114823 h 6483274"/>
              <a:gd name="connsiteX53" fmla="*/ 2300001 w 6425711"/>
              <a:gd name="connsiteY53" fmla="*/ 4190927 h 6483274"/>
              <a:gd name="connsiteX54" fmla="*/ 1604296 w 6425711"/>
              <a:gd name="connsiteY54" fmla="*/ 2162251 h 6483274"/>
              <a:gd name="connsiteX55" fmla="*/ 908591 w 6425711"/>
              <a:gd name="connsiteY55" fmla="*/ 4190927 h 6483274"/>
              <a:gd name="connsiteX56" fmla="*/ 1010859 w 6425711"/>
              <a:gd name="connsiteY56" fmla="*/ 5115519 h 6483274"/>
              <a:gd name="connsiteX57" fmla="*/ 1035209 w 6425711"/>
              <a:gd name="connsiteY57" fmla="*/ 6089506 h 6483274"/>
              <a:gd name="connsiteX58" fmla="*/ 460557 w 6425711"/>
              <a:gd name="connsiteY58" fmla="*/ 5287358 h 6483274"/>
              <a:gd name="connsiteX59" fmla="*/ 0 w 6425711"/>
              <a:gd name="connsiteY59" fmla="*/ 5873141 h 6483274"/>
              <a:gd name="connsiteX60" fmla="*/ 0 w 6425711"/>
              <a:gd name="connsiteY60" fmla="*/ 6159772 h 6483274"/>
              <a:gd name="connsiteX61" fmla="*/ 427163 w 6425711"/>
              <a:gd name="connsiteY61" fmla="*/ 5840443 h 6483274"/>
              <a:gd name="connsiteX62" fmla="*/ 1168784 w 6425711"/>
              <a:gd name="connsiteY62" fmla="*/ 6483275 h 6483274"/>
              <a:gd name="connsiteX63" fmla="*/ 1168784 w 6425711"/>
              <a:gd name="connsiteY63" fmla="*/ 4275107 h 6483274"/>
              <a:gd name="connsiteX64" fmla="*/ 1607079 w 6425711"/>
              <a:gd name="connsiteY64" fmla="*/ 2989444 h 6483274"/>
              <a:gd name="connsiteX65" fmla="*/ 2045373 w 6425711"/>
              <a:gd name="connsiteY65" fmla="*/ 4275107 h 6483274"/>
              <a:gd name="connsiteX66" fmla="*/ 2045373 w 6425711"/>
              <a:gd name="connsiteY66" fmla="*/ 6483275 h 6483274"/>
              <a:gd name="connsiteX67" fmla="*/ 2782820 w 6425711"/>
              <a:gd name="connsiteY67" fmla="*/ 5843922 h 6483274"/>
              <a:gd name="connsiteX68" fmla="*/ 3363038 w 6425711"/>
              <a:gd name="connsiteY68" fmla="*/ 6178556 h 6483274"/>
              <a:gd name="connsiteX69" fmla="*/ 3772113 w 6425711"/>
              <a:gd name="connsiteY69" fmla="*/ 5349276 h 6483274"/>
              <a:gd name="connsiteX70" fmla="*/ 4691835 w 6425711"/>
              <a:gd name="connsiteY70" fmla="*/ 5404236 h 6483274"/>
              <a:gd name="connsiteX71" fmla="*/ 4691835 w 6425711"/>
              <a:gd name="connsiteY71" fmla="*/ 4748187 h 6483274"/>
              <a:gd name="connsiteX72" fmla="*/ 5603904 w 6425711"/>
              <a:gd name="connsiteY72" fmla="*/ 4428162 h 6483274"/>
              <a:gd name="connsiteX73" fmla="*/ 3685845 w 6425711"/>
              <a:gd name="connsiteY73" fmla="*/ 3330340 h 6483274"/>
              <a:gd name="connsiteX74" fmla="*/ 2793951 w 6425711"/>
              <a:gd name="connsiteY74" fmla="*/ 2304871 h 6483274"/>
              <a:gd name="connsiteX75" fmla="*/ 4140140 w 6425711"/>
              <a:gd name="connsiteY75" fmla="*/ 2569239 h 6483274"/>
              <a:gd name="connsiteX76" fmla="*/ 6037328 w 6425711"/>
              <a:gd name="connsiteY76" fmla="*/ 3680279 h 6483274"/>
              <a:gd name="connsiteX77" fmla="*/ 5863402 w 6425711"/>
              <a:gd name="connsiteY77" fmla="*/ 2715336 h 6483274"/>
              <a:gd name="connsiteX78" fmla="*/ 6425532 w 6425711"/>
              <a:gd name="connsiteY78" fmla="*/ 2380007 h 6483274"/>
              <a:gd name="connsiteX79" fmla="*/ 5892621 w 6425711"/>
              <a:gd name="connsiteY79" fmla="*/ 1620993 h 6483274"/>
              <a:gd name="connsiteX80" fmla="*/ 6425532 w 6425711"/>
              <a:gd name="connsiteY80" fmla="*/ 861978 h 6483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6425711" h="6483274">
                <a:moveTo>
                  <a:pt x="1143739" y="1351755"/>
                </a:moveTo>
                <a:lnTo>
                  <a:pt x="0" y="1129129"/>
                </a:lnTo>
                <a:lnTo>
                  <a:pt x="0" y="855021"/>
                </a:lnTo>
                <a:lnTo>
                  <a:pt x="417423" y="936419"/>
                </a:lnTo>
                <a:lnTo>
                  <a:pt x="0" y="460557"/>
                </a:lnTo>
                <a:lnTo>
                  <a:pt x="0" y="52178"/>
                </a:lnTo>
                <a:cubicBezTo>
                  <a:pt x="461948" y="578131"/>
                  <a:pt x="1107562" y="1310708"/>
                  <a:pt x="1143739" y="1351755"/>
                </a:cubicBezTo>
                <a:close/>
                <a:moveTo>
                  <a:pt x="0" y="2112160"/>
                </a:moveTo>
                <a:lnTo>
                  <a:pt x="0" y="2390442"/>
                </a:lnTo>
                <a:lnTo>
                  <a:pt x="417423" y="2308349"/>
                </a:lnTo>
                <a:lnTo>
                  <a:pt x="0" y="2782820"/>
                </a:lnTo>
                <a:lnTo>
                  <a:pt x="0" y="3191199"/>
                </a:lnTo>
                <a:cubicBezTo>
                  <a:pt x="461948" y="2665246"/>
                  <a:pt x="1107562" y="1932668"/>
                  <a:pt x="1143739" y="1891622"/>
                </a:cubicBezTo>
                <a:close/>
                <a:moveTo>
                  <a:pt x="4140140" y="672747"/>
                </a:moveTo>
                <a:cubicBezTo>
                  <a:pt x="3758199" y="749274"/>
                  <a:pt x="3147370" y="868240"/>
                  <a:pt x="2793951" y="936419"/>
                </a:cubicBezTo>
                <a:cubicBezTo>
                  <a:pt x="2957442" y="750666"/>
                  <a:pt x="3350515" y="310284"/>
                  <a:pt x="3616971" y="0"/>
                </a:cubicBezTo>
                <a:lnTo>
                  <a:pt x="3258682" y="0"/>
                </a:lnTo>
                <a:cubicBezTo>
                  <a:pt x="2794647" y="528736"/>
                  <a:pt x="2106595" y="1309317"/>
                  <a:pt x="2069027" y="1351755"/>
                </a:cubicBezTo>
                <a:cubicBezTo>
                  <a:pt x="2138597" y="1338536"/>
                  <a:pt x="3574532" y="1060254"/>
                  <a:pt x="4193014" y="934332"/>
                </a:cubicBezTo>
                <a:cubicBezTo>
                  <a:pt x="4505386" y="871718"/>
                  <a:pt x="4734968" y="617786"/>
                  <a:pt x="4958290" y="372202"/>
                </a:cubicBezTo>
                <a:cubicBezTo>
                  <a:pt x="5079895" y="215638"/>
                  <a:pt x="5235159" y="88431"/>
                  <a:pt x="5412585" y="0"/>
                </a:cubicBezTo>
                <a:lnTo>
                  <a:pt x="4957594" y="0"/>
                </a:lnTo>
                <a:cubicBezTo>
                  <a:pt x="4720359" y="230278"/>
                  <a:pt x="4542258" y="498820"/>
                  <a:pt x="4140140" y="672747"/>
                </a:cubicBezTo>
                <a:close/>
                <a:moveTo>
                  <a:pt x="1977194" y="0"/>
                </a:moveTo>
                <a:lnTo>
                  <a:pt x="1692650" y="0"/>
                </a:lnTo>
                <a:lnTo>
                  <a:pt x="1606383" y="252541"/>
                </a:lnTo>
                <a:cubicBezTo>
                  <a:pt x="1580642" y="178796"/>
                  <a:pt x="1551422" y="92529"/>
                  <a:pt x="1519420" y="0"/>
                </a:cubicBezTo>
                <a:lnTo>
                  <a:pt x="1234876" y="0"/>
                </a:lnTo>
                <a:lnTo>
                  <a:pt x="1605687" y="1081821"/>
                </a:lnTo>
                <a:cubicBezTo>
                  <a:pt x="1618906" y="1043557"/>
                  <a:pt x="1794919" y="531519"/>
                  <a:pt x="1977194" y="0"/>
                </a:cubicBezTo>
                <a:close/>
                <a:moveTo>
                  <a:pt x="6425532" y="861978"/>
                </a:moveTo>
                <a:cubicBezTo>
                  <a:pt x="6326046" y="647006"/>
                  <a:pt x="6067939" y="556564"/>
                  <a:pt x="5863402" y="525953"/>
                </a:cubicBezTo>
                <a:cubicBezTo>
                  <a:pt x="5939486" y="358264"/>
                  <a:pt x="5993730" y="181502"/>
                  <a:pt x="6024805" y="0"/>
                </a:cubicBezTo>
                <a:lnTo>
                  <a:pt x="5752785" y="0"/>
                </a:lnTo>
                <a:cubicBezTo>
                  <a:pt x="5692989" y="285833"/>
                  <a:pt x="5561565" y="551792"/>
                  <a:pt x="5370843" y="772928"/>
                </a:cubicBezTo>
                <a:cubicBezTo>
                  <a:pt x="5603904" y="764580"/>
                  <a:pt x="6042894" y="784755"/>
                  <a:pt x="6152120" y="932245"/>
                </a:cubicBezTo>
                <a:cubicBezTo>
                  <a:pt x="6142380" y="1177829"/>
                  <a:pt x="5608774" y="1513854"/>
                  <a:pt x="5228223" y="1620993"/>
                </a:cubicBezTo>
                <a:cubicBezTo>
                  <a:pt x="5608774" y="1727435"/>
                  <a:pt x="6143076" y="2064852"/>
                  <a:pt x="6152120" y="2309741"/>
                </a:cubicBezTo>
                <a:cubicBezTo>
                  <a:pt x="6043590" y="2457230"/>
                  <a:pt x="5603208" y="2476710"/>
                  <a:pt x="5370843" y="2469057"/>
                </a:cubicBezTo>
                <a:cubicBezTo>
                  <a:pt x="5586512" y="2696552"/>
                  <a:pt x="5768786" y="3132759"/>
                  <a:pt x="5764612" y="3367908"/>
                </a:cubicBezTo>
                <a:cubicBezTo>
                  <a:pt x="5445830" y="3299573"/>
                  <a:pt x="5160617" y="3122790"/>
                  <a:pt x="4957594" y="2867696"/>
                </a:cubicBezTo>
                <a:cubicBezTo>
                  <a:pt x="4734968" y="2622112"/>
                  <a:pt x="4505386" y="2367484"/>
                  <a:pt x="4192318" y="2304871"/>
                </a:cubicBezTo>
                <a:cubicBezTo>
                  <a:pt x="3573837" y="2181731"/>
                  <a:pt x="2135815" y="1903449"/>
                  <a:pt x="2068331" y="1887448"/>
                </a:cubicBezTo>
                <a:cubicBezTo>
                  <a:pt x="2112856" y="1937538"/>
                  <a:pt x="3072929" y="3026317"/>
                  <a:pt x="3487569" y="3501483"/>
                </a:cubicBezTo>
                <a:cubicBezTo>
                  <a:pt x="3696281" y="3736631"/>
                  <a:pt x="4026045" y="3806898"/>
                  <a:pt x="4348852" y="3874381"/>
                </a:cubicBezTo>
                <a:cubicBezTo>
                  <a:pt x="4667485" y="3898731"/>
                  <a:pt x="5057775" y="4138053"/>
                  <a:pt x="5205265" y="4337025"/>
                </a:cubicBezTo>
                <a:cubicBezTo>
                  <a:pt x="5006989" y="4453903"/>
                  <a:pt x="4538084" y="4508864"/>
                  <a:pt x="4236844" y="4436511"/>
                </a:cubicBezTo>
                <a:cubicBezTo>
                  <a:pt x="4359983" y="4635482"/>
                  <a:pt x="4567304" y="5034817"/>
                  <a:pt x="4495646" y="5196916"/>
                </a:cubicBezTo>
                <a:cubicBezTo>
                  <a:pt x="4261193" y="5318664"/>
                  <a:pt x="3742893" y="5062645"/>
                  <a:pt x="3442348" y="4766970"/>
                </a:cubicBezTo>
                <a:cubicBezTo>
                  <a:pt x="3547400" y="5174653"/>
                  <a:pt x="3507049" y="5761133"/>
                  <a:pt x="3289989" y="5899578"/>
                </a:cubicBezTo>
                <a:cubicBezTo>
                  <a:pt x="3108410" y="5878011"/>
                  <a:pt x="2863522" y="5496069"/>
                  <a:pt x="2752209" y="5287358"/>
                </a:cubicBezTo>
                <a:cubicBezTo>
                  <a:pt x="2663159" y="5589294"/>
                  <a:pt x="2378615" y="5970540"/>
                  <a:pt x="2173383" y="6088810"/>
                </a:cubicBezTo>
                <a:cubicBezTo>
                  <a:pt x="2077375" y="5859923"/>
                  <a:pt x="2061374" y="5402845"/>
                  <a:pt x="2198428" y="5114823"/>
                </a:cubicBezTo>
                <a:cubicBezTo>
                  <a:pt x="2297914" y="4807321"/>
                  <a:pt x="2400878" y="4488688"/>
                  <a:pt x="2300001" y="4190927"/>
                </a:cubicBezTo>
                <a:cubicBezTo>
                  <a:pt x="2097551" y="3590533"/>
                  <a:pt x="1627950" y="2226256"/>
                  <a:pt x="1604296" y="2162251"/>
                </a:cubicBezTo>
                <a:cubicBezTo>
                  <a:pt x="1582729" y="2226256"/>
                  <a:pt x="1117302" y="3591229"/>
                  <a:pt x="908591" y="4190927"/>
                </a:cubicBezTo>
                <a:cubicBezTo>
                  <a:pt x="808409" y="4489384"/>
                  <a:pt x="908591" y="4807321"/>
                  <a:pt x="1010859" y="5115519"/>
                </a:cubicBezTo>
                <a:cubicBezTo>
                  <a:pt x="1150000" y="5408410"/>
                  <a:pt x="1131216" y="5859923"/>
                  <a:pt x="1035209" y="6089506"/>
                </a:cubicBezTo>
                <a:cubicBezTo>
                  <a:pt x="834846" y="5969844"/>
                  <a:pt x="549607" y="5588598"/>
                  <a:pt x="460557" y="5287358"/>
                </a:cubicBezTo>
                <a:cubicBezTo>
                  <a:pt x="364549" y="5468241"/>
                  <a:pt x="169056" y="5774351"/>
                  <a:pt x="0" y="5873141"/>
                </a:cubicBezTo>
                <a:lnTo>
                  <a:pt x="0" y="6159772"/>
                </a:lnTo>
                <a:cubicBezTo>
                  <a:pt x="182275" y="6108985"/>
                  <a:pt x="340200" y="5951060"/>
                  <a:pt x="427163" y="5840443"/>
                </a:cubicBezTo>
                <a:cubicBezTo>
                  <a:pt x="775015" y="6311436"/>
                  <a:pt x="973987" y="6360135"/>
                  <a:pt x="1168784" y="6483275"/>
                </a:cubicBezTo>
                <a:cubicBezTo>
                  <a:pt x="1715609" y="5412585"/>
                  <a:pt x="1077647" y="5146130"/>
                  <a:pt x="1168784" y="4275107"/>
                </a:cubicBezTo>
                <a:cubicBezTo>
                  <a:pt x="1284967" y="3927255"/>
                  <a:pt x="1468633" y="3392257"/>
                  <a:pt x="1607079" y="2989444"/>
                </a:cubicBezTo>
                <a:cubicBezTo>
                  <a:pt x="1723261" y="3327557"/>
                  <a:pt x="1922929" y="3911253"/>
                  <a:pt x="2045373" y="4275107"/>
                </a:cubicBezTo>
                <a:cubicBezTo>
                  <a:pt x="2133032" y="5139173"/>
                  <a:pt x="1500636" y="5432760"/>
                  <a:pt x="2045373" y="6483275"/>
                </a:cubicBezTo>
                <a:cubicBezTo>
                  <a:pt x="2238083" y="6360831"/>
                  <a:pt x="2434968" y="6310740"/>
                  <a:pt x="2782820" y="5843922"/>
                </a:cubicBezTo>
                <a:cubicBezTo>
                  <a:pt x="2893437" y="5983063"/>
                  <a:pt x="3119541" y="6202906"/>
                  <a:pt x="3363038" y="6178556"/>
                </a:cubicBezTo>
                <a:cubicBezTo>
                  <a:pt x="3571750" y="6063765"/>
                  <a:pt x="3751937" y="5785483"/>
                  <a:pt x="3772113" y="5349276"/>
                </a:cubicBezTo>
                <a:cubicBezTo>
                  <a:pt x="4156838" y="5548247"/>
                  <a:pt x="4487297" y="5530159"/>
                  <a:pt x="4691835" y="5404236"/>
                </a:cubicBezTo>
                <a:cubicBezTo>
                  <a:pt x="4826106" y="5212222"/>
                  <a:pt x="4771841" y="4942984"/>
                  <a:pt x="4691835" y="4748187"/>
                </a:cubicBezTo>
                <a:cubicBezTo>
                  <a:pt x="5266487" y="4678616"/>
                  <a:pt x="5404237" y="4535301"/>
                  <a:pt x="5603904" y="4428162"/>
                </a:cubicBezTo>
                <a:cubicBezTo>
                  <a:pt x="4964551" y="3420086"/>
                  <a:pt x="4388508" y="3838900"/>
                  <a:pt x="3685845" y="3330340"/>
                </a:cubicBezTo>
                <a:cubicBezTo>
                  <a:pt x="3439566" y="3038839"/>
                  <a:pt x="3031187" y="2574108"/>
                  <a:pt x="2793951" y="2304871"/>
                </a:cubicBezTo>
                <a:cubicBezTo>
                  <a:pt x="3150848" y="2374441"/>
                  <a:pt x="3767938" y="2494102"/>
                  <a:pt x="4140140" y="2569239"/>
                </a:cubicBezTo>
                <a:cubicBezTo>
                  <a:pt x="4918634" y="2905960"/>
                  <a:pt x="4873414" y="3617666"/>
                  <a:pt x="6037328" y="3680279"/>
                </a:cubicBezTo>
                <a:cubicBezTo>
                  <a:pt x="6032458" y="3452784"/>
                  <a:pt x="6092289" y="3253116"/>
                  <a:pt x="5863402" y="2715336"/>
                </a:cubicBezTo>
                <a:cubicBezTo>
                  <a:pt x="6067939" y="2684726"/>
                  <a:pt x="6326046" y="2594980"/>
                  <a:pt x="6425532" y="2380007"/>
                </a:cubicBezTo>
                <a:cubicBezTo>
                  <a:pt x="6431793" y="2146946"/>
                  <a:pt x="6274564" y="1861707"/>
                  <a:pt x="5892621" y="1620993"/>
                </a:cubicBezTo>
                <a:cubicBezTo>
                  <a:pt x="6275259" y="1380279"/>
                  <a:pt x="6431793" y="1095040"/>
                  <a:pt x="6425532" y="861978"/>
                </a:cubicBezTo>
                <a:close/>
              </a:path>
            </a:pathLst>
          </a:custGeom>
          <a:solidFill>
            <a:srgbClr val="FFFFFF">
              <a:alpha val="5000"/>
            </a:srgbClr>
          </a:solidFill>
          <a:ln w="69470" cap="flat">
            <a:noFill/>
            <a:prstDash val="solid"/>
            <a:miter/>
          </a:ln>
        </p:spPr>
        <p:txBody>
          <a:bodyPr rtlCol="0" anchor="ctr"/>
          <a:lstStyle/>
          <a:p>
            <a:endParaRPr lang="sv-SE" dirty="0"/>
          </a:p>
        </p:txBody>
      </p:sp>
      <p:grpSp>
        <p:nvGrpSpPr>
          <p:cNvPr id="17" name="Region Östergötland">
            <a:extLst>
              <a:ext uri="{FF2B5EF4-FFF2-40B4-BE49-F238E27FC236}">
                <a16:creationId xmlns:a16="http://schemas.microsoft.com/office/drawing/2014/main" id="{6D8D5605-6781-476B-AC43-4CF08A7DE94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3D01E2E-97C2-429C-A7A2-D479ED89CD40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9" name="Frihandsfigur: Form 18">
              <a:extLst>
                <a:ext uri="{FF2B5EF4-FFF2-40B4-BE49-F238E27FC236}">
                  <a16:creationId xmlns:a16="http://schemas.microsoft.com/office/drawing/2014/main" id="{60D36897-49C2-4C1B-A3F2-122CFC666096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24" name="Folktandvården" hidden="1">
            <a:extLst>
              <a:ext uri="{FF2B5EF4-FFF2-40B4-BE49-F238E27FC236}">
                <a16:creationId xmlns:a16="http://schemas.microsoft.com/office/drawing/2014/main" id="{2ABEE15F-C77A-4CBC-89DB-F20690CD03FA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5031865A-FE93-469C-A66F-4503FB18A6D3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6" name="Frihandsfigur: Form 25">
              <a:extLst>
                <a:ext uri="{FF2B5EF4-FFF2-40B4-BE49-F238E27FC236}">
                  <a16:creationId xmlns:a16="http://schemas.microsoft.com/office/drawing/2014/main" id="{5CD42E06-9AA9-47A9-A075-CBCCBF4B4F7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7" name="Bild 26">
              <a:extLst>
                <a:ext uri="{FF2B5EF4-FFF2-40B4-BE49-F238E27FC236}">
                  <a16:creationId xmlns:a16="http://schemas.microsoft.com/office/drawing/2014/main" id="{A7B6ACAF-E00C-41A1-AD37-0CBAFB15C2B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79660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 m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21AC4039-3B29-4214-ACC9-36F0FC2AB25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4516905"/>
            <a:ext cx="12192000" cy="23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2" name="Datum för presentation">
            <a:extLst>
              <a:ext uri="{FF2B5EF4-FFF2-40B4-BE49-F238E27FC236}">
                <a16:creationId xmlns:a16="http://schemas.microsoft.com/office/drawing/2014/main" id="{436EEB44-D9ED-4CD6-B497-E7521393A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39900" y="4651546"/>
            <a:ext cx="2160000" cy="288000"/>
          </a:xfrm>
        </p:spPr>
        <p:txBody>
          <a:bodyPr anchor="b" anchorCtr="0">
            <a:normAutofit/>
          </a:bodyPr>
          <a:lstStyle>
            <a:lvl1pPr marL="0" indent="0" algn="r">
              <a:buNone/>
              <a:defRPr sz="1400">
                <a:solidFill>
                  <a:schemeClr val="bg1"/>
                </a:solidFill>
                <a:latin typeface="+mj-lt"/>
              </a:defRPr>
            </a:lvl1pPr>
            <a:lvl2pPr marL="234850" indent="0">
              <a:buNone/>
              <a:defRPr/>
            </a:lvl2pPr>
            <a:lvl3pPr marL="503138" indent="0">
              <a:buNone/>
              <a:defRPr/>
            </a:lvl3pPr>
            <a:lvl4pPr marL="756000" indent="0">
              <a:buNone/>
              <a:defRPr/>
            </a:lvl4pPr>
            <a:lvl5pPr marL="1039713" indent="0">
              <a:buNone/>
              <a:defRPr/>
            </a:lvl5pPr>
          </a:lstStyle>
          <a:p>
            <a:pPr lvl="0"/>
            <a:r>
              <a:rPr lang="sv-SE" dirty="0"/>
              <a:t>Klicka och skriv datum</a:t>
            </a:r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CDF3493E-518E-45EF-A49B-F82F3FA4C1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4518000"/>
          </a:xfrm>
          <a:solidFill>
            <a:schemeClr val="accent2"/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dirty="0"/>
              <a:t>Markera bildplatshållaren och infoga önskad bild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8D417C-D98B-42D1-8332-541A31DFF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4709" y="4659923"/>
            <a:ext cx="9092995" cy="785446"/>
          </a:xfrm>
        </p:spPr>
        <p:txBody>
          <a:bodyPr anchor="b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och skriv titel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716B026-314C-4514-80D8-702DADFD40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4709" y="5574439"/>
            <a:ext cx="9092995" cy="656924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Klicka och skriv underrubrik eller namn på presentatör</a:t>
            </a:r>
          </a:p>
        </p:txBody>
      </p:sp>
      <p:grpSp>
        <p:nvGrpSpPr>
          <p:cNvPr id="16" name="Region Östergötland">
            <a:extLst>
              <a:ext uri="{FF2B5EF4-FFF2-40B4-BE49-F238E27FC236}">
                <a16:creationId xmlns:a16="http://schemas.microsoft.com/office/drawing/2014/main" id="{EC3CEBBE-EAE5-46D3-9D82-C51D007C49B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17" name="Frihandsfigur: Form 16">
              <a:extLst>
                <a:ext uri="{FF2B5EF4-FFF2-40B4-BE49-F238E27FC236}">
                  <a16:creationId xmlns:a16="http://schemas.microsoft.com/office/drawing/2014/main" id="{927FB3D0-70F4-4150-8400-C2E42B255E32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chemeClr val="bg2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8" name="Frihandsfigur: Form 17">
              <a:extLst>
                <a:ext uri="{FF2B5EF4-FFF2-40B4-BE49-F238E27FC236}">
                  <a16:creationId xmlns:a16="http://schemas.microsoft.com/office/drawing/2014/main" id="{41929D1F-3039-4760-8186-90020A1E8F7B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grpSp>
        <p:nvGrpSpPr>
          <p:cNvPr id="19" name="Folktandvården" hidden="1">
            <a:extLst>
              <a:ext uri="{FF2B5EF4-FFF2-40B4-BE49-F238E27FC236}">
                <a16:creationId xmlns:a16="http://schemas.microsoft.com/office/drawing/2014/main" id="{CB1505E5-50E5-4EC9-9FF6-0373F4F0F8ED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20" name="Rektangel 19">
              <a:extLst>
                <a:ext uri="{FF2B5EF4-FFF2-40B4-BE49-F238E27FC236}">
                  <a16:creationId xmlns:a16="http://schemas.microsoft.com/office/drawing/2014/main" id="{6825D4B3-1153-4A27-A191-5CF8CE582538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733CB4E6-6D27-4478-8C94-EE4CEB03065A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22" name="Bild 21">
              <a:extLst>
                <a:ext uri="{FF2B5EF4-FFF2-40B4-BE49-F238E27FC236}">
                  <a16:creationId xmlns:a16="http://schemas.microsoft.com/office/drawing/2014/main" id="{E824F4AB-10C3-4CFA-9E4C-AF9E9E011C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48439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4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B15977CA-24A3-46EE-8707-F28C7E1883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154565849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6601" userDrawn="1">
          <p15:clr>
            <a:srgbClr val="FBAE40"/>
          </p15:clr>
        </p15:guide>
        <p15:guide id="2" orient="horz" pos="11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på bakg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175A820-5952-4495-B707-4DD695C799D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625599"/>
            <a:ext cx="12192000" cy="44258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7427E91-5AB5-49BF-830C-A19C6A5A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30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E1D96D2-CE5B-4DB9-90E8-B6EBAEC89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4">
            <a:extLst>
              <a:ext uri="{FF2B5EF4-FFF2-40B4-BE49-F238E27FC236}">
                <a16:creationId xmlns:a16="http://schemas.microsoft.com/office/drawing/2014/main" id="{96CE93CC-1359-4CCF-A9A7-0D4D54F8EA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20850" y="1804775"/>
            <a:ext cx="8758238" cy="406717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31196498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nehåll, 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600" y="368300"/>
            <a:ext cx="111120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7000" y="1805599"/>
            <a:ext cx="5151592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80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2566593"/>
      </p:ext>
    </p:extLst>
  </p:cSld>
  <p:clrMapOvr>
    <a:masterClrMapping/>
  </p:clrMapOvr>
  <p:hf hdr="0" ftr="0" dt="0"/>
  <p:extLst mod="1">
    <p:ext uri="{DCECCB84-F9BA-43D5-87BE-67443E8EF086}">
      <p15:sldGuideLst xmlns:p15="http://schemas.microsoft.com/office/powerpoint/2012/main">
        <p15:guide id="1" pos="7346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, två dela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5871000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7B897B-5996-4908-A7A9-75583FFA4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41000" y="179999"/>
            <a:ext cx="5871000" cy="58714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5151600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5151600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747D080-8E2C-49CA-B749-61DD24CC2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1000" y="1805599"/>
            <a:ext cx="5151600" cy="406021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22" name="Platshållare för text 21">
            <a:extLst>
              <a:ext uri="{FF2B5EF4-FFF2-40B4-BE49-F238E27FC236}">
                <a16:creationId xmlns:a16="http://schemas.microsoft.com/office/drawing/2014/main" id="{7AF83559-D40C-4749-82F6-0DB5F9D8B7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01000" y="368300"/>
            <a:ext cx="5151600" cy="949325"/>
          </a:xfr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>
              <a:defRPr sz="2800" b="1"/>
            </a:lvl2pPr>
            <a:lvl3pPr>
              <a:defRPr sz="2800" b="1"/>
            </a:lvl3pPr>
            <a:lvl4pPr>
              <a:defRPr sz="2800" b="1"/>
            </a:lvl4pPr>
            <a:lvl5pPr>
              <a:defRPr sz="28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4991245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hög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6F2706FC-BC58-4896-B7C3-C5517CE507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80000" y="179999"/>
            <a:ext cx="7023714" cy="587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1A5529F-59CA-47AD-9F2E-580F8914C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6298422" cy="949877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B45E356-4410-4C0C-A019-77B8B12A3C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805600"/>
            <a:ext cx="6298422" cy="4060212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5C4A553-AD9D-4197-A713-E1B8FD3A3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4C6E1B76-2B7B-4533-BF68-0C133455A61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99006" y="180001"/>
            <a:ext cx="4711032" cy="2890638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  <p:sp>
        <p:nvSpPr>
          <p:cNvPr id="27" name="Platshållare för bild 5">
            <a:extLst>
              <a:ext uri="{FF2B5EF4-FFF2-40B4-BE49-F238E27FC236}">
                <a16:creationId xmlns:a16="http://schemas.microsoft.com/office/drawing/2014/main" id="{4BA08390-5407-41BB-A6E1-93228F69452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99006" y="3160638"/>
            <a:ext cx="4711032" cy="28908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Markera bildplatshållaren och infoga önskad bild</a:t>
            </a:r>
          </a:p>
        </p:txBody>
      </p:sp>
    </p:spTree>
    <p:extLst>
      <p:ext uri="{BB962C8B-B14F-4D97-AF65-F5344CB8AC3E}">
        <p14:creationId xmlns:p14="http://schemas.microsoft.com/office/powerpoint/2010/main" val="19782743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D2E3394-C113-4849-BB1C-5C174A3CF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68300"/>
            <a:ext cx="9925200" cy="94987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6284E1E-CDE1-4D1F-8194-9D49212C3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0800" y="1807200"/>
            <a:ext cx="8751938" cy="40586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5898BA3-370F-41F5-91EF-A04E5B8F8F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88000" y="6356350"/>
            <a:ext cx="360000" cy="252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fld id="{5204B58B-0420-4827-A2A8-7A3D043AFDDE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1" name="Folktandvården" hidden="1">
            <a:extLst>
              <a:ext uri="{FF2B5EF4-FFF2-40B4-BE49-F238E27FC236}">
                <a16:creationId xmlns:a16="http://schemas.microsoft.com/office/drawing/2014/main" id="{46B4192C-A430-416B-BA38-01076CB9C6F4}"/>
              </a:ext>
            </a:extLst>
          </p:cNvPr>
          <p:cNvGrpSpPr/>
          <p:nvPr userDrawn="1"/>
        </p:nvGrpSpPr>
        <p:grpSpPr>
          <a:xfrm>
            <a:off x="9987525" y="6231440"/>
            <a:ext cx="2204474" cy="433293"/>
            <a:chOff x="9987525" y="6231440"/>
            <a:chExt cx="2204474" cy="433293"/>
          </a:xfrm>
        </p:grpSpPr>
        <p:sp>
          <p:nvSpPr>
            <p:cNvPr id="17" name="Rektangel 16">
              <a:extLst>
                <a:ext uri="{FF2B5EF4-FFF2-40B4-BE49-F238E27FC236}">
                  <a16:creationId xmlns:a16="http://schemas.microsoft.com/office/drawing/2014/main" id="{F28F0DCF-1CC6-4CA0-9C6B-7A6A9001166F}"/>
                </a:ext>
              </a:extLst>
            </p:cNvPr>
            <p:cNvSpPr/>
            <p:nvPr userDrawn="1"/>
          </p:nvSpPr>
          <p:spPr>
            <a:xfrm>
              <a:off x="11604170" y="6231440"/>
              <a:ext cx="587829" cy="433117"/>
            </a:xfrm>
            <a:prstGeom prst="rect">
              <a:avLst/>
            </a:pr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13" name="Frihandsfigur: Form 12">
              <a:extLst>
                <a:ext uri="{FF2B5EF4-FFF2-40B4-BE49-F238E27FC236}">
                  <a16:creationId xmlns:a16="http://schemas.microsoft.com/office/drawing/2014/main" id="{FEDAC4F5-53DC-4758-B526-A1BD86931DC2}"/>
                </a:ext>
              </a:extLst>
            </p:cNvPr>
            <p:cNvSpPr/>
            <p:nvPr userDrawn="1"/>
          </p:nvSpPr>
          <p:spPr>
            <a:xfrm>
              <a:off x="9987525" y="6231616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pic>
          <p:nvPicPr>
            <p:cNvPr id="10" name="Bild 9">
              <a:extLst>
                <a:ext uri="{FF2B5EF4-FFF2-40B4-BE49-F238E27FC236}">
                  <a16:creationId xmlns:a16="http://schemas.microsoft.com/office/drawing/2014/main" id="{B14777EB-4318-44AF-8036-D55F7A6420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8"/>
                </a:ext>
              </a:extLst>
            </a:blip>
            <a:stretch>
              <a:fillRect/>
            </a:stretch>
          </p:blipFill>
          <p:spPr>
            <a:xfrm>
              <a:off x="10071462" y="6301064"/>
              <a:ext cx="1832076" cy="305346"/>
            </a:xfrm>
            <a:prstGeom prst="rect">
              <a:avLst/>
            </a:prstGeom>
          </p:spPr>
        </p:pic>
      </p:grpSp>
      <p:grpSp>
        <p:nvGrpSpPr>
          <p:cNvPr id="19" name="Region Östergötland">
            <a:extLst>
              <a:ext uri="{FF2B5EF4-FFF2-40B4-BE49-F238E27FC236}">
                <a16:creationId xmlns:a16="http://schemas.microsoft.com/office/drawing/2014/main" id="{12B8B0FE-E494-49FD-B26D-9B726E2542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74113" y="6231792"/>
            <a:ext cx="1616646" cy="433117"/>
            <a:chOff x="10580645" y="6231792"/>
            <a:chExt cx="1616646" cy="433117"/>
          </a:xfrm>
        </p:grpSpPr>
        <p:sp>
          <p:nvSpPr>
            <p:cNvPr id="20" name="Frihandsfigur: Form 19">
              <a:extLst>
                <a:ext uri="{FF2B5EF4-FFF2-40B4-BE49-F238E27FC236}">
                  <a16:creationId xmlns:a16="http://schemas.microsoft.com/office/drawing/2014/main" id="{E29E9866-AB3F-4A58-BC98-5E1FEF56ED1F}"/>
                </a:ext>
              </a:extLst>
            </p:cNvPr>
            <p:cNvSpPr/>
            <p:nvPr userDrawn="1"/>
          </p:nvSpPr>
          <p:spPr>
            <a:xfrm>
              <a:off x="10580645" y="6231792"/>
              <a:ext cx="1616646" cy="433117"/>
            </a:xfrm>
            <a:custGeom>
              <a:avLst/>
              <a:gdLst>
                <a:gd name="connsiteX0" fmla="*/ 216372 w 1616646"/>
                <a:gd name="connsiteY0" fmla="*/ 0 h 433117"/>
                <a:gd name="connsiteX1" fmla="*/ 1616646 w 1616646"/>
                <a:gd name="connsiteY1" fmla="*/ 0 h 433117"/>
                <a:gd name="connsiteX2" fmla="*/ 1616646 w 1616646"/>
                <a:gd name="connsiteY2" fmla="*/ 0 h 433117"/>
                <a:gd name="connsiteX3" fmla="*/ 1616646 w 1616646"/>
                <a:gd name="connsiteY3" fmla="*/ 433117 h 433117"/>
                <a:gd name="connsiteX4" fmla="*/ 1616646 w 1616646"/>
                <a:gd name="connsiteY4" fmla="*/ 433117 h 433117"/>
                <a:gd name="connsiteX5" fmla="*/ 216372 w 1616646"/>
                <a:gd name="connsiteY5" fmla="*/ 433117 h 433117"/>
                <a:gd name="connsiteX6" fmla="*/ 0 w 1616646"/>
                <a:gd name="connsiteY6" fmla="*/ 216372 h 433117"/>
                <a:gd name="connsiteX7" fmla="*/ 0 w 1616646"/>
                <a:gd name="connsiteY7" fmla="*/ 216372 h 433117"/>
                <a:gd name="connsiteX8" fmla="*/ 0 w 1616646"/>
                <a:gd name="connsiteY8" fmla="*/ 216372 h 433117"/>
                <a:gd name="connsiteX9" fmla="*/ 216372 w 1616646"/>
                <a:gd name="connsiteY9" fmla="*/ 0 h 433117"/>
                <a:gd name="connsiteX10" fmla="*/ 216372 w 1616646"/>
                <a:gd name="connsiteY10" fmla="*/ 0 h 433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16646" h="433117">
                  <a:moveTo>
                    <a:pt x="216372" y="0"/>
                  </a:moveTo>
                  <a:lnTo>
                    <a:pt x="1616646" y="0"/>
                  </a:lnTo>
                  <a:lnTo>
                    <a:pt x="1616646" y="0"/>
                  </a:lnTo>
                  <a:lnTo>
                    <a:pt x="1616646" y="433117"/>
                  </a:lnTo>
                  <a:lnTo>
                    <a:pt x="1616646" y="433117"/>
                  </a:lnTo>
                  <a:lnTo>
                    <a:pt x="216372" y="433117"/>
                  </a:lnTo>
                  <a:cubicBezTo>
                    <a:pt x="96827" y="433117"/>
                    <a:pt x="0" y="335917"/>
                    <a:pt x="0" y="216372"/>
                  </a:cubicBezTo>
                  <a:cubicBezTo>
                    <a:pt x="0" y="216372"/>
                    <a:pt x="0" y="216372"/>
                    <a:pt x="0" y="216372"/>
                  </a:cubicBezTo>
                  <a:lnTo>
                    <a:pt x="0" y="216372"/>
                  </a:lnTo>
                  <a:cubicBezTo>
                    <a:pt x="0" y="96828"/>
                    <a:pt x="96827" y="0"/>
                    <a:pt x="216372" y="0"/>
                  </a:cubicBezTo>
                  <a:cubicBezTo>
                    <a:pt x="216372" y="0"/>
                    <a:pt x="216372" y="0"/>
                    <a:pt x="216372" y="0"/>
                  </a:cubicBezTo>
                  <a:close/>
                </a:path>
              </a:pathLst>
            </a:custGeom>
            <a:solidFill>
              <a:srgbClr val="0861CE"/>
            </a:solidFill>
            <a:ln w="37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sv-SE"/>
            </a:p>
          </p:txBody>
        </p:sp>
        <p:sp>
          <p:nvSpPr>
            <p:cNvPr id="21" name="Frihandsfigur: Form 20">
              <a:extLst>
                <a:ext uri="{FF2B5EF4-FFF2-40B4-BE49-F238E27FC236}">
                  <a16:creationId xmlns:a16="http://schemas.microsoft.com/office/drawing/2014/main" id="{ADBD61C2-B8AD-4888-B30A-1F1537F6107F}"/>
                </a:ext>
              </a:extLst>
            </p:cNvPr>
            <p:cNvSpPr/>
            <p:nvPr/>
          </p:nvSpPr>
          <p:spPr>
            <a:xfrm>
              <a:off x="10647288" y="6298826"/>
              <a:ext cx="1254307" cy="298698"/>
            </a:xfrm>
            <a:custGeom>
              <a:avLst/>
              <a:gdLst>
                <a:gd name="connsiteX0" fmla="*/ 1053948 w 1254307"/>
                <a:gd name="connsiteY0" fmla="*/ 221958 h 298698"/>
                <a:gd name="connsiteX1" fmla="*/ 1027135 w 1254307"/>
                <a:gd name="connsiteY1" fmla="*/ 228662 h 298698"/>
                <a:gd name="connsiteX2" fmla="*/ 1023783 w 1254307"/>
                <a:gd name="connsiteY2" fmla="*/ 237972 h 298698"/>
                <a:gd name="connsiteX3" fmla="*/ 1039424 w 1254307"/>
                <a:gd name="connsiteY3" fmla="*/ 251379 h 298698"/>
                <a:gd name="connsiteX4" fmla="*/ 1057672 w 1254307"/>
                <a:gd name="connsiteY4" fmla="*/ 245793 h 298698"/>
                <a:gd name="connsiteX5" fmla="*/ 1058417 w 1254307"/>
                <a:gd name="connsiteY5" fmla="*/ 245420 h 298698"/>
                <a:gd name="connsiteX6" fmla="*/ 1058790 w 1254307"/>
                <a:gd name="connsiteY6" fmla="*/ 245048 h 298698"/>
                <a:gd name="connsiteX7" fmla="*/ 1058790 w 1254307"/>
                <a:gd name="connsiteY7" fmla="*/ 221958 h 298698"/>
                <a:gd name="connsiteX8" fmla="*/ 1221535 w 1254307"/>
                <a:gd name="connsiteY8" fmla="*/ 191793 h 298698"/>
                <a:gd name="connsiteX9" fmla="*/ 1196210 w 1254307"/>
                <a:gd name="connsiteY9" fmla="*/ 221958 h 298698"/>
                <a:gd name="connsiteX10" fmla="*/ 1219300 w 1254307"/>
                <a:gd name="connsiteY10" fmla="*/ 250262 h 298698"/>
                <a:gd name="connsiteX11" fmla="*/ 1236059 w 1254307"/>
                <a:gd name="connsiteY11" fmla="*/ 244676 h 298698"/>
                <a:gd name="connsiteX12" fmla="*/ 1236804 w 1254307"/>
                <a:gd name="connsiteY12" fmla="*/ 244303 h 298698"/>
                <a:gd name="connsiteX13" fmla="*/ 1237176 w 1254307"/>
                <a:gd name="connsiteY13" fmla="*/ 196634 h 298698"/>
                <a:gd name="connsiteX14" fmla="*/ 1236804 w 1254307"/>
                <a:gd name="connsiteY14" fmla="*/ 196262 h 298698"/>
                <a:gd name="connsiteX15" fmla="*/ 1221535 w 1254307"/>
                <a:gd name="connsiteY15" fmla="*/ 191793 h 298698"/>
                <a:gd name="connsiteX16" fmla="*/ 850239 w 1254307"/>
                <a:gd name="connsiteY16" fmla="*/ 191793 h 298698"/>
                <a:gd name="connsiteX17" fmla="*/ 827521 w 1254307"/>
                <a:gd name="connsiteY17" fmla="*/ 220841 h 298698"/>
                <a:gd name="connsiteX18" fmla="*/ 850983 w 1254307"/>
                <a:gd name="connsiteY18" fmla="*/ 250634 h 298698"/>
                <a:gd name="connsiteX19" fmla="*/ 873328 w 1254307"/>
                <a:gd name="connsiteY19" fmla="*/ 221586 h 298698"/>
                <a:gd name="connsiteX20" fmla="*/ 850239 w 1254307"/>
                <a:gd name="connsiteY20" fmla="*/ 191793 h 298698"/>
                <a:gd name="connsiteX21" fmla="*/ 761232 w 1254307"/>
                <a:gd name="connsiteY21" fmla="*/ 191793 h 298698"/>
                <a:gd name="connsiteX22" fmla="*/ 735907 w 1254307"/>
                <a:gd name="connsiteY22" fmla="*/ 221213 h 298698"/>
                <a:gd name="connsiteX23" fmla="*/ 758625 w 1254307"/>
                <a:gd name="connsiteY23" fmla="*/ 248772 h 298698"/>
                <a:gd name="connsiteX24" fmla="*/ 776500 w 1254307"/>
                <a:gd name="connsiteY24" fmla="*/ 242813 h 298698"/>
                <a:gd name="connsiteX25" fmla="*/ 776500 w 1254307"/>
                <a:gd name="connsiteY25" fmla="*/ 195144 h 298698"/>
                <a:gd name="connsiteX26" fmla="*/ 776128 w 1254307"/>
                <a:gd name="connsiteY26" fmla="*/ 194772 h 298698"/>
                <a:gd name="connsiteX27" fmla="*/ 761232 w 1254307"/>
                <a:gd name="connsiteY27" fmla="*/ 191793 h 298698"/>
                <a:gd name="connsiteX28" fmla="*/ 611893 w 1254307"/>
                <a:gd name="connsiteY28" fmla="*/ 190675 h 298698"/>
                <a:gd name="connsiteX29" fmla="*/ 589549 w 1254307"/>
                <a:gd name="connsiteY29" fmla="*/ 213020 h 298698"/>
                <a:gd name="connsiteX30" fmla="*/ 589549 w 1254307"/>
                <a:gd name="connsiteY30" fmla="*/ 213765 h 298698"/>
                <a:gd name="connsiteX31" fmla="*/ 630514 w 1254307"/>
                <a:gd name="connsiteY31" fmla="*/ 213765 h 298698"/>
                <a:gd name="connsiteX32" fmla="*/ 630514 w 1254307"/>
                <a:gd name="connsiteY32" fmla="*/ 213020 h 298698"/>
                <a:gd name="connsiteX33" fmla="*/ 611893 w 1254307"/>
                <a:gd name="connsiteY33" fmla="*/ 190675 h 298698"/>
                <a:gd name="connsiteX34" fmla="*/ 467770 w 1254307"/>
                <a:gd name="connsiteY34" fmla="*/ 178014 h 298698"/>
                <a:gd name="connsiteX35" fmla="*/ 493839 w 1254307"/>
                <a:gd name="connsiteY35" fmla="*/ 185090 h 298698"/>
                <a:gd name="connsiteX36" fmla="*/ 487880 w 1254307"/>
                <a:gd name="connsiteY36" fmla="*/ 195890 h 298698"/>
                <a:gd name="connsiteX37" fmla="*/ 468887 w 1254307"/>
                <a:gd name="connsiteY37" fmla="*/ 190676 h 298698"/>
                <a:gd name="connsiteX38" fmla="*/ 454735 w 1254307"/>
                <a:gd name="connsiteY38" fmla="*/ 201104 h 298698"/>
                <a:gd name="connsiteX39" fmla="*/ 469632 w 1254307"/>
                <a:gd name="connsiteY39" fmla="*/ 213766 h 298698"/>
                <a:gd name="connsiteX40" fmla="*/ 470749 w 1254307"/>
                <a:gd name="connsiteY40" fmla="*/ 214138 h 298698"/>
                <a:gd name="connsiteX41" fmla="*/ 494956 w 1254307"/>
                <a:gd name="connsiteY41" fmla="*/ 239835 h 298698"/>
                <a:gd name="connsiteX42" fmla="*/ 464046 w 1254307"/>
                <a:gd name="connsiteY42" fmla="*/ 264787 h 298698"/>
                <a:gd name="connsiteX43" fmla="*/ 434625 w 1254307"/>
                <a:gd name="connsiteY43" fmla="*/ 256593 h 298698"/>
                <a:gd name="connsiteX44" fmla="*/ 440584 w 1254307"/>
                <a:gd name="connsiteY44" fmla="*/ 245421 h 298698"/>
                <a:gd name="connsiteX45" fmla="*/ 462184 w 1254307"/>
                <a:gd name="connsiteY45" fmla="*/ 251752 h 298698"/>
                <a:gd name="connsiteX46" fmla="*/ 477453 w 1254307"/>
                <a:gd name="connsiteY46" fmla="*/ 240580 h 298698"/>
                <a:gd name="connsiteX47" fmla="*/ 461811 w 1254307"/>
                <a:gd name="connsiteY47" fmla="*/ 227545 h 298698"/>
                <a:gd name="connsiteX48" fmla="*/ 459204 w 1254307"/>
                <a:gd name="connsiteY48" fmla="*/ 226428 h 298698"/>
                <a:gd name="connsiteX49" fmla="*/ 437604 w 1254307"/>
                <a:gd name="connsiteY49" fmla="*/ 202221 h 298698"/>
                <a:gd name="connsiteX50" fmla="*/ 467770 w 1254307"/>
                <a:gd name="connsiteY50" fmla="*/ 178014 h 298698"/>
                <a:gd name="connsiteX51" fmla="*/ 1134762 w 1254307"/>
                <a:gd name="connsiteY51" fmla="*/ 177641 h 298698"/>
                <a:gd name="connsiteX52" fmla="*/ 1155245 w 1254307"/>
                <a:gd name="connsiteY52" fmla="*/ 185089 h 298698"/>
                <a:gd name="connsiteX53" fmla="*/ 1163438 w 1254307"/>
                <a:gd name="connsiteY53" fmla="*/ 215627 h 298698"/>
                <a:gd name="connsiteX54" fmla="*/ 1163438 w 1254307"/>
                <a:gd name="connsiteY54" fmla="*/ 262551 h 298698"/>
                <a:gd name="connsiteX55" fmla="*/ 1146307 w 1254307"/>
                <a:gd name="connsiteY55" fmla="*/ 262551 h 298698"/>
                <a:gd name="connsiteX56" fmla="*/ 1146307 w 1254307"/>
                <a:gd name="connsiteY56" fmla="*/ 217489 h 298698"/>
                <a:gd name="connsiteX57" fmla="*/ 1142210 w 1254307"/>
                <a:gd name="connsiteY57" fmla="*/ 196262 h 298698"/>
                <a:gd name="connsiteX58" fmla="*/ 1131038 w 1254307"/>
                <a:gd name="connsiteY58" fmla="*/ 192538 h 298698"/>
                <a:gd name="connsiteX59" fmla="*/ 1112045 w 1254307"/>
                <a:gd name="connsiteY59" fmla="*/ 198869 h 298698"/>
                <a:gd name="connsiteX60" fmla="*/ 1111672 w 1254307"/>
                <a:gd name="connsiteY60" fmla="*/ 199241 h 298698"/>
                <a:gd name="connsiteX61" fmla="*/ 1111672 w 1254307"/>
                <a:gd name="connsiteY61" fmla="*/ 262924 h 298698"/>
                <a:gd name="connsiteX62" fmla="*/ 1094169 w 1254307"/>
                <a:gd name="connsiteY62" fmla="*/ 262924 h 298698"/>
                <a:gd name="connsiteX63" fmla="*/ 1094169 w 1254307"/>
                <a:gd name="connsiteY63" fmla="*/ 180248 h 298698"/>
                <a:gd name="connsiteX64" fmla="*/ 1109066 w 1254307"/>
                <a:gd name="connsiteY64" fmla="*/ 180248 h 298698"/>
                <a:gd name="connsiteX65" fmla="*/ 1109066 w 1254307"/>
                <a:gd name="connsiteY65" fmla="*/ 187324 h 298698"/>
                <a:gd name="connsiteX66" fmla="*/ 1110183 w 1254307"/>
                <a:gd name="connsiteY66" fmla="*/ 186207 h 298698"/>
                <a:gd name="connsiteX67" fmla="*/ 1134762 w 1254307"/>
                <a:gd name="connsiteY67" fmla="*/ 177641 h 298698"/>
                <a:gd name="connsiteX68" fmla="*/ 1043148 w 1254307"/>
                <a:gd name="connsiteY68" fmla="*/ 177641 h 298698"/>
                <a:gd name="connsiteX69" fmla="*/ 1068845 w 1254307"/>
                <a:gd name="connsiteY69" fmla="*/ 186207 h 298698"/>
                <a:gd name="connsiteX70" fmla="*/ 1074804 w 1254307"/>
                <a:gd name="connsiteY70" fmla="*/ 211531 h 298698"/>
                <a:gd name="connsiteX71" fmla="*/ 1074804 w 1254307"/>
                <a:gd name="connsiteY71" fmla="*/ 262924 h 298698"/>
                <a:gd name="connsiteX72" fmla="*/ 1059907 w 1254307"/>
                <a:gd name="connsiteY72" fmla="*/ 262924 h 298698"/>
                <a:gd name="connsiteX73" fmla="*/ 1059907 w 1254307"/>
                <a:gd name="connsiteY73" fmla="*/ 255848 h 298698"/>
                <a:gd name="connsiteX74" fmla="*/ 1058790 w 1254307"/>
                <a:gd name="connsiteY74" fmla="*/ 256593 h 298698"/>
                <a:gd name="connsiteX75" fmla="*/ 1034583 w 1254307"/>
                <a:gd name="connsiteY75" fmla="*/ 264414 h 298698"/>
                <a:gd name="connsiteX76" fmla="*/ 1008514 w 1254307"/>
                <a:gd name="connsiteY76" fmla="*/ 238717 h 298698"/>
                <a:gd name="connsiteX77" fmla="*/ 1055066 w 1254307"/>
                <a:gd name="connsiteY77" fmla="*/ 210041 h 298698"/>
                <a:gd name="connsiteX78" fmla="*/ 1058790 w 1254307"/>
                <a:gd name="connsiteY78" fmla="*/ 210041 h 298698"/>
                <a:gd name="connsiteX79" fmla="*/ 1058790 w 1254307"/>
                <a:gd name="connsiteY79" fmla="*/ 205945 h 298698"/>
                <a:gd name="connsiteX80" fmla="*/ 1055810 w 1254307"/>
                <a:gd name="connsiteY80" fmla="*/ 194772 h 298698"/>
                <a:gd name="connsiteX81" fmla="*/ 1041659 w 1254307"/>
                <a:gd name="connsiteY81" fmla="*/ 190676 h 298698"/>
                <a:gd name="connsiteX82" fmla="*/ 1019314 w 1254307"/>
                <a:gd name="connsiteY82" fmla="*/ 197007 h 298698"/>
                <a:gd name="connsiteX83" fmla="*/ 1013355 w 1254307"/>
                <a:gd name="connsiteY83" fmla="*/ 186207 h 298698"/>
                <a:gd name="connsiteX84" fmla="*/ 1043148 w 1254307"/>
                <a:gd name="connsiteY84" fmla="*/ 177641 h 298698"/>
                <a:gd name="connsiteX85" fmla="*/ 851356 w 1254307"/>
                <a:gd name="connsiteY85" fmla="*/ 177641 h 298698"/>
                <a:gd name="connsiteX86" fmla="*/ 891204 w 1254307"/>
                <a:gd name="connsiteY86" fmla="*/ 220469 h 298698"/>
                <a:gd name="connsiteX87" fmla="*/ 849866 w 1254307"/>
                <a:gd name="connsiteY87" fmla="*/ 264413 h 298698"/>
                <a:gd name="connsiteX88" fmla="*/ 810018 w 1254307"/>
                <a:gd name="connsiteY88" fmla="*/ 221586 h 298698"/>
                <a:gd name="connsiteX89" fmla="*/ 851356 w 1254307"/>
                <a:gd name="connsiteY89" fmla="*/ 177641 h 298698"/>
                <a:gd name="connsiteX90" fmla="*/ 761604 w 1254307"/>
                <a:gd name="connsiteY90" fmla="*/ 177641 h 298698"/>
                <a:gd name="connsiteX91" fmla="*/ 793631 w 1254307"/>
                <a:gd name="connsiteY91" fmla="*/ 185834 h 298698"/>
                <a:gd name="connsiteX92" fmla="*/ 793631 w 1254307"/>
                <a:gd name="connsiteY92" fmla="*/ 259200 h 298698"/>
                <a:gd name="connsiteX93" fmla="*/ 785438 w 1254307"/>
                <a:gd name="connsiteY93" fmla="*/ 288248 h 298698"/>
                <a:gd name="connsiteX94" fmla="*/ 756390 w 1254307"/>
                <a:gd name="connsiteY94" fmla="*/ 298675 h 298698"/>
                <a:gd name="connsiteX95" fmla="*/ 721756 w 1254307"/>
                <a:gd name="connsiteY95" fmla="*/ 287503 h 298698"/>
                <a:gd name="connsiteX96" fmla="*/ 728832 w 1254307"/>
                <a:gd name="connsiteY96" fmla="*/ 276331 h 298698"/>
                <a:gd name="connsiteX97" fmla="*/ 754528 w 1254307"/>
                <a:gd name="connsiteY97" fmla="*/ 284524 h 298698"/>
                <a:gd name="connsiteX98" fmla="*/ 770914 w 1254307"/>
                <a:gd name="connsiteY98" fmla="*/ 279682 h 298698"/>
                <a:gd name="connsiteX99" fmla="*/ 776873 w 1254307"/>
                <a:gd name="connsiteY99" fmla="*/ 259944 h 298698"/>
                <a:gd name="connsiteX100" fmla="*/ 776873 w 1254307"/>
                <a:gd name="connsiteY100" fmla="*/ 256220 h 298698"/>
                <a:gd name="connsiteX101" fmla="*/ 775756 w 1254307"/>
                <a:gd name="connsiteY101" fmla="*/ 256965 h 298698"/>
                <a:gd name="connsiteX102" fmla="*/ 775011 w 1254307"/>
                <a:gd name="connsiteY102" fmla="*/ 257338 h 298698"/>
                <a:gd name="connsiteX103" fmla="*/ 754901 w 1254307"/>
                <a:gd name="connsiteY103" fmla="*/ 262551 h 298698"/>
                <a:gd name="connsiteX104" fmla="*/ 718404 w 1254307"/>
                <a:gd name="connsiteY104" fmla="*/ 221958 h 298698"/>
                <a:gd name="connsiteX105" fmla="*/ 761604 w 1254307"/>
                <a:gd name="connsiteY105" fmla="*/ 177641 h 298698"/>
                <a:gd name="connsiteX106" fmla="*/ 706487 w 1254307"/>
                <a:gd name="connsiteY106" fmla="*/ 177641 h 298698"/>
                <a:gd name="connsiteX107" fmla="*/ 714680 w 1254307"/>
                <a:gd name="connsiteY107" fmla="*/ 179131 h 298698"/>
                <a:gd name="connsiteX108" fmla="*/ 710583 w 1254307"/>
                <a:gd name="connsiteY108" fmla="*/ 192538 h 298698"/>
                <a:gd name="connsiteX109" fmla="*/ 705370 w 1254307"/>
                <a:gd name="connsiteY109" fmla="*/ 192165 h 298698"/>
                <a:gd name="connsiteX110" fmla="*/ 680418 w 1254307"/>
                <a:gd name="connsiteY110" fmla="*/ 205572 h 298698"/>
                <a:gd name="connsiteX111" fmla="*/ 680418 w 1254307"/>
                <a:gd name="connsiteY111" fmla="*/ 262551 h 298698"/>
                <a:gd name="connsiteX112" fmla="*/ 663287 w 1254307"/>
                <a:gd name="connsiteY112" fmla="*/ 262551 h 298698"/>
                <a:gd name="connsiteX113" fmla="*/ 663287 w 1254307"/>
                <a:gd name="connsiteY113" fmla="*/ 180248 h 298698"/>
                <a:gd name="connsiteX114" fmla="*/ 678184 w 1254307"/>
                <a:gd name="connsiteY114" fmla="*/ 180248 h 298698"/>
                <a:gd name="connsiteX115" fmla="*/ 678184 w 1254307"/>
                <a:gd name="connsiteY115" fmla="*/ 192910 h 298698"/>
                <a:gd name="connsiteX116" fmla="*/ 679673 w 1254307"/>
                <a:gd name="connsiteY116" fmla="*/ 190303 h 298698"/>
                <a:gd name="connsiteX117" fmla="*/ 706487 w 1254307"/>
                <a:gd name="connsiteY117" fmla="*/ 177641 h 298698"/>
                <a:gd name="connsiteX118" fmla="*/ 611521 w 1254307"/>
                <a:gd name="connsiteY118" fmla="*/ 177641 h 298698"/>
                <a:gd name="connsiteX119" fmla="*/ 646900 w 1254307"/>
                <a:gd name="connsiteY119" fmla="*/ 220096 h 298698"/>
                <a:gd name="connsiteX120" fmla="*/ 646528 w 1254307"/>
                <a:gd name="connsiteY120" fmla="*/ 224565 h 298698"/>
                <a:gd name="connsiteX121" fmla="*/ 646528 w 1254307"/>
                <a:gd name="connsiteY121" fmla="*/ 226055 h 298698"/>
                <a:gd name="connsiteX122" fmla="*/ 589549 w 1254307"/>
                <a:gd name="connsiteY122" fmla="*/ 226055 h 298698"/>
                <a:gd name="connsiteX123" fmla="*/ 589549 w 1254307"/>
                <a:gd name="connsiteY123" fmla="*/ 226800 h 298698"/>
                <a:gd name="connsiteX124" fmla="*/ 589549 w 1254307"/>
                <a:gd name="connsiteY124" fmla="*/ 228662 h 298698"/>
                <a:gd name="connsiteX125" fmla="*/ 614128 w 1254307"/>
                <a:gd name="connsiteY125" fmla="*/ 250634 h 298698"/>
                <a:gd name="connsiteX126" fmla="*/ 636845 w 1254307"/>
                <a:gd name="connsiteY126" fmla="*/ 244675 h 298698"/>
                <a:gd name="connsiteX127" fmla="*/ 642804 w 1254307"/>
                <a:gd name="connsiteY127" fmla="*/ 255848 h 298698"/>
                <a:gd name="connsiteX128" fmla="*/ 612638 w 1254307"/>
                <a:gd name="connsiteY128" fmla="*/ 264413 h 298698"/>
                <a:gd name="connsiteX129" fmla="*/ 572790 w 1254307"/>
                <a:gd name="connsiteY129" fmla="*/ 221586 h 298698"/>
                <a:gd name="connsiteX130" fmla="*/ 611521 w 1254307"/>
                <a:gd name="connsiteY130" fmla="*/ 177641 h 298698"/>
                <a:gd name="connsiteX131" fmla="*/ 372060 w 1254307"/>
                <a:gd name="connsiteY131" fmla="*/ 164979 h 298698"/>
                <a:gd name="connsiteX132" fmla="*/ 339287 w 1254307"/>
                <a:gd name="connsiteY132" fmla="*/ 208179 h 298698"/>
                <a:gd name="connsiteX133" fmla="*/ 373177 w 1254307"/>
                <a:gd name="connsiteY133" fmla="*/ 250262 h 298698"/>
                <a:gd name="connsiteX134" fmla="*/ 406322 w 1254307"/>
                <a:gd name="connsiteY134" fmla="*/ 206689 h 298698"/>
                <a:gd name="connsiteX135" fmla="*/ 372060 w 1254307"/>
                <a:gd name="connsiteY135" fmla="*/ 164979 h 298698"/>
                <a:gd name="connsiteX136" fmla="*/ 915038 w 1254307"/>
                <a:gd name="connsiteY136" fmla="*/ 156041 h 298698"/>
                <a:gd name="connsiteX137" fmla="*/ 932541 w 1254307"/>
                <a:gd name="connsiteY137" fmla="*/ 156041 h 298698"/>
                <a:gd name="connsiteX138" fmla="*/ 932541 w 1254307"/>
                <a:gd name="connsiteY138" fmla="*/ 180248 h 298698"/>
                <a:gd name="connsiteX139" fmla="*/ 957121 w 1254307"/>
                <a:gd name="connsiteY139" fmla="*/ 180248 h 298698"/>
                <a:gd name="connsiteX140" fmla="*/ 957121 w 1254307"/>
                <a:gd name="connsiteY140" fmla="*/ 194027 h 298698"/>
                <a:gd name="connsiteX141" fmla="*/ 932541 w 1254307"/>
                <a:gd name="connsiteY141" fmla="*/ 194027 h 298698"/>
                <a:gd name="connsiteX142" fmla="*/ 932541 w 1254307"/>
                <a:gd name="connsiteY142" fmla="*/ 234248 h 298698"/>
                <a:gd name="connsiteX143" fmla="*/ 944459 w 1254307"/>
                <a:gd name="connsiteY143" fmla="*/ 250262 h 298698"/>
                <a:gd name="connsiteX144" fmla="*/ 955259 w 1254307"/>
                <a:gd name="connsiteY144" fmla="*/ 248027 h 298698"/>
                <a:gd name="connsiteX145" fmla="*/ 959728 w 1254307"/>
                <a:gd name="connsiteY145" fmla="*/ 259944 h 298698"/>
                <a:gd name="connsiteX146" fmla="*/ 940735 w 1254307"/>
                <a:gd name="connsiteY146" fmla="*/ 264786 h 298698"/>
                <a:gd name="connsiteX147" fmla="*/ 920997 w 1254307"/>
                <a:gd name="connsiteY147" fmla="*/ 258082 h 298698"/>
                <a:gd name="connsiteX148" fmla="*/ 915038 w 1254307"/>
                <a:gd name="connsiteY148" fmla="*/ 234248 h 298698"/>
                <a:gd name="connsiteX149" fmla="*/ 915038 w 1254307"/>
                <a:gd name="connsiteY149" fmla="*/ 194027 h 298698"/>
                <a:gd name="connsiteX150" fmla="*/ 900514 w 1254307"/>
                <a:gd name="connsiteY150" fmla="*/ 194027 h 298698"/>
                <a:gd name="connsiteX151" fmla="*/ 900514 w 1254307"/>
                <a:gd name="connsiteY151" fmla="*/ 180248 h 298698"/>
                <a:gd name="connsiteX152" fmla="*/ 915038 w 1254307"/>
                <a:gd name="connsiteY152" fmla="*/ 180248 h 298698"/>
                <a:gd name="connsiteX153" fmla="*/ 519163 w 1254307"/>
                <a:gd name="connsiteY153" fmla="*/ 156041 h 298698"/>
                <a:gd name="connsiteX154" fmla="*/ 536667 w 1254307"/>
                <a:gd name="connsiteY154" fmla="*/ 156041 h 298698"/>
                <a:gd name="connsiteX155" fmla="*/ 536667 w 1254307"/>
                <a:gd name="connsiteY155" fmla="*/ 180248 h 298698"/>
                <a:gd name="connsiteX156" fmla="*/ 561246 w 1254307"/>
                <a:gd name="connsiteY156" fmla="*/ 180248 h 298698"/>
                <a:gd name="connsiteX157" fmla="*/ 561246 w 1254307"/>
                <a:gd name="connsiteY157" fmla="*/ 194027 h 298698"/>
                <a:gd name="connsiteX158" fmla="*/ 536667 w 1254307"/>
                <a:gd name="connsiteY158" fmla="*/ 194027 h 298698"/>
                <a:gd name="connsiteX159" fmla="*/ 536667 w 1254307"/>
                <a:gd name="connsiteY159" fmla="*/ 234248 h 298698"/>
                <a:gd name="connsiteX160" fmla="*/ 548956 w 1254307"/>
                <a:gd name="connsiteY160" fmla="*/ 250262 h 298698"/>
                <a:gd name="connsiteX161" fmla="*/ 559756 w 1254307"/>
                <a:gd name="connsiteY161" fmla="*/ 248027 h 298698"/>
                <a:gd name="connsiteX162" fmla="*/ 564225 w 1254307"/>
                <a:gd name="connsiteY162" fmla="*/ 259944 h 298698"/>
                <a:gd name="connsiteX163" fmla="*/ 544860 w 1254307"/>
                <a:gd name="connsiteY163" fmla="*/ 264786 h 298698"/>
                <a:gd name="connsiteX164" fmla="*/ 525122 w 1254307"/>
                <a:gd name="connsiteY164" fmla="*/ 258082 h 298698"/>
                <a:gd name="connsiteX165" fmla="*/ 519163 w 1254307"/>
                <a:gd name="connsiteY165" fmla="*/ 234248 h 298698"/>
                <a:gd name="connsiteX166" fmla="*/ 519163 w 1254307"/>
                <a:gd name="connsiteY166" fmla="*/ 194027 h 298698"/>
                <a:gd name="connsiteX167" fmla="*/ 504639 w 1254307"/>
                <a:gd name="connsiteY167" fmla="*/ 194027 h 298698"/>
                <a:gd name="connsiteX168" fmla="*/ 504639 w 1254307"/>
                <a:gd name="connsiteY168" fmla="*/ 180248 h 298698"/>
                <a:gd name="connsiteX169" fmla="*/ 519163 w 1254307"/>
                <a:gd name="connsiteY169" fmla="*/ 180248 h 298698"/>
                <a:gd name="connsiteX170" fmla="*/ 976114 w 1254307"/>
                <a:gd name="connsiteY170" fmla="*/ 150828 h 298698"/>
                <a:gd name="connsiteX171" fmla="*/ 993617 w 1254307"/>
                <a:gd name="connsiteY171" fmla="*/ 150828 h 298698"/>
                <a:gd name="connsiteX172" fmla="*/ 993617 w 1254307"/>
                <a:gd name="connsiteY172" fmla="*/ 262552 h 298698"/>
                <a:gd name="connsiteX173" fmla="*/ 976114 w 1254307"/>
                <a:gd name="connsiteY173" fmla="*/ 262552 h 298698"/>
                <a:gd name="connsiteX174" fmla="*/ 866252 w 1254307"/>
                <a:gd name="connsiteY174" fmla="*/ 150828 h 298698"/>
                <a:gd name="connsiteX175" fmla="*/ 875935 w 1254307"/>
                <a:gd name="connsiteY175" fmla="*/ 160883 h 298698"/>
                <a:gd name="connsiteX176" fmla="*/ 866252 w 1254307"/>
                <a:gd name="connsiteY176" fmla="*/ 170566 h 298698"/>
                <a:gd name="connsiteX177" fmla="*/ 856569 w 1254307"/>
                <a:gd name="connsiteY177" fmla="*/ 160511 h 298698"/>
                <a:gd name="connsiteX178" fmla="*/ 866252 w 1254307"/>
                <a:gd name="connsiteY178" fmla="*/ 150828 h 298698"/>
                <a:gd name="connsiteX179" fmla="*/ 834597 w 1254307"/>
                <a:gd name="connsiteY179" fmla="*/ 150828 h 298698"/>
                <a:gd name="connsiteX180" fmla="*/ 844652 w 1254307"/>
                <a:gd name="connsiteY180" fmla="*/ 160511 h 298698"/>
                <a:gd name="connsiteX181" fmla="*/ 834969 w 1254307"/>
                <a:gd name="connsiteY181" fmla="*/ 170566 h 298698"/>
                <a:gd name="connsiteX182" fmla="*/ 824914 w 1254307"/>
                <a:gd name="connsiteY182" fmla="*/ 160883 h 298698"/>
                <a:gd name="connsiteX183" fmla="*/ 834597 w 1254307"/>
                <a:gd name="connsiteY183" fmla="*/ 150828 h 298698"/>
                <a:gd name="connsiteX184" fmla="*/ 1254307 w 1254307"/>
                <a:gd name="connsiteY184" fmla="*/ 150455 h 298698"/>
                <a:gd name="connsiteX185" fmla="*/ 1254307 w 1254307"/>
                <a:gd name="connsiteY185" fmla="*/ 262179 h 298698"/>
                <a:gd name="connsiteX186" fmla="*/ 1239410 w 1254307"/>
                <a:gd name="connsiteY186" fmla="*/ 262179 h 298698"/>
                <a:gd name="connsiteX187" fmla="*/ 1239410 w 1254307"/>
                <a:gd name="connsiteY187" fmla="*/ 255476 h 298698"/>
                <a:gd name="connsiteX188" fmla="*/ 1237921 w 1254307"/>
                <a:gd name="connsiteY188" fmla="*/ 256593 h 298698"/>
                <a:gd name="connsiteX189" fmla="*/ 1215576 w 1254307"/>
                <a:gd name="connsiteY189" fmla="*/ 264414 h 298698"/>
                <a:gd name="connsiteX190" fmla="*/ 1178707 w 1254307"/>
                <a:gd name="connsiteY190" fmla="*/ 222331 h 298698"/>
                <a:gd name="connsiteX191" fmla="*/ 1218555 w 1254307"/>
                <a:gd name="connsiteY191" fmla="*/ 177641 h 298698"/>
                <a:gd name="connsiteX192" fmla="*/ 1235686 w 1254307"/>
                <a:gd name="connsiteY192" fmla="*/ 181738 h 298698"/>
                <a:gd name="connsiteX193" fmla="*/ 1236804 w 1254307"/>
                <a:gd name="connsiteY193" fmla="*/ 182483 h 298698"/>
                <a:gd name="connsiteX194" fmla="*/ 1236804 w 1254307"/>
                <a:gd name="connsiteY194" fmla="*/ 181365 h 298698"/>
                <a:gd name="connsiteX195" fmla="*/ 1236804 w 1254307"/>
                <a:gd name="connsiteY195" fmla="*/ 150827 h 298698"/>
                <a:gd name="connsiteX196" fmla="*/ 373177 w 1254307"/>
                <a:gd name="connsiteY196" fmla="*/ 150455 h 298698"/>
                <a:gd name="connsiteX197" fmla="*/ 424942 w 1254307"/>
                <a:gd name="connsiteY197" fmla="*/ 206689 h 298698"/>
                <a:gd name="connsiteX198" fmla="*/ 372804 w 1254307"/>
                <a:gd name="connsiteY198" fmla="*/ 264786 h 298698"/>
                <a:gd name="connsiteX199" fmla="*/ 321039 w 1254307"/>
                <a:gd name="connsiteY199" fmla="*/ 207434 h 298698"/>
                <a:gd name="connsiteX200" fmla="*/ 373177 w 1254307"/>
                <a:gd name="connsiteY200" fmla="*/ 150455 h 298698"/>
                <a:gd name="connsiteX201" fmla="*/ 388446 w 1254307"/>
                <a:gd name="connsiteY201" fmla="*/ 123269 h 298698"/>
                <a:gd name="connsiteX202" fmla="*/ 397756 w 1254307"/>
                <a:gd name="connsiteY202" fmla="*/ 133697 h 298698"/>
                <a:gd name="connsiteX203" fmla="*/ 388446 w 1254307"/>
                <a:gd name="connsiteY203" fmla="*/ 143007 h 298698"/>
                <a:gd name="connsiteX204" fmla="*/ 379135 w 1254307"/>
                <a:gd name="connsiteY204" fmla="*/ 132579 h 298698"/>
                <a:gd name="connsiteX205" fmla="*/ 388446 w 1254307"/>
                <a:gd name="connsiteY205" fmla="*/ 123269 h 298698"/>
                <a:gd name="connsiteX206" fmla="*/ 357163 w 1254307"/>
                <a:gd name="connsiteY206" fmla="*/ 123269 h 298698"/>
                <a:gd name="connsiteX207" fmla="*/ 367218 w 1254307"/>
                <a:gd name="connsiteY207" fmla="*/ 132952 h 298698"/>
                <a:gd name="connsiteX208" fmla="*/ 367218 w 1254307"/>
                <a:gd name="connsiteY208" fmla="*/ 133324 h 298698"/>
                <a:gd name="connsiteX209" fmla="*/ 357535 w 1254307"/>
                <a:gd name="connsiteY209" fmla="*/ 143007 h 298698"/>
                <a:gd name="connsiteX210" fmla="*/ 347480 w 1254307"/>
                <a:gd name="connsiteY210" fmla="*/ 133324 h 298698"/>
                <a:gd name="connsiteX211" fmla="*/ 357163 w 1254307"/>
                <a:gd name="connsiteY211" fmla="*/ 123269 h 298698"/>
                <a:gd name="connsiteX212" fmla="*/ 465535 w 1254307"/>
                <a:gd name="connsiteY212" fmla="*/ 61820 h 298698"/>
                <a:gd name="connsiteX213" fmla="*/ 450266 w 1254307"/>
                <a:gd name="connsiteY213" fmla="*/ 79324 h 298698"/>
                <a:gd name="connsiteX214" fmla="*/ 464045 w 1254307"/>
                <a:gd name="connsiteY214" fmla="*/ 95710 h 298698"/>
                <a:gd name="connsiteX215" fmla="*/ 474845 w 1254307"/>
                <a:gd name="connsiteY215" fmla="*/ 91986 h 298698"/>
                <a:gd name="connsiteX216" fmla="*/ 474845 w 1254307"/>
                <a:gd name="connsiteY216" fmla="*/ 63683 h 298698"/>
                <a:gd name="connsiteX217" fmla="*/ 474473 w 1254307"/>
                <a:gd name="connsiteY217" fmla="*/ 63683 h 298698"/>
                <a:gd name="connsiteX218" fmla="*/ 465535 w 1254307"/>
                <a:gd name="connsiteY218" fmla="*/ 61820 h 298698"/>
                <a:gd name="connsiteX219" fmla="*/ 546721 w 1254307"/>
                <a:gd name="connsiteY219" fmla="*/ 61448 h 298698"/>
                <a:gd name="connsiteX220" fmla="*/ 532942 w 1254307"/>
                <a:gd name="connsiteY220" fmla="*/ 78952 h 298698"/>
                <a:gd name="connsiteX221" fmla="*/ 547094 w 1254307"/>
                <a:gd name="connsiteY221" fmla="*/ 96828 h 298698"/>
                <a:gd name="connsiteX222" fmla="*/ 560873 w 1254307"/>
                <a:gd name="connsiteY222" fmla="*/ 79324 h 298698"/>
                <a:gd name="connsiteX223" fmla="*/ 546721 w 1254307"/>
                <a:gd name="connsiteY223" fmla="*/ 61448 h 298698"/>
                <a:gd name="connsiteX224" fmla="*/ 409301 w 1254307"/>
                <a:gd name="connsiteY224" fmla="*/ 61076 h 298698"/>
                <a:gd name="connsiteX225" fmla="*/ 395894 w 1254307"/>
                <a:gd name="connsiteY225" fmla="*/ 74483 h 298698"/>
                <a:gd name="connsiteX226" fmla="*/ 395894 w 1254307"/>
                <a:gd name="connsiteY226" fmla="*/ 75228 h 298698"/>
                <a:gd name="connsiteX227" fmla="*/ 420474 w 1254307"/>
                <a:gd name="connsiteY227" fmla="*/ 75228 h 298698"/>
                <a:gd name="connsiteX228" fmla="*/ 420474 w 1254307"/>
                <a:gd name="connsiteY228" fmla="*/ 74483 h 298698"/>
                <a:gd name="connsiteX229" fmla="*/ 409301 w 1254307"/>
                <a:gd name="connsiteY229" fmla="*/ 61076 h 298698"/>
                <a:gd name="connsiteX230" fmla="*/ 500170 w 1254307"/>
                <a:gd name="connsiteY230" fmla="*/ 57724 h 298698"/>
                <a:gd name="connsiteX231" fmla="*/ 509853 w 1254307"/>
                <a:gd name="connsiteY231" fmla="*/ 57724 h 298698"/>
                <a:gd name="connsiteX232" fmla="*/ 509853 w 1254307"/>
                <a:gd name="connsiteY232" fmla="*/ 103531 h 298698"/>
                <a:gd name="connsiteX233" fmla="*/ 500170 w 1254307"/>
                <a:gd name="connsiteY233" fmla="*/ 103531 h 298698"/>
                <a:gd name="connsiteX234" fmla="*/ 606680 w 1254307"/>
                <a:gd name="connsiteY234" fmla="*/ 54000 h 298698"/>
                <a:gd name="connsiteX235" fmla="*/ 618597 w 1254307"/>
                <a:gd name="connsiteY235" fmla="*/ 58469 h 298698"/>
                <a:gd name="connsiteX236" fmla="*/ 623439 w 1254307"/>
                <a:gd name="connsiteY236" fmla="*/ 76345 h 298698"/>
                <a:gd name="connsiteX237" fmla="*/ 623439 w 1254307"/>
                <a:gd name="connsiteY237" fmla="*/ 103904 h 298698"/>
                <a:gd name="connsiteX238" fmla="*/ 614128 w 1254307"/>
                <a:gd name="connsiteY238" fmla="*/ 103904 h 298698"/>
                <a:gd name="connsiteX239" fmla="*/ 614128 w 1254307"/>
                <a:gd name="connsiteY239" fmla="*/ 103531 h 298698"/>
                <a:gd name="connsiteX240" fmla="*/ 614128 w 1254307"/>
                <a:gd name="connsiteY240" fmla="*/ 77090 h 298698"/>
                <a:gd name="connsiteX241" fmla="*/ 611521 w 1254307"/>
                <a:gd name="connsiteY241" fmla="*/ 64428 h 298698"/>
                <a:gd name="connsiteX242" fmla="*/ 604818 w 1254307"/>
                <a:gd name="connsiteY242" fmla="*/ 62193 h 298698"/>
                <a:gd name="connsiteX243" fmla="*/ 593273 w 1254307"/>
                <a:gd name="connsiteY243" fmla="*/ 65917 h 298698"/>
                <a:gd name="connsiteX244" fmla="*/ 592901 w 1254307"/>
                <a:gd name="connsiteY244" fmla="*/ 65917 h 298698"/>
                <a:gd name="connsiteX245" fmla="*/ 592901 w 1254307"/>
                <a:gd name="connsiteY245" fmla="*/ 103531 h 298698"/>
                <a:gd name="connsiteX246" fmla="*/ 583218 w 1254307"/>
                <a:gd name="connsiteY246" fmla="*/ 103531 h 298698"/>
                <a:gd name="connsiteX247" fmla="*/ 583218 w 1254307"/>
                <a:gd name="connsiteY247" fmla="*/ 55490 h 298698"/>
                <a:gd name="connsiteX248" fmla="*/ 591411 w 1254307"/>
                <a:gd name="connsiteY248" fmla="*/ 55490 h 298698"/>
                <a:gd name="connsiteX249" fmla="*/ 591411 w 1254307"/>
                <a:gd name="connsiteY249" fmla="*/ 59586 h 298698"/>
                <a:gd name="connsiteX250" fmla="*/ 592528 w 1254307"/>
                <a:gd name="connsiteY250" fmla="*/ 58842 h 298698"/>
                <a:gd name="connsiteX251" fmla="*/ 606680 w 1254307"/>
                <a:gd name="connsiteY251" fmla="*/ 54000 h 298698"/>
                <a:gd name="connsiteX252" fmla="*/ 547094 w 1254307"/>
                <a:gd name="connsiteY252" fmla="*/ 54000 h 298698"/>
                <a:gd name="connsiteX253" fmla="*/ 570183 w 1254307"/>
                <a:gd name="connsiteY253" fmla="*/ 79324 h 298698"/>
                <a:gd name="connsiteX254" fmla="*/ 545977 w 1254307"/>
                <a:gd name="connsiteY254" fmla="*/ 105021 h 298698"/>
                <a:gd name="connsiteX255" fmla="*/ 522887 w 1254307"/>
                <a:gd name="connsiteY255" fmla="*/ 79697 h 298698"/>
                <a:gd name="connsiteX256" fmla="*/ 547094 w 1254307"/>
                <a:gd name="connsiteY256" fmla="*/ 54000 h 298698"/>
                <a:gd name="connsiteX257" fmla="*/ 409301 w 1254307"/>
                <a:gd name="connsiteY257" fmla="*/ 54000 h 298698"/>
                <a:gd name="connsiteX258" fmla="*/ 429412 w 1254307"/>
                <a:gd name="connsiteY258" fmla="*/ 78579 h 298698"/>
                <a:gd name="connsiteX259" fmla="*/ 429412 w 1254307"/>
                <a:gd name="connsiteY259" fmla="*/ 81186 h 298698"/>
                <a:gd name="connsiteX260" fmla="*/ 429412 w 1254307"/>
                <a:gd name="connsiteY260" fmla="*/ 81931 h 298698"/>
                <a:gd name="connsiteX261" fmla="*/ 395894 w 1254307"/>
                <a:gd name="connsiteY261" fmla="*/ 81931 h 298698"/>
                <a:gd name="connsiteX262" fmla="*/ 395894 w 1254307"/>
                <a:gd name="connsiteY262" fmla="*/ 82676 h 298698"/>
                <a:gd name="connsiteX263" fmla="*/ 395894 w 1254307"/>
                <a:gd name="connsiteY263" fmla="*/ 84166 h 298698"/>
                <a:gd name="connsiteX264" fmla="*/ 410791 w 1254307"/>
                <a:gd name="connsiteY264" fmla="*/ 97200 h 298698"/>
                <a:gd name="connsiteX265" fmla="*/ 424198 w 1254307"/>
                <a:gd name="connsiteY265" fmla="*/ 93476 h 298698"/>
                <a:gd name="connsiteX266" fmla="*/ 427549 w 1254307"/>
                <a:gd name="connsiteY266" fmla="*/ 99807 h 298698"/>
                <a:gd name="connsiteX267" fmla="*/ 410046 w 1254307"/>
                <a:gd name="connsiteY267" fmla="*/ 104648 h 298698"/>
                <a:gd name="connsiteX268" fmla="*/ 386584 w 1254307"/>
                <a:gd name="connsiteY268" fmla="*/ 79697 h 298698"/>
                <a:gd name="connsiteX269" fmla="*/ 409301 w 1254307"/>
                <a:gd name="connsiteY269" fmla="*/ 54000 h 298698"/>
                <a:gd name="connsiteX270" fmla="*/ 465907 w 1254307"/>
                <a:gd name="connsiteY270" fmla="*/ 53627 h 298698"/>
                <a:gd name="connsiteX271" fmla="*/ 484528 w 1254307"/>
                <a:gd name="connsiteY271" fmla="*/ 58469 h 298698"/>
                <a:gd name="connsiteX272" fmla="*/ 484528 w 1254307"/>
                <a:gd name="connsiteY272" fmla="*/ 103531 h 298698"/>
                <a:gd name="connsiteX273" fmla="*/ 479686 w 1254307"/>
                <a:gd name="connsiteY273" fmla="*/ 120662 h 298698"/>
                <a:gd name="connsiteX274" fmla="*/ 462555 w 1254307"/>
                <a:gd name="connsiteY274" fmla="*/ 126620 h 298698"/>
                <a:gd name="connsiteX275" fmla="*/ 442445 w 1254307"/>
                <a:gd name="connsiteY275" fmla="*/ 120289 h 298698"/>
                <a:gd name="connsiteX276" fmla="*/ 446542 w 1254307"/>
                <a:gd name="connsiteY276" fmla="*/ 113958 h 298698"/>
                <a:gd name="connsiteX277" fmla="*/ 461438 w 1254307"/>
                <a:gd name="connsiteY277" fmla="*/ 119172 h 298698"/>
                <a:gd name="connsiteX278" fmla="*/ 471121 w 1254307"/>
                <a:gd name="connsiteY278" fmla="*/ 115448 h 298698"/>
                <a:gd name="connsiteX279" fmla="*/ 474845 w 1254307"/>
                <a:gd name="connsiteY279" fmla="*/ 103531 h 298698"/>
                <a:gd name="connsiteX280" fmla="*/ 474845 w 1254307"/>
                <a:gd name="connsiteY280" fmla="*/ 99807 h 298698"/>
                <a:gd name="connsiteX281" fmla="*/ 473728 w 1254307"/>
                <a:gd name="connsiteY281" fmla="*/ 100179 h 298698"/>
                <a:gd name="connsiteX282" fmla="*/ 473355 w 1254307"/>
                <a:gd name="connsiteY282" fmla="*/ 100551 h 298698"/>
                <a:gd name="connsiteX283" fmla="*/ 461811 w 1254307"/>
                <a:gd name="connsiteY283" fmla="*/ 103531 h 298698"/>
                <a:gd name="connsiteX284" fmla="*/ 440583 w 1254307"/>
                <a:gd name="connsiteY284" fmla="*/ 79696 h 298698"/>
                <a:gd name="connsiteX285" fmla="*/ 440583 w 1254307"/>
                <a:gd name="connsiteY285" fmla="*/ 77834 h 298698"/>
                <a:gd name="connsiteX286" fmla="*/ 465907 w 1254307"/>
                <a:gd name="connsiteY286" fmla="*/ 53627 h 298698"/>
                <a:gd name="connsiteX287" fmla="*/ 342267 w 1254307"/>
                <a:gd name="connsiteY287" fmla="*/ 45807 h 298698"/>
                <a:gd name="connsiteX288" fmla="*/ 342267 w 1254307"/>
                <a:gd name="connsiteY288" fmla="*/ 68152 h 298698"/>
                <a:gd name="connsiteX289" fmla="*/ 347480 w 1254307"/>
                <a:gd name="connsiteY289" fmla="*/ 68152 h 298698"/>
                <a:gd name="connsiteX290" fmla="*/ 360887 w 1254307"/>
                <a:gd name="connsiteY290" fmla="*/ 64800 h 298698"/>
                <a:gd name="connsiteX291" fmla="*/ 361260 w 1254307"/>
                <a:gd name="connsiteY291" fmla="*/ 48786 h 298698"/>
                <a:gd name="connsiteX292" fmla="*/ 350832 w 1254307"/>
                <a:gd name="connsiteY292" fmla="*/ 45807 h 298698"/>
                <a:gd name="connsiteX293" fmla="*/ 505011 w 1254307"/>
                <a:gd name="connsiteY293" fmla="*/ 37986 h 298698"/>
                <a:gd name="connsiteX294" fmla="*/ 510969 w 1254307"/>
                <a:gd name="connsiteY294" fmla="*/ 43945 h 298698"/>
                <a:gd name="connsiteX295" fmla="*/ 505011 w 1254307"/>
                <a:gd name="connsiteY295" fmla="*/ 49531 h 298698"/>
                <a:gd name="connsiteX296" fmla="*/ 499052 w 1254307"/>
                <a:gd name="connsiteY296" fmla="*/ 43945 h 298698"/>
                <a:gd name="connsiteX297" fmla="*/ 505011 w 1254307"/>
                <a:gd name="connsiteY297" fmla="*/ 37986 h 298698"/>
                <a:gd name="connsiteX298" fmla="*/ 331839 w 1254307"/>
                <a:gd name="connsiteY298" fmla="*/ 37614 h 298698"/>
                <a:gd name="connsiteX299" fmla="*/ 348970 w 1254307"/>
                <a:gd name="connsiteY299" fmla="*/ 37614 h 298698"/>
                <a:gd name="connsiteX300" fmla="*/ 368708 w 1254307"/>
                <a:gd name="connsiteY300" fmla="*/ 42828 h 298698"/>
                <a:gd name="connsiteX301" fmla="*/ 373922 w 1254307"/>
                <a:gd name="connsiteY301" fmla="*/ 55862 h 298698"/>
                <a:gd name="connsiteX302" fmla="*/ 369825 w 1254307"/>
                <a:gd name="connsiteY302" fmla="*/ 67407 h 298698"/>
                <a:gd name="connsiteX303" fmla="*/ 359025 w 1254307"/>
                <a:gd name="connsiteY303" fmla="*/ 72621 h 298698"/>
                <a:gd name="connsiteX304" fmla="*/ 365729 w 1254307"/>
                <a:gd name="connsiteY304" fmla="*/ 76345 h 298698"/>
                <a:gd name="connsiteX305" fmla="*/ 370198 w 1254307"/>
                <a:gd name="connsiteY305" fmla="*/ 84538 h 298698"/>
                <a:gd name="connsiteX306" fmla="*/ 378391 w 1254307"/>
                <a:gd name="connsiteY306" fmla="*/ 103531 h 298698"/>
                <a:gd name="connsiteX307" fmla="*/ 367591 w 1254307"/>
                <a:gd name="connsiteY307" fmla="*/ 103531 h 298698"/>
                <a:gd name="connsiteX308" fmla="*/ 359770 w 1254307"/>
                <a:gd name="connsiteY308" fmla="*/ 86028 h 298698"/>
                <a:gd name="connsiteX309" fmla="*/ 345246 w 1254307"/>
                <a:gd name="connsiteY309" fmla="*/ 75973 h 298698"/>
                <a:gd name="connsiteX310" fmla="*/ 341894 w 1254307"/>
                <a:gd name="connsiteY310" fmla="*/ 75973 h 298698"/>
                <a:gd name="connsiteX311" fmla="*/ 341894 w 1254307"/>
                <a:gd name="connsiteY311" fmla="*/ 103531 h 298698"/>
                <a:gd name="connsiteX312" fmla="*/ 331839 w 1254307"/>
                <a:gd name="connsiteY312" fmla="*/ 103531 h 298698"/>
                <a:gd name="connsiteX313" fmla="*/ 131481 w 1254307"/>
                <a:gd name="connsiteY313" fmla="*/ 12290 h 298698"/>
                <a:gd name="connsiteX314" fmla="*/ 113605 w 1254307"/>
                <a:gd name="connsiteY314" fmla="*/ 36869 h 298698"/>
                <a:gd name="connsiteX315" fmla="*/ 96846 w 1254307"/>
                <a:gd name="connsiteY315" fmla="*/ 17876 h 298698"/>
                <a:gd name="connsiteX316" fmla="*/ 92377 w 1254307"/>
                <a:gd name="connsiteY316" fmla="*/ 52883 h 298698"/>
                <a:gd name="connsiteX317" fmla="*/ 60722 w 1254307"/>
                <a:gd name="connsiteY317" fmla="*/ 38731 h 298698"/>
                <a:gd name="connsiteX318" fmla="*/ 67798 w 1254307"/>
                <a:gd name="connsiteY318" fmla="*/ 62938 h 298698"/>
                <a:gd name="connsiteX319" fmla="*/ 38005 w 1254307"/>
                <a:gd name="connsiteY319" fmla="*/ 65917 h 298698"/>
                <a:gd name="connsiteX320" fmla="*/ 64446 w 1254307"/>
                <a:gd name="connsiteY320" fmla="*/ 80069 h 298698"/>
                <a:gd name="connsiteX321" fmla="*/ 90888 w 1254307"/>
                <a:gd name="connsiteY321" fmla="*/ 91614 h 298698"/>
                <a:gd name="connsiteX322" fmla="*/ 134460 w 1254307"/>
                <a:gd name="connsiteY322" fmla="*/ 141145 h 298698"/>
                <a:gd name="connsiteX323" fmla="*/ 69288 w 1254307"/>
                <a:gd name="connsiteY323" fmla="*/ 128483 h 298698"/>
                <a:gd name="connsiteX324" fmla="*/ 45826 w 1254307"/>
                <a:gd name="connsiteY324" fmla="*/ 111352 h 298698"/>
                <a:gd name="connsiteX325" fmla="*/ 20874 w 1254307"/>
                <a:gd name="connsiteY325" fmla="*/ 96083 h 298698"/>
                <a:gd name="connsiteX326" fmla="*/ 32791 w 1254307"/>
                <a:gd name="connsiteY326" fmla="*/ 123641 h 298698"/>
                <a:gd name="connsiteX327" fmla="*/ 8957 w 1254307"/>
                <a:gd name="connsiteY327" fmla="*/ 128483 h 298698"/>
                <a:gd name="connsiteX328" fmla="*/ 37260 w 1254307"/>
                <a:gd name="connsiteY328" fmla="*/ 149710 h 298698"/>
                <a:gd name="connsiteX329" fmla="*/ 8957 w 1254307"/>
                <a:gd name="connsiteY329" fmla="*/ 170938 h 298698"/>
                <a:gd name="connsiteX330" fmla="*/ 32791 w 1254307"/>
                <a:gd name="connsiteY330" fmla="*/ 175779 h 298698"/>
                <a:gd name="connsiteX331" fmla="*/ 20874 w 1254307"/>
                <a:gd name="connsiteY331" fmla="*/ 203338 h 298698"/>
                <a:gd name="connsiteX332" fmla="*/ 45453 w 1254307"/>
                <a:gd name="connsiteY332" fmla="*/ 188069 h 298698"/>
                <a:gd name="connsiteX333" fmla="*/ 68915 w 1254307"/>
                <a:gd name="connsiteY333" fmla="*/ 170566 h 298698"/>
                <a:gd name="connsiteX334" fmla="*/ 134088 w 1254307"/>
                <a:gd name="connsiteY334" fmla="*/ 157903 h 298698"/>
                <a:gd name="connsiteX335" fmla="*/ 90515 w 1254307"/>
                <a:gd name="connsiteY335" fmla="*/ 207434 h 298698"/>
                <a:gd name="connsiteX336" fmla="*/ 64074 w 1254307"/>
                <a:gd name="connsiteY336" fmla="*/ 218979 h 298698"/>
                <a:gd name="connsiteX337" fmla="*/ 37633 w 1254307"/>
                <a:gd name="connsiteY337" fmla="*/ 233131 h 298698"/>
                <a:gd name="connsiteX338" fmla="*/ 67426 w 1254307"/>
                <a:gd name="connsiteY338" fmla="*/ 236110 h 298698"/>
                <a:gd name="connsiteX339" fmla="*/ 58860 w 1254307"/>
                <a:gd name="connsiteY339" fmla="*/ 259572 h 298698"/>
                <a:gd name="connsiteX340" fmla="*/ 91260 w 1254307"/>
                <a:gd name="connsiteY340" fmla="*/ 246166 h 298698"/>
                <a:gd name="connsiteX341" fmla="*/ 96102 w 1254307"/>
                <a:gd name="connsiteY341" fmla="*/ 280800 h 298698"/>
                <a:gd name="connsiteX342" fmla="*/ 112488 w 1254307"/>
                <a:gd name="connsiteY342" fmla="*/ 261807 h 298698"/>
                <a:gd name="connsiteX343" fmla="*/ 130364 w 1254307"/>
                <a:gd name="connsiteY343" fmla="*/ 286386 h 298698"/>
                <a:gd name="connsiteX344" fmla="*/ 129619 w 1254307"/>
                <a:gd name="connsiteY344" fmla="*/ 256593 h 298698"/>
                <a:gd name="connsiteX345" fmla="*/ 126639 w 1254307"/>
                <a:gd name="connsiteY345" fmla="*/ 228290 h 298698"/>
                <a:gd name="connsiteX346" fmla="*/ 147867 w 1254307"/>
                <a:gd name="connsiteY346" fmla="*/ 165724 h 298698"/>
                <a:gd name="connsiteX347" fmla="*/ 169095 w 1254307"/>
                <a:gd name="connsiteY347" fmla="*/ 228290 h 298698"/>
                <a:gd name="connsiteX348" fmla="*/ 166115 w 1254307"/>
                <a:gd name="connsiteY348" fmla="*/ 256593 h 298698"/>
                <a:gd name="connsiteX349" fmla="*/ 165370 w 1254307"/>
                <a:gd name="connsiteY349" fmla="*/ 286386 h 298698"/>
                <a:gd name="connsiteX350" fmla="*/ 183246 w 1254307"/>
                <a:gd name="connsiteY350" fmla="*/ 261807 h 298698"/>
                <a:gd name="connsiteX351" fmla="*/ 199632 w 1254307"/>
                <a:gd name="connsiteY351" fmla="*/ 280800 h 298698"/>
                <a:gd name="connsiteX352" fmla="*/ 204474 w 1254307"/>
                <a:gd name="connsiteY352" fmla="*/ 246166 h 298698"/>
                <a:gd name="connsiteX353" fmla="*/ 236874 w 1254307"/>
                <a:gd name="connsiteY353" fmla="*/ 259572 h 298698"/>
                <a:gd name="connsiteX354" fmla="*/ 229053 w 1254307"/>
                <a:gd name="connsiteY354" fmla="*/ 236110 h 298698"/>
                <a:gd name="connsiteX355" fmla="*/ 258846 w 1254307"/>
                <a:gd name="connsiteY355" fmla="*/ 233131 h 298698"/>
                <a:gd name="connsiteX356" fmla="*/ 232405 w 1254307"/>
                <a:gd name="connsiteY356" fmla="*/ 218979 h 298698"/>
                <a:gd name="connsiteX357" fmla="*/ 205963 w 1254307"/>
                <a:gd name="connsiteY357" fmla="*/ 207434 h 298698"/>
                <a:gd name="connsiteX358" fmla="*/ 162391 w 1254307"/>
                <a:gd name="connsiteY358" fmla="*/ 157903 h 298698"/>
                <a:gd name="connsiteX359" fmla="*/ 227563 w 1254307"/>
                <a:gd name="connsiteY359" fmla="*/ 170566 h 298698"/>
                <a:gd name="connsiteX360" fmla="*/ 251025 w 1254307"/>
                <a:gd name="connsiteY360" fmla="*/ 187697 h 298698"/>
                <a:gd name="connsiteX361" fmla="*/ 275977 w 1254307"/>
                <a:gd name="connsiteY361" fmla="*/ 202966 h 298698"/>
                <a:gd name="connsiteX362" fmla="*/ 264060 w 1254307"/>
                <a:gd name="connsiteY362" fmla="*/ 175407 h 298698"/>
                <a:gd name="connsiteX363" fmla="*/ 289384 w 1254307"/>
                <a:gd name="connsiteY363" fmla="*/ 170938 h 298698"/>
                <a:gd name="connsiteX364" fmla="*/ 261081 w 1254307"/>
                <a:gd name="connsiteY364" fmla="*/ 149710 h 298698"/>
                <a:gd name="connsiteX365" fmla="*/ 289384 w 1254307"/>
                <a:gd name="connsiteY365" fmla="*/ 128483 h 298698"/>
                <a:gd name="connsiteX366" fmla="*/ 265550 w 1254307"/>
                <a:gd name="connsiteY366" fmla="*/ 123641 h 298698"/>
                <a:gd name="connsiteX367" fmla="*/ 277467 w 1254307"/>
                <a:gd name="connsiteY367" fmla="*/ 96083 h 298698"/>
                <a:gd name="connsiteX368" fmla="*/ 252515 w 1254307"/>
                <a:gd name="connsiteY368" fmla="*/ 111352 h 298698"/>
                <a:gd name="connsiteX369" fmla="*/ 229053 w 1254307"/>
                <a:gd name="connsiteY369" fmla="*/ 128483 h 298698"/>
                <a:gd name="connsiteX370" fmla="*/ 163881 w 1254307"/>
                <a:gd name="connsiteY370" fmla="*/ 141145 h 298698"/>
                <a:gd name="connsiteX371" fmla="*/ 207453 w 1254307"/>
                <a:gd name="connsiteY371" fmla="*/ 91614 h 298698"/>
                <a:gd name="connsiteX372" fmla="*/ 233894 w 1254307"/>
                <a:gd name="connsiteY372" fmla="*/ 80069 h 298698"/>
                <a:gd name="connsiteX373" fmla="*/ 260336 w 1254307"/>
                <a:gd name="connsiteY373" fmla="*/ 65917 h 298698"/>
                <a:gd name="connsiteX374" fmla="*/ 230543 w 1254307"/>
                <a:gd name="connsiteY374" fmla="*/ 62938 h 298698"/>
                <a:gd name="connsiteX375" fmla="*/ 237619 w 1254307"/>
                <a:gd name="connsiteY375" fmla="*/ 38731 h 298698"/>
                <a:gd name="connsiteX376" fmla="*/ 205963 w 1254307"/>
                <a:gd name="connsiteY376" fmla="*/ 52883 h 298698"/>
                <a:gd name="connsiteX377" fmla="*/ 201495 w 1254307"/>
                <a:gd name="connsiteY377" fmla="*/ 17876 h 298698"/>
                <a:gd name="connsiteX378" fmla="*/ 184363 w 1254307"/>
                <a:gd name="connsiteY378" fmla="*/ 36869 h 298698"/>
                <a:gd name="connsiteX379" fmla="*/ 166488 w 1254307"/>
                <a:gd name="connsiteY379" fmla="*/ 12290 h 298698"/>
                <a:gd name="connsiteX380" fmla="*/ 167232 w 1254307"/>
                <a:gd name="connsiteY380" fmla="*/ 42083 h 298698"/>
                <a:gd name="connsiteX381" fmla="*/ 170212 w 1254307"/>
                <a:gd name="connsiteY381" fmla="*/ 70386 h 298698"/>
                <a:gd name="connsiteX382" fmla="*/ 148984 w 1254307"/>
                <a:gd name="connsiteY382" fmla="*/ 132952 h 298698"/>
                <a:gd name="connsiteX383" fmla="*/ 127757 w 1254307"/>
                <a:gd name="connsiteY383" fmla="*/ 70386 h 298698"/>
                <a:gd name="connsiteX384" fmla="*/ 130736 w 1254307"/>
                <a:gd name="connsiteY384" fmla="*/ 42083 h 298698"/>
                <a:gd name="connsiteX385" fmla="*/ 131481 w 1254307"/>
                <a:gd name="connsiteY385" fmla="*/ 12290 h 298698"/>
                <a:gd name="connsiteX386" fmla="*/ 134833 w 1254307"/>
                <a:gd name="connsiteY386" fmla="*/ 0 h 298698"/>
                <a:gd name="connsiteX387" fmla="*/ 134833 w 1254307"/>
                <a:gd name="connsiteY387" fmla="*/ 67779 h 298698"/>
                <a:gd name="connsiteX388" fmla="*/ 148239 w 1254307"/>
                <a:gd name="connsiteY388" fmla="*/ 107255 h 298698"/>
                <a:gd name="connsiteX389" fmla="*/ 161646 w 1254307"/>
                <a:gd name="connsiteY389" fmla="*/ 67779 h 298698"/>
                <a:gd name="connsiteX390" fmla="*/ 161646 w 1254307"/>
                <a:gd name="connsiteY390" fmla="*/ 0 h 298698"/>
                <a:gd name="connsiteX391" fmla="*/ 184363 w 1254307"/>
                <a:gd name="connsiteY391" fmla="*/ 19738 h 298698"/>
                <a:gd name="connsiteX392" fmla="*/ 202612 w 1254307"/>
                <a:gd name="connsiteY392" fmla="*/ 9310 h 298698"/>
                <a:gd name="connsiteX393" fmla="*/ 214901 w 1254307"/>
                <a:gd name="connsiteY393" fmla="*/ 34634 h 298698"/>
                <a:gd name="connsiteX394" fmla="*/ 242088 w 1254307"/>
                <a:gd name="connsiteY394" fmla="*/ 32400 h 298698"/>
                <a:gd name="connsiteX395" fmla="*/ 242832 w 1254307"/>
                <a:gd name="connsiteY395" fmla="*/ 53255 h 298698"/>
                <a:gd name="connsiteX396" fmla="*/ 271136 w 1254307"/>
                <a:gd name="connsiteY396" fmla="*/ 62938 h 298698"/>
                <a:gd name="connsiteX397" fmla="*/ 212294 w 1254307"/>
                <a:gd name="connsiteY397" fmla="*/ 96828 h 298698"/>
                <a:gd name="connsiteX398" fmla="*/ 184736 w 1254307"/>
                <a:gd name="connsiteY398" fmla="*/ 128110 h 298698"/>
                <a:gd name="connsiteX399" fmla="*/ 226074 w 1254307"/>
                <a:gd name="connsiteY399" fmla="*/ 119917 h 298698"/>
                <a:gd name="connsiteX400" fmla="*/ 284543 w 1254307"/>
                <a:gd name="connsiteY400" fmla="*/ 85655 h 298698"/>
                <a:gd name="connsiteX401" fmla="*/ 279329 w 1254307"/>
                <a:gd name="connsiteY401" fmla="*/ 115448 h 298698"/>
                <a:gd name="connsiteX402" fmla="*/ 296460 w 1254307"/>
                <a:gd name="connsiteY402" fmla="*/ 125876 h 298698"/>
                <a:gd name="connsiteX403" fmla="*/ 280074 w 1254307"/>
                <a:gd name="connsiteY403" fmla="*/ 149338 h 298698"/>
                <a:gd name="connsiteX404" fmla="*/ 296460 w 1254307"/>
                <a:gd name="connsiteY404" fmla="*/ 173172 h 298698"/>
                <a:gd name="connsiteX405" fmla="*/ 279329 w 1254307"/>
                <a:gd name="connsiteY405" fmla="*/ 183600 h 298698"/>
                <a:gd name="connsiteX406" fmla="*/ 284543 w 1254307"/>
                <a:gd name="connsiteY406" fmla="*/ 213393 h 298698"/>
                <a:gd name="connsiteX407" fmla="*/ 226074 w 1254307"/>
                <a:gd name="connsiteY407" fmla="*/ 179131 h 298698"/>
                <a:gd name="connsiteX408" fmla="*/ 184736 w 1254307"/>
                <a:gd name="connsiteY408" fmla="*/ 170938 h 298698"/>
                <a:gd name="connsiteX409" fmla="*/ 212294 w 1254307"/>
                <a:gd name="connsiteY409" fmla="*/ 202221 h 298698"/>
                <a:gd name="connsiteX410" fmla="*/ 271136 w 1254307"/>
                <a:gd name="connsiteY410" fmla="*/ 236110 h 298698"/>
                <a:gd name="connsiteX411" fmla="*/ 243205 w 1254307"/>
                <a:gd name="connsiteY411" fmla="*/ 245793 h 298698"/>
                <a:gd name="connsiteX412" fmla="*/ 243205 w 1254307"/>
                <a:gd name="connsiteY412" fmla="*/ 265903 h 298698"/>
                <a:gd name="connsiteX413" fmla="*/ 214901 w 1254307"/>
                <a:gd name="connsiteY413" fmla="*/ 264041 h 298698"/>
                <a:gd name="connsiteX414" fmla="*/ 202239 w 1254307"/>
                <a:gd name="connsiteY414" fmla="*/ 289366 h 298698"/>
                <a:gd name="connsiteX415" fmla="*/ 184363 w 1254307"/>
                <a:gd name="connsiteY415" fmla="*/ 278938 h 298698"/>
                <a:gd name="connsiteX416" fmla="*/ 161646 w 1254307"/>
                <a:gd name="connsiteY416" fmla="*/ 298676 h 298698"/>
                <a:gd name="connsiteX417" fmla="*/ 161646 w 1254307"/>
                <a:gd name="connsiteY417" fmla="*/ 230897 h 298698"/>
                <a:gd name="connsiteX418" fmla="*/ 148239 w 1254307"/>
                <a:gd name="connsiteY418" fmla="*/ 191421 h 298698"/>
                <a:gd name="connsiteX419" fmla="*/ 134833 w 1254307"/>
                <a:gd name="connsiteY419" fmla="*/ 230897 h 298698"/>
                <a:gd name="connsiteX420" fmla="*/ 134833 w 1254307"/>
                <a:gd name="connsiteY420" fmla="*/ 298676 h 298698"/>
                <a:gd name="connsiteX421" fmla="*/ 112115 w 1254307"/>
                <a:gd name="connsiteY421" fmla="*/ 278938 h 298698"/>
                <a:gd name="connsiteX422" fmla="*/ 94239 w 1254307"/>
                <a:gd name="connsiteY422" fmla="*/ 289366 h 298698"/>
                <a:gd name="connsiteX423" fmla="*/ 81577 w 1254307"/>
                <a:gd name="connsiteY423" fmla="*/ 264041 h 298698"/>
                <a:gd name="connsiteX424" fmla="*/ 53274 w 1254307"/>
                <a:gd name="connsiteY424" fmla="*/ 265903 h 298698"/>
                <a:gd name="connsiteX425" fmla="*/ 53274 w 1254307"/>
                <a:gd name="connsiteY425" fmla="*/ 245793 h 298698"/>
                <a:gd name="connsiteX426" fmla="*/ 25343 w 1254307"/>
                <a:gd name="connsiteY426" fmla="*/ 236110 h 298698"/>
                <a:gd name="connsiteX427" fmla="*/ 84184 w 1254307"/>
                <a:gd name="connsiteY427" fmla="*/ 202221 h 298698"/>
                <a:gd name="connsiteX428" fmla="*/ 111743 w 1254307"/>
                <a:gd name="connsiteY428" fmla="*/ 170938 h 298698"/>
                <a:gd name="connsiteX429" fmla="*/ 70405 w 1254307"/>
                <a:gd name="connsiteY429" fmla="*/ 179131 h 298698"/>
                <a:gd name="connsiteX430" fmla="*/ 11936 w 1254307"/>
                <a:gd name="connsiteY430" fmla="*/ 213393 h 298698"/>
                <a:gd name="connsiteX431" fmla="*/ 17150 w 1254307"/>
                <a:gd name="connsiteY431" fmla="*/ 183600 h 298698"/>
                <a:gd name="connsiteX432" fmla="*/ 19 w 1254307"/>
                <a:gd name="connsiteY432" fmla="*/ 173172 h 298698"/>
                <a:gd name="connsiteX433" fmla="*/ 16405 w 1254307"/>
                <a:gd name="connsiteY433" fmla="*/ 149710 h 298698"/>
                <a:gd name="connsiteX434" fmla="*/ 19 w 1254307"/>
                <a:gd name="connsiteY434" fmla="*/ 126248 h 298698"/>
                <a:gd name="connsiteX435" fmla="*/ 17150 w 1254307"/>
                <a:gd name="connsiteY435" fmla="*/ 115821 h 298698"/>
                <a:gd name="connsiteX436" fmla="*/ 11936 w 1254307"/>
                <a:gd name="connsiteY436" fmla="*/ 86028 h 298698"/>
                <a:gd name="connsiteX437" fmla="*/ 70405 w 1254307"/>
                <a:gd name="connsiteY437" fmla="*/ 120290 h 298698"/>
                <a:gd name="connsiteX438" fmla="*/ 111743 w 1254307"/>
                <a:gd name="connsiteY438" fmla="*/ 128483 h 298698"/>
                <a:gd name="connsiteX439" fmla="*/ 84184 w 1254307"/>
                <a:gd name="connsiteY439" fmla="*/ 97200 h 298698"/>
                <a:gd name="connsiteX440" fmla="*/ 25343 w 1254307"/>
                <a:gd name="connsiteY440" fmla="*/ 63683 h 298698"/>
                <a:gd name="connsiteX441" fmla="*/ 53646 w 1254307"/>
                <a:gd name="connsiteY441" fmla="*/ 53628 h 298698"/>
                <a:gd name="connsiteX442" fmla="*/ 54391 w 1254307"/>
                <a:gd name="connsiteY442" fmla="*/ 32400 h 298698"/>
                <a:gd name="connsiteX443" fmla="*/ 81577 w 1254307"/>
                <a:gd name="connsiteY443" fmla="*/ 34634 h 298698"/>
                <a:gd name="connsiteX444" fmla="*/ 93867 w 1254307"/>
                <a:gd name="connsiteY444" fmla="*/ 9310 h 298698"/>
                <a:gd name="connsiteX445" fmla="*/ 112115 w 1254307"/>
                <a:gd name="connsiteY445" fmla="*/ 19738 h 298698"/>
                <a:gd name="connsiteX446" fmla="*/ 134833 w 1254307"/>
                <a:gd name="connsiteY446" fmla="*/ 0 h 298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</a:cxnLst>
              <a:rect l="l" t="t" r="r" b="b"/>
              <a:pathLst>
                <a:path w="1254307" h="298698">
                  <a:moveTo>
                    <a:pt x="1053948" y="221958"/>
                  </a:moveTo>
                  <a:cubicBezTo>
                    <a:pt x="1040541" y="221958"/>
                    <a:pt x="1031604" y="224193"/>
                    <a:pt x="1027135" y="228662"/>
                  </a:cubicBezTo>
                  <a:cubicBezTo>
                    <a:pt x="1024900" y="231269"/>
                    <a:pt x="1023411" y="234620"/>
                    <a:pt x="1023783" y="237972"/>
                  </a:cubicBezTo>
                  <a:cubicBezTo>
                    <a:pt x="1023783" y="246165"/>
                    <a:pt x="1030114" y="251379"/>
                    <a:pt x="1039424" y="251379"/>
                  </a:cubicBezTo>
                  <a:cubicBezTo>
                    <a:pt x="1045755" y="251007"/>
                    <a:pt x="1052086" y="249145"/>
                    <a:pt x="1057672" y="245793"/>
                  </a:cubicBezTo>
                  <a:lnTo>
                    <a:pt x="1058417" y="245420"/>
                  </a:lnTo>
                  <a:lnTo>
                    <a:pt x="1058790" y="245048"/>
                  </a:lnTo>
                  <a:lnTo>
                    <a:pt x="1058790" y="221958"/>
                  </a:lnTo>
                  <a:close/>
                  <a:moveTo>
                    <a:pt x="1221535" y="191793"/>
                  </a:moveTo>
                  <a:cubicBezTo>
                    <a:pt x="1205893" y="191793"/>
                    <a:pt x="1196210" y="203710"/>
                    <a:pt x="1196210" y="221958"/>
                  </a:cubicBezTo>
                  <a:cubicBezTo>
                    <a:pt x="1196210" y="238717"/>
                    <a:pt x="1205521" y="250262"/>
                    <a:pt x="1219300" y="250262"/>
                  </a:cubicBezTo>
                  <a:cubicBezTo>
                    <a:pt x="1225259" y="250262"/>
                    <a:pt x="1231217" y="248400"/>
                    <a:pt x="1236059" y="244676"/>
                  </a:cubicBezTo>
                  <a:lnTo>
                    <a:pt x="1236804" y="244303"/>
                  </a:lnTo>
                  <a:lnTo>
                    <a:pt x="1237176" y="196634"/>
                  </a:lnTo>
                  <a:lnTo>
                    <a:pt x="1236804" y="196262"/>
                  </a:lnTo>
                  <a:cubicBezTo>
                    <a:pt x="1232335" y="193283"/>
                    <a:pt x="1227121" y="191793"/>
                    <a:pt x="1221535" y="191793"/>
                  </a:cubicBezTo>
                  <a:close/>
                  <a:moveTo>
                    <a:pt x="850239" y="191793"/>
                  </a:moveTo>
                  <a:cubicBezTo>
                    <a:pt x="836459" y="191793"/>
                    <a:pt x="827521" y="203338"/>
                    <a:pt x="827521" y="220841"/>
                  </a:cubicBezTo>
                  <a:cubicBezTo>
                    <a:pt x="827521" y="238344"/>
                    <a:pt x="837204" y="250634"/>
                    <a:pt x="850983" y="250634"/>
                  </a:cubicBezTo>
                  <a:cubicBezTo>
                    <a:pt x="864763" y="250634"/>
                    <a:pt x="873328" y="239089"/>
                    <a:pt x="873328" y="221586"/>
                  </a:cubicBezTo>
                  <a:cubicBezTo>
                    <a:pt x="873328" y="204082"/>
                    <a:pt x="864018" y="191793"/>
                    <a:pt x="850239" y="191793"/>
                  </a:cubicBezTo>
                  <a:close/>
                  <a:moveTo>
                    <a:pt x="761232" y="191793"/>
                  </a:moveTo>
                  <a:cubicBezTo>
                    <a:pt x="745963" y="191793"/>
                    <a:pt x="735907" y="203710"/>
                    <a:pt x="735907" y="221213"/>
                  </a:cubicBezTo>
                  <a:cubicBezTo>
                    <a:pt x="735907" y="237600"/>
                    <a:pt x="745218" y="248772"/>
                    <a:pt x="758625" y="248772"/>
                  </a:cubicBezTo>
                  <a:cubicBezTo>
                    <a:pt x="764956" y="248772"/>
                    <a:pt x="770914" y="246538"/>
                    <a:pt x="776500" y="242813"/>
                  </a:cubicBezTo>
                  <a:lnTo>
                    <a:pt x="776500" y="195144"/>
                  </a:lnTo>
                  <a:lnTo>
                    <a:pt x="776128" y="194772"/>
                  </a:lnTo>
                  <a:cubicBezTo>
                    <a:pt x="771287" y="192910"/>
                    <a:pt x="766445" y="191793"/>
                    <a:pt x="761232" y="191793"/>
                  </a:cubicBezTo>
                  <a:close/>
                  <a:moveTo>
                    <a:pt x="611893" y="190675"/>
                  </a:moveTo>
                  <a:cubicBezTo>
                    <a:pt x="599976" y="190675"/>
                    <a:pt x="591038" y="199613"/>
                    <a:pt x="589549" y="213020"/>
                  </a:cubicBezTo>
                  <a:lnTo>
                    <a:pt x="589549" y="213765"/>
                  </a:lnTo>
                  <a:lnTo>
                    <a:pt x="630514" y="213765"/>
                  </a:lnTo>
                  <a:lnTo>
                    <a:pt x="630514" y="213020"/>
                  </a:lnTo>
                  <a:cubicBezTo>
                    <a:pt x="630514" y="202593"/>
                    <a:pt x="625673" y="190675"/>
                    <a:pt x="611893" y="190675"/>
                  </a:cubicBezTo>
                  <a:close/>
                  <a:moveTo>
                    <a:pt x="467770" y="178014"/>
                  </a:moveTo>
                  <a:cubicBezTo>
                    <a:pt x="477080" y="177642"/>
                    <a:pt x="486018" y="180249"/>
                    <a:pt x="493839" y="185090"/>
                  </a:cubicBezTo>
                  <a:lnTo>
                    <a:pt x="487880" y="195890"/>
                  </a:lnTo>
                  <a:cubicBezTo>
                    <a:pt x="481921" y="192538"/>
                    <a:pt x="475590" y="190676"/>
                    <a:pt x="468887" y="190676"/>
                  </a:cubicBezTo>
                  <a:cubicBezTo>
                    <a:pt x="458459" y="190676"/>
                    <a:pt x="454735" y="196262"/>
                    <a:pt x="454735" y="201104"/>
                  </a:cubicBezTo>
                  <a:cubicBezTo>
                    <a:pt x="454735" y="207435"/>
                    <a:pt x="461439" y="210414"/>
                    <a:pt x="469632" y="213766"/>
                  </a:cubicBezTo>
                  <a:lnTo>
                    <a:pt x="470749" y="214138"/>
                  </a:lnTo>
                  <a:cubicBezTo>
                    <a:pt x="481921" y="218980"/>
                    <a:pt x="494956" y="224193"/>
                    <a:pt x="494956" y="239835"/>
                  </a:cubicBezTo>
                  <a:cubicBezTo>
                    <a:pt x="494956" y="255476"/>
                    <a:pt x="483039" y="264787"/>
                    <a:pt x="464046" y="264787"/>
                  </a:cubicBezTo>
                  <a:cubicBezTo>
                    <a:pt x="453618" y="264787"/>
                    <a:pt x="443190" y="261807"/>
                    <a:pt x="434625" y="256593"/>
                  </a:cubicBezTo>
                  <a:lnTo>
                    <a:pt x="440584" y="245421"/>
                  </a:lnTo>
                  <a:cubicBezTo>
                    <a:pt x="447287" y="249145"/>
                    <a:pt x="454735" y="251380"/>
                    <a:pt x="462184" y="251752"/>
                  </a:cubicBezTo>
                  <a:cubicBezTo>
                    <a:pt x="471494" y="251752"/>
                    <a:pt x="477453" y="247283"/>
                    <a:pt x="477453" y="240580"/>
                  </a:cubicBezTo>
                  <a:cubicBezTo>
                    <a:pt x="477453" y="233876"/>
                    <a:pt x="471494" y="231642"/>
                    <a:pt x="461811" y="227545"/>
                  </a:cubicBezTo>
                  <a:lnTo>
                    <a:pt x="459204" y="226428"/>
                  </a:lnTo>
                  <a:cubicBezTo>
                    <a:pt x="449894" y="222704"/>
                    <a:pt x="437604" y="217118"/>
                    <a:pt x="437604" y="202221"/>
                  </a:cubicBezTo>
                  <a:cubicBezTo>
                    <a:pt x="437604" y="187324"/>
                    <a:pt x="449894" y="178014"/>
                    <a:pt x="467770" y="178014"/>
                  </a:cubicBezTo>
                  <a:close/>
                  <a:moveTo>
                    <a:pt x="1134762" y="177641"/>
                  </a:moveTo>
                  <a:cubicBezTo>
                    <a:pt x="1142210" y="177269"/>
                    <a:pt x="1149659" y="179876"/>
                    <a:pt x="1155245" y="185089"/>
                  </a:cubicBezTo>
                  <a:cubicBezTo>
                    <a:pt x="1163438" y="193282"/>
                    <a:pt x="1163438" y="203710"/>
                    <a:pt x="1163438" y="215627"/>
                  </a:cubicBezTo>
                  <a:lnTo>
                    <a:pt x="1163438" y="262551"/>
                  </a:lnTo>
                  <a:lnTo>
                    <a:pt x="1146307" y="262551"/>
                  </a:lnTo>
                  <a:lnTo>
                    <a:pt x="1146307" y="217489"/>
                  </a:lnTo>
                  <a:cubicBezTo>
                    <a:pt x="1146307" y="206317"/>
                    <a:pt x="1146307" y="200358"/>
                    <a:pt x="1142210" y="196262"/>
                  </a:cubicBezTo>
                  <a:cubicBezTo>
                    <a:pt x="1139231" y="193655"/>
                    <a:pt x="1135134" y="192165"/>
                    <a:pt x="1131038" y="192538"/>
                  </a:cubicBezTo>
                  <a:cubicBezTo>
                    <a:pt x="1124334" y="192910"/>
                    <a:pt x="1117631" y="195144"/>
                    <a:pt x="1112045" y="198869"/>
                  </a:cubicBezTo>
                  <a:lnTo>
                    <a:pt x="1111672" y="199241"/>
                  </a:lnTo>
                  <a:lnTo>
                    <a:pt x="1111672" y="262924"/>
                  </a:lnTo>
                  <a:lnTo>
                    <a:pt x="1094169" y="262924"/>
                  </a:lnTo>
                  <a:lnTo>
                    <a:pt x="1094169" y="180248"/>
                  </a:lnTo>
                  <a:lnTo>
                    <a:pt x="1109066" y="180248"/>
                  </a:lnTo>
                  <a:lnTo>
                    <a:pt x="1109066" y="187324"/>
                  </a:lnTo>
                  <a:lnTo>
                    <a:pt x="1110183" y="186207"/>
                  </a:lnTo>
                  <a:cubicBezTo>
                    <a:pt x="1117259" y="180993"/>
                    <a:pt x="1125824" y="178013"/>
                    <a:pt x="1134762" y="177641"/>
                  </a:cubicBezTo>
                  <a:close/>
                  <a:moveTo>
                    <a:pt x="1043148" y="177641"/>
                  </a:moveTo>
                  <a:cubicBezTo>
                    <a:pt x="1055066" y="177641"/>
                    <a:pt x="1062886" y="180248"/>
                    <a:pt x="1068845" y="186207"/>
                  </a:cubicBezTo>
                  <a:cubicBezTo>
                    <a:pt x="1075176" y="192538"/>
                    <a:pt x="1075176" y="200731"/>
                    <a:pt x="1074804" y="211531"/>
                  </a:cubicBezTo>
                  <a:lnTo>
                    <a:pt x="1074804" y="262924"/>
                  </a:lnTo>
                  <a:lnTo>
                    <a:pt x="1059907" y="262924"/>
                  </a:lnTo>
                  <a:lnTo>
                    <a:pt x="1059907" y="255848"/>
                  </a:lnTo>
                  <a:lnTo>
                    <a:pt x="1058790" y="256593"/>
                  </a:lnTo>
                  <a:cubicBezTo>
                    <a:pt x="1051714" y="261434"/>
                    <a:pt x="1043148" y="264414"/>
                    <a:pt x="1034583" y="264414"/>
                  </a:cubicBezTo>
                  <a:cubicBezTo>
                    <a:pt x="1018942" y="264414"/>
                    <a:pt x="1008514" y="253986"/>
                    <a:pt x="1008514" y="238717"/>
                  </a:cubicBezTo>
                  <a:cubicBezTo>
                    <a:pt x="1008514" y="219724"/>
                    <a:pt x="1024155" y="210041"/>
                    <a:pt x="1055066" y="210041"/>
                  </a:cubicBezTo>
                  <a:lnTo>
                    <a:pt x="1058790" y="210041"/>
                  </a:lnTo>
                  <a:lnTo>
                    <a:pt x="1058790" y="205945"/>
                  </a:lnTo>
                  <a:cubicBezTo>
                    <a:pt x="1058790" y="200731"/>
                    <a:pt x="1058790" y="197751"/>
                    <a:pt x="1055810" y="194772"/>
                  </a:cubicBezTo>
                  <a:cubicBezTo>
                    <a:pt x="1052831" y="191793"/>
                    <a:pt x="1048735" y="190676"/>
                    <a:pt x="1041659" y="190676"/>
                  </a:cubicBezTo>
                  <a:cubicBezTo>
                    <a:pt x="1033838" y="191048"/>
                    <a:pt x="1026017" y="193282"/>
                    <a:pt x="1019314" y="197007"/>
                  </a:cubicBezTo>
                  <a:lnTo>
                    <a:pt x="1013355" y="186207"/>
                  </a:lnTo>
                  <a:cubicBezTo>
                    <a:pt x="1021921" y="180248"/>
                    <a:pt x="1032348" y="177269"/>
                    <a:pt x="1043148" y="177641"/>
                  </a:cubicBezTo>
                  <a:close/>
                  <a:moveTo>
                    <a:pt x="851356" y="177641"/>
                  </a:moveTo>
                  <a:cubicBezTo>
                    <a:pt x="875190" y="177641"/>
                    <a:pt x="891204" y="194027"/>
                    <a:pt x="891204" y="220469"/>
                  </a:cubicBezTo>
                  <a:cubicBezTo>
                    <a:pt x="891204" y="246910"/>
                    <a:pt x="874446" y="264413"/>
                    <a:pt x="849866" y="264413"/>
                  </a:cubicBezTo>
                  <a:cubicBezTo>
                    <a:pt x="826032" y="264413"/>
                    <a:pt x="810018" y="248027"/>
                    <a:pt x="810018" y="221586"/>
                  </a:cubicBezTo>
                  <a:cubicBezTo>
                    <a:pt x="810018" y="195144"/>
                    <a:pt x="826777" y="177641"/>
                    <a:pt x="851356" y="177641"/>
                  </a:cubicBezTo>
                  <a:close/>
                  <a:moveTo>
                    <a:pt x="761604" y="177641"/>
                  </a:moveTo>
                  <a:cubicBezTo>
                    <a:pt x="772776" y="178013"/>
                    <a:pt x="783576" y="180620"/>
                    <a:pt x="793631" y="185834"/>
                  </a:cubicBezTo>
                  <a:lnTo>
                    <a:pt x="793631" y="259200"/>
                  </a:lnTo>
                  <a:cubicBezTo>
                    <a:pt x="793631" y="271862"/>
                    <a:pt x="793259" y="280055"/>
                    <a:pt x="785438" y="288248"/>
                  </a:cubicBezTo>
                  <a:cubicBezTo>
                    <a:pt x="778735" y="295324"/>
                    <a:pt x="769052" y="298675"/>
                    <a:pt x="756390" y="298675"/>
                  </a:cubicBezTo>
                  <a:cubicBezTo>
                    <a:pt x="744101" y="299048"/>
                    <a:pt x="731811" y="294951"/>
                    <a:pt x="721756" y="287503"/>
                  </a:cubicBezTo>
                  <a:lnTo>
                    <a:pt x="728832" y="276331"/>
                  </a:lnTo>
                  <a:cubicBezTo>
                    <a:pt x="736652" y="281544"/>
                    <a:pt x="745590" y="284524"/>
                    <a:pt x="754528" y="284524"/>
                  </a:cubicBezTo>
                  <a:cubicBezTo>
                    <a:pt x="760487" y="284896"/>
                    <a:pt x="766073" y="283407"/>
                    <a:pt x="770914" y="279682"/>
                  </a:cubicBezTo>
                  <a:cubicBezTo>
                    <a:pt x="776500" y="274841"/>
                    <a:pt x="776873" y="268138"/>
                    <a:pt x="776873" y="259944"/>
                  </a:cubicBezTo>
                  <a:lnTo>
                    <a:pt x="776873" y="256220"/>
                  </a:lnTo>
                  <a:lnTo>
                    <a:pt x="775756" y="256965"/>
                  </a:lnTo>
                  <a:lnTo>
                    <a:pt x="775011" y="257338"/>
                  </a:lnTo>
                  <a:cubicBezTo>
                    <a:pt x="769052" y="260689"/>
                    <a:pt x="761976" y="262551"/>
                    <a:pt x="754901" y="262551"/>
                  </a:cubicBezTo>
                  <a:cubicBezTo>
                    <a:pt x="729949" y="262551"/>
                    <a:pt x="718404" y="241324"/>
                    <a:pt x="718404" y="221958"/>
                  </a:cubicBezTo>
                  <a:cubicBezTo>
                    <a:pt x="718404" y="196262"/>
                    <a:pt x="736652" y="177641"/>
                    <a:pt x="761604" y="177641"/>
                  </a:cubicBezTo>
                  <a:close/>
                  <a:moveTo>
                    <a:pt x="706487" y="177641"/>
                  </a:moveTo>
                  <a:cubicBezTo>
                    <a:pt x="709466" y="177641"/>
                    <a:pt x="712073" y="178013"/>
                    <a:pt x="714680" y="179131"/>
                  </a:cubicBezTo>
                  <a:lnTo>
                    <a:pt x="710583" y="192538"/>
                  </a:lnTo>
                  <a:cubicBezTo>
                    <a:pt x="708721" y="192165"/>
                    <a:pt x="707232" y="192165"/>
                    <a:pt x="705370" y="192165"/>
                  </a:cubicBezTo>
                  <a:cubicBezTo>
                    <a:pt x="695315" y="192165"/>
                    <a:pt x="686004" y="197007"/>
                    <a:pt x="680418" y="205572"/>
                  </a:cubicBezTo>
                  <a:lnTo>
                    <a:pt x="680418" y="262551"/>
                  </a:lnTo>
                  <a:lnTo>
                    <a:pt x="663287" y="262551"/>
                  </a:lnTo>
                  <a:lnTo>
                    <a:pt x="663287" y="180248"/>
                  </a:lnTo>
                  <a:lnTo>
                    <a:pt x="678184" y="180248"/>
                  </a:lnTo>
                  <a:lnTo>
                    <a:pt x="678184" y="192910"/>
                  </a:lnTo>
                  <a:lnTo>
                    <a:pt x="679673" y="190303"/>
                  </a:lnTo>
                  <a:cubicBezTo>
                    <a:pt x="686377" y="182110"/>
                    <a:pt x="696059" y="177641"/>
                    <a:pt x="706487" y="177641"/>
                  </a:cubicBezTo>
                  <a:close/>
                  <a:moveTo>
                    <a:pt x="611521" y="177641"/>
                  </a:moveTo>
                  <a:cubicBezTo>
                    <a:pt x="633866" y="177641"/>
                    <a:pt x="646900" y="193655"/>
                    <a:pt x="646900" y="220096"/>
                  </a:cubicBezTo>
                  <a:cubicBezTo>
                    <a:pt x="646900" y="221586"/>
                    <a:pt x="646528" y="223448"/>
                    <a:pt x="646528" y="224565"/>
                  </a:cubicBezTo>
                  <a:cubicBezTo>
                    <a:pt x="646528" y="224938"/>
                    <a:pt x="646528" y="225682"/>
                    <a:pt x="646528" y="226055"/>
                  </a:cubicBezTo>
                  <a:lnTo>
                    <a:pt x="589549" y="226055"/>
                  </a:lnTo>
                  <a:lnTo>
                    <a:pt x="589549" y="226800"/>
                  </a:lnTo>
                  <a:cubicBezTo>
                    <a:pt x="589549" y="227544"/>
                    <a:pt x="589549" y="227917"/>
                    <a:pt x="589549" y="228662"/>
                  </a:cubicBezTo>
                  <a:cubicBezTo>
                    <a:pt x="590293" y="241696"/>
                    <a:pt x="601466" y="251379"/>
                    <a:pt x="614128" y="250634"/>
                  </a:cubicBezTo>
                  <a:cubicBezTo>
                    <a:pt x="621949" y="250634"/>
                    <a:pt x="629769" y="248400"/>
                    <a:pt x="636845" y="244675"/>
                  </a:cubicBezTo>
                  <a:lnTo>
                    <a:pt x="642804" y="255848"/>
                  </a:lnTo>
                  <a:cubicBezTo>
                    <a:pt x="633866" y="261434"/>
                    <a:pt x="623438" y="264413"/>
                    <a:pt x="612638" y="264413"/>
                  </a:cubicBezTo>
                  <a:cubicBezTo>
                    <a:pt x="588431" y="264413"/>
                    <a:pt x="572790" y="247282"/>
                    <a:pt x="572790" y="221586"/>
                  </a:cubicBezTo>
                  <a:cubicBezTo>
                    <a:pt x="572790" y="195889"/>
                    <a:pt x="588804" y="177641"/>
                    <a:pt x="611521" y="177641"/>
                  </a:cubicBezTo>
                  <a:close/>
                  <a:moveTo>
                    <a:pt x="372060" y="164979"/>
                  </a:moveTo>
                  <a:cubicBezTo>
                    <a:pt x="352694" y="164979"/>
                    <a:pt x="339287" y="182483"/>
                    <a:pt x="339287" y="208179"/>
                  </a:cubicBezTo>
                  <a:cubicBezTo>
                    <a:pt x="339287" y="232758"/>
                    <a:pt x="353067" y="250262"/>
                    <a:pt x="373177" y="250262"/>
                  </a:cubicBezTo>
                  <a:cubicBezTo>
                    <a:pt x="397756" y="250262"/>
                    <a:pt x="406322" y="227545"/>
                    <a:pt x="406322" y="206689"/>
                  </a:cubicBezTo>
                  <a:cubicBezTo>
                    <a:pt x="406322" y="182110"/>
                    <a:pt x="391425" y="164979"/>
                    <a:pt x="372060" y="164979"/>
                  </a:cubicBezTo>
                  <a:close/>
                  <a:moveTo>
                    <a:pt x="915038" y="156041"/>
                  </a:moveTo>
                  <a:lnTo>
                    <a:pt x="932541" y="156041"/>
                  </a:lnTo>
                  <a:lnTo>
                    <a:pt x="932541" y="180248"/>
                  </a:lnTo>
                  <a:lnTo>
                    <a:pt x="957121" y="180248"/>
                  </a:lnTo>
                  <a:lnTo>
                    <a:pt x="957121" y="194027"/>
                  </a:lnTo>
                  <a:lnTo>
                    <a:pt x="932541" y="194027"/>
                  </a:lnTo>
                  <a:lnTo>
                    <a:pt x="932541" y="234248"/>
                  </a:lnTo>
                  <a:cubicBezTo>
                    <a:pt x="932541" y="240951"/>
                    <a:pt x="932541" y="250262"/>
                    <a:pt x="944459" y="250262"/>
                  </a:cubicBezTo>
                  <a:cubicBezTo>
                    <a:pt x="948183" y="250262"/>
                    <a:pt x="951907" y="249517"/>
                    <a:pt x="955259" y="248027"/>
                  </a:cubicBezTo>
                  <a:lnTo>
                    <a:pt x="959728" y="259944"/>
                  </a:lnTo>
                  <a:cubicBezTo>
                    <a:pt x="953769" y="263296"/>
                    <a:pt x="947066" y="264786"/>
                    <a:pt x="940735" y="264786"/>
                  </a:cubicBezTo>
                  <a:cubicBezTo>
                    <a:pt x="933659" y="265158"/>
                    <a:pt x="926583" y="262924"/>
                    <a:pt x="920997" y="258082"/>
                  </a:cubicBezTo>
                  <a:cubicBezTo>
                    <a:pt x="915038" y="251751"/>
                    <a:pt x="915038" y="244675"/>
                    <a:pt x="915038" y="234248"/>
                  </a:cubicBezTo>
                  <a:lnTo>
                    <a:pt x="915038" y="194027"/>
                  </a:lnTo>
                  <a:lnTo>
                    <a:pt x="900514" y="194027"/>
                  </a:lnTo>
                  <a:lnTo>
                    <a:pt x="900514" y="180248"/>
                  </a:lnTo>
                  <a:lnTo>
                    <a:pt x="915038" y="180248"/>
                  </a:lnTo>
                  <a:close/>
                  <a:moveTo>
                    <a:pt x="519163" y="156041"/>
                  </a:moveTo>
                  <a:lnTo>
                    <a:pt x="536667" y="156041"/>
                  </a:lnTo>
                  <a:lnTo>
                    <a:pt x="536667" y="180248"/>
                  </a:lnTo>
                  <a:lnTo>
                    <a:pt x="561246" y="180248"/>
                  </a:lnTo>
                  <a:lnTo>
                    <a:pt x="561246" y="194027"/>
                  </a:lnTo>
                  <a:lnTo>
                    <a:pt x="536667" y="194027"/>
                  </a:lnTo>
                  <a:lnTo>
                    <a:pt x="536667" y="234248"/>
                  </a:lnTo>
                  <a:cubicBezTo>
                    <a:pt x="536667" y="240951"/>
                    <a:pt x="536667" y="250262"/>
                    <a:pt x="548956" y="250262"/>
                  </a:cubicBezTo>
                  <a:cubicBezTo>
                    <a:pt x="552680" y="250262"/>
                    <a:pt x="556404" y="249517"/>
                    <a:pt x="559756" y="248027"/>
                  </a:cubicBezTo>
                  <a:lnTo>
                    <a:pt x="564225" y="259944"/>
                  </a:lnTo>
                  <a:cubicBezTo>
                    <a:pt x="557894" y="263296"/>
                    <a:pt x="551563" y="264786"/>
                    <a:pt x="544860" y="264786"/>
                  </a:cubicBezTo>
                  <a:cubicBezTo>
                    <a:pt x="537784" y="265158"/>
                    <a:pt x="530708" y="262924"/>
                    <a:pt x="525122" y="258082"/>
                  </a:cubicBezTo>
                  <a:cubicBezTo>
                    <a:pt x="519163" y="251751"/>
                    <a:pt x="519163" y="244675"/>
                    <a:pt x="519163" y="234248"/>
                  </a:cubicBezTo>
                  <a:lnTo>
                    <a:pt x="519163" y="194027"/>
                  </a:lnTo>
                  <a:lnTo>
                    <a:pt x="504639" y="194027"/>
                  </a:lnTo>
                  <a:lnTo>
                    <a:pt x="504639" y="180248"/>
                  </a:lnTo>
                  <a:lnTo>
                    <a:pt x="519163" y="180248"/>
                  </a:lnTo>
                  <a:close/>
                  <a:moveTo>
                    <a:pt x="976114" y="150828"/>
                  </a:moveTo>
                  <a:lnTo>
                    <a:pt x="993617" y="150828"/>
                  </a:lnTo>
                  <a:lnTo>
                    <a:pt x="993617" y="262552"/>
                  </a:lnTo>
                  <a:lnTo>
                    <a:pt x="976114" y="262552"/>
                  </a:lnTo>
                  <a:close/>
                  <a:moveTo>
                    <a:pt x="866252" y="150828"/>
                  </a:moveTo>
                  <a:cubicBezTo>
                    <a:pt x="871838" y="150828"/>
                    <a:pt x="875935" y="155297"/>
                    <a:pt x="875935" y="160883"/>
                  </a:cubicBezTo>
                  <a:cubicBezTo>
                    <a:pt x="875935" y="166097"/>
                    <a:pt x="871838" y="170566"/>
                    <a:pt x="866252" y="170566"/>
                  </a:cubicBezTo>
                  <a:cubicBezTo>
                    <a:pt x="860666" y="170566"/>
                    <a:pt x="856569" y="166097"/>
                    <a:pt x="856569" y="160511"/>
                  </a:cubicBezTo>
                  <a:cubicBezTo>
                    <a:pt x="856569" y="154925"/>
                    <a:pt x="861038" y="150828"/>
                    <a:pt x="866252" y="150828"/>
                  </a:cubicBezTo>
                  <a:close/>
                  <a:moveTo>
                    <a:pt x="834597" y="150828"/>
                  </a:moveTo>
                  <a:cubicBezTo>
                    <a:pt x="840183" y="150828"/>
                    <a:pt x="844652" y="154925"/>
                    <a:pt x="844652" y="160511"/>
                  </a:cubicBezTo>
                  <a:cubicBezTo>
                    <a:pt x="844652" y="166097"/>
                    <a:pt x="840555" y="170566"/>
                    <a:pt x="834969" y="170566"/>
                  </a:cubicBezTo>
                  <a:cubicBezTo>
                    <a:pt x="829383" y="170566"/>
                    <a:pt x="824914" y="166469"/>
                    <a:pt x="824914" y="160883"/>
                  </a:cubicBezTo>
                  <a:cubicBezTo>
                    <a:pt x="824914" y="155297"/>
                    <a:pt x="829011" y="150828"/>
                    <a:pt x="834597" y="150828"/>
                  </a:cubicBezTo>
                  <a:close/>
                  <a:moveTo>
                    <a:pt x="1254307" y="150455"/>
                  </a:moveTo>
                  <a:lnTo>
                    <a:pt x="1254307" y="262179"/>
                  </a:lnTo>
                  <a:lnTo>
                    <a:pt x="1239410" y="262179"/>
                  </a:lnTo>
                  <a:lnTo>
                    <a:pt x="1239410" y="255476"/>
                  </a:lnTo>
                  <a:lnTo>
                    <a:pt x="1237921" y="256593"/>
                  </a:lnTo>
                  <a:cubicBezTo>
                    <a:pt x="1231590" y="261807"/>
                    <a:pt x="1223769" y="264414"/>
                    <a:pt x="1215576" y="264414"/>
                  </a:cubicBezTo>
                  <a:cubicBezTo>
                    <a:pt x="1193604" y="264414"/>
                    <a:pt x="1178707" y="247655"/>
                    <a:pt x="1178707" y="222331"/>
                  </a:cubicBezTo>
                  <a:cubicBezTo>
                    <a:pt x="1178707" y="197007"/>
                    <a:pt x="1195838" y="177641"/>
                    <a:pt x="1218555" y="177641"/>
                  </a:cubicBezTo>
                  <a:cubicBezTo>
                    <a:pt x="1224514" y="177641"/>
                    <a:pt x="1230472" y="178758"/>
                    <a:pt x="1235686" y="181738"/>
                  </a:cubicBezTo>
                  <a:lnTo>
                    <a:pt x="1236804" y="182483"/>
                  </a:lnTo>
                  <a:lnTo>
                    <a:pt x="1236804" y="181365"/>
                  </a:lnTo>
                  <a:lnTo>
                    <a:pt x="1236804" y="150827"/>
                  </a:lnTo>
                  <a:close/>
                  <a:moveTo>
                    <a:pt x="373177" y="150455"/>
                  </a:moveTo>
                  <a:cubicBezTo>
                    <a:pt x="403342" y="150455"/>
                    <a:pt x="424942" y="173545"/>
                    <a:pt x="424942" y="206689"/>
                  </a:cubicBezTo>
                  <a:cubicBezTo>
                    <a:pt x="424942" y="241696"/>
                    <a:pt x="403342" y="264786"/>
                    <a:pt x="372804" y="264786"/>
                  </a:cubicBezTo>
                  <a:cubicBezTo>
                    <a:pt x="342267" y="264786"/>
                    <a:pt x="321039" y="240952"/>
                    <a:pt x="321039" y="207434"/>
                  </a:cubicBezTo>
                  <a:cubicBezTo>
                    <a:pt x="321039" y="173917"/>
                    <a:pt x="342267" y="150455"/>
                    <a:pt x="373177" y="150455"/>
                  </a:cubicBezTo>
                  <a:close/>
                  <a:moveTo>
                    <a:pt x="388446" y="123269"/>
                  </a:moveTo>
                  <a:cubicBezTo>
                    <a:pt x="394032" y="123641"/>
                    <a:pt x="398129" y="128483"/>
                    <a:pt x="397756" y="133697"/>
                  </a:cubicBezTo>
                  <a:cubicBezTo>
                    <a:pt x="397384" y="138538"/>
                    <a:pt x="393660" y="142635"/>
                    <a:pt x="388446" y="143007"/>
                  </a:cubicBezTo>
                  <a:cubicBezTo>
                    <a:pt x="382860" y="142635"/>
                    <a:pt x="378763" y="137793"/>
                    <a:pt x="379135" y="132579"/>
                  </a:cubicBezTo>
                  <a:cubicBezTo>
                    <a:pt x="379508" y="127738"/>
                    <a:pt x="383604" y="123641"/>
                    <a:pt x="388446" y="123269"/>
                  </a:cubicBezTo>
                  <a:close/>
                  <a:moveTo>
                    <a:pt x="357163" y="123269"/>
                  </a:moveTo>
                  <a:cubicBezTo>
                    <a:pt x="362749" y="123269"/>
                    <a:pt x="367218" y="127366"/>
                    <a:pt x="367218" y="132952"/>
                  </a:cubicBezTo>
                  <a:cubicBezTo>
                    <a:pt x="367218" y="132952"/>
                    <a:pt x="367218" y="132952"/>
                    <a:pt x="367218" y="133324"/>
                  </a:cubicBezTo>
                  <a:cubicBezTo>
                    <a:pt x="367218" y="138538"/>
                    <a:pt x="362749" y="142635"/>
                    <a:pt x="357535" y="143007"/>
                  </a:cubicBezTo>
                  <a:cubicBezTo>
                    <a:pt x="351949" y="143007"/>
                    <a:pt x="347480" y="138910"/>
                    <a:pt x="347480" y="133324"/>
                  </a:cubicBezTo>
                  <a:cubicBezTo>
                    <a:pt x="347480" y="127738"/>
                    <a:pt x="351577" y="123269"/>
                    <a:pt x="357163" y="123269"/>
                  </a:cubicBezTo>
                  <a:close/>
                  <a:moveTo>
                    <a:pt x="465535" y="61820"/>
                  </a:moveTo>
                  <a:cubicBezTo>
                    <a:pt x="456224" y="61820"/>
                    <a:pt x="450266" y="68896"/>
                    <a:pt x="450266" y="79324"/>
                  </a:cubicBezTo>
                  <a:cubicBezTo>
                    <a:pt x="450266" y="89007"/>
                    <a:pt x="455852" y="95710"/>
                    <a:pt x="464045" y="95710"/>
                  </a:cubicBezTo>
                  <a:cubicBezTo>
                    <a:pt x="467769" y="95710"/>
                    <a:pt x="471493" y="94220"/>
                    <a:pt x="474845" y="91986"/>
                  </a:cubicBezTo>
                  <a:lnTo>
                    <a:pt x="474845" y="63683"/>
                  </a:lnTo>
                  <a:lnTo>
                    <a:pt x="474473" y="63683"/>
                  </a:lnTo>
                  <a:cubicBezTo>
                    <a:pt x="471493" y="62565"/>
                    <a:pt x="468514" y="61820"/>
                    <a:pt x="465535" y="61820"/>
                  </a:cubicBezTo>
                  <a:close/>
                  <a:moveTo>
                    <a:pt x="546721" y="61448"/>
                  </a:moveTo>
                  <a:cubicBezTo>
                    <a:pt x="538156" y="61448"/>
                    <a:pt x="532942" y="68524"/>
                    <a:pt x="532942" y="78952"/>
                  </a:cubicBezTo>
                  <a:cubicBezTo>
                    <a:pt x="532942" y="89379"/>
                    <a:pt x="538901" y="96828"/>
                    <a:pt x="547094" y="96828"/>
                  </a:cubicBezTo>
                  <a:cubicBezTo>
                    <a:pt x="555287" y="96828"/>
                    <a:pt x="560873" y="89752"/>
                    <a:pt x="560873" y="79324"/>
                  </a:cubicBezTo>
                  <a:cubicBezTo>
                    <a:pt x="560873" y="68897"/>
                    <a:pt x="555287" y="61448"/>
                    <a:pt x="546721" y="61448"/>
                  </a:cubicBezTo>
                  <a:close/>
                  <a:moveTo>
                    <a:pt x="409301" y="61076"/>
                  </a:moveTo>
                  <a:cubicBezTo>
                    <a:pt x="402225" y="61076"/>
                    <a:pt x="397012" y="66290"/>
                    <a:pt x="395894" y="74483"/>
                  </a:cubicBezTo>
                  <a:lnTo>
                    <a:pt x="395894" y="75228"/>
                  </a:lnTo>
                  <a:lnTo>
                    <a:pt x="420474" y="75228"/>
                  </a:lnTo>
                  <a:lnTo>
                    <a:pt x="420474" y="74483"/>
                  </a:lnTo>
                  <a:cubicBezTo>
                    <a:pt x="420474" y="68152"/>
                    <a:pt x="417494" y="61076"/>
                    <a:pt x="409301" y="61076"/>
                  </a:cubicBezTo>
                  <a:close/>
                  <a:moveTo>
                    <a:pt x="500170" y="57724"/>
                  </a:moveTo>
                  <a:lnTo>
                    <a:pt x="509853" y="57724"/>
                  </a:lnTo>
                  <a:lnTo>
                    <a:pt x="509853" y="103531"/>
                  </a:lnTo>
                  <a:lnTo>
                    <a:pt x="500170" y="103531"/>
                  </a:lnTo>
                  <a:close/>
                  <a:moveTo>
                    <a:pt x="606680" y="54000"/>
                  </a:moveTo>
                  <a:cubicBezTo>
                    <a:pt x="611149" y="53628"/>
                    <a:pt x="615246" y="55490"/>
                    <a:pt x="618597" y="58469"/>
                  </a:cubicBezTo>
                  <a:cubicBezTo>
                    <a:pt x="623439" y="63311"/>
                    <a:pt x="623439" y="69269"/>
                    <a:pt x="623439" y="76345"/>
                  </a:cubicBezTo>
                  <a:lnTo>
                    <a:pt x="623439" y="103904"/>
                  </a:lnTo>
                  <a:lnTo>
                    <a:pt x="614128" y="103904"/>
                  </a:lnTo>
                  <a:lnTo>
                    <a:pt x="614128" y="103531"/>
                  </a:lnTo>
                  <a:lnTo>
                    <a:pt x="614128" y="77090"/>
                  </a:lnTo>
                  <a:cubicBezTo>
                    <a:pt x="614128" y="70386"/>
                    <a:pt x="614128" y="66662"/>
                    <a:pt x="611521" y="64428"/>
                  </a:cubicBezTo>
                  <a:cubicBezTo>
                    <a:pt x="609659" y="62938"/>
                    <a:pt x="607425" y="61821"/>
                    <a:pt x="604818" y="62193"/>
                  </a:cubicBezTo>
                  <a:cubicBezTo>
                    <a:pt x="600721" y="62193"/>
                    <a:pt x="596625" y="63683"/>
                    <a:pt x="593273" y="65917"/>
                  </a:cubicBezTo>
                  <a:lnTo>
                    <a:pt x="592901" y="65917"/>
                  </a:lnTo>
                  <a:lnTo>
                    <a:pt x="592901" y="103531"/>
                  </a:lnTo>
                  <a:lnTo>
                    <a:pt x="583218" y="103531"/>
                  </a:lnTo>
                  <a:lnTo>
                    <a:pt x="583218" y="55490"/>
                  </a:lnTo>
                  <a:lnTo>
                    <a:pt x="591411" y="55490"/>
                  </a:lnTo>
                  <a:lnTo>
                    <a:pt x="591411" y="59586"/>
                  </a:lnTo>
                  <a:lnTo>
                    <a:pt x="592528" y="58842"/>
                  </a:lnTo>
                  <a:cubicBezTo>
                    <a:pt x="596625" y="55862"/>
                    <a:pt x="601839" y="54000"/>
                    <a:pt x="606680" y="54000"/>
                  </a:cubicBezTo>
                  <a:close/>
                  <a:moveTo>
                    <a:pt x="547094" y="54000"/>
                  </a:moveTo>
                  <a:cubicBezTo>
                    <a:pt x="561246" y="54000"/>
                    <a:pt x="570183" y="64055"/>
                    <a:pt x="570183" y="79324"/>
                  </a:cubicBezTo>
                  <a:cubicBezTo>
                    <a:pt x="570183" y="94593"/>
                    <a:pt x="559756" y="105021"/>
                    <a:pt x="545977" y="105021"/>
                  </a:cubicBezTo>
                  <a:cubicBezTo>
                    <a:pt x="532197" y="105021"/>
                    <a:pt x="522887" y="94966"/>
                    <a:pt x="522887" y="79697"/>
                  </a:cubicBezTo>
                  <a:cubicBezTo>
                    <a:pt x="522887" y="64428"/>
                    <a:pt x="532570" y="54000"/>
                    <a:pt x="547094" y="54000"/>
                  </a:cubicBezTo>
                  <a:close/>
                  <a:moveTo>
                    <a:pt x="409301" y="54000"/>
                  </a:moveTo>
                  <a:cubicBezTo>
                    <a:pt x="421963" y="54000"/>
                    <a:pt x="429784" y="63310"/>
                    <a:pt x="429412" y="78579"/>
                  </a:cubicBezTo>
                  <a:cubicBezTo>
                    <a:pt x="429412" y="79697"/>
                    <a:pt x="429412" y="80814"/>
                    <a:pt x="429412" y="81186"/>
                  </a:cubicBezTo>
                  <a:cubicBezTo>
                    <a:pt x="429412" y="81559"/>
                    <a:pt x="429412" y="81559"/>
                    <a:pt x="429412" y="81931"/>
                  </a:cubicBezTo>
                  <a:lnTo>
                    <a:pt x="395894" y="81931"/>
                  </a:lnTo>
                  <a:lnTo>
                    <a:pt x="395894" y="82676"/>
                  </a:lnTo>
                  <a:cubicBezTo>
                    <a:pt x="395894" y="83048"/>
                    <a:pt x="395894" y="83793"/>
                    <a:pt x="395894" y="84166"/>
                  </a:cubicBezTo>
                  <a:cubicBezTo>
                    <a:pt x="396267" y="91986"/>
                    <a:pt x="402970" y="97572"/>
                    <a:pt x="410791" y="97200"/>
                  </a:cubicBezTo>
                  <a:cubicBezTo>
                    <a:pt x="415632" y="97200"/>
                    <a:pt x="420101" y="95710"/>
                    <a:pt x="424198" y="93476"/>
                  </a:cubicBezTo>
                  <a:lnTo>
                    <a:pt x="427549" y="99807"/>
                  </a:lnTo>
                  <a:cubicBezTo>
                    <a:pt x="422336" y="102786"/>
                    <a:pt x="416377" y="104648"/>
                    <a:pt x="410046" y="104648"/>
                  </a:cubicBezTo>
                  <a:cubicBezTo>
                    <a:pt x="395894" y="104648"/>
                    <a:pt x="386584" y="94593"/>
                    <a:pt x="386584" y="79697"/>
                  </a:cubicBezTo>
                  <a:cubicBezTo>
                    <a:pt x="386584" y="64800"/>
                    <a:pt x="395894" y="54000"/>
                    <a:pt x="409301" y="54000"/>
                  </a:cubicBezTo>
                  <a:close/>
                  <a:moveTo>
                    <a:pt x="465907" y="53627"/>
                  </a:moveTo>
                  <a:cubicBezTo>
                    <a:pt x="472238" y="54000"/>
                    <a:pt x="478569" y="55489"/>
                    <a:pt x="484528" y="58469"/>
                  </a:cubicBezTo>
                  <a:lnTo>
                    <a:pt x="484528" y="103531"/>
                  </a:lnTo>
                  <a:cubicBezTo>
                    <a:pt x="484528" y="110979"/>
                    <a:pt x="484155" y="116193"/>
                    <a:pt x="479686" y="120662"/>
                  </a:cubicBezTo>
                  <a:cubicBezTo>
                    <a:pt x="474845" y="124758"/>
                    <a:pt x="468886" y="126993"/>
                    <a:pt x="462555" y="126620"/>
                  </a:cubicBezTo>
                  <a:cubicBezTo>
                    <a:pt x="455480" y="126993"/>
                    <a:pt x="448404" y="124758"/>
                    <a:pt x="442445" y="120289"/>
                  </a:cubicBezTo>
                  <a:lnTo>
                    <a:pt x="446542" y="113958"/>
                  </a:lnTo>
                  <a:cubicBezTo>
                    <a:pt x="451011" y="116938"/>
                    <a:pt x="456224" y="118800"/>
                    <a:pt x="461438" y="119172"/>
                  </a:cubicBezTo>
                  <a:cubicBezTo>
                    <a:pt x="464790" y="119172"/>
                    <a:pt x="468514" y="117683"/>
                    <a:pt x="471121" y="115448"/>
                  </a:cubicBezTo>
                  <a:cubicBezTo>
                    <a:pt x="474473" y="112469"/>
                    <a:pt x="474845" y="108372"/>
                    <a:pt x="474845" y="103531"/>
                  </a:cubicBezTo>
                  <a:lnTo>
                    <a:pt x="474845" y="99807"/>
                  </a:lnTo>
                  <a:lnTo>
                    <a:pt x="473728" y="100179"/>
                  </a:lnTo>
                  <a:lnTo>
                    <a:pt x="473355" y="100551"/>
                  </a:lnTo>
                  <a:cubicBezTo>
                    <a:pt x="470004" y="102414"/>
                    <a:pt x="465907" y="103531"/>
                    <a:pt x="461811" y="103531"/>
                  </a:cubicBezTo>
                  <a:cubicBezTo>
                    <a:pt x="447286" y="103531"/>
                    <a:pt x="440583" y="91241"/>
                    <a:pt x="440583" y="79696"/>
                  </a:cubicBezTo>
                  <a:cubicBezTo>
                    <a:pt x="440583" y="78951"/>
                    <a:pt x="440583" y="78579"/>
                    <a:pt x="440583" y="77834"/>
                  </a:cubicBezTo>
                  <a:cubicBezTo>
                    <a:pt x="440955" y="64055"/>
                    <a:pt x="452128" y="53255"/>
                    <a:pt x="465907" y="53627"/>
                  </a:cubicBezTo>
                  <a:close/>
                  <a:moveTo>
                    <a:pt x="342267" y="45807"/>
                  </a:moveTo>
                  <a:lnTo>
                    <a:pt x="342267" y="68152"/>
                  </a:lnTo>
                  <a:lnTo>
                    <a:pt x="347480" y="68152"/>
                  </a:lnTo>
                  <a:cubicBezTo>
                    <a:pt x="353067" y="68152"/>
                    <a:pt x="357536" y="67780"/>
                    <a:pt x="360887" y="64800"/>
                  </a:cubicBezTo>
                  <a:cubicBezTo>
                    <a:pt x="364984" y="60331"/>
                    <a:pt x="364984" y="53628"/>
                    <a:pt x="361260" y="48786"/>
                  </a:cubicBezTo>
                  <a:cubicBezTo>
                    <a:pt x="358280" y="46552"/>
                    <a:pt x="354556" y="45435"/>
                    <a:pt x="350832" y="45807"/>
                  </a:cubicBezTo>
                  <a:close/>
                  <a:moveTo>
                    <a:pt x="505011" y="37986"/>
                  </a:moveTo>
                  <a:cubicBezTo>
                    <a:pt x="508362" y="37986"/>
                    <a:pt x="510969" y="40593"/>
                    <a:pt x="510969" y="43945"/>
                  </a:cubicBezTo>
                  <a:cubicBezTo>
                    <a:pt x="510969" y="46924"/>
                    <a:pt x="508362" y="49531"/>
                    <a:pt x="505011" y="49531"/>
                  </a:cubicBezTo>
                  <a:cubicBezTo>
                    <a:pt x="501659" y="49531"/>
                    <a:pt x="499052" y="46924"/>
                    <a:pt x="499052" y="43945"/>
                  </a:cubicBezTo>
                  <a:cubicBezTo>
                    <a:pt x="499052" y="40593"/>
                    <a:pt x="501659" y="37986"/>
                    <a:pt x="505011" y="37986"/>
                  </a:cubicBezTo>
                  <a:close/>
                  <a:moveTo>
                    <a:pt x="331839" y="37614"/>
                  </a:moveTo>
                  <a:lnTo>
                    <a:pt x="348970" y="37614"/>
                  </a:lnTo>
                  <a:cubicBezTo>
                    <a:pt x="357536" y="37614"/>
                    <a:pt x="363867" y="37986"/>
                    <a:pt x="368708" y="42828"/>
                  </a:cubicBezTo>
                  <a:cubicBezTo>
                    <a:pt x="372060" y="46180"/>
                    <a:pt x="373922" y="51021"/>
                    <a:pt x="373922" y="55862"/>
                  </a:cubicBezTo>
                  <a:cubicBezTo>
                    <a:pt x="374294" y="59959"/>
                    <a:pt x="372804" y="64428"/>
                    <a:pt x="369825" y="67407"/>
                  </a:cubicBezTo>
                  <a:cubicBezTo>
                    <a:pt x="366846" y="70386"/>
                    <a:pt x="363122" y="72248"/>
                    <a:pt x="359025" y="72621"/>
                  </a:cubicBezTo>
                  <a:cubicBezTo>
                    <a:pt x="361632" y="72993"/>
                    <a:pt x="363867" y="74483"/>
                    <a:pt x="365729" y="76345"/>
                  </a:cubicBezTo>
                  <a:cubicBezTo>
                    <a:pt x="367591" y="78952"/>
                    <a:pt x="369080" y="81559"/>
                    <a:pt x="370198" y="84538"/>
                  </a:cubicBezTo>
                  <a:lnTo>
                    <a:pt x="378391" y="103531"/>
                  </a:lnTo>
                  <a:lnTo>
                    <a:pt x="367591" y="103531"/>
                  </a:lnTo>
                  <a:lnTo>
                    <a:pt x="359770" y="86028"/>
                  </a:lnTo>
                  <a:cubicBezTo>
                    <a:pt x="355301" y="76345"/>
                    <a:pt x="352694" y="75973"/>
                    <a:pt x="345246" y="75973"/>
                  </a:cubicBezTo>
                  <a:lnTo>
                    <a:pt x="341894" y="75973"/>
                  </a:lnTo>
                  <a:lnTo>
                    <a:pt x="341894" y="103531"/>
                  </a:lnTo>
                  <a:lnTo>
                    <a:pt x="331839" y="103531"/>
                  </a:lnTo>
                  <a:close/>
                  <a:moveTo>
                    <a:pt x="131481" y="12290"/>
                  </a:moveTo>
                  <a:cubicBezTo>
                    <a:pt x="122915" y="18248"/>
                    <a:pt x="116957" y="27186"/>
                    <a:pt x="113605" y="36869"/>
                  </a:cubicBezTo>
                  <a:cubicBezTo>
                    <a:pt x="110253" y="30166"/>
                    <a:pt x="102805" y="18621"/>
                    <a:pt x="96846" y="17876"/>
                  </a:cubicBezTo>
                  <a:cubicBezTo>
                    <a:pt x="90143" y="21972"/>
                    <a:pt x="89398" y="41338"/>
                    <a:pt x="92377" y="52883"/>
                  </a:cubicBezTo>
                  <a:cubicBezTo>
                    <a:pt x="83439" y="44317"/>
                    <a:pt x="67053" y="35007"/>
                    <a:pt x="60722" y="38731"/>
                  </a:cubicBezTo>
                  <a:cubicBezTo>
                    <a:pt x="58115" y="44690"/>
                    <a:pt x="63702" y="56607"/>
                    <a:pt x="67798" y="62938"/>
                  </a:cubicBezTo>
                  <a:cubicBezTo>
                    <a:pt x="58488" y="60703"/>
                    <a:pt x="43964" y="62193"/>
                    <a:pt x="38005" y="65917"/>
                  </a:cubicBezTo>
                  <a:cubicBezTo>
                    <a:pt x="45081" y="73738"/>
                    <a:pt x="54391" y="78579"/>
                    <a:pt x="64446" y="80069"/>
                  </a:cubicBezTo>
                  <a:cubicBezTo>
                    <a:pt x="74502" y="82303"/>
                    <a:pt x="84557" y="84538"/>
                    <a:pt x="90888" y="91614"/>
                  </a:cubicBezTo>
                  <a:cubicBezTo>
                    <a:pt x="103550" y="106138"/>
                    <a:pt x="132970" y="139655"/>
                    <a:pt x="134460" y="141145"/>
                  </a:cubicBezTo>
                  <a:cubicBezTo>
                    <a:pt x="132598" y="140772"/>
                    <a:pt x="88281" y="132207"/>
                    <a:pt x="69288" y="128483"/>
                  </a:cubicBezTo>
                  <a:cubicBezTo>
                    <a:pt x="59605" y="126621"/>
                    <a:pt x="52529" y="118800"/>
                    <a:pt x="45826" y="111352"/>
                  </a:cubicBezTo>
                  <a:cubicBezTo>
                    <a:pt x="39495" y="103531"/>
                    <a:pt x="30557" y="98317"/>
                    <a:pt x="20874" y="96083"/>
                  </a:cubicBezTo>
                  <a:cubicBezTo>
                    <a:pt x="20502" y="103159"/>
                    <a:pt x="26088" y="116566"/>
                    <a:pt x="32791" y="123641"/>
                  </a:cubicBezTo>
                  <a:cubicBezTo>
                    <a:pt x="25715" y="123269"/>
                    <a:pt x="12309" y="124014"/>
                    <a:pt x="8957" y="128483"/>
                  </a:cubicBezTo>
                  <a:cubicBezTo>
                    <a:pt x="9329" y="135931"/>
                    <a:pt x="25715" y="146359"/>
                    <a:pt x="37260" y="149710"/>
                  </a:cubicBezTo>
                  <a:cubicBezTo>
                    <a:pt x="25715" y="153062"/>
                    <a:pt x="9329" y="163490"/>
                    <a:pt x="8957" y="170938"/>
                  </a:cubicBezTo>
                  <a:cubicBezTo>
                    <a:pt x="11936" y="175407"/>
                    <a:pt x="25715" y="176152"/>
                    <a:pt x="32791" y="175779"/>
                  </a:cubicBezTo>
                  <a:cubicBezTo>
                    <a:pt x="26460" y="182855"/>
                    <a:pt x="20874" y="196262"/>
                    <a:pt x="20874" y="203338"/>
                  </a:cubicBezTo>
                  <a:cubicBezTo>
                    <a:pt x="30557" y="201476"/>
                    <a:pt x="39122" y="195890"/>
                    <a:pt x="45453" y="188069"/>
                  </a:cubicBezTo>
                  <a:cubicBezTo>
                    <a:pt x="52157" y="180248"/>
                    <a:pt x="59233" y="172428"/>
                    <a:pt x="68915" y="170566"/>
                  </a:cubicBezTo>
                  <a:cubicBezTo>
                    <a:pt x="87908" y="166841"/>
                    <a:pt x="131853" y="158276"/>
                    <a:pt x="134088" y="157903"/>
                  </a:cubicBezTo>
                  <a:cubicBezTo>
                    <a:pt x="132598" y="159393"/>
                    <a:pt x="103177" y="192910"/>
                    <a:pt x="90515" y="207434"/>
                  </a:cubicBezTo>
                  <a:cubicBezTo>
                    <a:pt x="84184" y="214883"/>
                    <a:pt x="74129" y="216745"/>
                    <a:pt x="64074" y="218979"/>
                  </a:cubicBezTo>
                  <a:cubicBezTo>
                    <a:pt x="53646" y="220469"/>
                    <a:pt x="44336" y="225310"/>
                    <a:pt x="37633" y="233131"/>
                  </a:cubicBezTo>
                  <a:cubicBezTo>
                    <a:pt x="43591" y="236483"/>
                    <a:pt x="58115" y="238345"/>
                    <a:pt x="67426" y="236110"/>
                  </a:cubicBezTo>
                  <a:cubicBezTo>
                    <a:pt x="63702" y="242069"/>
                    <a:pt x="57371" y="254359"/>
                    <a:pt x="58860" y="259572"/>
                  </a:cubicBezTo>
                  <a:cubicBezTo>
                    <a:pt x="65936" y="263297"/>
                    <a:pt x="81950" y="255103"/>
                    <a:pt x="91260" y="246166"/>
                  </a:cubicBezTo>
                  <a:cubicBezTo>
                    <a:pt x="88281" y="258455"/>
                    <a:pt x="89398" y="276331"/>
                    <a:pt x="96102" y="280800"/>
                  </a:cubicBezTo>
                  <a:cubicBezTo>
                    <a:pt x="101688" y="280055"/>
                    <a:pt x="109136" y="268138"/>
                    <a:pt x="112488" y="261807"/>
                  </a:cubicBezTo>
                  <a:cubicBezTo>
                    <a:pt x="115839" y="271490"/>
                    <a:pt x="122170" y="280055"/>
                    <a:pt x="130364" y="286386"/>
                  </a:cubicBezTo>
                  <a:cubicBezTo>
                    <a:pt x="133715" y="276703"/>
                    <a:pt x="133343" y="266276"/>
                    <a:pt x="129619" y="256593"/>
                  </a:cubicBezTo>
                  <a:cubicBezTo>
                    <a:pt x="126639" y="247283"/>
                    <a:pt x="123660" y="237600"/>
                    <a:pt x="126639" y="228290"/>
                  </a:cubicBezTo>
                  <a:cubicBezTo>
                    <a:pt x="132970" y="209669"/>
                    <a:pt x="147122" y="167586"/>
                    <a:pt x="147867" y="165724"/>
                  </a:cubicBezTo>
                  <a:cubicBezTo>
                    <a:pt x="148612" y="167959"/>
                    <a:pt x="162764" y="209669"/>
                    <a:pt x="169095" y="228290"/>
                  </a:cubicBezTo>
                  <a:cubicBezTo>
                    <a:pt x="172446" y="237228"/>
                    <a:pt x="169095" y="247283"/>
                    <a:pt x="166115" y="256593"/>
                  </a:cubicBezTo>
                  <a:cubicBezTo>
                    <a:pt x="162391" y="266276"/>
                    <a:pt x="162019" y="276703"/>
                    <a:pt x="165370" y="286386"/>
                  </a:cubicBezTo>
                  <a:cubicBezTo>
                    <a:pt x="173936" y="280055"/>
                    <a:pt x="179895" y="271490"/>
                    <a:pt x="183246" y="261807"/>
                  </a:cubicBezTo>
                  <a:cubicBezTo>
                    <a:pt x="186598" y="268510"/>
                    <a:pt x="194046" y="280055"/>
                    <a:pt x="199632" y="280800"/>
                  </a:cubicBezTo>
                  <a:cubicBezTo>
                    <a:pt x="206336" y="276703"/>
                    <a:pt x="207826" y="258828"/>
                    <a:pt x="204474" y="246166"/>
                  </a:cubicBezTo>
                  <a:cubicBezTo>
                    <a:pt x="213784" y="255476"/>
                    <a:pt x="229798" y="263297"/>
                    <a:pt x="236874" y="259572"/>
                  </a:cubicBezTo>
                  <a:cubicBezTo>
                    <a:pt x="239108" y="254359"/>
                    <a:pt x="232777" y="242069"/>
                    <a:pt x="229053" y="236110"/>
                  </a:cubicBezTo>
                  <a:cubicBezTo>
                    <a:pt x="238363" y="238345"/>
                    <a:pt x="252888" y="236855"/>
                    <a:pt x="258846" y="233131"/>
                  </a:cubicBezTo>
                  <a:cubicBezTo>
                    <a:pt x="252143" y="225310"/>
                    <a:pt x="242460" y="220469"/>
                    <a:pt x="232405" y="218979"/>
                  </a:cubicBezTo>
                  <a:cubicBezTo>
                    <a:pt x="222350" y="216745"/>
                    <a:pt x="212294" y="214510"/>
                    <a:pt x="205963" y="207434"/>
                  </a:cubicBezTo>
                  <a:cubicBezTo>
                    <a:pt x="193301" y="192910"/>
                    <a:pt x="163881" y="159393"/>
                    <a:pt x="162391" y="157903"/>
                  </a:cubicBezTo>
                  <a:cubicBezTo>
                    <a:pt x="164253" y="158276"/>
                    <a:pt x="208570" y="166841"/>
                    <a:pt x="227563" y="170566"/>
                  </a:cubicBezTo>
                  <a:cubicBezTo>
                    <a:pt x="237246" y="172428"/>
                    <a:pt x="244322" y="180248"/>
                    <a:pt x="251025" y="187697"/>
                  </a:cubicBezTo>
                  <a:cubicBezTo>
                    <a:pt x="257357" y="195517"/>
                    <a:pt x="266294" y="200731"/>
                    <a:pt x="275977" y="202966"/>
                  </a:cubicBezTo>
                  <a:cubicBezTo>
                    <a:pt x="276350" y="195890"/>
                    <a:pt x="270763" y="182483"/>
                    <a:pt x="264060" y="175407"/>
                  </a:cubicBezTo>
                  <a:cubicBezTo>
                    <a:pt x="271136" y="175779"/>
                    <a:pt x="284543" y="175034"/>
                    <a:pt x="289384" y="170938"/>
                  </a:cubicBezTo>
                  <a:cubicBezTo>
                    <a:pt x="289384" y="163490"/>
                    <a:pt x="272625" y="153062"/>
                    <a:pt x="261081" y="149710"/>
                  </a:cubicBezTo>
                  <a:cubicBezTo>
                    <a:pt x="272625" y="146359"/>
                    <a:pt x="289012" y="135931"/>
                    <a:pt x="289384" y="128483"/>
                  </a:cubicBezTo>
                  <a:cubicBezTo>
                    <a:pt x="286032" y="124014"/>
                    <a:pt x="272625" y="123269"/>
                    <a:pt x="265550" y="123641"/>
                  </a:cubicBezTo>
                  <a:cubicBezTo>
                    <a:pt x="271881" y="116566"/>
                    <a:pt x="277467" y="103159"/>
                    <a:pt x="277467" y="96083"/>
                  </a:cubicBezTo>
                  <a:cubicBezTo>
                    <a:pt x="267412" y="97945"/>
                    <a:pt x="258846" y="103531"/>
                    <a:pt x="252515" y="111352"/>
                  </a:cubicBezTo>
                  <a:cubicBezTo>
                    <a:pt x="245812" y="118800"/>
                    <a:pt x="238736" y="126621"/>
                    <a:pt x="229053" y="128483"/>
                  </a:cubicBezTo>
                  <a:cubicBezTo>
                    <a:pt x="210060" y="132207"/>
                    <a:pt x="165743" y="140772"/>
                    <a:pt x="163881" y="141145"/>
                  </a:cubicBezTo>
                  <a:cubicBezTo>
                    <a:pt x="165370" y="139655"/>
                    <a:pt x="194791" y="106138"/>
                    <a:pt x="207453" y="91614"/>
                  </a:cubicBezTo>
                  <a:cubicBezTo>
                    <a:pt x="213784" y="84166"/>
                    <a:pt x="223839" y="82303"/>
                    <a:pt x="233894" y="80069"/>
                  </a:cubicBezTo>
                  <a:cubicBezTo>
                    <a:pt x="244322" y="78952"/>
                    <a:pt x="253632" y="73738"/>
                    <a:pt x="260336" y="65917"/>
                  </a:cubicBezTo>
                  <a:cubicBezTo>
                    <a:pt x="254005" y="62193"/>
                    <a:pt x="239853" y="60703"/>
                    <a:pt x="230543" y="62938"/>
                  </a:cubicBezTo>
                  <a:cubicBezTo>
                    <a:pt x="234639" y="56607"/>
                    <a:pt x="240226" y="44690"/>
                    <a:pt x="237619" y="38731"/>
                  </a:cubicBezTo>
                  <a:cubicBezTo>
                    <a:pt x="231288" y="35379"/>
                    <a:pt x="214529" y="44317"/>
                    <a:pt x="205963" y="52883"/>
                  </a:cubicBezTo>
                  <a:cubicBezTo>
                    <a:pt x="208943" y="41338"/>
                    <a:pt x="207826" y="21600"/>
                    <a:pt x="201495" y="17876"/>
                  </a:cubicBezTo>
                  <a:cubicBezTo>
                    <a:pt x="195536" y="18621"/>
                    <a:pt x="187715" y="30166"/>
                    <a:pt x="184363" y="36869"/>
                  </a:cubicBezTo>
                  <a:cubicBezTo>
                    <a:pt x="181384" y="27559"/>
                    <a:pt x="172819" y="16014"/>
                    <a:pt x="166488" y="12290"/>
                  </a:cubicBezTo>
                  <a:cubicBezTo>
                    <a:pt x="163136" y="21972"/>
                    <a:pt x="163508" y="32400"/>
                    <a:pt x="167232" y="42083"/>
                  </a:cubicBezTo>
                  <a:cubicBezTo>
                    <a:pt x="170212" y="51393"/>
                    <a:pt x="173191" y="61076"/>
                    <a:pt x="170212" y="70386"/>
                  </a:cubicBezTo>
                  <a:cubicBezTo>
                    <a:pt x="164253" y="89007"/>
                    <a:pt x="149729" y="131090"/>
                    <a:pt x="148984" y="132952"/>
                  </a:cubicBezTo>
                  <a:cubicBezTo>
                    <a:pt x="148239" y="130717"/>
                    <a:pt x="134088" y="89007"/>
                    <a:pt x="127757" y="70386"/>
                  </a:cubicBezTo>
                  <a:cubicBezTo>
                    <a:pt x="124405" y="61448"/>
                    <a:pt x="127757" y="51393"/>
                    <a:pt x="130736" y="42083"/>
                  </a:cubicBezTo>
                  <a:cubicBezTo>
                    <a:pt x="134460" y="32772"/>
                    <a:pt x="134833" y="21972"/>
                    <a:pt x="131481" y="12290"/>
                  </a:cubicBezTo>
                  <a:close/>
                  <a:moveTo>
                    <a:pt x="134833" y="0"/>
                  </a:moveTo>
                  <a:cubicBezTo>
                    <a:pt x="151591" y="32772"/>
                    <a:pt x="131853" y="41338"/>
                    <a:pt x="134833" y="67779"/>
                  </a:cubicBezTo>
                  <a:cubicBezTo>
                    <a:pt x="138557" y="78952"/>
                    <a:pt x="144515" y="96828"/>
                    <a:pt x="148239" y="107255"/>
                  </a:cubicBezTo>
                  <a:cubicBezTo>
                    <a:pt x="152336" y="94966"/>
                    <a:pt x="157922" y="78207"/>
                    <a:pt x="161646" y="67779"/>
                  </a:cubicBezTo>
                  <a:cubicBezTo>
                    <a:pt x="164253" y="40966"/>
                    <a:pt x="144888" y="32400"/>
                    <a:pt x="161646" y="0"/>
                  </a:cubicBezTo>
                  <a:cubicBezTo>
                    <a:pt x="170584" y="4469"/>
                    <a:pt x="178777" y="11172"/>
                    <a:pt x="184363" y="19738"/>
                  </a:cubicBezTo>
                  <a:cubicBezTo>
                    <a:pt x="190322" y="12662"/>
                    <a:pt x="196281" y="8938"/>
                    <a:pt x="202612" y="9310"/>
                  </a:cubicBezTo>
                  <a:cubicBezTo>
                    <a:pt x="208943" y="12662"/>
                    <a:pt x="214157" y="21228"/>
                    <a:pt x="214901" y="34634"/>
                  </a:cubicBezTo>
                  <a:cubicBezTo>
                    <a:pt x="227191" y="27931"/>
                    <a:pt x="236501" y="29048"/>
                    <a:pt x="242088" y="32400"/>
                  </a:cubicBezTo>
                  <a:cubicBezTo>
                    <a:pt x="246557" y="38731"/>
                    <a:pt x="244322" y="49159"/>
                    <a:pt x="242832" y="53255"/>
                  </a:cubicBezTo>
                  <a:cubicBezTo>
                    <a:pt x="253260" y="53628"/>
                    <a:pt x="262943" y="57352"/>
                    <a:pt x="271136" y="62938"/>
                  </a:cubicBezTo>
                  <a:cubicBezTo>
                    <a:pt x="251770" y="93848"/>
                    <a:pt x="233894" y="81186"/>
                    <a:pt x="212294" y="96828"/>
                  </a:cubicBezTo>
                  <a:cubicBezTo>
                    <a:pt x="204101" y="106138"/>
                    <a:pt x="190322" y="121779"/>
                    <a:pt x="184736" y="128110"/>
                  </a:cubicBezTo>
                  <a:cubicBezTo>
                    <a:pt x="195536" y="125876"/>
                    <a:pt x="214157" y="122152"/>
                    <a:pt x="226074" y="119917"/>
                  </a:cubicBezTo>
                  <a:cubicBezTo>
                    <a:pt x="250281" y="109490"/>
                    <a:pt x="248046" y="87890"/>
                    <a:pt x="284543" y="85655"/>
                  </a:cubicBezTo>
                  <a:cubicBezTo>
                    <a:pt x="285660" y="95710"/>
                    <a:pt x="283798" y="106138"/>
                    <a:pt x="279329" y="115448"/>
                  </a:cubicBezTo>
                  <a:cubicBezTo>
                    <a:pt x="285288" y="116566"/>
                    <a:pt x="293481" y="119172"/>
                    <a:pt x="296460" y="125876"/>
                  </a:cubicBezTo>
                  <a:cubicBezTo>
                    <a:pt x="296460" y="133324"/>
                    <a:pt x="291991" y="141890"/>
                    <a:pt x="280074" y="149338"/>
                  </a:cubicBezTo>
                  <a:cubicBezTo>
                    <a:pt x="291619" y="156786"/>
                    <a:pt x="296832" y="165724"/>
                    <a:pt x="296460" y="173172"/>
                  </a:cubicBezTo>
                  <a:cubicBezTo>
                    <a:pt x="293481" y="179876"/>
                    <a:pt x="285660" y="182483"/>
                    <a:pt x="279329" y="183600"/>
                  </a:cubicBezTo>
                  <a:cubicBezTo>
                    <a:pt x="283798" y="192910"/>
                    <a:pt x="285660" y="203338"/>
                    <a:pt x="284543" y="213393"/>
                  </a:cubicBezTo>
                  <a:cubicBezTo>
                    <a:pt x="248791" y="211531"/>
                    <a:pt x="249908" y="189559"/>
                    <a:pt x="226074" y="179131"/>
                  </a:cubicBezTo>
                  <a:cubicBezTo>
                    <a:pt x="214529" y="176897"/>
                    <a:pt x="195536" y="173172"/>
                    <a:pt x="184736" y="170938"/>
                  </a:cubicBezTo>
                  <a:cubicBezTo>
                    <a:pt x="192184" y="179131"/>
                    <a:pt x="204474" y="193283"/>
                    <a:pt x="212294" y="202221"/>
                  </a:cubicBezTo>
                  <a:cubicBezTo>
                    <a:pt x="233894" y="217862"/>
                    <a:pt x="251398" y="205200"/>
                    <a:pt x="271136" y="236110"/>
                  </a:cubicBezTo>
                  <a:cubicBezTo>
                    <a:pt x="262943" y="241697"/>
                    <a:pt x="253260" y="245048"/>
                    <a:pt x="243205" y="245793"/>
                  </a:cubicBezTo>
                  <a:cubicBezTo>
                    <a:pt x="245812" y="251752"/>
                    <a:pt x="247301" y="259945"/>
                    <a:pt x="243205" y="265903"/>
                  </a:cubicBezTo>
                  <a:cubicBezTo>
                    <a:pt x="236874" y="269628"/>
                    <a:pt x="226819" y="270000"/>
                    <a:pt x="214901" y="264041"/>
                  </a:cubicBezTo>
                  <a:cubicBezTo>
                    <a:pt x="214157" y="277448"/>
                    <a:pt x="208570" y="285641"/>
                    <a:pt x="202239" y="289366"/>
                  </a:cubicBezTo>
                  <a:cubicBezTo>
                    <a:pt x="194791" y="290110"/>
                    <a:pt x="187715" y="283407"/>
                    <a:pt x="184363" y="278938"/>
                  </a:cubicBezTo>
                  <a:cubicBezTo>
                    <a:pt x="178777" y="287503"/>
                    <a:pt x="170957" y="294207"/>
                    <a:pt x="161646" y="298676"/>
                  </a:cubicBezTo>
                  <a:cubicBezTo>
                    <a:pt x="144888" y="266648"/>
                    <a:pt x="164253" y="257338"/>
                    <a:pt x="161646" y="230897"/>
                  </a:cubicBezTo>
                  <a:cubicBezTo>
                    <a:pt x="157922" y="219724"/>
                    <a:pt x="151964" y="201848"/>
                    <a:pt x="148239" y="191421"/>
                  </a:cubicBezTo>
                  <a:cubicBezTo>
                    <a:pt x="144143" y="203710"/>
                    <a:pt x="138557" y="220469"/>
                    <a:pt x="134833" y="230897"/>
                  </a:cubicBezTo>
                  <a:cubicBezTo>
                    <a:pt x="131853" y="257710"/>
                    <a:pt x="151591" y="265903"/>
                    <a:pt x="134833" y="298676"/>
                  </a:cubicBezTo>
                  <a:cubicBezTo>
                    <a:pt x="125522" y="294207"/>
                    <a:pt x="117701" y="287503"/>
                    <a:pt x="112115" y="278938"/>
                  </a:cubicBezTo>
                  <a:cubicBezTo>
                    <a:pt x="108764" y="283407"/>
                    <a:pt x="101688" y="290110"/>
                    <a:pt x="94239" y="289366"/>
                  </a:cubicBezTo>
                  <a:cubicBezTo>
                    <a:pt x="87536" y="286014"/>
                    <a:pt x="82322" y="277448"/>
                    <a:pt x="81577" y="264041"/>
                  </a:cubicBezTo>
                  <a:cubicBezTo>
                    <a:pt x="69660" y="270372"/>
                    <a:pt x="59605" y="269628"/>
                    <a:pt x="53274" y="265903"/>
                  </a:cubicBezTo>
                  <a:cubicBezTo>
                    <a:pt x="49177" y="259945"/>
                    <a:pt x="51040" y="251752"/>
                    <a:pt x="53274" y="245793"/>
                  </a:cubicBezTo>
                  <a:cubicBezTo>
                    <a:pt x="43219" y="245421"/>
                    <a:pt x="33536" y="241697"/>
                    <a:pt x="25343" y="236110"/>
                  </a:cubicBezTo>
                  <a:cubicBezTo>
                    <a:pt x="44708" y="205200"/>
                    <a:pt x="62584" y="217862"/>
                    <a:pt x="84184" y="202221"/>
                  </a:cubicBezTo>
                  <a:cubicBezTo>
                    <a:pt x="92005" y="193283"/>
                    <a:pt x="104295" y="179131"/>
                    <a:pt x="111743" y="170938"/>
                  </a:cubicBezTo>
                  <a:cubicBezTo>
                    <a:pt x="98708" y="173545"/>
                    <a:pt x="81205" y="176897"/>
                    <a:pt x="70405" y="179131"/>
                  </a:cubicBezTo>
                  <a:cubicBezTo>
                    <a:pt x="46198" y="189559"/>
                    <a:pt x="47688" y="211531"/>
                    <a:pt x="11936" y="213393"/>
                  </a:cubicBezTo>
                  <a:cubicBezTo>
                    <a:pt x="10819" y="203338"/>
                    <a:pt x="12681" y="192910"/>
                    <a:pt x="17150" y="183600"/>
                  </a:cubicBezTo>
                  <a:cubicBezTo>
                    <a:pt x="11191" y="182483"/>
                    <a:pt x="2998" y="179876"/>
                    <a:pt x="19" y="173172"/>
                  </a:cubicBezTo>
                  <a:cubicBezTo>
                    <a:pt x="-354" y="165724"/>
                    <a:pt x="4488" y="157159"/>
                    <a:pt x="16405" y="149710"/>
                  </a:cubicBezTo>
                  <a:cubicBezTo>
                    <a:pt x="4488" y="142262"/>
                    <a:pt x="19" y="133324"/>
                    <a:pt x="19" y="126248"/>
                  </a:cubicBezTo>
                  <a:cubicBezTo>
                    <a:pt x="2998" y="119545"/>
                    <a:pt x="10819" y="116938"/>
                    <a:pt x="17150" y="115821"/>
                  </a:cubicBezTo>
                  <a:cubicBezTo>
                    <a:pt x="12681" y="106510"/>
                    <a:pt x="10819" y="96083"/>
                    <a:pt x="11936" y="86028"/>
                  </a:cubicBezTo>
                  <a:cubicBezTo>
                    <a:pt x="48433" y="88262"/>
                    <a:pt x="46571" y="109862"/>
                    <a:pt x="70405" y="120290"/>
                  </a:cubicBezTo>
                  <a:cubicBezTo>
                    <a:pt x="81950" y="122897"/>
                    <a:pt x="100943" y="126248"/>
                    <a:pt x="111743" y="128483"/>
                  </a:cubicBezTo>
                  <a:cubicBezTo>
                    <a:pt x="106157" y="122524"/>
                    <a:pt x="92377" y="106510"/>
                    <a:pt x="84184" y="97200"/>
                  </a:cubicBezTo>
                  <a:cubicBezTo>
                    <a:pt x="62584" y="81559"/>
                    <a:pt x="45081" y="94593"/>
                    <a:pt x="25343" y="63683"/>
                  </a:cubicBezTo>
                  <a:cubicBezTo>
                    <a:pt x="33908" y="57724"/>
                    <a:pt x="43591" y="54372"/>
                    <a:pt x="53646" y="53628"/>
                  </a:cubicBezTo>
                  <a:cubicBezTo>
                    <a:pt x="52157" y="49159"/>
                    <a:pt x="49922" y="39103"/>
                    <a:pt x="54391" y="32400"/>
                  </a:cubicBezTo>
                  <a:cubicBezTo>
                    <a:pt x="59977" y="28676"/>
                    <a:pt x="68915" y="27931"/>
                    <a:pt x="81577" y="34634"/>
                  </a:cubicBezTo>
                  <a:cubicBezTo>
                    <a:pt x="82322" y="21228"/>
                    <a:pt x="87536" y="12662"/>
                    <a:pt x="93867" y="9310"/>
                  </a:cubicBezTo>
                  <a:cubicBezTo>
                    <a:pt x="100198" y="8938"/>
                    <a:pt x="106157" y="12662"/>
                    <a:pt x="112115" y="19738"/>
                  </a:cubicBezTo>
                  <a:cubicBezTo>
                    <a:pt x="117701" y="11172"/>
                    <a:pt x="125522" y="4469"/>
                    <a:pt x="134833" y="0"/>
                  </a:cubicBezTo>
                  <a:close/>
                </a:path>
              </a:pathLst>
            </a:custGeom>
            <a:solidFill>
              <a:srgbClr val="FFFFFF"/>
            </a:solidFill>
            <a:ln w="370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sv-SE"/>
            </a:p>
          </p:txBody>
        </p:sp>
      </p:grpSp>
      <p:sp>
        <p:nvSpPr>
          <p:cNvPr id="4" name="xxLanguageTextBox"/>
          <p:cNvSpPr/>
          <p:nvPr userDrawn="1">
            <p:custDataLst>
              <p:tags r:id="rId26"/>
            </p:custDataLst>
          </p:nvPr>
        </p:nvSpPr>
        <p:spPr>
          <a:xfrm>
            <a:off x="0" y="0"/>
            <a:ext cx="12700" cy="127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</p:spTree>
    <p:extLst>
      <p:ext uri="{BB962C8B-B14F-4D97-AF65-F5344CB8AC3E}">
        <p14:creationId xmlns:p14="http://schemas.microsoft.com/office/powerpoint/2010/main" val="2397258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2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98" r:id="rId9"/>
    <p:sldLayoutId id="2147483699" r:id="rId10"/>
    <p:sldLayoutId id="2147483684" r:id="rId11"/>
    <p:sldLayoutId id="2147483685" r:id="rId12"/>
    <p:sldLayoutId id="2147483694" r:id="rId13"/>
    <p:sldLayoutId id="2147483687" r:id="rId14"/>
    <p:sldLayoutId id="2147483688" r:id="rId15"/>
    <p:sldLayoutId id="2147483695" r:id="rId16"/>
    <p:sldLayoutId id="2147483700" r:id="rId17"/>
    <p:sldLayoutId id="2147483696" r:id="rId18"/>
    <p:sldLayoutId id="2147483702" r:id="rId19"/>
    <p:sldLayoutId id="2147483692" r:id="rId20"/>
    <p:sldLayoutId id="2147483693" r:id="rId21"/>
    <p:sldLayoutId id="2147483701" r:id="rId22"/>
    <p:sldLayoutId id="2147483655" r:id="rId23"/>
    <p:sldLayoutId id="2147483703" r:id="rId2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10000"/>
        </a:lnSpc>
        <a:spcBef>
          <a:spcPts val="12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4767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7550" indent="-179388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79388" algn="l" defTabSz="914400" rtl="0" eaLnBrk="1" latinLnBrk="0" hangingPunct="1">
        <a:lnSpc>
          <a:spcPct val="100000"/>
        </a:lnSpc>
        <a:spcBef>
          <a:spcPts val="600"/>
        </a:spcBef>
        <a:buFont typeface="Roboto" panose="02000000000000000000" pitchFamily="2" charset="0"/>
        <a:buChar char="—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57300" indent="-179388" algn="l" defTabSz="89535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132" userDrawn="1">
          <p15:clr>
            <a:srgbClr val="F26B43"/>
          </p15:clr>
        </p15:guide>
        <p15:guide id="3" pos="338" userDrawn="1">
          <p15:clr>
            <a:srgbClr val="F26B43"/>
          </p15:clr>
        </p15:guide>
        <p15:guide id="4" pos="7346" userDrawn="1">
          <p15:clr>
            <a:srgbClr val="F26B43"/>
          </p15:clr>
        </p15:guide>
        <p15:guide id="5" pos="1084" userDrawn="1">
          <p15:clr>
            <a:srgbClr val="F26B43"/>
          </p15:clr>
        </p15:guide>
        <p15:guide id="6" orient="horz" pos="1133" userDrawn="1">
          <p15:clr>
            <a:srgbClr val="F26B43"/>
          </p15:clr>
        </p15:guide>
        <p15:guide id="7" orient="horz" pos="3695" userDrawn="1">
          <p15:clr>
            <a:srgbClr val="F26B43"/>
          </p15:clr>
        </p15:guide>
        <p15:guide id="8" orient="horz" pos="3812" userDrawn="1">
          <p15:clr>
            <a:srgbClr val="F26B43"/>
          </p15:clr>
        </p15:guide>
        <p15:guide id="9" orient="horz" pos="232" userDrawn="1">
          <p15:clr>
            <a:srgbClr val="F26B43"/>
          </p15:clr>
        </p15:guide>
        <p15:guide id="10" orient="horz" pos="83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BC8D4F-F2FB-414C-93E1-B9FB0E3B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 smtClean="0"/>
              <a:t>12 juni 2023</a:t>
            </a:r>
            <a:endParaRPr lang="sv-SE" dirty="0"/>
          </a:p>
        </p:txBody>
      </p:sp>
      <p:pic>
        <p:nvPicPr>
          <p:cNvPr id="5" name="Bildobjekt 4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" t="27023" r="1270" b="1"/>
          <a:stretch/>
        </p:blipFill>
        <p:spPr>
          <a:xfrm>
            <a:off x="1299807" y="299750"/>
            <a:ext cx="9144000" cy="3445888"/>
          </a:xfrm>
          <a:prstGeom prst="rect">
            <a:avLst/>
          </a:prstGeom>
          <a:effectLst/>
        </p:spPr>
      </p:pic>
      <p:sp>
        <p:nvSpPr>
          <p:cNvPr id="6" name="Rubrik 1">
            <a:extLst>
              <a:ext uri="{FF2B5EF4-FFF2-40B4-BE49-F238E27FC236}">
                <a16:creationId xmlns:a16="http://schemas.microsoft.com/office/drawing/2014/main" id="{C25A503F-55DF-4592-97CA-D0517782D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157" y="3745638"/>
            <a:ext cx="9073650" cy="1446149"/>
          </a:xfrm>
        </p:spPr>
        <p:txBody>
          <a:bodyPr/>
          <a:lstStyle/>
          <a:p>
            <a:r>
              <a:rPr lang="sv-SE" dirty="0"/>
              <a:t>Akutkliniken US 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7" name="Underrubrik 2">
            <a:extLst>
              <a:ext uri="{FF2B5EF4-FFF2-40B4-BE49-F238E27FC236}">
                <a16:creationId xmlns:a16="http://schemas.microsoft.com/office/drawing/2014/main" id="{FD086EDF-7F58-4D7A-9A76-DC9DEA88F6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4982" y="5191787"/>
            <a:ext cx="9073650" cy="846870"/>
          </a:xfrm>
        </p:spPr>
        <p:txBody>
          <a:bodyPr/>
          <a:lstStyle/>
          <a:p>
            <a:r>
              <a:rPr lang="sv-SE" dirty="0" smtClean="0"/>
              <a:t>RAG Akutmottagningar SÖSR (2:a linjen)12 juni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759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textruta 1"/>
          <p:cNvSpPr txBox="1"/>
          <p:nvPr/>
        </p:nvSpPr>
        <p:spPr>
          <a:xfrm>
            <a:off x="1934309" y="1626578"/>
            <a:ext cx="6348046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v-SE" sz="1600" dirty="0"/>
              <a:t>Blå patienter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Extremitetsskador (fot, hand, knä..)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Bett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Lokal Bränn-/kylskada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Sårskador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/>
              <a:t>Tandskada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err="1"/>
              <a:t>Ögonsymtom</a:t>
            </a: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600" dirty="0" err="1"/>
              <a:t>Exantem</a:t>
            </a:r>
            <a:endParaRPr lang="sv-SE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600" dirty="0"/>
          </a:p>
          <a:p>
            <a:r>
              <a:rPr lang="sv-SE" sz="1600" dirty="0"/>
              <a:t>Men också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Svullna ben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Ryggsmärta utan neurologisk bortfall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Underlivsbesvär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Allergi utan hot om ofri luftväg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ÖNH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Skada huvud (ej varit medvetslös)</a:t>
            </a:r>
          </a:p>
          <a:p>
            <a:endParaRPr lang="sv-SE" sz="1600" dirty="0"/>
          </a:p>
          <a:p>
            <a:pPr algn="l"/>
            <a:endParaRPr lang="sv-SE" sz="1600" dirty="0" smtClean="0"/>
          </a:p>
        </p:txBody>
      </p:sp>
    </p:spTree>
    <p:extLst>
      <p:ext uri="{BB962C8B-B14F-4D97-AF65-F5344CB8AC3E}">
        <p14:creationId xmlns:p14="http://schemas.microsoft.com/office/powerpoint/2010/main" val="986900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296450" y="148470"/>
            <a:ext cx="9073650" cy="884084"/>
          </a:xfrm>
        </p:spPr>
        <p:txBody>
          <a:bodyPr/>
          <a:lstStyle/>
          <a:p>
            <a:r>
              <a:rPr lang="sv-SE" dirty="0" smtClean="0"/>
              <a:t>Tid till läkare – patient som går hem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900" y="1032554"/>
            <a:ext cx="7305675" cy="10668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87" y="2099354"/>
            <a:ext cx="8353425" cy="4714875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140" y="6175049"/>
            <a:ext cx="447675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24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12177" y="134263"/>
            <a:ext cx="8826012" cy="823399"/>
          </a:xfrm>
        </p:spPr>
        <p:txBody>
          <a:bodyPr/>
          <a:lstStyle/>
          <a:p>
            <a:r>
              <a:rPr lang="sv-SE" dirty="0" smtClean="0"/>
              <a:t>Tid tills patienten lämnar akuten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" y="1452562"/>
            <a:ext cx="8639175" cy="307657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62" y="4529137"/>
            <a:ext cx="8743950" cy="1009650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3012" y="2109787"/>
            <a:ext cx="2752725" cy="2352675"/>
          </a:xfrm>
          <a:prstGeom prst="rect">
            <a:avLst/>
          </a:prstGeom>
        </p:spPr>
      </p:pic>
      <p:sp>
        <p:nvSpPr>
          <p:cNvPr id="14" name="Rektangel 13"/>
          <p:cNvSpPr/>
          <p:nvPr/>
        </p:nvSpPr>
        <p:spPr>
          <a:xfrm>
            <a:off x="8863011" y="3829049"/>
            <a:ext cx="2752725" cy="2051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  <p:sp>
        <p:nvSpPr>
          <p:cNvPr id="3" name="Nedåtpil 2"/>
          <p:cNvSpPr/>
          <p:nvPr/>
        </p:nvSpPr>
        <p:spPr>
          <a:xfrm rot="17679630">
            <a:off x="11742955" y="3749722"/>
            <a:ext cx="246463" cy="363841"/>
          </a:xfrm>
          <a:prstGeom prst="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</p:spTree>
    <p:extLst>
      <p:ext uri="{BB962C8B-B14F-4D97-AF65-F5344CB8AC3E}">
        <p14:creationId xmlns:p14="http://schemas.microsoft.com/office/powerpoint/2010/main" val="17875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03800" y="393274"/>
            <a:ext cx="9073650" cy="1446149"/>
          </a:xfrm>
        </p:spPr>
        <p:txBody>
          <a:bodyPr/>
          <a:lstStyle/>
          <a:p>
            <a:r>
              <a:rPr lang="sv-SE" dirty="0" smtClean="0"/>
              <a:t>Resultat?	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03800" y="2560879"/>
            <a:ext cx="9073650" cy="3392246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”</a:t>
            </a:r>
            <a:r>
              <a:rPr lang="sv-SE" dirty="0" err="1" smtClean="0"/>
              <a:t>Yteffektivitet</a:t>
            </a:r>
            <a:r>
              <a:rPr lang="sv-SE" dirty="0" smtClean="0"/>
              <a:t>”</a:t>
            </a:r>
          </a:p>
          <a:p>
            <a:endParaRPr lang="sv-S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Resurseffektivt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Förbättrad arbetsmiljö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Förbättrade flöden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dirty="0" smtClean="0"/>
              <a:t>Bevarad patientsäkerhet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8559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Boarding</a:t>
            </a:r>
            <a:r>
              <a:rPr lang="sv-SE" dirty="0" smtClean="0"/>
              <a:t>/</a:t>
            </a:r>
            <a:r>
              <a:rPr lang="sv-SE" dirty="0" err="1" smtClean="0"/>
              <a:t>Crowding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80000" y="2837105"/>
            <a:ext cx="9073650" cy="1378056"/>
          </a:xfrm>
        </p:spPr>
        <p:txBody>
          <a:bodyPr/>
          <a:lstStyle/>
          <a:p>
            <a:r>
              <a:rPr lang="sv-SE" dirty="0" smtClean="0"/>
              <a:t>Data avseende Akutkliniken US i Linköping 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2482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IVO:s</a:t>
            </a:r>
            <a:r>
              <a:rPr lang="sv-SE" dirty="0" smtClean="0"/>
              <a:t> inspektion i September – avflöde från akutmottagningen.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80000" y="2837105"/>
            <a:ext cx="9073650" cy="1378056"/>
          </a:xfrm>
        </p:spPr>
        <p:txBody>
          <a:bodyPr/>
          <a:lstStyle/>
          <a:p>
            <a:r>
              <a:rPr lang="sv-SE" dirty="0" smtClean="0"/>
              <a:t>Data avseende Akutkliniken US i Linköping 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9954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C4AB8-818E-40E2-ADB2-0408A258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797D6B-B314-4A7B-9486-FEB688AB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16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DF96E4-5811-4053-8637-6DC887E22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C5C2F40-8721-4B47-9695-CED503D48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68300"/>
            <a:ext cx="9924000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2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C4AB8-818E-40E2-ADB2-0408A258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797D6B-B314-4A7B-9486-FEB688AB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17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DF96E4-5811-4053-8637-6DC887E22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BFF7E994-BCC9-4D71-ACA1-5B8FACA86B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428" y="368300"/>
            <a:ext cx="9919572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22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”Medianväntetid för patienter som väntar på vårdplats”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80000" y="2837105"/>
            <a:ext cx="9073650" cy="1378056"/>
          </a:xfrm>
        </p:spPr>
        <p:txBody>
          <a:bodyPr/>
          <a:lstStyle/>
          <a:p>
            <a:r>
              <a:rPr lang="sv-SE" dirty="0" smtClean="0"/>
              <a:t>Data avseende Akutkliniken US i Linköping 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996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C4C4AB8-818E-40E2-ADB2-0408A258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D3797D6B-B314-4A7B-9486-FEB688ABF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19</a:t>
            </a:fld>
            <a:endParaRPr lang="sv-SE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ADF96E4-5811-4053-8637-6DC887E22DD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B0277521-ABE1-4127-95BB-08A58153B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00" y="368300"/>
            <a:ext cx="9939088" cy="609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92073CFA-AD35-4BEF-9543-901369F91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Akutkliniken </a:t>
            </a:r>
            <a:br>
              <a:rPr lang="sv-SE" dirty="0"/>
            </a:br>
            <a:r>
              <a:rPr lang="sv-SE" dirty="0"/>
              <a:t>Universitetssjukhuset Linköping</a:t>
            </a:r>
          </a:p>
        </p:txBody>
      </p:sp>
      <p:sp>
        <p:nvSpPr>
          <p:cNvPr id="2" name="Platshållare för bildnumm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</a:t>
            </a:fld>
            <a:endParaRPr lang="sv-SE" dirty="0"/>
          </a:p>
        </p:txBody>
      </p:sp>
      <p:grpSp>
        <p:nvGrpSpPr>
          <p:cNvPr id="5" name="Grupp 4"/>
          <p:cNvGrpSpPr/>
          <p:nvPr/>
        </p:nvGrpSpPr>
        <p:grpSpPr>
          <a:xfrm>
            <a:off x="288000" y="2165684"/>
            <a:ext cx="8018960" cy="2017242"/>
            <a:chOff x="2685640" y="3878627"/>
            <a:chExt cx="8018960" cy="2017242"/>
          </a:xfrm>
        </p:grpSpPr>
        <p:sp>
          <p:nvSpPr>
            <p:cNvPr id="6" name="Rektangel 5"/>
            <p:cNvSpPr/>
            <p:nvPr/>
          </p:nvSpPr>
          <p:spPr>
            <a:xfrm>
              <a:off x="3032772" y="3986909"/>
              <a:ext cx="7579589" cy="415759"/>
            </a:xfrm>
            <a:prstGeom prst="rect">
              <a:avLst/>
            </a:prstGeom>
            <a:solidFill>
              <a:srgbClr val="0065B3"/>
            </a:solidFill>
            <a:ln>
              <a:solidFill>
                <a:srgbClr val="9CC2E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r>
                <a:rPr lang="sv-SE" dirty="0">
                  <a:solidFill>
                    <a:schemeClr val="bg1"/>
                  </a:solidFill>
                </a:rPr>
                <a:t>Uppdrag</a:t>
              </a:r>
            </a:p>
          </p:txBody>
        </p:sp>
        <p:sp>
          <p:nvSpPr>
            <p:cNvPr id="7" name="Rektangel 6"/>
            <p:cNvSpPr/>
            <p:nvPr/>
          </p:nvSpPr>
          <p:spPr>
            <a:xfrm>
              <a:off x="3287878" y="4402666"/>
              <a:ext cx="7416722" cy="1493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r>
                <a:rPr lang="sv-SE" sz="1400" dirty="0">
                  <a:solidFill>
                    <a:schemeClr val="tx1"/>
                  </a:solidFill>
                </a:rPr>
                <a:t>Akutmottagningarnas uppdrag är att med </a:t>
              </a:r>
              <a:r>
                <a:rPr lang="sv-SE" sz="1400" b="1" dirty="0">
                  <a:solidFill>
                    <a:schemeClr val="tx1"/>
                  </a:solidFill>
                </a:rPr>
                <a:t>god tillgänglighet omhänderta patienter där det finns tidskritiska eller allvarliga sjukdoms- och olycksfall</a:t>
              </a:r>
              <a:r>
                <a:rPr lang="sv-SE" sz="1400" dirty="0">
                  <a:solidFill>
                    <a:schemeClr val="tx1"/>
                  </a:solidFill>
                </a:rPr>
                <a:t>. </a:t>
              </a:r>
              <a:br>
                <a:rPr lang="sv-SE" sz="1400" dirty="0">
                  <a:solidFill>
                    <a:schemeClr val="tx1"/>
                  </a:solidFill>
                </a:rPr>
              </a:br>
              <a:r>
                <a:rPr lang="sv-SE" sz="1400" dirty="0">
                  <a:solidFill>
                    <a:schemeClr val="tx1"/>
                  </a:solidFill>
                </a:rPr>
                <a:t>Allvarligt- eller tidskritiskt tillstånd innebär att patientens liv eller hälsa är i fara utan snabb medicinsk hjälp.</a:t>
              </a:r>
            </a:p>
            <a:p>
              <a:endParaRPr lang="sv-SE" sz="1050" dirty="0">
                <a:solidFill>
                  <a:schemeClr val="tx1"/>
                </a:solidFill>
              </a:endParaRPr>
            </a:p>
            <a:p>
              <a:r>
                <a:rPr lang="sv-SE" sz="1400" dirty="0">
                  <a:solidFill>
                    <a:schemeClr val="tx1"/>
                  </a:solidFill>
                </a:rPr>
                <a:t>Föreligger ett tidskritiskt tillstånd ansvarar Akutmottagningen för att både </a:t>
              </a:r>
              <a:r>
                <a:rPr lang="sv-SE" sz="1400" b="1" dirty="0">
                  <a:solidFill>
                    <a:schemeClr val="tx1"/>
                  </a:solidFill>
                </a:rPr>
                <a:t>stabilisera</a:t>
              </a:r>
              <a:r>
                <a:rPr lang="sv-SE" sz="1400" dirty="0">
                  <a:solidFill>
                    <a:schemeClr val="tx1"/>
                  </a:solidFill>
                </a:rPr>
                <a:t> och</a:t>
              </a:r>
            </a:p>
            <a:p>
              <a:r>
                <a:rPr lang="sv-SE" sz="1400" b="1" dirty="0">
                  <a:solidFill>
                    <a:schemeClr val="tx1"/>
                  </a:solidFill>
                </a:rPr>
                <a:t>bedöma</a:t>
              </a:r>
              <a:r>
                <a:rPr lang="sv-SE" sz="1400" dirty="0">
                  <a:solidFill>
                    <a:schemeClr val="tx1"/>
                  </a:solidFill>
                </a:rPr>
                <a:t> patienten, </a:t>
              </a:r>
              <a:r>
                <a:rPr lang="sv-SE" sz="1400" b="1" dirty="0">
                  <a:solidFill>
                    <a:schemeClr val="tx1"/>
                  </a:solidFill>
                </a:rPr>
                <a:t>planera för vad som är lämpligaste nästa steg </a:t>
              </a:r>
              <a:r>
                <a:rPr lang="sv-SE" sz="1400" dirty="0">
                  <a:solidFill>
                    <a:schemeClr val="tx1"/>
                  </a:solidFill>
                </a:rPr>
                <a:t>i omhändertagandet och var i sjukvården det bäst utförs.</a:t>
              </a:r>
            </a:p>
          </p:txBody>
        </p:sp>
        <p:sp>
          <p:nvSpPr>
            <p:cNvPr id="8" name="Ellips 7"/>
            <p:cNvSpPr/>
            <p:nvPr/>
          </p:nvSpPr>
          <p:spPr>
            <a:xfrm>
              <a:off x="2685640" y="3878627"/>
              <a:ext cx="694266" cy="643467"/>
            </a:xfrm>
            <a:prstGeom prst="ellipse">
              <a:avLst/>
            </a:prstGeom>
            <a:solidFill>
              <a:srgbClr val="0065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3">
              <a:lum bright="70000" contrast="-70000"/>
            </a:blip>
            <a:stretch>
              <a:fillRect/>
            </a:stretch>
          </p:blipFill>
          <p:spPr>
            <a:xfrm>
              <a:off x="2830913" y="4013759"/>
              <a:ext cx="378698" cy="378698"/>
            </a:xfrm>
            <a:prstGeom prst="rect">
              <a:avLst/>
            </a:prstGeom>
          </p:spPr>
        </p:pic>
      </p:grpSp>
      <p:grpSp>
        <p:nvGrpSpPr>
          <p:cNvPr id="10" name="Grupp 9"/>
          <p:cNvGrpSpPr/>
          <p:nvPr/>
        </p:nvGrpSpPr>
        <p:grpSpPr>
          <a:xfrm>
            <a:off x="390328" y="5030433"/>
            <a:ext cx="7932243" cy="1283144"/>
            <a:chOff x="2685640" y="2238989"/>
            <a:chExt cx="7932243" cy="1283144"/>
          </a:xfrm>
        </p:grpSpPr>
        <p:sp>
          <p:nvSpPr>
            <p:cNvPr id="11" name="Rektangel 10"/>
            <p:cNvSpPr/>
            <p:nvPr/>
          </p:nvSpPr>
          <p:spPr>
            <a:xfrm>
              <a:off x="3032772" y="2352843"/>
              <a:ext cx="7585111" cy="415759"/>
            </a:xfrm>
            <a:prstGeom prst="rect">
              <a:avLst/>
            </a:prstGeom>
            <a:solidFill>
              <a:srgbClr val="0065B3"/>
            </a:solidFill>
            <a:ln>
              <a:solidFill>
                <a:srgbClr val="9CC2E5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432000" rtlCol="0" anchor="ctr"/>
            <a:lstStyle/>
            <a:p>
              <a:r>
                <a:rPr lang="sv-SE" dirty="0">
                  <a:solidFill>
                    <a:schemeClr val="bg1"/>
                  </a:solidFill>
                </a:rPr>
                <a:t>Målbild</a:t>
              </a: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3287879" y="2768601"/>
              <a:ext cx="7330004" cy="7535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144000" rtlCol="0" anchor="t"/>
            <a:lstStyle/>
            <a:p>
              <a:r>
                <a:rPr lang="sv-SE" sz="1400" dirty="0">
                  <a:solidFill>
                    <a:schemeClr val="tx1"/>
                  </a:solidFill>
                </a:rPr>
                <a:t>En verksamhet med hög patientsäkerhet i en god arbetsmiljö som erbjuder det bästa omhändertagandet, dygnet runt.</a:t>
              </a:r>
            </a:p>
          </p:txBody>
        </p:sp>
        <p:sp>
          <p:nvSpPr>
            <p:cNvPr id="13" name="Ellips 12"/>
            <p:cNvSpPr/>
            <p:nvPr/>
          </p:nvSpPr>
          <p:spPr>
            <a:xfrm>
              <a:off x="2685640" y="2238989"/>
              <a:ext cx="694266" cy="643467"/>
            </a:xfrm>
            <a:prstGeom prst="ellipse">
              <a:avLst/>
            </a:prstGeom>
            <a:solidFill>
              <a:srgbClr val="0065B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4" name="Bildobjekt 13"/>
            <p:cNvPicPr>
              <a:picLocks noChangeAspect="1"/>
            </p:cNvPicPr>
            <p:nvPr/>
          </p:nvPicPr>
          <p:blipFill>
            <a:blip r:embed="rId4">
              <a:biLevel thresh="75000"/>
            </a:blip>
            <a:stretch>
              <a:fillRect/>
            </a:stretch>
          </p:blipFill>
          <p:spPr>
            <a:xfrm>
              <a:off x="2839001" y="2369063"/>
              <a:ext cx="370611" cy="371502"/>
            </a:xfrm>
            <a:prstGeom prst="rect">
              <a:avLst/>
            </a:prstGeom>
          </p:spPr>
        </p:pic>
      </p:grpSp>
      <p:sp>
        <p:nvSpPr>
          <p:cNvPr id="15" name="Rektangel 14"/>
          <p:cNvSpPr/>
          <p:nvPr/>
        </p:nvSpPr>
        <p:spPr>
          <a:xfrm>
            <a:off x="8667174" y="2251881"/>
            <a:ext cx="3328560" cy="3684895"/>
          </a:xfrm>
          <a:prstGeom prst="rect">
            <a:avLst/>
          </a:prstGeom>
          <a:solidFill>
            <a:srgbClr val="D5EDFF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18" name="Grupp 17"/>
          <p:cNvGrpSpPr/>
          <p:nvPr/>
        </p:nvGrpSpPr>
        <p:grpSpPr>
          <a:xfrm>
            <a:off x="8763584" y="3097517"/>
            <a:ext cx="2963898" cy="769441"/>
            <a:chOff x="1422777" y="3600562"/>
            <a:chExt cx="2963898" cy="769441"/>
          </a:xfrm>
        </p:grpSpPr>
        <p:sp>
          <p:nvSpPr>
            <p:cNvPr id="19" name="textruta 18"/>
            <p:cNvSpPr txBox="1"/>
            <p:nvPr/>
          </p:nvSpPr>
          <p:spPr>
            <a:xfrm>
              <a:off x="1422777" y="3600562"/>
              <a:ext cx="21805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200"/>
              <a:r>
                <a:rPr lang="sv-SE" sz="2800" b="1" dirty="0" smtClean="0">
                  <a:solidFill>
                    <a:prstClr val="black"/>
                  </a:solidFill>
                  <a:latin typeface="Tahoma"/>
                </a:rPr>
                <a:t>52 </a:t>
              </a:r>
              <a:r>
                <a:rPr lang="sv-SE" sz="2800" b="1" dirty="0">
                  <a:solidFill>
                    <a:prstClr val="black"/>
                  </a:solidFill>
                  <a:latin typeface="Tahoma"/>
                </a:rPr>
                <a:t>000 </a:t>
              </a:r>
            </a:p>
            <a:p>
              <a:pPr algn="r" defTabSz="457200"/>
              <a:r>
                <a:rPr lang="sv-SE" sz="1600" dirty="0">
                  <a:solidFill>
                    <a:prstClr val="black"/>
                  </a:solidFill>
                  <a:latin typeface="Tahoma"/>
                </a:rPr>
                <a:t>patienttillfällen årligen</a:t>
              </a:r>
            </a:p>
          </p:txBody>
        </p:sp>
        <p:grpSp>
          <p:nvGrpSpPr>
            <p:cNvPr id="20" name="Group 229"/>
            <p:cNvGrpSpPr/>
            <p:nvPr/>
          </p:nvGrpSpPr>
          <p:grpSpPr>
            <a:xfrm>
              <a:off x="3707661" y="3677236"/>
              <a:ext cx="679014" cy="555684"/>
              <a:chOff x="8488363" y="2493963"/>
              <a:chExt cx="3025775" cy="2776538"/>
            </a:xfrm>
          </p:grpSpPr>
          <p:sp>
            <p:nvSpPr>
              <p:cNvPr id="21" name="Freeform 74"/>
              <p:cNvSpPr>
                <a:spLocks/>
              </p:cNvSpPr>
              <p:nvPr/>
            </p:nvSpPr>
            <p:spPr bwMode="auto">
              <a:xfrm>
                <a:off x="8488363" y="3109913"/>
                <a:ext cx="3025775" cy="2044700"/>
              </a:xfrm>
              <a:custGeom>
                <a:avLst/>
                <a:gdLst>
                  <a:gd name="T0" fmla="*/ 552 w 552"/>
                  <a:gd name="T1" fmla="*/ 333 h 372"/>
                  <a:gd name="T2" fmla="*/ 513 w 552"/>
                  <a:gd name="T3" fmla="*/ 372 h 372"/>
                  <a:gd name="T4" fmla="*/ 39 w 552"/>
                  <a:gd name="T5" fmla="*/ 372 h 372"/>
                  <a:gd name="T6" fmla="*/ 0 w 552"/>
                  <a:gd name="T7" fmla="*/ 333 h 372"/>
                  <a:gd name="T8" fmla="*/ 0 w 552"/>
                  <a:gd name="T9" fmla="*/ 40 h 372"/>
                  <a:gd name="T10" fmla="*/ 39 w 552"/>
                  <a:gd name="T11" fmla="*/ 0 h 372"/>
                  <a:gd name="T12" fmla="*/ 513 w 552"/>
                  <a:gd name="T13" fmla="*/ 0 h 372"/>
                  <a:gd name="T14" fmla="*/ 552 w 552"/>
                  <a:gd name="T15" fmla="*/ 40 h 372"/>
                  <a:gd name="T16" fmla="*/ 552 w 552"/>
                  <a:gd name="T17" fmla="*/ 3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372">
                    <a:moveTo>
                      <a:pt x="552" y="333"/>
                    </a:moveTo>
                    <a:cubicBezTo>
                      <a:pt x="552" y="354"/>
                      <a:pt x="535" y="372"/>
                      <a:pt x="513" y="372"/>
                    </a:cubicBezTo>
                    <a:cubicBezTo>
                      <a:pt x="39" y="372"/>
                      <a:pt x="39" y="372"/>
                      <a:pt x="39" y="372"/>
                    </a:cubicBezTo>
                    <a:cubicBezTo>
                      <a:pt x="17" y="372"/>
                      <a:pt x="0" y="354"/>
                      <a:pt x="0" y="33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513" y="0"/>
                      <a:pt x="513" y="0"/>
                      <a:pt x="513" y="0"/>
                    </a:cubicBezTo>
                    <a:cubicBezTo>
                      <a:pt x="535" y="0"/>
                      <a:pt x="552" y="18"/>
                      <a:pt x="552" y="40"/>
                    </a:cubicBezTo>
                    <a:lnTo>
                      <a:pt x="552" y="333"/>
                    </a:lnTo>
                    <a:close/>
                  </a:path>
                </a:pathLst>
              </a:custGeom>
              <a:solidFill>
                <a:srgbClr val="D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2" name="Freeform 75"/>
              <p:cNvSpPr>
                <a:spLocks/>
              </p:cNvSpPr>
              <p:nvPr/>
            </p:nvSpPr>
            <p:spPr bwMode="auto">
              <a:xfrm>
                <a:off x="10001250" y="3109913"/>
                <a:ext cx="1512888" cy="2044700"/>
              </a:xfrm>
              <a:custGeom>
                <a:avLst/>
                <a:gdLst>
                  <a:gd name="T0" fmla="*/ 237 w 276"/>
                  <a:gd name="T1" fmla="*/ 0 h 372"/>
                  <a:gd name="T2" fmla="*/ 0 w 276"/>
                  <a:gd name="T3" fmla="*/ 0 h 372"/>
                  <a:gd name="T4" fmla="*/ 0 w 276"/>
                  <a:gd name="T5" fmla="*/ 372 h 372"/>
                  <a:gd name="T6" fmla="*/ 237 w 276"/>
                  <a:gd name="T7" fmla="*/ 372 h 372"/>
                  <a:gd name="T8" fmla="*/ 276 w 276"/>
                  <a:gd name="T9" fmla="*/ 333 h 372"/>
                  <a:gd name="T10" fmla="*/ 276 w 276"/>
                  <a:gd name="T11" fmla="*/ 40 h 372"/>
                  <a:gd name="T12" fmla="*/ 237 w 276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372">
                    <a:moveTo>
                      <a:pt x="2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237" y="372"/>
                      <a:pt x="237" y="372"/>
                      <a:pt x="237" y="372"/>
                    </a:cubicBezTo>
                    <a:cubicBezTo>
                      <a:pt x="259" y="372"/>
                      <a:pt x="276" y="354"/>
                      <a:pt x="276" y="333"/>
                    </a:cubicBezTo>
                    <a:cubicBezTo>
                      <a:pt x="276" y="40"/>
                      <a:pt x="276" y="40"/>
                      <a:pt x="276" y="40"/>
                    </a:cubicBezTo>
                    <a:cubicBezTo>
                      <a:pt x="276" y="18"/>
                      <a:pt x="259" y="0"/>
                      <a:pt x="237" y="0"/>
                    </a:cubicBezTo>
                    <a:close/>
                  </a:path>
                </a:pathLst>
              </a:custGeom>
              <a:solidFill>
                <a:srgbClr val="B4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3" name="Freeform 76"/>
              <p:cNvSpPr>
                <a:spLocks/>
              </p:cNvSpPr>
              <p:nvPr/>
            </p:nvSpPr>
            <p:spPr bwMode="auto">
              <a:xfrm>
                <a:off x="9250363" y="2493963"/>
                <a:ext cx="1501775" cy="615950"/>
              </a:xfrm>
              <a:custGeom>
                <a:avLst/>
                <a:gdLst>
                  <a:gd name="T0" fmla="*/ 32 w 274"/>
                  <a:gd name="T1" fmla="*/ 112 h 112"/>
                  <a:gd name="T2" fmla="*/ 32 w 274"/>
                  <a:gd name="T3" fmla="*/ 59 h 112"/>
                  <a:gd name="T4" fmla="*/ 59 w 274"/>
                  <a:gd name="T5" fmla="*/ 32 h 112"/>
                  <a:gd name="T6" fmla="*/ 215 w 274"/>
                  <a:gd name="T7" fmla="*/ 32 h 112"/>
                  <a:gd name="T8" fmla="*/ 242 w 274"/>
                  <a:gd name="T9" fmla="*/ 59 h 112"/>
                  <a:gd name="T10" fmla="*/ 242 w 274"/>
                  <a:gd name="T11" fmla="*/ 112 h 112"/>
                  <a:gd name="T12" fmla="*/ 274 w 274"/>
                  <a:gd name="T13" fmla="*/ 112 h 112"/>
                  <a:gd name="T14" fmla="*/ 274 w 274"/>
                  <a:gd name="T15" fmla="*/ 59 h 112"/>
                  <a:gd name="T16" fmla="*/ 215 w 274"/>
                  <a:gd name="T17" fmla="*/ 0 h 112"/>
                  <a:gd name="T18" fmla="*/ 59 w 274"/>
                  <a:gd name="T19" fmla="*/ 0 h 112"/>
                  <a:gd name="T20" fmla="*/ 0 w 274"/>
                  <a:gd name="T21" fmla="*/ 59 h 112"/>
                  <a:gd name="T22" fmla="*/ 0 w 274"/>
                  <a:gd name="T23" fmla="*/ 112 h 112"/>
                  <a:gd name="T24" fmla="*/ 32 w 274"/>
                  <a:gd name="T2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4" h="112">
                    <a:moveTo>
                      <a:pt x="32" y="112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44"/>
                      <a:pt x="44" y="32"/>
                      <a:pt x="59" y="32"/>
                    </a:cubicBezTo>
                    <a:cubicBezTo>
                      <a:pt x="215" y="32"/>
                      <a:pt x="215" y="32"/>
                      <a:pt x="215" y="32"/>
                    </a:cubicBezTo>
                    <a:cubicBezTo>
                      <a:pt x="230" y="32"/>
                      <a:pt x="242" y="44"/>
                      <a:pt x="242" y="59"/>
                    </a:cubicBezTo>
                    <a:cubicBezTo>
                      <a:pt x="242" y="112"/>
                      <a:pt x="242" y="112"/>
                      <a:pt x="242" y="112"/>
                    </a:cubicBezTo>
                    <a:cubicBezTo>
                      <a:pt x="274" y="112"/>
                      <a:pt x="274" y="112"/>
                      <a:pt x="274" y="112"/>
                    </a:cubicBezTo>
                    <a:cubicBezTo>
                      <a:pt x="274" y="59"/>
                      <a:pt x="274" y="59"/>
                      <a:pt x="274" y="59"/>
                    </a:cubicBezTo>
                    <a:cubicBezTo>
                      <a:pt x="274" y="27"/>
                      <a:pt x="248" y="0"/>
                      <a:pt x="21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0" y="27"/>
                      <a:pt x="0" y="59"/>
                    </a:cubicBezTo>
                    <a:cubicBezTo>
                      <a:pt x="0" y="112"/>
                      <a:pt x="0" y="112"/>
                      <a:pt x="0" y="112"/>
                    </a:cubicBez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A70F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4" name="Rectangle 77"/>
              <p:cNvSpPr>
                <a:spLocks noChangeArrowheads="1"/>
              </p:cNvSpPr>
              <p:nvPr/>
            </p:nvSpPr>
            <p:spPr bwMode="auto">
              <a:xfrm>
                <a:off x="8756650" y="5154613"/>
                <a:ext cx="257175" cy="115888"/>
              </a:xfrm>
              <a:prstGeom prst="rect">
                <a:avLst/>
              </a:prstGeom>
              <a:solidFill>
                <a:srgbClr val="4A0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5" name="Rectangle 78"/>
              <p:cNvSpPr>
                <a:spLocks noChangeArrowheads="1"/>
              </p:cNvSpPr>
              <p:nvPr/>
            </p:nvSpPr>
            <p:spPr bwMode="auto">
              <a:xfrm>
                <a:off x="11004550" y="5154613"/>
                <a:ext cx="252413" cy="115888"/>
              </a:xfrm>
              <a:prstGeom prst="rect">
                <a:avLst/>
              </a:prstGeom>
              <a:solidFill>
                <a:srgbClr val="4A0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6" name="Oval 79"/>
              <p:cNvSpPr>
                <a:spLocks noChangeArrowheads="1"/>
              </p:cNvSpPr>
              <p:nvPr/>
            </p:nvSpPr>
            <p:spPr bwMode="auto">
              <a:xfrm>
                <a:off x="9304338" y="3433763"/>
                <a:ext cx="1393825" cy="139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7" name="Rectangle 80"/>
              <p:cNvSpPr>
                <a:spLocks noChangeArrowheads="1"/>
              </p:cNvSpPr>
              <p:nvPr/>
            </p:nvSpPr>
            <p:spPr bwMode="auto">
              <a:xfrm>
                <a:off x="9907588" y="3736975"/>
                <a:ext cx="187325" cy="796925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28" name="Rectangle 81"/>
              <p:cNvSpPr>
                <a:spLocks noChangeArrowheads="1"/>
              </p:cNvSpPr>
              <p:nvPr/>
            </p:nvSpPr>
            <p:spPr bwMode="auto">
              <a:xfrm>
                <a:off x="9601200" y="4038600"/>
                <a:ext cx="800100" cy="192088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</p:grpSp>
      <p:grpSp>
        <p:nvGrpSpPr>
          <p:cNvPr id="29" name="Grupp 28"/>
          <p:cNvGrpSpPr/>
          <p:nvPr/>
        </p:nvGrpSpPr>
        <p:grpSpPr>
          <a:xfrm>
            <a:off x="9487112" y="4458363"/>
            <a:ext cx="2025547" cy="1098366"/>
            <a:chOff x="2614963" y="2033588"/>
            <a:chExt cx="2025547" cy="1098366"/>
          </a:xfrm>
        </p:grpSpPr>
        <p:grpSp>
          <p:nvGrpSpPr>
            <p:cNvPr id="30" name="Grupp 29"/>
            <p:cNvGrpSpPr/>
            <p:nvPr/>
          </p:nvGrpSpPr>
          <p:grpSpPr>
            <a:xfrm>
              <a:off x="3593256" y="2033588"/>
              <a:ext cx="1047254" cy="1098366"/>
              <a:chOff x="611573" y="2442386"/>
              <a:chExt cx="1047254" cy="1098366"/>
            </a:xfrm>
          </p:grpSpPr>
          <p:grpSp>
            <p:nvGrpSpPr>
              <p:cNvPr id="32" name="Group 4"/>
              <p:cNvGrpSpPr/>
              <p:nvPr/>
            </p:nvGrpSpPr>
            <p:grpSpPr>
              <a:xfrm>
                <a:off x="973241" y="2442386"/>
                <a:ext cx="685586" cy="965051"/>
                <a:chOff x="1796327" y="1878933"/>
                <a:chExt cx="2066853" cy="3142498"/>
              </a:xfrm>
            </p:grpSpPr>
            <p:sp>
              <p:nvSpPr>
                <p:cNvPr id="53" name="Freeform 20"/>
                <p:cNvSpPr>
                  <a:spLocks/>
                </p:cNvSpPr>
                <p:nvPr/>
              </p:nvSpPr>
              <p:spPr bwMode="auto">
                <a:xfrm>
                  <a:off x="1796327" y="3857678"/>
                  <a:ext cx="2066853" cy="1132547"/>
                </a:xfrm>
                <a:custGeom>
                  <a:avLst/>
                  <a:gdLst>
                    <a:gd name="T0" fmla="*/ 290 w 579"/>
                    <a:gd name="T1" fmla="*/ 0 h 317"/>
                    <a:gd name="T2" fmla="*/ 0 w 579"/>
                    <a:gd name="T3" fmla="*/ 317 h 317"/>
                    <a:gd name="T4" fmla="*/ 579 w 579"/>
                    <a:gd name="T5" fmla="*/ 317 h 317"/>
                    <a:gd name="T6" fmla="*/ 290 w 579"/>
                    <a:gd name="T7" fmla="*/ 0 h 3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9" h="317">
                      <a:moveTo>
                        <a:pt x="290" y="0"/>
                      </a:moveTo>
                      <a:cubicBezTo>
                        <a:pt x="130" y="0"/>
                        <a:pt x="0" y="139"/>
                        <a:pt x="0" y="317"/>
                      </a:cubicBezTo>
                      <a:cubicBezTo>
                        <a:pt x="579" y="317"/>
                        <a:pt x="579" y="317"/>
                        <a:pt x="579" y="317"/>
                      </a:cubicBezTo>
                      <a:cubicBezTo>
                        <a:pt x="579" y="139"/>
                        <a:pt x="450" y="0"/>
                        <a:pt x="290" y="0"/>
                      </a:cubicBezTo>
                      <a:close/>
                    </a:path>
                  </a:pathLst>
                </a:custGeom>
                <a:solidFill>
                  <a:srgbClr val="FE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54" name="Freeform 21"/>
                <p:cNvSpPr>
                  <a:spLocks/>
                </p:cNvSpPr>
                <p:nvPr/>
              </p:nvSpPr>
              <p:spPr bwMode="auto">
                <a:xfrm>
                  <a:off x="1799999" y="3883376"/>
                  <a:ext cx="2063181" cy="1138054"/>
                </a:xfrm>
                <a:custGeom>
                  <a:avLst/>
                  <a:gdLst>
                    <a:gd name="T0" fmla="*/ 578 w 578"/>
                    <a:gd name="T1" fmla="*/ 319 h 319"/>
                    <a:gd name="T2" fmla="*/ 578 w 578"/>
                    <a:gd name="T3" fmla="*/ 254 h 319"/>
                    <a:gd name="T4" fmla="*/ 320 w 578"/>
                    <a:gd name="T5" fmla="*/ 0 h 319"/>
                    <a:gd name="T6" fmla="*/ 258 w 578"/>
                    <a:gd name="T7" fmla="*/ 0 h 319"/>
                    <a:gd name="T8" fmla="*/ 0 w 578"/>
                    <a:gd name="T9" fmla="*/ 254 h 319"/>
                    <a:gd name="T10" fmla="*/ 0 w 578"/>
                    <a:gd name="T11" fmla="*/ 319 h 319"/>
                    <a:gd name="T12" fmla="*/ 578 w 578"/>
                    <a:gd name="T13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78" h="319">
                      <a:moveTo>
                        <a:pt x="578" y="319"/>
                      </a:moveTo>
                      <a:cubicBezTo>
                        <a:pt x="578" y="254"/>
                        <a:pt x="578" y="254"/>
                        <a:pt x="578" y="254"/>
                      </a:cubicBezTo>
                      <a:cubicBezTo>
                        <a:pt x="578" y="114"/>
                        <a:pt x="463" y="0"/>
                        <a:pt x="320" y="0"/>
                      </a:cubicBezTo>
                      <a:cubicBezTo>
                        <a:pt x="258" y="0"/>
                        <a:pt x="258" y="0"/>
                        <a:pt x="258" y="0"/>
                      </a:cubicBezTo>
                      <a:cubicBezTo>
                        <a:pt x="115" y="0"/>
                        <a:pt x="0" y="114"/>
                        <a:pt x="0" y="254"/>
                      </a:cubicBezTo>
                      <a:cubicBezTo>
                        <a:pt x="0" y="319"/>
                        <a:pt x="0" y="319"/>
                        <a:pt x="0" y="319"/>
                      </a:cubicBezTo>
                      <a:lnTo>
                        <a:pt x="578" y="319"/>
                      </a:lnTo>
                      <a:close/>
                    </a:path>
                  </a:pathLst>
                </a:custGeom>
                <a:solidFill>
                  <a:srgbClr val="F1F2F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55" name="Freeform 22"/>
                <p:cNvSpPr>
                  <a:spLocks/>
                </p:cNvSpPr>
                <p:nvPr/>
              </p:nvSpPr>
              <p:spPr bwMode="auto">
                <a:xfrm>
                  <a:off x="2523213" y="3899897"/>
                  <a:ext cx="603902" cy="1121534"/>
                </a:xfrm>
                <a:custGeom>
                  <a:avLst/>
                  <a:gdLst>
                    <a:gd name="T0" fmla="*/ 0 w 329"/>
                    <a:gd name="T1" fmla="*/ 2 h 611"/>
                    <a:gd name="T2" fmla="*/ 177 w 329"/>
                    <a:gd name="T3" fmla="*/ 611 h 611"/>
                    <a:gd name="T4" fmla="*/ 329 w 329"/>
                    <a:gd name="T5" fmla="*/ 0 h 611"/>
                    <a:gd name="T6" fmla="*/ 0 w 329"/>
                    <a:gd name="T7" fmla="*/ 2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29" h="611">
                      <a:moveTo>
                        <a:pt x="0" y="2"/>
                      </a:moveTo>
                      <a:lnTo>
                        <a:pt x="177" y="611"/>
                      </a:lnTo>
                      <a:lnTo>
                        <a:pt x="329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C0504D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56" name="Freeform 23"/>
                <p:cNvSpPr>
                  <a:spLocks/>
                </p:cNvSpPr>
                <p:nvPr/>
              </p:nvSpPr>
              <p:spPr bwMode="auto">
                <a:xfrm>
                  <a:off x="2523213" y="3899897"/>
                  <a:ext cx="603902" cy="1121534"/>
                </a:xfrm>
                <a:custGeom>
                  <a:avLst/>
                  <a:gdLst>
                    <a:gd name="T0" fmla="*/ 0 w 329"/>
                    <a:gd name="T1" fmla="*/ 2 h 611"/>
                    <a:gd name="T2" fmla="*/ 177 w 329"/>
                    <a:gd name="T3" fmla="*/ 611 h 611"/>
                    <a:gd name="T4" fmla="*/ 329 w 329"/>
                    <a:gd name="T5" fmla="*/ 0 h 6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29" h="611">
                      <a:moveTo>
                        <a:pt x="0" y="2"/>
                      </a:moveTo>
                      <a:lnTo>
                        <a:pt x="177" y="611"/>
                      </a:lnTo>
                      <a:lnTo>
                        <a:pt x="32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57" name="Freeform 24"/>
                <p:cNvSpPr>
                  <a:spLocks/>
                </p:cNvSpPr>
                <p:nvPr/>
              </p:nvSpPr>
              <p:spPr bwMode="auto">
                <a:xfrm>
                  <a:off x="2710441" y="3989840"/>
                  <a:ext cx="277171" cy="1031591"/>
                </a:xfrm>
                <a:custGeom>
                  <a:avLst/>
                  <a:gdLst>
                    <a:gd name="T0" fmla="*/ 97 w 151"/>
                    <a:gd name="T1" fmla="*/ 113 h 562"/>
                    <a:gd name="T2" fmla="*/ 138 w 151"/>
                    <a:gd name="T3" fmla="*/ 68 h 562"/>
                    <a:gd name="T4" fmla="*/ 62 w 151"/>
                    <a:gd name="T5" fmla="*/ 0 h 562"/>
                    <a:gd name="T6" fmla="*/ 11 w 151"/>
                    <a:gd name="T7" fmla="*/ 68 h 562"/>
                    <a:gd name="T8" fmla="*/ 54 w 151"/>
                    <a:gd name="T9" fmla="*/ 113 h 562"/>
                    <a:gd name="T10" fmla="*/ 0 w 151"/>
                    <a:gd name="T11" fmla="*/ 424 h 562"/>
                    <a:gd name="T12" fmla="*/ 75 w 151"/>
                    <a:gd name="T13" fmla="*/ 562 h 562"/>
                    <a:gd name="T14" fmla="*/ 151 w 151"/>
                    <a:gd name="T15" fmla="*/ 432 h 562"/>
                    <a:gd name="T16" fmla="*/ 97 w 151"/>
                    <a:gd name="T17" fmla="*/ 113 h 5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1" h="562">
                      <a:moveTo>
                        <a:pt x="97" y="113"/>
                      </a:moveTo>
                      <a:lnTo>
                        <a:pt x="138" y="68"/>
                      </a:lnTo>
                      <a:lnTo>
                        <a:pt x="62" y="0"/>
                      </a:lnTo>
                      <a:lnTo>
                        <a:pt x="11" y="68"/>
                      </a:lnTo>
                      <a:lnTo>
                        <a:pt x="54" y="113"/>
                      </a:lnTo>
                      <a:lnTo>
                        <a:pt x="0" y="424"/>
                      </a:lnTo>
                      <a:lnTo>
                        <a:pt x="75" y="562"/>
                      </a:lnTo>
                      <a:lnTo>
                        <a:pt x="151" y="432"/>
                      </a:lnTo>
                      <a:lnTo>
                        <a:pt x="97" y="113"/>
                      </a:lnTo>
                      <a:close/>
                    </a:path>
                  </a:pathLst>
                </a:custGeom>
                <a:solidFill>
                  <a:srgbClr val="9BBB59"/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58" name="Freeform 25"/>
                <p:cNvSpPr>
                  <a:spLocks/>
                </p:cNvSpPr>
                <p:nvPr/>
              </p:nvSpPr>
              <p:spPr bwMode="auto">
                <a:xfrm>
                  <a:off x="2848110" y="3903568"/>
                  <a:ext cx="607573" cy="1117863"/>
                </a:xfrm>
                <a:custGeom>
                  <a:avLst/>
                  <a:gdLst>
                    <a:gd name="T0" fmla="*/ 0 w 170"/>
                    <a:gd name="T1" fmla="*/ 313 h 313"/>
                    <a:gd name="T2" fmla="*/ 123 w 170"/>
                    <a:gd name="T3" fmla="*/ 121 h 313"/>
                    <a:gd name="T4" fmla="*/ 86 w 170"/>
                    <a:gd name="T5" fmla="*/ 103 h 313"/>
                    <a:gd name="T6" fmla="*/ 145 w 170"/>
                    <a:gd name="T7" fmla="*/ 86 h 313"/>
                    <a:gd name="T8" fmla="*/ 170 w 170"/>
                    <a:gd name="T9" fmla="*/ 37 h 313"/>
                    <a:gd name="T10" fmla="*/ 78 w 170"/>
                    <a:gd name="T11" fmla="*/ 0 h 313"/>
                    <a:gd name="T12" fmla="*/ 0 w 170"/>
                    <a:gd name="T13" fmla="*/ 313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0" h="313">
                      <a:moveTo>
                        <a:pt x="0" y="313"/>
                      </a:moveTo>
                      <a:cubicBezTo>
                        <a:pt x="123" y="121"/>
                        <a:pt x="123" y="121"/>
                        <a:pt x="123" y="121"/>
                      </a:cubicBezTo>
                      <a:cubicBezTo>
                        <a:pt x="86" y="103"/>
                        <a:pt x="86" y="103"/>
                        <a:pt x="86" y="103"/>
                      </a:cubicBezTo>
                      <a:cubicBezTo>
                        <a:pt x="145" y="86"/>
                        <a:pt x="145" y="86"/>
                        <a:pt x="145" y="86"/>
                      </a:cubicBezTo>
                      <a:cubicBezTo>
                        <a:pt x="170" y="37"/>
                        <a:pt x="170" y="37"/>
                        <a:pt x="170" y="37"/>
                      </a:cubicBezTo>
                      <a:cubicBezTo>
                        <a:pt x="170" y="37"/>
                        <a:pt x="129" y="6"/>
                        <a:pt x="78" y="0"/>
                      </a:cubicBezTo>
                      <a:cubicBezTo>
                        <a:pt x="64" y="55"/>
                        <a:pt x="0" y="313"/>
                        <a:pt x="0" y="313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59" name="Freeform 26"/>
                <p:cNvSpPr>
                  <a:spLocks/>
                </p:cNvSpPr>
                <p:nvPr/>
              </p:nvSpPr>
              <p:spPr bwMode="auto">
                <a:xfrm>
                  <a:off x="2235029" y="3883376"/>
                  <a:ext cx="613081" cy="1138054"/>
                </a:xfrm>
                <a:custGeom>
                  <a:avLst/>
                  <a:gdLst>
                    <a:gd name="T0" fmla="*/ 172 w 172"/>
                    <a:gd name="T1" fmla="*/ 319 h 319"/>
                    <a:gd name="T2" fmla="*/ 49 w 172"/>
                    <a:gd name="T3" fmla="*/ 127 h 319"/>
                    <a:gd name="T4" fmla="*/ 86 w 172"/>
                    <a:gd name="T5" fmla="*/ 109 h 319"/>
                    <a:gd name="T6" fmla="*/ 27 w 172"/>
                    <a:gd name="T7" fmla="*/ 92 h 319"/>
                    <a:gd name="T8" fmla="*/ 0 w 172"/>
                    <a:gd name="T9" fmla="*/ 37 h 319"/>
                    <a:gd name="T10" fmla="*/ 92 w 172"/>
                    <a:gd name="T11" fmla="*/ 0 h 319"/>
                    <a:gd name="T12" fmla="*/ 172 w 172"/>
                    <a:gd name="T13" fmla="*/ 319 h 3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2" h="319">
                      <a:moveTo>
                        <a:pt x="172" y="319"/>
                      </a:moveTo>
                      <a:cubicBezTo>
                        <a:pt x="49" y="127"/>
                        <a:pt x="49" y="127"/>
                        <a:pt x="49" y="127"/>
                      </a:cubicBezTo>
                      <a:cubicBezTo>
                        <a:pt x="86" y="109"/>
                        <a:pt x="86" y="109"/>
                        <a:pt x="86" y="109"/>
                      </a:cubicBezTo>
                      <a:cubicBezTo>
                        <a:pt x="27" y="92"/>
                        <a:pt x="27" y="92"/>
                        <a:pt x="27" y="92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7"/>
                        <a:pt x="40" y="12"/>
                        <a:pt x="92" y="0"/>
                      </a:cubicBezTo>
                      <a:cubicBezTo>
                        <a:pt x="106" y="55"/>
                        <a:pt x="172" y="319"/>
                        <a:pt x="172" y="31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0" name="Oval 27"/>
                <p:cNvSpPr>
                  <a:spLocks noChangeArrowheads="1"/>
                </p:cNvSpPr>
                <p:nvPr/>
              </p:nvSpPr>
              <p:spPr bwMode="auto">
                <a:xfrm>
                  <a:off x="2545241" y="4738752"/>
                  <a:ext cx="106463" cy="97285"/>
                </a:xfrm>
                <a:prstGeom prst="ellipse">
                  <a:avLst/>
                </a:pr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1" name="Freeform 28"/>
                <p:cNvSpPr>
                  <a:spLocks/>
                </p:cNvSpPr>
                <p:nvPr/>
              </p:nvSpPr>
              <p:spPr bwMode="auto">
                <a:xfrm>
                  <a:off x="2299274" y="3778749"/>
                  <a:ext cx="1132546" cy="739735"/>
                </a:xfrm>
                <a:custGeom>
                  <a:avLst/>
                  <a:gdLst>
                    <a:gd name="T0" fmla="*/ 310 w 317"/>
                    <a:gd name="T1" fmla="*/ 207 h 207"/>
                    <a:gd name="T2" fmla="*/ 297 w 317"/>
                    <a:gd name="T3" fmla="*/ 205 h 207"/>
                    <a:gd name="T4" fmla="*/ 272 w 317"/>
                    <a:gd name="T5" fmla="*/ 104 h 207"/>
                    <a:gd name="T6" fmla="*/ 255 w 317"/>
                    <a:gd name="T7" fmla="*/ 47 h 207"/>
                    <a:gd name="T8" fmla="*/ 246 w 317"/>
                    <a:gd name="T9" fmla="*/ 32 h 207"/>
                    <a:gd name="T10" fmla="*/ 158 w 317"/>
                    <a:gd name="T11" fmla="*/ 14 h 207"/>
                    <a:gd name="T12" fmla="*/ 71 w 317"/>
                    <a:gd name="T13" fmla="*/ 26 h 207"/>
                    <a:gd name="T14" fmla="*/ 65 w 317"/>
                    <a:gd name="T15" fmla="*/ 31 h 207"/>
                    <a:gd name="T16" fmla="*/ 43 w 317"/>
                    <a:gd name="T17" fmla="*/ 61 h 207"/>
                    <a:gd name="T18" fmla="*/ 14 w 317"/>
                    <a:gd name="T19" fmla="*/ 112 h 207"/>
                    <a:gd name="T20" fmla="*/ 0 w 317"/>
                    <a:gd name="T21" fmla="*/ 112 h 207"/>
                    <a:gd name="T22" fmla="*/ 36 w 317"/>
                    <a:gd name="T23" fmla="*/ 50 h 207"/>
                    <a:gd name="T24" fmla="*/ 52 w 317"/>
                    <a:gd name="T25" fmla="*/ 31 h 207"/>
                    <a:gd name="T26" fmla="*/ 65 w 317"/>
                    <a:gd name="T27" fmla="*/ 14 h 207"/>
                    <a:gd name="T28" fmla="*/ 158 w 317"/>
                    <a:gd name="T29" fmla="*/ 1 h 207"/>
                    <a:gd name="T30" fmla="*/ 254 w 317"/>
                    <a:gd name="T31" fmla="*/ 21 h 207"/>
                    <a:gd name="T32" fmla="*/ 268 w 317"/>
                    <a:gd name="T33" fmla="*/ 49 h 207"/>
                    <a:gd name="T34" fmla="*/ 283 w 317"/>
                    <a:gd name="T35" fmla="*/ 96 h 207"/>
                    <a:gd name="T36" fmla="*/ 310 w 317"/>
                    <a:gd name="T37" fmla="*/ 207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17" h="207">
                      <a:moveTo>
                        <a:pt x="310" y="207"/>
                      </a:moveTo>
                      <a:cubicBezTo>
                        <a:pt x="297" y="205"/>
                        <a:pt x="297" y="205"/>
                        <a:pt x="297" y="205"/>
                      </a:cubicBezTo>
                      <a:cubicBezTo>
                        <a:pt x="303" y="147"/>
                        <a:pt x="287" y="124"/>
                        <a:pt x="272" y="104"/>
                      </a:cubicBezTo>
                      <a:cubicBezTo>
                        <a:pt x="261" y="88"/>
                        <a:pt x="251" y="74"/>
                        <a:pt x="255" y="47"/>
                      </a:cubicBezTo>
                      <a:cubicBezTo>
                        <a:pt x="255" y="44"/>
                        <a:pt x="255" y="38"/>
                        <a:pt x="246" y="32"/>
                      </a:cubicBezTo>
                      <a:cubicBezTo>
                        <a:pt x="231" y="22"/>
                        <a:pt x="198" y="15"/>
                        <a:pt x="158" y="14"/>
                      </a:cubicBezTo>
                      <a:cubicBezTo>
                        <a:pt x="121" y="14"/>
                        <a:pt x="86" y="18"/>
                        <a:pt x="71" y="26"/>
                      </a:cubicBezTo>
                      <a:cubicBezTo>
                        <a:pt x="66" y="29"/>
                        <a:pt x="65" y="30"/>
                        <a:pt x="65" y="31"/>
                      </a:cubicBezTo>
                      <a:cubicBezTo>
                        <a:pt x="65" y="48"/>
                        <a:pt x="53" y="55"/>
                        <a:pt x="43" y="61"/>
                      </a:cubicBezTo>
                      <a:cubicBezTo>
                        <a:pt x="28" y="70"/>
                        <a:pt x="14" y="79"/>
                        <a:pt x="14" y="112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71"/>
                        <a:pt x="21" y="59"/>
                        <a:pt x="36" y="50"/>
                      </a:cubicBezTo>
                      <a:cubicBezTo>
                        <a:pt x="47" y="43"/>
                        <a:pt x="52" y="40"/>
                        <a:pt x="52" y="31"/>
                      </a:cubicBezTo>
                      <a:cubicBezTo>
                        <a:pt x="52" y="24"/>
                        <a:pt x="56" y="19"/>
                        <a:pt x="65" y="14"/>
                      </a:cubicBezTo>
                      <a:cubicBezTo>
                        <a:pt x="82" y="5"/>
                        <a:pt x="119" y="0"/>
                        <a:pt x="158" y="1"/>
                      </a:cubicBezTo>
                      <a:cubicBezTo>
                        <a:pt x="179" y="1"/>
                        <a:pt x="229" y="4"/>
                        <a:pt x="254" y="21"/>
                      </a:cubicBezTo>
                      <a:cubicBezTo>
                        <a:pt x="267" y="31"/>
                        <a:pt x="269" y="42"/>
                        <a:pt x="268" y="49"/>
                      </a:cubicBezTo>
                      <a:cubicBezTo>
                        <a:pt x="265" y="70"/>
                        <a:pt x="273" y="81"/>
                        <a:pt x="283" y="96"/>
                      </a:cubicBezTo>
                      <a:cubicBezTo>
                        <a:pt x="298" y="118"/>
                        <a:pt x="317" y="144"/>
                        <a:pt x="310" y="207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2" name="Oval 29"/>
                <p:cNvSpPr>
                  <a:spLocks noChangeArrowheads="1"/>
                </p:cNvSpPr>
                <p:nvPr/>
              </p:nvSpPr>
              <p:spPr bwMode="auto">
                <a:xfrm>
                  <a:off x="2091855" y="4790148"/>
                  <a:ext cx="110134" cy="95449"/>
                </a:xfrm>
                <a:prstGeom prst="ellipse">
                  <a:avLst/>
                </a:pr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3" name="Oval 30"/>
                <p:cNvSpPr>
                  <a:spLocks noChangeArrowheads="1"/>
                </p:cNvSpPr>
                <p:nvPr/>
              </p:nvSpPr>
              <p:spPr bwMode="auto">
                <a:xfrm>
                  <a:off x="3220730" y="4485444"/>
                  <a:ext cx="288184" cy="290020"/>
                </a:xfrm>
                <a:prstGeom prst="ellipse">
                  <a:avLst/>
                </a:pr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4" name="Oval 31"/>
                <p:cNvSpPr>
                  <a:spLocks noChangeArrowheads="1"/>
                </p:cNvSpPr>
                <p:nvPr/>
              </p:nvSpPr>
              <p:spPr bwMode="auto">
                <a:xfrm>
                  <a:off x="3281305" y="4542347"/>
                  <a:ext cx="170707" cy="172544"/>
                </a:xfrm>
                <a:prstGeom prst="ellipse">
                  <a:avLst/>
                </a:pr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5" name="Freeform 32"/>
                <p:cNvSpPr>
                  <a:spLocks/>
                </p:cNvSpPr>
                <p:nvPr/>
              </p:nvSpPr>
              <p:spPr bwMode="auto">
                <a:xfrm>
                  <a:off x="3184019" y="2603984"/>
                  <a:ext cx="479083" cy="561684"/>
                </a:xfrm>
                <a:custGeom>
                  <a:avLst/>
                  <a:gdLst>
                    <a:gd name="T0" fmla="*/ 57 w 134"/>
                    <a:gd name="T1" fmla="*/ 154 h 157"/>
                    <a:gd name="T2" fmla="*/ 6 w 134"/>
                    <a:gd name="T3" fmla="*/ 72 h 157"/>
                    <a:gd name="T4" fmla="*/ 78 w 134"/>
                    <a:gd name="T5" fmla="*/ 3 h 157"/>
                    <a:gd name="T6" fmla="*/ 129 w 134"/>
                    <a:gd name="T7" fmla="*/ 85 h 157"/>
                    <a:gd name="T8" fmla="*/ 57 w 134"/>
                    <a:gd name="T9" fmla="*/ 154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157">
                      <a:moveTo>
                        <a:pt x="57" y="154"/>
                      </a:moveTo>
                      <a:cubicBezTo>
                        <a:pt x="23" y="150"/>
                        <a:pt x="0" y="114"/>
                        <a:pt x="6" y="72"/>
                      </a:cubicBezTo>
                      <a:cubicBezTo>
                        <a:pt x="12" y="31"/>
                        <a:pt x="44" y="0"/>
                        <a:pt x="78" y="3"/>
                      </a:cubicBezTo>
                      <a:cubicBezTo>
                        <a:pt x="112" y="7"/>
                        <a:pt x="134" y="43"/>
                        <a:pt x="129" y="85"/>
                      </a:cubicBezTo>
                      <a:cubicBezTo>
                        <a:pt x="123" y="126"/>
                        <a:pt x="91" y="157"/>
                        <a:pt x="57" y="154"/>
                      </a:cubicBezTo>
                      <a:close/>
                    </a:path>
                  </a:pathLst>
                </a:custGeom>
                <a:solidFill>
                  <a:srgbClr val="FE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6" name="Freeform 33"/>
                <p:cNvSpPr>
                  <a:spLocks/>
                </p:cNvSpPr>
                <p:nvPr/>
              </p:nvSpPr>
              <p:spPr bwMode="auto">
                <a:xfrm>
                  <a:off x="3184019" y="2603984"/>
                  <a:ext cx="464399" cy="554342"/>
                </a:xfrm>
                <a:custGeom>
                  <a:avLst/>
                  <a:gdLst>
                    <a:gd name="T0" fmla="*/ 6 w 130"/>
                    <a:gd name="T1" fmla="*/ 72 h 155"/>
                    <a:gd name="T2" fmla="*/ 57 w 130"/>
                    <a:gd name="T3" fmla="*/ 154 h 155"/>
                    <a:gd name="T4" fmla="*/ 81 w 130"/>
                    <a:gd name="T5" fmla="*/ 150 h 155"/>
                    <a:gd name="T6" fmla="*/ 83 w 130"/>
                    <a:gd name="T7" fmla="*/ 150 h 155"/>
                    <a:gd name="T8" fmla="*/ 87 w 130"/>
                    <a:gd name="T9" fmla="*/ 148 h 155"/>
                    <a:gd name="T10" fmla="*/ 89 w 130"/>
                    <a:gd name="T11" fmla="*/ 147 h 155"/>
                    <a:gd name="T12" fmla="*/ 92 w 130"/>
                    <a:gd name="T13" fmla="*/ 145 h 155"/>
                    <a:gd name="T14" fmla="*/ 94 w 130"/>
                    <a:gd name="T15" fmla="*/ 144 h 155"/>
                    <a:gd name="T16" fmla="*/ 98 w 130"/>
                    <a:gd name="T17" fmla="*/ 141 h 155"/>
                    <a:gd name="T18" fmla="*/ 99 w 130"/>
                    <a:gd name="T19" fmla="*/ 140 h 155"/>
                    <a:gd name="T20" fmla="*/ 103 w 130"/>
                    <a:gd name="T21" fmla="*/ 136 h 155"/>
                    <a:gd name="T22" fmla="*/ 105 w 130"/>
                    <a:gd name="T23" fmla="*/ 135 h 155"/>
                    <a:gd name="T24" fmla="*/ 108 w 130"/>
                    <a:gd name="T25" fmla="*/ 132 h 155"/>
                    <a:gd name="T26" fmla="*/ 109 w 130"/>
                    <a:gd name="T27" fmla="*/ 130 h 155"/>
                    <a:gd name="T28" fmla="*/ 112 w 130"/>
                    <a:gd name="T29" fmla="*/ 127 h 155"/>
                    <a:gd name="T30" fmla="*/ 113 w 130"/>
                    <a:gd name="T31" fmla="*/ 125 h 155"/>
                    <a:gd name="T32" fmla="*/ 116 w 130"/>
                    <a:gd name="T33" fmla="*/ 121 h 155"/>
                    <a:gd name="T34" fmla="*/ 117 w 130"/>
                    <a:gd name="T35" fmla="*/ 120 h 155"/>
                    <a:gd name="T36" fmla="*/ 120 w 130"/>
                    <a:gd name="T37" fmla="*/ 114 h 155"/>
                    <a:gd name="T38" fmla="*/ 120 w 130"/>
                    <a:gd name="T39" fmla="*/ 113 h 155"/>
                    <a:gd name="T40" fmla="*/ 123 w 130"/>
                    <a:gd name="T41" fmla="*/ 108 h 155"/>
                    <a:gd name="T42" fmla="*/ 123 w 130"/>
                    <a:gd name="T43" fmla="*/ 105 h 155"/>
                    <a:gd name="T44" fmla="*/ 125 w 130"/>
                    <a:gd name="T45" fmla="*/ 101 h 155"/>
                    <a:gd name="T46" fmla="*/ 126 w 130"/>
                    <a:gd name="T47" fmla="*/ 99 h 155"/>
                    <a:gd name="T48" fmla="*/ 127 w 130"/>
                    <a:gd name="T49" fmla="*/ 94 h 155"/>
                    <a:gd name="T50" fmla="*/ 127 w 130"/>
                    <a:gd name="T51" fmla="*/ 92 h 155"/>
                    <a:gd name="T52" fmla="*/ 129 w 130"/>
                    <a:gd name="T53" fmla="*/ 85 h 155"/>
                    <a:gd name="T54" fmla="*/ 129 w 130"/>
                    <a:gd name="T55" fmla="*/ 78 h 155"/>
                    <a:gd name="T56" fmla="*/ 130 w 130"/>
                    <a:gd name="T57" fmla="*/ 76 h 155"/>
                    <a:gd name="T58" fmla="*/ 130 w 130"/>
                    <a:gd name="T59" fmla="*/ 71 h 155"/>
                    <a:gd name="T60" fmla="*/ 130 w 130"/>
                    <a:gd name="T61" fmla="*/ 69 h 155"/>
                    <a:gd name="T62" fmla="*/ 129 w 130"/>
                    <a:gd name="T63" fmla="*/ 62 h 155"/>
                    <a:gd name="T64" fmla="*/ 129 w 130"/>
                    <a:gd name="T65" fmla="*/ 62 h 155"/>
                    <a:gd name="T66" fmla="*/ 128 w 130"/>
                    <a:gd name="T67" fmla="*/ 56 h 155"/>
                    <a:gd name="T68" fmla="*/ 128 w 130"/>
                    <a:gd name="T69" fmla="*/ 54 h 155"/>
                    <a:gd name="T70" fmla="*/ 127 w 130"/>
                    <a:gd name="T71" fmla="*/ 50 h 155"/>
                    <a:gd name="T72" fmla="*/ 126 w 130"/>
                    <a:gd name="T73" fmla="*/ 48 h 155"/>
                    <a:gd name="T74" fmla="*/ 124 w 130"/>
                    <a:gd name="T75" fmla="*/ 42 h 155"/>
                    <a:gd name="T76" fmla="*/ 123 w 130"/>
                    <a:gd name="T77" fmla="*/ 41 h 155"/>
                    <a:gd name="T78" fmla="*/ 122 w 130"/>
                    <a:gd name="T79" fmla="*/ 37 h 155"/>
                    <a:gd name="T80" fmla="*/ 121 w 130"/>
                    <a:gd name="T81" fmla="*/ 34 h 155"/>
                    <a:gd name="T82" fmla="*/ 119 w 130"/>
                    <a:gd name="T83" fmla="*/ 31 h 155"/>
                    <a:gd name="T84" fmla="*/ 118 w 130"/>
                    <a:gd name="T85" fmla="*/ 29 h 155"/>
                    <a:gd name="T86" fmla="*/ 115 w 130"/>
                    <a:gd name="T87" fmla="*/ 25 h 155"/>
                    <a:gd name="T88" fmla="*/ 113 w 130"/>
                    <a:gd name="T89" fmla="*/ 23 h 155"/>
                    <a:gd name="T90" fmla="*/ 111 w 130"/>
                    <a:gd name="T91" fmla="*/ 21 h 155"/>
                    <a:gd name="T92" fmla="*/ 109 w 130"/>
                    <a:gd name="T93" fmla="*/ 19 h 155"/>
                    <a:gd name="T94" fmla="*/ 107 w 130"/>
                    <a:gd name="T95" fmla="*/ 17 h 155"/>
                    <a:gd name="T96" fmla="*/ 105 w 130"/>
                    <a:gd name="T97" fmla="*/ 15 h 155"/>
                    <a:gd name="T98" fmla="*/ 101 w 130"/>
                    <a:gd name="T99" fmla="*/ 12 h 155"/>
                    <a:gd name="T100" fmla="*/ 101 w 130"/>
                    <a:gd name="T101" fmla="*/ 12 h 155"/>
                    <a:gd name="T102" fmla="*/ 101 w 130"/>
                    <a:gd name="T103" fmla="*/ 12 h 155"/>
                    <a:gd name="T104" fmla="*/ 92 w 130"/>
                    <a:gd name="T105" fmla="*/ 7 h 155"/>
                    <a:gd name="T106" fmla="*/ 92 w 130"/>
                    <a:gd name="T107" fmla="*/ 7 h 155"/>
                    <a:gd name="T108" fmla="*/ 88 w 130"/>
                    <a:gd name="T109" fmla="*/ 6 h 155"/>
                    <a:gd name="T110" fmla="*/ 87 w 130"/>
                    <a:gd name="T111" fmla="*/ 5 h 155"/>
                    <a:gd name="T112" fmla="*/ 83 w 130"/>
                    <a:gd name="T113" fmla="*/ 4 h 155"/>
                    <a:gd name="T114" fmla="*/ 78 w 130"/>
                    <a:gd name="T115" fmla="*/ 3 h 155"/>
                    <a:gd name="T116" fmla="*/ 6 w 130"/>
                    <a:gd name="T117" fmla="*/ 72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30" h="155">
                      <a:moveTo>
                        <a:pt x="6" y="72"/>
                      </a:moveTo>
                      <a:cubicBezTo>
                        <a:pt x="0" y="114"/>
                        <a:pt x="23" y="150"/>
                        <a:pt x="57" y="154"/>
                      </a:cubicBezTo>
                      <a:cubicBezTo>
                        <a:pt x="65" y="155"/>
                        <a:pt x="74" y="153"/>
                        <a:pt x="81" y="150"/>
                      </a:cubicBezTo>
                      <a:cubicBezTo>
                        <a:pt x="82" y="150"/>
                        <a:pt x="82" y="150"/>
                        <a:pt x="83" y="150"/>
                      </a:cubicBezTo>
                      <a:cubicBezTo>
                        <a:pt x="84" y="149"/>
                        <a:pt x="86" y="149"/>
                        <a:pt x="87" y="148"/>
                      </a:cubicBezTo>
                      <a:cubicBezTo>
                        <a:pt x="87" y="148"/>
                        <a:pt x="88" y="147"/>
                        <a:pt x="89" y="147"/>
                      </a:cubicBezTo>
                      <a:cubicBezTo>
                        <a:pt x="90" y="146"/>
                        <a:pt x="91" y="146"/>
                        <a:pt x="92" y="145"/>
                      </a:cubicBezTo>
                      <a:cubicBezTo>
                        <a:pt x="93" y="145"/>
                        <a:pt x="93" y="144"/>
                        <a:pt x="94" y="144"/>
                      </a:cubicBezTo>
                      <a:cubicBezTo>
                        <a:pt x="95" y="143"/>
                        <a:pt x="96" y="142"/>
                        <a:pt x="98" y="141"/>
                      </a:cubicBezTo>
                      <a:cubicBezTo>
                        <a:pt x="98" y="141"/>
                        <a:pt x="98" y="141"/>
                        <a:pt x="99" y="140"/>
                      </a:cubicBezTo>
                      <a:cubicBezTo>
                        <a:pt x="100" y="139"/>
                        <a:pt x="102" y="138"/>
                        <a:pt x="103" y="136"/>
                      </a:cubicBezTo>
                      <a:cubicBezTo>
                        <a:pt x="104" y="136"/>
                        <a:pt x="104" y="136"/>
                        <a:pt x="105" y="135"/>
                      </a:cubicBezTo>
                      <a:cubicBezTo>
                        <a:pt x="106" y="134"/>
                        <a:pt x="107" y="133"/>
                        <a:pt x="108" y="132"/>
                      </a:cubicBezTo>
                      <a:cubicBezTo>
                        <a:pt x="108" y="131"/>
                        <a:pt x="109" y="131"/>
                        <a:pt x="109" y="130"/>
                      </a:cubicBezTo>
                      <a:cubicBezTo>
                        <a:pt x="110" y="129"/>
                        <a:pt x="111" y="128"/>
                        <a:pt x="112" y="127"/>
                      </a:cubicBezTo>
                      <a:cubicBezTo>
                        <a:pt x="112" y="126"/>
                        <a:pt x="113" y="126"/>
                        <a:pt x="113" y="125"/>
                      </a:cubicBezTo>
                      <a:cubicBezTo>
                        <a:pt x="114" y="124"/>
                        <a:pt x="115" y="122"/>
                        <a:pt x="116" y="121"/>
                      </a:cubicBezTo>
                      <a:cubicBezTo>
                        <a:pt x="116" y="121"/>
                        <a:pt x="116" y="120"/>
                        <a:pt x="117" y="120"/>
                      </a:cubicBezTo>
                      <a:cubicBezTo>
                        <a:pt x="118" y="118"/>
                        <a:pt x="119" y="116"/>
                        <a:pt x="120" y="114"/>
                      </a:cubicBezTo>
                      <a:cubicBezTo>
                        <a:pt x="120" y="113"/>
                        <a:pt x="120" y="113"/>
                        <a:pt x="120" y="113"/>
                      </a:cubicBezTo>
                      <a:cubicBezTo>
                        <a:pt x="121" y="111"/>
                        <a:pt x="122" y="109"/>
                        <a:pt x="123" y="108"/>
                      </a:cubicBezTo>
                      <a:cubicBezTo>
                        <a:pt x="123" y="107"/>
                        <a:pt x="123" y="106"/>
                        <a:pt x="123" y="105"/>
                      </a:cubicBezTo>
                      <a:cubicBezTo>
                        <a:pt x="124" y="104"/>
                        <a:pt x="125" y="103"/>
                        <a:pt x="125" y="101"/>
                      </a:cubicBezTo>
                      <a:cubicBezTo>
                        <a:pt x="125" y="100"/>
                        <a:pt x="125" y="100"/>
                        <a:pt x="126" y="99"/>
                      </a:cubicBezTo>
                      <a:cubicBezTo>
                        <a:pt x="126" y="97"/>
                        <a:pt x="127" y="96"/>
                        <a:pt x="127" y="94"/>
                      </a:cubicBezTo>
                      <a:cubicBezTo>
                        <a:pt x="127" y="93"/>
                        <a:pt x="127" y="93"/>
                        <a:pt x="127" y="92"/>
                      </a:cubicBezTo>
                      <a:cubicBezTo>
                        <a:pt x="128" y="90"/>
                        <a:pt x="128" y="87"/>
                        <a:pt x="129" y="85"/>
                      </a:cubicBezTo>
                      <a:cubicBezTo>
                        <a:pt x="129" y="83"/>
                        <a:pt x="129" y="80"/>
                        <a:pt x="129" y="78"/>
                      </a:cubicBezTo>
                      <a:cubicBezTo>
                        <a:pt x="129" y="77"/>
                        <a:pt x="129" y="77"/>
                        <a:pt x="130" y="76"/>
                      </a:cubicBezTo>
                      <a:cubicBezTo>
                        <a:pt x="130" y="74"/>
                        <a:pt x="130" y="73"/>
                        <a:pt x="130" y="71"/>
                      </a:cubicBezTo>
                      <a:cubicBezTo>
                        <a:pt x="130" y="70"/>
                        <a:pt x="130" y="70"/>
                        <a:pt x="130" y="69"/>
                      </a:cubicBezTo>
                      <a:cubicBezTo>
                        <a:pt x="129" y="67"/>
                        <a:pt x="129" y="65"/>
                        <a:pt x="129" y="62"/>
                      </a:cubicBezTo>
                      <a:cubicBezTo>
                        <a:pt x="129" y="62"/>
                        <a:pt x="129" y="62"/>
                        <a:pt x="129" y="62"/>
                      </a:cubicBezTo>
                      <a:cubicBezTo>
                        <a:pt x="129" y="60"/>
                        <a:pt x="128" y="58"/>
                        <a:pt x="128" y="56"/>
                      </a:cubicBezTo>
                      <a:cubicBezTo>
                        <a:pt x="128" y="55"/>
                        <a:pt x="128" y="55"/>
                        <a:pt x="128" y="54"/>
                      </a:cubicBezTo>
                      <a:cubicBezTo>
                        <a:pt x="127" y="52"/>
                        <a:pt x="127" y="51"/>
                        <a:pt x="127" y="50"/>
                      </a:cubicBezTo>
                      <a:cubicBezTo>
                        <a:pt x="126" y="49"/>
                        <a:pt x="126" y="48"/>
                        <a:pt x="126" y="48"/>
                      </a:cubicBezTo>
                      <a:cubicBezTo>
                        <a:pt x="125" y="46"/>
                        <a:pt x="125" y="44"/>
                        <a:pt x="124" y="42"/>
                      </a:cubicBezTo>
                      <a:cubicBezTo>
                        <a:pt x="124" y="42"/>
                        <a:pt x="124" y="41"/>
                        <a:pt x="123" y="41"/>
                      </a:cubicBezTo>
                      <a:cubicBezTo>
                        <a:pt x="123" y="39"/>
                        <a:pt x="122" y="38"/>
                        <a:pt x="122" y="37"/>
                      </a:cubicBezTo>
                      <a:cubicBezTo>
                        <a:pt x="121" y="36"/>
                        <a:pt x="121" y="35"/>
                        <a:pt x="121" y="34"/>
                      </a:cubicBezTo>
                      <a:cubicBezTo>
                        <a:pt x="120" y="33"/>
                        <a:pt x="119" y="32"/>
                        <a:pt x="119" y="31"/>
                      </a:cubicBezTo>
                      <a:cubicBezTo>
                        <a:pt x="118" y="31"/>
                        <a:pt x="118" y="30"/>
                        <a:pt x="118" y="29"/>
                      </a:cubicBezTo>
                      <a:cubicBezTo>
                        <a:pt x="117" y="28"/>
                        <a:pt x="116" y="27"/>
                        <a:pt x="115" y="25"/>
                      </a:cubicBezTo>
                      <a:cubicBezTo>
                        <a:pt x="114" y="25"/>
                        <a:pt x="114" y="24"/>
                        <a:pt x="113" y="23"/>
                      </a:cubicBezTo>
                      <a:cubicBezTo>
                        <a:pt x="113" y="22"/>
                        <a:pt x="112" y="22"/>
                        <a:pt x="111" y="21"/>
                      </a:cubicBezTo>
                      <a:cubicBezTo>
                        <a:pt x="110" y="20"/>
                        <a:pt x="110" y="19"/>
                        <a:pt x="109" y="19"/>
                      </a:cubicBezTo>
                      <a:cubicBezTo>
                        <a:pt x="109" y="18"/>
                        <a:pt x="108" y="17"/>
                        <a:pt x="107" y="17"/>
                      </a:cubicBezTo>
                      <a:cubicBezTo>
                        <a:pt x="106" y="16"/>
                        <a:pt x="106" y="16"/>
                        <a:pt x="105" y="15"/>
                      </a:cubicBezTo>
                      <a:cubicBezTo>
                        <a:pt x="104" y="14"/>
                        <a:pt x="103" y="13"/>
                        <a:pt x="101" y="12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101" y="12"/>
                        <a:pt x="101" y="12"/>
                        <a:pt x="101" y="12"/>
                      </a:cubicBezTo>
                      <a:cubicBezTo>
                        <a:pt x="98" y="10"/>
                        <a:pt x="95" y="9"/>
                        <a:pt x="92" y="7"/>
                      </a:cubicBezTo>
                      <a:cubicBezTo>
                        <a:pt x="92" y="7"/>
                        <a:pt x="92" y="7"/>
                        <a:pt x="92" y="7"/>
                      </a:cubicBezTo>
                      <a:cubicBezTo>
                        <a:pt x="91" y="7"/>
                        <a:pt x="90" y="6"/>
                        <a:pt x="88" y="6"/>
                      </a:cubicBezTo>
                      <a:cubicBezTo>
                        <a:pt x="88" y="6"/>
                        <a:pt x="88" y="6"/>
                        <a:pt x="87" y="5"/>
                      </a:cubicBezTo>
                      <a:cubicBezTo>
                        <a:pt x="86" y="5"/>
                        <a:pt x="84" y="5"/>
                        <a:pt x="83" y="4"/>
                      </a:cubicBezTo>
                      <a:cubicBezTo>
                        <a:pt x="81" y="4"/>
                        <a:pt x="80" y="4"/>
                        <a:pt x="78" y="3"/>
                      </a:cubicBezTo>
                      <a:cubicBezTo>
                        <a:pt x="44" y="0"/>
                        <a:pt x="12" y="31"/>
                        <a:pt x="6" y="72"/>
                      </a:cubicBezTo>
                      <a:close/>
                    </a:path>
                  </a:pathLst>
                </a:custGeom>
                <a:solidFill>
                  <a:srgbClr val="F2CD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7" name="Freeform 34"/>
                <p:cNvSpPr>
                  <a:spLocks/>
                </p:cNvSpPr>
                <p:nvPr/>
              </p:nvSpPr>
              <p:spPr bwMode="auto">
                <a:xfrm>
                  <a:off x="2631513" y="3575000"/>
                  <a:ext cx="400154" cy="414839"/>
                </a:xfrm>
                <a:custGeom>
                  <a:avLst/>
                  <a:gdLst>
                    <a:gd name="T0" fmla="*/ 218 w 218"/>
                    <a:gd name="T1" fmla="*/ 191 h 226"/>
                    <a:gd name="T2" fmla="*/ 105 w 218"/>
                    <a:gd name="T3" fmla="*/ 226 h 226"/>
                    <a:gd name="T4" fmla="*/ 0 w 218"/>
                    <a:gd name="T5" fmla="*/ 191 h 226"/>
                    <a:gd name="T6" fmla="*/ 0 w 218"/>
                    <a:gd name="T7" fmla="*/ 0 h 226"/>
                    <a:gd name="T8" fmla="*/ 218 w 218"/>
                    <a:gd name="T9" fmla="*/ 0 h 226"/>
                    <a:gd name="T10" fmla="*/ 218 w 218"/>
                    <a:gd name="T11" fmla="*/ 191 h 2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18" h="226">
                      <a:moveTo>
                        <a:pt x="218" y="191"/>
                      </a:moveTo>
                      <a:lnTo>
                        <a:pt x="105" y="226"/>
                      </a:lnTo>
                      <a:lnTo>
                        <a:pt x="0" y="191"/>
                      </a:lnTo>
                      <a:lnTo>
                        <a:pt x="0" y="0"/>
                      </a:lnTo>
                      <a:lnTo>
                        <a:pt x="218" y="0"/>
                      </a:lnTo>
                      <a:lnTo>
                        <a:pt x="218" y="191"/>
                      </a:lnTo>
                      <a:close/>
                    </a:path>
                  </a:pathLst>
                </a:custGeom>
                <a:solidFill>
                  <a:srgbClr val="FE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>
                  <a:off x="2831589" y="3575000"/>
                  <a:ext cx="200077" cy="411168"/>
                </a:xfrm>
                <a:custGeom>
                  <a:avLst/>
                  <a:gdLst>
                    <a:gd name="T0" fmla="*/ 0 w 109"/>
                    <a:gd name="T1" fmla="*/ 224 h 224"/>
                    <a:gd name="T2" fmla="*/ 109 w 109"/>
                    <a:gd name="T3" fmla="*/ 191 h 224"/>
                    <a:gd name="T4" fmla="*/ 109 w 109"/>
                    <a:gd name="T5" fmla="*/ 164 h 224"/>
                    <a:gd name="T6" fmla="*/ 109 w 109"/>
                    <a:gd name="T7" fmla="*/ 98 h 224"/>
                    <a:gd name="T8" fmla="*/ 109 w 109"/>
                    <a:gd name="T9" fmla="*/ 0 h 224"/>
                    <a:gd name="T10" fmla="*/ 0 w 109"/>
                    <a:gd name="T11" fmla="*/ 0 h 224"/>
                    <a:gd name="T12" fmla="*/ 0 w 109"/>
                    <a:gd name="T13" fmla="*/ 224 h 2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9" h="224">
                      <a:moveTo>
                        <a:pt x="0" y="224"/>
                      </a:moveTo>
                      <a:lnTo>
                        <a:pt x="109" y="191"/>
                      </a:lnTo>
                      <a:lnTo>
                        <a:pt x="109" y="164"/>
                      </a:lnTo>
                      <a:lnTo>
                        <a:pt x="109" y="98"/>
                      </a:lnTo>
                      <a:lnTo>
                        <a:pt x="109" y="0"/>
                      </a:lnTo>
                      <a:lnTo>
                        <a:pt x="0" y="0"/>
                      </a:lnTo>
                      <a:lnTo>
                        <a:pt x="0" y="224"/>
                      </a:lnTo>
                      <a:close/>
                    </a:path>
                  </a:pathLst>
                </a:custGeom>
                <a:solidFill>
                  <a:srgbClr val="F2CD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69" name="Freeform 36"/>
                <p:cNvSpPr>
                  <a:spLocks/>
                </p:cNvSpPr>
                <p:nvPr/>
              </p:nvSpPr>
              <p:spPr bwMode="auto">
                <a:xfrm>
                  <a:off x="2156100" y="1926658"/>
                  <a:ext cx="1336295" cy="1881461"/>
                </a:xfrm>
                <a:custGeom>
                  <a:avLst/>
                  <a:gdLst>
                    <a:gd name="T0" fmla="*/ 374 w 374"/>
                    <a:gd name="T1" fmla="*/ 238 h 527"/>
                    <a:gd name="T2" fmla="*/ 187 w 374"/>
                    <a:gd name="T3" fmla="*/ 0 h 527"/>
                    <a:gd name="T4" fmla="*/ 0 w 374"/>
                    <a:gd name="T5" fmla="*/ 238 h 527"/>
                    <a:gd name="T6" fmla="*/ 53 w 374"/>
                    <a:gd name="T7" fmla="*/ 472 h 527"/>
                    <a:gd name="T8" fmla="*/ 186 w 374"/>
                    <a:gd name="T9" fmla="*/ 527 h 527"/>
                    <a:gd name="T10" fmla="*/ 186 w 374"/>
                    <a:gd name="T11" fmla="*/ 527 h 527"/>
                    <a:gd name="T12" fmla="*/ 187 w 374"/>
                    <a:gd name="T13" fmla="*/ 527 h 527"/>
                    <a:gd name="T14" fmla="*/ 187 w 374"/>
                    <a:gd name="T15" fmla="*/ 527 h 527"/>
                    <a:gd name="T16" fmla="*/ 187 w 374"/>
                    <a:gd name="T17" fmla="*/ 527 h 527"/>
                    <a:gd name="T18" fmla="*/ 321 w 374"/>
                    <a:gd name="T19" fmla="*/ 472 h 527"/>
                    <a:gd name="T20" fmla="*/ 374 w 374"/>
                    <a:gd name="T21" fmla="*/ 238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374" h="527">
                      <a:moveTo>
                        <a:pt x="374" y="238"/>
                      </a:moveTo>
                      <a:cubicBezTo>
                        <a:pt x="374" y="86"/>
                        <a:pt x="290" y="0"/>
                        <a:pt x="187" y="0"/>
                      </a:cubicBezTo>
                      <a:cubicBezTo>
                        <a:pt x="83" y="0"/>
                        <a:pt x="0" y="86"/>
                        <a:pt x="0" y="238"/>
                      </a:cubicBezTo>
                      <a:cubicBezTo>
                        <a:pt x="0" y="302"/>
                        <a:pt x="19" y="443"/>
                        <a:pt x="53" y="472"/>
                      </a:cubicBezTo>
                      <a:cubicBezTo>
                        <a:pt x="75" y="492"/>
                        <a:pt x="150" y="527"/>
                        <a:pt x="186" y="527"/>
                      </a:cubicBezTo>
                      <a:cubicBezTo>
                        <a:pt x="186" y="527"/>
                        <a:pt x="186" y="527"/>
                        <a:pt x="186" y="527"/>
                      </a:cubicBezTo>
                      <a:cubicBezTo>
                        <a:pt x="186" y="527"/>
                        <a:pt x="187" y="527"/>
                        <a:pt x="187" y="527"/>
                      </a:cubicBezTo>
                      <a:cubicBezTo>
                        <a:pt x="187" y="527"/>
                        <a:pt x="187" y="527"/>
                        <a:pt x="187" y="527"/>
                      </a:cubicBezTo>
                      <a:cubicBezTo>
                        <a:pt x="187" y="527"/>
                        <a:pt x="187" y="527"/>
                        <a:pt x="187" y="527"/>
                      </a:cubicBezTo>
                      <a:cubicBezTo>
                        <a:pt x="224" y="527"/>
                        <a:pt x="298" y="492"/>
                        <a:pt x="321" y="472"/>
                      </a:cubicBezTo>
                      <a:cubicBezTo>
                        <a:pt x="355" y="435"/>
                        <a:pt x="374" y="297"/>
                        <a:pt x="374" y="238"/>
                      </a:cubicBezTo>
                      <a:close/>
                    </a:path>
                  </a:pathLst>
                </a:custGeom>
                <a:solidFill>
                  <a:srgbClr val="FE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70" name="Freeform 38"/>
                <p:cNvSpPr>
                  <a:spLocks/>
                </p:cNvSpPr>
                <p:nvPr/>
              </p:nvSpPr>
              <p:spPr bwMode="auto">
                <a:xfrm>
                  <a:off x="2831589" y="1926658"/>
                  <a:ext cx="660806" cy="1881461"/>
                </a:xfrm>
                <a:custGeom>
                  <a:avLst/>
                  <a:gdLst>
                    <a:gd name="T0" fmla="*/ 0 w 185"/>
                    <a:gd name="T1" fmla="*/ 0 h 527"/>
                    <a:gd name="T2" fmla="*/ 0 w 185"/>
                    <a:gd name="T3" fmla="*/ 527 h 527"/>
                    <a:gd name="T4" fmla="*/ 56 w 185"/>
                    <a:gd name="T5" fmla="*/ 512 h 527"/>
                    <a:gd name="T6" fmla="*/ 84 w 185"/>
                    <a:gd name="T7" fmla="*/ 500 h 527"/>
                    <a:gd name="T8" fmla="*/ 85 w 185"/>
                    <a:gd name="T9" fmla="*/ 500 h 527"/>
                    <a:gd name="T10" fmla="*/ 94 w 185"/>
                    <a:gd name="T11" fmla="*/ 496 h 527"/>
                    <a:gd name="T12" fmla="*/ 96 w 185"/>
                    <a:gd name="T13" fmla="*/ 495 h 527"/>
                    <a:gd name="T14" fmla="*/ 100 w 185"/>
                    <a:gd name="T15" fmla="*/ 492 h 527"/>
                    <a:gd name="T16" fmla="*/ 105 w 185"/>
                    <a:gd name="T17" fmla="*/ 489 h 527"/>
                    <a:gd name="T18" fmla="*/ 108 w 185"/>
                    <a:gd name="T19" fmla="*/ 488 h 527"/>
                    <a:gd name="T20" fmla="*/ 113 w 185"/>
                    <a:gd name="T21" fmla="*/ 485 h 527"/>
                    <a:gd name="T22" fmla="*/ 115 w 185"/>
                    <a:gd name="T23" fmla="*/ 484 h 527"/>
                    <a:gd name="T24" fmla="*/ 120 w 185"/>
                    <a:gd name="T25" fmla="*/ 480 h 527"/>
                    <a:gd name="T26" fmla="*/ 122 w 185"/>
                    <a:gd name="T27" fmla="*/ 479 h 527"/>
                    <a:gd name="T28" fmla="*/ 127 w 185"/>
                    <a:gd name="T29" fmla="*/ 476 h 527"/>
                    <a:gd name="T30" fmla="*/ 128 w 185"/>
                    <a:gd name="T31" fmla="*/ 475 h 527"/>
                    <a:gd name="T32" fmla="*/ 132 w 185"/>
                    <a:gd name="T33" fmla="*/ 472 h 527"/>
                    <a:gd name="T34" fmla="*/ 135 w 185"/>
                    <a:gd name="T35" fmla="*/ 468 h 527"/>
                    <a:gd name="T36" fmla="*/ 136 w 185"/>
                    <a:gd name="T37" fmla="*/ 466 h 527"/>
                    <a:gd name="T38" fmla="*/ 139 w 185"/>
                    <a:gd name="T39" fmla="*/ 463 h 527"/>
                    <a:gd name="T40" fmla="*/ 140 w 185"/>
                    <a:gd name="T41" fmla="*/ 461 h 527"/>
                    <a:gd name="T42" fmla="*/ 142 w 185"/>
                    <a:gd name="T43" fmla="*/ 457 h 527"/>
                    <a:gd name="T44" fmla="*/ 143 w 185"/>
                    <a:gd name="T45" fmla="*/ 455 h 527"/>
                    <a:gd name="T46" fmla="*/ 145 w 185"/>
                    <a:gd name="T47" fmla="*/ 451 h 527"/>
                    <a:gd name="T48" fmla="*/ 146 w 185"/>
                    <a:gd name="T49" fmla="*/ 449 h 527"/>
                    <a:gd name="T50" fmla="*/ 148 w 185"/>
                    <a:gd name="T51" fmla="*/ 445 h 527"/>
                    <a:gd name="T52" fmla="*/ 149 w 185"/>
                    <a:gd name="T53" fmla="*/ 442 h 527"/>
                    <a:gd name="T54" fmla="*/ 151 w 185"/>
                    <a:gd name="T55" fmla="*/ 437 h 527"/>
                    <a:gd name="T56" fmla="*/ 152 w 185"/>
                    <a:gd name="T57" fmla="*/ 435 h 527"/>
                    <a:gd name="T58" fmla="*/ 155 w 185"/>
                    <a:gd name="T59" fmla="*/ 428 h 527"/>
                    <a:gd name="T60" fmla="*/ 155 w 185"/>
                    <a:gd name="T61" fmla="*/ 427 h 527"/>
                    <a:gd name="T62" fmla="*/ 157 w 185"/>
                    <a:gd name="T63" fmla="*/ 420 h 527"/>
                    <a:gd name="T64" fmla="*/ 158 w 185"/>
                    <a:gd name="T65" fmla="*/ 418 h 527"/>
                    <a:gd name="T66" fmla="*/ 160 w 185"/>
                    <a:gd name="T67" fmla="*/ 411 h 527"/>
                    <a:gd name="T68" fmla="*/ 161 w 185"/>
                    <a:gd name="T69" fmla="*/ 409 h 527"/>
                    <a:gd name="T70" fmla="*/ 162 w 185"/>
                    <a:gd name="T71" fmla="*/ 402 h 527"/>
                    <a:gd name="T72" fmla="*/ 163 w 185"/>
                    <a:gd name="T73" fmla="*/ 400 h 527"/>
                    <a:gd name="T74" fmla="*/ 165 w 185"/>
                    <a:gd name="T75" fmla="*/ 393 h 527"/>
                    <a:gd name="T76" fmla="*/ 165 w 185"/>
                    <a:gd name="T77" fmla="*/ 391 h 527"/>
                    <a:gd name="T78" fmla="*/ 167 w 185"/>
                    <a:gd name="T79" fmla="*/ 383 h 527"/>
                    <a:gd name="T80" fmla="*/ 167 w 185"/>
                    <a:gd name="T81" fmla="*/ 382 h 527"/>
                    <a:gd name="T82" fmla="*/ 175 w 185"/>
                    <a:gd name="T83" fmla="*/ 342 h 527"/>
                    <a:gd name="T84" fmla="*/ 175 w 185"/>
                    <a:gd name="T85" fmla="*/ 342 h 527"/>
                    <a:gd name="T86" fmla="*/ 185 w 185"/>
                    <a:gd name="T87" fmla="*/ 238 h 527"/>
                    <a:gd name="T88" fmla="*/ 182 w 185"/>
                    <a:gd name="T89" fmla="*/ 194 h 527"/>
                    <a:gd name="T90" fmla="*/ 181 w 185"/>
                    <a:gd name="T91" fmla="*/ 183 h 527"/>
                    <a:gd name="T92" fmla="*/ 0 w 185"/>
                    <a:gd name="T93" fmla="*/ 0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85" h="527">
                      <a:moveTo>
                        <a:pt x="0" y="0"/>
                      </a:moveTo>
                      <a:cubicBezTo>
                        <a:pt x="0" y="527"/>
                        <a:pt x="0" y="527"/>
                        <a:pt x="0" y="527"/>
                      </a:cubicBezTo>
                      <a:cubicBezTo>
                        <a:pt x="15" y="526"/>
                        <a:pt x="35" y="520"/>
                        <a:pt x="56" y="512"/>
                      </a:cubicBezTo>
                      <a:cubicBezTo>
                        <a:pt x="65" y="509"/>
                        <a:pt x="75" y="505"/>
                        <a:pt x="84" y="500"/>
                      </a:cubicBezTo>
                      <a:cubicBezTo>
                        <a:pt x="84" y="500"/>
                        <a:pt x="85" y="500"/>
                        <a:pt x="85" y="500"/>
                      </a:cubicBezTo>
                      <a:cubicBezTo>
                        <a:pt x="88" y="498"/>
                        <a:pt x="91" y="497"/>
                        <a:pt x="94" y="496"/>
                      </a:cubicBezTo>
                      <a:cubicBezTo>
                        <a:pt x="94" y="495"/>
                        <a:pt x="95" y="495"/>
                        <a:pt x="96" y="495"/>
                      </a:cubicBezTo>
                      <a:cubicBezTo>
                        <a:pt x="97" y="494"/>
                        <a:pt x="99" y="493"/>
                        <a:pt x="100" y="492"/>
                      </a:cubicBezTo>
                      <a:cubicBezTo>
                        <a:pt x="102" y="491"/>
                        <a:pt x="104" y="490"/>
                        <a:pt x="105" y="489"/>
                      </a:cubicBezTo>
                      <a:cubicBezTo>
                        <a:pt x="106" y="489"/>
                        <a:pt x="107" y="488"/>
                        <a:pt x="108" y="488"/>
                      </a:cubicBezTo>
                      <a:cubicBezTo>
                        <a:pt x="110" y="487"/>
                        <a:pt x="111" y="486"/>
                        <a:pt x="113" y="485"/>
                      </a:cubicBezTo>
                      <a:cubicBezTo>
                        <a:pt x="113" y="485"/>
                        <a:pt x="114" y="484"/>
                        <a:pt x="115" y="484"/>
                      </a:cubicBezTo>
                      <a:cubicBezTo>
                        <a:pt x="117" y="483"/>
                        <a:pt x="118" y="482"/>
                        <a:pt x="120" y="480"/>
                      </a:cubicBezTo>
                      <a:cubicBezTo>
                        <a:pt x="121" y="480"/>
                        <a:pt x="121" y="480"/>
                        <a:pt x="122" y="479"/>
                      </a:cubicBezTo>
                      <a:cubicBezTo>
                        <a:pt x="123" y="478"/>
                        <a:pt x="125" y="477"/>
                        <a:pt x="127" y="476"/>
                      </a:cubicBezTo>
                      <a:cubicBezTo>
                        <a:pt x="127" y="476"/>
                        <a:pt x="127" y="475"/>
                        <a:pt x="128" y="475"/>
                      </a:cubicBezTo>
                      <a:cubicBezTo>
                        <a:pt x="129" y="474"/>
                        <a:pt x="131" y="473"/>
                        <a:pt x="132" y="472"/>
                      </a:cubicBezTo>
                      <a:cubicBezTo>
                        <a:pt x="133" y="470"/>
                        <a:pt x="134" y="469"/>
                        <a:pt x="135" y="468"/>
                      </a:cubicBezTo>
                      <a:cubicBezTo>
                        <a:pt x="136" y="467"/>
                        <a:pt x="136" y="467"/>
                        <a:pt x="136" y="466"/>
                      </a:cubicBezTo>
                      <a:cubicBezTo>
                        <a:pt x="137" y="465"/>
                        <a:pt x="138" y="464"/>
                        <a:pt x="139" y="463"/>
                      </a:cubicBezTo>
                      <a:cubicBezTo>
                        <a:pt x="139" y="462"/>
                        <a:pt x="140" y="461"/>
                        <a:pt x="140" y="461"/>
                      </a:cubicBezTo>
                      <a:cubicBezTo>
                        <a:pt x="141" y="460"/>
                        <a:pt x="141" y="459"/>
                        <a:pt x="142" y="457"/>
                      </a:cubicBezTo>
                      <a:cubicBezTo>
                        <a:pt x="142" y="457"/>
                        <a:pt x="143" y="456"/>
                        <a:pt x="143" y="455"/>
                      </a:cubicBezTo>
                      <a:cubicBezTo>
                        <a:pt x="144" y="454"/>
                        <a:pt x="144" y="453"/>
                        <a:pt x="145" y="451"/>
                      </a:cubicBezTo>
                      <a:cubicBezTo>
                        <a:pt x="145" y="451"/>
                        <a:pt x="146" y="450"/>
                        <a:pt x="146" y="449"/>
                      </a:cubicBezTo>
                      <a:cubicBezTo>
                        <a:pt x="147" y="448"/>
                        <a:pt x="148" y="446"/>
                        <a:pt x="148" y="445"/>
                      </a:cubicBezTo>
                      <a:cubicBezTo>
                        <a:pt x="149" y="444"/>
                        <a:pt x="149" y="443"/>
                        <a:pt x="149" y="442"/>
                      </a:cubicBezTo>
                      <a:cubicBezTo>
                        <a:pt x="150" y="441"/>
                        <a:pt x="151" y="439"/>
                        <a:pt x="151" y="437"/>
                      </a:cubicBezTo>
                      <a:cubicBezTo>
                        <a:pt x="152" y="436"/>
                        <a:pt x="152" y="436"/>
                        <a:pt x="152" y="435"/>
                      </a:cubicBezTo>
                      <a:cubicBezTo>
                        <a:pt x="153" y="433"/>
                        <a:pt x="154" y="430"/>
                        <a:pt x="155" y="428"/>
                      </a:cubicBezTo>
                      <a:cubicBezTo>
                        <a:pt x="155" y="427"/>
                        <a:pt x="155" y="427"/>
                        <a:pt x="155" y="427"/>
                      </a:cubicBezTo>
                      <a:cubicBezTo>
                        <a:pt x="156" y="425"/>
                        <a:pt x="157" y="422"/>
                        <a:pt x="157" y="420"/>
                      </a:cubicBezTo>
                      <a:cubicBezTo>
                        <a:pt x="158" y="419"/>
                        <a:pt x="158" y="418"/>
                        <a:pt x="158" y="418"/>
                      </a:cubicBezTo>
                      <a:cubicBezTo>
                        <a:pt x="159" y="415"/>
                        <a:pt x="159" y="413"/>
                        <a:pt x="160" y="411"/>
                      </a:cubicBezTo>
                      <a:cubicBezTo>
                        <a:pt x="160" y="410"/>
                        <a:pt x="160" y="410"/>
                        <a:pt x="161" y="409"/>
                      </a:cubicBezTo>
                      <a:cubicBezTo>
                        <a:pt x="161" y="407"/>
                        <a:pt x="162" y="405"/>
                        <a:pt x="162" y="402"/>
                      </a:cubicBezTo>
                      <a:cubicBezTo>
                        <a:pt x="163" y="402"/>
                        <a:pt x="163" y="401"/>
                        <a:pt x="163" y="400"/>
                      </a:cubicBezTo>
                      <a:cubicBezTo>
                        <a:pt x="164" y="398"/>
                        <a:pt x="164" y="395"/>
                        <a:pt x="165" y="393"/>
                      </a:cubicBezTo>
                      <a:cubicBezTo>
                        <a:pt x="165" y="392"/>
                        <a:pt x="165" y="392"/>
                        <a:pt x="165" y="391"/>
                      </a:cubicBezTo>
                      <a:cubicBezTo>
                        <a:pt x="166" y="388"/>
                        <a:pt x="167" y="385"/>
                        <a:pt x="167" y="383"/>
                      </a:cubicBezTo>
                      <a:cubicBezTo>
                        <a:pt x="167" y="382"/>
                        <a:pt x="167" y="382"/>
                        <a:pt x="167" y="382"/>
                      </a:cubicBezTo>
                      <a:cubicBezTo>
                        <a:pt x="170" y="369"/>
                        <a:pt x="173" y="356"/>
                        <a:pt x="175" y="342"/>
                      </a:cubicBezTo>
                      <a:cubicBezTo>
                        <a:pt x="175" y="342"/>
                        <a:pt x="175" y="342"/>
                        <a:pt x="175" y="342"/>
                      </a:cubicBezTo>
                      <a:cubicBezTo>
                        <a:pt x="181" y="302"/>
                        <a:pt x="185" y="263"/>
                        <a:pt x="185" y="238"/>
                      </a:cubicBezTo>
                      <a:cubicBezTo>
                        <a:pt x="185" y="223"/>
                        <a:pt x="184" y="208"/>
                        <a:pt x="182" y="194"/>
                      </a:cubicBezTo>
                      <a:cubicBezTo>
                        <a:pt x="182" y="190"/>
                        <a:pt x="181" y="187"/>
                        <a:pt x="181" y="183"/>
                      </a:cubicBezTo>
                      <a:cubicBezTo>
                        <a:pt x="163" y="67"/>
                        <a:pt x="89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F2CD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71" name="Freeform 40"/>
                <p:cNvSpPr>
                  <a:spLocks/>
                </p:cNvSpPr>
                <p:nvPr/>
              </p:nvSpPr>
              <p:spPr bwMode="auto">
                <a:xfrm>
                  <a:off x="3073884" y="2058819"/>
                  <a:ext cx="471741" cy="613081"/>
                </a:xfrm>
                <a:custGeom>
                  <a:avLst/>
                  <a:gdLst>
                    <a:gd name="T0" fmla="*/ 122 w 132"/>
                    <a:gd name="T1" fmla="*/ 172 h 172"/>
                    <a:gd name="T2" fmla="*/ 0 w 132"/>
                    <a:gd name="T3" fmla="*/ 61 h 172"/>
                    <a:gd name="T4" fmla="*/ 52 w 132"/>
                    <a:gd name="T5" fmla="*/ 4 h 172"/>
                    <a:gd name="T6" fmla="*/ 122 w 132"/>
                    <a:gd name="T7" fmla="*/ 172 h 1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32" h="172">
                      <a:moveTo>
                        <a:pt x="122" y="172"/>
                      </a:moveTo>
                      <a:cubicBezTo>
                        <a:pt x="122" y="172"/>
                        <a:pt x="51" y="66"/>
                        <a:pt x="0" y="61"/>
                      </a:cubicBezTo>
                      <a:cubicBezTo>
                        <a:pt x="22" y="0"/>
                        <a:pt x="52" y="4"/>
                        <a:pt x="52" y="4"/>
                      </a:cubicBezTo>
                      <a:cubicBezTo>
                        <a:pt x="52" y="4"/>
                        <a:pt x="132" y="17"/>
                        <a:pt x="122" y="172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72" name="Freeform 41"/>
                <p:cNvSpPr>
                  <a:spLocks noEditPoints="1"/>
                </p:cNvSpPr>
                <p:nvPr/>
              </p:nvSpPr>
              <p:spPr bwMode="auto">
                <a:xfrm>
                  <a:off x="2141415" y="4167891"/>
                  <a:ext cx="457056" cy="695682"/>
                </a:xfrm>
                <a:custGeom>
                  <a:avLst/>
                  <a:gdLst>
                    <a:gd name="T0" fmla="*/ 1 w 128"/>
                    <a:gd name="T1" fmla="*/ 195 h 195"/>
                    <a:gd name="T2" fmla="*/ 0 w 128"/>
                    <a:gd name="T3" fmla="*/ 183 h 195"/>
                    <a:gd name="T4" fmla="*/ 56 w 128"/>
                    <a:gd name="T5" fmla="*/ 166 h 195"/>
                    <a:gd name="T6" fmla="*/ 30 w 128"/>
                    <a:gd name="T7" fmla="*/ 147 h 195"/>
                    <a:gd name="T8" fmla="*/ 9 w 128"/>
                    <a:gd name="T9" fmla="*/ 83 h 195"/>
                    <a:gd name="T10" fmla="*/ 52 w 128"/>
                    <a:gd name="T11" fmla="*/ 0 h 195"/>
                    <a:gd name="T12" fmla="*/ 81 w 128"/>
                    <a:gd name="T13" fmla="*/ 19 h 195"/>
                    <a:gd name="T14" fmla="*/ 105 w 128"/>
                    <a:gd name="T15" fmla="*/ 93 h 195"/>
                    <a:gd name="T16" fmla="*/ 81 w 128"/>
                    <a:gd name="T17" fmla="*/ 162 h 195"/>
                    <a:gd name="T18" fmla="*/ 128 w 128"/>
                    <a:gd name="T19" fmla="*/ 168 h 195"/>
                    <a:gd name="T20" fmla="*/ 128 w 128"/>
                    <a:gd name="T21" fmla="*/ 181 h 195"/>
                    <a:gd name="T22" fmla="*/ 70 w 128"/>
                    <a:gd name="T23" fmla="*/ 172 h 195"/>
                    <a:gd name="T24" fmla="*/ 1 w 128"/>
                    <a:gd name="T25" fmla="*/ 195 h 195"/>
                    <a:gd name="T26" fmla="*/ 53 w 128"/>
                    <a:gd name="T27" fmla="*/ 13 h 195"/>
                    <a:gd name="T28" fmla="*/ 22 w 128"/>
                    <a:gd name="T29" fmla="*/ 84 h 195"/>
                    <a:gd name="T30" fmla="*/ 40 w 128"/>
                    <a:gd name="T31" fmla="*/ 138 h 195"/>
                    <a:gd name="T32" fmla="*/ 68 w 128"/>
                    <a:gd name="T33" fmla="*/ 157 h 195"/>
                    <a:gd name="T34" fmla="*/ 92 w 128"/>
                    <a:gd name="T35" fmla="*/ 92 h 195"/>
                    <a:gd name="T36" fmla="*/ 53 w 128"/>
                    <a:gd name="T37" fmla="*/ 13 h 1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8" h="195">
                      <a:moveTo>
                        <a:pt x="1" y="195"/>
                      </a:moveTo>
                      <a:cubicBezTo>
                        <a:pt x="0" y="183"/>
                        <a:pt x="0" y="183"/>
                        <a:pt x="0" y="183"/>
                      </a:cubicBezTo>
                      <a:cubicBezTo>
                        <a:pt x="24" y="180"/>
                        <a:pt x="43" y="175"/>
                        <a:pt x="56" y="166"/>
                      </a:cubicBezTo>
                      <a:cubicBezTo>
                        <a:pt x="46" y="161"/>
                        <a:pt x="37" y="155"/>
                        <a:pt x="30" y="147"/>
                      </a:cubicBezTo>
                      <a:cubicBezTo>
                        <a:pt x="15" y="131"/>
                        <a:pt x="7" y="109"/>
                        <a:pt x="9" y="83"/>
                      </a:cubicBezTo>
                      <a:cubicBezTo>
                        <a:pt x="12" y="29"/>
                        <a:pt x="41" y="0"/>
                        <a:pt x="52" y="0"/>
                      </a:cubicBezTo>
                      <a:cubicBezTo>
                        <a:pt x="58" y="0"/>
                        <a:pt x="71" y="7"/>
                        <a:pt x="81" y="19"/>
                      </a:cubicBezTo>
                      <a:cubicBezTo>
                        <a:pt x="94" y="32"/>
                        <a:pt x="108" y="56"/>
                        <a:pt x="105" y="93"/>
                      </a:cubicBezTo>
                      <a:cubicBezTo>
                        <a:pt x="102" y="124"/>
                        <a:pt x="95" y="146"/>
                        <a:pt x="81" y="162"/>
                      </a:cubicBezTo>
                      <a:cubicBezTo>
                        <a:pt x="95" y="166"/>
                        <a:pt x="110" y="168"/>
                        <a:pt x="128" y="168"/>
                      </a:cubicBezTo>
                      <a:cubicBezTo>
                        <a:pt x="128" y="181"/>
                        <a:pt x="128" y="181"/>
                        <a:pt x="128" y="181"/>
                      </a:cubicBezTo>
                      <a:cubicBezTo>
                        <a:pt x="106" y="181"/>
                        <a:pt x="87" y="178"/>
                        <a:pt x="70" y="172"/>
                      </a:cubicBezTo>
                      <a:cubicBezTo>
                        <a:pt x="54" y="185"/>
                        <a:pt x="32" y="192"/>
                        <a:pt x="1" y="195"/>
                      </a:cubicBezTo>
                      <a:close/>
                      <a:moveTo>
                        <a:pt x="53" y="13"/>
                      </a:moveTo>
                      <a:cubicBezTo>
                        <a:pt x="46" y="16"/>
                        <a:pt x="25" y="40"/>
                        <a:pt x="22" y="84"/>
                      </a:cubicBezTo>
                      <a:cubicBezTo>
                        <a:pt x="20" y="106"/>
                        <a:pt x="27" y="124"/>
                        <a:pt x="40" y="138"/>
                      </a:cubicBezTo>
                      <a:cubicBezTo>
                        <a:pt x="47" y="146"/>
                        <a:pt x="56" y="153"/>
                        <a:pt x="68" y="157"/>
                      </a:cubicBezTo>
                      <a:cubicBezTo>
                        <a:pt x="82" y="143"/>
                        <a:pt x="89" y="122"/>
                        <a:pt x="92" y="92"/>
                      </a:cubicBezTo>
                      <a:cubicBezTo>
                        <a:pt x="96" y="39"/>
                        <a:pt x="60" y="16"/>
                        <a:pt x="53" y="13"/>
                      </a:cubicBezTo>
                      <a:close/>
                    </a:path>
                  </a:pathLst>
                </a:custGeom>
                <a:solidFill>
                  <a:srgbClr val="414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73" name="Oval 42"/>
                <p:cNvSpPr>
                  <a:spLocks noChangeArrowheads="1"/>
                </p:cNvSpPr>
                <p:nvPr/>
              </p:nvSpPr>
              <p:spPr bwMode="auto">
                <a:xfrm>
                  <a:off x="2280918" y="4145863"/>
                  <a:ext cx="97285" cy="97285"/>
                </a:xfrm>
                <a:prstGeom prst="ellipse">
                  <a:avLst/>
                </a:prstGeom>
                <a:solidFill>
                  <a:srgbClr val="585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74" name="Freeform 46"/>
                <p:cNvSpPr>
                  <a:spLocks/>
                </p:cNvSpPr>
                <p:nvPr/>
              </p:nvSpPr>
              <p:spPr bwMode="auto">
                <a:xfrm>
                  <a:off x="2416751" y="3872363"/>
                  <a:ext cx="824170" cy="332239"/>
                </a:xfrm>
                <a:custGeom>
                  <a:avLst/>
                  <a:gdLst>
                    <a:gd name="T0" fmla="*/ 41 w 231"/>
                    <a:gd name="T1" fmla="*/ 3 h 93"/>
                    <a:gd name="T2" fmla="*/ 63 w 231"/>
                    <a:gd name="T3" fmla="*/ 90 h 93"/>
                    <a:gd name="T4" fmla="*/ 114 w 231"/>
                    <a:gd name="T5" fmla="*/ 34 h 93"/>
                    <a:gd name="T6" fmla="*/ 178 w 231"/>
                    <a:gd name="T7" fmla="*/ 93 h 93"/>
                    <a:gd name="T8" fmla="*/ 199 w 231"/>
                    <a:gd name="T9" fmla="*/ 9 h 93"/>
                    <a:gd name="T10" fmla="*/ 230 w 231"/>
                    <a:gd name="T11" fmla="*/ 16 h 93"/>
                    <a:gd name="T12" fmla="*/ 231 w 231"/>
                    <a:gd name="T13" fmla="*/ 13 h 93"/>
                    <a:gd name="T14" fmla="*/ 173 w 231"/>
                    <a:gd name="T15" fmla="*/ 0 h 93"/>
                    <a:gd name="T16" fmla="*/ 114 w 231"/>
                    <a:gd name="T17" fmla="*/ 31 h 93"/>
                    <a:gd name="T18" fmla="*/ 58 w 231"/>
                    <a:gd name="T19" fmla="*/ 0 h 93"/>
                    <a:gd name="T20" fmla="*/ 0 w 231"/>
                    <a:gd name="T21" fmla="*/ 14 h 93"/>
                    <a:gd name="T22" fmla="*/ 1 w 231"/>
                    <a:gd name="T23" fmla="*/ 16 h 93"/>
                    <a:gd name="T24" fmla="*/ 41 w 231"/>
                    <a:gd name="T25" fmla="*/ 3 h 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31" h="93">
                      <a:moveTo>
                        <a:pt x="41" y="3"/>
                      </a:moveTo>
                      <a:cubicBezTo>
                        <a:pt x="45" y="19"/>
                        <a:pt x="53" y="51"/>
                        <a:pt x="63" y="90"/>
                      </a:cubicBezTo>
                      <a:cubicBezTo>
                        <a:pt x="114" y="34"/>
                        <a:pt x="114" y="34"/>
                        <a:pt x="114" y="34"/>
                      </a:cubicBezTo>
                      <a:cubicBezTo>
                        <a:pt x="178" y="93"/>
                        <a:pt x="178" y="93"/>
                        <a:pt x="178" y="93"/>
                      </a:cubicBezTo>
                      <a:cubicBezTo>
                        <a:pt x="187" y="56"/>
                        <a:pt x="195" y="24"/>
                        <a:pt x="199" y="9"/>
                      </a:cubicBezTo>
                      <a:cubicBezTo>
                        <a:pt x="210" y="10"/>
                        <a:pt x="220" y="13"/>
                        <a:pt x="230" y="16"/>
                      </a:cubicBezTo>
                      <a:cubicBezTo>
                        <a:pt x="231" y="13"/>
                        <a:pt x="231" y="13"/>
                        <a:pt x="231" y="13"/>
                      </a:cubicBezTo>
                      <a:cubicBezTo>
                        <a:pt x="173" y="0"/>
                        <a:pt x="173" y="0"/>
                        <a:pt x="173" y="0"/>
                      </a:cubicBezTo>
                      <a:cubicBezTo>
                        <a:pt x="114" y="31"/>
                        <a:pt x="114" y="31"/>
                        <a:pt x="114" y="31"/>
                      </a:cubicBezTo>
                      <a:cubicBezTo>
                        <a:pt x="58" y="0"/>
                        <a:pt x="58" y="0"/>
                        <a:pt x="58" y="0"/>
                      </a:cubicBezTo>
                      <a:cubicBezTo>
                        <a:pt x="37" y="0"/>
                        <a:pt x="0" y="14"/>
                        <a:pt x="0" y="14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3" y="11"/>
                        <a:pt x="27" y="7"/>
                        <a:pt x="41" y="3"/>
                      </a:cubicBezTo>
                      <a:close/>
                    </a:path>
                  </a:pathLst>
                </a:custGeom>
                <a:solidFill>
                  <a:srgbClr val="C0504D">
                    <a:lumMod val="75000"/>
                  </a:srgbClr>
                </a:solidFill>
                <a:ln>
                  <a:noFill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75" name="Freeform 37"/>
                <p:cNvSpPr>
                  <a:spLocks/>
                </p:cNvSpPr>
                <p:nvPr/>
              </p:nvSpPr>
              <p:spPr bwMode="auto">
                <a:xfrm>
                  <a:off x="1985392" y="2603984"/>
                  <a:ext cx="477248" cy="561684"/>
                </a:xfrm>
                <a:custGeom>
                  <a:avLst/>
                  <a:gdLst>
                    <a:gd name="T0" fmla="*/ 6 w 134"/>
                    <a:gd name="T1" fmla="*/ 85 h 157"/>
                    <a:gd name="T2" fmla="*/ 57 w 134"/>
                    <a:gd name="T3" fmla="*/ 3 h 157"/>
                    <a:gd name="T4" fmla="*/ 129 w 134"/>
                    <a:gd name="T5" fmla="*/ 72 h 157"/>
                    <a:gd name="T6" fmla="*/ 78 w 134"/>
                    <a:gd name="T7" fmla="*/ 154 h 157"/>
                    <a:gd name="T8" fmla="*/ 6 w 134"/>
                    <a:gd name="T9" fmla="*/ 85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4" h="157">
                      <a:moveTo>
                        <a:pt x="6" y="85"/>
                      </a:moveTo>
                      <a:cubicBezTo>
                        <a:pt x="0" y="43"/>
                        <a:pt x="23" y="7"/>
                        <a:pt x="57" y="3"/>
                      </a:cubicBezTo>
                      <a:cubicBezTo>
                        <a:pt x="91" y="0"/>
                        <a:pt x="123" y="31"/>
                        <a:pt x="129" y="72"/>
                      </a:cubicBezTo>
                      <a:cubicBezTo>
                        <a:pt x="134" y="114"/>
                        <a:pt x="111" y="150"/>
                        <a:pt x="78" y="154"/>
                      </a:cubicBezTo>
                      <a:cubicBezTo>
                        <a:pt x="44" y="157"/>
                        <a:pt x="12" y="126"/>
                        <a:pt x="6" y="85"/>
                      </a:cubicBezTo>
                      <a:close/>
                    </a:path>
                  </a:pathLst>
                </a:custGeom>
                <a:solidFill>
                  <a:srgbClr val="FE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sp>
              <p:nvSpPr>
                <p:cNvPr id="76" name="Freeform 39"/>
                <p:cNvSpPr>
                  <a:spLocks/>
                </p:cNvSpPr>
                <p:nvPr/>
              </p:nvSpPr>
              <p:spPr bwMode="auto">
                <a:xfrm>
                  <a:off x="2023939" y="1878933"/>
                  <a:ext cx="1328953" cy="1094000"/>
                </a:xfrm>
                <a:custGeom>
                  <a:avLst/>
                  <a:gdLst>
                    <a:gd name="T0" fmla="*/ 346 w 372"/>
                    <a:gd name="T1" fmla="*/ 109 h 306"/>
                    <a:gd name="T2" fmla="*/ 205 w 372"/>
                    <a:gd name="T3" fmla="*/ 200 h 306"/>
                    <a:gd name="T4" fmla="*/ 37 w 372"/>
                    <a:gd name="T5" fmla="*/ 306 h 306"/>
                    <a:gd name="T6" fmla="*/ 210 w 372"/>
                    <a:gd name="T7" fmla="*/ 0 h 306"/>
                    <a:gd name="T8" fmla="*/ 346 w 372"/>
                    <a:gd name="T9" fmla="*/ 109 h 3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72" h="306">
                      <a:moveTo>
                        <a:pt x="346" y="109"/>
                      </a:moveTo>
                      <a:cubicBezTo>
                        <a:pt x="346" y="109"/>
                        <a:pt x="328" y="155"/>
                        <a:pt x="205" y="200"/>
                      </a:cubicBezTo>
                      <a:cubicBezTo>
                        <a:pt x="82" y="246"/>
                        <a:pt x="28" y="260"/>
                        <a:pt x="37" y="306"/>
                      </a:cubicBezTo>
                      <a:cubicBezTo>
                        <a:pt x="0" y="234"/>
                        <a:pt x="4" y="0"/>
                        <a:pt x="210" y="0"/>
                      </a:cubicBezTo>
                      <a:cubicBezTo>
                        <a:pt x="372" y="0"/>
                        <a:pt x="365" y="80"/>
                        <a:pt x="346" y="109"/>
                      </a:cubicBezTo>
                      <a:close/>
                    </a:path>
                  </a:pathLst>
                </a:custGeom>
                <a:solidFill>
                  <a:srgbClr val="3030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</p:grpSp>
          <p:grpSp>
            <p:nvGrpSpPr>
              <p:cNvPr id="33" name="Group 3"/>
              <p:cNvGrpSpPr/>
              <p:nvPr/>
            </p:nvGrpSpPr>
            <p:grpSpPr>
              <a:xfrm>
                <a:off x="611573" y="2544134"/>
                <a:ext cx="626526" cy="996618"/>
                <a:chOff x="524278" y="1765128"/>
                <a:chExt cx="1888802" cy="3245289"/>
              </a:xfrm>
            </p:grpSpPr>
            <p:sp>
              <p:nvSpPr>
                <p:cNvPr id="34" name="Freeform 5"/>
                <p:cNvSpPr>
                  <a:spLocks/>
                </p:cNvSpPr>
                <p:nvPr/>
              </p:nvSpPr>
              <p:spPr bwMode="auto">
                <a:xfrm>
                  <a:off x="524278" y="3947622"/>
                  <a:ext cx="1888802" cy="1035262"/>
                </a:xfrm>
                <a:custGeom>
                  <a:avLst/>
                  <a:gdLst>
                    <a:gd name="T0" fmla="*/ 265 w 529"/>
                    <a:gd name="T1" fmla="*/ 0 h 290"/>
                    <a:gd name="T2" fmla="*/ 0 w 529"/>
                    <a:gd name="T3" fmla="*/ 290 h 290"/>
                    <a:gd name="T4" fmla="*/ 529 w 529"/>
                    <a:gd name="T5" fmla="*/ 290 h 290"/>
                    <a:gd name="T6" fmla="*/ 265 w 529"/>
                    <a:gd name="T7" fmla="*/ 0 h 2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29" h="290">
                      <a:moveTo>
                        <a:pt x="265" y="0"/>
                      </a:moveTo>
                      <a:cubicBezTo>
                        <a:pt x="119" y="0"/>
                        <a:pt x="0" y="127"/>
                        <a:pt x="0" y="290"/>
                      </a:cubicBezTo>
                      <a:cubicBezTo>
                        <a:pt x="529" y="290"/>
                        <a:pt x="529" y="290"/>
                        <a:pt x="529" y="290"/>
                      </a:cubicBezTo>
                      <a:cubicBezTo>
                        <a:pt x="529" y="127"/>
                        <a:pt x="411" y="0"/>
                        <a:pt x="265" y="0"/>
                      </a:cubicBezTo>
                      <a:close/>
                    </a:path>
                  </a:pathLst>
                </a:custGeom>
                <a:solidFill>
                  <a:srgbClr val="FEE1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4572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35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/>
                  </a:endParaRPr>
                </a:p>
              </p:txBody>
            </p:sp>
            <p:grpSp>
              <p:nvGrpSpPr>
                <p:cNvPr id="35" name="Group 2"/>
                <p:cNvGrpSpPr/>
                <p:nvPr/>
              </p:nvGrpSpPr>
              <p:grpSpPr>
                <a:xfrm>
                  <a:off x="524278" y="1765128"/>
                  <a:ext cx="1888802" cy="3245289"/>
                  <a:chOff x="524278" y="1765128"/>
                  <a:chExt cx="1888802" cy="3245289"/>
                </a:xfrm>
              </p:grpSpPr>
              <p:sp>
                <p:nvSpPr>
                  <p:cNvPr id="36" name="Freeform 6"/>
                  <p:cNvSpPr>
                    <a:spLocks/>
                  </p:cNvSpPr>
                  <p:nvPr/>
                </p:nvSpPr>
                <p:spPr bwMode="auto">
                  <a:xfrm>
                    <a:off x="524278" y="3978826"/>
                    <a:ext cx="1888802" cy="1004058"/>
                  </a:xfrm>
                  <a:custGeom>
                    <a:avLst/>
                    <a:gdLst>
                      <a:gd name="T0" fmla="*/ 340 w 529"/>
                      <a:gd name="T1" fmla="*/ 3 h 281"/>
                      <a:gd name="T2" fmla="*/ 269 w 529"/>
                      <a:gd name="T3" fmla="*/ 58 h 281"/>
                      <a:gd name="T4" fmla="*/ 198 w 529"/>
                      <a:gd name="T5" fmla="*/ 0 h 281"/>
                      <a:gd name="T6" fmla="*/ 0 w 529"/>
                      <a:gd name="T7" fmla="*/ 281 h 281"/>
                      <a:gd name="T8" fmla="*/ 529 w 529"/>
                      <a:gd name="T9" fmla="*/ 281 h 281"/>
                      <a:gd name="T10" fmla="*/ 340 w 529"/>
                      <a:gd name="T11" fmla="*/ 3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29" h="281">
                        <a:moveTo>
                          <a:pt x="340" y="3"/>
                        </a:moveTo>
                        <a:cubicBezTo>
                          <a:pt x="332" y="34"/>
                          <a:pt x="303" y="58"/>
                          <a:pt x="269" y="58"/>
                        </a:cubicBezTo>
                        <a:cubicBezTo>
                          <a:pt x="234" y="58"/>
                          <a:pt x="205" y="33"/>
                          <a:pt x="198" y="0"/>
                        </a:cubicBezTo>
                        <a:cubicBezTo>
                          <a:pt x="84" y="32"/>
                          <a:pt x="0" y="144"/>
                          <a:pt x="0" y="281"/>
                        </a:cubicBezTo>
                        <a:cubicBezTo>
                          <a:pt x="529" y="281"/>
                          <a:pt x="529" y="281"/>
                          <a:pt x="529" y="281"/>
                        </a:cubicBezTo>
                        <a:cubicBezTo>
                          <a:pt x="529" y="147"/>
                          <a:pt x="449" y="38"/>
                          <a:pt x="340" y="3"/>
                        </a:cubicBezTo>
                        <a:close/>
                      </a:path>
                    </a:pathLst>
                  </a:custGeom>
                  <a:solidFill>
                    <a:srgbClr val="4F81BD"/>
                  </a:solidFill>
                  <a:ln>
                    <a:noFill/>
                  </a:ln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37" name="Freeform 7"/>
                  <p:cNvSpPr>
                    <a:spLocks/>
                  </p:cNvSpPr>
                  <p:nvPr/>
                </p:nvSpPr>
                <p:spPr bwMode="auto">
                  <a:xfrm>
                    <a:off x="1484281" y="3986168"/>
                    <a:ext cx="928799" cy="1024248"/>
                  </a:xfrm>
                  <a:custGeom>
                    <a:avLst/>
                    <a:gdLst>
                      <a:gd name="T0" fmla="*/ 72 w 260"/>
                      <a:gd name="T1" fmla="*/ 0 h 287"/>
                      <a:gd name="T2" fmla="*/ 0 w 260"/>
                      <a:gd name="T3" fmla="*/ 287 h 287"/>
                      <a:gd name="T4" fmla="*/ 260 w 260"/>
                      <a:gd name="T5" fmla="*/ 287 h 287"/>
                      <a:gd name="T6" fmla="*/ 260 w 260"/>
                      <a:gd name="T7" fmla="*/ 227 h 287"/>
                      <a:gd name="T8" fmla="*/ 72 w 260"/>
                      <a:gd name="T9" fmla="*/ 0 h 28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0" h="287">
                        <a:moveTo>
                          <a:pt x="72" y="0"/>
                        </a:moveTo>
                        <a:cubicBezTo>
                          <a:pt x="0" y="287"/>
                          <a:pt x="0" y="287"/>
                          <a:pt x="0" y="287"/>
                        </a:cubicBezTo>
                        <a:cubicBezTo>
                          <a:pt x="260" y="287"/>
                          <a:pt x="260" y="287"/>
                          <a:pt x="260" y="287"/>
                        </a:cubicBezTo>
                        <a:cubicBezTo>
                          <a:pt x="260" y="227"/>
                          <a:pt x="260" y="227"/>
                          <a:pt x="260" y="227"/>
                        </a:cubicBezTo>
                        <a:cubicBezTo>
                          <a:pt x="260" y="115"/>
                          <a:pt x="179" y="22"/>
                          <a:pt x="72" y="0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38" name="Freeform 8"/>
                  <p:cNvSpPr>
                    <a:spLocks/>
                  </p:cNvSpPr>
                  <p:nvPr/>
                </p:nvSpPr>
                <p:spPr bwMode="auto">
                  <a:xfrm>
                    <a:off x="527949" y="3989840"/>
                    <a:ext cx="956332" cy="1020577"/>
                  </a:xfrm>
                  <a:custGeom>
                    <a:avLst/>
                    <a:gdLst>
                      <a:gd name="T0" fmla="*/ 0 w 268"/>
                      <a:gd name="T1" fmla="*/ 226 h 286"/>
                      <a:gd name="T2" fmla="*/ 0 w 268"/>
                      <a:gd name="T3" fmla="*/ 286 h 286"/>
                      <a:gd name="T4" fmla="*/ 268 w 268"/>
                      <a:gd name="T5" fmla="*/ 286 h 286"/>
                      <a:gd name="T6" fmla="*/ 186 w 268"/>
                      <a:gd name="T7" fmla="*/ 0 h 286"/>
                      <a:gd name="T8" fmla="*/ 0 w 268"/>
                      <a:gd name="T9" fmla="*/ 22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68" h="286">
                        <a:moveTo>
                          <a:pt x="0" y="226"/>
                        </a:moveTo>
                        <a:cubicBezTo>
                          <a:pt x="0" y="286"/>
                          <a:pt x="0" y="286"/>
                          <a:pt x="0" y="286"/>
                        </a:cubicBezTo>
                        <a:cubicBezTo>
                          <a:pt x="268" y="286"/>
                          <a:pt x="268" y="286"/>
                          <a:pt x="268" y="286"/>
                        </a:cubicBezTo>
                        <a:cubicBezTo>
                          <a:pt x="186" y="0"/>
                          <a:pt x="186" y="0"/>
                          <a:pt x="186" y="0"/>
                        </a:cubicBezTo>
                        <a:cubicBezTo>
                          <a:pt x="80" y="22"/>
                          <a:pt x="0" y="115"/>
                          <a:pt x="0" y="226"/>
                        </a:cubicBezTo>
                        <a:close/>
                      </a:path>
                    </a:pathLst>
                  </a:custGeom>
                  <a:solidFill>
                    <a:srgbClr val="DDDDDD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39" name="Freeform 9"/>
                  <p:cNvSpPr>
                    <a:spLocks/>
                  </p:cNvSpPr>
                  <p:nvPr/>
                </p:nvSpPr>
                <p:spPr bwMode="auto">
                  <a:xfrm>
                    <a:off x="1284204" y="3642917"/>
                    <a:ext cx="368949" cy="422181"/>
                  </a:xfrm>
                  <a:custGeom>
                    <a:avLst/>
                    <a:gdLst>
                      <a:gd name="T0" fmla="*/ 201 w 201"/>
                      <a:gd name="T1" fmla="*/ 199 h 230"/>
                      <a:gd name="T2" fmla="*/ 98 w 201"/>
                      <a:gd name="T3" fmla="*/ 230 h 230"/>
                      <a:gd name="T4" fmla="*/ 0 w 201"/>
                      <a:gd name="T5" fmla="*/ 199 h 230"/>
                      <a:gd name="T6" fmla="*/ 0 w 201"/>
                      <a:gd name="T7" fmla="*/ 0 h 230"/>
                      <a:gd name="T8" fmla="*/ 201 w 201"/>
                      <a:gd name="T9" fmla="*/ 0 h 230"/>
                      <a:gd name="T10" fmla="*/ 201 w 201"/>
                      <a:gd name="T11" fmla="*/ 199 h 2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201" h="230">
                        <a:moveTo>
                          <a:pt x="201" y="199"/>
                        </a:moveTo>
                        <a:lnTo>
                          <a:pt x="98" y="230"/>
                        </a:lnTo>
                        <a:lnTo>
                          <a:pt x="0" y="199"/>
                        </a:lnTo>
                        <a:lnTo>
                          <a:pt x="0" y="0"/>
                        </a:lnTo>
                        <a:lnTo>
                          <a:pt x="201" y="0"/>
                        </a:lnTo>
                        <a:lnTo>
                          <a:pt x="201" y="199"/>
                        </a:lnTo>
                        <a:close/>
                      </a:path>
                    </a:pathLst>
                  </a:custGeom>
                  <a:solidFill>
                    <a:srgbClr val="FEE1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0" name="Freeform 10"/>
                  <p:cNvSpPr>
                    <a:spLocks/>
                  </p:cNvSpPr>
                  <p:nvPr/>
                </p:nvSpPr>
                <p:spPr bwMode="auto">
                  <a:xfrm>
                    <a:off x="1484281" y="3989840"/>
                    <a:ext cx="554342" cy="1020577"/>
                  </a:xfrm>
                  <a:custGeom>
                    <a:avLst/>
                    <a:gdLst>
                      <a:gd name="T0" fmla="*/ 0 w 155"/>
                      <a:gd name="T1" fmla="*/ 286 h 286"/>
                      <a:gd name="T2" fmla="*/ 112 w 155"/>
                      <a:gd name="T3" fmla="*/ 110 h 286"/>
                      <a:gd name="T4" fmla="*/ 78 w 155"/>
                      <a:gd name="T5" fmla="*/ 94 h 286"/>
                      <a:gd name="T6" fmla="*/ 133 w 155"/>
                      <a:gd name="T7" fmla="*/ 79 h 286"/>
                      <a:gd name="T8" fmla="*/ 155 w 155"/>
                      <a:gd name="T9" fmla="*/ 33 h 286"/>
                      <a:gd name="T10" fmla="*/ 72 w 155"/>
                      <a:gd name="T11" fmla="*/ 0 h 286"/>
                      <a:gd name="T12" fmla="*/ 0 w 155"/>
                      <a:gd name="T13" fmla="*/ 286 h 28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5" h="286">
                        <a:moveTo>
                          <a:pt x="0" y="286"/>
                        </a:moveTo>
                        <a:cubicBezTo>
                          <a:pt x="112" y="110"/>
                          <a:pt x="112" y="110"/>
                          <a:pt x="112" y="110"/>
                        </a:cubicBezTo>
                        <a:cubicBezTo>
                          <a:pt x="78" y="94"/>
                          <a:pt x="78" y="94"/>
                          <a:pt x="78" y="94"/>
                        </a:cubicBezTo>
                        <a:cubicBezTo>
                          <a:pt x="133" y="79"/>
                          <a:pt x="133" y="79"/>
                          <a:pt x="133" y="79"/>
                        </a:cubicBezTo>
                        <a:cubicBezTo>
                          <a:pt x="155" y="33"/>
                          <a:pt x="155" y="33"/>
                          <a:pt x="155" y="33"/>
                        </a:cubicBezTo>
                        <a:cubicBezTo>
                          <a:pt x="155" y="33"/>
                          <a:pt x="119" y="5"/>
                          <a:pt x="72" y="0"/>
                        </a:cubicBezTo>
                        <a:cubicBezTo>
                          <a:pt x="59" y="50"/>
                          <a:pt x="0" y="286"/>
                          <a:pt x="0" y="286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1" name="Freeform 11"/>
                  <p:cNvSpPr>
                    <a:spLocks/>
                  </p:cNvSpPr>
                  <p:nvPr/>
                </p:nvSpPr>
                <p:spPr bwMode="auto">
                  <a:xfrm>
                    <a:off x="928103" y="3967812"/>
                    <a:ext cx="556178" cy="1042604"/>
                  </a:xfrm>
                  <a:custGeom>
                    <a:avLst/>
                    <a:gdLst>
                      <a:gd name="T0" fmla="*/ 156 w 156"/>
                      <a:gd name="T1" fmla="*/ 292 h 292"/>
                      <a:gd name="T2" fmla="*/ 44 w 156"/>
                      <a:gd name="T3" fmla="*/ 116 h 292"/>
                      <a:gd name="T4" fmla="*/ 78 w 156"/>
                      <a:gd name="T5" fmla="*/ 100 h 292"/>
                      <a:gd name="T6" fmla="*/ 24 w 156"/>
                      <a:gd name="T7" fmla="*/ 85 h 292"/>
                      <a:gd name="T8" fmla="*/ 0 w 156"/>
                      <a:gd name="T9" fmla="*/ 34 h 292"/>
                      <a:gd name="T10" fmla="*/ 83 w 156"/>
                      <a:gd name="T11" fmla="*/ 0 h 292"/>
                      <a:gd name="T12" fmla="*/ 156 w 156"/>
                      <a:gd name="T13" fmla="*/ 292 h 2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56" h="292">
                        <a:moveTo>
                          <a:pt x="156" y="292"/>
                        </a:moveTo>
                        <a:cubicBezTo>
                          <a:pt x="44" y="116"/>
                          <a:pt x="44" y="116"/>
                          <a:pt x="44" y="116"/>
                        </a:cubicBezTo>
                        <a:cubicBezTo>
                          <a:pt x="78" y="100"/>
                          <a:pt x="78" y="100"/>
                          <a:pt x="78" y="100"/>
                        </a:cubicBezTo>
                        <a:cubicBezTo>
                          <a:pt x="24" y="85"/>
                          <a:pt x="24" y="85"/>
                          <a:pt x="24" y="85"/>
                        </a:cubicBezTo>
                        <a:cubicBezTo>
                          <a:pt x="0" y="34"/>
                          <a:pt x="0" y="34"/>
                          <a:pt x="0" y="34"/>
                        </a:cubicBezTo>
                        <a:cubicBezTo>
                          <a:pt x="0" y="34"/>
                          <a:pt x="36" y="12"/>
                          <a:pt x="83" y="0"/>
                        </a:cubicBezTo>
                        <a:cubicBezTo>
                          <a:pt x="96" y="51"/>
                          <a:pt x="156" y="292"/>
                          <a:pt x="156" y="292"/>
                        </a:cubicBezTo>
                        <a:close/>
                      </a:path>
                    </a:pathLst>
                  </a:custGeom>
                  <a:solidFill>
                    <a:srgbClr val="C1C1C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2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82137" y="2047806"/>
                    <a:ext cx="1574920" cy="1663026"/>
                  </a:xfrm>
                  <a:prstGeom prst="ellipse">
                    <a:avLst/>
                  </a:prstGeom>
                  <a:solidFill>
                    <a:srgbClr val="1030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882213" y="2268074"/>
                    <a:ext cx="1174765" cy="1611631"/>
                  </a:xfrm>
                  <a:prstGeom prst="ellipse">
                    <a:avLst/>
                  </a:prstGeom>
                  <a:solidFill>
                    <a:srgbClr val="FEE1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4" name="Freeform 14"/>
                  <p:cNvSpPr>
                    <a:spLocks/>
                  </p:cNvSpPr>
                  <p:nvPr/>
                </p:nvSpPr>
                <p:spPr bwMode="auto">
                  <a:xfrm>
                    <a:off x="1788986" y="2837101"/>
                    <a:ext cx="420345" cy="524973"/>
                  </a:xfrm>
                  <a:custGeom>
                    <a:avLst/>
                    <a:gdLst>
                      <a:gd name="T0" fmla="*/ 50 w 118"/>
                      <a:gd name="T1" fmla="*/ 143 h 147"/>
                      <a:gd name="T2" fmla="*/ 113 w 118"/>
                      <a:gd name="T3" fmla="*/ 79 h 147"/>
                      <a:gd name="T4" fmla="*/ 68 w 118"/>
                      <a:gd name="T5" fmla="*/ 3 h 147"/>
                      <a:gd name="T6" fmla="*/ 5 w 118"/>
                      <a:gd name="T7" fmla="*/ 67 h 147"/>
                      <a:gd name="T8" fmla="*/ 50 w 118"/>
                      <a:gd name="T9" fmla="*/ 143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8" h="147">
                        <a:moveTo>
                          <a:pt x="50" y="143"/>
                        </a:moveTo>
                        <a:cubicBezTo>
                          <a:pt x="80" y="147"/>
                          <a:pt x="108" y="118"/>
                          <a:pt x="113" y="79"/>
                        </a:cubicBezTo>
                        <a:cubicBezTo>
                          <a:pt x="118" y="40"/>
                          <a:pt x="98" y="6"/>
                          <a:pt x="68" y="3"/>
                        </a:cubicBezTo>
                        <a:cubicBezTo>
                          <a:pt x="38" y="0"/>
                          <a:pt x="10" y="28"/>
                          <a:pt x="5" y="67"/>
                        </a:cubicBezTo>
                        <a:cubicBezTo>
                          <a:pt x="0" y="106"/>
                          <a:pt x="20" y="140"/>
                          <a:pt x="50" y="143"/>
                        </a:cubicBezTo>
                        <a:close/>
                      </a:path>
                    </a:pathLst>
                  </a:custGeom>
                  <a:solidFill>
                    <a:srgbClr val="F2CD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5" name="Freeform 15"/>
                  <p:cNvSpPr>
                    <a:spLocks/>
                  </p:cNvSpPr>
                  <p:nvPr/>
                </p:nvSpPr>
                <p:spPr bwMode="auto">
                  <a:xfrm>
                    <a:off x="735368" y="2837101"/>
                    <a:ext cx="416674" cy="524973"/>
                  </a:xfrm>
                  <a:custGeom>
                    <a:avLst/>
                    <a:gdLst>
                      <a:gd name="T0" fmla="*/ 5 w 117"/>
                      <a:gd name="T1" fmla="*/ 79 h 147"/>
                      <a:gd name="T2" fmla="*/ 49 w 117"/>
                      <a:gd name="T3" fmla="*/ 3 h 147"/>
                      <a:gd name="T4" fmla="*/ 112 w 117"/>
                      <a:gd name="T5" fmla="*/ 67 h 147"/>
                      <a:gd name="T6" fmla="*/ 68 w 117"/>
                      <a:gd name="T7" fmla="*/ 143 h 147"/>
                      <a:gd name="T8" fmla="*/ 5 w 117"/>
                      <a:gd name="T9" fmla="*/ 79 h 1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17" h="147">
                        <a:moveTo>
                          <a:pt x="5" y="79"/>
                        </a:moveTo>
                        <a:cubicBezTo>
                          <a:pt x="0" y="40"/>
                          <a:pt x="20" y="6"/>
                          <a:pt x="49" y="3"/>
                        </a:cubicBezTo>
                        <a:cubicBezTo>
                          <a:pt x="79" y="0"/>
                          <a:pt x="107" y="28"/>
                          <a:pt x="112" y="67"/>
                        </a:cubicBezTo>
                        <a:cubicBezTo>
                          <a:pt x="117" y="106"/>
                          <a:pt x="97" y="140"/>
                          <a:pt x="68" y="143"/>
                        </a:cubicBezTo>
                        <a:cubicBezTo>
                          <a:pt x="38" y="147"/>
                          <a:pt x="10" y="118"/>
                          <a:pt x="5" y="79"/>
                        </a:cubicBezTo>
                        <a:close/>
                      </a:path>
                    </a:pathLst>
                  </a:custGeom>
                  <a:solidFill>
                    <a:srgbClr val="FEE1B9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6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1074949" y="1765128"/>
                    <a:ext cx="792966" cy="796637"/>
                  </a:xfrm>
                  <a:prstGeom prst="ellipse">
                    <a:avLst/>
                  </a:prstGeom>
                  <a:solidFill>
                    <a:srgbClr val="1030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7" name="Freeform 17"/>
                  <p:cNvSpPr>
                    <a:spLocks/>
                  </p:cNvSpPr>
                  <p:nvPr/>
                </p:nvSpPr>
                <p:spPr bwMode="auto">
                  <a:xfrm>
                    <a:off x="966650" y="1946850"/>
                    <a:ext cx="1029754" cy="642450"/>
                  </a:xfrm>
                  <a:custGeom>
                    <a:avLst/>
                    <a:gdLst>
                      <a:gd name="T0" fmla="*/ 13 w 288"/>
                      <a:gd name="T1" fmla="*/ 180 h 180"/>
                      <a:gd name="T2" fmla="*/ 150 w 288"/>
                      <a:gd name="T3" fmla="*/ 129 h 180"/>
                      <a:gd name="T4" fmla="*/ 279 w 288"/>
                      <a:gd name="T5" fmla="*/ 173 h 180"/>
                      <a:gd name="T6" fmla="*/ 288 w 288"/>
                      <a:gd name="T7" fmla="*/ 51 h 180"/>
                      <a:gd name="T8" fmla="*/ 150 w 288"/>
                      <a:gd name="T9" fmla="*/ 0 h 180"/>
                      <a:gd name="T10" fmla="*/ 0 w 288"/>
                      <a:gd name="T11" fmla="*/ 64 h 180"/>
                      <a:gd name="T12" fmla="*/ 13 w 288"/>
                      <a:gd name="T13" fmla="*/ 180 h 1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288" h="180">
                        <a:moveTo>
                          <a:pt x="13" y="180"/>
                        </a:moveTo>
                        <a:cubicBezTo>
                          <a:pt x="50" y="148"/>
                          <a:pt x="98" y="129"/>
                          <a:pt x="150" y="129"/>
                        </a:cubicBezTo>
                        <a:cubicBezTo>
                          <a:pt x="199" y="129"/>
                          <a:pt x="244" y="145"/>
                          <a:pt x="279" y="173"/>
                        </a:cubicBezTo>
                        <a:cubicBezTo>
                          <a:pt x="288" y="51"/>
                          <a:pt x="288" y="51"/>
                          <a:pt x="288" y="51"/>
                        </a:cubicBezTo>
                        <a:cubicBezTo>
                          <a:pt x="251" y="20"/>
                          <a:pt x="203" y="0"/>
                          <a:pt x="150" y="0"/>
                        </a:cubicBezTo>
                        <a:cubicBezTo>
                          <a:pt x="91" y="0"/>
                          <a:pt x="38" y="24"/>
                          <a:pt x="0" y="64"/>
                        </a:cubicBezTo>
                        <a:lnTo>
                          <a:pt x="13" y="180"/>
                        </a:lnTo>
                        <a:close/>
                      </a:path>
                    </a:pathLst>
                  </a:custGeom>
                  <a:solidFill>
                    <a:srgbClr val="FAFAF8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8" name="Rectangle 18"/>
                  <p:cNvSpPr>
                    <a:spLocks noChangeArrowheads="1"/>
                  </p:cNvSpPr>
                  <p:nvPr/>
                </p:nvSpPr>
                <p:spPr bwMode="auto">
                  <a:xfrm>
                    <a:off x="1434721" y="2011094"/>
                    <a:ext cx="71587" cy="304705"/>
                  </a:xfrm>
                  <a:prstGeom prst="rect">
                    <a:avLst/>
                  </a:prstGeom>
                  <a:solidFill>
                    <a:srgbClr val="D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4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1317244" y="2126736"/>
                    <a:ext cx="302869" cy="73423"/>
                  </a:xfrm>
                  <a:prstGeom prst="rect">
                    <a:avLst/>
                  </a:prstGeom>
                  <a:solidFill>
                    <a:srgbClr val="D6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50" name="Freeform 43"/>
                  <p:cNvSpPr>
                    <a:spLocks/>
                  </p:cNvSpPr>
                  <p:nvPr/>
                </p:nvSpPr>
                <p:spPr bwMode="auto">
                  <a:xfrm>
                    <a:off x="1484281" y="2268074"/>
                    <a:ext cx="572698" cy="1611631"/>
                  </a:xfrm>
                  <a:custGeom>
                    <a:avLst/>
                    <a:gdLst>
                      <a:gd name="T0" fmla="*/ 0 w 160"/>
                      <a:gd name="T1" fmla="*/ 451 h 451"/>
                      <a:gd name="T2" fmla="*/ 47 w 160"/>
                      <a:gd name="T3" fmla="*/ 439 h 451"/>
                      <a:gd name="T4" fmla="*/ 47 w 160"/>
                      <a:gd name="T5" fmla="*/ 439 h 451"/>
                      <a:gd name="T6" fmla="*/ 124 w 160"/>
                      <a:gd name="T7" fmla="*/ 361 h 451"/>
                      <a:gd name="T8" fmla="*/ 124 w 160"/>
                      <a:gd name="T9" fmla="*/ 361 h 451"/>
                      <a:gd name="T10" fmla="*/ 160 w 160"/>
                      <a:gd name="T11" fmla="*/ 210 h 451"/>
                      <a:gd name="T12" fmla="*/ 0 w 160"/>
                      <a:gd name="T13" fmla="*/ 0 h 451"/>
                      <a:gd name="T14" fmla="*/ 0 w 160"/>
                      <a:gd name="T15" fmla="*/ 451 h 45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60" h="451">
                        <a:moveTo>
                          <a:pt x="0" y="451"/>
                        </a:moveTo>
                        <a:cubicBezTo>
                          <a:pt x="16" y="451"/>
                          <a:pt x="32" y="447"/>
                          <a:pt x="47" y="439"/>
                        </a:cubicBezTo>
                        <a:cubicBezTo>
                          <a:pt x="47" y="439"/>
                          <a:pt x="47" y="439"/>
                          <a:pt x="47" y="439"/>
                        </a:cubicBezTo>
                        <a:cubicBezTo>
                          <a:pt x="77" y="425"/>
                          <a:pt x="104" y="397"/>
                          <a:pt x="124" y="361"/>
                        </a:cubicBezTo>
                        <a:cubicBezTo>
                          <a:pt x="124" y="361"/>
                          <a:pt x="124" y="361"/>
                          <a:pt x="124" y="361"/>
                        </a:cubicBezTo>
                        <a:cubicBezTo>
                          <a:pt x="146" y="319"/>
                          <a:pt x="160" y="267"/>
                          <a:pt x="160" y="210"/>
                        </a:cubicBezTo>
                        <a:cubicBezTo>
                          <a:pt x="160" y="78"/>
                          <a:pt x="89" y="3"/>
                          <a:pt x="0" y="0"/>
                        </a:cubicBezTo>
                        <a:lnTo>
                          <a:pt x="0" y="451"/>
                        </a:lnTo>
                        <a:close/>
                      </a:path>
                    </a:pathLst>
                  </a:custGeom>
                  <a:solidFill>
                    <a:srgbClr val="F2CD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51" name="Freeform 44"/>
                  <p:cNvSpPr>
                    <a:spLocks/>
                  </p:cNvSpPr>
                  <p:nvPr/>
                </p:nvSpPr>
                <p:spPr bwMode="auto">
                  <a:xfrm>
                    <a:off x="834488" y="2187309"/>
                    <a:ext cx="1268379" cy="763597"/>
                  </a:xfrm>
                  <a:custGeom>
                    <a:avLst/>
                    <a:gdLst>
                      <a:gd name="T0" fmla="*/ 355 w 355"/>
                      <a:gd name="T1" fmla="*/ 214 h 214"/>
                      <a:gd name="T2" fmla="*/ 355 w 355"/>
                      <a:gd name="T3" fmla="*/ 213 h 214"/>
                      <a:gd name="T4" fmla="*/ 187 w 355"/>
                      <a:gd name="T5" fmla="*/ 0 h 214"/>
                      <a:gd name="T6" fmla="*/ 0 w 355"/>
                      <a:gd name="T7" fmla="*/ 213 h 214"/>
                      <a:gd name="T8" fmla="*/ 0 w 355"/>
                      <a:gd name="T9" fmla="*/ 214 h 214"/>
                      <a:gd name="T10" fmla="*/ 355 w 355"/>
                      <a:gd name="T11" fmla="*/ 21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55" h="214">
                        <a:moveTo>
                          <a:pt x="355" y="214"/>
                        </a:moveTo>
                        <a:cubicBezTo>
                          <a:pt x="355" y="213"/>
                          <a:pt x="355" y="213"/>
                          <a:pt x="355" y="213"/>
                        </a:cubicBezTo>
                        <a:cubicBezTo>
                          <a:pt x="355" y="109"/>
                          <a:pt x="285" y="0"/>
                          <a:pt x="187" y="0"/>
                        </a:cubicBezTo>
                        <a:cubicBezTo>
                          <a:pt x="89" y="0"/>
                          <a:pt x="0" y="109"/>
                          <a:pt x="0" y="213"/>
                        </a:cubicBezTo>
                        <a:cubicBezTo>
                          <a:pt x="0" y="213"/>
                          <a:pt x="0" y="213"/>
                          <a:pt x="0" y="214"/>
                        </a:cubicBezTo>
                        <a:lnTo>
                          <a:pt x="355" y="214"/>
                        </a:lnTo>
                        <a:close/>
                      </a:path>
                    </a:pathLst>
                  </a:custGeom>
                  <a:solidFill>
                    <a:srgbClr val="10303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  <p:sp>
                <p:nvSpPr>
                  <p:cNvPr id="52" name="Freeform 45"/>
                  <p:cNvSpPr>
                    <a:spLocks/>
                  </p:cNvSpPr>
                  <p:nvPr/>
                </p:nvSpPr>
                <p:spPr bwMode="auto">
                  <a:xfrm>
                    <a:off x="1484281" y="3642917"/>
                    <a:ext cx="168872" cy="418510"/>
                  </a:xfrm>
                  <a:custGeom>
                    <a:avLst/>
                    <a:gdLst>
                      <a:gd name="T0" fmla="*/ 0 w 92"/>
                      <a:gd name="T1" fmla="*/ 228 h 228"/>
                      <a:gd name="T2" fmla="*/ 92 w 92"/>
                      <a:gd name="T3" fmla="*/ 199 h 228"/>
                      <a:gd name="T4" fmla="*/ 92 w 92"/>
                      <a:gd name="T5" fmla="*/ 175 h 228"/>
                      <a:gd name="T6" fmla="*/ 92 w 92"/>
                      <a:gd name="T7" fmla="*/ 105 h 228"/>
                      <a:gd name="T8" fmla="*/ 92 w 92"/>
                      <a:gd name="T9" fmla="*/ 0 h 228"/>
                      <a:gd name="T10" fmla="*/ 0 w 92"/>
                      <a:gd name="T11" fmla="*/ 0 h 228"/>
                      <a:gd name="T12" fmla="*/ 0 w 92"/>
                      <a:gd name="T13" fmla="*/ 228 h 2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92" h="228">
                        <a:moveTo>
                          <a:pt x="0" y="228"/>
                        </a:moveTo>
                        <a:lnTo>
                          <a:pt x="92" y="199"/>
                        </a:lnTo>
                        <a:lnTo>
                          <a:pt x="92" y="175"/>
                        </a:lnTo>
                        <a:lnTo>
                          <a:pt x="92" y="105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lnTo>
                          <a:pt x="0" y="228"/>
                        </a:lnTo>
                        <a:close/>
                      </a:path>
                    </a:pathLst>
                  </a:custGeom>
                  <a:solidFill>
                    <a:srgbClr val="F2CDA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68580" tIns="34290" rIns="68580" bIns="3429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defTabSz="4572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35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ahoma"/>
                    </a:endParaRPr>
                  </a:p>
                </p:txBody>
              </p:sp>
            </p:grpSp>
          </p:grpSp>
        </p:grpSp>
        <p:sp>
          <p:nvSpPr>
            <p:cNvPr id="31" name="textruta 30"/>
            <p:cNvSpPr txBox="1"/>
            <p:nvPr/>
          </p:nvSpPr>
          <p:spPr>
            <a:xfrm>
              <a:off x="2614963" y="2245747"/>
              <a:ext cx="98834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200"/>
              <a:r>
                <a:rPr lang="sv-SE" sz="2800" b="1" dirty="0">
                  <a:solidFill>
                    <a:prstClr val="black"/>
                  </a:solidFill>
                  <a:latin typeface="Tahoma"/>
                </a:rPr>
                <a:t>200 </a:t>
              </a:r>
            </a:p>
            <a:p>
              <a:pPr algn="r" defTabSz="457200"/>
              <a:r>
                <a:rPr lang="sv-SE" sz="1600" dirty="0">
                  <a:solidFill>
                    <a:prstClr val="black"/>
                  </a:solidFill>
                  <a:latin typeface="Tahoma"/>
                </a:rPr>
                <a:t>anställda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37372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0000" y="959006"/>
            <a:ext cx="9073650" cy="1680518"/>
          </a:xfrm>
        </p:spPr>
        <p:txBody>
          <a:bodyPr/>
          <a:lstStyle/>
          <a:p>
            <a:r>
              <a:rPr lang="sv-SE" dirty="0" smtClean="0"/>
              <a:t>Avsaknad av avflöde dagtid, samt ”</a:t>
            </a:r>
            <a:r>
              <a:rPr lang="sv-SE" dirty="0" err="1" smtClean="0"/>
              <a:t>outliers</a:t>
            </a:r>
            <a:r>
              <a:rPr lang="sv-SE" dirty="0" smtClean="0"/>
              <a:t>” med mycket långa vårdtider på akuten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80000" y="2837105"/>
            <a:ext cx="9073650" cy="1378056"/>
          </a:xfrm>
        </p:spPr>
        <p:txBody>
          <a:bodyPr/>
          <a:lstStyle/>
          <a:p>
            <a:r>
              <a:rPr lang="sv-SE" dirty="0" smtClean="0"/>
              <a:t>Data avseende Akutkliniken US i Linköping </a:t>
            </a:r>
          </a:p>
          <a:p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2482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21</a:t>
            </a:fld>
            <a:endParaRPr lang="sv-SE" dirty="0"/>
          </a:p>
        </p:txBody>
      </p:sp>
      <p:pic>
        <p:nvPicPr>
          <p:cNvPr id="1026" name="Bildobjekt 3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24" y="160880"/>
            <a:ext cx="9540681" cy="607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ruta 4"/>
          <p:cNvSpPr txBox="1"/>
          <p:nvPr/>
        </p:nvSpPr>
        <p:spPr>
          <a:xfrm>
            <a:off x="1126273" y="6478859"/>
            <a:ext cx="6464911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 smtClean="0"/>
              <a:t>Antal patienter = Antal patienter som ankomstregistrerats given timme.</a:t>
            </a: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5899" y="5057775"/>
            <a:ext cx="39814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6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22</a:t>
            </a:fld>
            <a:endParaRPr lang="sv-SE" dirty="0"/>
          </a:p>
        </p:txBody>
      </p:sp>
      <p:pic>
        <p:nvPicPr>
          <p:cNvPr id="1026" name="Bild 1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328149"/>
            <a:ext cx="8719024" cy="526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ktangel 4"/>
          <p:cNvSpPr/>
          <p:nvPr/>
        </p:nvSpPr>
        <p:spPr>
          <a:xfrm>
            <a:off x="795452" y="5438799"/>
            <a:ext cx="965324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Beskrivning av hur </a:t>
            </a:r>
            <a:r>
              <a:rPr lang="sv-SE" sz="1400" dirty="0" err="1">
                <a:latin typeface="Calibri" panose="020F0502020204030204" pitchFamily="34" charset="0"/>
                <a:ea typeface="Calibri" panose="020F0502020204030204" pitchFamily="34" charset="0"/>
              </a:rPr>
              <a:t>boxplotten</a:t>
            </a:r>
            <a:r>
              <a:rPr lang="sv-SE" sz="1400" dirty="0">
                <a:latin typeface="Calibri" panose="020F0502020204030204" pitchFamily="34" charset="0"/>
                <a:ea typeface="Calibri" panose="020F0502020204030204" pitchFamily="34" charset="0"/>
              </a:rPr>
              <a:t> är konstruerad:</a:t>
            </a:r>
          </a:p>
          <a:p>
            <a:pPr>
              <a:spcAft>
                <a:spcPts val="0"/>
              </a:spcAft>
            </a:pPr>
            <a:r>
              <a:rPr lang="en-US" sz="1400" i="1" dirty="0">
                <a:latin typeface="Calibri" panose="020F0502020204030204" pitchFamily="34" charset="0"/>
                <a:ea typeface="Calibri" panose="020F0502020204030204" pitchFamily="34" charset="0"/>
              </a:rPr>
              <a:t>A box plot is a method for graphically depicting groups of numerical data through their quartiles. The box extends from the Q1 to Q3 quartile values of the data, with a line at the median (Q2). The whiskers extend from the edges of box to show the range of the data. By default, they extend no more than 1.5 * IQR (IQR = Q3 - Q1) from the edges of the box, ending at the farthest data point within that interval. </a:t>
            </a:r>
            <a:r>
              <a:rPr lang="sv-SE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Outliers</a:t>
            </a:r>
            <a:r>
              <a:rPr lang="sv-SE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are</a:t>
            </a:r>
            <a:r>
              <a:rPr lang="sv-SE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plotted</a:t>
            </a:r>
            <a:r>
              <a:rPr lang="sv-SE" sz="1400" i="1" dirty="0">
                <a:latin typeface="Calibri" panose="020F0502020204030204" pitchFamily="34" charset="0"/>
                <a:ea typeface="Calibri" panose="020F0502020204030204" pitchFamily="34" charset="0"/>
              </a:rPr>
              <a:t> as </a:t>
            </a:r>
            <a:r>
              <a:rPr lang="sv-SE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separate</a:t>
            </a:r>
            <a:r>
              <a:rPr lang="sv-SE" sz="1400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sv-SE" sz="1400" i="1" dirty="0" err="1">
                <a:latin typeface="Calibri" panose="020F0502020204030204" pitchFamily="34" charset="0"/>
                <a:ea typeface="Calibri" panose="020F0502020204030204" pitchFamily="34" charset="0"/>
              </a:rPr>
              <a:t>dots</a:t>
            </a:r>
            <a:r>
              <a:rPr lang="sv-SE" sz="1400" i="1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sv-SE" sz="1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64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A503F-55DF-4592-97CA-D0517782D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Vikten av verksamhetsplan och strategiskplan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086EDF-7F58-4D7A-9A76-DC9DEA88F6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BC8D4F-F2FB-414C-93E1-B9FB0E3B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829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899638" y="305344"/>
            <a:ext cx="9073650" cy="1446149"/>
          </a:xfrm>
        </p:spPr>
        <p:txBody>
          <a:bodyPr/>
          <a:lstStyle/>
          <a:p>
            <a:r>
              <a:rPr lang="sv-SE" dirty="0"/>
              <a:t>Innehåll verksamhetsplan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grpSp>
        <p:nvGrpSpPr>
          <p:cNvPr id="6" name="Grupp 5"/>
          <p:cNvGrpSpPr/>
          <p:nvPr/>
        </p:nvGrpSpPr>
        <p:grpSpPr>
          <a:xfrm>
            <a:off x="1343069" y="1824320"/>
            <a:ext cx="8486732" cy="4757115"/>
            <a:chOff x="1343068" y="1824320"/>
            <a:chExt cx="9405619" cy="4757115"/>
          </a:xfrm>
        </p:grpSpPr>
        <p:pic>
          <p:nvPicPr>
            <p:cNvPr id="7" name="Bildobjekt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1349" y="2976291"/>
              <a:ext cx="2345328" cy="1319248"/>
            </a:xfrm>
            <a:prstGeom prst="rect">
              <a:avLst/>
            </a:prstGeom>
          </p:spPr>
        </p:pic>
        <p:pic>
          <p:nvPicPr>
            <p:cNvPr id="8" name="Bildobjekt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15826" y="4182485"/>
              <a:ext cx="2497811" cy="1405020"/>
            </a:xfrm>
            <a:prstGeom prst="rect">
              <a:avLst/>
            </a:prstGeom>
          </p:spPr>
        </p:pic>
        <p:pic>
          <p:nvPicPr>
            <p:cNvPr id="9" name="Bildobjekt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27796" y="5207153"/>
              <a:ext cx="2404736" cy="1352665"/>
            </a:xfrm>
            <a:prstGeom prst="rect">
              <a:avLst/>
            </a:prstGeom>
          </p:spPr>
        </p:pic>
        <p:sp>
          <p:nvSpPr>
            <p:cNvPr id="10" name="Rektangel 9"/>
            <p:cNvSpPr/>
            <p:nvPr/>
          </p:nvSpPr>
          <p:spPr>
            <a:xfrm>
              <a:off x="1343068" y="2112029"/>
              <a:ext cx="4536600" cy="446940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Rektangel 10"/>
            <p:cNvSpPr/>
            <p:nvPr/>
          </p:nvSpPr>
          <p:spPr>
            <a:xfrm>
              <a:off x="2452034" y="1824320"/>
              <a:ext cx="2318668" cy="54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FEMÅRSPLAN</a:t>
              </a:r>
              <a:endParaRPr lang="sv-SE" sz="2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Rektangel 11"/>
            <p:cNvSpPr/>
            <p:nvPr/>
          </p:nvSpPr>
          <p:spPr>
            <a:xfrm>
              <a:off x="1553968" y="2325833"/>
              <a:ext cx="4114800" cy="8131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Nulägesbeskrivning</a:t>
              </a: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Klinikens målbild</a:t>
              </a:r>
            </a:p>
            <a:p>
              <a:pPr algn="ctr"/>
              <a:r>
                <a:rPr lang="sv-SE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Utvecklingsområden</a:t>
              </a:r>
              <a:endParaRPr lang="sv-SE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3" name="Rektangel 12"/>
            <p:cNvSpPr/>
            <p:nvPr/>
          </p:nvSpPr>
          <p:spPr>
            <a:xfrm>
              <a:off x="6212087" y="2112029"/>
              <a:ext cx="4536600" cy="4469406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4" name="Rektangel 13"/>
            <p:cNvSpPr/>
            <p:nvPr/>
          </p:nvSpPr>
          <p:spPr>
            <a:xfrm>
              <a:off x="7321053" y="1824320"/>
              <a:ext cx="2318668" cy="546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v-SE" sz="20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ÅRSPLAN</a:t>
              </a:r>
              <a:endParaRPr lang="sv-SE" sz="20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Rektangel 14"/>
            <p:cNvSpPr/>
            <p:nvPr/>
          </p:nvSpPr>
          <p:spPr>
            <a:xfrm>
              <a:off x="6422987" y="2325833"/>
              <a:ext cx="4114800" cy="81311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sv-SE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Aktiviteter att genomföra</a:t>
              </a:r>
            </a:p>
            <a:p>
              <a:pPr algn="ctr"/>
              <a:r>
                <a:rPr lang="sv-SE" sz="1600" dirty="0" err="1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Årshjul</a:t>
              </a:r>
              <a:r>
                <a:rPr lang="sv-SE" sz="1600" dirty="0" smtClean="0">
                  <a:solidFill>
                    <a:schemeClr val="tx1"/>
                  </a:solidFill>
                  <a:latin typeface="Century Gothic" panose="020B0502020202020204" pitchFamily="34" charset="0"/>
                </a:rPr>
                <a:t> för uppföljning</a:t>
              </a:r>
              <a:endParaRPr lang="sv-SE" sz="16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16" name="Bildobjekt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6618" y="2853615"/>
            <a:ext cx="2450701" cy="1378519"/>
          </a:xfrm>
          <a:prstGeom prst="rect">
            <a:avLst/>
          </a:prstGeom>
        </p:spPr>
      </p:pic>
      <p:pic>
        <p:nvPicPr>
          <p:cNvPr id="17" name="Bildobjekt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643" y="3619864"/>
            <a:ext cx="2397240" cy="1348447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6799" y="4891321"/>
            <a:ext cx="2672377" cy="158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7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10403840" y="5982346"/>
            <a:ext cx="1778000" cy="812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712342" y="356096"/>
          <a:ext cx="11314026" cy="643905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88000">
                  <a:extLst>
                    <a:ext uri="{9D8B030D-6E8A-4147-A177-3AD203B41FA5}">
                      <a16:colId xmlns:a16="http://schemas.microsoft.com/office/drawing/2014/main" val="718943410"/>
                    </a:ext>
                  </a:extLst>
                </a:gridCol>
                <a:gridCol w="3342218">
                  <a:extLst>
                    <a:ext uri="{9D8B030D-6E8A-4147-A177-3AD203B41FA5}">
                      <a16:colId xmlns:a16="http://schemas.microsoft.com/office/drawing/2014/main" val="3011016093"/>
                    </a:ext>
                  </a:extLst>
                </a:gridCol>
                <a:gridCol w="946944">
                  <a:extLst>
                    <a:ext uri="{9D8B030D-6E8A-4147-A177-3AD203B41FA5}">
                      <a16:colId xmlns:a16="http://schemas.microsoft.com/office/drawing/2014/main" val="1970773897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1604478888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2921588632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140860834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3597859461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2979059540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2742265048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3337072194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127795366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1211919913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1519455900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734626430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1214653740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4271155284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1390525682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2187577790"/>
                    </a:ext>
                  </a:extLst>
                </a:gridCol>
                <a:gridCol w="364804">
                  <a:extLst>
                    <a:ext uri="{9D8B030D-6E8A-4147-A177-3AD203B41FA5}">
                      <a16:colId xmlns:a16="http://schemas.microsoft.com/office/drawing/2014/main" val="699721874"/>
                    </a:ext>
                  </a:extLst>
                </a:gridCol>
              </a:tblGrid>
              <a:tr h="167134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2023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sv-SE" sz="1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221500"/>
                  </a:ext>
                </a:extLst>
              </a:tr>
              <a:tr h="167134">
                <a:tc>
                  <a:txBody>
                    <a:bodyPr/>
                    <a:lstStyle/>
                    <a:p>
                      <a:pPr algn="l" fontAlgn="b"/>
                      <a:endParaRPr lang="sv-S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Ansvarig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J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1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1384423"/>
                  </a:ext>
                </a:extLst>
              </a:tr>
              <a:tr h="144281">
                <a:tc rowSpan="9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Patient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Utveckla patientsäkerhetsarbetet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3947042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Vårdförlopp sepsis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Maciej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1744133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Strukturer</a:t>
                      </a:r>
                      <a:r>
                        <a:rPr lang="sv-S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för patientdelaktighet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6863015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Omvårdnadsdokumentation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114226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Tillsyn och information till patient under besöket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685546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Traumasekreterare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sv-SE" sz="1100" dirty="0"/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4491913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Ansvarsöverlämnande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Erik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sv-SE" sz="1100" dirty="0">
                        <a:solidFill>
                          <a:schemeClr val="accent3"/>
                        </a:solidFill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370838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Vårdprogram bröstsmärta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Maciej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0098841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Samverkan primärvård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ACC77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B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158341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365732"/>
                  </a:ext>
                </a:extLst>
              </a:tr>
              <a:tr h="144281">
                <a:tc rowSpan="10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Medarbetare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Rutiner</a:t>
                      </a:r>
                      <a:r>
                        <a:rPr lang="sv-S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för extraordinära händelser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</a:t>
                      </a:r>
                      <a:r>
                        <a:rPr lang="sv-S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0467235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Klinikövergripande utbildningsstruktur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9421383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Mental förberedelse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5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1798995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Prata</a:t>
                      </a:r>
                      <a:r>
                        <a:rPr lang="sv-S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om klinikens mål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Erik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3305320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Utvärdering personlarm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9143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Nanoutbildning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2121708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Reflektion</a:t>
                      </a:r>
                      <a:r>
                        <a:rPr lang="sv-S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efter avslutat arbetspass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Britten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6291952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Implementera akutavtal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ssk+usk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Britten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00223282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Hållbar bemanningsplanering 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Erik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1189942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Reception och väntrum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3C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F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3379187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Clr>
                          <a:srgbClr val="000000"/>
                        </a:buClr>
                        <a:buSzPts val="1100"/>
                        <a:buFont typeface="Calibri" panose="020F0502020204030204" pitchFamily="34" charset="0"/>
                        <a:buNone/>
                      </a:pPr>
                      <a:endParaRPr lang="sv-SE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B7DEE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6213695"/>
                  </a:ext>
                </a:extLst>
              </a:tr>
              <a:tr h="144281">
                <a:tc rowSpan="9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Forskning och utveckling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Struktur för utveckling av medicinska riktlinjer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1523145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Förstudie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Critical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care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-sektion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Maciej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4152496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endParaRPr lang="sv-S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Klustra</a:t>
                      </a: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ansvarsområden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Diana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2309329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3D69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3D6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Handledning i</a:t>
                      </a:r>
                      <a:r>
                        <a:rPr lang="sv-S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forskarutbildning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764110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Implementera </a:t>
                      </a:r>
                      <a:r>
                        <a:rPr lang="sv-S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Läkemedelsmodul+Nova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Britten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504136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Forskning i dagligt arbete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2152515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Vidareutveckla universitetssjukvården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chemeClr val="accent4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4544526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Forskning och verksamhet synkat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7631734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1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Struktur för kvalitetsgranskning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B3A2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DD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4535105"/>
                  </a:ext>
                </a:extLst>
              </a:tr>
              <a:tr h="108000">
                <a:tc>
                  <a:txBody>
                    <a:bodyPr/>
                    <a:lstStyle/>
                    <a:p>
                      <a:pPr algn="l" fontAlgn="b"/>
                      <a:endParaRPr lang="sv-SE" sz="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sv-SE" sz="2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CCC1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141476"/>
                  </a:ext>
                </a:extLst>
              </a:tr>
              <a:tr h="144281">
                <a:tc rowSpan="4">
                  <a:txBody>
                    <a:bodyPr/>
                    <a:lstStyle/>
                    <a:p>
                      <a:pPr algn="l" fontAlgn="b"/>
                      <a:r>
                        <a:rPr lang="sv-SE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Ekonomi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Rutiner för</a:t>
                      </a:r>
                      <a:r>
                        <a:rPr lang="sv-SE" sz="11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investeringsbudget</a:t>
                      </a:r>
                      <a:endParaRPr lang="sv-SE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Erik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732578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Lagerhantering och inköp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Maria 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130433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Debitering av undersökning mot andra kliniker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Maciej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2541731"/>
                  </a:ext>
                </a:extLst>
              </a:tr>
              <a:tr h="144281">
                <a:tc vMerge="1">
                  <a:txBody>
                    <a:bodyPr/>
                    <a:lstStyle/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Visa och jämföra kostnader</a:t>
                      </a:r>
                      <a:endParaRPr lang="sv-SE" sz="11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Daniel</a:t>
                      </a:r>
                    </a:p>
                  </a:txBody>
                  <a:tcPr marL="9525" marR="9525" marT="9525" marB="0" anchor="b"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4C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sv-SE" sz="1100" b="0" i="0" u="none" strike="noStrike" dirty="0">
                        <a:solidFill>
                          <a:srgbClr val="C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AC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CD5B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9303877"/>
                  </a:ext>
                </a:extLst>
              </a:tr>
            </a:tbl>
          </a:graphicData>
        </a:graphic>
      </p:graphicFrame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556870" y="-1"/>
            <a:ext cx="9465560" cy="712193"/>
          </a:xfrm>
        </p:spPr>
        <p:txBody>
          <a:bodyPr/>
          <a:lstStyle/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Årsplan 2022-2023</a:t>
            </a:r>
          </a:p>
        </p:txBody>
      </p:sp>
    </p:spTree>
    <p:extLst>
      <p:ext uri="{BB962C8B-B14F-4D97-AF65-F5344CB8AC3E}">
        <p14:creationId xmlns:p14="http://schemas.microsoft.com/office/powerpoint/2010/main" val="1414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ctrTitle"/>
          </p:nvPr>
        </p:nvSpPr>
        <p:spPr>
          <a:xfrm>
            <a:off x="1080000" y="379335"/>
            <a:ext cx="9073650" cy="1446149"/>
          </a:xfrm>
        </p:spPr>
        <p:txBody>
          <a:bodyPr/>
          <a:lstStyle/>
          <a:p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Nulägesbeskrivning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973778" y="1947554"/>
            <a:ext cx="5783282" cy="3823854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080000" y="2167359"/>
            <a:ext cx="5380625" cy="33455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Höga förväntningar på </a:t>
            </a:r>
            <a:r>
              <a:rPr lang="sv-SE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akutenbesöket</a:t>
            </a: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(information, undersökningar, tillgänglighet, snabbhet)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Teamarbete en styrka som vi ska vidareutveckla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Ökad vårdkonsumtion för vissa patientgrupper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Ökat grovt våld i samhället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Åldrad befolkning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Viktigt med information och bemötande under hela besöket</a:t>
            </a:r>
          </a:p>
          <a:p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Avflödesproblematik </a:t>
            </a: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på grund av tillgänglighet från slutenvård samt ej enhetlig överlämning till både slutenvård, öppenvård och kommun</a:t>
            </a:r>
          </a:p>
        </p:txBody>
      </p:sp>
      <p:pic>
        <p:nvPicPr>
          <p:cNvPr id="15" name="Bildobjekt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872" y="3111336"/>
            <a:ext cx="4885522" cy="1374414"/>
          </a:xfrm>
          <a:prstGeom prst="rect">
            <a:avLst/>
          </a:prstGeom>
        </p:spPr>
      </p:pic>
      <p:sp>
        <p:nvSpPr>
          <p:cNvPr id="16" name="Ellips 15"/>
          <p:cNvSpPr/>
          <p:nvPr/>
        </p:nvSpPr>
        <p:spPr>
          <a:xfrm>
            <a:off x="11201839" y="4033114"/>
            <a:ext cx="878774" cy="9052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/>
          </a:p>
        </p:txBody>
      </p:sp>
    </p:spTree>
    <p:extLst>
      <p:ext uri="{BB962C8B-B14F-4D97-AF65-F5344CB8AC3E}">
        <p14:creationId xmlns:p14="http://schemas.microsoft.com/office/powerpoint/2010/main" val="411872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2"/>
          <p:cNvSpPr>
            <a:spLocks noGrp="1"/>
          </p:cNvSpPr>
          <p:nvPr>
            <p:ph type="ctrTitle"/>
          </p:nvPr>
        </p:nvSpPr>
        <p:spPr>
          <a:xfrm>
            <a:off x="1080000" y="635234"/>
            <a:ext cx="9073650" cy="1446149"/>
          </a:xfrm>
        </p:spPr>
        <p:txBody>
          <a:bodyPr/>
          <a:lstStyle/>
          <a:p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Medarbetare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Nulägesbeskrivning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Rektangel 5"/>
          <p:cNvSpPr/>
          <p:nvPr/>
        </p:nvSpPr>
        <p:spPr>
          <a:xfrm>
            <a:off x="1163782" y="2081383"/>
            <a:ext cx="4963886" cy="3808778"/>
          </a:xfrm>
          <a:prstGeom prst="rect">
            <a:avLst/>
          </a:prstGeom>
          <a:solidFill>
            <a:srgbClr val="B7D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1323702" y="2275713"/>
            <a:ext cx="4534837" cy="345523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samhörighet mellan yrkesgrupper</a:t>
            </a:r>
          </a:p>
          <a:p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Hög kompetens </a:t>
            </a: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för samtliga yrkesgrupper och medarbetardriven utveckling</a:t>
            </a:r>
          </a:p>
          <a:p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Många söker sig till Akutkliniken,</a:t>
            </a: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 svårrekryterat bland personer i vissa åldrar och stadier i livet</a:t>
            </a:r>
          </a:p>
          <a:p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Behov av att öka mental och organisatorisk beredskap för extraordinära händelser</a:t>
            </a:r>
          </a:p>
          <a:p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Tid för återhämtning i vissa fall bristfällig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Behov av vidare arbete kring informationsspridning</a:t>
            </a:r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828" y="2364726"/>
            <a:ext cx="6227172" cy="316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/>
        </p:nvSpPr>
        <p:spPr>
          <a:xfrm>
            <a:off x="1423215" y="2272112"/>
            <a:ext cx="10768784" cy="3466134"/>
          </a:xfrm>
          <a:prstGeom prst="rect">
            <a:avLst/>
          </a:prstGeom>
          <a:solidFill>
            <a:srgbClr val="D7E4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Akutklinikens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28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423214" y="2272113"/>
            <a:ext cx="10768785" cy="346613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sv-SE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Våra patienter känner sig trygga och respekterade</a:t>
            </a:r>
          </a:p>
          <a:p>
            <a:pPr marL="171450" indent="-171450">
              <a:buFontTx/>
              <a:buChar char="-"/>
            </a:pPr>
            <a:endParaRPr lang="sv-S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erbjuder korrekt medicinsk behandling och omvårdnad</a:t>
            </a:r>
          </a:p>
          <a:p>
            <a:endParaRPr lang="sv-S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leder akutsjukvårdens utveckling i Sverige genom stark utbildning, utveckling och  internationell framstående forskning</a:t>
            </a:r>
          </a:p>
          <a:p>
            <a:endParaRPr lang="sv-SE" sz="1400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534510" y="2356485"/>
            <a:ext cx="4927600" cy="43100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7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ktangel 21"/>
          <p:cNvSpPr/>
          <p:nvPr/>
        </p:nvSpPr>
        <p:spPr>
          <a:xfrm>
            <a:off x="1423214" y="2272112"/>
            <a:ext cx="10768785" cy="3919682"/>
          </a:xfrm>
          <a:prstGeom prst="rect">
            <a:avLst/>
          </a:prstGeom>
          <a:solidFill>
            <a:srgbClr val="B7DE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v-SE" sz="1400" b="1" dirty="0">
              <a:solidFill>
                <a:schemeClr val="tx1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Medarbetare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Akutklinikens målbild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D8CCFDF-DFA5-484F-9FF8-7212AEA69C48}" type="slidenum">
              <a:rPr lang="sv-SE" smtClean="0"/>
              <a:pPr/>
              <a:t>29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1423214" y="2525790"/>
            <a:ext cx="10608364" cy="341232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är stolta över att att arbeta på kliniken och den enskilde medarbetaren ser hur det egna arbetet bidrar till ett bra resultat</a:t>
            </a:r>
          </a:p>
          <a:p>
            <a:endParaRPr lang="sv-S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respekterar och stöttar varandra och kommer till och från arbetspasset med en bra känsla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 är attraktiva för alla åldersgrupper och kompetensnivåer</a:t>
            </a:r>
          </a:p>
          <a:p>
            <a:pPr marL="171450" indent="-171450">
              <a:buFontTx/>
              <a:buChar char="-"/>
            </a:pPr>
            <a:endParaRPr lang="sv-SE" sz="1400" dirty="0">
              <a:solidFill>
                <a:schemeClr val="tx1"/>
              </a:solidFill>
            </a:endParaRPr>
          </a:p>
          <a:p>
            <a:pPr marL="171450" indent="-171450">
              <a:buFontTx/>
              <a:buChar char="-"/>
            </a:pPr>
            <a:endParaRPr lang="sv-SE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sv-SE" sz="1400" dirty="0">
              <a:solidFill>
                <a:schemeClr val="accent5">
                  <a:lumMod val="40000"/>
                  <a:lumOff val="60000"/>
                </a:schemeClr>
              </a:solidFill>
            </a:endParaRPr>
          </a:p>
          <a:p>
            <a:endParaRPr lang="sv-SE" sz="1400" dirty="0">
              <a:solidFill>
                <a:schemeClr val="tx1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6534510" y="2356485"/>
            <a:ext cx="4927600" cy="431002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sv-SE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787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A503F-55DF-4592-97CA-D0517782DB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9254" y="553915"/>
            <a:ext cx="4334314" cy="2875085"/>
          </a:xfrm>
        </p:spPr>
        <p:txBody>
          <a:bodyPr>
            <a:normAutofit/>
          </a:bodyPr>
          <a:lstStyle/>
          <a:p>
            <a:pPr algn="ctr">
              <a:lnSpc>
                <a:spcPct val="130000"/>
              </a:lnSpc>
            </a:pP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Akutkliniken i siffror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BC8D4F-F2FB-414C-93E1-B9FB0E3B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492" r="50526"/>
          <a:stretch/>
        </p:blipFill>
        <p:spPr>
          <a:xfrm>
            <a:off x="-43543" y="0"/>
            <a:ext cx="6281057" cy="6858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6418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Akutkliniken</a:t>
            </a:r>
            <a:br>
              <a:rPr lang="sv-SE" dirty="0" smtClean="0"/>
            </a:br>
            <a:r>
              <a:rPr lang="sv-SE" dirty="0" smtClean="0"/>
              <a:t>Universitetssjukhuset i Linköping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4</a:t>
            </a:fld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362203" y="2251881"/>
            <a:ext cx="4352875" cy="3684895"/>
          </a:xfrm>
          <a:prstGeom prst="rect">
            <a:avLst/>
          </a:prstGeom>
          <a:solidFill>
            <a:srgbClr val="D5EDFF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6" name="Grupp 5"/>
          <p:cNvGrpSpPr/>
          <p:nvPr/>
        </p:nvGrpSpPr>
        <p:grpSpPr>
          <a:xfrm>
            <a:off x="2820992" y="2705426"/>
            <a:ext cx="2963898" cy="769441"/>
            <a:chOff x="1422777" y="3600562"/>
            <a:chExt cx="2963898" cy="769441"/>
          </a:xfrm>
        </p:grpSpPr>
        <p:sp>
          <p:nvSpPr>
            <p:cNvPr id="7" name="textruta 6"/>
            <p:cNvSpPr txBox="1"/>
            <p:nvPr/>
          </p:nvSpPr>
          <p:spPr>
            <a:xfrm>
              <a:off x="1422777" y="3600562"/>
              <a:ext cx="218053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defTabSz="457200"/>
              <a:r>
                <a:rPr lang="sv-SE" sz="2800" b="1" dirty="0" smtClean="0">
                  <a:solidFill>
                    <a:prstClr val="black"/>
                  </a:solidFill>
                  <a:latin typeface="Tahoma"/>
                </a:rPr>
                <a:t>52 000 </a:t>
              </a:r>
            </a:p>
            <a:p>
              <a:pPr algn="r" defTabSz="457200"/>
              <a:r>
                <a:rPr lang="sv-SE" sz="1600" dirty="0" smtClean="0">
                  <a:solidFill>
                    <a:prstClr val="black"/>
                  </a:solidFill>
                  <a:latin typeface="Tahoma"/>
                </a:rPr>
                <a:t>patienttillfällen årligen</a:t>
              </a:r>
              <a:endParaRPr lang="sv-SE" sz="1600" dirty="0">
                <a:solidFill>
                  <a:prstClr val="black"/>
                </a:solidFill>
                <a:latin typeface="Tahoma"/>
              </a:endParaRPr>
            </a:p>
          </p:txBody>
        </p:sp>
        <p:grpSp>
          <p:nvGrpSpPr>
            <p:cNvPr id="8" name="Group 229"/>
            <p:cNvGrpSpPr/>
            <p:nvPr/>
          </p:nvGrpSpPr>
          <p:grpSpPr>
            <a:xfrm>
              <a:off x="3707661" y="3677236"/>
              <a:ext cx="679014" cy="555684"/>
              <a:chOff x="8488363" y="2493963"/>
              <a:chExt cx="3025775" cy="2776538"/>
            </a:xfrm>
          </p:grpSpPr>
          <p:sp>
            <p:nvSpPr>
              <p:cNvPr id="9" name="Freeform 74"/>
              <p:cNvSpPr>
                <a:spLocks/>
              </p:cNvSpPr>
              <p:nvPr/>
            </p:nvSpPr>
            <p:spPr bwMode="auto">
              <a:xfrm>
                <a:off x="8488363" y="3109913"/>
                <a:ext cx="3025775" cy="2044700"/>
              </a:xfrm>
              <a:custGeom>
                <a:avLst/>
                <a:gdLst>
                  <a:gd name="T0" fmla="*/ 552 w 552"/>
                  <a:gd name="T1" fmla="*/ 333 h 372"/>
                  <a:gd name="T2" fmla="*/ 513 w 552"/>
                  <a:gd name="T3" fmla="*/ 372 h 372"/>
                  <a:gd name="T4" fmla="*/ 39 w 552"/>
                  <a:gd name="T5" fmla="*/ 372 h 372"/>
                  <a:gd name="T6" fmla="*/ 0 w 552"/>
                  <a:gd name="T7" fmla="*/ 333 h 372"/>
                  <a:gd name="T8" fmla="*/ 0 w 552"/>
                  <a:gd name="T9" fmla="*/ 40 h 372"/>
                  <a:gd name="T10" fmla="*/ 39 w 552"/>
                  <a:gd name="T11" fmla="*/ 0 h 372"/>
                  <a:gd name="T12" fmla="*/ 513 w 552"/>
                  <a:gd name="T13" fmla="*/ 0 h 372"/>
                  <a:gd name="T14" fmla="*/ 552 w 552"/>
                  <a:gd name="T15" fmla="*/ 40 h 372"/>
                  <a:gd name="T16" fmla="*/ 552 w 552"/>
                  <a:gd name="T17" fmla="*/ 333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2" h="372">
                    <a:moveTo>
                      <a:pt x="552" y="333"/>
                    </a:moveTo>
                    <a:cubicBezTo>
                      <a:pt x="552" y="354"/>
                      <a:pt x="535" y="372"/>
                      <a:pt x="513" y="372"/>
                    </a:cubicBezTo>
                    <a:cubicBezTo>
                      <a:pt x="39" y="372"/>
                      <a:pt x="39" y="372"/>
                      <a:pt x="39" y="372"/>
                    </a:cubicBezTo>
                    <a:cubicBezTo>
                      <a:pt x="17" y="372"/>
                      <a:pt x="0" y="354"/>
                      <a:pt x="0" y="33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8"/>
                      <a:pt x="17" y="0"/>
                      <a:pt x="39" y="0"/>
                    </a:cubicBezTo>
                    <a:cubicBezTo>
                      <a:pt x="513" y="0"/>
                      <a:pt x="513" y="0"/>
                      <a:pt x="513" y="0"/>
                    </a:cubicBezTo>
                    <a:cubicBezTo>
                      <a:pt x="535" y="0"/>
                      <a:pt x="552" y="18"/>
                      <a:pt x="552" y="40"/>
                    </a:cubicBezTo>
                    <a:lnTo>
                      <a:pt x="552" y="333"/>
                    </a:lnTo>
                    <a:close/>
                  </a:path>
                </a:pathLst>
              </a:custGeom>
              <a:solidFill>
                <a:srgbClr val="D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0" name="Freeform 75"/>
              <p:cNvSpPr>
                <a:spLocks/>
              </p:cNvSpPr>
              <p:nvPr/>
            </p:nvSpPr>
            <p:spPr bwMode="auto">
              <a:xfrm>
                <a:off x="10001250" y="3109913"/>
                <a:ext cx="1512888" cy="2044700"/>
              </a:xfrm>
              <a:custGeom>
                <a:avLst/>
                <a:gdLst>
                  <a:gd name="T0" fmla="*/ 237 w 276"/>
                  <a:gd name="T1" fmla="*/ 0 h 372"/>
                  <a:gd name="T2" fmla="*/ 0 w 276"/>
                  <a:gd name="T3" fmla="*/ 0 h 372"/>
                  <a:gd name="T4" fmla="*/ 0 w 276"/>
                  <a:gd name="T5" fmla="*/ 372 h 372"/>
                  <a:gd name="T6" fmla="*/ 237 w 276"/>
                  <a:gd name="T7" fmla="*/ 372 h 372"/>
                  <a:gd name="T8" fmla="*/ 276 w 276"/>
                  <a:gd name="T9" fmla="*/ 333 h 372"/>
                  <a:gd name="T10" fmla="*/ 276 w 276"/>
                  <a:gd name="T11" fmla="*/ 40 h 372"/>
                  <a:gd name="T12" fmla="*/ 237 w 276"/>
                  <a:gd name="T13" fmla="*/ 0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372">
                    <a:moveTo>
                      <a:pt x="237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372"/>
                      <a:pt x="0" y="372"/>
                      <a:pt x="0" y="372"/>
                    </a:cubicBezTo>
                    <a:cubicBezTo>
                      <a:pt x="237" y="372"/>
                      <a:pt x="237" y="372"/>
                      <a:pt x="237" y="372"/>
                    </a:cubicBezTo>
                    <a:cubicBezTo>
                      <a:pt x="259" y="372"/>
                      <a:pt x="276" y="354"/>
                      <a:pt x="276" y="333"/>
                    </a:cubicBezTo>
                    <a:cubicBezTo>
                      <a:pt x="276" y="40"/>
                      <a:pt x="276" y="40"/>
                      <a:pt x="276" y="40"/>
                    </a:cubicBezTo>
                    <a:cubicBezTo>
                      <a:pt x="276" y="18"/>
                      <a:pt x="259" y="0"/>
                      <a:pt x="237" y="0"/>
                    </a:cubicBezTo>
                    <a:close/>
                  </a:path>
                </a:pathLst>
              </a:custGeom>
              <a:solidFill>
                <a:srgbClr val="B4000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1" name="Freeform 76"/>
              <p:cNvSpPr>
                <a:spLocks/>
              </p:cNvSpPr>
              <p:nvPr/>
            </p:nvSpPr>
            <p:spPr bwMode="auto">
              <a:xfrm>
                <a:off x="9250363" y="2493963"/>
                <a:ext cx="1501775" cy="615950"/>
              </a:xfrm>
              <a:custGeom>
                <a:avLst/>
                <a:gdLst>
                  <a:gd name="T0" fmla="*/ 32 w 274"/>
                  <a:gd name="T1" fmla="*/ 112 h 112"/>
                  <a:gd name="T2" fmla="*/ 32 w 274"/>
                  <a:gd name="T3" fmla="*/ 59 h 112"/>
                  <a:gd name="T4" fmla="*/ 59 w 274"/>
                  <a:gd name="T5" fmla="*/ 32 h 112"/>
                  <a:gd name="T6" fmla="*/ 215 w 274"/>
                  <a:gd name="T7" fmla="*/ 32 h 112"/>
                  <a:gd name="T8" fmla="*/ 242 w 274"/>
                  <a:gd name="T9" fmla="*/ 59 h 112"/>
                  <a:gd name="T10" fmla="*/ 242 w 274"/>
                  <a:gd name="T11" fmla="*/ 112 h 112"/>
                  <a:gd name="T12" fmla="*/ 274 w 274"/>
                  <a:gd name="T13" fmla="*/ 112 h 112"/>
                  <a:gd name="T14" fmla="*/ 274 w 274"/>
                  <a:gd name="T15" fmla="*/ 59 h 112"/>
                  <a:gd name="T16" fmla="*/ 215 w 274"/>
                  <a:gd name="T17" fmla="*/ 0 h 112"/>
                  <a:gd name="T18" fmla="*/ 59 w 274"/>
                  <a:gd name="T19" fmla="*/ 0 h 112"/>
                  <a:gd name="T20" fmla="*/ 0 w 274"/>
                  <a:gd name="T21" fmla="*/ 59 h 112"/>
                  <a:gd name="T22" fmla="*/ 0 w 274"/>
                  <a:gd name="T23" fmla="*/ 112 h 112"/>
                  <a:gd name="T24" fmla="*/ 32 w 274"/>
                  <a:gd name="T25" fmla="*/ 11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4" h="112">
                    <a:moveTo>
                      <a:pt x="32" y="112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44"/>
                      <a:pt x="44" y="32"/>
                      <a:pt x="59" y="32"/>
                    </a:cubicBezTo>
                    <a:cubicBezTo>
                      <a:pt x="215" y="32"/>
                      <a:pt x="215" y="32"/>
                      <a:pt x="215" y="32"/>
                    </a:cubicBezTo>
                    <a:cubicBezTo>
                      <a:pt x="230" y="32"/>
                      <a:pt x="242" y="44"/>
                      <a:pt x="242" y="59"/>
                    </a:cubicBezTo>
                    <a:cubicBezTo>
                      <a:pt x="242" y="112"/>
                      <a:pt x="242" y="112"/>
                      <a:pt x="242" y="112"/>
                    </a:cubicBezTo>
                    <a:cubicBezTo>
                      <a:pt x="274" y="112"/>
                      <a:pt x="274" y="112"/>
                      <a:pt x="274" y="112"/>
                    </a:cubicBezTo>
                    <a:cubicBezTo>
                      <a:pt x="274" y="59"/>
                      <a:pt x="274" y="59"/>
                      <a:pt x="274" y="59"/>
                    </a:cubicBezTo>
                    <a:cubicBezTo>
                      <a:pt x="274" y="27"/>
                      <a:pt x="248" y="0"/>
                      <a:pt x="215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26" y="0"/>
                      <a:pt x="0" y="27"/>
                      <a:pt x="0" y="59"/>
                    </a:cubicBezTo>
                    <a:cubicBezTo>
                      <a:pt x="0" y="112"/>
                      <a:pt x="0" y="112"/>
                      <a:pt x="0" y="112"/>
                    </a:cubicBezTo>
                    <a:lnTo>
                      <a:pt x="32" y="112"/>
                    </a:lnTo>
                    <a:close/>
                  </a:path>
                </a:pathLst>
              </a:custGeom>
              <a:solidFill>
                <a:srgbClr val="A70F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2" name="Rectangle 77"/>
              <p:cNvSpPr>
                <a:spLocks noChangeArrowheads="1"/>
              </p:cNvSpPr>
              <p:nvPr/>
            </p:nvSpPr>
            <p:spPr bwMode="auto">
              <a:xfrm>
                <a:off x="8756650" y="5154613"/>
                <a:ext cx="257175" cy="115888"/>
              </a:xfrm>
              <a:prstGeom prst="rect">
                <a:avLst/>
              </a:prstGeom>
              <a:solidFill>
                <a:srgbClr val="4A0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3" name="Rectangle 78"/>
              <p:cNvSpPr>
                <a:spLocks noChangeArrowheads="1"/>
              </p:cNvSpPr>
              <p:nvPr/>
            </p:nvSpPr>
            <p:spPr bwMode="auto">
              <a:xfrm>
                <a:off x="11004550" y="5154613"/>
                <a:ext cx="252413" cy="115888"/>
              </a:xfrm>
              <a:prstGeom prst="rect">
                <a:avLst/>
              </a:prstGeom>
              <a:solidFill>
                <a:srgbClr val="4A050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4" name="Oval 79"/>
              <p:cNvSpPr>
                <a:spLocks noChangeArrowheads="1"/>
              </p:cNvSpPr>
              <p:nvPr/>
            </p:nvSpPr>
            <p:spPr bwMode="auto">
              <a:xfrm>
                <a:off x="9304338" y="3433763"/>
                <a:ext cx="1393825" cy="139700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5" name="Rectangle 80"/>
              <p:cNvSpPr>
                <a:spLocks noChangeArrowheads="1"/>
              </p:cNvSpPr>
              <p:nvPr/>
            </p:nvSpPr>
            <p:spPr bwMode="auto">
              <a:xfrm>
                <a:off x="9907588" y="3736975"/>
                <a:ext cx="187325" cy="796925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  <p:sp>
            <p:nvSpPr>
              <p:cNvPr id="16" name="Rectangle 81"/>
              <p:cNvSpPr>
                <a:spLocks noChangeArrowheads="1"/>
              </p:cNvSpPr>
              <p:nvPr/>
            </p:nvSpPr>
            <p:spPr bwMode="auto">
              <a:xfrm>
                <a:off x="9601200" y="4038600"/>
                <a:ext cx="800100" cy="192088"/>
              </a:xfrm>
              <a:prstGeom prst="rect">
                <a:avLst/>
              </a:prstGeom>
              <a:solidFill>
                <a:srgbClr val="D6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 sz="1350">
                  <a:solidFill>
                    <a:prstClr val="black"/>
                  </a:solidFill>
                  <a:latin typeface="Tahoma"/>
                </a:endParaRPr>
              </a:p>
            </p:txBody>
          </p:sp>
        </p:grpSp>
      </p:grpSp>
      <p:graphicFrame>
        <p:nvGraphicFramePr>
          <p:cNvPr id="17" name="Diagram 16"/>
          <p:cNvGraphicFramePr>
            <a:graphicFrameLocks/>
          </p:cNvGraphicFramePr>
          <p:nvPr>
            <p:extLst/>
          </p:nvPr>
        </p:nvGraphicFramePr>
        <p:xfrm>
          <a:off x="-230250" y="1381125"/>
          <a:ext cx="3481387" cy="4686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Chart 4"/>
          <p:cNvGraphicFramePr/>
          <p:nvPr>
            <p:extLst/>
          </p:nvPr>
        </p:nvGraphicFramePr>
        <p:xfrm>
          <a:off x="2674097" y="3884084"/>
          <a:ext cx="3615112" cy="15359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ktangel 18"/>
          <p:cNvSpPr/>
          <p:nvPr/>
        </p:nvSpPr>
        <p:spPr>
          <a:xfrm>
            <a:off x="7013043" y="2251881"/>
            <a:ext cx="4819961" cy="3684895"/>
          </a:xfrm>
          <a:prstGeom prst="rect">
            <a:avLst/>
          </a:prstGeom>
          <a:solidFill>
            <a:srgbClr val="D5EDFF"/>
          </a:solidFill>
          <a:ln w="9525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grpSp>
        <p:nvGrpSpPr>
          <p:cNvPr id="20" name="Grupp 19"/>
          <p:cNvGrpSpPr/>
          <p:nvPr/>
        </p:nvGrpSpPr>
        <p:grpSpPr>
          <a:xfrm>
            <a:off x="6860732" y="2679102"/>
            <a:ext cx="2792499" cy="1015663"/>
            <a:chOff x="1663801" y="4815068"/>
            <a:chExt cx="2792499" cy="1015663"/>
          </a:xfrm>
        </p:grpSpPr>
        <p:grpSp>
          <p:nvGrpSpPr>
            <p:cNvPr id="21" name="Grupp 20"/>
            <p:cNvGrpSpPr/>
            <p:nvPr/>
          </p:nvGrpSpPr>
          <p:grpSpPr>
            <a:xfrm>
              <a:off x="3621596" y="4947130"/>
              <a:ext cx="834704" cy="783054"/>
              <a:chOff x="2015174" y="-49703"/>
              <a:chExt cx="1553842" cy="1394378"/>
            </a:xfrm>
          </p:grpSpPr>
          <p:sp>
            <p:nvSpPr>
              <p:cNvPr id="23" name="Oval 16"/>
              <p:cNvSpPr>
                <a:spLocks noChangeArrowheads="1"/>
              </p:cNvSpPr>
              <p:nvPr/>
            </p:nvSpPr>
            <p:spPr bwMode="auto">
              <a:xfrm>
                <a:off x="2104471" y="-49703"/>
                <a:ext cx="108347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24" name="Freeform 17"/>
              <p:cNvSpPr>
                <a:spLocks/>
              </p:cNvSpPr>
              <p:nvPr/>
            </p:nvSpPr>
            <p:spPr bwMode="auto">
              <a:xfrm>
                <a:off x="2015174" y="82456"/>
                <a:ext cx="290513" cy="536972"/>
              </a:xfrm>
              <a:custGeom>
                <a:avLst/>
                <a:gdLst>
                  <a:gd name="T0" fmla="*/ 42 w 75"/>
                  <a:gd name="T1" fmla="*/ 1 h 138"/>
                  <a:gd name="T2" fmla="*/ 31 w 75"/>
                  <a:gd name="T3" fmla="*/ 1 h 138"/>
                  <a:gd name="T4" fmla="*/ 2 w 75"/>
                  <a:gd name="T5" fmla="*/ 52 h 138"/>
                  <a:gd name="T6" fmla="*/ 16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8 w 75"/>
                  <a:gd name="T23" fmla="*/ 72 h 138"/>
                  <a:gd name="T24" fmla="*/ 39 w 75"/>
                  <a:gd name="T25" fmla="*/ 127 h 138"/>
                  <a:gd name="T26" fmla="*/ 55 w 75"/>
                  <a:gd name="T27" fmla="*/ 127 h 138"/>
                  <a:gd name="T28" fmla="*/ 54 w 75"/>
                  <a:gd name="T29" fmla="*/ 56 h 138"/>
                  <a:gd name="T30" fmla="*/ 54 w 75"/>
                  <a:gd name="T31" fmla="*/ 54 h 138"/>
                  <a:gd name="T32" fmla="*/ 54 w 75"/>
                  <a:gd name="T33" fmla="*/ 23 h 138"/>
                  <a:gd name="T34" fmla="*/ 58 w 75"/>
                  <a:gd name="T35" fmla="*/ 52 h 138"/>
                  <a:gd name="T36" fmla="*/ 72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8" y="0"/>
                      <a:pt x="34" y="0"/>
                      <a:pt x="31" y="1"/>
                    </a:cubicBezTo>
                    <a:cubicBezTo>
                      <a:pt x="7" y="4"/>
                      <a:pt x="0" y="31"/>
                      <a:pt x="2" y="52"/>
                    </a:cubicBezTo>
                    <a:cubicBezTo>
                      <a:pt x="3" y="61"/>
                      <a:pt x="17" y="61"/>
                      <a:pt x="16" y="52"/>
                    </a:cubicBezTo>
                    <a:cubicBezTo>
                      <a:pt x="15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8" y="138"/>
                      <a:pt x="34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7" y="72"/>
                      <a:pt x="38" y="72"/>
                    </a:cubicBezTo>
                    <a:cubicBezTo>
                      <a:pt x="38" y="90"/>
                      <a:pt x="38" y="109"/>
                      <a:pt x="39" y="127"/>
                    </a:cubicBezTo>
                    <a:cubicBezTo>
                      <a:pt x="40" y="137"/>
                      <a:pt x="56" y="138"/>
                      <a:pt x="55" y="127"/>
                    </a:cubicBezTo>
                    <a:cubicBezTo>
                      <a:pt x="54" y="103"/>
                      <a:pt x="54" y="80"/>
                      <a:pt x="54" y="56"/>
                    </a:cubicBezTo>
                    <a:cubicBezTo>
                      <a:pt x="54" y="56"/>
                      <a:pt x="54" y="55"/>
                      <a:pt x="54" y="54"/>
                    </a:cubicBezTo>
                    <a:cubicBezTo>
                      <a:pt x="54" y="44"/>
                      <a:pt x="54" y="34"/>
                      <a:pt x="54" y="23"/>
                    </a:cubicBezTo>
                    <a:cubicBezTo>
                      <a:pt x="59" y="32"/>
                      <a:pt x="59" y="44"/>
                      <a:pt x="58" y="52"/>
                    </a:cubicBezTo>
                    <a:cubicBezTo>
                      <a:pt x="57" y="61"/>
                      <a:pt x="72" y="61"/>
                      <a:pt x="72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25" name="Oval 18"/>
              <p:cNvSpPr>
                <a:spLocks noChangeArrowheads="1"/>
              </p:cNvSpPr>
              <p:nvPr/>
            </p:nvSpPr>
            <p:spPr bwMode="auto">
              <a:xfrm>
                <a:off x="2409271" y="-49703"/>
                <a:ext cx="113110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26" name="Freeform 19"/>
              <p:cNvSpPr>
                <a:spLocks/>
              </p:cNvSpPr>
              <p:nvPr/>
            </p:nvSpPr>
            <p:spPr bwMode="auto">
              <a:xfrm>
                <a:off x="2321165" y="82456"/>
                <a:ext cx="289322" cy="536972"/>
              </a:xfrm>
              <a:custGeom>
                <a:avLst/>
                <a:gdLst>
                  <a:gd name="T0" fmla="*/ 43 w 75"/>
                  <a:gd name="T1" fmla="*/ 1 h 138"/>
                  <a:gd name="T2" fmla="*/ 32 w 75"/>
                  <a:gd name="T3" fmla="*/ 1 h 138"/>
                  <a:gd name="T4" fmla="*/ 2 w 75"/>
                  <a:gd name="T5" fmla="*/ 52 h 138"/>
                  <a:gd name="T6" fmla="*/ 17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6 w 75"/>
                  <a:gd name="T19" fmla="*/ 127 h 138"/>
                  <a:gd name="T20" fmla="*/ 37 w 75"/>
                  <a:gd name="T21" fmla="*/ 72 h 138"/>
                  <a:gd name="T22" fmla="*/ 39 w 75"/>
                  <a:gd name="T23" fmla="*/ 72 h 138"/>
                  <a:gd name="T24" fmla="*/ 40 w 75"/>
                  <a:gd name="T25" fmla="*/ 127 h 138"/>
                  <a:gd name="T26" fmla="*/ 56 w 75"/>
                  <a:gd name="T27" fmla="*/ 127 h 138"/>
                  <a:gd name="T28" fmla="*/ 55 w 75"/>
                  <a:gd name="T29" fmla="*/ 56 h 138"/>
                  <a:gd name="T30" fmla="*/ 55 w 75"/>
                  <a:gd name="T31" fmla="*/ 54 h 138"/>
                  <a:gd name="T32" fmla="*/ 55 w 75"/>
                  <a:gd name="T33" fmla="*/ 23 h 138"/>
                  <a:gd name="T34" fmla="*/ 59 w 75"/>
                  <a:gd name="T35" fmla="*/ 52 h 138"/>
                  <a:gd name="T36" fmla="*/ 73 w 75"/>
                  <a:gd name="T37" fmla="*/ 52 h 138"/>
                  <a:gd name="T38" fmla="*/ 43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3" y="1"/>
                    </a:moveTo>
                    <a:cubicBezTo>
                      <a:pt x="39" y="0"/>
                      <a:pt x="35" y="0"/>
                      <a:pt x="32" y="1"/>
                    </a:cubicBezTo>
                    <a:cubicBezTo>
                      <a:pt x="8" y="4"/>
                      <a:pt x="0" y="31"/>
                      <a:pt x="2" y="52"/>
                    </a:cubicBezTo>
                    <a:cubicBezTo>
                      <a:pt x="3" y="61"/>
                      <a:pt x="18" y="61"/>
                      <a:pt x="17" y="52"/>
                    </a:cubicBezTo>
                    <a:cubicBezTo>
                      <a:pt x="16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9" y="138"/>
                      <a:pt x="35" y="137"/>
                      <a:pt x="36" y="127"/>
                    </a:cubicBezTo>
                    <a:cubicBezTo>
                      <a:pt x="36" y="109"/>
                      <a:pt x="36" y="90"/>
                      <a:pt x="37" y="72"/>
                    </a:cubicBezTo>
                    <a:cubicBezTo>
                      <a:pt x="37" y="72"/>
                      <a:pt x="38" y="72"/>
                      <a:pt x="39" y="72"/>
                    </a:cubicBezTo>
                    <a:cubicBezTo>
                      <a:pt x="39" y="90"/>
                      <a:pt x="39" y="109"/>
                      <a:pt x="40" y="127"/>
                    </a:cubicBezTo>
                    <a:cubicBezTo>
                      <a:pt x="40" y="137"/>
                      <a:pt x="57" y="138"/>
                      <a:pt x="56" y="127"/>
                    </a:cubicBezTo>
                    <a:cubicBezTo>
                      <a:pt x="55" y="103"/>
                      <a:pt x="55" y="80"/>
                      <a:pt x="55" y="56"/>
                    </a:cubicBezTo>
                    <a:cubicBezTo>
                      <a:pt x="55" y="56"/>
                      <a:pt x="55" y="55"/>
                      <a:pt x="55" y="54"/>
                    </a:cubicBezTo>
                    <a:cubicBezTo>
                      <a:pt x="55" y="44"/>
                      <a:pt x="54" y="34"/>
                      <a:pt x="55" y="23"/>
                    </a:cubicBezTo>
                    <a:cubicBezTo>
                      <a:pt x="59" y="32"/>
                      <a:pt x="60" y="44"/>
                      <a:pt x="59" y="52"/>
                    </a:cubicBezTo>
                    <a:cubicBezTo>
                      <a:pt x="58" y="61"/>
                      <a:pt x="72" y="61"/>
                      <a:pt x="73" y="52"/>
                    </a:cubicBezTo>
                    <a:cubicBezTo>
                      <a:pt x="75" y="31"/>
                      <a:pt x="67" y="3"/>
                      <a:pt x="43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27" name="Oval 20"/>
              <p:cNvSpPr>
                <a:spLocks noChangeArrowheads="1"/>
              </p:cNvSpPr>
              <p:nvPr/>
            </p:nvSpPr>
            <p:spPr bwMode="auto">
              <a:xfrm>
                <a:off x="2730740" y="-49703"/>
                <a:ext cx="108347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28" name="Freeform 21"/>
              <p:cNvSpPr>
                <a:spLocks/>
              </p:cNvSpPr>
              <p:nvPr/>
            </p:nvSpPr>
            <p:spPr bwMode="auto">
              <a:xfrm>
                <a:off x="2641443" y="82456"/>
                <a:ext cx="290513" cy="536972"/>
              </a:xfrm>
              <a:custGeom>
                <a:avLst/>
                <a:gdLst>
                  <a:gd name="T0" fmla="*/ 42 w 75"/>
                  <a:gd name="T1" fmla="*/ 1 h 138"/>
                  <a:gd name="T2" fmla="*/ 31 w 75"/>
                  <a:gd name="T3" fmla="*/ 1 h 138"/>
                  <a:gd name="T4" fmla="*/ 2 w 75"/>
                  <a:gd name="T5" fmla="*/ 52 h 138"/>
                  <a:gd name="T6" fmla="*/ 16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8 w 75"/>
                  <a:gd name="T23" fmla="*/ 72 h 138"/>
                  <a:gd name="T24" fmla="*/ 39 w 75"/>
                  <a:gd name="T25" fmla="*/ 127 h 138"/>
                  <a:gd name="T26" fmla="*/ 55 w 75"/>
                  <a:gd name="T27" fmla="*/ 127 h 138"/>
                  <a:gd name="T28" fmla="*/ 54 w 75"/>
                  <a:gd name="T29" fmla="*/ 56 h 138"/>
                  <a:gd name="T30" fmla="*/ 54 w 75"/>
                  <a:gd name="T31" fmla="*/ 54 h 138"/>
                  <a:gd name="T32" fmla="*/ 54 w 75"/>
                  <a:gd name="T33" fmla="*/ 23 h 138"/>
                  <a:gd name="T34" fmla="*/ 58 w 75"/>
                  <a:gd name="T35" fmla="*/ 52 h 138"/>
                  <a:gd name="T36" fmla="*/ 72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8" y="0"/>
                      <a:pt x="34" y="0"/>
                      <a:pt x="31" y="1"/>
                    </a:cubicBezTo>
                    <a:cubicBezTo>
                      <a:pt x="7" y="4"/>
                      <a:pt x="0" y="31"/>
                      <a:pt x="2" y="52"/>
                    </a:cubicBezTo>
                    <a:cubicBezTo>
                      <a:pt x="3" y="61"/>
                      <a:pt x="17" y="61"/>
                      <a:pt x="16" y="52"/>
                    </a:cubicBezTo>
                    <a:cubicBezTo>
                      <a:pt x="15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8" y="138"/>
                      <a:pt x="34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7" y="72"/>
                      <a:pt x="38" y="72"/>
                    </a:cubicBezTo>
                    <a:cubicBezTo>
                      <a:pt x="38" y="90"/>
                      <a:pt x="38" y="109"/>
                      <a:pt x="39" y="127"/>
                    </a:cubicBezTo>
                    <a:cubicBezTo>
                      <a:pt x="40" y="137"/>
                      <a:pt x="56" y="138"/>
                      <a:pt x="55" y="127"/>
                    </a:cubicBezTo>
                    <a:cubicBezTo>
                      <a:pt x="54" y="103"/>
                      <a:pt x="54" y="80"/>
                      <a:pt x="54" y="56"/>
                    </a:cubicBezTo>
                    <a:cubicBezTo>
                      <a:pt x="54" y="56"/>
                      <a:pt x="54" y="55"/>
                      <a:pt x="54" y="54"/>
                    </a:cubicBezTo>
                    <a:cubicBezTo>
                      <a:pt x="54" y="44"/>
                      <a:pt x="54" y="34"/>
                      <a:pt x="54" y="23"/>
                    </a:cubicBezTo>
                    <a:cubicBezTo>
                      <a:pt x="59" y="32"/>
                      <a:pt x="59" y="44"/>
                      <a:pt x="58" y="52"/>
                    </a:cubicBezTo>
                    <a:cubicBezTo>
                      <a:pt x="57" y="61"/>
                      <a:pt x="72" y="61"/>
                      <a:pt x="72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29" name="Oval 22"/>
              <p:cNvSpPr>
                <a:spLocks noChangeArrowheads="1"/>
              </p:cNvSpPr>
              <p:nvPr/>
            </p:nvSpPr>
            <p:spPr bwMode="auto">
              <a:xfrm>
                <a:off x="3036730" y="-49703"/>
                <a:ext cx="111919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0" name="Freeform 23"/>
              <p:cNvSpPr>
                <a:spLocks/>
              </p:cNvSpPr>
              <p:nvPr/>
            </p:nvSpPr>
            <p:spPr bwMode="auto">
              <a:xfrm>
                <a:off x="2947434" y="82456"/>
                <a:ext cx="289322" cy="536972"/>
              </a:xfrm>
              <a:custGeom>
                <a:avLst/>
                <a:gdLst>
                  <a:gd name="T0" fmla="*/ 42 w 75"/>
                  <a:gd name="T1" fmla="*/ 1 h 138"/>
                  <a:gd name="T2" fmla="*/ 32 w 75"/>
                  <a:gd name="T3" fmla="*/ 1 h 138"/>
                  <a:gd name="T4" fmla="*/ 2 w 75"/>
                  <a:gd name="T5" fmla="*/ 52 h 138"/>
                  <a:gd name="T6" fmla="*/ 17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6 w 75"/>
                  <a:gd name="T19" fmla="*/ 127 h 138"/>
                  <a:gd name="T20" fmla="*/ 37 w 75"/>
                  <a:gd name="T21" fmla="*/ 72 h 138"/>
                  <a:gd name="T22" fmla="*/ 39 w 75"/>
                  <a:gd name="T23" fmla="*/ 72 h 138"/>
                  <a:gd name="T24" fmla="*/ 40 w 75"/>
                  <a:gd name="T25" fmla="*/ 127 h 138"/>
                  <a:gd name="T26" fmla="*/ 56 w 75"/>
                  <a:gd name="T27" fmla="*/ 127 h 138"/>
                  <a:gd name="T28" fmla="*/ 55 w 75"/>
                  <a:gd name="T29" fmla="*/ 56 h 138"/>
                  <a:gd name="T30" fmla="*/ 55 w 75"/>
                  <a:gd name="T31" fmla="*/ 54 h 138"/>
                  <a:gd name="T32" fmla="*/ 55 w 75"/>
                  <a:gd name="T33" fmla="*/ 23 h 138"/>
                  <a:gd name="T34" fmla="*/ 59 w 75"/>
                  <a:gd name="T35" fmla="*/ 52 h 138"/>
                  <a:gd name="T36" fmla="*/ 73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9" y="0"/>
                      <a:pt x="35" y="0"/>
                      <a:pt x="32" y="1"/>
                    </a:cubicBezTo>
                    <a:cubicBezTo>
                      <a:pt x="8" y="4"/>
                      <a:pt x="0" y="31"/>
                      <a:pt x="2" y="52"/>
                    </a:cubicBezTo>
                    <a:cubicBezTo>
                      <a:pt x="3" y="61"/>
                      <a:pt x="18" y="61"/>
                      <a:pt x="17" y="52"/>
                    </a:cubicBezTo>
                    <a:cubicBezTo>
                      <a:pt x="16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9" y="138"/>
                      <a:pt x="35" y="137"/>
                      <a:pt x="36" y="127"/>
                    </a:cubicBezTo>
                    <a:cubicBezTo>
                      <a:pt x="36" y="109"/>
                      <a:pt x="36" y="90"/>
                      <a:pt x="37" y="72"/>
                    </a:cubicBezTo>
                    <a:cubicBezTo>
                      <a:pt x="37" y="72"/>
                      <a:pt x="38" y="72"/>
                      <a:pt x="39" y="72"/>
                    </a:cubicBezTo>
                    <a:cubicBezTo>
                      <a:pt x="39" y="90"/>
                      <a:pt x="39" y="109"/>
                      <a:pt x="40" y="127"/>
                    </a:cubicBezTo>
                    <a:cubicBezTo>
                      <a:pt x="40" y="137"/>
                      <a:pt x="56" y="138"/>
                      <a:pt x="56" y="127"/>
                    </a:cubicBezTo>
                    <a:cubicBezTo>
                      <a:pt x="55" y="103"/>
                      <a:pt x="55" y="80"/>
                      <a:pt x="55" y="56"/>
                    </a:cubicBezTo>
                    <a:cubicBezTo>
                      <a:pt x="55" y="56"/>
                      <a:pt x="55" y="55"/>
                      <a:pt x="55" y="54"/>
                    </a:cubicBezTo>
                    <a:cubicBezTo>
                      <a:pt x="55" y="44"/>
                      <a:pt x="54" y="34"/>
                      <a:pt x="55" y="23"/>
                    </a:cubicBezTo>
                    <a:cubicBezTo>
                      <a:pt x="59" y="32"/>
                      <a:pt x="60" y="44"/>
                      <a:pt x="59" y="52"/>
                    </a:cubicBezTo>
                    <a:cubicBezTo>
                      <a:pt x="58" y="61"/>
                      <a:pt x="72" y="61"/>
                      <a:pt x="73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1" name="Oval 24"/>
              <p:cNvSpPr>
                <a:spLocks noChangeArrowheads="1"/>
              </p:cNvSpPr>
              <p:nvPr/>
            </p:nvSpPr>
            <p:spPr bwMode="auto">
              <a:xfrm>
                <a:off x="3349865" y="-49703"/>
                <a:ext cx="111919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2" name="Freeform 25"/>
              <p:cNvSpPr>
                <a:spLocks/>
              </p:cNvSpPr>
              <p:nvPr/>
            </p:nvSpPr>
            <p:spPr bwMode="auto">
              <a:xfrm>
                <a:off x="3260568" y="82456"/>
                <a:ext cx="289322" cy="536972"/>
              </a:xfrm>
              <a:custGeom>
                <a:avLst/>
                <a:gdLst>
                  <a:gd name="T0" fmla="*/ 42 w 75"/>
                  <a:gd name="T1" fmla="*/ 1 h 138"/>
                  <a:gd name="T2" fmla="*/ 32 w 75"/>
                  <a:gd name="T3" fmla="*/ 1 h 138"/>
                  <a:gd name="T4" fmla="*/ 2 w 75"/>
                  <a:gd name="T5" fmla="*/ 52 h 138"/>
                  <a:gd name="T6" fmla="*/ 17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9 w 75"/>
                  <a:gd name="T23" fmla="*/ 72 h 138"/>
                  <a:gd name="T24" fmla="*/ 40 w 75"/>
                  <a:gd name="T25" fmla="*/ 127 h 138"/>
                  <a:gd name="T26" fmla="*/ 56 w 75"/>
                  <a:gd name="T27" fmla="*/ 127 h 138"/>
                  <a:gd name="T28" fmla="*/ 55 w 75"/>
                  <a:gd name="T29" fmla="*/ 56 h 138"/>
                  <a:gd name="T30" fmla="*/ 55 w 75"/>
                  <a:gd name="T31" fmla="*/ 54 h 138"/>
                  <a:gd name="T32" fmla="*/ 54 w 75"/>
                  <a:gd name="T33" fmla="*/ 23 h 138"/>
                  <a:gd name="T34" fmla="*/ 59 w 75"/>
                  <a:gd name="T35" fmla="*/ 52 h 138"/>
                  <a:gd name="T36" fmla="*/ 73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9" y="0"/>
                      <a:pt x="35" y="0"/>
                      <a:pt x="32" y="1"/>
                    </a:cubicBezTo>
                    <a:cubicBezTo>
                      <a:pt x="8" y="4"/>
                      <a:pt x="0" y="31"/>
                      <a:pt x="2" y="52"/>
                    </a:cubicBezTo>
                    <a:cubicBezTo>
                      <a:pt x="3" y="61"/>
                      <a:pt x="18" y="61"/>
                      <a:pt x="17" y="52"/>
                    </a:cubicBezTo>
                    <a:cubicBezTo>
                      <a:pt x="16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9" y="138"/>
                      <a:pt x="35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8" y="72"/>
                      <a:pt x="39" y="72"/>
                    </a:cubicBezTo>
                    <a:cubicBezTo>
                      <a:pt x="39" y="90"/>
                      <a:pt x="39" y="109"/>
                      <a:pt x="40" y="127"/>
                    </a:cubicBezTo>
                    <a:cubicBezTo>
                      <a:pt x="40" y="137"/>
                      <a:pt x="56" y="138"/>
                      <a:pt x="56" y="127"/>
                    </a:cubicBezTo>
                    <a:cubicBezTo>
                      <a:pt x="55" y="103"/>
                      <a:pt x="55" y="80"/>
                      <a:pt x="55" y="56"/>
                    </a:cubicBezTo>
                    <a:cubicBezTo>
                      <a:pt x="55" y="56"/>
                      <a:pt x="55" y="55"/>
                      <a:pt x="55" y="54"/>
                    </a:cubicBezTo>
                    <a:cubicBezTo>
                      <a:pt x="55" y="44"/>
                      <a:pt x="54" y="34"/>
                      <a:pt x="54" y="23"/>
                    </a:cubicBezTo>
                    <a:cubicBezTo>
                      <a:pt x="59" y="32"/>
                      <a:pt x="60" y="44"/>
                      <a:pt x="59" y="52"/>
                    </a:cubicBezTo>
                    <a:cubicBezTo>
                      <a:pt x="58" y="61"/>
                      <a:pt x="72" y="61"/>
                      <a:pt x="73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3" name="Oval 28"/>
              <p:cNvSpPr>
                <a:spLocks noChangeArrowheads="1"/>
              </p:cNvSpPr>
              <p:nvPr/>
            </p:nvSpPr>
            <p:spPr bwMode="auto">
              <a:xfrm>
                <a:off x="2120025" y="675544"/>
                <a:ext cx="111919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4" name="Freeform 29"/>
              <p:cNvSpPr>
                <a:spLocks/>
              </p:cNvSpPr>
              <p:nvPr/>
            </p:nvSpPr>
            <p:spPr bwMode="auto">
              <a:xfrm>
                <a:off x="2030728" y="807703"/>
                <a:ext cx="289322" cy="536972"/>
              </a:xfrm>
              <a:custGeom>
                <a:avLst/>
                <a:gdLst>
                  <a:gd name="T0" fmla="*/ 42 w 75"/>
                  <a:gd name="T1" fmla="*/ 1 h 138"/>
                  <a:gd name="T2" fmla="*/ 32 w 75"/>
                  <a:gd name="T3" fmla="*/ 1 h 138"/>
                  <a:gd name="T4" fmla="*/ 2 w 75"/>
                  <a:gd name="T5" fmla="*/ 52 h 138"/>
                  <a:gd name="T6" fmla="*/ 17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9 w 75"/>
                  <a:gd name="T23" fmla="*/ 72 h 138"/>
                  <a:gd name="T24" fmla="*/ 40 w 75"/>
                  <a:gd name="T25" fmla="*/ 127 h 138"/>
                  <a:gd name="T26" fmla="*/ 56 w 75"/>
                  <a:gd name="T27" fmla="*/ 127 h 138"/>
                  <a:gd name="T28" fmla="*/ 55 w 75"/>
                  <a:gd name="T29" fmla="*/ 56 h 138"/>
                  <a:gd name="T30" fmla="*/ 55 w 75"/>
                  <a:gd name="T31" fmla="*/ 54 h 138"/>
                  <a:gd name="T32" fmla="*/ 54 w 75"/>
                  <a:gd name="T33" fmla="*/ 23 h 138"/>
                  <a:gd name="T34" fmla="*/ 59 w 75"/>
                  <a:gd name="T35" fmla="*/ 52 h 138"/>
                  <a:gd name="T36" fmla="*/ 73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9" y="0"/>
                      <a:pt x="35" y="0"/>
                      <a:pt x="32" y="1"/>
                    </a:cubicBezTo>
                    <a:cubicBezTo>
                      <a:pt x="8" y="4"/>
                      <a:pt x="0" y="31"/>
                      <a:pt x="2" y="52"/>
                    </a:cubicBezTo>
                    <a:cubicBezTo>
                      <a:pt x="3" y="61"/>
                      <a:pt x="18" y="61"/>
                      <a:pt x="17" y="52"/>
                    </a:cubicBezTo>
                    <a:cubicBezTo>
                      <a:pt x="16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9" y="138"/>
                      <a:pt x="35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8" y="72"/>
                      <a:pt x="39" y="72"/>
                    </a:cubicBezTo>
                    <a:cubicBezTo>
                      <a:pt x="39" y="90"/>
                      <a:pt x="39" y="109"/>
                      <a:pt x="40" y="127"/>
                    </a:cubicBezTo>
                    <a:cubicBezTo>
                      <a:pt x="40" y="137"/>
                      <a:pt x="56" y="138"/>
                      <a:pt x="56" y="127"/>
                    </a:cubicBezTo>
                    <a:cubicBezTo>
                      <a:pt x="55" y="103"/>
                      <a:pt x="55" y="80"/>
                      <a:pt x="55" y="56"/>
                    </a:cubicBezTo>
                    <a:cubicBezTo>
                      <a:pt x="55" y="56"/>
                      <a:pt x="55" y="55"/>
                      <a:pt x="55" y="54"/>
                    </a:cubicBezTo>
                    <a:cubicBezTo>
                      <a:pt x="55" y="44"/>
                      <a:pt x="54" y="34"/>
                      <a:pt x="54" y="23"/>
                    </a:cubicBezTo>
                    <a:cubicBezTo>
                      <a:pt x="59" y="32"/>
                      <a:pt x="60" y="44"/>
                      <a:pt x="59" y="52"/>
                    </a:cubicBezTo>
                    <a:cubicBezTo>
                      <a:pt x="58" y="61"/>
                      <a:pt x="72" y="61"/>
                      <a:pt x="73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5" name="Oval 30"/>
              <p:cNvSpPr>
                <a:spLocks noChangeArrowheads="1"/>
              </p:cNvSpPr>
              <p:nvPr/>
            </p:nvSpPr>
            <p:spPr bwMode="auto">
              <a:xfrm>
                <a:off x="2428396" y="675544"/>
                <a:ext cx="108347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6" name="Freeform 31"/>
              <p:cNvSpPr>
                <a:spLocks/>
              </p:cNvSpPr>
              <p:nvPr/>
            </p:nvSpPr>
            <p:spPr bwMode="auto">
              <a:xfrm>
                <a:off x="2340290" y="807703"/>
                <a:ext cx="289322" cy="536972"/>
              </a:xfrm>
              <a:custGeom>
                <a:avLst/>
                <a:gdLst>
                  <a:gd name="T0" fmla="*/ 42 w 75"/>
                  <a:gd name="T1" fmla="*/ 1 h 138"/>
                  <a:gd name="T2" fmla="*/ 31 w 75"/>
                  <a:gd name="T3" fmla="*/ 1 h 138"/>
                  <a:gd name="T4" fmla="*/ 2 w 75"/>
                  <a:gd name="T5" fmla="*/ 52 h 138"/>
                  <a:gd name="T6" fmla="*/ 16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8 w 75"/>
                  <a:gd name="T23" fmla="*/ 72 h 138"/>
                  <a:gd name="T24" fmla="*/ 39 w 75"/>
                  <a:gd name="T25" fmla="*/ 127 h 138"/>
                  <a:gd name="T26" fmla="*/ 56 w 75"/>
                  <a:gd name="T27" fmla="*/ 127 h 138"/>
                  <a:gd name="T28" fmla="*/ 55 w 75"/>
                  <a:gd name="T29" fmla="*/ 56 h 138"/>
                  <a:gd name="T30" fmla="*/ 54 w 75"/>
                  <a:gd name="T31" fmla="*/ 54 h 138"/>
                  <a:gd name="T32" fmla="*/ 54 w 75"/>
                  <a:gd name="T33" fmla="*/ 23 h 138"/>
                  <a:gd name="T34" fmla="*/ 59 w 75"/>
                  <a:gd name="T35" fmla="*/ 52 h 138"/>
                  <a:gd name="T36" fmla="*/ 73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9" y="0"/>
                      <a:pt x="35" y="0"/>
                      <a:pt x="31" y="1"/>
                    </a:cubicBezTo>
                    <a:cubicBezTo>
                      <a:pt x="8" y="4"/>
                      <a:pt x="0" y="31"/>
                      <a:pt x="2" y="52"/>
                    </a:cubicBezTo>
                    <a:cubicBezTo>
                      <a:pt x="3" y="61"/>
                      <a:pt x="17" y="61"/>
                      <a:pt x="16" y="52"/>
                    </a:cubicBezTo>
                    <a:cubicBezTo>
                      <a:pt x="16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8" y="138"/>
                      <a:pt x="35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8" y="72"/>
                      <a:pt x="38" y="72"/>
                    </a:cubicBezTo>
                    <a:cubicBezTo>
                      <a:pt x="38" y="90"/>
                      <a:pt x="39" y="109"/>
                      <a:pt x="39" y="127"/>
                    </a:cubicBezTo>
                    <a:cubicBezTo>
                      <a:pt x="40" y="137"/>
                      <a:pt x="56" y="138"/>
                      <a:pt x="56" y="127"/>
                    </a:cubicBezTo>
                    <a:cubicBezTo>
                      <a:pt x="55" y="103"/>
                      <a:pt x="55" y="80"/>
                      <a:pt x="55" y="56"/>
                    </a:cubicBezTo>
                    <a:cubicBezTo>
                      <a:pt x="55" y="56"/>
                      <a:pt x="55" y="55"/>
                      <a:pt x="54" y="54"/>
                    </a:cubicBezTo>
                    <a:cubicBezTo>
                      <a:pt x="54" y="44"/>
                      <a:pt x="54" y="34"/>
                      <a:pt x="54" y="23"/>
                    </a:cubicBezTo>
                    <a:cubicBezTo>
                      <a:pt x="59" y="32"/>
                      <a:pt x="59" y="44"/>
                      <a:pt x="59" y="52"/>
                    </a:cubicBezTo>
                    <a:cubicBezTo>
                      <a:pt x="58" y="61"/>
                      <a:pt x="72" y="61"/>
                      <a:pt x="73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7" name="Oval 32"/>
              <p:cNvSpPr>
                <a:spLocks noChangeArrowheads="1"/>
              </p:cNvSpPr>
              <p:nvPr/>
            </p:nvSpPr>
            <p:spPr bwMode="auto">
              <a:xfrm>
                <a:off x="2741531" y="675544"/>
                <a:ext cx="108347" cy="108347"/>
              </a:xfrm>
              <a:prstGeom prst="ellipse">
                <a:avLst/>
              </a:pr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8" name="Freeform 33"/>
              <p:cNvSpPr>
                <a:spLocks/>
              </p:cNvSpPr>
              <p:nvPr/>
            </p:nvSpPr>
            <p:spPr bwMode="auto">
              <a:xfrm>
                <a:off x="2653425" y="807703"/>
                <a:ext cx="289322" cy="536972"/>
              </a:xfrm>
              <a:custGeom>
                <a:avLst/>
                <a:gdLst>
                  <a:gd name="T0" fmla="*/ 42 w 75"/>
                  <a:gd name="T1" fmla="*/ 1 h 138"/>
                  <a:gd name="T2" fmla="*/ 31 w 75"/>
                  <a:gd name="T3" fmla="*/ 1 h 138"/>
                  <a:gd name="T4" fmla="*/ 2 w 75"/>
                  <a:gd name="T5" fmla="*/ 52 h 138"/>
                  <a:gd name="T6" fmla="*/ 16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8 w 75"/>
                  <a:gd name="T23" fmla="*/ 72 h 138"/>
                  <a:gd name="T24" fmla="*/ 39 w 75"/>
                  <a:gd name="T25" fmla="*/ 127 h 138"/>
                  <a:gd name="T26" fmla="*/ 55 w 75"/>
                  <a:gd name="T27" fmla="*/ 127 h 138"/>
                  <a:gd name="T28" fmla="*/ 54 w 75"/>
                  <a:gd name="T29" fmla="*/ 56 h 138"/>
                  <a:gd name="T30" fmla="*/ 54 w 75"/>
                  <a:gd name="T31" fmla="*/ 54 h 138"/>
                  <a:gd name="T32" fmla="*/ 54 w 75"/>
                  <a:gd name="T33" fmla="*/ 23 h 138"/>
                  <a:gd name="T34" fmla="*/ 58 w 75"/>
                  <a:gd name="T35" fmla="*/ 52 h 138"/>
                  <a:gd name="T36" fmla="*/ 73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8" y="0"/>
                      <a:pt x="34" y="0"/>
                      <a:pt x="31" y="1"/>
                    </a:cubicBezTo>
                    <a:cubicBezTo>
                      <a:pt x="7" y="4"/>
                      <a:pt x="0" y="31"/>
                      <a:pt x="2" y="52"/>
                    </a:cubicBezTo>
                    <a:cubicBezTo>
                      <a:pt x="3" y="61"/>
                      <a:pt x="17" y="61"/>
                      <a:pt x="16" y="52"/>
                    </a:cubicBezTo>
                    <a:cubicBezTo>
                      <a:pt x="15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8" y="138"/>
                      <a:pt x="34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7" y="72"/>
                      <a:pt x="38" y="72"/>
                    </a:cubicBezTo>
                    <a:cubicBezTo>
                      <a:pt x="38" y="90"/>
                      <a:pt x="38" y="109"/>
                      <a:pt x="39" y="127"/>
                    </a:cubicBezTo>
                    <a:cubicBezTo>
                      <a:pt x="40" y="137"/>
                      <a:pt x="56" y="138"/>
                      <a:pt x="55" y="127"/>
                    </a:cubicBezTo>
                    <a:cubicBezTo>
                      <a:pt x="54" y="103"/>
                      <a:pt x="54" y="80"/>
                      <a:pt x="54" y="56"/>
                    </a:cubicBezTo>
                    <a:cubicBezTo>
                      <a:pt x="54" y="56"/>
                      <a:pt x="54" y="55"/>
                      <a:pt x="54" y="54"/>
                    </a:cubicBezTo>
                    <a:cubicBezTo>
                      <a:pt x="54" y="44"/>
                      <a:pt x="54" y="34"/>
                      <a:pt x="54" y="23"/>
                    </a:cubicBezTo>
                    <a:cubicBezTo>
                      <a:pt x="59" y="32"/>
                      <a:pt x="59" y="44"/>
                      <a:pt x="58" y="52"/>
                    </a:cubicBezTo>
                    <a:cubicBezTo>
                      <a:pt x="57" y="61"/>
                      <a:pt x="72" y="61"/>
                      <a:pt x="73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0065B3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39" name="Oval 34"/>
              <p:cNvSpPr>
                <a:spLocks noChangeArrowheads="1"/>
              </p:cNvSpPr>
              <p:nvPr/>
            </p:nvSpPr>
            <p:spPr bwMode="auto">
              <a:xfrm>
                <a:off x="3059428" y="675544"/>
                <a:ext cx="108347" cy="108347"/>
              </a:xfrm>
              <a:prstGeom prst="ellipse">
                <a:avLst/>
              </a:prstGeom>
              <a:solidFill>
                <a:srgbClr val="99999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40" name="Freeform 35"/>
              <p:cNvSpPr>
                <a:spLocks/>
              </p:cNvSpPr>
              <p:nvPr/>
            </p:nvSpPr>
            <p:spPr bwMode="auto">
              <a:xfrm>
                <a:off x="2970131" y="807703"/>
                <a:ext cx="289322" cy="536972"/>
              </a:xfrm>
              <a:custGeom>
                <a:avLst/>
                <a:gdLst>
                  <a:gd name="T0" fmla="*/ 42 w 75"/>
                  <a:gd name="T1" fmla="*/ 1 h 138"/>
                  <a:gd name="T2" fmla="*/ 31 w 75"/>
                  <a:gd name="T3" fmla="*/ 1 h 138"/>
                  <a:gd name="T4" fmla="*/ 2 w 75"/>
                  <a:gd name="T5" fmla="*/ 52 h 138"/>
                  <a:gd name="T6" fmla="*/ 16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8 w 75"/>
                  <a:gd name="T23" fmla="*/ 72 h 138"/>
                  <a:gd name="T24" fmla="*/ 39 w 75"/>
                  <a:gd name="T25" fmla="*/ 127 h 138"/>
                  <a:gd name="T26" fmla="*/ 56 w 75"/>
                  <a:gd name="T27" fmla="*/ 127 h 138"/>
                  <a:gd name="T28" fmla="*/ 55 w 75"/>
                  <a:gd name="T29" fmla="*/ 56 h 138"/>
                  <a:gd name="T30" fmla="*/ 54 w 75"/>
                  <a:gd name="T31" fmla="*/ 54 h 138"/>
                  <a:gd name="T32" fmla="*/ 54 w 75"/>
                  <a:gd name="T33" fmla="*/ 23 h 138"/>
                  <a:gd name="T34" fmla="*/ 59 w 75"/>
                  <a:gd name="T35" fmla="*/ 52 h 138"/>
                  <a:gd name="T36" fmla="*/ 73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9" y="0"/>
                      <a:pt x="35" y="0"/>
                      <a:pt x="31" y="1"/>
                    </a:cubicBezTo>
                    <a:cubicBezTo>
                      <a:pt x="8" y="4"/>
                      <a:pt x="0" y="31"/>
                      <a:pt x="2" y="52"/>
                    </a:cubicBezTo>
                    <a:cubicBezTo>
                      <a:pt x="3" y="61"/>
                      <a:pt x="17" y="61"/>
                      <a:pt x="16" y="52"/>
                    </a:cubicBezTo>
                    <a:cubicBezTo>
                      <a:pt x="15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8" y="138"/>
                      <a:pt x="35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8" y="72"/>
                      <a:pt x="38" y="72"/>
                    </a:cubicBezTo>
                    <a:cubicBezTo>
                      <a:pt x="38" y="90"/>
                      <a:pt x="39" y="109"/>
                      <a:pt x="39" y="127"/>
                    </a:cubicBezTo>
                    <a:cubicBezTo>
                      <a:pt x="40" y="137"/>
                      <a:pt x="56" y="138"/>
                      <a:pt x="56" y="127"/>
                    </a:cubicBezTo>
                    <a:cubicBezTo>
                      <a:pt x="55" y="103"/>
                      <a:pt x="55" y="80"/>
                      <a:pt x="55" y="56"/>
                    </a:cubicBezTo>
                    <a:cubicBezTo>
                      <a:pt x="55" y="56"/>
                      <a:pt x="55" y="55"/>
                      <a:pt x="54" y="54"/>
                    </a:cubicBezTo>
                    <a:cubicBezTo>
                      <a:pt x="54" y="44"/>
                      <a:pt x="54" y="34"/>
                      <a:pt x="54" y="23"/>
                    </a:cubicBezTo>
                    <a:cubicBezTo>
                      <a:pt x="59" y="32"/>
                      <a:pt x="59" y="44"/>
                      <a:pt x="59" y="52"/>
                    </a:cubicBezTo>
                    <a:cubicBezTo>
                      <a:pt x="58" y="61"/>
                      <a:pt x="72" y="61"/>
                      <a:pt x="73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41" name="Oval 36"/>
              <p:cNvSpPr>
                <a:spLocks noChangeArrowheads="1"/>
              </p:cNvSpPr>
              <p:nvPr/>
            </p:nvSpPr>
            <p:spPr bwMode="auto">
              <a:xfrm>
                <a:off x="3367800" y="675544"/>
                <a:ext cx="108347" cy="108347"/>
              </a:xfrm>
              <a:prstGeom prst="ellipse">
                <a:avLst/>
              </a:prstGeom>
              <a:solidFill>
                <a:sysClr val="windowText" lastClr="000000">
                  <a:lumMod val="40000"/>
                  <a:lumOff val="6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  <p:sp>
            <p:nvSpPr>
              <p:cNvPr id="42" name="Freeform 37"/>
              <p:cNvSpPr>
                <a:spLocks/>
              </p:cNvSpPr>
              <p:nvPr/>
            </p:nvSpPr>
            <p:spPr bwMode="auto">
              <a:xfrm>
                <a:off x="3279694" y="807703"/>
                <a:ext cx="289322" cy="536972"/>
              </a:xfrm>
              <a:custGeom>
                <a:avLst/>
                <a:gdLst>
                  <a:gd name="T0" fmla="*/ 42 w 75"/>
                  <a:gd name="T1" fmla="*/ 1 h 138"/>
                  <a:gd name="T2" fmla="*/ 31 w 75"/>
                  <a:gd name="T3" fmla="*/ 1 h 138"/>
                  <a:gd name="T4" fmla="*/ 2 w 75"/>
                  <a:gd name="T5" fmla="*/ 52 h 138"/>
                  <a:gd name="T6" fmla="*/ 16 w 75"/>
                  <a:gd name="T7" fmla="*/ 52 h 138"/>
                  <a:gd name="T8" fmla="*/ 20 w 75"/>
                  <a:gd name="T9" fmla="*/ 25 h 138"/>
                  <a:gd name="T10" fmla="*/ 20 w 75"/>
                  <a:gd name="T11" fmla="*/ 55 h 138"/>
                  <a:gd name="T12" fmla="*/ 20 w 75"/>
                  <a:gd name="T13" fmla="*/ 56 h 138"/>
                  <a:gd name="T14" fmla="*/ 20 w 75"/>
                  <a:gd name="T15" fmla="*/ 56 h 138"/>
                  <a:gd name="T16" fmla="*/ 19 w 75"/>
                  <a:gd name="T17" fmla="*/ 127 h 138"/>
                  <a:gd name="T18" fmla="*/ 35 w 75"/>
                  <a:gd name="T19" fmla="*/ 127 h 138"/>
                  <a:gd name="T20" fmla="*/ 36 w 75"/>
                  <a:gd name="T21" fmla="*/ 72 h 138"/>
                  <a:gd name="T22" fmla="*/ 38 w 75"/>
                  <a:gd name="T23" fmla="*/ 72 h 138"/>
                  <a:gd name="T24" fmla="*/ 39 w 75"/>
                  <a:gd name="T25" fmla="*/ 127 h 138"/>
                  <a:gd name="T26" fmla="*/ 55 w 75"/>
                  <a:gd name="T27" fmla="*/ 127 h 138"/>
                  <a:gd name="T28" fmla="*/ 54 w 75"/>
                  <a:gd name="T29" fmla="*/ 56 h 138"/>
                  <a:gd name="T30" fmla="*/ 54 w 75"/>
                  <a:gd name="T31" fmla="*/ 54 h 138"/>
                  <a:gd name="T32" fmla="*/ 54 w 75"/>
                  <a:gd name="T33" fmla="*/ 23 h 138"/>
                  <a:gd name="T34" fmla="*/ 58 w 75"/>
                  <a:gd name="T35" fmla="*/ 52 h 138"/>
                  <a:gd name="T36" fmla="*/ 72 w 75"/>
                  <a:gd name="T37" fmla="*/ 52 h 138"/>
                  <a:gd name="T38" fmla="*/ 42 w 75"/>
                  <a:gd name="T39" fmla="*/ 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138">
                    <a:moveTo>
                      <a:pt x="42" y="1"/>
                    </a:moveTo>
                    <a:cubicBezTo>
                      <a:pt x="38" y="0"/>
                      <a:pt x="34" y="0"/>
                      <a:pt x="31" y="1"/>
                    </a:cubicBezTo>
                    <a:cubicBezTo>
                      <a:pt x="7" y="4"/>
                      <a:pt x="0" y="31"/>
                      <a:pt x="2" y="52"/>
                    </a:cubicBezTo>
                    <a:cubicBezTo>
                      <a:pt x="3" y="61"/>
                      <a:pt x="17" y="61"/>
                      <a:pt x="16" y="52"/>
                    </a:cubicBezTo>
                    <a:cubicBezTo>
                      <a:pt x="15" y="45"/>
                      <a:pt x="16" y="33"/>
                      <a:pt x="20" y="25"/>
                    </a:cubicBezTo>
                    <a:cubicBezTo>
                      <a:pt x="20" y="35"/>
                      <a:pt x="20" y="45"/>
                      <a:pt x="20" y="55"/>
                    </a:cubicBezTo>
                    <a:cubicBezTo>
                      <a:pt x="20" y="55"/>
                      <a:pt x="20" y="55"/>
                      <a:pt x="20" y="56"/>
                    </a:cubicBezTo>
                    <a:cubicBezTo>
                      <a:pt x="20" y="56"/>
                      <a:pt x="20" y="56"/>
                      <a:pt x="20" y="56"/>
                    </a:cubicBezTo>
                    <a:cubicBezTo>
                      <a:pt x="20" y="80"/>
                      <a:pt x="20" y="103"/>
                      <a:pt x="19" y="127"/>
                    </a:cubicBezTo>
                    <a:cubicBezTo>
                      <a:pt x="18" y="138"/>
                      <a:pt x="34" y="137"/>
                      <a:pt x="35" y="127"/>
                    </a:cubicBezTo>
                    <a:cubicBezTo>
                      <a:pt x="36" y="109"/>
                      <a:pt x="36" y="90"/>
                      <a:pt x="36" y="72"/>
                    </a:cubicBezTo>
                    <a:cubicBezTo>
                      <a:pt x="37" y="72"/>
                      <a:pt x="37" y="72"/>
                      <a:pt x="38" y="72"/>
                    </a:cubicBezTo>
                    <a:cubicBezTo>
                      <a:pt x="38" y="90"/>
                      <a:pt x="38" y="109"/>
                      <a:pt x="39" y="127"/>
                    </a:cubicBezTo>
                    <a:cubicBezTo>
                      <a:pt x="40" y="137"/>
                      <a:pt x="56" y="138"/>
                      <a:pt x="55" y="127"/>
                    </a:cubicBezTo>
                    <a:cubicBezTo>
                      <a:pt x="54" y="103"/>
                      <a:pt x="54" y="80"/>
                      <a:pt x="54" y="56"/>
                    </a:cubicBezTo>
                    <a:cubicBezTo>
                      <a:pt x="54" y="56"/>
                      <a:pt x="54" y="55"/>
                      <a:pt x="54" y="54"/>
                    </a:cubicBezTo>
                    <a:cubicBezTo>
                      <a:pt x="54" y="44"/>
                      <a:pt x="54" y="34"/>
                      <a:pt x="54" y="23"/>
                    </a:cubicBezTo>
                    <a:cubicBezTo>
                      <a:pt x="59" y="32"/>
                      <a:pt x="59" y="44"/>
                      <a:pt x="58" y="52"/>
                    </a:cubicBezTo>
                    <a:cubicBezTo>
                      <a:pt x="57" y="61"/>
                      <a:pt x="72" y="61"/>
                      <a:pt x="72" y="52"/>
                    </a:cubicBezTo>
                    <a:cubicBezTo>
                      <a:pt x="75" y="31"/>
                      <a:pt x="67" y="3"/>
                      <a:pt x="42" y="1"/>
                    </a:cubicBezTo>
                    <a:close/>
                  </a:path>
                </a:pathLst>
              </a:custGeom>
              <a:solidFill>
                <a:sysClr val="windowText" lastClr="000000">
                  <a:lumMod val="40000"/>
                  <a:lumOff val="60000"/>
                </a:sysClr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35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/>
                </a:endParaRPr>
              </a:p>
            </p:txBody>
          </p:sp>
        </p:grpSp>
        <p:sp>
          <p:nvSpPr>
            <p:cNvPr id="22" name="textruta 21"/>
            <p:cNvSpPr txBox="1"/>
            <p:nvPr/>
          </p:nvSpPr>
          <p:spPr>
            <a:xfrm>
              <a:off x="1663801" y="4815068"/>
              <a:ext cx="183914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defTabSz="457200"/>
              <a:r>
                <a:rPr lang="sv-SE" sz="2800" b="1" dirty="0" smtClean="0">
                  <a:solidFill>
                    <a:prstClr val="black"/>
                  </a:solidFill>
                  <a:latin typeface="Tahoma"/>
                </a:rPr>
                <a:t>&gt;80%</a:t>
              </a:r>
            </a:p>
            <a:p>
              <a:pPr algn="r" defTabSz="457200"/>
              <a:r>
                <a:rPr lang="sv-SE" sz="1600" dirty="0" smtClean="0">
                  <a:solidFill>
                    <a:prstClr val="black"/>
                  </a:solidFill>
                  <a:latin typeface="Tahoma"/>
                </a:rPr>
                <a:t>färdigbehandlas </a:t>
              </a:r>
            </a:p>
            <a:p>
              <a:pPr algn="r" defTabSz="457200"/>
              <a:r>
                <a:rPr lang="sv-SE" sz="1600" dirty="0" smtClean="0">
                  <a:solidFill>
                    <a:prstClr val="black"/>
                  </a:solidFill>
                  <a:latin typeface="Tahoma"/>
                </a:rPr>
                <a:t>på kliniken</a:t>
              </a:r>
              <a:endParaRPr lang="sv-SE" sz="1600" dirty="0">
                <a:solidFill>
                  <a:prstClr val="black"/>
                </a:solidFill>
                <a:latin typeface="Tahoma"/>
              </a:endParaRPr>
            </a:p>
          </p:txBody>
        </p:sp>
      </p:grpSp>
      <p:sp>
        <p:nvSpPr>
          <p:cNvPr id="43" name="textruta 42"/>
          <p:cNvSpPr txBox="1"/>
          <p:nvPr/>
        </p:nvSpPr>
        <p:spPr>
          <a:xfrm>
            <a:off x="9872524" y="2776361"/>
            <a:ext cx="1969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sv-SE" sz="2800" b="1" dirty="0" smtClean="0">
                <a:solidFill>
                  <a:prstClr val="black"/>
                </a:solidFill>
                <a:latin typeface="Tahoma"/>
              </a:rPr>
              <a:t>3,7h</a:t>
            </a:r>
          </a:p>
          <a:p>
            <a:pPr algn="ctr" defTabSz="457200"/>
            <a:r>
              <a:rPr lang="sv-SE" sz="1600" dirty="0" smtClean="0">
                <a:solidFill>
                  <a:prstClr val="black"/>
                </a:solidFill>
                <a:latin typeface="Tahoma"/>
              </a:rPr>
              <a:t>medelvårdtid</a:t>
            </a:r>
            <a:endParaRPr lang="sv-SE" sz="1600" dirty="0">
              <a:solidFill>
                <a:prstClr val="black"/>
              </a:solidFill>
              <a:latin typeface="Tahoma"/>
            </a:endParaRPr>
          </a:p>
        </p:txBody>
      </p:sp>
      <p:graphicFrame>
        <p:nvGraphicFramePr>
          <p:cNvPr id="44" name="Diagram 43"/>
          <p:cNvGraphicFramePr>
            <a:graphicFrameLocks/>
          </p:cNvGraphicFramePr>
          <p:nvPr>
            <p:extLst/>
          </p:nvPr>
        </p:nvGraphicFramePr>
        <p:xfrm>
          <a:off x="7008817" y="4058131"/>
          <a:ext cx="2300286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5" name="textruta 44"/>
          <p:cNvSpPr txBox="1"/>
          <p:nvPr/>
        </p:nvSpPr>
        <p:spPr>
          <a:xfrm>
            <a:off x="7087674" y="5397917"/>
            <a:ext cx="2151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v-SE" sz="1600" dirty="0"/>
              <a:t>t</a:t>
            </a:r>
            <a:r>
              <a:rPr lang="sv-SE" sz="1600" dirty="0" smtClean="0"/>
              <a:t>räffar läkare inom 1h</a:t>
            </a:r>
            <a:endParaRPr lang="sv-SE" sz="1600" dirty="0"/>
          </a:p>
        </p:txBody>
      </p:sp>
      <p:graphicFrame>
        <p:nvGraphicFramePr>
          <p:cNvPr id="46" name="Diagram 45"/>
          <p:cNvGraphicFramePr>
            <a:graphicFrameLocks/>
          </p:cNvGraphicFramePr>
          <p:nvPr>
            <p:extLst/>
          </p:nvPr>
        </p:nvGraphicFramePr>
        <p:xfrm>
          <a:off x="9365428" y="4034129"/>
          <a:ext cx="2300286" cy="1466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7" name="Rektangel 46"/>
          <p:cNvSpPr/>
          <p:nvPr/>
        </p:nvSpPr>
        <p:spPr>
          <a:xfrm>
            <a:off x="10227082" y="4575519"/>
            <a:ext cx="589242" cy="38407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sv-SE" b="1" dirty="0" smtClean="0">
                <a:solidFill>
                  <a:schemeClr val="tx1"/>
                </a:solidFill>
              </a:rPr>
              <a:t>64%</a:t>
            </a:r>
            <a:endParaRPr lang="sv-SE" b="1" dirty="0">
              <a:solidFill>
                <a:schemeClr val="tx1"/>
              </a:solidFill>
            </a:endParaRPr>
          </a:p>
        </p:txBody>
      </p:sp>
      <p:sp>
        <p:nvSpPr>
          <p:cNvPr id="48" name="textruta 183"/>
          <p:cNvSpPr txBox="1"/>
          <p:nvPr/>
        </p:nvSpPr>
        <p:spPr>
          <a:xfrm>
            <a:off x="9347263" y="5405729"/>
            <a:ext cx="22846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1600" dirty="0"/>
              <a:t>l</a:t>
            </a:r>
            <a:r>
              <a:rPr lang="sv-SE" sz="1600" dirty="0" smtClean="0"/>
              <a:t>ämnar akuten inom 4h</a:t>
            </a:r>
            <a:endParaRPr lang="sv-SE" sz="1600" dirty="0"/>
          </a:p>
        </p:txBody>
      </p:sp>
      <p:sp>
        <p:nvSpPr>
          <p:cNvPr id="49" name="textruta 51"/>
          <p:cNvSpPr txBox="1"/>
          <p:nvPr/>
        </p:nvSpPr>
        <p:spPr>
          <a:xfrm>
            <a:off x="3283231" y="5436506"/>
            <a:ext cx="2326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 defTabSz="457200"/>
            <a:r>
              <a:rPr lang="sv-SE" sz="1200" b="1" dirty="0" smtClean="0">
                <a:solidFill>
                  <a:prstClr val="black"/>
                </a:solidFill>
                <a:latin typeface="Tahoma"/>
              </a:rPr>
              <a:t>Antal patienttillfällen per år</a:t>
            </a:r>
            <a:endParaRPr lang="sv-SE" sz="1200" b="1" dirty="0">
              <a:solidFill>
                <a:prstClr val="black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4677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Belastning akuten &amp; inläggningsfrekvens</a:t>
            </a:r>
            <a:endParaRPr lang="sv-SE" dirty="0"/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4B58B-0420-4827-A2A8-7A3D043AFDDE}" type="slidenum">
              <a:rPr lang="sv-SE" smtClean="0"/>
              <a:t>5</a:t>
            </a:fld>
            <a:endParaRPr lang="sv-SE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294" y="1538287"/>
            <a:ext cx="3629025" cy="2724150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481" y="4262437"/>
            <a:ext cx="1238250" cy="64770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918" y="4268234"/>
            <a:ext cx="1400175" cy="428625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3449" y="1680127"/>
            <a:ext cx="6867525" cy="447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38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5A503F-55DF-4592-97CA-D0517782DB5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Linje 2</a:t>
            </a:r>
            <a:endParaRPr lang="sv-S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D086EDF-7F58-4D7A-9A76-DC9DEA88F6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4BC8D4F-F2FB-414C-93E1-B9FB0E3BF4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132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8793" y="204801"/>
            <a:ext cx="9073650" cy="1446149"/>
          </a:xfrm>
        </p:spPr>
        <p:txBody>
          <a:bodyPr/>
          <a:lstStyle/>
          <a:p>
            <a:r>
              <a:rPr lang="sv-SE" dirty="0" smtClean="0"/>
              <a:t>Patientfördelning team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650950"/>
            <a:ext cx="5000625" cy="508635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2350" y="4179836"/>
            <a:ext cx="742950" cy="1514475"/>
          </a:xfrm>
          <a:prstGeom prst="rect">
            <a:avLst/>
          </a:prstGeom>
        </p:spPr>
      </p:pic>
      <p:sp>
        <p:nvSpPr>
          <p:cNvPr id="9" name="Rektangel 8"/>
          <p:cNvSpPr/>
          <p:nvPr/>
        </p:nvSpPr>
        <p:spPr>
          <a:xfrm>
            <a:off x="2628900" y="1774775"/>
            <a:ext cx="3911118" cy="15382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  <p:sp>
        <p:nvSpPr>
          <p:cNvPr id="10" name="textruta 9"/>
          <p:cNvSpPr txBox="1"/>
          <p:nvPr/>
        </p:nvSpPr>
        <p:spPr>
          <a:xfrm>
            <a:off x="7372350" y="1987286"/>
            <a:ext cx="1841851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 smtClean="0"/>
              <a:t>&gt;30% av patienterna</a:t>
            </a:r>
          </a:p>
          <a:p>
            <a:pPr algn="l"/>
            <a:endParaRPr lang="sv-SE" sz="1600" dirty="0"/>
          </a:p>
          <a:p>
            <a:pPr algn="l"/>
            <a:r>
              <a:rPr lang="sv-SE" sz="1600" dirty="0" smtClean="0"/>
              <a:t>&lt;1% inläggningar</a:t>
            </a:r>
          </a:p>
        </p:txBody>
      </p:sp>
      <p:sp>
        <p:nvSpPr>
          <p:cNvPr id="11" name="Högerpil 10"/>
          <p:cNvSpPr/>
          <p:nvPr/>
        </p:nvSpPr>
        <p:spPr>
          <a:xfrm>
            <a:off x="6192583" y="2223007"/>
            <a:ext cx="978408" cy="48463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</p:spTree>
    <p:extLst>
      <p:ext uri="{BB962C8B-B14F-4D97-AF65-F5344CB8AC3E}">
        <p14:creationId xmlns:p14="http://schemas.microsoft.com/office/powerpoint/2010/main" val="290615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0000" y="440899"/>
            <a:ext cx="9073650" cy="1446149"/>
          </a:xfrm>
        </p:spPr>
        <p:txBody>
          <a:bodyPr/>
          <a:lstStyle/>
          <a:p>
            <a:r>
              <a:rPr lang="sv-SE" dirty="0" smtClean="0"/>
              <a:t>Vilka patienter omhändertas i Linje 2?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27649" y="2113203"/>
            <a:ext cx="4187326" cy="4087571"/>
          </a:xfrm>
        </p:spPr>
        <p:txBody>
          <a:bodyPr/>
          <a:lstStyle/>
          <a:p>
            <a:endParaRPr lang="sv-SE" sz="1600" dirty="0" smtClean="0"/>
          </a:p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213" y="2017954"/>
            <a:ext cx="5417450" cy="3316046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373" y="2282842"/>
            <a:ext cx="4585452" cy="3442098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2769600" y="4557320"/>
            <a:ext cx="2677044" cy="8155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</p:spTree>
    <p:extLst>
      <p:ext uri="{BB962C8B-B14F-4D97-AF65-F5344CB8AC3E}">
        <p14:creationId xmlns:p14="http://schemas.microsoft.com/office/powerpoint/2010/main" val="562259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80000" y="488524"/>
            <a:ext cx="9073650" cy="1446149"/>
          </a:xfrm>
        </p:spPr>
        <p:txBody>
          <a:bodyPr/>
          <a:lstStyle/>
          <a:p>
            <a:r>
              <a:rPr lang="sv-SE" dirty="0" smtClean="0"/>
              <a:t>Bemanning, Lokaler Linje 2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686" y="4276725"/>
            <a:ext cx="4369213" cy="2323312"/>
          </a:xfrm>
          <a:prstGeom prst="rect">
            <a:avLst/>
          </a:prstGeom>
        </p:spPr>
      </p:pic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575" y="2333706"/>
            <a:ext cx="3419475" cy="2859389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7667624" y="4629150"/>
            <a:ext cx="571501" cy="563946"/>
          </a:xfrm>
          <a:prstGeom prst="ellipse">
            <a:avLst/>
          </a:prstGeom>
          <a:noFill/>
          <a:ln w="19050">
            <a:solidFill>
              <a:srgbClr val="FB575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  <p:sp>
        <p:nvSpPr>
          <p:cNvPr id="8" name="Högerpil 7"/>
          <p:cNvSpPr/>
          <p:nvPr/>
        </p:nvSpPr>
        <p:spPr>
          <a:xfrm rot="11334924">
            <a:off x="5869642" y="4386834"/>
            <a:ext cx="1357589" cy="484632"/>
          </a:xfrm>
          <a:prstGeom prst="rightArrow">
            <a:avLst/>
          </a:prstGeom>
          <a:solidFill>
            <a:srgbClr val="FB57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  <p:sp>
        <p:nvSpPr>
          <p:cNvPr id="9" name="Rektangel 8"/>
          <p:cNvSpPr/>
          <p:nvPr/>
        </p:nvSpPr>
        <p:spPr>
          <a:xfrm>
            <a:off x="1933574" y="2414195"/>
            <a:ext cx="3419475" cy="27789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  <p:sp>
        <p:nvSpPr>
          <p:cNvPr id="12" name="textruta 11"/>
          <p:cNvSpPr txBox="1"/>
          <p:nvPr/>
        </p:nvSpPr>
        <p:spPr>
          <a:xfrm>
            <a:off x="6410325" y="2533650"/>
            <a:ext cx="1756891" cy="1231106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 smtClean="0"/>
              <a:t>Bemanning i 2-skift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 smtClean="0"/>
              <a:t>1 läk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 smtClean="0"/>
              <a:t>1 </a:t>
            </a:r>
            <a:r>
              <a:rPr lang="sv-SE" sz="1600" dirty="0" err="1" smtClean="0"/>
              <a:t>Usk</a:t>
            </a:r>
            <a:endParaRPr lang="sv-SE" sz="16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 smtClean="0"/>
              <a:t>2 </a:t>
            </a:r>
            <a:r>
              <a:rPr lang="sv-SE" sz="1600" dirty="0" err="1" smtClean="0"/>
              <a:t>ssk</a:t>
            </a:r>
            <a:r>
              <a:rPr lang="sv-SE" sz="1600" dirty="0" smtClean="0"/>
              <a:t> vardagar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 smtClean="0"/>
              <a:t>1 </a:t>
            </a:r>
            <a:r>
              <a:rPr lang="sv-SE" sz="1600" dirty="0" err="1" smtClean="0"/>
              <a:t>ssk</a:t>
            </a:r>
            <a:r>
              <a:rPr lang="sv-SE" sz="1600" dirty="0" smtClean="0"/>
              <a:t> helger</a:t>
            </a:r>
          </a:p>
        </p:txBody>
      </p:sp>
      <p:sp>
        <p:nvSpPr>
          <p:cNvPr id="13" name="textruta 12"/>
          <p:cNvSpPr txBox="1"/>
          <p:nvPr/>
        </p:nvSpPr>
        <p:spPr>
          <a:xfrm>
            <a:off x="3152775" y="5657850"/>
            <a:ext cx="197490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sv-SE" sz="1600" dirty="0" smtClean="0"/>
              <a:t>Nära samarbete med: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 smtClean="0"/>
              <a:t>Ledningsteam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v-SE" sz="1600" dirty="0" smtClean="0"/>
              <a:t>Reception</a:t>
            </a:r>
          </a:p>
        </p:txBody>
      </p:sp>
      <p:sp>
        <p:nvSpPr>
          <p:cNvPr id="14" name="Ellips 13"/>
          <p:cNvSpPr/>
          <p:nvPr/>
        </p:nvSpPr>
        <p:spPr>
          <a:xfrm>
            <a:off x="1855199" y="4380966"/>
            <a:ext cx="1107075" cy="914400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  <p:sp>
        <p:nvSpPr>
          <p:cNvPr id="15" name="Ellips 14"/>
          <p:cNvSpPr/>
          <p:nvPr/>
        </p:nvSpPr>
        <p:spPr>
          <a:xfrm>
            <a:off x="2140949" y="3028949"/>
            <a:ext cx="1107075" cy="1247775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0000"/>
              </a:lnSpc>
            </a:pPr>
            <a:endParaRPr lang="sv-SE" sz="1600" smtClean="0"/>
          </a:p>
        </p:txBody>
      </p:sp>
    </p:spTree>
    <p:extLst>
      <p:ext uri="{BB962C8B-B14F-4D97-AF65-F5344CB8AC3E}">
        <p14:creationId xmlns:p14="http://schemas.microsoft.com/office/powerpoint/2010/main" val="32376647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_LANGUAGETEXTBOX" val="Sv"/>
</p:tagLst>
</file>

<file path=ppt/theme/theme1.xml><?xml version="1.0" encoding="utf-8"?>
<a:theme xmlns:a="http://schemas.openxmlformats.org/drawingml/2006/main" name="Region Östergötland">
  <a:themeElements>
    <a:clrScheme name="Region Östergötland 1">
      <a:dk1>
        <a:sysClr val="windowText" lastClr="000000"/>
      </a:dk1>
      <a:lt1>
        <a:sysClr val="window" lastClr="FFFFFF"/>
      </a:lt1>
      <a:dk2>
        <a:srgbClr val="FB575C"/>
      </a:dk2>
      <a:lt2>
        <a:srgbClr val="0861CE"/>
      </a:lt2>
      <a:accent1>
        <a:srgbClr val="182745"/>
      </a:accent1>
      <a:accent2>
        <a:srgbClr val="EBECF0"/>
      </a:accent2>
      <a:accent3>
        <a:srgbClr val="4D648A"/>
      </a:accent3>
      <a:accent4>
        <a:srgbClr val="0861CE"/>
      </a:accent4>
      <a:accent5>
        <a:srgbClr val="707580"/>
      </a:accent5>
      <a:accent6>
        <a:srgbClr val="242831"/>
      </a:accent6>
      <a:hlink>
        <a:srgbClr val="000000"/>
      </a:hlink>
      <a:folHlink>
        <a:srgbClr val="000000"/>
      </a:folHlink>
    </a:clrScheme>
    <a:fontScheme name="Region Östergötland Ny">
      <a:majorFont>
        <a:latin typeface="Roboto Light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110000"/>
          </a:lnSpc>
          <a:defRPr sz="16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Östergötland mall.potx" id="{D59FD54E-0EFD-47F0-8FBB-5319677ACB2B}" vid="{B5A23F47-7270-4819-BAB3-3491027929B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Östergötland 1">
    <a:dk1>
      <a:sysClr val="windowText" lastClr="000000"/>
    </a:dk1>
    <a:lt1>
      <a:sysClr val="window" lastClr="FFFFFF"/>
    </a:lt1>
    <a:dk2>
      <a:srgbClr val="FB575C"/>
    </a:dk2>
    <a:lt2>
      <a:srgbClr val="0861CE"/>
    </a:lt2>
    <a:accent1>
      <a:srgbClr val="182745"/>
    </a:accent1>
    <a:accent2>
      <a:srgbClr val="EBECF0"/>
    </a:accent2>
    <a:accent3>
      <a:srgbClr val="4D648A"/>
    </a:accent3>
    <a:accent4>
      <a:srgbClr val="0861CE"/>
    </a:accent4>
    <a:accent5>
      <a:srgbClr val="707580"/>
    </a:accent5>
    <a:accent6>
      <a:srgbClr val="242831"/>
    </a:accent6>
    <a:hlink>
      <a:srgbClr val="000000"/>
    </a:hlink>
    <a:folHlink>
      <a:srgbClr val="000000"/>
    </a:folHlink>
  </a:clrScheme>
</a:themeOverride>
</file>

<file path=ppt/theme/themeOverride2.xml><?xml version="1.0" encoding="utf-8"?>
<a:themeOverride xmlns:a="http://schemas.openxmlformats.org/drawingml/2006/main">
  <a:clrScheme name="Laban färgtema">
    <a:dk1>
      <a:sysClr val="windowText" lastClr="000000"/>
    </a:dk1>
    <a:lt1>
      <a:sysClr val="window" lastClr="FFFFFF"/>
    </a:lt1>
    <a:dk2>
      <a:srgbClr val="7F7F7F"/>
    </a:dk2>
    <a:lt2>
      <a:srgbClr val="FEFDFC"/>
    </a:lt2>
    <a:accent1>
      <a:srgbClr val="8EC7EA"/>
    </a:accent1>
    <a:accent2>
      <a:srgbClr val="C7D66A"/>
    </a:accent2>
    <a:accent3>
      <a:srgbClr val="F3A697"/>
    </a:accent3>
    <a:accent4>
      <a:srgbClr val="FEC73C"/>
    </a:accent4>
    <a:accent5>
      <a:srgbClr val="D1B4D4"/>
    </a:accent5>
    <a:accent6>
      <a:srgbClr val="E4C994"/>
    </a:accent6>
    <a:hlink>
      <a:srgbClr val="0066B3"/>
    </a:hlink>
    <a:folHlink>
      <a:srgbClr val="8FCBBA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Reg Ost">
    <a:majorFont>
      <a:latin typeface="Georgia"/>
      <a:ea typeface=""/>
      <a:cs typeface=""/>
    </a:majorFont>
    <a:minorFont>
      <a:latin typeface="Tahom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Region Östergötland mall-återkoppling</Template>
  <TotalTime>2364</TotalTime>
  <Words>881</Words>
  <Application>Microsoft Office PowerPoint</Application>
  <PresentationFormat>Bredbild</PresentationFormat>
  <Paragraphs>260</Paragraphs>
  <Slides>29</Slides>
  <Notes>10</Notes>
  <HiddenSlides>17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29</vt:i4>
      </vt:variant>
    </vt:vector>
  </HeadingPairs>
  <TitlesOfParts>
    <vt:vector size="37" baseType="lpstr">
      <vt:lpstr>Arial</vt:lpstr>
      <vt:lpstr>Calibri</vt:lpstr>
      <vt:lpstr>Century Gothic</vt:lpstr>
      <vt:lpstr>Roboto</vt:lpstr>
      <vt:lpstr>Roboto Light</vt:lpstr>
      <vt:lpstr>Tahoma</vt:lpstr>
      <vt:lpstr>Times New Roman</vt:lpstr>
      <vt:lpstr>Region Östergötland</vt:lpstr>
      <vt:lpstr>Akutkliniken US  </vt:lpstr>
      <vt:lpstr>Akutkliniken  Universitetssjukhuset Linköping</vt:lpstr>
      <vt:lpstr>Akutkliniken i siffror</vt:lpstr>
      <vt:lpstr>Akutkliniken Universitetssjukhuset i Linköping</vt:lpstr>
      <vt:lpstr>Belastning akuten &amp; inläggningsfrekvens</vt:lpstr>
      <vt:lpstr>Linje 2</vt:lpstr>
      <vt:lpstr>Patientfördelning team</vt:lpstr>
      <vt:lpstr>Vilka patienter omhändertas i Linje 2?</vt:lpstr>
      <vt:lpstr>Bemanning, Lokaler Linje 2</vt:lpstr>
      <vt:lpstr>PowerPoint-presentation</vt:lpstr>
      <vt:lpstr>Tid till läkare – patient som går hem</vt:lpstr>
      <vt:lpstr>Tid tills patienten lämnar akuten</vt:lpstr>
      <vt:lpstr>Resultat? </vt:lpstr>
      <vt:lpstr>Boarding/Crowding</vt:lpstr>
      <vt:lpstr>IVO:s inspektion i September – avflöde från akutmottagningen.</vt:lpstr>
      <vt:lpstr>PowerPoint-presentation</vt:lpstr>
      <vt:lpstr>PowerPoint-presentation</vt:lpstr>
      <vt:lpstr>”Medianväntetid för patienter som väntar på vårdplats”</vt:lpstr>
      <vt:lpstr>PowerPoint-presentation</vt:lpstr>
      <vt:lpstr>Avsaknad av avflöde dagtid, samt ”outliers” med mycket långa vårdtider på akuten</vt:lpstr>
      <vt:lpstr>PowerPoint-presentation</vt:lpstr>
      <vt:lpstr>PowerPoint-presentation</vt:lpstr>
      <vt:lpstr>Vikten av verksamhetsplan och strategiskplan</vt:lpstr>
      <vt:lpstr>Innehåll verksamhetsplan</vt:lpstr>
      <vt:lpstr>Årsplan 2022-2023</vt:lpstr>
      <vt:lpstr>Patient Nulägesbeskrivning</vt:lpstr>
      <vt:lpstr>Medarbetare Nulägesbeskrivning</vt:lpstr>
      <vt:lpstr>Patient Akutklinikens målbild</vt:lpstr>
      <vt:lpstr>Medarbetare Akutklinikens målbild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Bromée Sanna</dc:creator>
  <cp:lastModifiedBy>Müssener Erik</cp:lastModifiedBy>
  <cp:revision>190</cp:revision>
  <cp:lastPrinted>2022-10-26T11:37:31Z</cp:lastPrinted>
  <dcterms:created xsi:type="dcterms:W3CDTF">2022-01-31T12:20:33Z</dcterms:created>
  <dcterms:modified xsi:type="dcterms:W3CDTF">2023-06-12T07:53:41Z</dcterms:modified>
</cp:coreProperties>
</file>