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64" r:id="rId2"/>
    <p:sldId id="365" r:id="rId3"/>
    <p:sldId id="366" r:id="rId4"/>
    <p:sldId id="367"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57" autoAdjust="0"/>
  </p:normalViewPr>
  <p:slideViewPr>
    <p:cSldViewPr snapToGrid="0">
      <p:cViewPr varScale="1">
        <p:scale>
          <a:sx n="114" d="100"/>
          <a:sy n="11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EA18D-0120-4422-A1F3-FD346E576CD9}" type="datetimeFigureOut">
              <a:rPr lang="sv-SE" smtClean="0"/>
              <a:t>2023-09-28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82B77-8D35-43CB-A246-DEDF706A7613}" type="slidenum">
              <a:rPr lang="sv-SE" smtClean="0"/>
              <a:t>‹#›</a:t>
            </a:fld>
            <a:endParaRPr lang="sv-SE"/>
          </a:p>
        </p:txBody>
      </p:sp>
    </p:spTree>
    <p:extLst>
      <p:ext uri="{BB962C8B-B14F-4D97-AF65-F5344CB8AC3E}">
        <p14:creationId xmlns:p14="http://schemas.microsoft.com/office/powerpoint/2010/main" val="222511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1</a:t>
            </a:fld>
            <a:endParaRPr lang="sv-SE"/>
          </a:p>
        </p:txBody>
      </p:sp>
    </p:spTree>
    <p:extLst>
      <p:ext uri="{BB962C8B-B14F-4D97-AF65-F5344CB8AC3E}">
        <p14:creationId xmlns:p14="http://schemas.microsoft.com/office/powerpoint/2010/main" val="47873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DD82B77-8D35-43CB-A246-DEDF706A7613}" type="slidenum">
              <a:rPr lang="sv-SE" smtClean="0"/>
              <a:t>4</a:t>
            </a:fld>
            <a:endParaRPr lang="sv-SE"/>
          </a:p>
        </p:txBody>
      </p:sp>
    </p:spTree>
    <p:extLst>
      <p:ext uri="{BB962C8B-B14F-4D97-AF65-F5344CB8AC3E}">
        <p14:creationId xmlns:p14="http://schemas.microsoft.com/office/powerpoint/2010/main" val="345708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a:t>
            </a:r>
          </a:p>
        </p:txBody>
      </p:sp>
    </p:spTree>
    <p:extLst>
      <p:ext uri="{BB962C8B-B14F-4D97-AF65-F5344CB8AC3E}">
        <p14:creationId xmlns:p14="http://schemas.microsoft.com/office/powerpoint/2010/main" val="263972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Grundsi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63" y="1623"/>
          <a:ext cx="2159" cy="1619"/>
        </p:xfrm>
        <a:graphic>
          <a:graphicData uri="http://schemas.openxmlformats.org/presentationml/2006/ole">
            <mc:AlternateContent xmlns:mc="http://schemas.openxmlformats.org/markup-compatibility/2006">
              <mc:Choice xmlns:v="urn:schemas-microsoft-com:vml" Requires="v">
                <p:oleObj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2163" y="1623"/>
                        <a:ext cx="2159" cy="1619"/>
                      </a:xfrm>
                      <a:prstGeom prst="rect">
                        <a:avLst/>
                      </a:prstGeom>
                    </p:spPr>
                  </p:pic>
                </p:oleObj>
              </mc:Fallback>
            </mc:AlternateContent>
          </a:graphicData>
        </a:graphic>
      </p:graphicFrame>
      <p:sp>
        <p:nvSpPr>
          <p:cNvPr id="2" name="Rubrik 1"/>
          <p:cNvSpPr>
            <a:spLocks noGrp="1"/>
          </p:cNvSpPr>
          <p:nvPr>
            <p:ph type="title"/>
          </p:nvPr>
        </p:nvSpPr>
        <p:spPr>
          <a:xfrm>
            <a:off x="400979" y="419359"/>
            <a:ext cx="11393620" cy="325159"/>
          </a:xfrm>
        </p:spPr>
        <p:txBody>
          <a:bodyPr/>
          <a:lstStyle>
            <a:lvl1pPr>
              <a:lnSpc>
                <a:spcPts val="2449"/>
              </a:lnSpc>
              <a:defRPr sz="2245">
                <a:solidFill>
                  <a:schemeClr val="tx1"/>
                </a:solidFill>
              </a:defRPr>
            </a:lvl1pPr>
          </a:lstStyle>
          <a:p>
            <a:r>
              <a:rPr lang="en-US"/>
              <a:t>Click to edit Master title style</a:t>
            </a:r>
            <a:endParaRPr lang="en-GB" dirty="0"/>
          </a:p>
        </p:txBody>
      </p:sp>
      <p:sp>
        <p:nvSpPr>
          <p:cNvPr id="5" name="Platshållare för text 4"/>
          <p:cNvSpPr>
            <a:spLocks noGrp="1"/>
          </p:cNvSpPr>
          <p:nvPr>
            <p:ph type="body" sz="quarter" idx="11"/>
          </p:nvPr>
        </p:nvSpPr>
        <p:spPr>
          <a:xfrm>
            <a:off x="400979" y="1169457"/>
            <a:ext cx="11393620" cy="15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p:cNvSpPr>
            <a:spLocks noGrp="1"/>
          </p:cNvSpPr>
          <p:nvPr>
            <p:ph type="body" sz="quarter" idx="19"/>
            <p:custDataLst>
              <p:tags r:id="rId2"/>
            </p:custDataLst>
          </p:nvPr>
        </p:nvSpPr>
        <p:spPr>
          <a:xfrm>
            <a:off x="399119" y="799153"/>
            <a:ext cx="9641736" cy="282728"/>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1837" i="0" dirty="0" smtClean="0">
                <a:solidFill>
                  <a:schemeClr val="accent4"/>
                </a:solidFill>
              </a:defRPr>
            </a:lvl1pPr>
          </a:lstStyle>
          <a:p>
            <a:pPr lvl="0"/>
            <a:r>
              <a:rPr lang="en-US"/>
              <a:t>Click to edit Master text styles</a:t>
            </a:r>
          </a:p>
        </p:txBody>
      </p:sp>
      <p:sp>
        <p:nvSpPr>
          <p:cNvPr id="10" name="Text Placeholder 8"/>
          <p:cNvSpPr>
            <a:spLocks noGrp="1"/>
          </p:cNvSpPr>
          <p:nvPr>
            <p:ph type="body" sz="quarter" idx="12" hasCustomPrompt="1"/>
            <p:custDataLst>
              <p:tags r:id="rId3"/>
            </p:custDataLst>
          </p:nvPr>
        </p:nvSpPr>
        <p:spPr>
          <a:xfrm>
            <a:off x="399563" y="5902245"/>
            <a:ext cx="11577916" cy="510219"/>
          </a:xfrm>
        </p:spPr>
        <p:txBody>
          <a:bodyPr anchor="b" anchorCtr="0"/>
          <a:lstStyle>
            <a:lvl1pPr marL="0" indent="0" defTabSz="639708">
              <a:lnSpc>
                <a:spcPts val="919"/>
              </a:lnSpc>
              <a:spcAft>
                <a:spcPts val="0"/>
              </a:spcAft>
              <a:buNone/>
              <a:tabLst>
                <a:tab pos="479376" algn="r"/>
                <a:tab pos="639708" algn="l"/>
              </a:tabLst>
              <a:defRPr sz="1020">
                <a:solidFill>
                  <a:schemeClr val="tx1">
                    <a:lumMod val="65000"/>
                    <a:lumOff val="35000"/>
                  </a:schemeClr>
                </a:solidFill>
              </a:defRPr>
            </a:lvl1pPr>
          </a:lstStyle>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Not:	xxxxxx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	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Källa:	</a:t>
            </a:r>
            <a:r>
              <a:rPr lang="sv-SE" sz="1020" dirty="0" err="1">
                <a:ea typeface="Verdana" pitchFamily="34" charset="0"/>
                <a:cs typeface="Verdana" pitchFamily="34" charset="0"/>
              </a:rPr>
              <a:t>xxxx</a:t>
            </a:r>
            <a:endParaRPr lang="sv-SE" sz="1020" dirty="0">
              <a:ea typeface="Verdana" pitchFamily="34" charset="0"/>
              <a:cs typeface="Verdana" pitchFamily="34" charset="0"/>
            </a:endParaRPr>
          </a:p>
        </p:txBody>
      </p:sp>
      <p:sp>
        <p:nvSpPr>
          <p:cNvPr id="7" name="Platshållare för bildnummer 5"/>
          <p:cNvSpPr txBox="1">
            <a:spLocks/>
          </p:cNvSpPr>
          <p:nvPr userDrawn="1"/>
        </p:nvSpPr>
        <p:spPr>
          <a:xfrm>
            <a:off x="11136641" y="6533748"/>
            <a:ext cx="720000" cy="108000"/>
          </a:xfrm>
          <a:prstGeom prst="rect">
            <a:avLst/>
          </a:prstGeom>
        </p:spPr>
        <p:txBody>
          <a:bodyPr vert="horz" lIns="0" tIns="0" rIns="0" bIns="0" rtlCol="0" anchor="b" anchorCtr="0"/>
          <a:lstStyle>
            <a:defPPr>
              <a:defRPr lang="sv-SE"/>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6C602A-63EE-46CF-AAA0-57BFED8B59D2}" type="slidenum">
              <a:rPr lang="en-GB" sz="800" smtClean="0">
                <a:solidFill>
                  <a:srgbClr val="FFFFFF"/>
                </a:solidFill>
              </a:rPr>
              <a:pPr/>
              <a:t>‹#›</a:t>
            </a:fld>
            <a:endParaRPr lang="en-GB" sz="800" dirty="0">
              <a:solidFill>
                <a:srgbClr val="FFFFFF"/>
              </a:solidFill>
            </a:endParaRPr>
          </a:p>
        </p:txBody>
      </p:sp>
    </p:spTree>
    <p:extLst>
      <p:ext uri="{BB962C8B-B14F-4D97-AF65-F5344CB8AC3E}">
        <p14:creationId xmlns:p14="http://schemas.microsoft.com/office/powerpoint/2010/main" val="39599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609600" y="6308726"/>
            <a:ext cx="2844800" cy="412751"/>
          </a:xfrm>
          <a:prstGeom prst="rect">
            <a:avLst/>
          </a:prstGeom>
        </p:spPr>
        <p:txBody>
          <a:bodyPr/>
          <a:lstStyle>
            <a:lvl1pPr>
              <a:defRPr/>
            </a:lvl1pPr>
          </a:lstStyle>
          <a:p>
            <a:pPr>
              <a:defRPr/>
            </a:pPr>
            <a:endParaRPr lang="sv-SE">
              <a:solidFill>
                <a:srgbClr val="363636"/>
              </a:solidFill>
            </a:endParaRPr>
          </a:p>
        </p:txBody>
      </p:sp>
    </p:spTree>
    <p:extLst>
      <p:ext uri="{BB962C8B-B14F-4D97-AF65-F5344CB8AC3E}">
        <p14:creationId xmlns:p14="http://schemas.microsoft.com/office/powerpoint/2010/main" val="143261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a:t>Klicka här för att lägg till en </a:t>
            </a:r>
            <a:r>
              <a:rPr lang="sv-SE" dirty="0" err="1"/>
              <a:t>helsidebild</a:t>
            </a:r>
            <a:endParaRPr lang="sv-SE" dirty="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 ovanpå bild</a:t>
            </a:r>
          </a:p>
        </p:txBody>
      </p:sp>
    </p:spTree>
    <p:extLst>
      <p:ext uri="{BB962C8B-B14F-4D97-AF65-F5344CB8AC3E}">
        <p14:creationId xmlns:p14="http://schemas.microsoft.com/office/powerpoint/2010/main" val="391615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87645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29912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a:p>
        </p:txBody>
      </p:sp>
    </p:spTree>
    <p:extLst>
      <p:ext uri="{BB962C8B-B14F-4D97-AF65-F5344CB8AC3E}">
        <p14:creationId xmlns:p14="http://schemas.microsoft.com/office/powerpoint/2010/main" val="410736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Klicka här för att fylla i rubrik</a:t>
            </a:r>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a:t>Klicka här för att ändra texten</a:t>
            </a:r>
          </a:p>
        </p:txBody>
      </p:sp>
    </p:spTree>
    <p:extLst>
      <p:ext uri="{BB962C8B-B14F-4D97-AF65-F5344CB8AC3E}">
        <p14:creationId xmlns:p14="http://schemas.microsoft.com/office/powerpoint/2010/main" val="175536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192342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a:t>Klicka här för att ändra rubrik</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353641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500"/>
            <a:ext cx="12192599" cy="685949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2" indent="0">
              <a:buNone/>
              <a:defRPr/>
            </a:lvl1pPr>
          </a:lstStyle>
          <a:p>
            <a:r>
              <a:rPr lang="sv-SE" dirty="0"/>
              <a:t> </a:t>
            </a:r>
          </a:p>
        </p:txBody>
      </p:sp>
      <p:sp>
        <p:nvSpPr>
          <p:cNvPr id="2" name="Rubrik 1"/>
          <p:cNvSpPr>
            <a:spLocks noGrp="1"/>
          </p:cNvSpPr>
          <p:nvPr>
            <p:ph type="ctrTitle"/>
          </p:nvPr>
        </p:nvSpPr>
        <p:spPr>
          <a:xfrm>
            <a:off x="666000" y="1889549"/>
            <a:ext cx="9608400" cy="1310851"/>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pPr defTabSz="914377">
              <a:defRPr/>
            </a:pPr>
            <a:fld id="{4B42D259-ACB8-4FD1-AC0F-9CAC8F5E07E0}" type="datetimeFigureOut">
              <a:rPr lang="sv-SE" sz="1200" smtClean="0">
                <a:solidFill>
                  <a:prstClr val="black"/>
                </a:solidFill>
                <a:latin typeface="Arial"/>
              </a:rPr>
              <a:pPr defTabSz="914377">
                <a:defRPr/>
              </a:pPr>
              <a:t>2023-09-28</a:t>
            </a:fld>
            <a:endParaRPr lang="sv-SE" sz="1200" dirty="0">
              <a:solidFill>
                <a:prstClr val="black"/>
              </a:solidFill>
              <a:latin typeface="Aria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pPr algn="ctr" defTabSz="914377">
              <a:defRPr/>
            </a:pPr>
            <a:endParaRPr lang="sv-SE" sz="1200" dirty="0">
              <a:solidFill>
                <a:prstClr val="black"/>
              </a:solidFill>
              <a:latin typeface="Arial"/>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pPr algn="r" defTabSz="914377">
              <a:defRPr/>
            </a:pPr>
            <a:fld id="{34C9B0E5-37D7-412E-A162-6A236BADC197}" type="slidenum">
              <a:rPr lang="sv-SE" sz="1200" smtClean="0">
                <a:solidFill>
                  <a:prstClr val="black"/>
                </a:solidFill>
                <a:latin typeface="Arial"/>
              </a:rPr>
              <a:pPr algn="r" defTabSz="914377">
                <a:defRPr/>
              </a:pPr>
              <a:t>‹#›</a:t>
            </a:fld>
            <a:endParaRPr lang="sv-SE" sz="1200" dirty="0">
              <a:solidFill>
                <a:prstClr val="black"/>
              </a:solidFill>
              <a:latin typeface="Arial"/>
            </a:endParaRPr>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9" y="-9524"/>
            <a:ext cx="3096000" cy="3599059"/>
          </a:xfrm>
          <a:prstGeom prst="rect">
            <a:avLst/>
          </a:prstGeom>
        </p:spPr>
      </p:pic>
    </p:spTree>
    <p:extLst>
      <p:ext uri="{BB962C8B-B14F-4D97-AF65-F5344CB8AC3E}">
        <p14:creationId xmlns:p14="http://schemas.microsoft.com/office/powerpoint/2010/main" val="290959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a:t>Klicka här för att fylla i rubrik</a:t>
            </a:r>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a:p>
        </p:txBody>
      </p:sp>
      <p:pic>
        <p:nvPicPr>
          <p:cNvPr id="1027" name="Bildobjekt 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solidFill>
                <a:srgbClr val="363636"/>
              </a:solidFill>
            </a:endParaRPr>
          </a:p>
        </p:txBody>
      </p:sp>
      <p:sp>
        <p:nvSpPr>
          <p:cNvPr id="9" name="Rectangle 5"/>
          <p:cNvSpPr>
            <a:spLocks noChangeArrowheads="1"/>
          </p:cNvSpPr>
          <p:nvPr userDrawn="1"/>
        </p:nvSpPr>
        <p:spPr bwMode="auto">
          <a:xfrm>
            <a:off x="5269924" y="1118585"/>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0" name="Rectangle 6"/>
          <p:cNvSpPr>
            <a:spLocks noChangeArrowheads="1"/>
          </p:cNvSpPr>
          <p:nvPr userDrawn="1"/>
        </p:nvSpPr>
        <p:spPr bwMode="auto">
          <a:xfrm>
            <a:off x="5269924" y="1842484"/>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a:solidFill>
                  <a:srgbClr val="363636"/>
                </a:solidFill>
                <a:latin typeface="Arial"/>
              </a:rPr>
              <a:t>Sydöstra sjukvårdsregionen</a:t>
            </a:r>
            <a:endParaRPr lang="sv-SE" sz="1467" dirty="0">
              <a:solidFill>
                <a:srgbClr val="363636"/>
              </a:solidFill>
              <a:latin typeface="Arial"/>
            </a:endParaRPr>
          </a:p>
        </p:txBody>
      </p:sp>
    </p:spTree>
    <p:extLst>
      <p:ext uri="{BB962C8B-B14F-4D97-AF65-F5344CB8AC3E}">
        <p14:creationId xmlns:p14="http://schemas.microsoft.com/office/powerpoint/2010/main" val="307676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12192000" cy="59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7" name="Rubrik 6"/>
          <p:cNvSpPr>
            <a:spLocks noGrp="1"/>
          </p:cNvSpPr>
          <p:nvPr>
            <p:ph type="ctrTitle"/>
          </p:nvPr>
        </p:nvSpPr>
        <p:spPr>
          <a:xfrm>
            <a:off x="914400" y="2130428"/>
            <a:ext cx="10363200" cy="2030511"/>
          </a:xfrm>
        </p:spPr>
        <p:txBody>
          <a:bodyPr>
            <a:noAutofit/>
          </a:bodyPr>
          <a:lstStyle/>
          <a:p>
            <a:pPr lvl="0" algn="l"/>
            <a:r>
              <a:rPr lang="sv-SE" sz="4800" dirty="0">
                <a:solidFill>
                  <a:schemeClr val="bg1"/>
                </a:solidFill>
              </a:rPr>
              <a:t>RPO Medicinsk Diagnostik</a:t>
            </a:r>
            <a:br>
              <a:rPr lang="sv-SE" sz="3200" dirty="0">
                <a:solidFill>
                  <a:schemeClr val="bg1"/>
                </a:solidFill>
              </a:rPr>
            </a:br>
            <a:br>
              <a:rPr lang="sv-SE" sz="3200" dirty="0">
                <a:solidFill>
                  <a:schemeClr val="bg1"/>
                </a:solidFill>
              </a:rPr>
            </a:br>
            <a:r>
              <a:rPr lang="sv-SE" sz="3200" dirty="0">
                <a:solidFill>
                  <a:schemeClr val="bg1"/>
                </a:solidFill>
              </a:rPr>
              <a:t>Översiktlig handlingsplan för 2023</a:t>
            </a:r>
            <a:br>
              <a:rPr lang="sv-SE" sz="3200" dirty="0">
                <a:solidFill>
                  <a:schemeClr val="bg1"/>
                </a:solidFill>
              </a:rPr>
            </a:br>
            <a:br>
              <a:rPr lang="sv-SE" sz="3200" dirty="0">
                <a:solidFill>
                  <a:schemeClr val="bg1"/>
                </a:solidFill>
              </a:rPr>
            </a:br>
            <a:r>
              <a:rPr lang="sv-SE" sz="1400" dirty="0">
                <a:solidFill>
                  <a:schemeClr val="bg1"/>
                </a:solidFill>
              </a:rPr>
              <a:t>Uppdaterad: 2023-09-06</a:t>
            </a:r>
          </a:p>
        </p:txBody>
      </p:sp>
    </p:spTree>
    <p:extLst>
      <p:ext uri="{BB962C8B-B14F-4D97-AF65-F5344CB8AC3E}">
        <p14:creationId xmlns:p14="http://schemas.microsoft.com/office/powerpoint/2010/main" val="82075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3216207847"/>
              </p:ext>
            </p:extLst>
          </p:nvPr>
        </p:nvGraphicFramePr>
        <p:xfrm>
          <a:off x="35511" y="0"/>
          <a:ext cx="12156488" cy="4638301"/>
        </p:xfrm>
        <a:graphic>
          <a:graphicData uri="http://schemas.openxmlformats.org/drawingml/2006/table">
            <a:tbl>
              <a:tblPr firstRow="1" bandRow="1">
                <a:tableStyleId>{72833802-FEF1-4C79-8D5D-14CF1EAF98D9}</a:tableStyleId>
              </a:tblPr>
              <a:tblGrid>
                <a:gridCol w="1811044">
                  <a:extLst>
                    <a:ext uri="{9D8B030D-6E8A-4147-A177-3AD203B41FA5}">
                      <a16:colId xmlns:a16="http://schemas.microsoft.com/office/drawing/2014/main" val="20000"/>
                    </a:ext>
                  </a:extLst>
                </a:gridCol>
                <a:gridCol w="2299317">
                  <a:extLst>
                    <a:ext uri="{9D8B030D-6E8A-4147-A177-3AD203B41FA5}">
                      <a16:colId xmlns:a16="http://schemas.microsoft.com/office/drawing/2014/main" val="20001"/>
                    </a:ext>
                  </a:extLst>
                </a:gridCol>
                <a:gridCol w="2947386">
                  <a:extLst>
                    <a:ext uri="{9D8B030D-6E8A-4147-A177-3AD203B41FA5}">
                      <a16:colId xmlns:a16="http://schemas.microsoft.com/office/drawing/2014/main" val="1830092349"/>
                    </a:ext>
                  </a:extLst>
                </a:gridCol>
                <a:gridCol w="4200053">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53415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Nationellt insatsområde</a:t>
                      </a: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Prioriterat område </a:t>
                      </a:r>
                      <a:br>
                        <a:rPr lang="sv-SE" sz="1000" kern="1200" dirty="0">
                          <a:solidFill>
                            <a:schemeClr val="tx1"/>
                          </a:solidFill>
                          <a:effectLst/>
                          <a:latin typeface="Arial"/>
                          <a:ea typeface="+mn-ea"/>
                          <a:cs typeface="+mn-cs"/>
                        </a:rPr>
                      </a:br>
                      <a:r>
                        <a:rPr lang="sv-SE" sz="1000" kern="1200" dirty="0">
                          <a:solidFill>
                            <a:schemeClr val="tx1"/>
                          </a:solidFill>
                          <a:effectLst/>
                          <a:latin typeface="Arial"/>
                          <a:ea typeface="+mn-ea"/>
                          <a:cs typeface="+mn-cs"/>
                        </a:rPr>
                        <a:t>och patientlöften</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000" kern="1200" dirty="0">
                          <a:solidFill>
                            <a:schemeClr val="tx1"/>
                          </a:solidFill>
                          <a:effectLst/>
                          <a:latin typeface="Arial"/>
                          <a:ea typeface="+mn-ea"/>
                          <a:cs typeface="+mn-cs"/>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68469">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Upphandling av  remittentstöd för  radiologiska och  nuklearmedicinska undersökningar </a:t>
                      </a:r>
                    </a:p>
                    <a:p>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För att uppnå en  tillgänglig och jämlik och patientsäker diagnostik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Representant från radiologin SÖSR  deltog i den temporära NAG som  genomförde en förstudie för införande  av ett nationellt och centralt beslutstöd (CBS). 2022 togs beslut att genomföra  en nationell gemensam upphandling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Arbetet med framtagandet av förstudien följdes upp under ordinarie RPO-möten Inför 2023 bevakas pågående upphandlingsarbete. </a:t>
                      </a:r>
                    </a:p>
                    <a:p>
                      <a:pPr marL="0" marR="0" lvl="0" indent="0" algn="l" defTabSz="914400" rtl="0" eaLnBrk="1" fontAlgn="auto" latinLnBrk="0" hangingPunct="1">
                        <a:lnSpc>
                          <a:spcPct val="100000"/>
                        </a:lnSpc>
                        <a:spcBef>
                          <a:spcPts val="0"/>
                        </a:spcBef>
                        <a:spcAft>
                          <a:spcPts val="0"/>
                        </a:spcAft>
                        <a:buClrTx/>
                        <a:buSzTx/>
                        <a:buFontTx/>
                        <a:buNone/>
                        <a:tabLst/>
                        <a:defRPr/>
                      </a:pPr>
                      <a:br>
                        <a:rPr lang="sv-SE" sz="1000" kern="1200" dirty="0">
                          <a:solidFill>
                            <a:schemeClr val="tx1"/>
                          </a:solidFill>
                          <a:effectLst/>
                          <a:latin typeface="Arial"/>
                          <a:ea typeface="+mn-ea"/>
                          <a:cs typeface="+mn-cs"/>
                        </a:rPr>
                      </a:br>
                      <a:r>
                        <a:rPr lang="sv-SE" sz="1000" b="1" kern="1200" dirty="0">
                          <a:solidFill>
                            <a:schemeClr val="tx1"/>
                          </a:solidFill>
                          <a:effectLst/>
                          <a:latin typeface="Arial"/>
                          <a:ea typeface="+mn-ea"/>
                          <a:cs typeface="+mn-cs"/>
                        </a:rPr>
                        <a:t>230206</a:t>
                      </a:r>
                      <a:r>
                        <a:rPr lang="sv-SE" sz="1000" kern="1200" dirty="0">
                          <a:solidFill>
                            <a:schemeClr val="tx1"/>
                          </a:solidFill>
                          <a:effectLst/>
                          <a:latin typeface="Arial"/>
                          <a:ea typeface="+mn-ea"/>
                          <a:cs typeface="+mn-cs"/>
                        </a:rPr>
                        <a:t> Information om Intresseanmälan till Inera om gemensam upphandling av remittentstöd vid remiss för undersökning med joniserande strålning.  Röntgencheferna i RPO MD meddelar att samtliga regioner inom SÖSR kommer tacka ja. samt att en ny dispensansökan till SSM tom 231231 </a:t>
                      </a:r>
                      <a:br>
                        <a:rPr lang="sv-SE" sz="1000" kern="1200" dirty="0">
                          <a:solidFill>
                            <a:schemeClr val="tx1"/>
                          </a:solidFill>
                          <a:effectLst/>
                          <a:latin typeface="Arial"/>
                          <a:ea typeface="+mn-ea"/>
                          <a:cs typeface="+mn-cs"/>
                        </a:rPr>
                      </a:br>
                      <a:r>
                        <a:rPr lang="sv-SE" sz="1000" b="1" kern="1200" dirty="0">
                          <a:solidFill>
                            <a:schemeClr val="tx1"/>
                          </a:solidFill>
                          <a:effectLst/>
                          <a:latin typeface="Arial"/>
                          <a:ea typeface="+mn-ea"/>
                          <a:cs typeface="+mn-cs"/>
                        </a:rPr>
                        <a:t>230405</a:t>
                      </a:r>
                      <a:r>
                        <a:rPr lang="sv-SE" sz="1000" kern="1200" dirty="0">
                          <a:solidFill>
                            <a:schemeClr val="tx1"/>
                          </a:solidFill>
                          <a:effectLst/>
                          <a:latin typeface="Arial"/>
                          <a:ea typeface="+mn-ea"/>
                          <a:cs typeface="+mn-cs"/>
                        </a:rPr>
                        <a:t> Röntgenchefer förmedlar att ny dispensansökan är inskickad från resp. region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230615</a:t>
                      </a:r>
                      <a:r>
                        <a:rPr lang="sv-SE" sz="1000" kern="1200" dirty="0">
                          <a:solidFill>
                            <a:schemeClr val="tx1"/>
                          </a:solidFill>
                          <a:effectLst/>
                          <a:latin typeface="Arial"/>
                          <a:ea typeface="+mn-ea"/>
                          <a:cs typeface="+mn-cs"/>
                        </a:rPr>
                        <a:t> NPO Representant bevakar ärendet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230906</a:t>
                      </a:r>
                      <a:r>
                        <a:rPr lang="sv-SE" sz="1000" kern="1200" dirty="0">
                          <a:solidFill>
                            <a:schemeClr val="tx1"/>
                          </a:solidFill>
                          <a:effectLst/>
                          <a:latin typeface="Arial"/>
                          <a:ea typeface="+mn-ea"/>
                          <a:cs typeface="+mn-cs"/>
                        </a:rPr>
                        <a:t> </a:t>
                      </a:r>
                      <a:r>
                        <a:rPr lang="sv-SE" sz="1000" kern="1200" dirty="0" err="1">
                          <a:solidFill>
                            <a:schemeClr val="tx1"/>
                          </a:solidFill>
                          <a:effectLst/>
                          <a:latin typeface="Arial"/>
                          <a:ea typeface="+mn-ea"/>
                          <a:cs typeface="+mn-cs"/>
                        </a:rPr>
                        <a:t>Inera</a:t>
                      </a:r>
                      <a:r>
                        <a:rPr lang="sv-SE" sz="1000" kern="1200" dirty="0">
                          <a:solidFill>
                            <a:schemeClr val="tx1"/>
                          </a:solidFill>
                          <a:effectLst/>
                          <a:latin typeface="Arial"/>
                          <a:ea typeface="+mn-ea"/>
                          <a:cs typeface="+mn-cs"/>
                        </a:rPr>
                        <a:t> begär fördjupad förstudie – ny ansökan till SSM om dispens krävs återigen in från resp. verksamhetschef</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866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err="1">
                          <a:solidFill>
                            <a:schemeClr val="tx1"/>
                          </a:solidFill>
                          <a:effectLst/>
                          <a:latin typeface="Arial"/>
                          <a:ea typeface="+mn-ea"/>
                          <a:cs typeface="+mn-cs"/>
                        </a:rPr>
                        <a:t>Blodanvändning</a:t>
                      </a:r>
                      <a:r>
                        <a:rPr lang="en-US" sz="1000" kern="1200" dirty="0">
                          <a:solidFill>
                            <a:schemeClr val="tx1"/>
                          </a:solidFill>
                          <a:effectLst/>
                          <a:latin typeface="Arial"/>
                          <a:ea typeface="+mn-ea"/>
                          <a:cs typeface="+mn-cs"/>
                        </a:rPr>
                        <a:t> </a:t>
                      </a:r>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För att uppnå en  tillgänglig och jämlik och patientsäker diagnostik </a:t>
                      </a:r>
                    </a:p>
                    <a:p>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sv-SE" sz="1000" kern="1200" dirty="0">
                          <a:solidFill>
                            <a:schemeClr val="tx1"/>
                          </a:solidFill>
                          <a:effectLst/>
                          <a:latin typeface="Arial"/>
                          <a:ea typeface="+mn-ea"/>
                          <a:cs typeface="+mn-cs"/>
                        </a:rPr>
                        <a:t>RPO MD nominerar representant från RKL och RJL att ingå i NAG 2022.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Nomineringsprocess och arbetet i NAG följs upp på ordinarie RPO-möten under året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00" kern="1200" dirty="0">
                        <a:solidFill>
                          <a:schemeClr val="tx1"/>
                        </a:solidFill>
                        <a:effectLst/>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230206</a:t>
                      </a:r>
                      <a:r>
                        <a:rPr lang="sv-SE" sz="1000" kern="1200" dirty="0">
                          <a:solidFill>
                            <a:schemeClr val="tx1"/>
                          </a:solidFill>
                          <a:effectLst/>
                          <a:latin typeface="Arial"/>
                          <a:ea typeface="+mn-ea"/>
                          <a:cs typeface="+mn-cs"/>
                        </a:rPr>
                        <a:t> Nomineringsprocess pågår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230405</a:t>
                      </a:r>
                      <a:r>
                        <a:rPr lang="sv-SE" sz="1000" kern="1200" dirty="0">
                          <a:solidFill>
                            <a:schemeClr val="tx1"/>
                          </a:solidFill>
                          <a:effectLst/>
                          <a:latin typeface="Arial"/>
                          <a:ea typeface="+mn-ea"/>
                          <a:cs typeface="+mn-cs"/>
                        </a:rPr>
                        <a:t> </a:t>
                      </a:r>
                      <a:r>
                        <a:rPr lang="sv-SE" sz="1000" kern="1200" dirty="0" err="1">
                          <a:solidFill>
                            <a:schemeClr val="tx1"/>
                          </a:solidFill>
                          <a:effectLst/>
                          <a:latin typeface="Arial"/>
                          <a:ea typeface="+mn-ea"/>
                          <a:cs typeface="+mn-cs"/>
                        </a:rPr>
                        <a:t>Repr</a:t>
                      </a:r>
                      <a:r>
                        <a:rPr lang="sv-SE" sz="1000" kern="1200" dirty="0">
                          <a:solidFill>
                            <a:schemeClr val="tx1"/>
                          </a:solidFill>
                          <a:effectLst/>
                          <a:latin typeface="Arial"/>
                          <a:ea typeface="+mn-ea"/>
                          <a:cs typeface="+mn-cs"/>
                        </a:rPr>
                        <a:t> från RAG Transfusionsmedicin ingå- i nationell arbetsgrupp</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230615</a:t>
                      </a:r>
                      <a:r>
                        <a:rPr lang="sv-SE" sz="1000" kern="1200" dirty="0">
                          <a:solidFill>
                            <a:schemeClr val="tx1"/>
                          </a:solidFill>
                          <a:effectLst/>
                          <a:latin typeface="Arial"/>
                          <a:ea typeface="+mn-ea"/>
                          <a:cs typeface="+mn-cs"/>
                        </a:rPr>
                        <a:t>  NPO Representant statusrapport att arbetet är påbörjat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230906</a:t>
                      </a:r>
                      <a:r>
                        <a:rPr lang="sv-SE" sz="1000" kern="1200" dirty="0">
                          <a:solidFill>
                            <a:schemeClr val="tx1"/>
                          </a:solidFill>
                          <a:effectLst/>
                          <a:latin typeface="Arial"/>
                          <a:ea typeface="+mn-ea"/>
                          <a:cs typeface="+mn-cs"/>
                        </a:rPr>
                        <a:t> Statusrapport att </a:t>
                      </a:r>
                      <a:r>
                        <a:rPr lang="sv-SE" sz="1000" kern="1200" dirty="0" err="1">
                          <a:solidFill>
                            <a:schemeClr val="tx1"/>
                          </a:solidFill>
                          <a:effectLst/>
                          <a:latin typeface="Arial"/>
                          <a:ea typeface="+mn-ea"/>
                          <a:cs typeface="+mn-cs"/>
                        </a:rPr>
                        <a:t>arb</a:t>
                      </a:r>
                      <a:r>
                        <a:rPr lang="sv-SE" sz="1000" kern="1200" dirty="0">
                          <a:solidFill>
                            <a:schemeClr val="tx1"/>
                          </a:solidFill>
                          <a:effectLst/>
                          <a:latin typeface="Arial"/>
                          <a:ea typeface="+mn-ea"/>
                          <a:cs typeface="+mn-cs"/>
                        </a:rPr>
                        <a:t> fortskrider enligt plan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a:ea typeface="+mn-ea"/>
                          <a:cs typeface="+mn-cs"/>
                        </a:rPr>
                        <a:t>Digital </a:t>
                      </a:r>
                      <a:r>
                        <a:rPr lang="en-US" sz="1000" kern="1200" dirty="0" err="1">
                          <a:solidFill>
                            <a:schemeClr val="tx1"/>
                          </a:solidFill>
                          <a:effectLst/>
                          <a:latin typeface="Arial"/>
                          <a:ea typeface="+mn-ea"/>
                          <a:cs typeface="+mn-cs"/>
                        </a:rPr>
                        <a:t>patologi</a:t>
                      </a:r>
                      <a:r>
                        <a:rPr lang="en-US" sz="1000" kern="1200" dirty="0">
                          <a:solidFill>
                            <a:schemeClr val="tx1"/>
                          </a:solidFill>
                          <a:effectLst/>
                          <a:latin typeface="Arial"/>
                          <a:ea typeface="+mn-ea"/>
                          <a:cs typeface="+mn-cs"/>
                        </a:rPr>
                        <a:t> </a:t>
                      </a:r>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För att uppnå en  tillgänglig och jämlik och patientsäker diagnostik </a:t>
                      </a:r>
                    </a:p>
                    <a:p>
                      <a:pPr lvl="0"/>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sv-SE" sz="1000" kern="1200" dirty="0">
                          <a:solidFill>
                            <a:schemeClr val="tx1"/>
                          </a:solidFill>
                          <a:effectLst/>
                          <a:latin typeface="Arial"/>
                          <a:ea typeface="+mn-ea"/>
                          <a:cs typeface="+mn-cs"/>
                        </a:rPr>
                        <a:t>SÖSR tilldelades ordf. posten i NAG  Digital Patologi och ytterligare en roll (BMA) från RÖ tillsattes.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Arbetet i NAG kommer följas upp på ordinarie RPO-möten och inom RAG Patologi under året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dirty="0">
                          <a:solidFill>
                            <a:schemeClr val="tx1"/>
                          </a:solidFill>
                          <a:effectLst/>
                          <a:latin typeface="Arial"/>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230405</a:t>
                      </a:r>
                      <a:r>
                        <a:rPr lang="sv-SE" sz="1000" kern="1200" dirty="0">
                          <a:solidFill>
                            <a:schemeClr val="tx1"/>
                          </a:solidFill>
                          <a:effectLst/>
                          <a:latin typeface="Arial"/>
                          <a:ea typeface="+mn-ea"/>
                          <a:cs typeface="+mn-cs"/>
                        </a:rPr>
                        <a:t> Ordförande Anna Boden meddelar via mejl att arbetet pågår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230615</a:t>
                      </a:r>
                      <a:r>
                        <a:rPr lang="sv-SE" sz="1000" kern="1200" dirty="0">
                          <a:solidFill>
                            <a:schemeClr val="tx1"/>
                          </a:solidFill>
                          <a:effectLst/>
                          <a:latin typeface="Arial"/>
                          <a:ea typeface="+mn-ea"/>
                          <a:cs typeface="+mn-cs"/>
                        </a:rPr>
                        <a:t> NPO Representant </a:t>
                      </a:r>
                      <a:r>
                        <a:rPr lang="sv-SE" sz="1000" kern="1200" dirty="0" err="1">
                          <a:solidFill>
                            <a:schemeClr val="tx1"/>
                          </a:solidFill>
                          <a:effectLst/>
                          <a:latin typeface="Arial"/>
                          <a:ea typeface="+mn-ea"/>
                          <a:cs typeface="+mn-cs"/>
                        </a:rPr>
                        <a:t>statusrapporterar</a:t>
                      </a:r>
                      <a:r>
                        <a:rPr lang="sv-SE" sz="1000" kern="1200" dirty="0">
                          <a:solidFill>
                            <a:schemeClr val="tx1"/>
                          </a:solidFill>
                          <a:effectLst/>
                          <a:latin typeface="Arial"/>
                          <a:ea typeface="+mn-ea"/>
                          <a:cs typeface="+mn-cs"/>
                        </a:rPr>
                        <a:t> att arbetet fortgår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230906</a:t>
                      </a:r>
                      <a:r>
                        <a:rPr lang="sv-SE" sz="1000" kern="1200" dirty="0">
                          <a:solidFill>
                            <a:schemeClr val="tx1"/>
                          </a:solidFill>
                          <a:effectLst/>
                          <a:latin typeface="Arial"/>
                          <a:ea typeface="+mn-ea"/>
                          <a:cs typeface="+mn-cs"/>
                        </a:rPr>
                        <a:t> Ingen ny information delges efter sommaruppehåll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000" kern="1200" dirty="0">
                        <a:solidFill>
                          <a:schemeClr val="tx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bl>
          </a:graphicData>
        </a:graphic>
      </p:graphicFrame>
      <p:sp>
        <p:nvSpPr>
          <p:cNvPr id="2" name="Freeform 113">
            <a:extLst>
              <a:ext uri="{FF2B5EF4-FFF2-40B4-BE49-F238E27FC236}">
                <a16:creationId xmlns:a16="http://schemas.microsoft.com/office/drawing/2014/main" id="{BF0DA745-1EF0-90B0-CBEE-4595C230BD12}"/>
              </a:ext>
            </a:extLst>
          </p:cNvPr>
          <p:cNvSpPr/>
          <p:nvPr/>
        </p:nvSpPr>
        <p:spPr>
          <a:xfrm>
            <a:off x="11577439" y="1269941"/>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3" name="Freeform 113">
            <a:extLst>
              <a:ext uri="{FF2B5EF4-FFF2-40B4-BE49-F238E27FC236}">
                <a16:creationId xmlns:a16="http://schemas.microsoft.com/office/drawing/2014/main" id="{A71AB166-5EBF-B3BD-8EDF-B24CBCF5A94C}"/>
              </a:ext>
            </a:extLst>
          </p:cNvPr>
          <p:cNvSpPr/>
          <p:nvPr/>
        </p:nvSpPr>
        <p:spPr>
          <a:xfrm>
            <a:off x="11577439" y="3285172"/>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4" name="Freeform 113">
            <a:extLst>
              <a:ext uri="{FF2B5EF4-FFF2-40B4-BE49-F238E27FC236}">
                <a16:creationId xmlns:a16="http://schemas.microsoft.com/office/drawing/2014/main" id="{FE7BFE50-FDF5-6795-E521-6230909AD7AC}"/>
              </a:ext>
            </a:extLst>
          </p:cNvPr>
          <p:cNvSpPr/>
          <p:nvPr/>
        </p:nvSpPr>
        <p:spPr>
          <a:xfrm>
            <a:off x="11577438" y="4071967"/>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rgbClr val="92D050">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Tree>
    <p:extLst>
      <p:ext uri="{BB962C8B-B14F-4D97-AF65-F5344CB8AC3E}">
        <p14:creationId xmlns:p14="http://schemas.microsoft.com/office/powerpoint/2010/main" val="106143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2158021795"/>
              </p:ext>
            </p:extLst>
          </p:nvPr>
        </p:nvGraphicFramePr>
        <p:xfrm>
          <a:off x="35511" y="0"/>
          <a:ext cx="12156488" cy="4754880"/>
        </p:xfrm>
        <a:graphic>
          <a:graphicData uri="http://schemas.openxmlformats.org/drawingml/2006/table">
            <a:tbl>
              <a:tblPr firstRow="1" bandRow="1">
                <a:tableStyleId>{72833802-FEF1-4C79-8D5D-14CF1EAF98D9}</a:tableStyleId>
              </a:tblPr>
              <a:tblGrid>
                <a:gridCol w="1811044">
                  <a:extLst>
                    <a:ext uri="{9D8B030D-6E8A-4147-A177-3AD203B41FA5}">
                      <a16:colId xmlns:a16="http://schemas.microsoft.com/office/drawing/2014/main" val="20000"/>
                    </a:ext>
                  </a:extLst>
                </a:gridCol>
                <a:gridCol w="2299317">
                  <a:extLst>
                    <a:ext uri="{9D8B030D-6E8A-4147-A177-3AD203B41FA5}">
                      <a16:colId xmlns:a16="http://schemas.microsoft.com/office/drawing/2014/main" val="20001"/>
                    </a:ext>
                  </a:extLst>
                </a:gridCol>
                <a:gridCol w="3045041">
                  <a:extLst>
                    <a:ext uri="{9D8B030D-6E8A-4147-A177-3AD203B41FA5}">
                      <a16:colId xmlns:a16="http://schemas.microsoft.com/office/drawing/2014/main" val="1830092349"/>
                    </a:ext>
                  </a:extLst>
                </a:gridCol>
                <a:gridCol w="4102398">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53415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b="1" kern="1200" dirty="0">
                          <a:solidFill>
                            <a:schemeClr val="lt1"/>
                          </a:solidFill>
                          <a:effectLst/>
                          <a:latin typeface="Arial"/>
                          <a:ea typeface="Bryant Regular"/>
                          <a:cs typeface="Bryant Regular"/>
                        </a:rPr>
                        <a:t>Uppdrag från RSL till RPO MD </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a:t>Prioriterat område </a:t>
                      </a:r>
                      <a:br>
                        <a:rPr lang="sv-SE" sz="1600" dirty="0"/>
                      </a:br>
                      <a:r>
                        <a:rPr lang="sv-SE" sz="1600" dirty="0"/>
                        <a:t>och patientlöften</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Aktiviteter</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6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ea typeface="+mn-ea"/>
                          <a:cs typeface="+mn-cs"/>
                        </a:rPr>
                        <a:t>Behovsrapport PET CT inom SÖSR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ea typeface="+mn-ea"/>
                          <a:cs typeface="+mn-cs"/>
                        </a:rPr>
                        <a:t>För att uppnå en  tillgänglig och jämlik och patientsäker diagnostik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dk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ea typeface="+mn-ea"/>
                          <a:cs typeface="+mn-cs"/>
                        </a:rPr>
                        <a:t>Efter att rapport redovisats beslutades  det om komplettering behövdes för att inkludera behov av en andra cyklotron inom SÖSR.  Uppdragets gavs till RAG nuklearmedicin.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220304</a:t>
                      </a:r>
                      <a:r>
                        <a:rPr lang="sv-SE" sz="1000" kern="1200" dirty="0">
                          <a:solidFill>
                            <a:schemeClr val="dk1"/>
                          </a:solidFill>
                          <a:effectLst/>
                          <a:latin typeface="Arial"/>
                          <a:ea typeface="+mn-ea"/>
                          <a:cs typeface="+mn-cs"/>
                        </a:rPr>
                        <a:t> PET CT rapport inkom till RPO MD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220405</a:t>
                      </a:r>
                      <a:r>
                        <a:rPr lang="sv-SE" sz="1000" kern="1200" dirty="0">
                          <a:solidFill>
                            <a:schemeClr val="dk1"/>
                          </a:solidFill>
                          <a:effectLst/>
                          <a:latin typeface="Arial"/>
                          <a:ea typeface="+mn-ea"/>
                          <a:cs typeface="+mn-cs"/>
                        </a:rPr>
                        <a:t> Synpunkter inkommit från regionerna beslut att utöka rapport och  inkludera cyklotron – uppdrag ges till RAG nuklearmedicin 6/5.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221206</a:t>
                      </a:r>
                      <a:r>
                        <a:rPr lang="sv-SE" sz="1000" kern="1200" dirty="0">
                          <a:solidFill>
                            <a:schemeClr val="dk1"/>
                          </a:solidFill>
                          <a:effectLst/>
                          <a:latin typeface="Arial"/>
                          <a:ea typeface="+mn-ea"/>
                          <a:cs typeface="+mn-cs"/>
                        </a:rPr>
                        <a:t> Extrainsatt dialog om PET CT inkl. cyklotron -rapport som redovisades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230206</a:t>
                      </a:r>
                      <a:r>
                        <a:rPr lang="sv-SE" sz="1000" kern="1200" dirty="0">
                          <a:solidFill>
                            <a:schemeClr val="dk1"/>
                          </a:solidFill>
                          <a:effectLst/>
                          <a:latin typeface="Arial"/>
                          <a:ea typeface="+mn-ea"/>
                          <a:cs typeface="+mn-cs"/>
                        </a:rPr>
                        <a:t> Statusrapport från röntgencheferna gällande kompletteringsbehov och nytt uppdrag till ordföranden RAG Nuklearmedicin beslutades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230215</a:t>
                      </a:r>
                      <a:r>
                        <a:rPr lang="sv-SE" sz="1000" kern="1200" dirty="0">
                          <a:solidFill>
                            <a:schemeClr val="dk1"/>
                          </a:solidFill>
                          <a:effectLst/>
                          <a:latin typeface="Arial"/>
                          <a:ea typeface="+mn-ea"/>
                          <a:cs typeface="+mn-cs"/>
                        </a:rPr>
                        <a:t> Omtag och kompletteringsdialog med ordföranden i RAG  Nuklearmedicin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dk1"/>
                          </a:solidFill>
                          <a:effectLst/>
                          <a:latin typeface="Arial"/>
                          <a:ea typeface="+mn-ea"/>
                          <a:cs typeface="+mn-cs"/>
                        </a:rPr>
                        <a:t>230405</a:t>
                      </a:r>
                      <a:r>
                        <a:rPr lang="sv-SE" sz="1000" kern="1200" dirty="0">
                          <a:solidFill>
                            <a:schemeClr val="dk1"/>
                          </a:solidFill>
                          <a:effectLst/>
                          <a:latin typeface="Arial"/>
                          <a:ea typeface="+mn-ea"/>
                          <a:cs typeface="+mn-cs"/>
                        </a:rPr>
                        <a:t> statusrapport från röntgencheferna om det nya uppdraget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230615 </a:t>
                      </a:r>
                      <a:r>
                        <a:rPr lang="sv-SE" sz="1000" kern="1200" dirty="0">
                          <a:solidFill>
                            <a:schemeClr val="tx1"/>
                          </a:solidFill>
                          <a:effectLst/>
                          <a:latin typeface="Arial"/>
                          <a:ea typeface="+mn-ea"/>
                          <a:cs typeface="+mn-cs"/>
                        </a:rPr>
                        <a:t>Arbete uppstartat förväntad tidsplan är att rapport är klar till RPO 13/10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Arial"/>
                          <a:ea typeface="+mn-ea"/>
                          <a:cs typeface="+mn-cs"/>
                        </a:rPr>
                        <a:t>230906</a:t>
                      </a:r>
                      <a:r>
                        <a:rPr lang="sv-SE" sz="1000" b="1" kern="1200" baseline="0" dirty="0">
                          <a:solidFill>
                            <a:srgbClr val="FF0000"/>
                          </a:solidFill>
                          <a:effectLst/>
                          <a:latin typeface="Arial"/>
                          <a:ea typeface="+mn-ea"/>
                          <a:cs typeface="+mn-cs"/>
                        </a:rPr>
                        <a:t> </a:t>
                      </a:r>
                      <a:r>
                        <a:rPr lang="sv-SE" sz="1000" kern="1200" dirty="0">
                          <a:solidFill>
                            <a:schemeClr val="tx1"/>
                          </a:solidFill>
                          <a:effectLst/>
                          <a:latin typeface="Arial"/>
                          <a:ea typeface="+mn-ea"/>
                          <a:cs typeface="+mn-cs"/>
                        </a:rPr>
                        <a:t>Tidsplan ska hålla.</a:t>
                      </a:r>
                      <a:r>
                        <a:rPr lang="sv-SE" sz="1000" kern="1200" baseline="0" dirty="0">
                          <a:solidFill>
                            <a:schemeClr val="tx1"/>
                          </a:solidFill>
                          <a:effectLst/>
                          <a:latin typeface="Arial"/>
                          <a:ea typeface="+mn-ea"/>
                          <a:cs typeface="+mn-cs"/>
                        </a:rPr>
                        <a:t> G</a:t>
                      </a:r>
                      <a:r>
                        <a:rPr lang="sv-SE" sz="1000" kern="1200" dirty="0">
                          <a:solidFill>
                            <a:schemeClr val="tx1"/>
                          </a:solidFill>
                          <a:effectLst/>
                          <a:latin typeface="Arial"/>
                          <a:ea typeface="+mn-ea"/>
                          <a:cs typeface="+mn-cs"/>
                        </a:rPr>
                        <a:t>ruppen nöjda med tillsättning av nya professioner från fastighet och ekonomi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0021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rPr>
                        <a:t>Ökad Patologisamverkan inom </a:t>
                      </a:r>
                      <a:r>
                        <a:rPr lang="sv-SE" sz="1200" kern="1200" dirty="0">
                          <a:solidFill>
                            <a:schemeClr val="dk1"/>
                          </a:solidFill>
                          <a:effectLst/>
                          <a:latin typeface="Arial"/>
                          <a:ea typeface="+mn-ea"/>
                          <a:cs typeface="+mn-cs"/>
                        </a:rPr>
                        <a:t>SÖSR 2023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dk1"/>
                        </a:solidFill>
                        <a:effectLst/>
                        <a:latin typeface="Aria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kern="1200" dirty="0">
                          <a:solidFill>
                            <a:schemeClr val="dk1"/>
                          </a:solidFill>
                          <a:effectLst/>
                          <a:latin typeface="Arial"/>
                          <a:ea typeface="+mn-ea"/>
                          <a:cs typeface="+mn-cs"/>
                        </a:rPr>
                        <a:t>För att uppnå en  tillgänglig och jämlik och patientsäker diagnostik </a:t>
                      </a:r>
                    </a:p>
                    <a:p>
                      <a:endParaRPr lang="sv-SE" sz="1200" kern="1200" dirty="0">
                        <a:solidFill>
                          <a:schemeClr val="dk1"/>
                        </a:solidFill>
                        <a:effectLst/>
                        <a:latin typeface="Arial"/>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1219170" rtl="0" eaLnBrk="1" latinLnBrk="0" hangingPunct="1">
                        <a:lnSpc>
                          <a:spcPts val="1439"/>
                        </a:lnSpc>
                        <a:buFont typeface="Arial" panose="020B0604020202020204" pitchFamily="34" charset="0"/>
                        <a:buNone/>
                      </a:pPr>
                      <a:r>
                        <a:rPr lang="sv-SE" sz="1200" b="0" i="0" kern="1200" spc="-57" baseline="0" dirty="0">
                          <a:solidFill>
                            <a:schemeClr val="tx1"/>
                          </a:solidFill>
                          <a:latin typeface="+mj-lt"/>
                          <a:ea typeface="+mn-ea"/>
                          <a:cs typeface="Calibri" panose="020F0502020204030204" pitchFamily="34" charset="0"/>
                        </a:rPr>
                        <a:t>Projekt Patologisamverkan inom SÖSR </a:t>
                      </a:r>
                    </a:p>
                    <a:p>
                      <a:pPr marL="171450" marR="0" lvl="0" indent="-171450" algn="l" defTabSz="1219170" rtl="0" eaLnBrk="1" fontAlgn="auto" latinLnBrk="0" hangingPunct="1">
                        <a:lnSpc>
                          <a:spcPts val="1439"/>
                        </a:lnSpc>
                        <a:spcBef>
                          <a:spcPts val="0"/>
                        </a:spcBef>
                        <a:spcAft>
                          <a:spcPts val="0"/>
                        </a:spcAft>
                        <a:buClrTx/>
                        <a:buSzTx/>
                        <a:buFont typeface="Arial" panose="020B0604020202020204" pitchFamily="34" charset="0"/>
                        <a:buChar char="•"/>
                        <a:tabLst/>
                        <a:defRPr/>
                      </a:pPr>
                      <a:r>
                        <a:rPr lang="sv-SE" sz="1200" b="0" i="0" kern="1200" spc="-57" baseline="0" dirty="0">
                          <a:solidFill>
                            <a:schemeClr val="tx1"/>
                          </a:solidFill>
                          <a:latin typeface="+mj-lt"/>
                          <a:ea typeface="+mn-ea"/>
                          <a:cs typeface="Calibri" panose="020F0502020204030204" pitchFamily="34" charset="0"/>
                        </a:rPr>
                        <a:t>Möjliggöra samarbete med köer </a:t>
                      </a:r>
                      <a:endParaRPr lang="fa-IR" sz="1200" b="0" i="0" kern="1200" spc="-57" baseline="0" dirty="0">
                        <a:solidFill>
                          <a:schemeClr val="tx1"/>
                        </a:solidFill>
                        <a:latin typeface="+mj-lt"/>
                        <a:ea typeface="+mn-ea"/>
                        <a:cs typeface="Calibri" panose="020F0502020204030204" pitchFamily="34" charset="0"/>
                      </a:endParaRPr>
                    </a:p>
                    <a:p>
                      <a:pPr marL="171450" indent="-171450" algn="l" defTabSz="1219170" rtl="0" eaLnBrk="1" latinLnBrk="0" hangingPunct="1">
                        <a:lnSpc>
                          <a:spcPts val="1439"/>
                        </a:lnSpc>
                        <a:buFont typeface="Arial" panose="020B0604020202020204" pitchFamily="34" charset="0"/>
                        <a:buChar char="•"/>
                      </a:pPr>
                      <a:r>
                        <a:rPr lang="sv-SE" sz="1200" b="0" i="0" kern="1200" spc="-57" baseline="0" dirty="0">
                          <a:solidFill>
                            <a:schemeClr val="tx1"/>
                          </a:solidFill>
                          <a:latin typeface="+mj-lt"/>
                          <a:ea typeface="+mn-ea"/>
                          <a:cs typeface="Calibri" panose="020F0502020204030204" pitchFamily="34" charset="0"/>
                        </a:rPr>
                        <a:t>Utreda ersättningsmodeller </a:t>
                      </a:r>
                    </a:p>
                    <a:p>
                      <a:endParaRPr lang="sv-SE" sz="1200" kern="1200" dirty="0">
                        <a:solidFill>
                          <a:schemeClr val="dk1"/>
                        </a:solidFill>
                        <a:effectLst/>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230206 </a:t>
                      </a:r>
                      <a:r>
                        <a:rPr lang="sv-SE" sz="1000" b="0" i="0" kern="1200" dirty="0">
                          <a:solidFill>
                            <a:schemeClr val="tx1"/>
                          </a:solidFill>
                          <a:latin typeface="+mj-lt"/>
                          <a:ea typeface="+mn-ea"/>
                          <a:cs typeface="Calibri" panose="020F0502020204030204" pitchFamily="34" charset="0"/>
                        </a:rPr>
                        <a:t>Statusrapport från Labcheferna gällande uppstart av uppdraget</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230309</a:t>
                      </a:r>
                      <a:r>
                        <a:rPr lang="sv-SE" sz="1000" b="0" i="0" kern="1200" dirty="0">
                          <a:solidFill>
                            <a:schemeClr val="tx1"/>
                          </a:solidFill>
                          <a:latin typeface="+mj-lt"/>
                          <a:ea typeface="+mn-ea"/>
                          <a:cs typeface="Calibri" panose="020F0502020204030204" pitchFamily="34" charset="0"/>
                        </a:rPr>
                        <a:t> Uppstart av projekt Del 1 – Möjliggöra samarbete med gemensamma </a:t>
                      </a:r>
                      <a:r>
                        <a:rPr lang="sv-SE" sz="1000" b="0" i="0" kern="1200" dirty="0" err="1">
                          <a:solidFill>
                            <a:schemeClr val="tx1"/>
                          </a:solidFill>
                          <a:latin typeface="+mj-lt"/>
                          <a:ea typeface="+mn-ea"/>
                          <a:cs typeface="Calibri" panose="020F0502020204030204" pitchFamily="34" charset="0"/>
                        </a:rPr>
                        <a:t>kösatsningar</a:t>
                      </a:r>
                      <a:r>
                        <a:rPr lang="sv-SE" sz="1000" b="0" i="0" kern="1200" dirty="0">
                          <a:solidFill>
                            <a:schemeClr val="tx1"/>
                          </a:solidFill>
                          <a:latin typeface="+mj-lt"/>
                          <a:ea typeface="+mn-ea"/>
                          <a:cs typeface="Calibri" panose="020F0502020204030204" pitchFamily="34" charset="0"/>
                        </a:rPr>
                        <a:t> inom SÖSR.</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230405</a:t>
                      </a:r>
                      <a:r>
                        <a:rPr lang="sv-SE" sz="1000" b="0" i="0" kern="1200" dirty="0">
                          <a:solidFill>
                            <a:schemeClr val="tx1"/>
                          </a:solidFill>
                          <a:latin typeface="+mj-lt"/>
                          <a:ea typeface="+mn-ea"/>
                          <a:cs typeface="Calibri" panose="020F0502020204030204" pitchFamily="34" charset="0"/>
                        </a:rPr>
                        <a:t> Arbetsgrupp bör kompletteras med IT- och Juridikkunniga för att komma vidare. RAG IT behövs i arbetet framåt likväl som kvalitetsansvariga från regionen </a:t>
                      </a:r>
                      <a:r>
                        <a:rPr lang="sv-SE" sz="1000" b="0" i="0" kern="1200" dirty="0" err="1">
                          <a:solidFill>
                            <a:schemeClr val="tx1"/>
                          </a:solidFill>
                          <a:latin typeface="+mj-lt"/>
                          <a:ea typeface="+mn-ea"/>
                          <a:cs typeface="Calibri" panose="020F0502020204030204" pitchFamily="34" charset="0"/>
                        </a:rPr>
                        <a:t>pga</a:t>
                      </a:r>
                      <a:r>
                        <a:rPr lang="sv-SE" sz="1000" b="0" i="0" kern="1200" dirty="0">
                          <a:solidFill>
                            <a:schemeClr val="tx1"/>
                          </a:solidFill>
                          <a:latin typeface="+mj-lt"/>
                          <a:ea typeface="+mn-ea"/>
                          <a:cs typeface="Calibri" panose="020F0502020204030204" pitchFamily="34" charset="0"/>
                        </a:rPr>
                        <a:t> olika ackrediteringar</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230316</a:t>
                      </a:r>
                      <a:r>
                        <a:rPr lang="sv-SE" sz="1000" b="0" i="0" kern="1200" dirty="0">
                          <a:solidFill>
                            <a:schemeClr val="tx1"/>
                          </a:solidFill>
                          <a:latin typeface="+mj-lt"/>
                          <a:ea typeface="+mn-ea"/>
                          <a:cs typeface="Calibri" panose="020F0502020204030204" pitchFamily="34" charset="0"/>
                        </a:rPr>
                        <a:t> Beslut att göra ett omtag – heldag planeras att genomföras under sept. 2023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mj-lt"/>
                          <a:ea typeface="+mn-ea"/>
                          <a:cs typeface="+mn-cs"/>
                        </a:rPr>
                        <a:t>230906</a:t>
                      </a:r>
                      <a:r>
                        <a:rPr lang="sv-SE" sz="1000" b="1" kern="1200" baseline="0" dirty="0">
                          <a:solidFill>
                            <a:srgbClr val="FF0000"/>
                          </a:solidFill>
                          <a:effectLst/>
                          <a:latin typeface="+mj-lt"/>
                          <a:ea typeface="+mn-ea"/>
                          <a:cs typeface="+mn-cs"/>
                        </a:rPr>
                        <a:t> </a:t>
                      </a:r>
                      <a:r>
                        <a:rPr lang="sv-SE" sz="1000" b="0" i="0" kern="1200" dirty="0">
                          <a:solidFill>
                            <a:schemeClr val="tx1"/>
                          </a:solidFill>
                          <a:latin typeface="+mj-lt"/>
                          <a:ea typeface="+mn-ea"/>
                          <a:cs typeface="Calibri" panose="020F0502020204030204" pitchFamily="34" charset="0"/>
                        </a:rPr>
                        <a:t>Info om upplägg, syfte och mål 230914 där även RAG molekylärdiagnostik bjuds in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2" name="Freeform 113">
            <a:extLst>
              <a:ext uri="{FF2B5EF4-FFF2-40B4-BE49-F238E27FC236}">
                <a16:creationId xmlns:a16="http://schemas.microsoft.com/office/drawing/2014/main" id="{BF0DA745-1EF0-90B0-CBEE-4595C230BD12}"/>
              </a:ext>
            </a:extLst>
          </p:cNvPr>
          <p:cNvSpPr/>
          <p:nvPr/>
        </p:nvSpPr>
        <p:spPr>
          <a:xfrm>
            <a:off x="11577440" y="1616170"/>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solidFill>
                <a:schemeClr val="accent5">
                  <a:lumMod val="60000"/>
                  <a:lumOff val="40000"/>
                </a:schemeClr>
              </a:solidFill>
            </a:endParaRPr>
          </a:p>
        </p:txBody>
      </p:sp>
      <p:sp>
        <p:nvSpPr>
          <p:cNvPr id="3" name="Freeform 113">
            <a:extLst>
              <a:ext uri="{FF2B5EF4-FFF2-40B4-BE49-F238E27FC236}">
                <a16:creationId xmlns:a16="http://schemas.microsoft.com/office/drawing/2014/main" id="{35ACB8AD-5AB1-D9F6-0468-7185DD3B41A2}"/>
              </a:ext>
            </a:extLst>
          </p:cNvPr>
          <p:cNvSpPr/>
          <p:nvPr/>
        </p:nvSpPr>
        <p:spPr>
          <a:xfrm>
            <a:off x="11577440" y="3747309"/>
            <a:ext cx="294005" cy="287655"/>
          </a:xfrm>
          <a:custGeom>
            <a:avLst/>
            <a:gdLst/>
            <a:ahLst/>
            <a:cxnLst/>
            <a:rect l="l" t="t" r="r" b="b"/>
            <a:pathLst>
              <a:path w="294133" h="288036">
                <a:moveTo>
                  <a:pt x="0" y="144018"/>
                </a:moveTo>
                <a:cubicBezTo>
                  <a:pt x="0" y="64517"/>
                  <a:pt x="65787" y="0"/>
                  <a:pt x="147066" y="0"/>
                </a:cubicBezTo>
                <a:cubicBezTo>
                  <a:pt x="228347" y="0"/>
                  <a:pt x="294133" y="64517"/>
                  <a:pt x="294133" y="144018"/>
                </a:cubicBezTo>
                <a:cubicBezTo>
                  <a:pt x="294133" y="223520"/>
                  <a:pt x="228347" y="288036"/>
                  <a:pt x="147066" y="288036"/>
                </a:cubicBezTo>
                <a:cubicBezTo>
                  <a:pt x="65787" y="288036"/>
                  <a:pt x="0" y="223520"/>
                  <a:pt x="0" y="144018"/>
                </a:cubicBezTo>
                <a:close/>
                <a:moveTo>
                  <a:pt x="0" y="144018"/>
                </a:moveTo>
              </a:path>
            </a:pathLst>
          </a:custGeom>
          <a:solidFill>
            <a:schemeClr val="accent5">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solidFill>
                <a:schemeClr val="accent5">
                  <a:lumMod val="60000"/>
                  <a:lumOff val="40000"/>
                </a:schemeClr>
              </a:solidFill>
            </a:endParaRPr>
          </a:p>
        </p:txBody>
      </p:sp>
    </p:spTree>
    <p:extLst>
      <p:ext uri="{BB962C8B-B14F-4D97-AF65-F5344CB8AC3E}">
        <p14:creationId xmlns:p14="http://schemas.microsoft.com/office/powerpoint/2010/main" val="93874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2862294249"/>
              </p:ext>
            </p:extLst>
          </p:nvPr>
        </p:nvGraphicFramePr>
        <p:xfrm>
          <a:off x="-6375" y="0"/>
          <a:ext cx="11734925" cy="6918960"/>
        </p:xfrm>
        <a:graphic>
          <a:graphicData uri="http://schemas.openxmlformats.org/drawingml/2006/table">
            <a:tbl>
              <a:tblPr firstRow="1" bandRow="1">
                <a:tableStyleId>{72833802-FEF1-4C79-8D5D-14CF1EAF98D9}</a:tableStyleId>
              </a:tblPr>
              <a:tblGrid>
                <a:gridCol w="2098840">
                  <a:extLst>
                    <a:ext uri="{9D8B030D-6E8A-4147-A177-3AD203B41FA5}">
                      <a16:colId xmlns:a16="http://schemas.microsoft.com/office/drawing/2014/main" val="20001"/>
                    </a:ext>
                  </a:extLst>
                </a:gridCol>
                <a:gridCol w="4026937">
                  <a:extLst>
                    <a:ext uri="{9D8B030D-6E8A-4147-A177-3AD203B41FA5}">
                      <a16:colId xmlns:a16="http://schemas.microsoft.com/office/drawing/2014/main" val="1830092349"/>
                    </a:ext>
                  </a:extLst>
                </a:gridCol>
                <a:gridCol w="4849480">
                  <a:extLst>
                    <a:ext uri="{9D8B030D-6E8A-4147-A177-3AD203B41FA5}">
                      <a16:colId xmlns:a16="http://schemas.microsoft.com/office/drawing/2014/main" val="2606121942"/>
                    </a:ext>
                  </a:extLst>
                </a:gridCol>
                <a:gridCol w="759668">
                  <a:extLst>
                    <a:ext uri="{9D8B030D-6E8A-4147-A177-3AD203B41FA5}">
                      <a16:colId xmlns:a16="http://schemas.microsoft.com/office/drawing/2014/main" val="3795709679"/>
                    </a:ext>
                  </a:extLst>
                </a:gridCol>
              </a:tblGrid>
              <a:tr h="47182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Prioriterat område </a:t>
                      </a:r>
                      <a:br>
                        <a:rPr lang="sv-SE" sz="1200" dirty="0"/>
                      </a:br>
                      <a:r>
                        <a:rPr lang="sv-SE" sz="1200" dirty="0"/>
                        <a:t>och patientlöften</a:t>
                      </a:r>
                      <a:endParaRPr lang="sv-SE" sz="12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Aktiviteter RPO MD </a:t>
                      </a: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1" kern="1200" dirty="0">
                          <a:solidFill>
                            <a:schemeClr val="lt1"/>
                          </a:solidFill>
                          <a:latin typeface="Arial"/>
                          <a:ea typeface="Bryant Regular"/>
                          <a:cs typeface="Bryant Regular"/>
                        </a:rPr>
                        <a:t>Uppföljning</a:t>
                      </a: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2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51593">
                <a:tc>
                  <a:txBody>
                    <a:bodyPr/>
                    <a:lstStyle/>
                    <a:p>
                      <a:pPr marL="0" algn="l" defTabSz="1219170" rtl="0" eaLnBrk="1" latinLnBrk="0" hangingPunct="1"/>
                      <a:r>
                        <a:rPr lang="sv-SE" sz="1200" b="0" i="0" kern="1200" spc="-21" baseline="0" dirty="0">
                          <a:solidFill>
                            <a:srgbClr val="333333"/>
                          </a:solidFill>
                          <a:latin typeface="+mj-lt"/>
                          <a:ea typeface="+mn-ea"/>
                          <a:cs typeface="Calibri" panose="020F0502020204030204" pitchFamily="34" charset="0"/>
                        </a:rPr>
                        <a:t>Stöd för att erbjuda diagnostik, behandling  och uppföljning enligt bästa kunskap i varje möte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1219170" rtl="0" eaLnBrk="1" latinLnBrk="0" hangingPunct="1">
                        <a:buFont typeface="Arial" panose="020B0604020202020204" pitchFamily="34" charset="0"/>
                        <a:buNone/>
                      </a:pPr>
                      <a:r>
                        <a:rPr lang="fa-IR" sz="1200" b="0" i="0" kern="1200" spc="-57" baseline="0" dirty="0">
                          <a:solidFill>
                            <a:schemeClr val="tx1"/>
                          </a:solidFill>
                          <a:latin typeface="+mj-lt"/>
                          <a:ea typeface="+mn-ea"/>
                          <a:cs typeface="Calibri" panose="020F0502020204030204" pitchFamily="34" charset="0"/>
                        </a:rPr>
                        <a:t>Stärka kopplingen mellan RPO och RAG </a:t>
                      </a:r>
                      <a:r>
                        <a:rPr lang="sv-SE" sz="1200" b="0" i="0" kern="1200" spc="-57" baseline="0" dirty="0">
                          <a:solidFill>
                            <a:schemeClr val="tx1"/>
                          </a:solidFill>
                          <a:latin typeface="+mj-lt"/>
                          <a:ea typeface="+mn-ea"/>
                          <a:cs typeface="Calibri" panose="020F0502020204030204" pitchFamily="34" charset="0"/>
                        </a:rPr>
                        <a:t>t</a:t>
                      </a:r>
                      <a:r>
                        <a:rPr lang="fa-IR" sz="1200" b="0" i="0" kern="1200" spc="-57" baseline="0" dirty="0">
                          <a:solidFill>
                            <a:schemeClr val="tx1"/>
                          </a:solidFill>
                          <a:latin typeface="+mj-lt"/>
                          <a:ea typeface="+mn-ea"/>
                          <a:cs typeface="Calibri" panose="020F0502020204030204" pitchFamily="34" charset="0"/>
                        </a:rPr>
                        <a:t>ill NPO och NAG inom medicinsk diagnostik</a:t>
                      </a:r>
                      <a:r>
                        <a:rPr lang="sv-SE" sz="1200" b="0" i="0" kern="1200" spc="-57" baseline="0" dirty="0">
                          <a:solidFill>
                            <a:schemeClr val="tx1"/>
                          </a:solidFill>
                          <a:latin typeface="+mj-lt"/>
                          <a:ea typeface="+mn-ea"/>
                          <a:cs typeface="Calibri" panose="020F0502020204030204" pitchFamily="34" charset="0"/>
                        </a:rPr>
                        <a:t>.</a:t>
                      </a:r>
                    </a:p>
                    <a:p>
                      <a:pPr marL="0" algn="l" defTabSz="1219170" rtl="0" eaLnBrk="1" latinLnBrk="0" hangingPunct="1">
                        <a:buFont typeface="Arial" panose="020B0604020202020204" pitchFamily="34" charset="0"/>
                        <a:buNone/>
                      </a:pPr>
                      <a:r>
                        <a:rPr lang="sv-SE" sz="1200" b="0" i="0" kern="1200" spc="-57" baseline="0" dirty="0">
                          <a:solidFill>
                            <a:schemeClr val="tx1"/>
                          </a:solidFill>
                          <a:latin typeface="+mj-lt"/>
                          <a:ea typeface="+mn-ea"/>
                          <a:cs typeface="Calibri" panose="020F0502020204030204" pitchFamily="34" charset="0"/>
                        </a:rPr>
                        <a:t>Tidsplan : Under Q2 ha ersättare på plats inom NPO MD. </a:t>
                      </a:r>
                    </a:p>
                    <a:p>
                      <a:pPr marL="0" algn="l" defTabSz="1219170" rtl="0" eaLnBrk="1" latinLnBrk="0" hangingPunct="1">
                        <a:lnSpc>
                          <a:spcPts val="1439"/>
                        </a:lnSpc>
                        <a:buFont typeface="Arial" panose="020B0604020202020204" pitchFamily="34" charset="0"/>
                        <a:buNone/>
                      </a:pPr>
                      <a:endParaRPr lang="fa-IR" sz="1200" b="0" i="0" kern="1200" spc="-57" baseline="0" dirty="0">
                        <a:solidFill>
                          <a:schemeClr val="tx1"/>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230206</a:t>
                      </a:r>
                      <a:r>
                        <a:rPr lang="sv-SE" sz="1000" b="0" i="0" kern="1200" dirty="0">
                          <a:solidFill>
                            <a:schemeClr val="tx1"/>
                          </a:solidFill>
                          <a:latin typeface="+mj-lt"/>
                          <a:ea typeface="+mn-ea"/>
                          <a:cs typeface="Calibri" panose="020F0502020204030204" pitchFamily="34" charset="0"/>
                        </a:rPr>
                        <a:t>  Ny representant är nominerad till NPO MD  Beslut om godkännande beräknas tas på RSL 15/2</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230405 </a:t>
                      </a:r>
                      <a:r>
                        <a:rPr lang="sv-SE" sz="1000" b="0" i="0" kern="1200" dirty="0">
                          <a:solidFill>
                            <a:schemeClr val="tx1"/>
                          </a:solidFill>
                          <a:latin typeface="+mj-lt"/>
                          <a:ea typeface="+mn-ea"/>
                          <a:cs typeface="Calibri" panose="020F0502020204030204" pitchFamily="34" charset="0"/>
                        </a:rPr>
                        <a:t>Ny NPO Representant Birgitta </a:t>
                      </a:r>
                      <a:r>
                        <a:rPr lang="sv-SE" sz="1000" b="0" i="0" kern="1200" dirty="0" err="1">
                          <a:solidFill>
                            <a:schemeClr val="tx1"/>
                          </a:solidFill>
                          <a:latin typeface="+mj-lt"/>
                          <a:ea typeface="+mn-ea"/>
                          <a:cs typeface="Calibri" panose="020F0502020204030204" pitchFamily="34" charset="0"/>
                        </a:rPr>
                        <a:t>Clincy</a:t>
                      </a:r>
                      <a:r>
                        <a:rPr lang="sv-SE" sz="1000" b="0" i="0" kern="1200" dirty="0">
                          <a:solidFill>
                            <a:schemeClr val="tx1"/>
                          </a:solidFill>
                          <a:latin typeface="+mj-lt"/>
                          <a:ea typeface="+mn-ea"/>
                          <a:cs typeface="Calibri" panose="020F0502020204030204" pitchFamily="34" charset="0"/>
                        </a:rPr>
                        <a:t> hälsas välkommen som ordinarie ledamot i RPO.</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mj-lt"/>
                          <a:ea typeface="+mn-ea"/>
                          <a:cs typeface="+mn-cs"/>
                        </a:rPr>
                        <a:t>230906</a:t>
                      </a:r>
                      <a:r>
                        <a:rPr lang="sv-SE" sz="1000" b="1" kern="1200" baseline="0" dirty="0">
                          <a:solidFill>
                            <a:schemeClr val="tx1"/>
                          </a:solidFill>
                          <a:effectLst/>
                          <a:latin typeface="+mj-lt"/>
                          <a:ea typeface="+mn-ea"/>
                          <a:cs typeface="+mn-cs"/>
                        </a:rPr>
                        <a:t> </a:t>
                      </a:r>
                      <a:r>
                        <a:rPr lang="sv-SE" sz="1000" b="0" i="1" dirty="0">
                          <a:solidFill>
                            <a:schemeClr val="tx1"/>
                          </a:solidFill>
                          <a:effectLst/>
                          <a:latin typeface="+mj-lt"/>
                        </a:rPr>
                        <a:t>KLART beslut 6/9 att  ta bort vid revision till version 2024</a:t>
                      </a:r>
                      <a:endParaRPr lang="sv-SE" sz="1000" b="0" kern="1200" dirty="0">
                        <a:solidFill>
                          <a:schemeClr val="tx1"/>
                        </a:solidFill>
                        <a:effectLst/>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buFont typeface="Arial" panose="020B0604020202020204" pitchFamily="34" charset="0"/>
                        <a:buNone/>
                      </a:pPr>
                      <a:r>
                        <a:rPr lang="sv-SE" sz="1200" b="0" i="1" dirty="0">
                          <a:solidFill>
                            <a:srgbClr val="393939"/>
                          </a:solidFill>
                          <a:effectLst/>
                          <a:latin typeface="+mn-lt"/>
                        </a:rPr>
                        <a:t>KLART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29543469"/>
                  </a:ext>
                </a:extLst>
              </a:tr>
              <a:tr h="1297515">
                <a:tc>
                  <a:txBody>
                    <a:bodyPr/>
                    <a:lstStyle/>
                    <a:p>
                      <a:pPr marL="0"/>
                      <a:r>
                        <a:rPr lang="sv-SE" sz="1200" b="0" i="0" kern="1200" spc="-21" baseline="0" dirty="0">
                          <a:solidFill>
                            <a:srgbClr val="333333"/>
                          </a:solidFill>
                          <a:latin typeface="+mj-lt"/>
                          <a:ea typeface="+mn-ea"/>
                          <a:cs typeface="Calibri" panose="020F0502020204030204" pitchFamily="34" charset="0"/>
                        </a:rPr>
                        <a:t>Stöd till RAG f</a:t>
                      </a:r>
                      <a:r>
                        <a:rPr lang="fa-IR" sz="1200" b="0" i="0" kern="1200" spc="-21" baseline="0" dirty="0">
                          <a:solidFill>
                            <a:srgbClr val="333333"/>
                          </a:solidFill>
                          <a:latin typeface="+mj-lt"/>
                          <a:ea typeface="+mn-ea"/>
                          <a:cs typeface="Calibri" panose="020F0502020204030204" pitchFamily="34" charset="0"/>
                        </a:rPr>
                        <a:t>ör att uppnå en tillgänglig och jämlik och patientsäker diagnostik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r>
                        <a:rPr lang="sv-SE" sz="1200" b="0" i="0" spc="-21" baseline="0" dirty="0">
                          <a:solidFill>
                            <a:schemeClr val="tx1"/>
                          </a:solidFill>
                          <a:latin typeface="+mj-lt"/>
                          <a:cs typeface="Calibri" panose="020F0502020204030204" pitchFamily="34" charset="0"/>
                        </a:rPr>
                        <a:t>V</a:t>
                      </a:r>
                      <a:r>
                        <a:rPr lang="fa-IR" sz="1200" b="0" i="0" spc="0" baseline="0" dirty="0">
                          <a:solidFill>
                            <a:schemeClr val="tx1"/>
                          </a:solidFill>
                          <a:latin typeface="+mj-lt"/>
                          <a:cs typeface="Calibri" panose="020F0502020204030204" pitchFamily="34" charset="0"/>
                        </a:rPr>
                        <a:t>idmakthålla</a:t>
                      </a:r>
                      <a:r>
                        <a:rPr lang="fa-IR" sz="1200" b="0" i="0" spc="-22" baseline="0" dirty="0">
                          <a:solidFill>
                            <a:schemeClr val="tx1"/>
                          </a:solidFill>
                          <a:latin typeface="+mj-lt"/>
                          <a:cs typeface="Calibri" panose="020F0502020204030204" pitchFamily="34" charset="0"/>
                        </a:rPr>
                        <a:t> </a:t>
                      </a:r>
                      <a:r>
                        <a:rPr lang="fa-IR" sz="1200" b="0" i="0" spc="0" baseline="0" dirty="0">
                          <a:solidFill>
                            <a:schemeClr val="tx1"/>
                          </a:solidFill>
                          <a:latin typeface="+mj-lt"/>
                          <a:cs typeface="Calibri" panose="020F0502020204030204" pitchFamily="34" charset="0"/>
                        </a:rPr>
                        <a:t>och stöd</a:t>
                      </a:r>
                      <a:r>
                        <a:rPr lang="fa-IR" sz="1200" b="0" i="0" spc="-11" baseline="0" dirty="0">
                          <a:solidFill>
                            <a:schemeClr val="tx1"/>
                          </a:solidFill>
                          <a:latin typeface="+mj-lt"/>
                          <a:cs typeface="Calibri" panose="020F0502020204030204" pitchFamily="34" charset="0"/>
                        </a:rPr>
                        <a:t>j</a:t>
                      </a:r>
                      <a:r>
                        <a:rPr lang="fa-IR" sz="1200" b="0" i="0" spc="0" baseline="0" dirty="0">
                          <a:solidFill>
                            <a:schemeClr val="tx1"/>
                          </a:solidFill>
                          <a:latin typeface="+mj-lt"/>
                          <a:cs typeface="Calibri" panose="020F0502020204030204" pitchFamily="34" charset="0"/>
                        </a:rPr>
                        <a:t>a samarbet</a:t>
                      </a:r>
                      <a:r>
                        <a:rPr lang="fa-IR" sz="1200" b="0" i="0" spc="-11" baseline="0" dirty="0">
                          <a:solidFill>
                            <a:schemeClr val="tx1"/>
                          </a:solidFill>
                          <a:latin typeface="+mj-lt"/>
                          <a:cs typeface="Calibri" panose="020F0502020204030204" pitchFamily="34" charset="0"/>
                        </a:rPr>
                        <a:t>e</a:t>
                      </a:r>
                      <a:r>
                        <a:rPr lang="fa-IR" sz="1200" b="0" i="0" spc="0" baseline="0" dirty="0">
                          <a:solidFill>
                            <a:schemeClr val="tx1"/>
                          </a:solidFill>
                          <a:latin typeface="+mj-lt"/>
                          <a:cs typeface="Calibri" panose="020F0502020204030204" pitchFamily="34" charset="0"/>
                        </a:rPr>
                        <a:t>t</a:t>
                      </a:r>
                      <a:r>
                        <a:rPr lang="fa-IR" sz="1200" b="0" i="0" spc="-26" baseline="0" dirty="0">
                          <a:solidFill>
                            <a:schemeClr val="tx1"/>
                          </a:solidFill>
                          <a:latin typeface="+mj-lt"/>
                          <a:cs typeface="Calibri" panose="020F0502020204030204" pitchFamily="34" charset="0"/>
                        </a:rPr>
                        <a:t> </a:t>
                      </a:r>
                      <a:r>
                        <a:rPr lang="fa-IR" sz="1200" b="0" i="0" spc="0" baseline="0" dirty="0">
                          <a:solidFill>
                            <a:schemeClr val="tx1"/>
                          </a:solidFill>
                          <a:latin typeface="+mj-lt"/>
                          <a:cs typeface="Calibri" panose="020F0502020204030204" pitchFamily="34" charset="0"/>
                        </a:rPr>
                        <a:t>inom samtliga</a:t>
                      </a:r>
                      <a:r>
                        <a:rPr lang="fa-IR" sz="1200" b="0" i="0" spc="-22" baseline="0" dirty="0">
                          <a:solidFill>
                            <a:schemeClr val="tx1"/>
                          </a:solidFill>
                          <a:latin typeface="+mj-lt"/>
                          <a:cs typeface="Calibri" panose="020F0502020204030204" pitchFamily="34" charset="0"/>
                        </a:rPr>
                        <a:t> </a:t>
                      </a:r>
                      <a:r>
                        <a:rPr lang="fa-IR" sz="1200" b="0" i="0" kern="1200" spc="0" baseline="0" dirty="0">
                          <a:solidFill>
                            <a:schemeClr val="tx1"/>
                          </a:solidFill>
                          <a:latin typeface="+mj-lt"/>
                          <a:ea typeface="+mn-ea"/>
                          <a:cs typeface="Calibri" panose="020F0502020204030204" pitchFamily="34" charset="0"/>
                        </a:rPr>
                        <a:t>RA</a:t>
                      </a:r>
                      <a:r>
                        <a:rPr lang="sv-SE" sz="1200" b="0" i="0" kern="1200" spc="0" baseline="0" dirty="0">
                          <a:solidFill>
                            <a:schemeClr val="tx1"/>
                          </a:solidFill>
                          <a:latin typeface="+mj-lt"/>
                          <a:ea typeface="+mn-ea"/>
                          <a:cs typeface="Calibri" panose="020F0502020204030204" pitchFamily="34" charset="0"/>
                        </a:rPr>
                        <a:t>G </a:t>
                      </a:r>
                      <a:r>
                        <a:rPr lang="fa-IR" sz="1200" b="0" i="0" kern="1200" spc="0" baseline="0" dirty="0">
                          <a:solidFill>
                            <a:schemeClr val="tx1"/>
                          </a:solidFill>
                          <a:latin typeface="+mj-lt"/>
                          <a:ea typeface="+mn-ea"/>
                          <a:cs typeface="Calibri" panose="020F0502020204030204" pitchFamily="34" charset="0"/>
                        </a:rPr>
                        <a:t>för att </a:t>
                      </a:r>
                      <a:r>
                        <a:rPr lang="fa-IR" sz="1200" b="0" i="0" spc="0" baseline="0" dirty="0">
                          <a:solidFill>
                            <a:schemeClr val="tx1"/>
                          </a:solidFill>
                          <a:latin typeface="+mj-lt"/>
                          <a:cs typeface="Calibri" panose="020F0502020204030204" pitchFamily="34" charset="0"/>
                        </a:rPr>
                        <a:t>möjliggöra ökad sam</a:t>
                      </a:r>
                      <a:r>
                        <a:rPr lang="fa-IR" sz="1200" b="0" i="0" spc="-18" baseline="0" dirty="0">
                          <a:solidFill>
                            <a:schemeClr val="tx1"/>
                          </a:solidFill>
                          <a:latin typeface="+mj-lt"/>
                          <a:cs typeface="Calibri" panose="020F0502020204030204" pitchFamily="34" charset="0"/>
                        </a:rPr>
                        <a:t>v</a:t>
                      </a:r>
                      <a:r>
                        <a:rPr lang="fa-IR" sz="1200" b="0" i="0" spc="0" baseline="0" dirty="0">
                          <a:solidFill>
                            <a:schemeClr val="tx1"/>
                          </a:solidFill>
                          <a:latin typeface="+mj-lt"/>
                          <a:cs typeface="Calibri" panose="020F0502020204030204" pitchFamily="34" charset="0"/>
                        </a:rPr>
                        <a:t>erkan</a:t>
                      </a:r>
                      <a:r>
                        <a:rPr lang="fa-IR" sz="1200" b="0" i="0" spc="-23" baseline="0" dirty="0">
                          <a:solidFill>
                            <a:schemeClr val="tx1"/>
                          </a:solidFill>
                          <a:latin typeface="+mj-lt"/>
                          <a:cs typeface="Calibri" panose="020F0502020204030204" pitchFamily="34" charset="0"/>
                        </a:rPr>
                        <a:t> </a:t>
                      </a:r>
                      <a:r>
                        <a:rPr lang="fa-IR" sz="1200" b="0" i="0" spc="0" baseline="0" dirty="0">
                          <a:solidFill>
                            <a:schemeClr val="tx1"/>
                          </a:solidFill>
                          <a:latin typeface="+mj-lt"/>
                          <a:cs typeface="Calibri" panose="020F0502020204030204" pitchFamily="34" charset="0"/>
                        </a:rPr>
                        <a:t>och samhandlin</a:t>
                      </a:r>
                      <a:r>
                        <a:rPr lang="sv-SE" sz="1200" b="0" i="0" spc="0" baseline="0" dirty="0">
                          <a:solidFill>
                            <a:schemeClr val="tx1"/>
                          </a:solidFill>
                          <a:latin typeface="+mj-lt"/>
                          <a:cs typeface="Calibri" panose="020F0502020204030204" pitchFamily="34" charset="0"/>
                        </a:rPr>
                        <a:t>g inom SÖSR. </a:t>
                      </a:r>
                      <a:br>
                        <a:rPr lang="sv-SE" sz="1200" b="0" i="0" spc="0" baseline="0" dirty="0">
                          <a:solidFill>
                            <a:schemeClr val="tx1"/>
                          </a:solidFill>
                          <a:latin typeface="+mj-lt"/>
                          <a:cs typeface="Calibri" panose="020F0502020204030204" pitchFamily="34" charset="0"/>
                        </a:rPr>
                      </a:br>
                      <a:endParaRPr lang="sv-SE" sz="1200" b="0" i="0" spc="0" baseline="0" dirty="0">
                        <a:solidFill>
                          <a:schemeClr val="tx1"/>
                        </a:solidFill>
                        <a:latin typeface="+mj-lt"/>
                        <a:cs typeface="Calibri" panose="020F0502020204030204" pitchFamily="34" charset="0"/>
                      </a:endParaRPr>
                    </a:p>
                    <a:p>
                      <a:pPr marL="0"/>
                      <a:r>
                        <a:rPr lang="sv-SE" sz="1200" b="0" i="0" spc="0" baseline="0" dirty="0">
                          <a:solidFill>
                            <a:schemeClr val="tx1"/>
                          </a:solidFill>
                          <a:latin typeface="+mj-lt"/>
                          <a:cs typeface="Calibri" panose="020F0502020204030204" pitchFamily="34" charset="0"/>
                        </a:rPr>
                        <a:t>Under 2023 genomförs två dialogforum med samtliga RAG-ordföranden.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Calibri" panose="020F0502020204030204" pitchFamily="34" charset="0"/>
                        </a:rPr>
                        <a:t>RPO och RAG presenterar sina minnesanteckningar på Hemsidan</a:t>
                      </a:r>
                      <a:r>
                        <a:rPr lang="sv-SE" sz="1000" b="1" i="0" kern="1200" dirty="0">
                          <a:solidFill>
                            <a:schemeClr val="tx1"/>
                          </a:solidFill>
                          <a:latin typeface="+mj-lt"/>
                          <a:ea typeface="+mn-ea"/>
                          <a:cs typeface="Calibri" panose="020F0502020204030204" pitchFamily="34" charset="0"/>
                        </a:rPr>
                        <a:t>. </a:t>
                      </a:r>
                      <a:r>
                        <a:rPr lang="sv-SE" sz="1000" b="0" i="0" kern="1200" dirty="0">
                          <a:solidFill>
                            <a:schemeClr val="tx1"/>
                          </a:solidFill>
                          <a:latin typeface="+mj-lt"/>
                          <a:ea typeface="+mn-ea"/>
                          <a:cs typeface="Calibri" panose="020F0502020204030204" pitchFamily="34" charset="0"/>
                        </a:rPr>
                        <a:t>Handlingsplanens  delaktiviteter och resultat följs upp vid samtliga RPO-möten samt vid årets två dialogforum med RAG-ordförande (april och okt).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000" b="1" i="0" kern="1200" dirty="0">
                        <a:solidFill>
                          <a:schemeClr val="tx1"/>
                        </a:solidFill>
                        <a:latin typeface="+mj-lt"/>
                        <a:ea typeface="+mn-ea"/>
                        <a:cs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230206 Beslut: </a:t>
                      </a:r>
                      <a:r>
                        <a:rPr lang="sv-SE" sz="1000" b="0" i="0" kern="1200" dirty="0">
                          <a:solidFill>
                            <a:schemeClr val="tx1"/>
                          </a:solidFill>
                          <a:latin typeface="+mj-lt"/>
                          <a:ea typeface="+mn-ea"/>
                          <a:cs typeface="Calibri" panose="020F0502020204030204" pitchFamily="34" charset="0"/>
                        </a:rPr>
                        <a:t>Ytterligare 4 RAG inom Radiologi kommer etableras under 2023</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230405 </a:t>
                      </a:r>
                      <a:r>
                        <a:rPr lang="sv-SE" sz="1000" b="0" i="0" kern="1200" dirty="0">
                          <a:solidFill>
                            <a:schemeClr val="tx1"/>
                          </a:solidFill>
                          <a:latin typeface="+mj-lt"/>
                          <a:ea typeface="+mn-ea"/>
                          <a:cs typeface="Calibri" panose="020F0502020204030204" pitchFamily="34" charset="0"/>
                        </a:rPr>
                        <a:t>Årets första digitala forum genomfördes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230615</a:t>
                      </a:r>
                      <a:r>
                        <a:rPr lang="sv-SE" sz="1000" b="0" i="0" kern="1200" dirty="0">
                          <a:solidFill>
                            <a:schemeClr val="tx1"/>
                          </a:solidFill>
                          <a:latin typeface="+mj-lt"/>
                          <a:ea typeface="+mn-ea"/>
                          <a:cs typeface="Calibri" panose="020F0502020204030204" pitchFamily="34" charset="0"/>
                        </a:rPr>
                        <a:t>  Plan för att ta fram uppdrag för RAG Radiologi-grupperna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mj-lt"/>
                          <a:ea typeface="+mn-ea"/>
                          <a:cs typeface="+mn-cs"/>
                        </a:rPr>
                        <a:t>230906</a:t>
                      </a:r>
                      <a:r>
                        <a:rPr lang="sv-SE" sz="1000" b="1" kern="1200" baseline="0" dirty="0">
                          <a:solidFill>
                            <a:srgbClr val="FF0000"/>
                          </a:solidFill>
                          <a:effectLst/>
                          <a:latin typeface="+mn-lt"/>
                          <a:ea typeface="+mn-ea"/>
                          <a:cs typeface="+mn-cs"/>
                        </a:rPr>
                        <a:t> </a:t>
                      </a:r>
                      <a:r>
                        <a:rPr lang="sv-SE" sz="1000" b="0" i="0" kern="1200" dirty="0">
                          <a:solidFill>
                            <a:schemeClr val="tx1"/>
                          </a:solidFill>
                          <a:latin typeface="+mj-lt"/>
                          <a:ea typeface="+mn-ea"/>
                          <a:cs typeface="Calibri" panose="020F0502020204030204" pitchFamily="34" charset="0"/>
                        </a:rPr>
                        <a:t>Planering inför Digitalt forum 13/10 Presentation om Precisionsdiagnostik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4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887294">
                <a:tc>
                  <a:txBody>
                    <a:bodyPr/>
                    <a:lstStyle/>
                    <a:p>
                      <a:pPr marL="0" algn="l" defTabSz="1219170" rtl="0" eaLnBrk="1" latinLnBrk="0" hangingPunct="1"/>
                      <a:r>
                        <a:rPr lang="sv-SE" sz="1200" b="0" i="0" kern="1200" spc="-21" baseline="0" dirty="0">
                          <a:solidFill>
                            <a:srgbClr val="333333"/>
                          </a:solidFill>
                          <a:latin typeface="+mj-lt"/>
                          <a:ea typeface="+mn-ea"/>
                          <a:cs typeface="Calibri" panose="020F0502020204030204" pitchFamily="34" charset="0"/>
                        </a:rPr>
                        <a:t>Stöd till RAG f</a:t>
                      </a:r>
                      <a:r>
                        <a:rPr lang="fa-IR" sz="1200" b="0" i="0" kern="1200" spc="-21" baseline="0" dirty="0">
                          <a:solidFill>
                            <a:srgbClr val="333333"/>
                          </a:solidFill>
                          <a:latin typeface="+mj-lt"/>
                          <a:ea typeface="+mn-ea"/>
                          <a:cs typeface="Calibri" panose="020F0502020204030204" pitchFamily="34" charset="0"/>
                        </a:rPr>
                        <a:t>ör att uppnå en tillgänglig och jämlik och patientsäker diagnostik</a:t>
                      </a:r>
                      <a:endParaRPr lang="sv-SE" sz="1200" b="0" i="0" kern="1200" spc="-21" baseline="0" dirty="0">
                        <a:solidFill>
                          <a:srgbClr val="333333"/>
                        </a:solidFill>
                        <a:latin typeface="+mj-lt"/>
                        <a:ea typeface="+mn-ea"/>
                        <a:cs typeface="Calibri" panose="020F0502020204030204" pitchFamily="34" charset="0"/>
                      </a:endParaRPr>
                    </a:p>
                    <a:p>
                      <a:pPr marL="0" algn="l" defTabSz="1219170" rtl="0" eaLnBrk="1" latinLnBrk="0" hangingPunct="1"/>
                      <a:r>
                        <a:rPr lang="fa-IR" sz="1200" b="1" i="0" kern="1200" spc="-21" baseline="0" dirty="0">
                          <a:solidFill>
                            <a:srgbClr val="333333"/>
                          </a:solidFill>
                          <a:latin typeface="+mj-lt"/>
                          <a:ea typeface="+mn-ea"/>
                          <a:cs typeface="Calibri" panose="020F0502020204030204" pitchFamily="34" charset="0"/>
                        </a:rPr>
                        <a:t> </a:t>
                      </a:r>
                      <a:r>
                        <a:rPr lang="sv-SE" sz="1200" b="0" i="1" kern="1200" spc="-21" baseline="0" dirty="0">
                          <a:solidFill>
                            <a:srgbClr val="333333"/>
                          </a:solidFill>
                          <a:latin typeface="+mj-lt"/>
                          <a:ea typeface="+mn-ea"/>
                          <a:cs typeface="Calibri" panose="020F0502020204030204" pitchFamily="34" charset="0"/>
                        </a:rPr>
                        <a:t>IT-lösningar som ska stödja säkrare och snabbare överföring av information, delning av bilder och svar inom SÖSR samt verka för att juridiska hinder för samverkan minimeras.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1219170" rtl="0" eaLnBrk="1" latinLnBrk="0" hangingPunct="1"/>
                      <a:r>
                        <a:rPr lang="sv-SE" sz="1200" b="0" i="0" kern="1200" spc="0" baseline="0" dirty="0">
                          <a:solidFill>
                            <a:schemeClr val="tx1"/>
                          </a:solidFill>
                          <a:latin typeface="+mj-lt"/>
                          <a:ea typeface="+mn-ea"/>
                          <a:cs typeface="Calibri" panose="020F0502020204030204" pitchFamily="34" charset="0"/>
                        </a:rPr>
                        <a:t>Samverkan med RSG juridik och informationssäkerhet och RSG digitalisering för att underlätta säkrare och snabbare överföring av information och delning av bilder och svar inom SÖSR </a:t>
                      </a:r>
                    </a:p>
                    <a:p>
                      <a:pPr marL="0" marR="0" lvl="0" indent="0" algn="l" defTabSz="1219170" rtl="0" eaLnBrk="1" fontAlgn="auto" latinLnBrk="0" hangingPunct="1">
                        <a:lnSpc>
                          <a:spcPts val="1439"/>
                        </a:lnSpc>
                        <a:spcBef>
                          <a:spcPts val="0"/>
                        </a:spcBef>
                        <a:spcAft>
                          <a:spcPts val="0"/>
                        </a:spcAft>
                        <a:buClrTx/>
                        <a:buSzTx/>
                        <a:buFont typeface="Arial" panose="020B0604020202020204" pitchFamily="34" charset="0"/>
                        <a:buNone/>
                        <a:tabLst/>
                        <a:defRPr/>
                      </a:pPr>
                      <a:r>
                        <a:rPr lang="sv-SE" sz="1200" b="0" i="0" kern="1200" spc="0" baseline="0" dirty="0">
                          <a:solidFill>
                            <a:schemeClr val="tx1"/>
                          </a:solidFill>
                          <a:latin typeface="+mj-lt"/>
                          <a:ea typeface="+mn-ea"/>
                          <a:cs typeface="Calibri" panose="020F0502020204030204" pitchFamily="34" charset="0"/>
                        </a:rPr>
                        <a:t>Fortsatt arbetet med: </a:t>
                      </a:r>
                    </a:p>
                    <a:p>
                      <a:pPr marL="171450" marR="0" lvl="0" indent="-171450" algn="l" defTabSz="1219170" rtl="0" eaLnBrk="1" fontAlgn="auto" latinLnBrk="0" hangingPunct="1">
                        <a:lnSpc>
                          <a:spcPts val="1439"/>
                        </a:lnSpc>
                        <a:spcBef>
                          <a:spcPts val="0"/>
                        </a:spcBef>
                        <a:spcAft>
                          <a:spcPts val="0"/>
                        </a:spcAft>
                        <a:buClrTx/>
                        <a:buSzTx/>
                        <a:buFont typeface="Arial" panose="020B0604020202020204" pitchFamily="34" charset="0"/>
                        <a:buChar char="•"/>
                        <a:tabLst/>
                        <a:defRPr/>
                      </a:pPr>
                      <a:r>
                        <a:rPr lang="sv-SE" sz="1200" b="0" i="0" kern="1200" spc="0" baseline="0" dirty="0">
                          <a:solidFill>
                            <a:schemeClr val="tx1"/>
                          </a:solidFill>
                          <a:latin typeface="+mj-lt"/>
                          <a:ea typeface="+mn-ea"/>
                          <a:cs typeface="Calibri" panose="020F0502020204030204" pitchFamily="34" charset="0"/>
                        </a:rPr>
                        <a:t>Informations- och svarshantering inom laboratoriemedicinsk diagnostik tillsammans med RAG Laboratoriemedicin IT</a:t>
                      </a:r>
                    </a:p>
                    <a:p>
                      <a:pPr marL="171450" marR="0" lvl="0" indent="-171450" algn="l" defTabSz="1219170" rtl="0" eaLnBrk="1" fontAlgn="auto" latinLnBrk="0" hangingPunct="1">
                        <a:lnSpc>
                          <a:spcPts val="1439"/>
                        </a:lnSpc>
                        <a:spcBef>
                          <a:spcPts val="0"/>
                        </a:spcBef>
                        <a:spcAft>
                          <a:spcPts val="0"/>
                        </a:spcAft>
                        <a:buClrTx/>
                        <a:buSzTx/>
                        <a:buFont typeface="Arial" panose="020B0604020202020204" pitchFamily="34" charset="0"/>
                        <a:buChar char="•"/>
                        <a:tabLst/>
                        <a:defRPr/>
                      </a:pPr>
                      <a:r>
                        <a:rPr lang="sv-SE" sz="1200" b="0" i="0" kern="1200" spc="0" baseline="0" dirty="0">
                          <a:solidFill>
                            <a:schemeClr val="tx1"/>
                          </a:solidFill>
                          <a:latin typeface="+mj-lt"/>
                          <a:ea typeface="+mn-ea"/>
                          <a:cs typeface="Calibri" panose="020F0502020204030204" pitchFamily="34" charset="0"/>
                        </a:rPr>
                        <a:t>Förstudien för informations-och bilddelning inom radiologin.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dirty="0">
                          <a:solidFill>
                            <a:schemeClr val="tx1"/>
                          </a:solidFill>
                          <a:latin typeface="+mj-lt"/>
                          <a:ea typeface="+mn-ea"/>
                          <a:cs typeface="Calibri" panose="020F0502020204030204" pitchFamily="34" charset="0"/>
                        </a:rPr>
                        <a:t>Två separata styrgrupper med RPOs chefsrepresentanter från radiologi samt laboratoriemedicin etablerades 2022 för att följa upp och stödja resp. uppdrag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000" b="1" i="0" kern="1200" dirty="0">
                        <a:solidFill>
                          <a:schemeClr val="tx1"/>
                        </a:solidFill>
                        <a:latin typeface="+mj-lt"/>
                        <a:ea typeface="+mn-ea"/>
                        <a:cs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221206</a:t>
                      </a:r>
                      <a:r>
                        <a:rPr lang="sv-SE" sz="1000" b="0" i="0" kern="1200" dirty="0">
                          <a:solidFill>
                            <a:schemeClr val="tx1"/>
                          </a:solidFill>
                          <a:latin typeface="+mj-lt"/>
                          <a:ea typeface="+mn-ea"/>
                          <a:cs typeface="Calibri" panose="020F0502020204030204" pitchFamily="34" charset="0"/>
                        </a:rPr>
                        <a:t> RAG Laboratoriemedicin IT etablerades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230206 </a:t>
                      </a:r>
                      <a:r>
                        <a:rPr lang="sv-SE" sz="1000" b="0" i="0" kern="1200" dirty="0">
                          <a:solidFill>
                            <a:schemeClr val="tx1"/>
                          </a:solidFill>
                          <a:latin typeface="+mj-lt"/>
                          <a:ea typeface="+mn-ea"/>
                          <a:cs typeface="Calibri" panose="020F0502020204030204" pitchFamily="34" charset="0"/>
                        </a:rPr>
                        <a:t> Statusrapport från Röntgencheferna gällande fortsatt arbete med förstudien informations- och bilddelning inom bild-och funktionsmedicin.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230405 </a:t>
                      </a:r>
                      <a:r>
                        <a:rPr lang="sv-SE" sz="1000" b="0" i="0" kern="1200" dirty="0">
                          <a:solidFill>
                            <a:schemeClr val="tx1"/>
                          </a:solidFill>
                          <a:latin typeface="+mj-lt"/>
                          <a:ea typeface="+mn-ea"/>
                          <a:cs typeface="Calibri" panose="020F0502020204030204" pitchFamily="34" charset="0"/>
                        </a:rPr>
                        <a:t>Statusrapport från RAG Laboratoriemedicin IT.</a:t>
                      </a:r>
                      <a:r>
                        <a:rPr lang="sv-SE" sz="1000" b="0" i="0" kern="1200" baseline="0" dirty="0">
                          <a:solidFill>
                            <a:schemeClr val="tx1"/>
                          </a:solidFill>
                          <a:latin typeface="+mj-lt"/>
                          <a:ea typeface="+mn-ea"/>
                          <a:cs typeface="Calibri" panose="020F0502020204030204" pitchFamily="34" charset="0"/>
                        </a:rPr>
                        <a:t> R</a:t>
                      </a:r>
                      <a:r>
                        <a:rPr lang="sv-SE" sz="1000" b="0" i="0" kern="1200" dirty="0">
                          <a:solidFill>
                            <a:schemeClr val="tx1"/>
                          </a:solidFill>
                          <a:latin typeface="+mj-lt"/>
                          <a:ea typeface="+mn-ea"/>
                          <a:cs typeface="Calibri" panose="020F0502020204030204" pitchFamily="34" charset="0"/>
                        </a:rPr>
                        <a:t>öntgenchefer rapporterade från genomgång av rapporten från juristerna.</a:t>
                      </a:r>
                      <a:r>
                        <a:rPr lang="sv-SE" sz="1000" b="0" i="0" kern="1200" baseline="0" dirty="0">
                          <a:solidFill>
                            <a:schemeClr val="tx1"/>
                          </a:solidFill>
                          <a:latin typeface="+mj-lt"/>
                          <a:ea typeface="+mn-ea"/>
                          <a:cs typeface="Calibri" panose="020F0502020204030204" pitchFamily="34" charset="0"/>
                        </a:rPr>
                        <a:t> </a:t>
                      </a:r>
                      <a:r>
                        <a:rPr lang="sv-SE" sz="1000" b="0" i="0" kern="1200" dirty="0">
                          <a:solidFill>
                            <a:schemeClr val="tx1"/>
                          </a:solidFill>
                          <a:latin typeface="+mj-lt"/>
                          <a:ea typeface="+mn-ea"/>
                          <a:cs typeface="Calibri" panose="020F0502020204030204" pitchFamily="34" charset="0"/>
                        </a:rPr>
                        <a:t>Plan att</a:t>
                      </a:r>
                      <a:r>
                        <a:rPr lang="sv-SE" sz="1000" b="0" i="0" kern="1200" baseline="0" dirty="0">
                          <a:solidFill>
                            <a:schemeClr val="tx1"/>
                          </a:solidFill>
                          <a:latin typeface="+mj-lt"/>
                          <a:ea typeface="+mn-ea"/>
                          <a:cs typeface="Calibri" panose="020F0502020204030204" pitchFamily="34" charset="0"/>
                        </a:rPr>
                        <a:t> </a:t>
                      </a:r>
                      <a:r>
                        <a:rPr lang="sv-SE" sz="1000" b="0" i="0" kern="1200" dirty="0">
                          <a:solidFill>
                            <a:schemeClr val="tx1"/>
                          </a:solidFill>
                          <a:latin typeface="+mj-lt"/>
                          <a:ea typeface="+mn-ea"/>
                          <a:cs typeface="Calibri" panose="020F0502020204030204" pitchFamily="34" charset="0"/>
                        </a:rPr>
                        <a:t>bjuda in RSG information och juridik under maj månad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230615</a:t>
                      </a:r>
                      <a:r>
                        <a:rPr lang="sv-SE" sz="1000" b="0" i="0" kern="1200" dirty="0">
                          <a:solidFill>
                            <a:schemeClr val="tx1"/>
                          </a:solidFill>
                          <a:latin typeface="+mj-lt"/>
                          <a:ea typeface="+mn-ea"/>
                          <a:cs typeface="Calibri" panose="020F0502020204030204" pitchFamily="34" charset="0"/>
                        </a:rPr>
                        <a:t> RSG har bytt ordf. Processtöd kontaktar den nya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mj-lt"/>
                          <a:ea typeface="+mn-ea"/>
                          <a:cs typeface="+mn-cs"/>
                        </a:rPr>
                        <a:t>230906</a:t>
                      </a:r>
                      <a:r>
                        <a:rPr lang="sv-SE" sz="1000" b="1" kern="1200" dirty="0">
                          <a:solidFill>
                            <a:srgbClr val="FF0000"/>
                          </a:solidFill>
                          <a:effectLst/>
                          <a:latin typeface="+mj-lt"/>
                          <a:ea typeface="+mn-ea"/>
                          <a:cs typeface="+mn-cs"/>
                        </a:rPr>
                        <a:t> </a:t>
                      </a:r>
                      <a:r>
                        <a:rPr lang="sv-SE" sz="1000" b="0" i="0" kern="1200" dirty="0">
                          <a:solidFill>
                            <a:schemeClr val="tx1"/>
                          </a:solidFill>
                          <a:latin typeface="+mj-lt"/>
                          <a:ea typeface="+mn-ea"/>
                          <a:cs typeface="Calibri" panose="020F0502020204030204" pitchFamily="34" charset="0"/>
                        </a:rPr>
                        <a:t>Kontakt tagen med </a:t>
                      </a:r>
                      <a:r>
                        <a:rPr lang="sv-SE" sz="1000" b="0" i="0" kern="1200" dirty="0" err="1">
                          <a:solidFill>
                            <a:schemeClr val="tx1"/>
                          </a:solidFill>
                          <a:latin typeface="+mj-lt"/>
                          <a:ea typeface="+mn-ea"/>
                          <a:cs typeface="Calibri" panose="020F0502020204030204" pitchFamily="34" charset="0"/>
                        </a:rPr>
                        <a:t>ordf</a:t>
                      </a:r>
                      <a:r>
                        <a:rPr lang="sv-SE" sz="1000" b="0" i="0" kern="1200" dirty="0">
                          <a:solidFill>
                            <a:schemeClr val="tx1"/>
                          </a:solidFill>
                          <a:latin typeface="+mj-lt"/>
                          <a:ea typeface="+mn-ea"/>
                          <a:cs typeface="Calibri" panose="020F0502020204030204" pitchFamily="34" charset="0"/>
                        </a:rPr>
                        <a:t> Viktoria B ny jurist i RJL för att boka ett möte till Röntgencheferna.</a:t>
                      </a:r>
                      <a:r>
                        <a:rPr lang="sv-SE" sz="1000" b="0" i="0" kern="1200" baseline="0" dirty="0">
                          <a:solidFill>
                            <a:schemeClr val="tx1"/>
                          </a:solidFill>
                          <a:latin typeface="+mj-lt"/>
                          <a:ea typeface="+mn-ea"/>
                          <a:cs typeface="Calibri" panose="020F0502020204030204" pitchFamily="34" charset="0"/>
                        </a:rPr>
                        <a:t> </a:t>
                      </a:r>
                      <a:r>
                        <a:rPr lang="sv-SE" sz="1000" b="0" i="0" kern="1200" dirty="0">
                          <a:solidFill>
                            <a:schemeClr val="tx1"/>
                          </a:solidFill>
                          <a:latin typeface="+mj-lt"/>
                          <a:ea typeface="+mn-ea"/>
                          <a:cs typeface="Calibri" panose="020F0502020204030204" pitchFamily="34" charset="0"/>
                        </a:rPr>
                        <a:t>RAG laboratoriemedicin IT fortsätter arbetet med Lab-portalen mm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sv-SE" sz="14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2034739">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200" b="0" i="0" kern="1200" spc="-21" baseline="0" dirty="0">
                          <a:solidFill>
                            <a:srgbClr val="333333"/>
                          </a:solidFill>
                          <a:latin typeface="+mj-lt"/>
                          <a:ea typeface="+mn-ea"/>
                          <a:cs typeface="Calibri" panose="020F0502020204030204" pitchFamily="34" charset="0"/>
                        </a:rPr>
                        <a:t>Stöd till RAG f</a:t>
                      </a:r>
                      <a:r>
                        <a:rPr lang="fa-IR" sz="1200" b="0" i="0" kern="1200" spc="-21" baseline="0" dirty="0">
                          <a:solidFill>
                            <a:srgbClr val="333333"/>
                          </a:solidFill>
                          <a:latin typeface="+mj-lt"/>
                          <a:ea typeface="+mn-ea"/>
                          <a:cs typeface="Calibri" panose="020F0502020204030204" pitchFamily="34" charset="0"/>
                        </a:rPr>
                        <a:t>ör att uppnå en tillgänglig och jämlik och patientsäker diagnostik </a:t>
                      </a:r>
                    </a:p>
                    <a:p>
                      <a:pPr marL="0" algn="l" defTabSz="1219170" rtl="0" eaLnBrk="1" latinLnBrk="0" hangingPunct="1"/>
                      <a:endParaRPr lang="sv-SE" sz="1200" b="0" i="0" kern="1200" spc="-21" baseline="0" dirty="0">
                        <a:solidFill>
                          <a:srgbClr val="333333"/>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buFont typeface="Arial" panose="020B0604020202020204" pitchFamily="34" charset="0"/>
                        <a:buNone/>
                      </a:pPr>
                      <a:r>
                        <a:rPr lang="sv-SE" sz="1200" b="0" i="0" kern="1200" spc="-57" baseline="0" dirty="0">
                          <a:solidFill>
                            <a:schemeClr val="tx1"/>
                          </a:solidFill>
                          <a:latin typeface="+mj-lt"/>
                          <a:ea typeface="+mn-ea"/>
                          <a:cs typeface="Calibri" panose="020F0502020204030204" pitchFamily="34" charset="0"/>
                        </a:rPr>
                        <a:t>Verka för att, tillsammans med RSL och Regionala vårdkompetensrådet,  etablera gemensamma anställningar och stödja linjen i samrekryteringar inom kritiska områden med specialistkompetensbrist. </a:t>
                      </a:r>
                    </a:p>
                    <a:p>
                      <a:pPr algn="l">
                        <a:buFont typeface="Arial" panose="020B0604020202020204" pitchFamily="34" charset="0"/>
                        <a:buNone/>
                      </a:pPr>
                      <a:br>
                        <a:rPr lang="sv-SE" sz="1200" b="1" i="0" kern="1200" spc="-57" baseline="0" dirty="0">
                          <a:solidFill>
                            <a:schemeClr val="tx1"/>
                          </a:solidFill>
                          <a:latin typeface="+mj-lt"/>
                          <a:ea typeface="+mn-ea"/>
                          <a:cs typeface="Calibri" panose="020F0502020204030204" pitchFamily="34" charset="0"/>
                        </a:rPr>
                      </a:br>
                      <a:endParaRPr lang="sv-SE" sz="1200" b="0" i="0" kern="1200" spc="-57" baseline="0" dirty="0">
                        <a:solidFill>
                          <a:schemeClr val="tx1"/>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0" i="0" kern="1200" spc="-57" baseline="0" dirty="0">
                          <a:solidFill>
                            <a:schemeClr val="tx1"/>
                          </a:solidFill>
                          <a:latin typeface="+mj-lt"/>
                          <a:ea typeface="+mn-ea"/>
                          <a:cs typeface="Calibri" panose="020F0502020204030204" pitchFamily="34" charset="0"/>
                        </a:rPr>
                        <a:t>Under 2023 fortsätter det redan påbörjade arbetet.  2021 etablerades kontakt med det regionala vårdkompetensrådet efter det att samtliga RAG inkommit med sin kartläggning över bristyrken och dess konsekvenser. 2022 genomfördes tillsammans med KR ytterligare en kompetenskartläggning. Flertalet RAG-initiativ kring samrekryteringar inom områden med akut kompetensbrist –dock utan resultat. Under sommaren  ges ökat stöd och bemanning över regiongränserna från Klinisk Kemi (RÖ)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000" b="0" i="0" kern="1200" spc="-57" baseline="0" dirty="0">
                        <a:solidFill>
                          <a:schemeClr val="tx1"/>
                        </a:solidFill>
                        <a:latin typeface="+mj-lt"/>
                        <a:ea typeface="+mn-ea"/>
                        <a:cs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dirty="0">
                          <a:solidFill>
                            <a:schemeClr val="tx1"/>
                          </a:solidFill>
                          <a:latin typeface="+mj-lt"/>
                          <a:ea typeface="+mn-ea"/>
                          <a:cs typeface="Calibri" panose="020F0502020204030204" pitchFamily="34" charset="0"/>
                        </a:rPr>
                        <a:t>230206 </a:t>
                      </a:r>
                      <a:r>
                        <a:rPr lang="sv-SE" sz="1000" b="0" i="0" kern="1200" spc="-57" baseline="0" dirty="0">
                          <a:solidFill>
                            <a:schemeClr val="tx1"/>
                          </a:solidFill>
                          <a:latin typeface="+mj-lt"/>
                          <a:ea typeface="+mn-ea"/>
                          <a:cs typeface="Calibri" panose="020F0502020204030204" pitchFamily="34" charset="0"/>
                        </a:rPr>
                        <a:t>Statusrapport från </a:t>
                      </a:r>
                      <a:r>
                        <a:rPr lang="sv-SE" sz="1000" b="0" i="0" kern="1200" spc="-57" baseline="0" dirty="0" err="1">
                          <a:solidFill>
                            <a:schemeClr val="tx1"/>
                          </a:solidFill>
                          <a:latin typeface="+mj-lt"/>
                          <a:ea typeface="+mn-ea"/>
                          <a:cs typeface="Calibri" panose="020F0502020204030204" pitchFamily="34" charset="0"/>
                        </a:rPr>
                        <a:t>Labcheferna</a:t>
                      </a:r>
                      <a:r>
                        <a:rPr lang="sv-SE" sz="1000" b="0" i="0" kern="1200" spc="-57" baseline="0" dirty="0">
                          <a:solidFill>
                            <a:schemeClr val="tx1"/>
                          </a:solidFill>
                          <a:latin typeface="+mj-lt"/>
                          <a:ea typeface="+mn-ea"/>
                          <a:cs typeface="Calibri" panose="020F0502020204030204" pitchFamily="34" charset="0"/>
                        </a:rPr>
                        <a:t>: under våren kommer de  etablera ett nätverk med HR-representanter inom SÖSR för att kunna bistå Linjen och RAG med det stöd som behövs.                                                                                                                                  </a:t>
                      </a:r>
                      <a:r>
                        <a:rPr lang="sv-SE" sz="1000" b="1" i="0" kern="1200" spc="-57" baseline="0" dirty="0">
                          <a:solidFill>
                            <a:schemeClr val="tx1"/>
                          </a:solidFill>
                          <a:latin typeface="+mj-lt"/>
                          <a:ea typeface="+mn-ea"/>
                          <a:cs typeface="Calibri" panose="020F0502020204030204" pitchFamily="34" charset="0"/>
                        </a:rPr>
                        <a:t>230405</a:t>
                      </a:r>
                      <a:r>
                        <a:rPr lang="sv-SE" sz="1000" b="0" i="0" kern="1200" spc="-57" baseline="0" dirty="0">
                          <a:solidFill>
                            <a:schemeClr val="tx1"/>
                          </a:solidFill>
                          <a:latin typeface="+mj-lt"/>
                          <a:ea typeface="+mn-ea"/>
                          <a:cs typeface="Calibri" panose="020F0502020204030204" pitchFamily="34" charset="0"/>
                        </a:rPr>
                        <a:t> Dialog om kompetensförsörjningsarbetet och resultat i  dagens digitala forum</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i="0" kern="1200" spc="-57" baseline="0" dirty="0">
                          <a:solidFill>
                            <a:schemeClr val="tx1"/>
                          </a:solidFill>
                          <a:latin typeface="+mj-lt"/>
                          <a:ea typeface="+mn-ea"/>
                          <a:cs typeface="Calibri" panose="020F0502020204030204" pitchFamily="34" charset="0"/>
                        </a:rPr>
                        <a:t>230615</a:t>
                      </a:r>
                      <a:r>
                        <a:rPr lang="sv-SE" sz="1000" b="0" i="0" kern="1200" spc="-57" baseline="0" dirty="0">
                          <a:solidFill>
                            <a:schemeClr val="tx1"/>
                          </a:solidFill>
                          <a:latin typeface="+mj-lt"/>
                          <a:ea typeface="+mn-ea"/>
                          <a:cs typeface="Calibri" panose="020F0502020204030204" pitchFamily="34" charset="0"/>
                        </a:rPr>
                        <a:t>  Kontakt med HR för att bilda SÖSR Nätverk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000" b="1" kern="1200" dirty="0">
                          <a:solidFill>
                            <a:schemeClr val="tx1"/>
                          </a:solidFill>
                          <a:effectLst/>
                          <a:latin typeface="+mj-lt"/>
                          <a:ea typeface="+mn-ea"/>
                          <a:cs typeface="+mn-cs"/>
                        </a:rPr>
                        <a:t>230906 </a:t>
                      </a:r>
                      <a:r>
                        <a:rPr lang="sv-SE" sz="1000" b="0" i="0" kern="1200" spc="-57" baseline="0" dirty="0">
                          <a:solidFill>
                            <a:schemeClr val="tx1"/>
                          </a:solidFill>
                          <a:effectLst/>
                          <a:latin typeface="+mj-lt"/>
                          <a:ea typeface="+mn-ea"/>
                          <a:cs typeface="Calibri" panose="020F0502020204030204" pitchFamily="34" charset="0"/>
                        </a:rPr>
                        <a:t>U</a:t>
                      </a:r>
                      <a:r>
                        <a:rPr lang="sv-SE" sz="1000" b="0" i="0" kern="1200" spc="-57" baseline="0" dirty="0">
                          <a:solidFill>
                            <a:schemeClr val="tx1"/>
                          </a:solidFill>
                          <a:latin typeface="+mj-lt"/>
                          <a:ea typeface="+mn-ea"/>
                          <a:cs typeface="Calibri" panose="020F0502020204030204" pitchFamily="34" charset="0"/>
                        </a:rPr>
                        <a:t>ppdrag till processtöd  att bjuda in till dialogmöte med Lab-chefer/</a:t>
                      </a:r>
                      <a:r>
                        <a:rPr lang="sv-SE" sz="1000" b="0" i="0" kern="1200" spc="-57" baseline="0" dirty="0" err="1">
                          <a:solidFill>
                            <a:schemeClr val="tx1"/>
                          </a:solidFill>
                          <a:latin typeface="+mj-lt"/>
                          <a:ea typeface="+mn-ea"/>
                          <a:cs typeface="Calibri" panose="020F0502020204030204" pitchFamily="34" charset="0"/>
                        </a:rPr>
                        <a:t>resp</a:t>
                      </a:r>
                      <a:r>
                        <a:rPr lang="sv-SE" sz="1000" b="0" i="0" kern="1200" spc="-57" baseline="0" dirty="0">
                          <a:solidFill>
                            <a:schemeClr val="tx1"/>
                          </a:solidFill>
                          <a:latin typeface="+mj-lt"/>
                          <a:ea typeface="+mn-ea"/>
                          <a:cs typeface="Calibri" panose="020F0502020204030204" pitchFamily="34" charset="0"/>
                        </a:rPr>
                        <a:t> HR </a:t>
                      </a:r>
                      <a:endParaRPr lang="sv-SE" sz="1000" b="1" kern="1200" dirty="0">
                        <a:solidFill>
                          <a:schemeClr val="tx1"/>
                        </a:solidFill>
                        <a:effectLst/>
                        <a:latin typeface="+mj-lt"/>
                        <a:ea typeface="+mn-ea"/>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000" b="0" i="0" kern="1200" spc="-57" baseline="0" dirty="0">
                        <a:solidFill>
                          <a:schemeClr val="tx1"/>
                        </a:solidFill>
                        <a:latin typeface="+mj-lt"/>
                        <a:ea typeface="+mn-ea"/>
                        <a:cs typeface="Calibri" panose="020F050202020403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buFont typeface="Arial" panose="020B0604020202020204" pitchFamily="34" charset="0"/>
                        <a:buNone/>
                      </a:pPr>
                      <a:endParaRPr lang="sv-SE" sz="14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3" name="Freeform 153">
            <a:extLst>
              <a:ext uri="{FF2B5EF4-FFF2-40B4-BE49-F238E27FC236}">
                <a16:creationId xmlns:a16="http://schemas.microsoft.com/office/drawing/2014/main" id="{385C691A-9B35-4280-8494-8093EA4DB6AD}"/>
              </a:ext>
            </a:extLst>
          </p:cNvPr>
          <p:cNvSpPr/>
          <p:nvPr/>
        </p:nvSpPr>
        <p:spPr>
          <a:xfrm>
            <a:off x="11221270" y="3510160"/>
            <a:ext cx="294133" cy="288036"/>
          </a:xfrm>
          <a:custGeom>
            <a:avLst/>
            <a:gdLst/>
            <a:ahLst/>
            <a:cxnLst/>
            <a:rect l="0" t="0" r="0" b="0"/>
            <a:pathLst>
              <a:path w="294133" h="288036">
                <a:moveTo>
                  <a:pt x="0" y="144018"/>
                </a:moveTo>
                <a:cubicBezTo>
                  <a:pt x="0" y="64516"/>
                  <a:pt x="65786" y="0"/>
                  <a:pt x="147067" y="0"/>
                </a:cubicBezTo>
                <a:cubicBezTo>
                  <a:pt x="228347" y="0"/>
                  <a:pt x="294133" y="64516"/>
                  <a:pt x="294133" y="144018"/>
                </a:cubicBezTo>
                <a:cubicBezTo>
                  <a:pt x="294133" y="223519"/>
                  <a:pt x="228347" y="288036"/>
                  <a:pt x="147067" y="288036"/>
                </a:cubicBezTo>
                <a:cubicBezTo>
                  <a:pt x="65786" y="288036"/>
                  <a:pt x="0" y="223519"/>
                  <a:pt x="0" y="144018"/>
                </a:cubicBezTo>
                <a:close/>
                <a:moveTo>
                  <a:pt x="-2792730" y="4462271"/>
                </a:moveTo>
              </a:path>
            </a:pathLst>
          </a:cu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6" name="Freeform 153">
            <a:extLst>
              <a:ext uri="{FF2B5EF4-FFF2-40B4-BE49-F238E27FC236}">
                <a16:creationId xmlns:a16="http://schemas.microsoft.com/office/drawing/2014/main" id="{4E5C27EC-6637-5FAA-4E33-4A23AF81EBEA}"/>
              </a:ext>
            </a:extLst>
          </p:cNvPr>
          <p:cNvSpPr/>
          <p:nvPr/>
        </p:nvSpPr>
        <p:spPr>
          <a:xfrm>
            <a:off x="11229070" y="1899645"/>
            <a:ext cx="294133" cy="288036"/>
          </a:xfrm>
          <a:custGeom>
            <a:avLst/>
            <a:gdLst/>
            <a:ahLst/>
            <a:cxnLst/>
            <a:rect l="0" t="0" r="0" b="0"/>
            <a:pathLst>
              <a:path w="294133" h="288036">
                <a:moveTo>
                  <a:pt x="0" y="144018"/>
                </a:moveTo>
                <a:cubicBezTo>
                  <a:pt x="0" y="64516"/>
                  <a:pt x="65786" y="0"/>
                  <a:pt x="147067" y="0"/>
                </a:cubicBezTo>
                <a:cubicBezTo>
                  <a:pt x="228347" y="0"/>
                  <a:pt x="294133" y="64516"/>
                  <a:pt x="294133" y="144018"/>
                </a:cubicBezTo>
                <a:cubicBezTo>
                  <a:pt x="294133" y="223519"/>
                  <a:pt x="228347" y="288036"/>
                  <a:pt x="147067" y="288036"/>
                </a:cubicBezTo>
                <a:cubicBezTo>
                  <a:pt x="65786" y="288036"/>
                  <a:pt x="0" y="223519"/>
                  <a:pt x="0" y="144018"/>
                </a:cubicBezTo>
                <a:close/>
                <a:moveTo>
                  <a:pt x="-2792730" y="4462271"/>
                </a:moveTo>
              </a:path>
            </a:pathLst>
          </a:cu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8" name="Freeform 153">
            <a:extLst>
              <a:ext uri="{FF2B5EF4-FFF2-40B4-BE49-F238E27FC236}">
                <a16:creationId xmlns:a16="http://schemas.microsoft.com/office/drawing/2014/main" id="{D2970712-FA3E-9281-65FB-E2DCBD343261}"/>
              </a:ext>
            </a:extLst>
          </p:cNvPr>
          <p:cNvSpPr/>
          <p:nvPr/>
        </p:nvSpPr>
        <p:spPr>
          <a:xfrm>
            <a:off x="11282438" y="5596858"/>
            <a:ext cx="294133" cy="288036"/>
          </a:xfrm>
          <a:custGeom>
            <a:avLst/>
            <a:gdLst/>
            <a:ahLst/>
            <a:cxnLst/>
            <a:rect l="0" t="0" r="0" b="0"/>
            <a:pathLst>
              <a:path w="294133" h="288036">
                <a:moveTo>
                  <a:pt x="0" y="144018"/>
                </a:moveTo>
                <a:cubicBezTo>
                  <a:pt x="0" y="64516"/>
                  <a:pt x="65786" y="0"/>
                  <a:pt x="147067" y="0"/>
                </a:cubicBezTo>
                <a:cubicBezTo>
                  <a:pt x="228347" y="0"/>
                  <a:pt x="294133" y="64516"/>
                  <a:pt x="294133" y="144018"/>
                </a:cubicBezTo>
                <a:cubicBezTo>
                  <a:pt x="294133" y="223519"/>
                  <a:pt x="228347" y="288036"/>
                  <a:pt x="147067" y="288036"/>
                </a:cubicBezTo>
                <a:cubicBezTo>
                  <a:pt x="65786" y="288036"/>
                  <a:pt x="0" y="223519"/>
                  <a:pt x="0" y="144018"/>
                </a:cubicBezTo>
                <a:close/>
                <a:moveTo>
                  <a:pt x="-2792730" y="4462271"/>
                </a:moveTo>
              </a:path>
            </a:pathLst>
          </a:custGeom>
          <a:solidFill>
            <a:srgbClr val="00B050"/>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Freeform 153">
            <a:extLst>
              <a:ext uri="{FF2B5EF4-FFF2-40B4-BE49-F238E27FC236}">
                <a16:creationId xmlns:a16="http://schemas.microsoft.com/office/drawing/2014/main" id="{84BC3CD1-EAD4-531B-ED93-6B675545047E}"/>
              </a:ext>
            </a:extLst>
          </p:cNvPr>
          <p:cNvSpPr/>
          <p:nvPr/>
        </p:nvSpPr>
        <p:spPr>
          <a:xfrm>
            <a:off x="11221269" y="875502"/>
            <a:ext cx="294133" cy="288036"/>
          </a:xfrm>
          <a:custGeom>
            <a:avLst/>
            <a:gdLst/>
            <a:ahLst/>
            <a:cxnLst/>
            <a:rect l="0" t="0" r="0" b="0"/>
            <a:pathLst>
              <a:path w="294133" h="288036">
                <a:moveTo>
                  <a:pt x="0" y="144018"/>
                </a:moveTo>
                <a:cubicBezTo>
                  <a:pt x="0" y="64516"/>
                  <a:pt x="65786" y="0"/>
                  <a:pt x="147067" y="0"/>
                </a:cubicBezTo>
                <a:cubicBezTo>
                  <a:pt x="228347" y="0"/>
                  <a:pt x="294133" y="64516"/>
                  <a:pt x="294133" y="144018"/>
                </a:cubicBezTo>
                <a:cubicBezTo>
                  <a:pt x="294133" y="223519"/>
                  <a:pt x="228347" y="288036"/>
                  <a:pt x="147067" y="288036"/>
                </a:cubicBezTo>
                <a:cubicBezTo>
                  <a:pt x="65786" y="288036"/>
                  <a:pt x="0" y="223519"/>
                  <a:pt x="0" y="144018"/>
                </a:cubicBezTo>
                <a:close/>
                <a:moveTo>
                  <a:pt x="-2792730" y="4462271"/>
                </a:moveTo>
              </a:path>
            </a:pathLst>
          </a:custGeom>
          <a:solidFill>
            <a:srgbClr val="0070C0"/>
          </a:solidFill>
          <a:ln w="12700">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4449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4T0CfePk2DeL4EzvGU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sw4oRVLjkeb33J03BQTYg"/>
</p:tagLst>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1272</TotalTime>
  <Words>1143</Words>
  <Application>Microsoft Office PowerPoint</Application>
  <PresentationFormat>Bredbild</PresentationFormat>
  <Paragraphs>99</Paragraphs>
  <Slides>4</Slides>
  <Notes>2</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1</vt:i4>
      </vt:variant>
      <vt:variant>
        <vt:lpstr>Bildrubriker</vt:lpstr>
      </vt:variant>
      <vt:variant>
        <vt:i4>4</vt:i4>
      </vt:variant>
    </vt:vector>
  </HeadingPairs>
  <TitlesOfParts>
    <vt:vector size="9" baseType="lpstr">
      <vt:lpstr>Arial</vt:lpstr>
      <vt:lpstr>Calibri</vt:lpstr>
      <vt:lpstr>Times New Roman</vt:lpstr>
      <vt:lpstr>1_Office-tema</vt:lpstr>
      <vt:lpstr>think-cell Slide</vt:lpstr>
      <vt:lpstr>RPO Medicinsk Diagnostik  Översiktlig handlingsplan för 2023  Uppdaterad: 2023-09-06</vt:lpstr>
      <vt:lpstr>PowerPoint-presentation</vt:lpstr>
      <vt:lpstr>PowerPoint-presentation</vt:lpstr>
      <vt:lpstr>PowerPoint-presentation</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Minich Karlsson</dc:creator>
  <cp:lastModifiedBy>Joelsson Liselotte</cp:lastModifiedBy>
  <cp:revision>113</cp:revision>
  <dcterms:created xsi:type="dcterms:W3CDTF">2020-10-30T06:43:58Z</dcterms:created>
  <dcterms:modified xsi:type="dcterms:W3CDTF">2023-09-28T06:59:18Z</dcterms:modified>
</cp:coreProperties>
</file>