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70" r:id="rId3"/>
    <p:sldId id="296" r:id="rId4"/>
    <p:sldId id="271" r:id="rId5"/>
    <p:sldId id="272" r:id="rId6"/>
    <p:sldId id="273" r:id="rId7"/>
    <p:sldId id="274" r:id="rId8"/>
    <p:sldId id="297" r:id="rId9"/>
    <p:sldId id="275" r:id="rId10"/>
    <p:sldId id="276" r:id="rId11"/>
    <p:sldId id="277" r:id="rId12"/>
    <p:sldId id="295"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FC1"/>
    <a:srgbClr val="FBB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6BNH\Downloads\Fri%20Analys%20-%20V&#229;rd%20Enhets&#246;versikt%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900" b="1" dirty="0"/>
              <a:t>Utskrivningsdestination</a:t>
            </a:r>
            <a:r>
              <a:rPr lang="sv-SE" sz="900" b="1" baseline="0" dirty="0"/>
              <a:t> patienter ≥65 år, 2022</a:t>
            </a:r>
            <a:endParaRPr lang="sv-SE" sz="9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FC-45F2-BC0C-CE7D0CD0C4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FC-45F2-BC0C-CE7D0CD0C4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FC-45F2-BC0C-CE7D0CD0C4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Blad1!$O$13:$O$15</c:f>
              <c:strCache>
                <c:ptCount val="3"/>
                <c:pt idx="0">
                  <c:v>Till hemmet</c:v>
                </c:pt>
                <c:pt idx="1">
                  <c:v>Till slutenvård</c:v>
                </c:pt>
                <c:pt idx="2">
                  <c:v>Övrigt</c:v>
                </c:pt>
              </c:strCache>
            </c:strRef>
          </c:cat>
          <c:val>
            <c:numRef>
              <c:f>Blad1!$P$13:$P$15</c:f>
              <c:numCache>
                <c:formatCode>0%</c:formatCode>
                <c:ptCount val="3"/>
                <c:pt idx="0">
                  <c:v>0.5837606837606838</c:v>
                </c:pt>
                <c:pt idx="1">
                  <c:v>0.39554334554334553</c:v>
                </c:pt>
                <c:pt idx="2">
                  <c:v>2.0695970695970699E-2</c:v>
                </c:pt>
              </c:numCache>
            </c:numRef>
          </c:val>
          <c:extLst>
            <c:ext xmlns:c16="http://schemas.microsoft.com/office/drawing/2014/chart" uri="{C3380CC4-5D6E-409C-BE32-E72D297353CC}">
              <c16:uniqueId val="{00000006-66FC-45F2-BC0C-CE7D0CD0C4F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9F0FC-FD71-4790-B9BD-4905F15315EB}" type="datetimeFigureOut">
              <a:rPr lang="sv-SE" smtClean="0"/>
              <a:t>2023-06-12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E558D-295E-4B9B-B1C1-C795BB68C978}" type="slidenum">
              <a:rPr lang="sv-SE" smtClean="0"/>
              <a:t>‹#›</a:t>
            </a:fld>
            <a:endParaRPr lang="sv-SE"/>
          </a:p>
        </p:txBody>
      </p:sp>
    </p:spTree>
    <p:extLst>
      <p:ext uri="{BB962C8B-B14F-4D97-AF65-F5344CB8AC3E}">
        <p14:creationId xmlns:p14="http://schemas.microsoft.com/office/powerpoint/2010/main" val="407782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1" dirty="0"/>
          </a:p>
        </p:txBody>
      </p:sp>
      <p:sp>
        <p:nvSpPr>
          <p:cNvPr id="4" name="Platshållare för bildnummer 3"/>
          <p:cNvSpPr>
            <a:spLocks noGrp="1"/>
          </p:cNvSpPr>
          <p:nvPr>
            <p:ph type="sldNum" sz="quarter" idx="5"/>
          </p:nvPr>
        </p:nvSpPr>
        <p:spPr/>
        <p:txBody>
          <a:bodyPr/>
          <a:lstStyle/>
          <a:p>
            <a:fld id="{122FA5B9-0782-48E9-85A5-C19076A6E3EC}" type="slidenum">
              <a:rPr lang="sv-SE" smtClean="0"/>
              <a:t>1</a:t>
            </a:fld>
            <a:endParaRPr lang="sv-SE"/>
          </a:p>
        </p:txBody>
      </p:sp>
    </p:spTree>
    <p:extLst>
      <p:ext uri="{BB962C8B-B14F-4D97-AF65-F5344CB8AC3E}">
        <p14:creationId xmlns:p14="http://schemas.microsoft.com/office/powerpoint/2010/main" val="36495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om volymen av personer över 65 år hos oss</a:t>
            </a:r>
          </a:p>
        </p:txBody>
      </p:sp>
      <p:sp>
        <p:nvSpPr>
          <p:cNvPr id="4" name="Platshållare för bildnummer 3"/>
          <p:cNvSpPr>
            <a:spLocks noGrp="1"/>
          </p:cNvSpPr>
          <p:nvPr>
            <p:ph type="sldNum" sz="quarter" idx="5"/>
          </p:nvPr>
        </p:nvSpPr>
        <p:spPr/>
        <p:txBody>
          <a:bodyPr/>
          <a:lstStyle/>
          <a:p>
            <a:fld id="{900E558D-295E-4B9B-B1C1-C795BB68C978}" type="slidenum">
              <a:rPr lang="sv-SE" smtClean="0"/>
              <a:t>2</a:t>
            </a:fld>
            <a:endParaRPr lang="sv-SE"/>
          </a:p>
        </p:txBody>
      </p:sp>
    </p:spTree>
    <p:extLst>
      <p:ext uri="{BB962C8B-B14F-4D97-AF65-F5344CB8AC3E}">
        <p14:creationId xmlns:p14="http://schemas.microsoft.com/office/powerpoint/2010/main" val="298429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ALMA, flytt och högre belastning på geriatriska kliniken, upplevde problem – hur göra?</a:t>
            </a:r>
          </a:p>
        </p:txBody>
      </p:sp>
      <p:sp>
        <p:nvSpPr>
          <p:cNvPr id="4" name="Platshållare för bildnummer 3"/>
          <p:cNvSpPr>
            <a:spLocks noGrp="1"/>
          </p:cNvSpPr>
          <p:nvPr>
            <p:ph type="sldNum" sz="quarter" idx="5"/>
          </p:nvPr>
        </p:nvSpPr>
        <p:spPr/>
        <p:txBody>
          <a:bodyPr/>
          <a:lstStyle/>
          <a:p>
            <a:fld id="{900E558D-295E-4B9B-B1C1-C795BB68C978}" type="slidenum">
              <a:rPr lang="sv-SE" smtClean="0"/>
              <a:t>4</a:t>
            </a:fld>
            <a:endParaRPr lang="sv-SE"/>
          </a:p>
        </p:txBody>
      </p:sp>
    </p:spTree>
    <p:extLst>
      <p:ext uri="{BB962C8B-B14F-4D97-AF65-F5344CB8AC3E}">
        <p14:creationId xmlns:p14="http://schemas.microsoft.com/office/powerpoint/2010/main" val="314589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sammanföll med ett beslut om allmänt införande av CFS inom RÖ. Vi blev nyfikna på om det var bra eller dåligt på akuten, började läsa in oss</a:t>
            </a:r>
          </a:p>
        </p:txBody>
      </p:sp>
      <p:sp>
        <p:nvSpPr>
          <p:cNvPr id="4" name="Platshållare för bildnummer 3"/>
          <p:cNvSpPr>
            <a:spLocks noGrp="1"/>
          </p:cNvSpPr>
          <p:nvPr>
            <p:ph type="sldNum" sz="quarter" idx="5"/>
          </p:nvPr>
        </p:nvSpPr>
        <p:spPr/>
        <p:txBody>
          <a:bodyPr/>
          <a:lstStyle/>
          <a:p>
            <a:fld id="{900E558D-295E-4B9B-B1C1-C795BB68C978}" type="slidenum">
              <a:rPr lang="sv-SE" smtClean="0"/>
              <a:t>5</a:t>
            </a:fld>
            <a:endParaRPr lang="sv-SE"/>
          </a:p>
        </p:txBody>
      </p:sp>
    </p:spTree>
    <p:extLst>
      <p:ext uri="{BB962C8B-B14F-4D97-AF65-F5344CB8AC3E}">
        <p14:creationId xmlns:p14="http://schemas.microsoft.com/office/powerpoint/2010/main" val="420283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läst in oss på CFS upptäckte vi att det verkade bra, men att det fanns kunskapsluckor. Därför startade vi också ett rätt stort forskningsprojekt kopplat till CFS. Som resultat av det vet vi nu detta och vi har bestämt att fortsätta med </a:t>
            </a:r>
          </a:p>
        </p:txBody>
      </p:sp>
      <p:sp>
        <p:nvSpPr>
          <p:cNvPr id="4" name="Platshållare för bildnummer 3"/>
          <p:cNvSpPr>
            <a:spLocks noGrp="1"/>
          </p:cNvSpPr>
          <p:nvPr>
            <p:ph type="sldNum" sz="quarter" idx="5"/>
          </p:nvPr>
        </p:nvSpPr>
        <p:spPr/>
        <p:txBody>
          <a:bodyPr/>
          <a:lstStyle/>
          <a:p>
            <a:fld id="{900E558D-295E-4B9B-B1C1-C795BB68C978}" type="slidenum">
              <a:rPr lang="sv-SE" smtClean="0"/>
              <a:t>7</a:t>
            </a:fld>
            <a:endParaRPr lang="sv-SE"/>
          </a:p>
        </p:txBody>
      </p:sp>
    </p:spTree>
    <p:extLst>
      <p:ext uri="{BB962C8B-B14F-4D97-AF65-F5344CB8AC3E}">
        <p14:creationId xmlns:p14="http://schemas.microsoft.com/office/powerpoint/2010/main" val="215886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Identifikation av riskpatienter är ju dock bara början. Vi vill ju förbättra omhändertagandet både på akuten, och helst påverka situationen efter akutbesöket för de som vi identifierat som sköra. </a:t>
            </a:r>
          </a:p>
        </p:txBody>
      </p:sp>
      <p:sp>
        <p:nvSpPr>
          <p:cNvPr id="4" name="Platshållare för bildnummer 3"/>
          <p:cNvSpPr>
            <a:spLocks noGrp="1"/>
          </p:cNvSpPr>
          <p:nvPr>
            <p:ph type="sldNum" sz="quarter" idx="5"/>
          </p:nvPr>
        </p:nvSpPr>
        <p:spPr/>
        <p:txBody>
          <a:bodyPr/>
          <a:lstStyle/>
          <a:p>
            <a:fld id="{900E558D-295E-4B9B-B1C1-C795BB68C978}" type="slidenum">
              <a:rPr lang="sv-SE" smtClean="0"/>
              <a:t>9</a:t>
            </a:fld>
            <a:endParaRPr lang="sv-SE"/>
          </a:p>
        </p:txBody>
      </p:sp>
    </p:spTree>
    <p:extLst>
      <p:ext uri="{BB962C8B-B14F-4D97-AF65-F5344CB8AC3E}">
        <p14:creationId xmlns:p14="http://schemas.microsoft.com/office/powerpoint/2010/main" val="154932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gjort och gör </a:t>
            </a:r>
            <a:r>
              <a:rPr lang="sv-SE" dirty="0" err="1"/>
              <a:t>x,x,x,x</a:t>
            </a:r>
            <a:r>
              <a:rPr lang="sv-SE" dirty="0"/>
              <a:t> och x och ser en del framgångar men fortsatt är vi bara i början</a:t>
            </a:r>
          </a:p>
        </p:txBody>
      </p:sp>
      <p:sp>
        <p:nvSpPr>
          <p:cNvPr id="4" name="Platshållare för bildnummer 3"/>
          <p:cNvSpPr>
            <a:spLocks noGrp="1"/>
          </p:cNvSpPr>
          <p:nvPr>
            <p:ph type="sldNum" sz="quarter" idx="5"/>
          </p:nvPr>
        </p:nvSpPr>
        <p:spPr/>
        <p:txBody>
          <a:bodyPr/>
          <a:lstStyle/>
          <a:p>
            <a:fld id="{900E558D-295E-4B9B-B1C1-C795BB68C978}" type="slidenum">
              <a:rPr lang="sv-SE" smtClean="0"/>
              <a:t>10</a:t>
            </a:fld>
            <a:endParaRPr lang="sv-SE"/>
          </a:p>
        </p:txBody>
      </p:sp>
    </p:spTree>
    <p:extLst>
      <p:ext uri="{BB962C8B-B14F-4D97-AF65-F5344CB8AC3E}">
        <p14:creationId xmlns:p14="http://schemas.microsoft.com/office/powerpoint/2010/main" val="140684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E6B8B6-C9E5-B073-1303-134BF335D6B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DE60F4-8E63-BC4C-6F87-D95AED0DF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F23D6C7-1322-4228-4B71-8D741A733F63}"/>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494B65D5-26A3-FB29-C463-7449FBFC7E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9C7C0A-D911-268A-C6F4-45A3DE1A0B2B}"/>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37659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2C517-9EED-2A6C-DBF3-10E0EE2A5B1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46E1387-6A7F-2DDE-F386-8E524A9BCE1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1FD5EE-BEF0-40EB-5310-7F40CD21B69D}"/>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42277E6B-640C-AE3C-3B0B-79FC588DBB2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AD66F5-6787-589A-67C4-7FCC94183174}"/>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283866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BFD5628-3CD2-A6C5-38E1-F04843B9B27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9C8EC09-8407-73BC-A032-E724D3CAC87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3B8D6F-D8B3-73CE-486F-EAD14973AF55}"/>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9F3BDC1C-875E-C2A8-D729-40B07ED5C2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9E247F-8538-7DA7-9B01-69921EC2AE3E}"/>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137781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20621B-9D8C-512B-E7BC-909ABC5755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E2F66CA-84AD-E240-05E5-A7BA91B706E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B96B0C-008F-680F-D52F-A34EA3E1C005}"/>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42E0993D-0980-FD3B-3BBD-405720EFAA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AF0CB9-19B1-F27B-072A-62E0D160341F}"/>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317890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065AE9-30B8-3011-E832-58B6154B142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9711172-0322-B322-03C1-33C27872A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352079B-B48C-F482-5B3D-F5E98608A591}"/>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2F5A9184-50AD-680D-8F20-4C6C1FEF89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54DEB30-26BA-55CE-E92D-9EE5C9210809}"/>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247902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A4AD26-4B79-63EE-6573-08148774E85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566612-5B3D-93CE-2F1C-33C0E4DF8BB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AE3FE49-F4B6-7A43-B725-0C94077FF52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FA55D56-1DA5-DA90-3E3C-D3BD15A92C01}"/>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6" name="Platshållare för sidfot 5">
            <a:extLst>
              <a:ext uri="{FF2B5EF4-FFF2-40B4-BE49-F238E27FC236}">
                <a16:creationId xmlns:a16="http://schemas.microsoft.com/office/drawing/2014/main" id="{9BE52E1E-0BA5-7315-F54A-99E98B0E0BD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D73652B-37F3-BFED-F046-9FC0C8E21075}"/>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119187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89FD87-ACB5-F1C9-A42D-0AAD0E2C081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832E80B-67E1-16F8-BFF0-6DB671CB9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1B6736B-5C4F-C5E7-26C2-212483D4358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B0889F1-03DF-42BC-9FC5-FA4E8A96F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5E904A1-24C4-3398-FD81-93D03CDA271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F6AFFA1-626D-A0B6-4ECE-83CB549169ED}"/>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8" name="Platshållare för sidfot 7">
            <a:extLst>
              <a:ext uri="{FF2B5EF4-FFF2-40B4-BE49-F238E27FC236}">
                <a16:creationId xmlns:a16="http://schemas.microsoft.com/office/drawing/2014/main" id="{6F313265-0808-4A02-875D-41C27C0B896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60C49E5-6313-2BDB-EF17-FACF366ECD3C}"/>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50809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04CF4-DCED-826D-0764-CC45300E407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45F77AA-C84B-43FA-2275-DD6F5A120086}"/>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4" name="Platshållare för sidfot 3">
            <a:extLst>
              <a:ext uri="{FF2B5EF4-FFF2-40B4-BE49-F238E27FC236}">
                <a16:creationId xmlns:a16="http://schemas.microsoft.com/office/drawing/2014/main" id="{862D0953-B932-8273-D3AA-74E15CDCA11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FF70360-86EB-E641-950A-B89009925C18}"/>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18659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7B13A41-925F-DF40-3778-0CC0D7AE3276}"/>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3" name="Platshållare för sidfot 2">
            <a:extLst>
              <a:ext uri="{FF2B5EF4-FFF2-40B4-BE49-F238E27FC236}">
                <a16:creationId xmlns:a16="http://schemas.microsoft.com/office/drawing/2014/main" id="{83BEB307-BC5D-7372-74B3-A86CB171F04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A57A463-3ED7-E3E6-E841-B25FDE8BCD76}"/>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193690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D6D6-CF68-C114-EF28-8F4388A889F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BE597A-7C92-44B0-9D0D-794F87068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5B4B220-A04E-585F-50A3-28F49087C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D5A01-9BCC-4A32-33DC-2E84D60342CA}"/>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6" name="Platshållare för sidfot 5">
            <a:extLst>
              <a:ext uri="{FF2B5EF4-FFF2-40B4-BE49-F238E27FC236}">
                <a16:creationId xmlns:a16="http://schemas.microsoft.com/office/drawing/2014/main" id="{B3CC1FF4-3E52-D5C3-22D2-A335F90FDD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F43212-D42C-AE44-0B3B-32767DB02F0D}"/>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221434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25CCB-733B-8738-C33F-6F68793EE6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F39A0A5-5B4D-FF14-CB1D-A02734625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20307D-1989-8B8B-6585-7734CC7DE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6F54C0E-070A-7825-EFF7-90BF38BFBE24}"/>
              </a:ext>
            </a:extLst>
          </p:cNvPr>
          <p:cNvSpPr>
            <a:spLocks noGrp="1"/>
          </p:cNvSpPr>
          <p:nvPr>
            <p:ph type="dt" sz="half" idx="10"/>
          </p:nvPr>
        </p:nvSpPr>
        <p:spPr/>
        <p:txBody>
          <a:bodyPr/>
          <a:lstStyle/>
          <a:p>
            <a:fld id="{69BEE835-78B1-4ADC-AF8B-7EB7BFCA4D36}" type="datetimeFigureOut">
              <a:rPr lang="sv-SE" smtClean="0"/>
              <a:t>2023-06-12</a:t>
            </a:fld>
            <a:endParaRPr lang="sv-SE"/>
          </a:p>
        </p:txBody>
      </p:sp>
      <p:sp>
        <p:nvSpPr>
          <p:cNvPr id="6" name="Platshållare för sidfot 5">
            <a:extLst>
              <a:ext uri="{FF2B5EF4-FFF2-40B4-BE49-F238E27FC236}">
                <a16:creationId xmlns:a16="http://schemas.microsoft.com/office/drawing/2014/main" id="{495690E6-3FFD-CEAF-6C11-D89FCC85EE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C86E70F-B674-1FC8-61C5-2A979CBC6883}"/>
              </a:ext>
            </a:extLst>
          </p:cNvPr>
          <p:cNvSpPr>
            <a:spLocks noGrp="1"/>
          </p:cNvSpPr>
          <p:nvPr>
            <p:ph type="sldNum" sz="quarter" idx="12"/>
          </p:nvPr>
        </p:nvSpPr>
        <p:spPr/>
        <p:txBody>
          <a:bodyPr/>
          <a:lstStyle/>
          <a:p>
            <a:fld id="{8613B825-5157-4807-B215-8605D2B4B36D}" type="slidenum">
              <a:rPr lang="sv-SE" smtClean="0"/>
              <a:t>‹#›</a:t>
            </a:fld>
            <a:endParaRPr lang="sv-SE"/>
          </a:p>
        </p:txBody>
      </p:sp>
    </p:spTree>
    <p:extLst>
      <p:ext uri="{BB962C8B-B14F-4D97-AF65-F5344CB8AC3E}">
        <p14:creationId xmlns:p14="http://schemas.microsoft.com/office/powerpoint/2010/main" val="372944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CD8B897-1834-30A9-3163-A912C01D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1C2BC0-3E20-16C0-61A6-0EB632FA4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4D3D3E-EB0D-B13D-5736-3D0A83ACD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EE835-78B1-4ADC-AF8B-7EB7BFCA4D36}" type="datetimeFigureOut">
              <a:rPr lang="sv-SE" smtClean="0"/>
              <a:t>2023-06-12</a:t>
            </a:fld>
            <a:endParaRPr lang="sv-SE"/>
          </a:p>
        </p:txBody>
      </p:sp>
      <p:sp>
        <p:nvSpPr>
          <p:cNvPr id="5" name="Platshållare för sidfot 4">
            <a:extLst>
              <a:ext uri="{FF2B5EF4-FFF2-40B4-BE49-F238E27FC236}">
                <a16:creationId xmlns:a16="http://schemas.microsoft.com/office/drawing/2014/main" id="{4A79F8C4-62A0-CE1E-285F-14585888F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9FE1CD8-718C-472D-3561-D6485D1F7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3B825-5157-4807-B215-8605D2B4B36D}" type="slidenum">
              <a:rPr lang="sv-SE" smtClean="0"/>
              <a:t>‹#›</a:t>
            </a:fld>
            <a:endParaRPr lang="sv-SE"/>
          </a:p>
        </p:txBody>
      </p:sp>
    </p:spTree>
    <p:extLst>
      <p:ext uri="{BB962C8B-B14F-4D97-AF65-F5344CB8AC3E}">
        <p14:creationId xmlns:p14="http://schemas.microsoft.com/office/powerpoint/2010/main" val="211383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chart" Target="../charts/char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7000"/>
          </a:schemeClr>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1DFA67E-DF80-7417-AC43-BF0E75CB8B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89359">
            <a:off x="4690628" y="3617598"/>
            <a:ext cx="3362954" cy="2526442"/>
          </a:xfrm>
          <a:prstGeom prst="rect">
            <a:avLst/>
          </a:prstGeom>
        </p:spPr>
      </p:pic>
      <p:sp>
        <p:nvSpPr>
          <p:cNvPr id="6" name="Rektangel 5">
            <a:extLst>
              <a:ext uri="{FF2B5EF4-FFF2-40B4-BE49-F238E27FC236}">
                <a16:creationId xmlns:a16="http://schemas.microsoft.com/office/drawing/2014/main" id="{E234F97E-4021-1639-66D7-F6921CC04FDA}"/>
              </a:ext>
            </a:extLst>
          </p:cNvPr>
          <p:cNvSpPr/>
          <p:nvPr/>
        </p:nvSpPr>
        <p:spPr>
          <a:xfrm>
            <a:off x="0" y="649822"/>
            <a:ext cx="12192000" cy="2504344"/>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sv-SE" sz="3200" dirty="0"/>
              <a:t>Arbetet med sköra äldre på akutmottagningen US</a:t>
            </a:r>
          </a:p>
        </p:txBody>
      </p:sp>
      <p:pic>
        <p:nvPicPr>
          <p:cNvPr id="9" name="Bildobjekt 8">
            <a:extLst>
              <a:ext uri="{FF2B5EF4-FFF2-40B4-BE49-F238E27FC236}">
                <a16:creationId xmlns:a16="http://schemas.microsoft.com/office/drawing/2014/main" id="{6B9710D6-9286-CF0E-B88F-6805C83736A7}"/>
              </a:ext>
            </a:extLst>
          </p:cNvPr>
          <p:cNvPicPr>
            <a:picLocks noChangeAspect="1"/>
          </p:cNvPicPr>
          <p:nvPr/>
        </p:nvPicPr>
        <p:blipFill>
          <a:blip r:embed="rId4"/>
          <a:stretch>
            <a:fillRect/>
          </a:stretch>
        </p:blipFill>
        <p:spPr>
          <a:xfrm>
            <a:off x="10900880" y="5804016"/>
            <a:ext cx="876614" cy="774031"/>
          </a:xfrm>
          <a:prstGeom prst="rect">
            <a:avLst/>
          </a:prstGeom>
        </p:spPr>
      </p:pic>
      <p:sp>
        <p:nvSpPr>
          <p:cNvPr id="2" name="textruta 1">
            <a:extLst>
              <a:ext uri="{FF2B5EF4-FFF2-40B4-BE49-F238E27FC236}">
                <a16:creationId xmlns:a16="http://schemas.microsoft.com/office/drawing/2014/main" id="{BAA195D9-53FE-D0F6-5524-CDB782F83DFC}"/>
              </a:ext>
            </a:extLst>
          </p:cNvPr>
          <p:cNvSpPr txBox="1"/>
          <p:nvPr/>
        </p:nvSpPr>
        <p:spPr>
          <a:xfrm>
            <a:off x="92364" y="6393381"/>
            <a:ext cx="6151418" cy="369332"/>
          </a:xfrm>
          <a:prstGeom prst="rect">
            <a:avLst/>
          </a:prstGeom>
          <a:noFill/>
        </p:spPr>
        <p:txBody>
          <a:bodyPr wrap="square" rtlCol="0">
            <a:spAutoFit/>
          </a:bodyPr>
          <a:lstStyle/>
          <a:p>
            <a:r>
              <a:rPr lang="sv-SE" dirty="0"/>
              <a:t>Samia Munir Ehrlington &amp; Erika Hörlin</a:t>
            </a:r>
          </a:p>
        </p:txBody>
      </p:sp>
    </p:spTree>
    <p:extLst>
      <p:ext uri="{BB962C8B-B14F-4D97-AF65-F5344CB8AC3E}">
        <p14:creationId xmlns:p14="http://schemas.microsoft.com/office/powerpoint/2010/main" val="19637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96971-E89B-38D4-A750-47EFC901A59E}"/>
              </a:ext>
            </a:extLst>
          </p:cNvPr>
          <p:cNvSpPr>
            <a:spLocks noGrp="1"/>
          </p:cNvSpPr>
          <p:nvPr>
            <p:ph type="title"/>
          </p:nvPr>
        </p:nvSpPr>
        <p:spPr>
          <a:solidFill>
            <a:schemeClr val="bg2"/>
          </a:solidFill>
        </p:spPr>
        <p:txBody>
          <a:bodyPr/>
          <a:lstStyle/>
          <a:p>
            <a:pPr algn="ctr"/>
            <a:r>
              <a:rPr lang="sv-SE" dirty="0"/>
              <a:t>Vad vi har gjort, gör och vill göra</a:t>
            </a:r>
          </a:p>
        </p:txBody>
      </p:sp>
      <p:sp>
        <p:nvSpPr>
          <p:cNvPr id="3" name="Platshållare för innehåll 2">
            <a:extLst>
              <a:ext uri="{FF2B5EF4-FFF2-40B4-BE49-F238E27FC236}">
                <a16:creationId xmlns:a16="http://schemas.microsoft.com/office/drawing/2014/main" id="{72FEACA2-5B05-B8B4-A2C4-94443946A31B}"/>
              </a:ext>
            </a:extLst>
          </p:cNvPr>
          <p:cNvSpPr>
            <a:spLocks noGrp="1"/>
          </p:cNvSpPr>
          <p:nvPr>
            <p:ph idx="1"/>
          </p:nvPr>
        </p:nvSpPr>
        <p:spPr>
          <a:xfrm>
            <a:off x="838200" y="2007495"/>
            <a:ext cx="3145971" cy="4351338"/>
          </a:xfrm>
        </p:spPr>
        <p:txBody>
          <a:bodyPr>
            <a:normAutofit lnSpcReduction="10000"/>
          </a:bodyPr>
          <a:lstStyle/>
          <a:p>
            <a:r>
              <a:rPr lang="sv-SE" sz="2400" dirty="0"/>
              <a:t>CFS</a:t>
            </a:r>
          </a:p>
          <a:p>
            <a:r>
              <a:rPr lang="sv-SE" sz="2400" dirty="0"/>
              <a:t>Utbildning</a:t>
            </a:r>
          </a:p>
          <a:p>
            <a:r>
              <a:rPr lang="sv-SE" sz="2400" dirty="0"/>
              <a:t>Arbetsstruktur</a:t>
            </a:r>
          </a:p>
          <a:p>
            <a:r>
              <a:rPr lang="sv-SE" sz="2400" dirty="0"/>
              <a:t>GEM-resurs</a:t>
            </a:r>
          </a:p>
          <a:p>
            <a:r>
              <a:rPr lang="sv-SE" sz="2400" dirty="0"/>
              <a:t>Dokumentation</a:t>
            </a:r>
          </a:p>
          <a:p>
            <a:r>
              <a:rPr lang="sv-SE" sz="2400" dirty="0"/>
              <a:t>Paramedicin</a:t>
            </a:r>
          </a:p>
          <a:p>
            <a:r>
              <a:rPr lang="sv-SE" sz="2400" dirty="0"/>
              <a:t>Samarbeten</a:t>
            </a:r>
          </a:p>
          <a:p>
            <a:r>
              <a:rPr lang="sv-SE" sz="2400" dirty="0"/>
              <a:t>PREM</a:t>
            </a:r>
          </a:p>
          <a:p>
            <a:r>
              <a:rPr lang="sv-SE" sz="2400" dirty="0"/>
              <a:t>Kvalitets-</a:t>
            </a:r>
            <a:br>
              <a:rPr lang="sv-SE" sz="2400" dirty="0"/>
            </a:br>
            <a:r>
              <a:rPr lang="sv-SE" sz="2400" dirty="0"/>
              <a:t>indikatorer</a:t>
            </a:r>
          </a:p>
        </p:txBody>
      </p:sp>
      <p:pic>
        <p:nvPicPr>
          <p:cNvPr id="5" name="Bildobjekt 4">
            <a:extLst>
              <a:ext uri="{FF2B5EF4-FFF2-40B4-BE49-F238E27FC236}">
                <a16:creationId xmlns:a16="http://schemas.microsoft.com/office/drawing/2014/main" id="{E79D95A5-5B6D-BA6E-E597-AEAA4E5AF5DF}"/>
              </a:ext>
            </a:extLst>
          </p:cNvPr>
          <p:cNvPicPr>
            <a:picLocks noChangeAspect="1"/>
          </p:cNvPicPr>
          <p:nvPr/>
        </p:nvPicPr>
        <p:blipFill>
          <a:blip r:embed="rId3"/>
          <a:stretch>
            <a:fillRect/>
          </a:stretch>
        </p:blipFill>
        <p:spPr>
          <a:xfrm>
            <a:off x="3158860" y="1873454"/>
            <a:ext cx="8194940" cy="4619421"/>
          </a:xfrm>
          <a:prstGeom prst="rect">
            <a:avLst/>
          </a:prstGeom>
        </p:spPr>
      </p:pic>
    </p:spTree>
    <p:extLst>
      <p:ext uri="{BB962C8B-B14F-4D97-AF65-F5344CB8AC3E}">
        <p14:creationId xmlns:p14="http://schemas.microsoft.com/office/powerpoint/2010/main" val="115188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80859-4AE7-3B8E-77B0-BD20155654C8}"/>
              </a:ext>
            </a:extLst>
          </p:cNvPr>
          <p:cNvSpPr>
            <a:spLocks noGrp="1"/>
          </p:cNvSpPr>
          <p:nvPr>
            <p:ph type="title"/>
          </p:nvPr>
        </p:nvSpPr>
        <p:spPr>
          <a:solidFill>
            <a:schemeClr val="bg2"/>
          </a:solidFill>
        </p:spPr>
        <p:txBody>
          <a:bodyPr/>
          <a:lstStyle/>
          <a:p>
            <a:pPr algn="ctr"/>
            <a:r>
              <a:rPr lang="sv-SE" dirty="0"/>
              <a:t>Utmaningar</a:t>
            </a:r>
          </a:p>
        </p:txBody>
      </p:sp>
      <p:sp>
        <p:nvSpPr>
          <p:cNvPr id="4" name="Rektangel 3">
            <a:extLst>
              <a:ext uri="{FF2B5EF4-FFF2-40B4-BE49-F238E27FC236}">
                <a16:creationId xmlns:a16="http://schemas.microsoft.com/office/drawing/2014/main" id="{DAAB7D02-48AD-2D5F-AF90-F28A97D863AF}"/>
              </a:ext>
            </a:extLst>
          </p:cNvPr>
          <p:cNvSpPr/>
          <p:nvPr/>
        </p:nvSpPr>
        <p:spPr>
          <a:xfrm>
            <a:off x="9209314" y="2122714"/>
            <a:ext cx="2144486"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Kommunkontakt</a:t>
            </a:r>
          </a:p>
        </p:txBody>
      </p:sp>
      <p:sp>
        <p:nvSpPr>
          <p:cNvPr id="6" name="Rektangel 5">
            <a:extLst>
              <a:ext uri="{FF2B5EF4-FFF2-40B4-BE49-F238E27FC236}">
                <a16:creationId xmlns:a16="http://schemas.microsoft.com/office/drawing/2014/main" id="{86507355-F1C6-CE33-34BA-ECC8955AF056}"/>
              </a:ext>
            </a:extLst>
          </p:cNvPr>
          <p:cNvSpPr/>
          <p:nvPr/>
        </p:nvSpPr>
        <p:spPr>
          <a:xfrm>
            <a:off x="838197" y="3290846"/>
            <a:ext cx="2797629"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Förhållningssätt/kompetens</a:t>
            </a:r>
          </a:p>
        </p:txBody>
      </p:sp>
      <p:sp>
        <p:nvSpPr>
          <p:cNvPr id="5" name="Rektangel 4">
            <a:extLst>
              <a:ext uri="{FF2B5EF4-FFF2-40B4-BE49-F238E27FC236}">
                <a16:creationId xmlns:a16="http://schemas.microsoft.com/office/drawing/2014/main" id="{B5B6A0BB-D9FB-569C-D895-4AB320C68ADE}"/>
              </a:ext>
            </a:extLst>
          </p:cNvPr>
          <p:cNvSpPr/>
          <p:nvPr/>
        </p:nvSpPr>
        <p:spPr>
          <a:xfrm>
            <a:off x="4093028" y="2122713"/>
            <a:ext cx="4326051"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Akutflöde</a:t>
            </a:r>
          </a:p>
        </p:txBody>
      </p:sp>
      <p:pic>
        <p:nvPicPr>
          <p:cNvPr id="11" name="Bildobjekt 10">
            <a:extLst>
              <a:ext uri="{FF2B5EF4-FFF2-40B4-BE49-F238E27FC236}">
                <a16:creationId xmlns:a16="http://schemas.microsoft.com/office/drawing/2014/main" id="{5A1C5719-4844-511C-F826-607E3E677030}"/>
              </a:ext>
            </a:extLst>
          </p:cNvPr>
          <p:cNvPicPr>
            <a:picLocks noChangeAspect="1"/>
          </p:cNvPicPr>
          <p:nvPr/>
        </p:nvPicPr>
        <p:blipFill rotWithShape="1">
          <a:blip r:embed="rId2"/>
          <a:srcRect l="3663" t="2336"/>
          <a:stretch/>
        </p:blipFill>
        <p:spPr>
          <a:xfrm>
            <a:off x="4055949" y="3086190"/>
            <a:ext cx="4363130" cy="3179899"/>
          </a:xfrm>
          <a:prstGeom prst="rect">
            <a:avLst/>
          </a:prstGeom>
        </p:spPr>
      </p:pic>
      <p:sp>
        <p:nvSpPr>
          <p:cNvPr id="15" name="Rektangel 14">
            <a:extLst>
              <a:ext uri="{FF2B5EF4-FFF2-40B4-BE49-F238E27FC236}">
                <a16:creationId xmlns:a16="http://schemas.microsoft.com/office/drawing/2014/main" id="{A5D389EE-DF6A-9C65-10AD-77C8ACAB2056}"/>
              </a:ext>
            </a:extLst>
          </p:cNvPr>
          <p:cNvSpPr/>
          <p:nvPr/>
        </p:nvSpPr>
        <p:spPr>
          <a:xfrm>
            <a:off x="9209314" y="3831772"/>
            <a:ext cx="2144486"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Tid</a:t>
            </a:r>
          </a:p>
        </p:txBody>
      </p:sp>
      <p:cxnSp>
        <p:nvCxnSpPr>
          <p:cNvPr id="17" name="Rak pilkoppling 16">
            <a:extLst>
              <a:ext uri="{FF2B5EF4-FFF2-40B4-BE49-F238E27FC236}">
                <a16:creationId xmlns:a16="http://schemas.microsoft.com/office/drawing/2014/main" id="{EDC2B40D-0FB9-30DF-317D-E2CF83E8DFF1}"/>
              </a:ext>
            </a:extLst>
          </p:cNvPr>
          <p:cNvCxnSpPr>
            <a:cxnSpLocks/>
            <a:stCxn id="4" idx="1"/>
          </p:cNvCxnSpPr>
          <p:nvPr/>
        </p:nvCxnSpPr>
        <p:spPr>
          <a:xfrm flipH="1">
            <a:off x="7641771" y="2449286"/>
            <a:ext cx="1567543" cy="1480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3CBB37AB-ABC5-D838-E659-FDFBCA149F5A}"/>
              </a:ext>
            </a:extLst>
          </p:cNvPr>
          <p:cNvCxnSpPr>
            <a:cxnSpLocks/>
            <a:stCxn id="15" idx="1"/>
          </p:cNvCxnSpPr>
          <p:nvPr/>
        </p:nvCxnSpPr>
        <p:spPr>
          <a:xfrm flipH="1" flipV="1">
            <a:off x="7717971" y="3951515"/>
            <a:ext cx="1491343" cy="206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02921C20-05B7-C6F9-A456-2D518104CE3F}"/>
              </a:ext>
            </a:extLst>
          </p:cNvPr>
          <p:cNvSpPr/>
          <p:nvPr/>
        </p:nvSpPr>
        <p:spPr>
          <a:xfrm>
            <a:off x="838198" y="2120793"/>
            <a:ext cx="2797629"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Vårdplatser</a:t>
            </a:r>
          </a:p>
        </p:txBody>
      </p:sp>
      <p:sp>
        <p:nvSpPr>
          <p:cNvPr id="25" name="Rektangel 24">
            <a:extLst>
              <a:ext uri="{FF2B5EF4-FFF2-40B4-BE49-F238E27FC236}">
                <a16:creationId xmlns:a16="http://schemas.microsoft.com/office/drawing/2014/main" id="{9C518D7C-1D6D-5ECD-0DE5-312E8E973D78}"/>
              </a:ext>
            </a:extLst>
          </p:cNvPr>
          <p:cNvSpPr/>
          <p:nvPr/>
        </p:nvSpPr>
        <p:spPr>
          <a:xfrm>
            <a:off x="838199" y="5544148"/>
            <a:ext cx="2797629"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Patientrelaterade utfall</a:t>
            </a:r>
          </a:p>
        </p:txBody>
      </p:sp>
      <p:sp>
        <p:nvSpPr>
          <p:cNvPr id="28" name="Rektangel 27">
            <a:extLst>
              <a:ext uri="{FF2B5EF4-FFF2-40B4-BE49-F238E27FC236}">
                <a16:creationId xmlns:a16="http://schemas.microsoft.com/office/drawing/2014/main" id="{CF808B43-2418-2F0F-E769-C2114BA598D5}"/>
              </a:ext>
            </a:extLst>
          </p:cNvPr>
          <p:cNvSpPr/>
          <p:nvPr/>
        </p:nvSpPr>
        <p:spPr>
          <a:xfrm>
            <a:off x="9209314" y="5540830"/>
            <a:ext cx="2144486"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Dokumentation</a:t>
            </a:r>
          </a:p>
        </p:txBody>
      </p:sp>
      <p:cxnSp>
        <p:nvCxnSpPr>
          <p:cNvPr id="30" name="Rak pilkoppling 29">
            <a:extLst>
              <a:ext uri="{FF2B5EF4-FFF2-40B4-BE49-F238E27FC236}">
                <a16:creationId xmlns:a16="http://schemas.microsoft.com/office/drawing/2014/main" id="{76EE408F-423B-CFE0-A582-5C2E1C11A82B}"/>
              </a:ext>
            </a:extLst>
          </p:cNvPr>
          <p:cNvCxnSpPr>
            <a:stCxn id="15" idx="2"/>
            <a:endCxn id="28" idx="0"/>
          </p:cNvCxnSpPr>
          <p:nvPr/>
        </p:nvCxnSpPr>
        <p:spPr>
          <a:xfrm>
            <a:off x="10281557" y="4484915"/>
            <a:ext cx="0" cy="1055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853B11B3-44FE-1408-64FD-E8A934F6333F}"/>
              </a:ext>
            </a:extLst>
          </p:cNvPr>
          <p:cNvSpPr/>
          <p:nvPr/>
        </p:nvSpPr>
        <p:spPr>
          <a:xfrm>
            <a:off x="838197" y="4417497"/>
            <a:ext cx="2797629" cy="6531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Effektiva interventioner</a:t>
            </a:r>
          </a:p>
        </p:txBody>
      </p:sp>
    </p:spTree>
    <p:extLst>
      <p:ext uri="{BB962C8B-B14F-4D97-AF65-F5344CB8AC3E}">
        <p14:creationId xmlns:p14="http://schemas.microsoft.com/office/powerpoint/2010/main" val="192845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B9710D6-9286-CF0E-B88F-6805C83736A7}"/>
              </a:ext>
            </a:extLst>
          </p:cNvPr>
          <p:cNvPicPr>
            <a:picLocks noChangeAspect="1"/>
          </p:cNvPicPr>
          <p:nvPr/>
        </p:nvPicPr>
        <p:blipFill>
          <a:blip r:embed="rId2"/>
          <a:stretch>
            <a:fillRect/>
          </a:stretch>
        </p:blipFill>
        <p:spPr>
          <a:xfrm>
            <a:off x="10900880" y="5804016"/>
            <a:ext cx="876614" cy="774031"/>
          </a:xfrm>
          <a:prstGeom prst="rect">
            <a:avLst/>
          </a:prstGeom>
        </p:spPr>
      </p:pic>
      <p:sp>
        <p:nvSpPr>
          <p:cNvPr id="3" name="textruta 2"/>
          <p:cNvSpPr txBox="1"/>
          <p:nvPr/>
        </p:nvSpPr>
        <p:spPr>
          <a:xfrm>
            <a:off x="2634344" y="2122715"/>
            <a:ext cx="6640285" cy="1200329"/>
          </a:xfrm>
          <a:prstGeom prst="rect">
            <a:avLst/>
          </a:prstGeom>
          <a:noFill/>
        </p:spPr>
        <p:txBody>
          <a:bodyPr wrap="square" rtlCol="0">
            <a:spAutoFit/>
          </a:bodyPr>
          <a:lstStyle/>
          <a:p>
            <a:pPr algn="ctr"/>
            <a:r>
              <a:rPr lang="sv-SE" sz="7200" b="1" dirty="0"/>
              <a:t>Frågor?</a:t>
            </a:r>
          </a:p>
        </p:txBody>
      </p:sp>
    </p:spTree>
    <p:extLst>
      <p:ext uri="{BB962C8B-B14F-4D97-AF65-F5344CB8AC3E}">
        <p14:creationId xmlns:p14="http://schemas.microsoft.com/office/powerpoint/2010/main" val="257409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CFD15-7B36-8850-25FA-7D9F3817419E}"/>
              </a:ext>
            </a:extLst>
          </p:cNvPr>
          <p:cNvSpPr>
            <a:spLocks noGrp="1"/>
          </p:cNvSpPr>
          <p:nvPr>
            <p:ph type="title"/>
          </p:nvPr>
        </p:nvSpPr>
        <p:spPr>
          <a:solidFill>
            <a:schemeClr val="bg2"/>
          </a:solidFill>
        </p:spPr>
        <p:txBody>
          <a:bodyPr/>
          <a:lstStyle/>
          <a:p>
            <a:pPr algn="ctr"/>
            <a:r>
              <a:rPr lang="sv-SE" dirty="0"/>
              <a:t>Akutmottagningen US</a:t>
            </a:r>
          </a:p>
        </p:txBody>
      </p:sp>
      <p:grpSp>
        <p:nvGrpSpPr>
          <p:cNvPr id="6" name="Grupp 5">
            <a:extLst>
              <a:ext uri="{FF2B5EF4-FFF2-40B4-BE49-F238E27FC236}">
                <a16:creationId xmlns:a16="http://schemas.microsoft.com/office/drawing/2014/main" id="{09F2AAB6-81B3-7353-51E7-D5A81BDD61F8}"/>
              </a:ext>
            </a:extLst>
          </p:cNvPr>
          <p:cNvGrpSpPr/>
          <p:nvPr/>
        </p:nvGrpSpPr>
        <p:grpSpPr>
          <a:xfrm>
            <a:off x="838200" y="2393296"/>
            <a:ext cx="6618514" cy="3643939"/>
            <a:chOff x="838200" y="1896890"/>
            <a:chExt cx="7379948" cy="4435819"/>
          </a:xfrm>
        </p:grpSpPr>
        <p:pic>
          <p:nvPicPr>
            <p:cNvPr id="4" name="Bildobjekt 3">
              <a:extLst>
                <a:ext uri="{FF2B5EF4-FFF2-40B4-BE49-F238E27FC236}">
                  <a16:creationId xmlns:a16="http://schemas.microsoft.com/office/drawing/2014/main" id="{029C6BD2-7F4B-702D-83C7-85983668B868}"/>
                </a:ext>
              </a:extLst>
            </p:cNvPr>
            <p:cNvPicPr>
              <a:picLocks noChangeAspect="1"/>
            </p:cNvPicPr>
            <p:nvPr/>
          </p:nvPicPr>
          <p:blipFill>
            <a:blip r:embed="rId4"/>
            <a:stretch>
              <a:fillRect/>
            </a:stretch>
          </p:blipFill>
          <p:spPr>
            <a:xfrm>
              <a:off x="838200" y="1896890"/>
              <a:ext cx="7379948" cy="4435819"/>
            </a:xfrm>
            <a:prstGeom prst="rect">
              <a:avLst/>
            </a:prstGeom>
          </p:spPr>
        </p:pic>
        <p:sp>
          <p:nvSpPr>
            <p:cNvPr id="5" name="Rektangel 4">
              <a:extLst>
                <a:ext uri="{FF2B5EF4-FFF2-40B4-BE49-F238E27FC236}">
                  <a16:creationId xmlns:a16="http://schemas.microsoft.com/office/drawing/2014/main" id="{7415313A-C886-1BEC-58E9-8CF184284607}"/>
                </a:ext>
              </a:extLst>
            </p:cNvPr>
            <p:cNvSpPr/>
            <p:nvPr/>
          </p:nvSpPr>
          <p:spPr>
            <a:xfrm>
              <a:off x="2155371" y="3407228"/>
              <a:ext cx="653143"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Ca </a:t>
              </a:r>
            </a:p>
            <a:p>
              <a:pPr algn="ctr"/>
              <a:r>
                <a:rPr lang="sv-SE" sz="1200" dirty="0">
                  <a:solidFill>
                    <a:schemeClr val="tx1"/>
                  </a:solidFill>
                </a:rPr>
                <a:t>50 000</a:t>
              </a:r>
            </a:p>
          </p:txBody>
        </p:sp>
      </p:grpSp>
      <p:graphicFrame>
        <p:nvGraphicFramePr>
          <p:cNvPr id="8" name="Diagram 7">
            <a:extLst>
              <a:ext uri="{FF2B5EF4-FFF2-40B4-BE49-F238E27FC236}">
                <a16:creationId xmlns:a16="http://schemas.microsoft.com/office/drawing/2014/main" id="{C62A8495-8546-318E-8DED-CA8FB3B2CFC3}"/>
              </a:ext>
            </a:extLst>
          </p:cNvPr>
          <p:cNvGraphicFramePr>
            <a:graphicFrameLocks/>
          </p:cNvGraphicFramePr>
          <p:nvPr>
            <p:extLst>
              <p:ext uri="{D42A27DB-BD31-4B8C-83A1-F6EECF244321}">
                <p14:modId xmlns:p14="http://schemas.microsoft.com/office/powerpoint/2010/main" val="2001921154"/>
              </p:ext>
            </p:extLst>
          </p:nvPr>
        </p:nvGraphicFramePr>
        <p:xfrm>
          <a:off x="6096000" y="2788793"/>
          <a:ext cx="7048499" cy="30389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05568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F129A-F518-49E7-3580-37AFA36A142A}"/>
              </a:ext>
            </a:extLst>
          </p:cNvPr>
          <p:cNvSpPr>
            <a:spLocks noGrp="1"/>
          </p:cNvSpPr>
          <p:nvPr>
            <p:ph type="title"/>
          </p:nvPr>
        </p:nvSpPr>
        <p:spPr/>
        <p:txBody>
          <a:bodyPr>
            <a:normAutofit/>
          </a:bodyPr>
          <a:lstStyle/>
          <a:p>
            <a:pPr algn="ctr"/>
            <a:r>
              <a:rPr lang="sv-SE" sz="6600" dirty="0"/>
              <a:t>ALMA</a:t>
            </a:r>
          </a:p>
        </p:txBody>
      </p:sp>
      <p:pic>
        <p:nvPicPr>
          <p:cNvPr id="5" name="Bild 4" descr="Gamla kvinna med vita hår">
            <a:extLst>
              <a:ext uri="{FF2B5EF4-FFF2-40B4-BE49-F238E27FC236}">
                <a16:creationId xmlns:a16="http://schemas.microsoft.com/office/drawing/2014/main" id="{91C8D9B5-5B64-DA3D-34B2-4DE83404F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9250" y="1769196"/>
            <a:ext cx="1333500" cy="4391025"/>
          </a:xfrm>
          <a:prstGeom prst="rect">
            <a:avLst/>
          </a:prstGeom>
        </p:spPr>
      </p:pic>
    </p:spTree>
    <p:extLst>
      <p:ext uri="{BB962C8B-B14F-4D97-AF65-F5344CB8AC3E}">
        <p14:creationId xmlns:p14="http://schemas.microsoft.com/office/powerpoint/2010/main" val="328085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39F17F-7F9C-08BF-FA09-6AB41297BC7C}"/>
              </a:ext>
            </a:extLst>
          </p:cNvPr>
          <p:cNvSpPr>
            <a:spLocks noGrp="1"/>
          </p:cNvSpPr>
          <p:nvPr>
            <p:ph type="title"/>
          </p:nvPr>
        </p:nvSpPr>
        <p:spPr>
          <a:solidFill>
            <a:schemeClr val="bg2"/>
          </a:solidFill>
        </p:spPr>
        <p:txBody>
          <a:bodyPr/>
          <a:lstStyle/>
          <a:p>
            <a:pPr algn="ctr"/>
            <a:r>
              <a:rPr lang="sv-SE" dirty="0"/>
              <a:t>Problem</a:t>
            </a:r>
          </a:p>
        </p:txBody>
      </p:sp>
      <p:sp>
        <p:nvSpPr>
          <p:cNvPr id="6" name="textruta 5">
            <a:extLst>
              <a:ext uri="{FF2B5EF4-FFF2-40B4-BE49-F238E27FC236}">
                <a16:creationId xmlns:a16="http://schemas.microsoft.com/office/drawing/2014/main" id="{01BCFAC4-3D6A-C5A8-6CED-913DD4C31762}"/>
              </a:ext>
            </a:extLst>
          </p:cNvPr>
          <p:cNvSpPr txBox="1"/>
          <p:nvPr/>
        </p:nvSpPr>
        <p:spPr>
          <a:xfrm>
            <a:off x="2436751" y="2634404"/>
            <a:ext cx="7848600" cy="296305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dirty="0">
                <a:latin typeface="Calibri" panose="020F0502020204030204" pitchFamily="34" charset="0"/>
                <a:ea typeface="Calibri" panose="020F0502020204030204" pitchFamily="34" charset="0"/>
                <a:cs typeface="Times New Roman" panose="02020603050405020304" pitchFamily="18" charset="0"/>
              </a:rPr>
              <a:t>S</a:t>
            </a:r>
            <a:r>
              <a:rPr lang="sv-SE" sz="1800" dirty="0">
                <a:effectLst/>
                <a:latin typeface="Calibri" panose="020F0502020204030204" pitchFamily="34" charset="0"/>
                <a:ea typeface="Calibri" panose="020F0502020204030204" pitchFamily="34" charset="0"/>
                <a:cs typeface="Times New Roman" panose="02020603050405020304" pitchFamily="18" charset="0"/>
              </a:rPr>
              <a:t>uboptimalt akutgeriatriskt omhändertagande r/t bristande kunskap hos vårdpersonal</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Omvårdnadsbehoven ej tillgodosedda </a:t>
            </a:r>
          </a:p>
          <a:p>
            <a:pPr marL="285750" indent="-285750">
              <a:lnSpc>
                <a:spcPct val="107000"/>
              </a:lnSpc>
              <a:spcAft>
                <a:spcPts val="800"/>
              </a:spcAft>
              <a:buFont typeface="Arial" panose="020B0604020202020204" pitchFamily="34" charset="0"/>
              <a:buChar char="•"/>
            </a:pPr>
            <a:r>
              <a:rPr lang="sv-SE" dirty="0">
                <a:latin typeface="Calibri" panose="020F0502020204030204" pitchFamily="34" charset="0"/>
                <a:ea typeface="Calibri" panose="020F0502020204030204" pitchFamily="34" charset="0"/>
                <a:cs typeface="Times New Roman" panose="02020603050405020304" pitchFamily="18" charset="0"/>
              </a:rPr>
              <a:t>L</a:t>
            </a:r>
            <a:r>
              <a:rPr lang="sv-SE" sz="1800" dirty="0">
                <a:effectLst/>
                <a:latin typeface="Calibri" panose="020F0502020204030204" pitchFamily="34" charset="0"/>
                <a:ea typeface="Calibri" panose="020F0502020204030204" pitchFamily="34" charset="0"/>
                <a:cs typeface="Times New Roman" panose="02020603050405020304" pitchFamily="18" charset="0"/>
              </a:rPr>
              <a:t>ånga vistelsetider på akuten medför en ökad risk för komplikationer. </a:t>
            </a:r>
          </a:p>
          <a:p>
            <a:pPr marL="285750" indent="-285750">
              <a:lnSpc>
                <a:spcPct val="107000"/>
              </a:lnSpc>
              <a:spcAft>
                <a:spcPts val="800"/>
              </a:spcAft>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Ingen metod för att identifiera patienter med risk för snabb försämring r/t skörhet</a:t>
            </a:r>
          </a:p>
          <a:p>
            <a:pPr marL="285750" indent="-285750">
              <a:lnSpc>
                <a:spcPct val="107000"/>
              </a:lnSpc>
              <a:spcAft>
                <a:spcPts val="800"/>
              </a:spcAft>
              <a:buFont typeface="Arial" panose="020B060402020202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ankebubbla: moln 6">
            <a:extLst>
              <a:ext uri="{FF2B5EF4-FFF2-40B4-BE49-F238E27FC236}">
                <a16:creationId xmlns:a16="http://schemas.microsoft.com/office/drawing/2014/main" id="{FC9E9A71-F7D9-16AE-59F6-7F4639CA12D3}"/>
              </a:ext>
            </a:extLst>
          </p:cNvPr>
          <p:cNvSpPr/>
          <p:nvPr/>
        </p:nvSpPr>
        <p:spPr>
          <a:xfrm>
            <a:off x="1034143" y="1850572"/>
            <a:ext cx="10319657" cy="4201886"/>
          </a:xfrm>
          <a:prstGeom prst="cloudCallout">
            <a:avLst>
              <a:gd name="adj1" fmla="val 35285"/>
              <a:gd name="adj2" fmla="val 1360"/>
            </a:avLst>
          </a:prstGeom>
          <a:noFill/>
          <a:ln w="76200">
            <a:solidFill>
              <a:schemeClr val="tx1">
                <a:lumMod val="50000"/>
                <a:lumOff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4801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503833-9785-DE7F-0641-7C366FC03E9D}"/>
              </a:ext>
            </a:extLst>
          </p:cNvPr>
          <p:cNvSpPr>
            <a:spLocks noGrp="1"/>
          </p:cNvSpPr>
          <p:nvPr>
            <p:ph type="title"/>
          </p:nvPr>
        </p:nvSpPr>
        <p:spPr>
          <a:solidFill>
            <a:schemeClr val="bg2"/>
          </a:solidFill>
        </p:spPr>
        <p:txBody>
          <a:bodyPr/>
          <a:lstStyle/>
          <a:p>
            <a:pPr algn="ctr"/>
            <a:r>
              <a:rPr lang="sv-SE" dirty="0"/>
              <a:t>Samtidigt i HSLG (2020)</a:t>
            </a:r>
          </a:p>
        </p:txBody>
      </p:sp>
      <p:sp>
        <p:nvSpPr>
          <p:cNvPr id="3" name="Platshållare för innehåll 2">
            <a:extLst>
              <a:ext uri="{FF2B5EF4-FFF2-40B4-BE49-F238E27FC236}">
                <a16:creationId xmlns:a16="http://schemas.microsoft.com/office/drawing/2014/main" id="{3DC5C4E0-3FDB-8541-78DF-A006E9B5E303}"/>
              </a:ext>
            </a:extLst>
          </p:cNvPr>
          <p:cNvSpPr>
            <a:spLocks noGrp="1"/>
          </p:cNvSpPr>
          <p:nvPr>
            <p:ph idx="1"/>
          </p:nvPr>
        </p:nvSpPr>
        <p:spPr>
          <a:xfrm>
            <a:off x="838200" y="2659970"/>
            <a:ext cx="10515600" cy="1167946"/>
          </a:xfrm>
        </p:spPr>
        <p:txBody>
          <a:bodyPr>
            <a:noAutofit/>
          </a:bodyPr>
          <a:lstStyle/>
          <a:p>
            <a:pPr marL="0" indent="0" algn="ctr">
              <a:buNone/>
            </a:pPr>
            <a:r>
              <a:rPr lang="sv-SE" sz="4000" dirty="0"/>
              <a:t>”Allmän användning av CFS i RÖ”</a:t>
            </a:r>
          </a:p>
          <a:p>
            <a:pPr marL="457200" lvl="1" indent="0" algn="ctr">
              <a:buNone/>
            </a:pPr>
            <a:r>
              <a:rPr lang="sv-SE" sz="2000" dirty="0"/>
              <a:t>Akuta och elektiva patienter. Men helst även primärvård och äldrevård</a:t>
            </a:r>
          </a:p>
        </p:txBody>
      </p:sp>
      <p:pic>
        <p:nvPicPr>
          <p:cNvPr id="5" name="Bild 4" descr="Frågor med hel fyllning">
            <a:extLst>
              <a:ext uri="{FF2B5EF4-FFF2-40B4-BE49-F238E27FC236}">
                <a16:creationId xmlns:a16="http://schemas.microsoft.com/office/drawing/2014/main" id="{9126A69D-3EE8-4FCC-5578-84889FE773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2436" y="3996644"/>
            <a:ext cx="2607128" cy="2607128"/>
          </a:xfrm>
          <a:prstGeom prst="rect">
            <a:avLst/>
          </a:prstGeom>
        </p:spPr>
      </p:pic>
    </p:spTree>
    <p:extLst>
      <p:ext uri="{BB962C8B-B14F-4D97-AF65-F5344CB8AC3E}">
        <p14:creationId xmlns:p14="http://schemas.microsoft.com/office/powerpoint/2010/main" val="31519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467F020-96B8-8B02-899A-EE0F0668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34" y="1191919"/>
            <a:ext cx="7781244" cy="5501090"/>
          </a:xfrm>
          <a:prstGeom prst="rect">
            <a:avLst/>
          </a:prstGeom>
        </p:spPr>
      </p:pic>
      <p:grpSp>
        <p:nvGrpSpPr>
          <p:cNvPr id="6" name="Grupp 5">
            <a:extLst>
              <a:ext uri="{FF2B5EF4-FFF2-40B4-BE49-F238E27FC236}">
                <a16:creationId xmlns:a16="http://schemas.microsoft.com/office/drawing/2014/main" id="{BBCB7D13-89AE-CA1C-4C9D-DA94581817C1}"/>
              </a:ext>
            </a:extLst>
          </p:cNvPr>
          <p:cNvGrpSpPr/>
          <p:nvPr/>
        </p:nvGrpSpPr>
        <p:grpSpPr>
          <a:xfrm>
            <a:off x="8060679" y="1812997"/>
            <a:ext cx="5966781" cy="4258934"/>
            <a:chOff x="1726693" y="1361155"/>
            <a:chExt cx="5302195" cy="3621912"/>
          </a:xfrm>
        </p:grpSpPr>
        <p:pic>
          <p:nvPicPr>
            <p:cNvPr id="7" name="Bildobjekt 6">
              <a:extLst>
                <a:ext uri="{FF2B5EF4-FFF2-40B4-BE49-F238E27FC236}">
                  <a16:creationId xmlns:a16="http://schemas.microsoft.com/office/drawing/2014/main" id="{52EF7B68-13C1-316E-A35F-AC746254E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092" y="1361155"/>
              <a:ext cx="3225829" cy="3220866"/>
            </a:xfrm>
            <a:prstGeom prst="rect">
              <a:avLst/>
            </a:prstGeom>
          </p:spPr>
        </p:pic>
        <p:sp>
          <p:nvSpPr>
            <p:cNvPr id="8" name="Platshållare för sidfot 14">
              <a:extLst>
                <a:ext uri="{FF2B5EF4-FFF2-40B4-BE49-F238E27FC236}">
                  <a16:creationId xmlns:a16="http://schemas.microsoft.com/office/drawing/2014/main" id="{CA0C08E6-AD08-CB88-5586-3E918628255F}"/>
                </a:ext>
              </a:extLst>
            </p:cNvPr>
            <p:cNvSpPr txBox="1">
              <a:spLocks/>
            </p:cNvSpPr>
            <p:nvPr/>
          </p:nvSpPr>
          <p:spPr>
            <a:xfrm>
              <a:off x="2005055" y="4399458"/>
              <a:ext cx="39889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t>
              </a:r>
              <a:endParaRPr lang="sv-SE" sz="2000" dirty="0"/>
            </a:p>
          </p:txBody>
        </p:sp>
        <p:sp>
          <p:nvSpPr>
            <p:cNvPr id="9" name="textruta 8">
              <a:extLst>
                <a:ext uri="{FF2B5EF4-FFF2-40B4-BE49-F238E27FC236}">
                  <a16:creationId xmlns:a16="http://schemas.microsoft.com/office/drawing/2014/main" id="{D8DB3CB2-9FBE-830D-AD53-1605AC5870DF}"/>
                </a:ext>
              </a:extLst>
            </p:cNvPr>
            <p:cNvSpPr txBox="1"/>
            <p:nvPr/>
          </p:nvSpPr>
          <p:spPr>
            <a:xfrm>
              <a:off x="1726693" y="4747500"/>
              <a:ext cx="5302195" cy="235567"/>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A</a:t>
              </a:r>
              <a:r>
                <a:rPr lang="en-US" sz="1200" b="0" i="0" u="none" strike="noStrike" dirty="0">
                  <a:solidFill>
                    <a:srgbClr val="000000"/>
                  </a:solidFill>
                  <a:effectLst/>
                  <a:latin typeface="Arial" panose="020B0604020202020204" pitchFamily="34" charset="0"/>
                  <a:cs typeface="Arial" panose="020B0604020202020204" pitchFamily="34" charset="0"/>
                </a:rPr>
                <a:t> decline in several inter-related physiological systems</a:t>
              </a:r>
            </a:p>
          </p:txBody>
        </p:sp>
      </p:grpSp>
      <p:sp>
        <p:nvSpPr>
          <p:cNvPr id="10" name="Rubrik 1">
            <a:extLst>
              <a:ext uri="{FF2B5EF4-FFF2-40B4-BE49-F238E27FC236}">
                <a16:creationId xmlns:a16="http://schemas.microsoft.com/office/drawing/2014/main" id="{A9B09A9B-526F-4178-C366-73C93053916A}"/>
              </a:ext>
            </a:extLst>
          </p:cNvPr>
          <p:cNvSpPr>
            <a:spLocks noGrp="1"/>
          </p:cNvSpPr>
          <p:nvPr>
            <p:ph type="title"/>
          </p:nvPr>
        </p:nvSpPr>
        <p:spPr>
          <a:xfrm>
            <a:off x="203234" y="164991"/>
            <a:ext cx="11764648" cy="903769"/>
          </a:xfrm>
          <a:solidFill>
            <a:schemeClr val="bg2"/>
          </a:solidFill>
        </p:spPr>
        <p:txBody>
          <a:bodyPr>
            <a:normAutofit/>
          </a:bodyPr>
          <a:lstStyle/>
          <a:p>
            <a:pPr algn="ctr"/>
            <a:r>
              <a:rPr lang="sv-SE" dirty="0"/>
              <a:t>Hur fungerar CFS?</a:t>
            </a:r>
          </a:p>
        </p:txBody>
      </p:sp>
    </p:spTree>
    <p:extLst>
      <p:ext uri="{BB962C8B-B14F-4D97-AF65-F5344CB8AC3E}">
        <p14:creationId xmlns:p14="http://schemas.microsoft.com/office/powerpoint/2010/main" val="33906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4E46C-0617-20C0-DB64-6DD26EEB41A8}"/>
              </a:ext>
            </a:extLst>
          </p:cNvPr>
          <p:cNvSpPr>
            <a:spLocks noGrp="1"/>
          </p:cNvSpPr>
          <p:nvPr>
            <p:ph type="title"/>
          </p:nvPr>
        </p:nvSpPr>
        <p:spPr>
          <a:solidFill>
            <a:schemeClr val="bg2"/>
          </a:solidFill>
        </p:spPr>
        <p:txBody>
          <a:bodyPr/>
          <a:lstStyle/>
          <a:p>
            <a:pPr algn="ctr"/>
            <a:r>
              <a:rPr lang="sv-SE" dirty="0"/>
              <a:t>Fungerar CFS på akuten?</a:t>
            </a:r>
          </a:p>
        </p:txBody>
      </p:sp>
      <p:pic>
        <p:nvPicPr>
          <p:cNvPr id="4" name="Bildobjekt 3">
            <a:extLst>
              <a:ext uri="{FF2B5EF4-FFF2-40B4-BE49-F238E27FC236}">
                <a16:creationId xmlns:a16="http://schemas.microsoft.com/office/drawing/2014/main" id="{91F88C1D-00E8-EDE8-C687-5AB69EDBA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95888"/>
            <a:ext cx="5835905" cy="4132134"/>
          </a:xfrm>
          <a:prstGeom prst="rect">
            <a:avLst/>
          </a:prstGeom>
        </p:spPr>
      </p:pic>
      <p:sp>
        <p:nvSpPr>
          <p:cNvPr id="5" name="textruta 4">
            <a:extLst>
              <a:ext uri="{FF2B5EF4-FFF2-40B4-BE49-F238E27FC236}">
                <a16:creationId xmlns:a16="http://schemas.microsoft.com/office/drawing/2014/main" id="{64DE23CF-8361-8C65-26F3-F3F284B2149D}"/>
              </a:ext>
            </a:extLst>
          </p:cNvPr>
          <p:cNvSpPr txBox="1"/>
          <p:nvPr/>
        </p:nvSpPr>
        <p:spPr>
          <a:xfrm>
            <a:off x="6902705" y="2788592"/>
            <a:ext cx="4833257" cy="3539430"/>
          </a:xfrm>
          <a:prstGeom prst="rect">
            <a:avLst/>
          </a:prstGeom>
          <a:noFill/>
        </p:spPr>
        <p:txBody>
          <a:bodyPr wrap="square" rtlCol="0">
            <a:spAutoFit/>
          </a:bodyPr>
          <a:lstStyle/>
          <a:p>
            <a:pPr marL="285750" indent="-285750">
              <a:buFont typeface="Arial" panose="020B0604020202020204" pitchFamily="34" charset="0"/>
              <a:buChar char="•"/>
            </a:pPr>
            <a:r>
              <a:rPr lang="sv-SE" sz="1600" dirty="0"/>
              <a:t>Interbedömar-överenstämmelsen är god</a:t>
            </a:r>
          </a:p>
          <a:p>
            <a:pPr marL="285750" indent="-285750">
              <a:buFont typeface="Arial" panose="020B0604020202020204" pitchFamily="34" charset="0"/>
              <a:buChar char="•"/>
            </a:pPr>
            <a:r>
              <a:rPr lang="sv-SE" sz="1600" dirty="0"/>
              <a:t>Patienter som bedöms som sköra:</a:t>
            </a:r>
            <a:br>
              <a:rPr lang="sv-SE" sz="1600" dirty="0"/>
            </a:br>
            <a:r>
              <a:rPr lang="sv-SE" sz="1600" dirty="0"/>
              <a:t>- är kvar på akuten längre</a:t>
            </a:r>
            <a:br>
              <a:rPr lang="sv-SE" sz="1600" dirty="0"/>
            </a:br>
            <a:r>
              <a:rPr lang="sv-SE" sz="1600" dirty="0"/>
              <a:t>- läggs in i högre grad</a:t>
            </a:r>
            <a:br>
              <a:rPr lang="sv-SE" sz="1600" dirty="0"/>
            </a:br>
            <a:r>
              <a:rPr lang="sv-SE" sz="1600" dirty="0"/>
              <a:t>- är kvar på sjukhuset längre</a:t>
            </a:r>
            <a:br>
              <a:rPr lang="sv-SE" sz="1600" dirty="0"/>
            </a:br>
            <a:r>
              <a:rPr lang="sv-SE" sz="1600" dirty="0"/>
              <a:t>- avlider i högre grad</a:t>
            </a:r>
          </a:p>
          <a:p>
            <a:pPr marL="285750" indent="-285750">
              <a:buFont typeface="Arial" panose="020B0604020202020204" pitchFamily="34" charset="0"/>
              <a:buChar char="•"/>
            </a:pPr>
            <a:r>
              <a:rPr lang="sv-SE" sz="1600" dirty="0"/>
              <a:t>Akutpersonal upplever skörhetsbedömning som mycket viktig….</a:t>
            </a:r>
          </a:p>
          <a:p>
            <a:pPr marL="285750" indent="-285750">
              <a:buFont typeface="Arial" panose="020B0604020202020204" pitchFamily="34" charset="0"/>
              <a:buChar char="•"/>
            </a:pPr>
            <a:r>
              <a:rPr lang="sv-SE" sz="1600" dirty="0"/>
              <a:t>….men vet till viss del inte vad de ska göra med kunskapen om att någon lever med skörhet…</a:t>
            </a:r>
          </a:p>
          <a:p>
            <a:pPr marL="285750" indent="-285750">
              <a:buFont typeface="Arial" panose="020B0604020202020204" pitchFamily="34" charset="0"/>
              <a:buChar char="•"/>
            </a:pPr>
            <a:r>
              <a:rPr lang="sv-SE" sz="1600" dirty="0"/>
              <a:t>…och prioriterar då inte CFS-bedömning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Tree>
    <p:extLst>
      <p:ext uri="{BB962C8B-B14F-4D97-AF65-F5344CB8AC3E}">
        <p14:creationId xmlns:p14="http://schemas.microsoft.com/office/powerpoint/2010/main" val="164206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565DB71-9CE8-FB0A-F4CA-E2D24E954F65}"/>
              </a:ext>
            </a:extLst>
          </p:cNvPr>
          <p:cNvPicPr>
            <a:picLocks noChangeAspect="1"/>
          </p:cNvPicPr>
          <p:nvPr/>
        </p:nvPicPr>
        <p:blipFill>
          <a:blip r:embed="rId2"/>
          <a:stretch>
            <a:fillRect/>
          </a:stretch>
        </p:blipFill>
        <p:spPr>
          <a:xfrm>
            <a:off x="7982" y="542925"/>
            <a:ext cx="6115050" cy="6315075"/>
          </a:xfrm>
          <a:prstGeom prst="rect">
            <a:avLst/>
          </a:prstGeom>
        </p:spPr>
      </p:pic>
      <p:pic>
        <p:nvPicPr>
          <p:cNvPr id="7" name="Bildobjekt 6">
            <a:extLst>
              <a:ext uri="{FF2B5EF4-FFF2-40B4-BE49-F238E27FC236}">
                <a16:creationId xmlns:a16="http://schemas.microsoft.com/office/drawing/2014/main" id="{2D58D939-2234-9424-90AF-1DF67C337367}"/>
              </a:ext>
            </a:extLst>
          </p:cNvPr>
          <p:cNvPicPr>
            <a:picLocks noChangeAspect="1"/>
          </p:cNvPicPr>
          <p:nvPr/>
        </p:nvPicPr>
        <p:blipFill>
          <a:blip r:embed="rId3"/>
          <a:stretch>
            <a:fillRect/>
          </a:stretch>
        </p:blipFill>
        <p:spPr>
          <a:xfrm>
            <a:off x="5783219" y="285750"/>
            <a:ext cx="6591300" cy="6572250"/>
          </a:xfrm>
          <a:prstGeom prst="rect">
            <a:avLst/>
          </a:prstGeom>
        </p:spPr>
      </p:pic>
      <p:sp>
        <p:nvSpPr>
          <p:cNvPr id="8" name="Rektangel 7">
            <a:extLst>
              <a:ext uri="{FF2B5EF4-FFF2-40B4-BE49-F238E27FC236}">
                <a16:creationId xmlns:a16="http://schemas.microsoft.com/office/drawing/2014/main" id="{8133BB68-CEA0-E06B-846D-1717BE66A3A6}"/>
              </a:ext>
            </a:extLst>
          </p:cNvPr>
          <p:cNvSpPr/>
          <p:nvPr/>
        </p:nvSpPr>
        <p:spPr>
          <a:xfrm>
            <a:off x="1121790" y="169682"/>
            <a:ext cx="4194928" cy="37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Avliden inom 90 dagar</a:t>
            </a:r>
          </a:p>
        </p:txBody>
      </p:sp>
      <p:sp>
        <p:nvSpPr>
          <p:cNvPr id="9" name="Rektangel 8">
            <a:extLst>
              <a:ext uri="{FF2B5EF4-FFF2-40B4-BE49-F238E27FC236}">
                <a16:creationId xmlns:a16="http://schemas.microsoft.com/office/drawing/2014/main" id="{623A5026-BE93-6F57-AB37-E76B48206C36}"/>
              </a:ext>
            </a:extLst>
          </p:cNvPr>
          <p:cNvSpPr/>
          <p:nvPr/>
        </p:nvSpPr>
        <p:spPr>
          <a:xfrm>
            <a:off x="7049427" y="167423"/>
            <a:ext cx="4194928" cy="3732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Inlagd på avdelning från akuten</a:t>
            </a:r>
          </a:p>
        </p:txBody>
      </p:sp>
    </p:spTree>
    <p:extLst>
      <p:ext uri="{BB962C8B-B14F-4D97-AF65-F5344CB8AC3E}">
        <p14:creationId xmlns:p14="http://schemas.microsoft.com/office/powerpoint/2010/main" val="94785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F0ACE4-7E05-60E9-07CF-3477A8BDE048}"/>
              </a:ext>
            </a:extLst>
          </p:cNvPr>
          <p:cNvSpPr>
            <a:spLocks noGrp="1"/>
          </p:cNvSpPr>
          <p:nvPr>
            <p:ph type="title"/>
          </p:nvPr>
        </p:nvSpPr>
        <p:spPr>
          <a:solidFill>
            <a:schemeClr val="bg2"/>
          </a:solidFill>
        </p:spPr>
        <p:txBody>
          <a:bodyPr/>
          <a:lstStyle/>
          <a:p>
            <a:pPr algn="ctr"/>
            <a:r>
              <a:rPr lang="sv-SE" dirty="0"/>
              <a:t>Vad vi skulle vilja</a:t>
            </a:r>
          </a:p>
        </p:txBody>
      </p:sp>
      <p:sp>
        <p:nvSpPr>
          <p:cNvPr id="4" name="Rektangel 3">
            <a:extLst>
              <a:ext uri="{FF2B5EF4-FFF2-40B4-BE49-F238E27FC236}">
                <a16:creationId xmlns:a16="http://schemas.microsoft.com/office/drawing/2014/main" id="{F7CD916A-7E40-DDA0-8F14-8878130CD20F}"/>
              </a:ext>
            </a:extLst>
          </p:cNvPr>
          <p:cNvSpPr/>
          <p:nvPr/>
        </p:nvSpPr>
        <p:spPr>
          <a:xfrm>
            <a:off x="838200" y="1753959"/>
            <a:ext cx="1665514" cy="794657"/>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Tidig CFS-bedömning</a:t>
            </a:r>
          </a:p>
        </p:txBody>
      </p:sp>
      <p:sp>
        <p:nvSpPr>
          <p:cNvPr id="5" name="Rektangel 4">
            <a:extLst>
              <a:ext uri="{FF2B5EF4-FFF2-40B4-BE49-F238E27FC236}">
                <a16:creationId xmlns:a16="http://schemas.microsoft.com/office/drawing/2014/main" id="{B8BA1A88-5E5B-567E-CFA6-1EB7128665E0}"/>
              </a:ext>
            </a:extLst>
          </p:cNvPr>
          <p:cNvSpPr/>
          <p:nvPr/>
        </p:nvSpPr>
        <p:spPr>
          <a:xfrm>
            <a:off x="2688770" y="1739673"/>
            <a:ext cx="8665029" cy="337457"/>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Om skör</a:t>
            </a:r>
          </a:p>
        </p:txBody>
      </p:sp>
      <p:sp>
        <p:nvSpPr>
          <p:cNvPr id="6" name="Ellips 5">
            <a:extLst>
              <a:ext uri="{FF2B5EF4-FFF2-40B4-BE49-F238E27FC236}">
                <a16:creationId xmlns:a16="http://schemas.microsoft.com/office/drawing/2014/main" id="{DDFDB7F4-47AA-D7F3-5086-EEF3A00A4827}"/>
              </a:ext>
            </a:extLst>
          </p:cNvPr>
          <p:cNvSpPr/>
          <p:nvPr/>
        </p:nvSpPr>
        <p:spPr>
          <a:xfrm>
            <a:off x="3419151" y="3578345"/>
            <a:ext cx="1809924" cy="1278163"/>
          </a:xfrm>
          <a:prstGeom prst="ellipse">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Troligt hem  tidig planering</a:t>
            </a:r>
          </a:p>
        </p:txBody>
      </p:sp>
      <p:sp>
        <p:nvSpPr>
          <p:cNvPr id="7" name="Ellips 6">
            <a:extLst>
              <a:ext uri="{FF2B5EF4-FFF2-40B4-BE49-F238E27FC236}">
                <a16:creationId xmlns:a16="http://schemas.microsoft.com/office/drawing/2014/main" id="{B555F07C-1D00-B981-511B-882CE96C6428}"/>
              </a:ext>
            </a:extLst>
          </p:cNvPr>
          <p:cNvSpPr/>
          <p:nvPr/>
        </p:nvSpPr>
        <p:spPr>
          <a:xfrm>
            <a:off x="3924338" y="4992017"/>
            <a:ext cx="1809924" cy="1278163"/>
          </a:xfrm>
          <a:prstGeom prst="ellipse">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Troligt inlagd </a:t>
            </a:r>
          </a:p>
          <a:p>
            <a:pPr algn="ctr"/>
            <a:r>
              <a:rPr lang="sv-SE" sz="1600" dirty="0"/>
              <a:t>tidig VPK</a:t>
            </a:r>
          </a:p>
        </p:txBody>
      </p:sp>
      <p:sp>
        <p:nvSpPr>
          <p:cNvPr id="8" name="Ellips 7">
            <a:extLst>
              <a:ext uri="{FF2B5EF4-FFF2-40B4-BE49-F238E27FC236}">
                <a16:creationId xmlns:a16="http://schemas.microsoft.com/office/drawing/2014/main" id="{4AE8674C-7236-20EB-E0CA-4D98FDE31755}"/>
              </a:ext>
            </a:extLst>
          </p:cNvPr>
          <p:cNvSpPr/>
          <p:nvPr/>
        </p:nvSpPr>
        <p:spPr>
          <a:xfrm>
            <a:off x="2735410" y="2212639"/>
            <a:ext cx="1809924" cy="1278163"/>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Tidig läkar-bedömning</a:t>
            </a:r>
          </a:p>
        </p:txBody>
      </p:sp>
      <p:sp>
        <p:nvSpPr>
          <p:cNvPr id="9" name="Ellips 8">
            <a:extLst>
              <a:ext uri="{FF2B5EF4-FFF2-40B4-BE49-F238E27FC236}">
                <a16:creationId xmlns:a16="http://schemas.microsoft.com/office/drawing/2014/main" id="{321307F2-BC70-4ECF-E66F-0628C42A9370}"/>
              </a:ext>
            </a:extLst>
          </p:cNvPr>
          <p:cNvSpPr/>
          <p:nvPr/>
        </p:nvSpPr>
        <p:spPr>
          <a:xfrm>
            <a:off x="5694741" y="2168866"/>
            <a:ext cx="2536372" cy="2643871"/>
          </a:xfrm>
          <a:prstGeom prst="ellipse">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t"/>
          <a:lstStyle/>
          <a:p>
            <a:pPr marL="285750" indent="-285750">
              <a:buFont typeface="Arial" panose="020B0604020202020204" pitchFamily="34" charset="0"/>
              <a:buChar char="•"/>
            </a:pPr>
            <a:r>
              <a:rPr lang="sv-SE" sz="1600" dirty="0"/>
              <a:t>Mat och dryck</a:t>
            </a:r>
          </a:p>
          <a:p>
            <a:pPr marL="285750" indent="-285750">
              <a:buFont typeface="Arial" panose="020B0604020202020204" pitchFamily="34" charset="0"/>
              <a:buChar char="•"/>
            </a:pPr>
            <a:r>
              <a:rPr lang="sv-SE" sz="1600" dirty="0"/>
              <a:t>Elimination</a:t>
            </a:r>
          </a:p>
          <a:p>
            <a:pPr marL="285750" indent="-285750">
              <a:buFont typeface="Arial" panose="020B0604020202020204" pitchFamily="34" charset="0"/>
              <a:buChar char="•"/>
            </a:pPr>
            <a:r>
              <a:rPr lang="sv-SE" sz="1600" dirty="0"/>
              <a:t>Hud</a:t>
            </a:r>
          </a:p>
          <a:p>
            <a:pPr marL="285750" indent="-285750">
              <a:buFont typeface="Arial" panose="020B0604020202020204" pitchFamily="34" charset="0"/>
              <a:buChar char="•"/>
            </a:pPr>
            <a:r>
              <a:rPr lang="sv-SE" sz="1600" dirty="0"/>
              <a:t>Mobilisering</a:t>
            </a:r>
          </a:p>
          <a:p>
            <a:pPr marL="285750" indent="-285750">
              <a:buFont typeface="Arial" panose="020B0604020202020204" pitchFamily="34" charset="0"/>
              <a:buChar char="•"/>
            </a:pPr>
            <a:r>
              <a:rPr lang="sv-SE" sz="1600" dirty="0"/>
              <a:t>Kommunikation</a:t>
            </a:r>
          </a:p>
          <a:p>
            <a:pPr marL="285750" indent="-285750">
              <a:buFont typeface="Arial" panose="020B0604020202020204" pitchFamily="34" charset="0"/>
              <a:buChar char="•"/>
            </a:pPr>
            <a:r>
              <a:rPr lang="sv-SE" sz="1600" dirty="0"/>
              <a:t>Larmhygien</a:t>
            </a:r>
          </a:p>
          <a:p>
            <a:pPr marL="285750" indent="-285750">
              <a:buFont typeface="Arial" panose="020B0604020202020204" pitchFamily="34" charset="0"/>
              <a:buChar char="•"/>
            </a:pPr>
            <a:r>
              <a:rPr lang="sv-SE" sz="1600" dirty="0"/>
              <a:t>Samverkan</a:t>
            </a:r>
          </a:p>
        </p:txBody>
      </p:sp>
      <p:sp>
        <p:nvSpPr>
          <p:cNvPr id="10" name="Ellips 9">
            <a:extLst>
              <a:ext uri="{FF2B5EF4-FFF2-40B4-BE49-F238E27FC236}">
                <a16:creationId xmlns:a16="http://schemas.microsoft.com/office/drawing/2014/main" id="{04AD71F2-6F65-C564-5B11-14882B6AEDB7}"/>
              </a:ext>
            </a:extLst>
          </p:cNvPr>
          <p:cNvSpPr/>
          <p:nvPr/>
        </p:nvSpPr>
        <p:spPr>
          <a:xfrm>
            <a:off x="8540919" y="2548616"/>
            <a:ext cx="2648125" cy="1542372"/>
          </a:xfrm>
          <a:prstGeom prst="ellipse">
            <a:avLst/>
          </a:prstGeom>
          <a:solidFill>
            <a:srgbClr val="FBB1E2"/>
          </a:solidFill>
        </p:spPr>
        <p:style>
          <a:lnRef idx="1">
            <a:schemeClr val="accent3"/>
          </a:lnRef>
          <a:fillRef idx="2">
            <a:schemeClr val="accent3"/>
          </a:fillRef>
          <a:effectRef idx="1">
            <a:schemeClr val="accent3"/>
          </a:effectRef>
          <a:fontRef idx="minor">
            <a:schemeClr val="dk1"/>
          </a:fontRef>
        </p:style>
        <p:txBody>
          <a:bodyPr rtlCol="0" anchor="t"/>
          <a:lstStyle/>
          <a:p>
            <a:pPr marL="285750" indent="-285750">
              <a:buFont typeface="Arial" panose="020B0604020202020204" pitchFamily="34" charset="0"/>
              <a:buChar char="•"/>
            </a:pPr>
            <a:r>
              <a:rPr lang="sv-SE" sz="1600" dirty="0"/>
              <a:t>Läkemedel</a:t>
            </a:r>
          </a:p>
          <a:p>
            <a:pPr marL="285750" indent="-285750">
              <a:buFont typeface="Arial" panose="020B0604020202020204" pitchFamily="34" charset="0"/>
              <a:buChar char="•"/>
            </a:pPr>
            <a:r>
              <a:rPr lang="sv-SE" sz="1600" dirty="0"/>
              <a:t>Konsult</a:t>
            </a:r>
          </a:p>
          <a:p>
            <a:pPr marL="285750" indent="-285750">
              <a:buFont typeface="Arial" panose="020B0604020202020204" pitchFamily="34" charset="0"/>
              <a:buChar char="•"/>
            </a:pPr>
            <a:r>
              <a:rPr lang="sv-SE" sz="1600" dirty="0"/>
              <a:t>Äldremottagning</a:t>
            </a:r>
          </a:p>
          <a:p>
            <a:pPr marL="285750" indent="-285750">
              <a:buFont typeface="Arial" panose="020B0604020202020204" pitchFamily="34" charset="0"/>
              <a:buChar char="•"/>
            </a:pPr>
            <a:r>
              <a:rPr lang="sv-SE" sz="1600" dirty="0"/>
              <a:t>Vårdplan</a:t>
            </a:r>
          </a:p>
        </p:txBody>
      </p:sp>
      <p:sp>
        <p:nvSpPr>
          <p:cNvPr id="11" name="Ellips 10">
            <a:extLst>
              <a:ext uri="{FF2B5EF4-FFF2-40B4-BE49-F238E27FC236}">
                <a16:creationId xmlns:a16="http://schemas.microsoft.com/office/drawing/2014/main" id="{1E0422E0-17B3-E473-B640-46C973617786}"/>
              </a:ext>
            </a:extLst>
          </p:cNvPr>
          <p:cNvSpPr/>
          <p:nvPr/>
        </p:nvSpPr>
        <p:spPr>
          <a:xfrm>
            <a:off x="6499328" y="4903000"/>
            <a:ext cx="2114725" cy="1278163"/>
          </a:xfrm>
          <a:prstGeom prst="ellipse">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t"/>
          <a:lstStyle/>
          <a:p>
            <a:pPr algn="ctr"/>
            <a:r>
              <a:rPr lang="sv-SE" sz="1600" dirty="0"/>
              <a:t>Förbättrad omvårdnads-dokumentation</a:t>
            </a:r>
          </a:p>
        </p:txBody>
      </p:sp>
      <p:sp>
        <p:nvSpPr>
          <p:cNvPr id="12" name="Ellips 11">
            <a:extLst>
              <a:ext uri="{FF2B5EF4-FFF2-40B4-BE49-F238E27FC236}">
                <a16:creationId xmlns:a16="http://schemas.microsoft.com/office/drawing/2014/main" id="{D2A5DD04-D4B0-43EE-60D4-8D7235129485}"/>
              </a:ext>
            </a:extLst>
          </p:cNvPr>
          <p:cNvSpPr/>
          <p:nvPr/>
        </p:nvSpPr>
        <p:spPr>
          <a:xfrm>
            <a:off x="9379120" y="4992018"/>
            <a:ext cx="1809924" cy="1278163"/>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Kortare tider på akuten</a:t>
            </a:r>
          </a:p>
        </p:txBody>
      </p:sp>
      <p:grpSp>
        <p:nvGrpSpPr>
          <p:cNvPr id="13" name="Grupp 12">
            <a:extLst>
              <a:ext uri="{FF2B5EF4-FFF2-40B4-BE49-F238E27FC236}">
                <a16:creationId xmlns:a16="http://schemas.microsoft.com/office/drawing/2014/main" id="{EF4F6565-0818-50E0-8BA8-76BD008788E7}"/>
              </a:ext>
            </a:extLst>
          </p:cNvPr>
          <p:cNvGrpSpPr/>
          <p:nvPr/>
        </p:nvGrpSpPr>
        <p:grpSpPr>
          <a:xfrm>
            <a:off x="804073" y="2761722"/>
            <a:ext cx="1699641" cy="3508458"/>
            <a:chOff x="7875172" y="1831803"/>
            <a:chExt cx="1359879" cy="3502282"/>
          </a:xfrm>
        </p:grpSpPr>
        <p:grpSp>
          <p:nvGrpSpPr>
            <p:cNvPr id="14" name="Grupp 13">
              <a:extLst>
                <a:ext uri="{FF2B5EF4-FFF2-40B4-BE49-F238E27FC236}">
                  <a16:creationId xmlns:a16="http://schemas.microsoft.com/office/drawing/2014/main" id="{6A4B9FF9-19AE-C70D-015B-192FB312598D}"/>
                </a:ext>
              </a:extLst>
            </p:cNvPr>
            <p:cNvGrpSpPr/>
            <p:nvPr/>
          </p:nvGrpSpPr>
          <p:grpSpPr>
            <a:xfrm>
              <a:off x="7875172" y="1831803"/>
              <a:ext cx="1108693" cy="3502282"/>
              <a:chOff x="7827725" y="1250015"/>
              <a:chExt cx="1123122" cy="3502282"/>
            </a:xfrm>
          </p:grpSpPr>
          <p:pic>
            <p:nvPicPr>
              <p:cNvPr id="17" name="Bild 16" descr="Vetenskapligt tänkande kontur">
                <a:extLst>
                  <a:ext uri="{FF2B5EF4-FFF2-40B4-BE49-F238E27FC236}">
                    <a16:creationId xmlns:a16="http://schemas.microsoft.com/office/drawing/2014/main" id="{6213B16F-A777-6EF8-496A-E7FD8A99A95F}"/>
                  </a:ext>
                </a:extLst>
              </p:cNvPr>
              <p:cNvPicPr>
                <a:picLocks noChangeAspect="1"/>
              </p:cNvPicPr>
              <p:nvPr/>
            </p:nvPicPr>
            <p:blipFill>
              <a:blip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2086" y="1250015"/>
                <a:ext cx="914401" cy="914401"/>
              </a:xfrm>
              <a:prstGeom prst="rect">
                <a:avLst/>
              </a:prstGeom>
            </p:spPr>
          </p:pic>
          <p:pic>
            <p:nvPicPr>
              <p:cNvPr id="18" name="Bildobjekt 17">
                <a:extLst>
                  <a:ext uri="{FF2B5EF4-FFF2-40B4-BE49-F238E27FC236}">
                    <a16:creationId xmlns:a16="http://schemas.microsoft.com/office/drawing/2014/main" id="{A309017A-CC32-DCB7-4553-1EC4D3CF14E3}"/>
                  </a:ext>
                </a:extLst>
              </p:cNvPr>
              <p:cNvPicPr>
                <a:picLocks noChangeAspect="1"/>
              </p:cNvPicPr>
              <p:nvPr/>
            </p:nvPicPr>
            <p:blipFill rotWithShape="1">
              <a:blip r:embed="rId5" cstate="hqprint">
                <a:grayscl/>
                <a:extLst>
                  <a:ext uri="{28A0092B-C50C-407E-A947-70E740481C1C}">
                    <a14:useLocalDpi xmlns:a14="http://schemas.microsoft.com/office/drawing/2010/main" val="0"/>
                  </a:ext>
                </a:extLst>
              </a:blip>
              <a:srcRect b="9473"/>
              <a:stretch/>
            </p:blipFill>
            <p:spPr>
              <a:xfrm>
                <a:off x="7827725" y="2360487"/>
                <a:ext cx="1123122" cy="1005295"/>
              </a:xfrm>
              <a:prstGeom prst="rect">
                <a:avLst/>
              </a:prstGeom>
            </p:spPr>
          </p:pic>
          <p:pic>
            <p:nvPicPr>
              <p:cNvPr id="19" name="Bild 18" descr="Dusch med hel fyllning">
                <a:extLst>
                  <a:ext uri="{FF2B5EF4-FFF2-40B4-BE49-F238E27FC236}">
                    <a16:creationId xmlns:a16="http://schemas.microsoft.com/office/drawing/2014/main" id="{D022B32A-2A4A-498E-5FCD-AE21D8EE43EE}"/>
                  </a:ext>
                </a:extLst>
              </p:cNvPr>
              <p:cNvPicPr>
                <a:picLocks noChangeAspect="1"/>
              </p:cNvPicPr>
              <p:nvPr/>
            </p:nvPicPr>
            <p:blipFill>
              <a:blip r:embed="rId6" cstate="hqprint">
                <a:graysc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4891" y="3837896"/>
                <a:ext cx="845574" cy="914401"/>
              </a:xfrm>
              <a:prstGeom prst="rect">
                <a:avLst/>
              </a:prstGeom>
            </p:spPr>
          </p:pic>
        </p:grpSp>
        <p:cxnSp>
          <p:nvCxnSpPr>
            <p:cNvPr id="15" name="Koppling: vinklad 14">
              <a:extLst>
                <a:ext uri="{FF2B5EF4-FFF2-40B4-BE49-F238E27FC236}">
                  <a16:creationId xmlns:a16="http://schemas.microsoft.com/office/drawing/2014/main" id="{763C7117-2505-4C98-6AE5-3A26C7585AAC}"/>
                </a:ext>
              </a:extLst>
            </p:cNvPr>
            <p:cNvCxnSpPr/>
            <p:nvPr/>
          </p:nvCxnSpPr>
          <p:spPr>
            <a:xfrm flipV="1">
              <a:off x="8172450" y="3829050"/>
              <a:ext cx="708401" cy="300038"/>
            </a:xfrm>
            <a:prstGeom prst="bentConnector3">
              <a:avLst/>
            </a:prstGeom>
          </p:spPr>
          <p:style>
            <a:lnRef idx="1">
              <a:schemeClr val="dk1"/>
            </a:lnRef>
            <a:fillRef idx="0">
              <a:schemeClr val="dk1"/>
            </a:fillRef>
            <a:effectRef idx="0">
              <a:schemeClr val="dk1"/>
            </a:effectRef>
            <a:fontRef idx="minor">
              <a:schemeClr val="tx1"/>
            </a:fontRef>
          </p:style>
        </p:cxnSp>
        <p:cxnSp>
          <p:nvCxnSpPr>
            <p:cNvPr id="16" name="Koppling: vinklad 15">
              <a:extLst>
                <a:ext uri="{FF2B5EF4-FFF2-40B4-BE49-F238E27FC236}">
                  <a16:creationId xmlns:a16="http://schemas.microsoft.com/office/drawing/2014/main" id="{4DDC39CF-F6D7-371E-606A-8BEEFD7B2E95}"/>
                </a:ext>
              </a:extLst>
            </p:cNvPr>
            <p:cNvCxnSpPr/>
            <p:nvPr/>
          </p:nvCxnSpPr>
          <p:spPr>
            <a:xfrm flipV="1">
              <a:off x="8526650" y="3530960"/>
              <a:ext cx="708401" cy="300038"/>
            </a:xfrm>
            <a:prstGeom prst="bentConnector3">
              <a:avLst/>
            </a:prstGeom>
          </p:spPr>
          <p:style>
            <a:lnRef idx="1">
              <a:schemeClr val="dk1"/>
            </a:lnRef>
            <a:fillRef idx="0">
              <a:schemeClr val="dk1"/>
            </a:fillRef>
            <a:effectRef idx="0">
              <a:schemeClr val="dk1"/>
            </a:effectRef>
            <a:fontRef idx="minor">
              <a:schemeClr val="tx1"/>
            </a:fontRef>
          </p:style>
        </p:cxnSp>
      </p:grpSp>
      <p:sp>
        <p:nvSpPr>
          <p:cNvPr id="20" name="Ellips 19">
            <a:extLst>
              <a:ext uri="{FF2B5EF4-FFF2-40B4-BE49-F238E27FC236}">
                <a16:creationId xmlns:a16="http://schemas.microsoft.com/office/drawing/2014/main" id="{8B0F0B87-06FB-6242-4D3C-BA05D4DBF0EF}"/>
              </a:ext>
            </a:extLst>
          </p:cNvPr>
          <p:cNvSpPr/>
          <p:nvPr/>
        </p:nvSpPr>
        <p:spPr>
          <a:xfrm>
            <a:off x="8362649" y="4185080"/>
            <a:ext cx="1809923" cy="858155"/>
          </a:xfrm>
          <a:prstGeom prst="ellipse">
            <a:avLst/>
          </a:prstGeom>
          <a:solidFill>
            <a:srgbClr val="6E2FC1">
              <a:alpha val="38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600" dirty="0"/>
              <a:t>Rapportering</a:t>
            </a:r>
          </a:p>
        </p:txBody>
      </p:sp>
      <p:sp>
        <p:nvSpPr>
          <p:cNvPr id="21" name="textruta 20">
            <a:extLst>
              <a:ext uri="{FF2B5EF4-FFF2-40B4-BE49-F238E27FC236}">
                <a16:creationId xmlns:a16="http://schemas.microsoft.com/office/drawing/2014/main" id="{D6AFDDB2-E51B-E4F6-C92D-68DA247A46B6}"/>
              </a:ext>
            </a:extLst>
          </p:cNvPr>
          <p:cNvSpPr txBox="1"/>
          <p:nvPr/>
        </p:nvSpPr>
        <p:spPr>
          <a:xfrm>
            <a:off x="6499328" y="2212639"/>
            <a:ext cx="913843" cy="369332"/>
          </a:xfrm>
          <a:prstGeom prst="rect">
            <a:avLst/>
          </a:prstGeom>
          <a:noFill/>
        </p:spPr>
        <p:txBody>
          <a:bodyPr wrap="square" rtlCol="0">
            <a:spAutoFit/>
          </a:bodyPr>
          <a:lstStyle/>
          <a:p>
            <a:r>
              <a:rPr lang="sv-SE" dirty="0"/>
              <a:t>Skärpt:</a:t>
            </a:r>
          </a:p>
        </p:txBody>
      </p:sp>
    </p:spTree>
    <p:extLst>
      <p:ext uri="{BB962C8B-B14F-4D97-AF65-F5344CB8AC3E}">
        <p14:creationId xmlns:p14="http://schemas.microsoft.com/office/powerpoint/2010/main" val="9048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496</TotalTime>
  <Words>429</Words>
  <Application>Microsoft Office PowerPoint</Application>
  <PresentationFormat>Bredbild</PresentationFormat>
  <Paragraphs>83</Paragraphs>
  <Slides>12</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Office-tema</vt:lpstr>
      <vt:lpstr>PowerPoint-presentation</vt:lpstr>
      <vt:lpstr>Akutmottagningen US</vt:lpstr>
      <vt:lpstr>ALMA</vt:lpstr>
      <vt:lpstr>Problem</vt:lpstr>
      <vt:lpstr>Samtidigt i HSLG (2020)</vt:lpstr>
      <vt:lpstr>Hur fungerar CFS?</vt:lpstr>
      <vt:lpstr>Fungerar CFS på akuten?</vt:lpstr>
      <vt:lpstr>PowerPoint-presentation</vt:lpstr>
      <vt:lpstr>Vad vi skulle vilja</vt:lpstr>
      <vt:lpstr>Vad vi har gjort, gör och vill göra</vt:lpstr>
      <vt:lpstr>Utmaningar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Hörlin Erika</dc:creator>
  <cp:lastModifiedBy>Hörlin Erika</cp:lastModifiedBy>
  <cp:revision>12</cp:revision>
  <dcterms:created xsi:type="dcterms:W3CDTF">2023-05-03T12:10:06Z</dcterms:created>
  <dcterms:modified xsi:type="dcterms:W3CDTF">2023-06-12T09:12:05Z</dcterms:modified>
</cp:coreProperties>
</file>