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14" r:id="rId2"/>
    <p:sldId id="294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6" r:id="rId18"/>
    <p:sldId id="317" r:id="rId19"/>
    <p:sldId id="318" r:id="rId20"/>
    <p:sldId id="313" r:id="rId21"/>
    <p:sldId id="312" r:id="rId22"/>
    <p:sldId id="311" r:id="rId23"/>
    <p:sldId id="315" r:id="rId24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3"/>
    <a:srgbClr val="BC151C"/>
    <a:srgbClr val="EF4044"/>
    <a:srgbClr val="F2CD13"/>
    <a:srgbClr val="B1063A"/>
    <a:srgbClr val="CE1141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05" autoAdjust="0"/>
    <p:restoredTop sz="92274" autoAdjust="0"/>
  </p:normalViewPr>
  <p:slideViewPr>
    <p:cSldViewPr>
      <p:cViewPr varScale="1">
        <p:scale>
          <a:sx n="116" d="100"/>
          <a:sy n="116" d="100"/>
        </p:scale>
        <p:origin x="888" y="8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-754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Aktiviteter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FED5-48A0-8776-965222E008A7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FED5-48A0-8776-965222E008A7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FED5-48A0-8776-965222E008A7}"/>
              </c:ext>
            </c:extLst>
          </c:dPt>
          <c:dPt>
            <c:idx val="3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FED5-48A0-8776-965222E008A7}"/>
              </c:ext>
            </c:extLst>
          </c:dPt>
          <c:cat>
            <c:strRef>
              <c:f>Blad1!$A$2:$A$5</c:f>
              <c:strCache>
                <c:ptCount val="4"/>
                <c:pt idx="0">
                  <c:v>Kvartal 1</c:v>
                </c:pt>
                <c:pt idx="1">
                  <c:v>Kvartal 2</c:v>
                </c:pt>
                <c:pt idx="2">
                  <c:v>Kvartal 3</c:v>
                </c:pt>
                <c:pt idx="3">
                  <c:v>Kvartal 4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ED5-48A0-8776-965222E008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9B960-5E66-4113-B8CC-17A0D5C37366}" type="datetimeFigureOut">
              <a:rPr lang="sv-SE" smtClean="0"/>
              <a:t>2023-06-02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291F-9DCB-46ED-BF32-F247FD2AAA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773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2732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5749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6618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Remisstid 15/2-14/4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2738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2067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07007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977A6-05CD-4EAB-954D-F374D0D0D6FB}" type="slidenum">
              <a:rPr lang="sv-SE" smtClean="0"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6407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326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 smtClean="0"/>
              <a:t>Klicka här för att lägg till en </a:t>
            </a:r>
            <a:r>
              <a:rPr lang="sv-SE" dirty="0" err="1" smtClean="0"/>
              <a:t>helsidebild</a:t>
            </a:r>
            <a:endParaRPr lang="sv-SE" dirty="0" smtClean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8885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1280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6504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2574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078370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1707655"/>
            <a:ext cx="8229600" cy="280831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063731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58002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67544" y="771550"/>
            <a:ext cx="4032448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411511"/>
            <a:ext cx="4038600" cy="403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216774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7544" y="7715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707655"/>
            <a:ext cx="8229600" cy="2808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 smtClean="0"/>
              <a:t>Klicka här för att ändra texten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 smtClean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01841"/>
            <a:ext cx="1032452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29825"/>
            <a:ext cx="77684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64" y="4701841"/>
            <a:ext cx="11357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-180975" y="962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-180975" y="1504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436921" y="4773801"/>
            <a:ext cx="175881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000" dirty="0" smtClean="0">
                <a:solidFill>
                  <a:schemeClr val="tx1"/>
                </a:solidFill>
                <a:latin typeface="+mj-lt"/>
              </a:rPr>
              <a:t>Sydöstra sjukvårdsregionen</a:t>
            </a:r>
            <a:endParaRPr lang="sv-SE" sz="11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550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5" r:id="rId5"/>
    <p:sldLayoutId id="2147483650" r:id="rId6"/>
    <p:sldLayoutId id="2147483652" r:id="rId7"/>
    <p:sldLayoutId id="2147483659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sydostrasjukvardsregionen.se/regionsjukvardsledningen/processtod-och-mallar/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sydostrasjukvardsregionen.se/regionsjukvardsledningen/motesanteckningar-2020/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sydostrasjukvardsregionen.se/samverkansnamnden/" TargetMode="Externa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SE" dirty="0"/>
              <a:t>Nätverk för </a:t>
            </a:r>
            <a:r>
              <a:rPr lang="sv-SE" dirty="0" smtClean="0"/>
              <a:t>regionala samverkansgrupper 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sz="2000" dirty="0" smtClean="0"/>
              <a:t>2023-06-02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4198382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Nationella remisser svarsdatum 14 juni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707655"/>
            <a:ext cx="8229600" cy="2808312"/>
          </a:xfrm>
        </p:spPr>
        <p:txBody>
          <a:bodyPr>
            <a:normAutofit fontScale="25000" lnSpcReduction="20000"/>
          </a:bodyPr>
          <a:lstStyle/>
          <a:p>
            <a:r>
              <a:rPr lang="sv-SE" sz="4000" b="1" dirty="0" smtClean="0"/>
              <a:t>Vårdförlopp</a:t>
            </a:r>
            <a:endParaRPr lang="sv-SE" sz="4000" i="1" dirty="0" smtClean="0"/>
          </a:p>
          <a:p>
            <a:r>
              <a:rPr lang="sv-SE" sz="4000" i="1" dirty="0" smtClean="0"/>
              <a:t>Cancersjukdomar</a:t>
            </a:r>
          </a:p>
          <a:p>
            <a:r>
              <a:rPr lang="sv-SE" sz="4000" dirty="0" smtClean="0"/>
              <a:t>- Prostatacancer</a:t>
            </a:r>
            <a:r>
              <a:rPr lang="sv-SE" sz="4000" dirty="0"/>
              <a:t>, </a:t>
            </a:r>
            <a:r>
              <a:rPr lang="sv-SE" sz="4000" dirty="0" smtClean="0"/>
              <a:t>reviderat</a:t>
            </a:r>
          </a:p>
          <a:p>
            <a:endParaRPr lang="sv-SE" sz="4000" dirty="0">
              <a:solidFill>
                <a:srgbClr val="FF0000"/>
              </a:solidFill>
            </a:endParaRPr>
          </a:p>
          <a:p>
            <a:r>
              <a:rPr lang="sv-SE" sz="4000" b="1" dirty="0" smtClean="0"/>
              <a:t>Vårdprogram</a:t>
            </a:r>
            <a:endParaRPr lang="sv-SE" sz="4000" i="1" dirty="0" smtClean="0"/>
          </a:p>
          <a:p>
            <a:r>
              <a:rPr lang="sv-SE" sz="4000" i="1" dirty="0" smtClean="0"/>
              <a:t>Mag- </a:t>
            </a:r>
            <a:r>
              <a:rPr lang="sv-SE" sz="4000" i="1" dirty="0"/>
              <a:t>och </a:t>
            </a:r>
            <a:r>
              <a:rPr lang="sv-SE" sz="4000" i="1" dirty="0" smtClean="0"/>
              <a:t>tarmsjukdomar</a:t>
            </a:r>
          </a:p>
          <a:p>
            <a:r>
              <a:rPr lang="sv-SE" sz="4000" dirty="0" smtClean="0"/>
              <a:t>- Appendicit</a:t>
            </a:r>
          </a:p>
          <a:p>
            <a:pPr marL="457200" indent="-457200">
              <a:buFontTx/>
              <a:buChar char="-"/>
            </a:pPr>
            <a:endParaRPr lang="sv-SE" sz="4000" dirty="0" smtClean="0">
              <a:solidFill>
                <a:srgbClr val="FF0000"/>
              </a:solidFill>
            </a:endParaRPr>
          </a:p>
          <a:p>
            <a:r>
              <a:rPr lang="sv-SE" sz="4000" i="1" dirty="0" smtClean="0"/>
              <a:t>Cancersjukdomar</a:t>
            </a:r>
            <a:r>
              <a:rPr lang="sv-SE" sz="4000" i="1" dirty="0" smtClean="0">
                <a:solidFill>
                  <a:srgbClr val="FF0000"/>
                </a:solidFill>
              </a:rPr>
              <a:t/>
            </a:r>
            <a:br>
              <a:rPr lang="sv-SE" sz="4000" i="1" dirty="0" smtClean="0">
                <a:solidFill>
                  <a:srgbClr val="FF0000"/>
                </a:solidFill>
              </a:rPr>
            </a:br>
            <a:r>
              <a:rPr lang="sv-SE" sz="4000" i="1" dirty="0" smtClean="0"/>
              <a:t>- </a:t>
            </a:r>
            <a:r>
              <a:rPr lang="sv-SE" sz="4000" dirty="0" smtClean="0"/>
              <a:t>Akut </a:t>
            </a:r>
            <a:r>
              <a:rPr lang="sv-SE" sz="4000" dirty="0"/>
              <a:t>lymfatisk leukemi (ALL), </a:t>
            </a:r>
            <a:r>
              <a:rPr lang="sv-SE" sz="4000" dirty="0" smtClean="0"/>
              <a:t>reviderat</a:t>
            </a:r>
            <a:endParaRPr lang="sv-SE" sz="4000" dirty="0"/>
          </a:p>
          <a:p>
            <a:r>
              <a:rPr lang="sv-SE" sz="4000" dirty="0" smtClean="0"/>
              <a:t>- Hudlymfom</a:t>
            </a:r>
            <a:r>
              <a:rPr lang="sv-SE" sz="4000" dirty="0"/>
              <a:t>, </a:t>
            </a:r>
            <a:r>
              <a:rPr lang="sv-SE" sz="4000" dirty="0" smtClean="0"/>
              <a:t>reviderat</a:t>
            </a:r>
            <a:endParaRPr lang="sv-SE" sz="4000" dirty="0"/>
          </a:p>
          <a:p>
            <a:r>
              <a:rPr lang="sv-SE" sz="4000" dirty="0" smtClean="0"/>
              <a:t>- Huvud- </a:t>
            </a:r>
            <a:r>
              <a:rPr lang="sv-SE" sz="4000" dirty="0"/>
              <a:t>och halscancer, </a:t>
            </a:r>
            <a:r>
              <a:rPr lang="sv-SE" sz="4000" dirty="0" smtClean="0"/>
              <a:t>reviderat</a:t>
            </a:r>
            <a:endParaRPr lang="sv-SE" sz="4000" dirty="0"/>
          </a:p>
          <a:p>
            <a:r>
              <a:rPr lang="sv-SE" sz="4000" dirty="0" smtClean="0"/>
              <a:t>- Kronisk </a:t>
            </a:r>
            <a:r>
              <a:rPr lang="sv-SE" sz="4000" dirty="0"/>
              <a:t>lymfatisk leukemi (KLL), </a:t>
            </a:r>
            <a:r>
              <a:rPr lang="sv-SE" sz="4000" dirty="0" smtClean="0"/>
              <a:t>reviderat</a:t>
            </a:r>
            <a:endParaRPr lang="sv-SE" sz="4000" dirty="0"/>
          </a:p>
          <a:p>
            <a:r>
              <a:rPr lang="sv-SE" sz="4000" dirty="0" smtClean="0"/>
              <a:t>- Mantelcellslymfom</a:t>
            </a:r>
            <a:r>
              <a:rPr lang="sv-SE" sz="4000" dirty="0"/>
              <a:t>, </a:t>
            </a:r>
            <a:r>
              <a:rPr lang="sv-SE" sz="4000" dirty="0" smtClean="0"/>
              <a:t>reviderat</a:t>
            </a:r>
            <a:endParaRPr lang="sv-SE" sz="4000" dirty="0"/>
          </a:p>
          <a:p>
            <a:r>
              <a:rPr lang="sv-SE" sz="4000" dirty="0" smtClean="0"/>
              <a:t>- Prostatacancer</a:t>
            </a:r>
            <a:r>
              <a:rPr lang="sv-SE" sz="4000" dirty="0"/>
              <a:t>, </a:t>
            </a:r>
            <a:r>
              <a:rPr lang="sv-SE" sz="4000" dirty="0" smtClean="0"/>
              <a:t>reviderat</a:t>
            </a:r>
            <a:br>
              <a:rPr lang="sv-SE" sz="4000" dirty="0" smtClean="0"/>
            </a:br>
            <a:r>
              <a:rPr lang="sv-SE" sz="4000" dirty="0" smtClean="0"/>
              <a:t/>
            </a:r>
            <a:br>
              <a:rPr lang="sv-SE" sz="4000" dirty="0" smtClean="0"/>
            </a:br>
            <a:r>
              <a:rPr lang="sv-SE" sz="4000" dirty="0" smtClean="0"/>
              <a:t>Stöddokument</a:t>
            </a:r>
            <a:endParaRPr lang="sv-SE" sz="4000" dirty="0"/>
          </a:p>
          <a:p>
            <a:r>
              <a:rPr lang="sv-SE" sz="4000" dirty="0" smtClean="0"/>
              <a:t>- </a:t>
            </a:r>
            <a:r>
              <a:rPr lang="sv-SE" sz="4000" dirty="0"/>
              <a:t>Bedömning och hantering av biverkningar vid behandling med </a:t>
            </a:r>
            <a:r>
              <a:rPr lang="sv-SE" sz="4000" dirty="0" err="1" smtClean="0"/>
              <a:t>checkpointhämmare</a:t>
            </a:r>
            <a:endParaRPr lang="sv-SE" sz="4000" dirty="0"/>
          </a:p>
          <a:p>
            <a:r>
              <a:rPr lang="sv-SE" sz="4000" dirty="0"/>
              <a:t>- </a:t>
            </a:r>
            <a:r>
              <a:rPr lang="sv-SE" sz="4000" dirty="0" err="1"/>
              <a:t>Graft</a:t>
            </a:r>
            <a:r>
              <a:rPr lang="sv-SE" sz="4000" dirty="0"/>
              <a:t>-</a:t>
            </a:r>
            <a:r>
              <a:rPr lang="sv-SE" sz="4000" dirty="0" err="1"/>
              <a:t>versus</a:t>
            </a:r>
            <a:r>
              <a:rPr lang="sv-SE" sz="4000" dirty="0"/>
              <a:t>-host-sjukdom (</a:t>
            </a:r>
            <a:r>
              <a:rPr lang="sv-SE" sz="4000" dirty="0" err="1"/>
              <a:t>GvHD</a:t>
            </a:r>
            <a:r>
              <a:rPr lang="sv-SE" sz="4000" dirty="0" smtClean="0"/>
              <a:t>)</a:t>
            </a:r>
            <a:endParaRPr lang="sv-SE" sz="4000" dirty="0">
              <a:solidFill>
                <a:srgbClr val="FF0000"/>
              </a:solidFill>
            </a:endParaRPr>
          </a:p>
          <a:p>
            <a:endParaRPr lang="sv-SE" sz="3200" i="1" dirty="0">
              <a:solidFill>
                <a:srgbClr val="FF0000"/>
              </a:solidFill>
            </a:endParaRPr>
          </a:p>
          <a:p>
            <a:endParaRPr lang="sv-SE" dirty="0"/>
          </a:p>
          <a:p>
            <a:endParaRPr lang="sv-SE" dirty="0"/>
          </a:p>
          <a:p>
            <a:endParaRPr lang="sv-SE" b="1" dirty="0" smtClean="0"/>
          </a:p>
          <a:p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>
          <a:xfrm>
            <a:off x="4572000" y="1628800"/>
            <a:ext cx="4114800" cy="23831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000" b="1" dirty="0" smtClean="0"/>
              <a:t>Rapport</a:t>
            </a:r>
          </a:p>
          <a:p>
            <a:r>
              <a:rPr lang="sv-SE" sz="1000" i="1" dirty="0" smtClean="0"/>
              <a:t>Patientsäkerhet</a:t>
            </a:r>
          </a:p>
          <a:p>
            <a:r>
              <a:rPr lang="sv-SE" sz="1000" dirty="0"/>
              <a:t>Introduktion till arbete med </a:t>
            </a:r>
            <a:r>
              <a:rPr lang="sv-SE" sz="1000" dirty="0" smtClean="0"/>
              <a:t>patientsäkerhet</a:t>
            </a:r>
          </a:p>
        </p:txBody>
      </p:sp>
    </p:spTree>
    <p:extLst>
      <p:ext uri="{BB962C8B-B14F-4D97-AF65-F5344CB8AC3E}">
        <p14:creationId xmlns:p14="http://schemas.microsoft.com/office/powerpoint/2010/main" val="3116815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A615F8CF-352D-CD61-13B5-A8E990952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Nationella remisser i september (preliminärt)</a:t>
            </a:r>
            <a:endParaRPr lang="sv-SE" sz="3200" dirty="0"/>
          </a:p>
        </p:txBody>
      </p:sp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lvl="0"/>
            <a:r>
              <a:rPr lang="sv-SE" b="1" dirty="0">
                <a:latin typeface="+mj-lt"/>
                <a:ea typeface="Calibri" panose="020F0502020204030204" pitchFamily="34" charset="0"/>
              </a:rPr>
              <a:t>Kliniska kunskapsstöd</a:t>
            </a:r>
          </a:p>
          <a:p>
            <a:r>
              <a:rPr lang="sv-SE" dirty="0" smtClean="0">
                <a:latin typeface="+mj-lt"/>
                <a:ea typeface="Times New Roman" panose="02020603050405020304" pitchFamily="18" charset="0"/>
              </a:rPr>
              <a:t>Diabetes</a:t>
            </a:r>
            <a:r>
              <a:rPr lang="sv-SE" dirty="0">
                <a:latin typeface="+mj-lt"/>
                <a:ea typeface="Times New Roman" panose="02020603050405020304" pitchFamily="18" charset="0"/>
              </a:rPr>
              <a:t>, glukossänkande läkemedelsbehandling vid typ </a:t>
            </a:r>
            <a:r>
              <a:rPr lang="sv-SE" dirty="0" smtClean="0">
                <a:latin typeface="+mj-lt"/>
                <a:ea typeface="Times New Roman" panose="02020603050405020304" pitchFamily="18" charset="0"/>
              </a:rPr>
              <a:t>2-diabetes</a:t>
            </a:r>
            <a:endParaRPr lang="sv-SE" dirty="0">
              <a:latin typeface="+mj-lt"/>
              <a:ea typeface="Times New Roman" panose="02020603050405020304" pitchFamily="18" charset="0"/>
            </a:endParaRPr>
          </a:p>
          <a:p>
            <a:r>
              <a:rPr lang="sv-SE" dirty="0" smtClean="0">
                <a:latin typeface="+mj-lt"/>
                <a:ea typeface="Calibri" panose="020F0502020204030204" pitchFamily="34" charset="0"/>
              </a:rPr>
              <a:t>Sekundärprevention </a:t>
            </a:r>
            <a:r>
              <a:rPr lang="sv-SE" dirty="0">
                <a:latin typeface="+mj-lt"/>
                <a:ea typeface="Calibri" panose="020F0502020204030204" pitchFamily="34" charset="0"/>
              </a:rPr>
              <a:t>vid benartär </a:t>
            </a:r>
            <a:r>
              <a:rPr lang="sv-SE" dirty="0" smtClean="0">
                <a:latin typeface="+mj-lt"/>
                <a:ea typeface="Calibri" panose="020F0502020204030204" pitchFamily="34" charset="0"/>
              </a:rPr>
              <a:t>sjukdom</a:t>
            </a:r>
            <a:endParaRPr lang="sv-SE" dirty="0">
              <a:latin typeface="+mj-lt"/>
              <a:ea typeface="Calibri" panose="020F0502020204030204" pitchFamily="34" charset="0"/>
            </a:endParaRPr>
          </a:p>
          <a:p>
            <a:pPr marL="257175" indent="-257175">
              <a:buFont typeface="Symbol" panose="05050102010706020507" pitchFamily="18" charset="2"/>
              <a:buChar char=""/>
            </a:pPr>
            <a:endParaRPr lang="sv-SE" dirty="0">
              <a:latin typeface="+mj-lt"/>
              <a:ea typeface="Calibri" panose="020F0502020204030204" pitchFamily="34" charset="0"/>
            </a:endParaRPr>
          </a:p>
          <a:p>
            <a:r>
              <a:rPr lang="sv-SE" b="1" dirty="0" smtClean="0">
                <a:latin typeface="+mj-lt"/>
                <a:ea typeface="Calibri" panose="020F0502020204030204" pitchFamily="34" charset="0"/>
              </a:rPr>
              <a:t>Vårdförlopp</a:t>
            </a:r>
          </a:p>
          <a:p>
            <a:r>
              <a:rPr lang="sv-SE" dirty="0" smtClean="0">
                <a:latin typeface="+mj-lt"/>
                <a:ea typeface="Calibri" panose="020F0502020204030204" pitchFamily="34" charset="0"/>
              </a:rPr>
              <a:t>Inga</a:t>
            </a:r>
          </a:p>
          <a:p>
            <a:endParaRPr lang="sv-SE" b="1" dirty="0" smtClean="0">
              <a:latin typeface="+mj-lt"/>
              <a:ea typeface="Calibri" panose="020F0502020204030204" pitchFamily="34" charset="0"/>
            </a:endParaRPr>
          </a:p>
          <a:p>
            <a:r>
              <a:rPr lang="sv-SE" b="1" dirty="0" smtClean="0">
                <a:latin typeface="+mj-lt"/>
                <a:ea typeface="Calibri" panose="020F0502020204030204" pitchFamily="34" charset="0"/>
              </a:rPr>
              <a:t>Vårdprogram</a:t>
            </a:r>
            <a:endParaRPr lang="sv-SE" b="1" dirty="0">
              <a:latin typeface="+mj-lt"/>
              <a:ea typeface="Calibri" panose="020F0502020204030204" pitchFamily="34" charset="0"/>
            </a:endParaRPr>
          </a:p>
          <a:p>
            <a:r>
              <a:rPr lang="sv-SE" dirty="0" smtClean="0">
                <a:latin typeface="+mj-lt"/>
                <a:ea typeface="Times New Roman" panose="02020603050405020304" pitchFamily="18" charset="0"/>
              </a:rPr>
              <a:t>Höftledsfraktur</a:t>
            </a:r>
            <a:endParaRPr lang="sv-SE" dirty="0">
              <a:latin typeface="+mj-lt"/>
              <a:ea typeface="Calibri" panose="020F0502020204030204" pitchFamily="34" charset="0"/>
            </a:endParaRPr>
          </a:p>
          <a:p>
            <a:endParaRPr lang="sv-SE" dirty="0">
              <a:latin typeface="+mj-lt"/>
              <a:ea typeface="Times New Roman" panose="02020603050405020304" pitchFamily="18" charset="0"/>
            </a:endParaRPr>
          </a:p>
          <a:p>
            <a:r>
              <a:rPr lang="sv-SE" b="1" dirty="0" smtClean="0">
                <a:latin typeface="+mj-lt"/>
                <a:ea typeface="Times New Roman" panose="02020603050405020304" pitchFamily="18" charset="0"/>
              </a:rPr>
              <a:t>Vägledningar</a:t>
            </a:r>
          </a:p>
          <a:p>
            <a:r>
              <a:rPr lang="sv-SE" dirty="0">
                <a:latin typeface="+mj-lt"/>
                <a:ea typeface="Times New Roman" panose="02020603050405020304" pitchFamily="18" charset="0"/>
              </a:rPr>
              <a:t>Digitala </a:t>
            </a:r>
            <a:r>
              <a:rPr lang="sv-SE" dirty="0" err="1">
                <a:latin typeface="+mj-lt"/>
                <a:ea typeface="Times New Roman" panose="02020603050405020304" pitchFamily="18" charset="0"/>
              </a:rPr>
              <a:t>vårdmöten</a:t>
            </a:r>
            <a:r>
              <a:rPr lang="sv-SE" dirty="0">
                <a:latin typeface="+mj-lt"/>
                <a:ea typeface="Times New Roman" panose="02020603050405020304" pitchFamily="18" charset="0"/>
              </a:rPr>
              <a:t> för barn och ungdomar</a:t>
            </a:r>
            <a:endParaRPr lang="sv-SE" dirty="0">
              <a:latin typeface="+mj-lt"/>
              <a:ea typeface="Calibri" panose="020F0502020204030204" pitchFamily="34" charset="0"/>
            </a:endParaRPr>
          </a:p>
          <a:p>
            <a:r>
              <a:rPr lang="sv-SE" dirty="0" smtClean="0">
                <a:latin typeface="+mj-lt"/>
                <a:ea typeface="Times New Roman" panose="02020603050405020304" pitchFamily="18" charset="0"/>
              </a:rPr>
              <a:t>Den </a:t>
            </a:r>
            <a:r>
              <a:rPr lang="sv-SE" dirty="0">
                <a:latin typeface="+mj-lt"/>
                <a:ea typeface="Times New Roman" panose="02020603050405020304" pitchFamily="18" charset="0"/>
              </a:rPr>
              <a:t>akut sjuke patienten (larm till sjukhus</a:t>
            </a:r>
            <a:r>
              <a:rPr lang="sv-SE" dirty="0" smtClean="0">
                <a:latin typeface="+mj-lt"/>
                <a:ea typeface="Times New Roman" panose="02020603050405020304" pitchFamily="18" charset="0"/>
              </a:rPr>
              <a:t>)</a:t>
            </a:r>
            <a:endParaRPr lang="sv-SE" dirty="0">
              <a:latin typeface="+mj-lt"/>
              <a:ea typeface="Times New Roman" panose="02020603050405020304" pitchFamily="18" charset="0"/>
            </a:endParaRPr>
          </a:p>
          <a:p>
            <a:endParaRPr lang="sv-SE" dirty="0">
              <a:latin typeface="+mj-lt"/>
              <a:ea typeface="Calibri" panose="020F0502020204030204" pitchFamily="34" charset="0"/>
            </a:endParaRPr>
          </a:p>
          <a:p>
            <a:r>
              <a:rPr lang="sv-SE" dirty="0" smtClean="0">
                <a:latin typeface="+mj-lt"/>
                <a:ea typeface="Calibri" panose="020F0502020204030204" pitchFamily="34" charset="0"/>
              </a:rPr>
              <a:t>Kunskapsstöd </a:t>
            </a:r>
            <a:r>
              <a:rPr lang="sv-SE" dirty="0">
                <a:latin typeface="+mj-lt"/>
                <a:ea typeface="Calibri" panose="020F0502020204030204" pitchFamily="34" charset="0"/>
              </a:rPr>
              <a:t>för </a:t>
            </a:r>
            <a:r>
              <a:rPr lang="sv-SE" dirty="0" smtClean="0">
                <a:latin typeface="+mj-lt"/>
                <a:ea typeface="Calibri" panose="020F0502020204030204" pitchFamily="34" charset="0"/>
              </a:rPr>
              <a:t>cancersjukdomar tillkommer</a:t>
            </a:r>
          </a:p>
        </p:txBody>
      </p:sp>
    </p:spTree>
    <p:extLst>
      <p:ext uri="{BB962C8B-B14F-4D97-AF65-F5344CB8AC3E}">
        <p14:creationId xmlns:p14="http://schemas.microsoft.com/office/powerpoint/2010/main" val="3713052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3600" dirty="0" smtClean="0"/>
              <a:t>Ansvar och representation i kunskapsråd 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sv-SE" sz="1600" dirty="0" smtClean="0"/>
              <a:t>Värdskap </a:t>
            </a:r>
            <a:r>
              <a:rPr lang="sv-SE" sz="1600" dirty="0"/>
              <a:t>för kunskapsråden </a:t>
            </a:r>
            <a:r>
              <a:rPr lang="sv-SE" sz="1600" dirty="0" smtClean="0"/>
              <a:t>2024-2025:</a:t>
            </a:r>
            <a:endParaRPr lang="sv-SE" sz="1600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600" dirty="0" smtClean="0"/>
              <a:t>Kirurgi </a:t>
            </a:r>
            <a:r>
              <a:rPr lang="sv-SE" sz="1600" dirty="0"/>
              <a:t>och </a:t>
            </a:r>
            <a:r>
              <a:rPr lang="sv-SE" sz="1600" dirty="0" smtClean="0"/>
              <a:t>cancer - </a:t>
            </a:r>
            <a:r>
              <a:rPr lang="sv-SE" sz="1600" dirty="0"/>
              <a:t>RKL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600" dirty="0" smtClean="0"/>
              <a:t>Hälsa </a:t>
            </a:r>
            <a:r>
              <a:rPr lang="sv-SE" sz="1600" dirty="0"/>
              <a:t>och </a:t>
            </a:r>
            <a:r>
              <a:rPr lang="sv-SE" sz="1600" dirty="0" smtClean="0"/>
              <a:t>rehabilitering - </a:t>
            </a:r>
            <a:r>
              <a:rPr lang="sv-SE" sz="1600" dirty="0"/>
              <a:t>RÖ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600" dirty="0" smtClean="0"/>
              <a:t>Medicin </a:t>
            </a:r>
            <a:r>
              <a:rPr lang="sv-SE" sz="1600" dirty="0"/>
              <a:t>och akut </a:t>
            </a:r>
            <a:r>
              <a:rPr lang="sv-SE" sz="1600" dirty="0" smtClean="0"/>
              <a:t>vård - </a:t>
            </a:r>
            <a:r>
              <a:rPr lang="sv-SE" sz="1600" dirty="0"/>
              <a:t>RJL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600" dirty="0" smtClean="0"/>
              <a:t>Diagnostik </a:t>
            </a:r>
            <a:r>
              <a:rPr lang="sv-SE" sz="1600" dirty="0"/>
              <a:t>och </a:t>
            </a:r>
            <a:r>
              <a:rPr lang="sv-SE" sz="1600" dirty="0" smtClean="0"/>
              <a:t>sinnen - RJL</a:t>
            </a:r>
            <a:endParaRPr lang="sv-SE" sz="1600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sv-SE" sz="1600" dirty="0" smtClean="0"/>
          </a:p>
          <a:p>
            <a:pPr>
              <a:spcBef>
                <a:spcPts val="0"/>
              </a:spcBef>
            </a:pPr>
            <a:r>
              <a:rPr lang="sv-SE" sz="1600" dirty="0" smtClean="0"/>
              <a:t>RSL beslut:</a:t>
            </a:r>
          </a:p>
          <a:p>
            <a:pPr>
              <a:spcBef>
                <a:spcPts val="0"/>
              </a:spcBef>
            </a:pPr>
            <a:r>
              <a:rPr lang="sv-SE" sz="1600" dirty="0" smtClean="0"/>
              <a:t>En av representanterna i kunskapsråden måste samtidigt sitta i RSL</a:t>
            </a:r>
            <a:r>
              <a:rPr lang="sv-SE" sz="1800" dirty="0"/>
              <a:t>.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4193777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Mötesplatser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sv-SE" sz="1600" dirty="0" smtClean="0"/>
              <a:t>Regionernas policyer för </a:t>
            </a:r>
            <a:r>
              <a:rPr lang="sv-SE" sz="1600" dirty="0"/>
              <a:t>lokaler och resor </a:t>
            </a:r>
            <a:r>
              <a:rPr lang="sv-SE" sz="1600" dirty="0" smtClean="0"/>
              <a:t>innebär att: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600" dirty="0" smtClean="0"/>
              <a:t>möten </a:t>
            </a:r>
            <a:r>
              <a:rPr lang="sv-SE" sz="1600" dirty="0"/>
              <a:t>i första hand ska vara digitala </a:t>
            </a:r>
            <a:endParaRPr lang="sv-SE" sz="1600" dirty="0" smtClean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600" dirty="0" smtClean="0"/>
              <a:t>fysiska </a:t>
            </a:r>
            <a:r>
              <a:rPr lang="sv-SE" sz="1600" dirty="0"/>
              <a:t>möten så långt möjligt ska förläggas till egna </a:t>
            </a:r>
            <a:r>
              <a:rPr lang="sv-SE" sz="1600" dirty="0" smtClean="0"/>
              <a:t>lokaler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600" dirty="0" smtClean="0"/>
              <a:t>man </a:t>
            </a:r>
            <a:r>
              <a:rPr lang="sv-SE" sz="1600" dirty="0"/>
              <a:t>i första hand </a:t>
            </a:r>
            <a:r>
              <a:rPr lang="sv-SE" sz="1600" dirty="0" smtClean="0"/>
              <a:t>använder kollektivtrafik</a:t>
            </a:r>
            <a:endParaRPr lang="sv-SE" sz="1600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sv-SE" sz="1600" dirty="0" smtClean="0"/>
          </a:p>
          <a:p>
            <a:pPr>
              <a:spcBef>
                <a:spcPts val="0"/>
              </a:spcBef>
            </a:pPr>
            <a:r>
              <a:rPr lang="sv-SE" sz="1600" dirty="0" smtClean="0"/>
              <a:t>Mer information: </a:t>
            </a:r>
            <a:r>
              <a:rPr lang="sv-SE" sz="1600" u="sng" dirty="0">
                <a:hlinkClick r:id="rId2"/>
              </a:rPr>
              <a:t>https://sydostrasjukvardsregionen.se/regionsjukvardsledningen/processtod-och-mallar/</a:t>
            </a:r>
            <a:r>
              <a:rPr lang="sv-SE" sz="1600" dirty="0"/>
              <a:t> </a:t>
            </a:r>
            <a:endParaRPr lang="sv-SE" sz="1600" dirty="0" smtClean="0"/>
          </a:p>
          <a:p>
            <a:pPr>
              <a:spcBef>
                <a:spcPts val="0"/>
              </a:spcBef>
            </a:pPr>
            <a:endParaRPr lang="sv-SE" sz="1600" dirty="0"/>
          </a:p>
          <a:p>
            <a:pPr>
              <a:spcBef>
                <a:spcPts val="0"/>
              </a:spcBef>
            </a:pPr>
            <a:r>
              <a:rPr lang="sv-SE" sz="1600" dirty="0" smtClean="0"/>
              <a:t>RSL beslut:</a:t>
            </a:r>
          </a:p>
          <a:p>
            <a:pPr>
              <a:spcBef>
                <a:spcPts val="0"/>
              </a:spcBef>
            </a:pPr>
            <a:r>
              <a:rPr lang="sv-SE" sz="1600" dirty="0" smtClean="0"/>
              <a:t>Chefsdagen ”Gränsödagarna” görs om till en 1-dagskonferens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751769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347614"/>
            <a:ext cx="8229600" cy="2808311"/>
          </a:xfrm>
        </p:spPr>
        <p:txBody>
          <a:bodyPr>
            <a:noAutofit/>
          </a:bodyPr>
          <a:lstStyle/>
          <a:p>
            <a:r>
              <a:rPr lang="sv-SE" sz="1600" b="1" dirty="0" smtClean="0"/>
              <a:t>NSG data och analys</a:t>
            </a: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sv-SE" sz="1600" dirty="0" smtClean="0"/>
              <a:t>Annica Öhrn, hälso- och sjukvårdsdirektör, RÖ </a:t>
            </a:r>
            <a:br>
              <a:rPr lang="sv-SE" sz="1600" dirty="0" smtClean="0"/>
            </a:br>
            <a:endParaRPr lang="sv-SE" sz="1600" dirty="0"/>
          </a:p>
          <a:p>
            <a:r>
              <a:rPr lang="sv-SE" sz="1600" b="1" dirty="0" smtClean="0"/>
              <a:t>RSG </a:t>
            </a:r>
            <a:r>
              <a:rPr lang="sv-SE" sz="1600" b="1" dirty="0"/>
              <a:t>d</a:t>
            </a:r>
            <a:r>
              <a:rPr lang="sv-SE" sz="1600" b="1" dirty="0" smtClean="0"/>
              <a:t>igital utveckling </a:t>
            </a: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sv-SE" sz="1600" dirty="0" smtClean="0"/>
              <a:t>Erik </a:t>
            </a:r>
            <a:r>
              <a:rPr lang="sv-SE" sz="1600" dirty="0"/>
              <a:t>Reinicke, p</a:t>
            </a:r>
            <a:r>
              <a:rPr lang="sv-SE" sz="1600" dirty="0" smtClean="0"/>
              <a:t>rojektledare Centrum </a:t>
            </a:r>
            <a:r>
              <a:rPr lang="sv-SE" sz="1600" dirty="0"/>
              <a:t>för verksamhetsstöd och </a:t>
            </a:r>
            <a:r>
              <a:rPr lang="sv-SE" sz="1600" dirty="0" smtClean="0"/>
              <a:t>utveckling, RÖ</a:t>
            </a:r>
            <a:br>
              <a:rPr lang="sv-SE" sz="1600" dirty="0" smtClean="0"/>
            </a:br>
            <a:endParaRPr lang="sv-SE" sz="1600" dirty="0"/>
          </a:p>
          <a:p>
            <a:r>
              <a:rPr lang="sv-SE" sz="1600" b="1" dirty="0" smtClean="0"/>
              <a:t>RSG juridik och informationssäkerhet</a:t>
            </a: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sv-SE" sz="1600" dirty="0" smtClean="0"/>
              <a:t>Victoria Berglund, jurist, RJL </a:t>
            </a:r>
            <a:br>
              <a:rPr lang="sv-SE" sz="1600" dirty="0" smtClean="0"/>
            </a:br>
            <a:endParaRPr lang="sv-SE" sz="1600" dirty="0"/>
          </a:p>
          <a:p>
            <a:r>
              <a:rPr lang="sv-SE" sz="1600" b="1" dirty="0" smtClean="0"/>
              <a:t>RSG patientsäkerhet </a:t>
            </a: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sv-SE" sz="1600" dirty="0" smtClean="0"/>
              <a:t>Erik Stenkvist, Chefläkare, RÖ</a:t>
            </a:r>
          </a:p>
          <a:p>
            <a:endParaRPr lang="sv-SE" sz="1600" dirty="0" smtClean="0"/>
          </a:p>
        </p:txBody>
      </p:sp>
      <p:sp>
        <p:nvSpPr>
          <p:cNvPr id="5" name="Rubrik 1"/>
          <p:cNvSpPr txBox="1">
            <a:spLocks/>
          </p:cNvSpPr>
          <p:nvPr/>
        </p:nvSpPr>
        <p:spPr>
          <a:xfrm>
            <a:off x="467544" y="41151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sv-SE" sz="3600" dirty="0" smtClean="0"/>
              <a:t>På nya</a:t>
            </a:r>
            <a:r>
              <a:rPr lang="sv-SE" sz="2800" dirty="0" smtClean="0"/>
              <a:t> </a:t>
            </a:r>
            <a:r>
              <a:rPr lang="sv-SE" sz="3600" dirty="0" smtClean="0"/>
              <a:t>uppdrag</a:t>
            </a:r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365667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Kirurgkliniken i Värnamo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600" dirty="0" err="1" smtClean="0"/>
              <a:t>Wiveca</a:t>
            </a:r>
            <a:r>
              <a:rPr lang="sv-SE" sz="1600" dirty="0" smtClean="0"/>
              <a:t> </a:t>
            </a:r>
            <a:r>
              <a:rPr lang="sv-SE" sz="1600" dirty="0"/>
              <a:t>Rydin, bitr. verksamhetschef och Lisa Sundqvist, administrativ </a:t>
            </a:r>
            <a:r>
              <a:rPr lang="sv-SE" sz="1600" dirty="0" smtClean="0"/>
              <a:t>enhetschef: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Patienterna bokar själva tid </a:t>
            </a:r>
            <a:r>
              <a:rPr lang="sv-SE" sz="1600" dirty="0"/>
              <a:t>för endoskopi </a:t>
            </a:r>
            <a:r>
              <a:rPr lang="sv-SE" sz="1600" dirty="0" smtClean="0"/>
              <a:t>och läser sina provsvar </a:t>
            </a:r>
            <a:r>
              <a:rPr lang="sv-SE" sz="1600" dirty="0"/>
              <a:t>via </a:t>
            </a:r>
            <a:r>
              <a:rPr lang="sv-SE" sz="1600" dirty="0" smtClean="0"/>
              <a:t>1177</a:t>
            </a: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Det förändrade arbetssättet </a:t>
            </a:r>
            <a:r>
              <a:rPr lang="sv-SE" sz="1600" dirty="0"/>
              <a:t>har minskat antalet sena återbud och tomma </a:t>
            </a:r>
            <a:r>
              <a:rPr lang="sv-SE" sz="1600" dirty="0" smtClean="0"/>
              <a:t>tider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159782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Mötesanteckningar och bilagor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800" dirty="0" smtClean="0">
                <a:hlinkClick r:id="rId2"/>
              </a:rPr>
              <a:t>Mötesanteckningar och bilagor från RSL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3598889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E4B889-111F-0ED1-5778-50F57B68B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dirty="0"/>
              <a:t>Kunskapsråd 8 maj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C606112-D959-F1B3-84A8-74E2E5CFB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252000" indent="-252000">
              <a:buFont typeface="Arial" panose="020B0604020202020204" pitchFamily="34" charset="0"/>
              <a:buChar char="•"/>
            </a:pPr>
            <a:r>
              <a:rPr lang="sv-SE" sz="3300" dirty="0" smtClean="0">
                <a:effectLst/>
                <a:latin typeface="+mj-lt"/>
                <a:ea typeface="Times New Roman" panose="02020603050405020304" pitchFamily="18" charset="0"/>
              </a:rPr>
              <a:t>Hälsa </a:t>
            </a:r>
            <a:r>
              <a:rPr lang="sv-SE" sz="3300" dirty="0">
                <a:effectLst/>
                <a:latin typeface="+mj-lt"/>
                <a:ea typeface="Times New Roman" panose="02020603050405020304" pitchFamily="18" charset="0"/>
              </a:rPr>
              <a:t>och </a:t>
            </a:r>
            <a:r>
              <a:rPr lang="sv-SE" sz="3300" dirty="0" smtClean="0">
                <a:effectLst/>
                <a:latin typeface="+mj-lt"/>
                <a:ea typeface="Times New Roman" panose="02020603050405020304" pitchFamily="18" charset="0"/>
              </a:rPr>
              <a:t>rehabilitering, Michael Edblom (</a:t>
            </a:r>
            <a:r>
              <a:rPr lang="sv-SE" sz="3200" dirty="0" smtClean="0">
                <a:ea typeface="Times New Roman" panose="02020603050405020304" pitchFamily="18" charset="0"/>
              </a:rPr>
              <a:t>g</a:t>
            </a:r>
            <a:r>
              <a:rPr lang="sv-SE" sz="3200" dirty="0" smtClean="0">
                <a:ea typeface="Calibri" panose="020F0502020204030204" pitchFamily="34" charset="0"/>
              </a:rPr>
              <a:t>emensam roterande inledning prövas 2023)</a:t>
            </a:r>
            <a:endParaRPr lang="sv-SE" sz="33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252000" indent="-252000">
              <a:buFont typeface="Arial" panose="020B0604020202020204" pitchFamily="34" charset="0"/>
              <a:buChar char="•"/>
            </a:pPr>
            <a:r>
              <a:rPr lang="sv-SE" sz="3300" dirty="0" smtClean="0">
                <a:latin typeface="+mj-lt"/>
                <a:ea typeface="Times New Roman" panose="02020603050405020304" pitchFamily="18" charset="0"/>
              </a:rPr>
              <a:t>S</a:t>
            </a:r>
            <a:r>
              <a:rPr lang="sv-SE" sz="3300" dirty="0" smtClean="0">
                <a:effectLst/>
                <a:latin typeface="+mj-lt"/>
                <a:ea typeface="Times New Roman" panose="02020603050405020304" pitchFamily="18" charset="0"/>
              </a:rPr>
              <a:t>trukturen </a:t>
            </a:r>
            <a:r>
              <a:rPr lang="sv-SE" sz="3300" dirty="0">
                <a:effectLst/>
                <a:latin typeface="+mj-lt"/>
                <a:ea typeface="Times New Roman" panose="02020603050405020304" pitchFamily="18" charset="0"/>
              </a:rPr>
              <a:t>för kunskapsstyrning inom Sydöstra sjukvårdsregionen</a:t>
            </a:r>
          </a:p>
          <a:p>
            <a:pPr marL="252000" indent="-252000">
              <a:buFont typeface="Arial" panose="020B0604020202020204" pitchFamily="34" charset="0"/>
              <a:buChar char="•"/>
            </a:pPr>
            <a:r>
              <a:rPr lang="sv-SE" sz="3300" dirty="0" smtClean="0">
                <a:latin typeface="+mj-lt"/>
                <a:ea typeface="Times New Roman" panose="02020603050405020304" pitchFamily="18" charset="0"/>
              </a:rPr>
              <a:t>U</a:t>
            </a:r>
            <a:r>
              <a:rPr lang="sv-SE" sz="3300" dirty="0" smtClean="0">
                <a:effectLst/>
                <a:latin typeface="+mj-lt"/>
                <a:ea typeface="Times New Roman" panose="02020603050405020304" pitchFamily="18" charset="0"/>
              </a:rPr>
              <a:t>ppdrag</a:t>
            </a:r>
            <a:endParaRPr lang="sv-SE" sz="33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252000" indent="-2520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3300" dirty="0" err="1">
                <a:effectLst/>
                <a:latin typeface="+mj-lt"/>
                <a:ea typeface="Times New Roman" panose="02020603050405020304" pitchFamily="18" charset="0"/>
              </a:rPr>
              <a:t>Årshjul</a:t>
            </a:r>
            <a:endParaRPr lang="sv-SE" sz="33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252000" indent="-2520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3300" dirty="0" smtClean="0">
                <a:latin typeface="+mj-lt"/>
                <a:ea typeface="Times New Roman" panose="02020603050405020304" pitchFamily="18" charset="0"/>
              </a:rPr>
              <a:t>Regionsjukvårdsledningen</a:t>
            </a:r>
            <a:endParaRPr lang="sv-SE" sz="3300" dirty="0">
              <a:latin typeface="+mj-lt"/>
              <a:ea typeface="Times New Roman" panose="02020603050405020304" pitchFamily="18" charset="0"/>
            </a:endParaRPr>
          </a:p>
          <a:p>
            <a:pPr marL="252000" indent="-2520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3300" dirty="0" smtClean="0">
                <a:latin typeface="+mj-lt"/>
                <a:ea typeface="Times New Roman" panose="02020603050405020304" pitchFamily="18" charset="0"/>
              </a:rPr>
              <a:t>Ämne utifrån </a:t>
            </a:r>
            <a:r>
              <a:rPr lang="sv-SE" sz="3300" dirty="0">
                <a:latin typeface="+mj-lt"/>
                <a:ea typeface="Times New Roman" panose="02020603050405020304" pitchFamily="18" charset="0"/>
              </a:rPr>
              <a:t>identifierade behov </a:t>
            </a:r>
            <a:r>
              <a:rPr lang="sv-SE" sz="3300" dirty="0" smtClean="0">
                <a:latin typeface="+mj-lt"/>
                <a:ea typeface="Times New Roman" panose="02020603050405020304" pitchFamily="18" charset="0"/>
              </a:rPr>
              <a:t>som </a:t>
            </a:r>
            <a:r>
              <a:rPr lang="sv-SE" sz="3300" dirty="0">
                <a:latin typeface="+mj-lt"/>
                <a:ea typeface="Times New Roman" panose="02020603050405020304" pitchFamily="18" charset="0"/>
              </a:rPr>
              <a:t>berör </a:t>
            </a:r>
            <a:r>
              <a:rPr lang="sv-SE" sz="3300" dirty="0" smtClean="0">
                <a:latin typeface="+mj-lt"/>
                <a:ea typeface="Times New Roman" panose="02020603050405020304" pitchFamily="18" charset="0"/>
              </a:rPr>
              <a:t>de flesta RPO:</a:t>
            </a:r>
            <a:r>
              <a:rPr lang="sv-SE" sz="3300" dirty="0">
                <a:latin typeface="+mj-lt"/>
                <a:ea typeface="Times New Roman" panose="02020603050405020304" pitchFamily="18" charset="0"/>
              </a:rPr>
              <a:t/>
            </a:r>
            <a:br>
              <a:rPr lang="sv-SE" sz="3300" dirty="0">
                <a:latin typeface="+mj-lt"/>
                <a:ea typeface="Times New Roman" panose="02020603050405020304" pitchFamily="18" charset="0"/>
              </a:rPr>
            </a:br>
            <a:r>
              <a:rPr lang="sv-SE" sz="3300" dirty="0" smtClean="0">
                <a:latin typeface="+mj-lt"/>
                <a:ea typeface="Times New Roman" panose="02020603050405020304" pitchFamily="18" charset="0"/>
              </a:rPr>
              <a:t>- ”Att </a:t>
            </a:r>
            <a:r>
              <a:rPr lang="sv-SE" sz="3300" dirty="0">
                <a:latin typeface="+mj-lt"/>
                <a:ea typeface="Times New Roman" panose="02020603050405020304" pitchFamily="18" charset="0"/>
              </a:rPr>
              <a:t>förebygga osteoporosrelaterade </a:t>
            </a:r>
            <a:r>
              <a:rPr lang="sv-SE" sz="3300" dirty="0" smtClean="0">
                <a:latin typeface="+mj-lt"/>
                <a:ea typeface="Times New Roman" panose="02020603050405020304" pitchFamily="18" charset="0"/>
              </a:rPr>
              <a:t>frakturer”, </a:t>
            </a:r>
            <a:r>
              <a:rPr lang="sv-SE" sz="3300" dirty="0">
                <a:latin typeface="+mj-lt"/>
                <a:ea typeface="Times New Roman" panose="02020603050405020304" pitchFamily="18" charset="0"/>
              </a:rPr>
              <a:t>föredrag av Anna Spångeus och  Fredrik </a:t>
            </a:r>
            <a:r>
              <a:rPr lang="sv-SE" sz="3300" dirty="0" err="1">
                <a:latin typeface="+mj-lt"/>
                <a:ea typeface="Times New Roman" panose="02020603050405020304" pitchFamily="18" charset="0"/>
              </a:rPr>
              <a:t>Iredahl</a:t>
            </a:r>
            <a:r>
              <a:rPr lang="sv-SE" sz="33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sv-SE" sz="3300" dirty="0" smtClean="0">
                <a:latin typeface="+mj-lt"/>
                <a:ea typeface="Times New Roman" panose="02020603050405020304" pitchFamily="18" charset="0"/>
              </a:rPr>
              <a:t/>
            </a:r>
            <a:br>
              <a:rPr lang="sv-SE" sz="3300" dirty="0" smtClean="0">
                <a:latin typeface="+mj-lt"/>
                <a:ea typeface="Times New Roman" panose="02020603050405020304" pitchFamily="18" charset="0"/>
              </a:rPr>
            </a:br>
            <a:r>
              <a:rPr lang="sv-SE" sz="3300" dirty="0" smtClean="0">
                <a:latin typeface="+mj-lt"/>
                <a:ea typeface="Times New Roman" panose="02020603050405020304" pitchFamily="18" charset="0"/>
              </a:rPr>
              <a:t>- </a:t>
            </a:r>
            <a:r>
              <a:rPr lang="sv-SE" sz="3300" dirty="0" smtClean="0">
                <a:latin typeface="+mj-lt"/>
              </a:rPr>
              <a:t>Workshop </a:t>
            </a:r>
            <a:r>
              <a:rPr lang="sv-SE" sz="3300" dirty="0" smtClean="0">
                <a:latin typeface="+mj-lt"/>
              </a:rPr>
              <a:t>om s</a:t>
            </a:r>
            <a:r>
              <a:rPr lang="sv-SE" sz="3300" dirty="0" smtClean="0">
                <a:latin typeface="+mj-lt"/>
              </a:rPr>
              <a:t>amarbetsområden under </a:t>
            </a:r>
            <a:r>
              <a:rPr lang="sv-SE" sz="3300" dirty="0">
                <a:latin typeface="+mj-lt"/>
              </a:rPr>
              <a:t>ledning av Lotta </a:t>
            </a:r>
            <a:r>
              <a:rPr lang="sv-SE" sz="3300" dirty="0" smtClean="0">
                <a:latin typeface="+mj-lt"/>
              </a:rPr>
              <a:t>Lindqvist</a:t>
            </a:r>
            <a:r>
              <a:rPr lang="sv-S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				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603099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C739C98-6141-1C3C-D9FA-5CDF788CC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dirty="0" smtClean="0"/>
              <a:t>Workshop</a:t>
            </a:r>
            <a:endParaRPr lang="sv-SE" sz="32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B7F3739-C48B-1B25-6086-589538C47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dirty="0" smtClean="0">
                <a:effectLst/>
                <a:latin typeface="+mj-lt"/>
                <a:ea typeface="Times New Roman" panose="02020603050405020304" pitchFamily="18" charset="0"/>
              </a:rPr>
              <a:t>Arbetar </a:t>
            </a:r>
            <a:r>
              <a:rPr lang="sv-SE" sz="2000" dirty="0">
                <a:effectLst/>
                <a:latin typeface="+mj-lt"/>
                <a:ea typeface="Times New Roman" panose="02020603050405020304" pitchFamily="18" charset="0"/>
              </a:rPr>
              <a:t>vi </a:t>
            </a:r>
            <a:r>
              <a:rPr lang="sv-SE" sz="2000" dirty="0" smtClean="0">
                <a:effectLst/>
                <a:latin typeface="+mj-lt"/>
                <a:ea typeface="Times New Roman" panose="02020603050405020304" pitchFamily="18" charset="0"/>
              </a:rPr>
              <a:t>redan med samarbetsområdena?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000" dirty="0" smtClean="0">
                <a:effectLst/>
                <a:latin typeface="+mj-lt"/>
                <a:ea typeface="Times New Roman" panose="02020603050405020304" pitchFamily="18" charset="0"/>
              </a:rPr>
              <a:t>Vad </a:t>
            </a:r>
            <a:r>
              <a:rPr lang="sv-SE" sz="2000" dirty="0">
                <a:effectLst/>
                <a:latin typeface="+mj-lt"/>
                <a:ea typeface="Times New Roman" panose="02020603050405020304" pitchFamily="18" charset="0"/>
              </a:rPr>
              <a:t>behöver/kan vi fokusera på för att nå önskat läge?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sz="2000" dirty="0" smtClean="0">
                <a:effectLst/>
                <a:latin typeface="+mj-lt"/>
                <a:ea typeface="Times New Roman" panose="02020603050405020304" pitchFamily="18" charset="0"/>
              </a:rPr>
              <a:t>Vad </a:t>
            </a:r>
            <a:r>
              <a:rPr lang="sv-SE" sz="2000" dirty="0">
                <a:effectLst/>
                <a:latin typeface="+mj-lt"/>
                <a:ea typeface="Times New Roman" panose="02020603050405020304" pitchFamily="18" charset="0"/>
              </a:rPr>
              <a:t>ska vi </a:t>
            </a:r>
            <a:r>
              <a:rPr lang="sv-SE" sz="2000" dirty="0" smtClean="0">
                <a:effectLst/>
                <a:latin typeface="+mj-lt"/>
                <a:ea typeface="Times New Roman" panose="02020603050405020304" pitchFamily="18" charset="0"/>
              </a:rPr>
              <a:t>följa </a:t>
            </a:r>
            <a:r>
              <a:rPr lang="sv-SE" sz="2000" dirty="0">
                <a:effectLst/>
                <a:latin typeface="+mj-lt"/>
                <a:ea typeface="Times New Roman" panose="02020603050405020304" pitchFamily="18" charset="0"/>
              </a:rPr>
              <a:t>upp för att </a:t>
            </a:r>
            <a:r>
              <a:rPr lang="sv-SE" sz="2000" dirty="0" smtClean="0">
                <a:effectLst/>
                <a:latin typeface="+mj-lt"/>
                <a:ea typeface="Times New Roman" panose="02020603050405020304" pitchFamily="18" charset="0"/>
              </a:rPr>
              <a:t>se </a:t>
            </a:r>
            <a:r>
              <a:rPr lang="sv-SE" sz="2000" dirty="0" smtClean="0">
                <a:latin typeface="+mj-lt"/>
                <a:ea typeface="Times New Roman" panose="02020603050405020304" pitchFamily="18" charset="0"/>
              </a:rPr>
              <a:t>om </a:t>
            </a:r>
            <a:r>
              <a:rPr lang="sv-SE" sz="2000" dirty="0" smtClean="0">
                <a:effectLst/>
                <a:latin typeface="+mj-lt"/>
                <a:ea typeface="Times New Roman" panose="02020603050405020304" pitchFamily="18" charset="0"/>
              </a:rPr>
              <a:t>vårt </a:t>
            </a:r>
            <a:r>
              <a:rPr lang="sv-SE" sz="2000" dirty="0">
                <a:effectLst/>
                <a:latin typeface="+mj-lt"/>
                <a:ea typeface="Times New Roman" panose="02020603050405020304" pitchFamily="18" charset="0"/>
              </a:rPr>
              <a:t>arbete med </a:t>
            </a:r>
            <a:r>
              <a:rPr lang="sv-SE" sz="2000" dirty="0" smtClean="0">
                <a:effectLst/>
                <a:latin typeface="+mj-lt"/>
                <a:ea typeface="Times New Roman" panose="02020603050405020304" pitchFamily="18" charset="0"/>
              </a:rPr>
              <a:t>samarbetsområdet leder </a:t>
            </a:r>
            <a:r>
              <a:rPr lang="sv-SE" sz="2000" dirty="0">
                <a:effectLst/>
                <a:latin typeface="+mj-lt"/>
                <a:ea typeface="Times New Roman" panose="02020603050405020304" pitchFamily="18" charset="0"/>
              </a:rPr>
              <a:t>framåt?</a:t>
            </a:r>
          </a:p>
          <a:p>
            <a:pPr>
              <a:spcBef>
                <a:spcPts val="600"/>
              </a:spcBef>
            </a:pPr>
            <a:r>
              <a:rPr lang="sv-SE" sz="2000" dirty="0" smtClean="0">
                <a:effectLst/>
                <a:latin typeface="+mj-lt"/>
                <a:ea typeface="Times New Roman" panose="02020603050405020304" pitchFamily="18" charset="0"/>
              </a:rPr>
              <a:t>Nästa steg: RSL och SVN formulerar </a:t>
            </a:r>
            <a:r>
              <a:rPr lang="sv-SE" sz="2000" dirty="0">
                <a:effectLst/>
                <a:latin typeface="+mj-lt"/>
                <a:ea typeface="Times New Roman" panose="02020603050405020304" pitchFamily="18" charset="0"/>
              </a:rPr>
              <a:t>strategiska och konkreta mål till respektive samarbetsområde och ta fram en plan för uppföljning och utvärdering. </a:t>
            </a:r>
          </a:p>
        </p:txBody>
      </p:sp>
    </p:spTree>
    <p:extLst>
      <p:ext uri="{BB962C8B-B14F-4D97-AF65-F5344CB8AC3E}">
        <p14:creationId xmlns:p14="http://schemas.microsoft.com/office/powerpoint/2010/main" val="6004231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7C2CEFBD-631A-2552-458E-B4E55434D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dirty="0" smtClean="0"/>
              <a:t>Utmaningar för </a:t>
            </a:r>
            <a:r>
              <a:rPr lang="sv-SE" sz="3200" dirty="0" smtClean="0"/>
              <a:t>RPO</a:t>
            </a:r>
            <a:endParaRPr lang="sv-SE" sz="32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C606112-D959-F1B3-84A8-74E2E5CFB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effectLst/>
                <a:latin typeface="+mj-lt"/>
                <a:ea typeface="Times New Roman" panose="02020603050405020304" pitchFamily="18" charset="0"/>
              </a:rPr>
              <a:t>Några </a:t>
            </a:r>
            <a:r>
              <a:rPr lang="sv-SE" sz="1600" dirty="0">
                <a:effectLst/>
                <a:latin typeface="+mj-lt"/>
                <a:ea typeface="Times New Roman" panose="02020603050405020304" pitchFamily="18" charset="0"/>
              </a:rPr>
              <a:t>av de mest aktuella frågorna är fortfarande svårigheten att leva upp till ambitionsnivån i de nationella vårdförloppen och vårdprogrammen som beslutas i snabb takt</a:t>
            </a:r>
            <a:endParaRPr lang="sv-SE" sz="1600" dirty="0">
              <a:latin typeface="+mj-lt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effectLst/>
                <a:latin typeface="+mj-lt"/>
                <a:ea typeface="Times New Roman" panose="02020603050405020304" pitchFamily="18" charset="0"/>
              </a:rPr>
              <a:t>Kompetensutmaningen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>
                <a:effectLst/>
                <a:latin typeface="+mj-lt"/>
                <a:ea typeface="Times New Roman" panose="02020603050405020304" pitchFamily="18" charset="0"/>
              </a:rPr>
              <a:t>Juridiska hinder att dela </a:t>
            </a:r>
            <a:r>
              <a:rPr lang="sv-SE" sz="1600" dirty="0" smtClean="0">
                <a:effectLst/>
                <a:latin typeface="+mj-lt"/>
                <a:ea typeface="Times New Roman" panose="02020603050405020304" pitchFamily="18" charset="0"/>
              </a:rPr>
              <a:t>patientdata, exempel: </a:t>
            </a:r>
            <a:endParaRPr lang="sv-SE" sz="16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720000" lvl="1" indent="-360000">
              <a:buFont typeface="Arial" panose="020B0604020202020204" pitchFamily="34" charset="0"/>
              <a:buChar char="•"/>
            </a:pPr>
            <a:r>
              <a:rPr lang="sv-SE" sz="1600" dirty="0" smtClean="0">
                <a:effectLst/>
                <a:latin typeface="+mj-lt"/>
                <a:ea typeface="Times New Roman" panose="02020603050405020304" pitchFamily="18" charset="0"/>
              </a:rPr>
              <a:t>patienter </a:t>
            </a:r>
            <a:r>
              <a:rPr lang="sv-SE" sz="1600" dirty="0">
                <a:effectLst/>
                <a:latin typeface="+mj-lt"/>
                <a:ea typeface="Times New Roman" panose="02020603050405020304" pitchFamily="18" charset="0"/>
              </a:rPr>
              <a:t>med sällsynta diagnoser behandlas i Östergötland där också patientjournalen finns och inte är åtkomlig för behandlande läkare i hemregionen. </a:t>
            </a:r>
          </a:p>
          <a:p>
            <a:pPr marL="720000" lvl="1" indent="-360000">
              <a:buFont typeface="Arial" panose="020B0604020202020204" pitchFamily="34" charset="0"/>
              <a:buChar char="•"/>
            </a:pPr>
            <a:r>
              <a:rPr lang="sv-SE" sz="1600" dirty="0" smtClean="0">
                <a:effectLst/>
                <a:latin typeface="+mj-lt"/>
                <a:ea typeface="Times New Roman" panose="02020603050405020304" pitchFamily="18" charset="0"/>
              </a:rPr>
              <a:t>röntgenbilder som granskas </a:t>
            </a:r>
            <a:r>
              <a:rPr lang="sv-SE" sz="1600" dirty="0">
                <a:effectLst/>
                <a:latin typeface="+mj-lt"/>
                <a:ea typeface="Times New Roman" panose="02020603050405020304" pitchFamily="18" charset="0"/>
              </a:rPr>
              <a:t>av läkare i annan </a:t>
            </a:r>
            <a:r>
              <a:rPr lang="sv-SE" sz="1600" dirty="0" smtClean="0">
                <a:effectLst/>
                <a:latin typeface="+mj-lt"/>
                <a:ea typeface="Times New Roman" panose="02020603050405020304" pitchFamily="18" charset="0"/>
              </a:rPr>
              <a:t>region.</a:t>
            </a:r>
            <a:endParaRPr lang="sv-SE" sz="1600" dirty="0">
              <a:latin typeface="+mj-lt"/>
              <a:ea typeface="Times New Roman" panose="02020603050405020304" pitchFamily="18" charset="0"/>
            </a:endParaRPr>
          </a:p>
          <a:p>
            <a:pPr marL="720000" lvl="1" indent="-360000">
              <a:buFont typeface="Arial" panose="020B0604020202020204" pitchFamily="34" charset="0"/>
              <a:buChar char="•"/>
            </a:pPr>
            <a:r>
              <a:rPr lang="sv-SE" sz="1600" dirty="0">
                <a:effectLst/>
                <a:latin typeface="+mj-lt"/>
                <a:ea typeface="Times New Roman" panose="02020603050405020304" pitchFamily="18" charset="0"/>
              </a:rPr>
              <a:t>Samtliga regioner ser över vilken information man lämnar till NPÖ. </a:t>
            </a:r>
            <a:endParaRPr lang="sv-SE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69989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555526"/>
            <a:ext cx="8229600" cy="857250"/>
          </a:xfrm>
        </p:spPr>
        <p:txBody>
          <a:bodyPr>
            <a:normAutofit/>
          </a:bodyPr>
          <a:lstStyle/>
          <a:p>
            <a:r>
              <a:rPr lang="sv-SE" sz="3600" dirty="0" smtClean="0">
                <a:latin typeface="+mj-lt"/>
              </a:rPr>
              <a:t>Dagens agenda</a:t>
            </a:r>
            <a:endParaRPr lang="sv-SE" sz="3600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/>
              <a:t>Regionsjukvårdsledningen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/>
              <a:t>Kunskapsråden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/>
              <a:t>Samverkansnämnden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err="1" smtClean="0"/>
              <a:t>Årshjul</a:t>
            </a:r>
            <a:endParaRPr lang="sv-SE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/>
              <a:t>Webbplatsen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/>
              <a:t>Övrigt</a:t>
            </a:r>
          </a:p>
        </p:txBody>
      </p:sp>
    </p:spTree>
    <p:extLst>
      <p:ext uri="{BB962C8B-B14F-4D97-AF65-F5344CB8AC3E}">
        <p14:creationId xmlns:p14="http://schemas.microsoft.com/office/powerpoint/2010/main" val="32752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Samverkansnämnden 9 juni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800" b="1" dirty="0" smtClean="0"/>
              <a:t>Informationsärenden</a:t>
            </a:r>
            <a:endParaRPr lang="sv-SE" sz="800" b="1" dirty="0"/>
          </a:p>
          <a:p>
            <a:r>
              <a:rPr lang="sv-SE" sz="800" dirty="0" smtClean="0"/>
              <a:t>Nationella screeningrådet</a:t>
            </a:r>
          </a:p>
          <a:p>
            <a:r>
              <a:rPr lang="sv-SE" sz="800" dirty="0" smtClean="0"/>
              <a:t>Nämnden </a:t>
            </a:r>
            <a:r>
              <a:rPr lang="sv-SE" sz="800" dirty="0"/>
              <a:t>för nationell högspecialiserad </a:t>
            </a:r>
            <a:r>
              <a:rPr lang="sv-SE" sz="800" dirty="0" smtClean="0"/>
              <a:t>vård</a:t>
            </a:r>
          </a:p>
          <a:p>
            <a:r>
              <a:rPr lang="sv-SE" sz="800" dirty="0" err="1" smtClean="0"/>
              <a:t>Skandionkliniken</a:t>
            </a:r>
            <a:r>
              <a:rPr lang="sv-SE" sz="800" dirty="0" smtClean="0"/>
              <a:t/>
            </a:r>
            <a:br>
              <a:rPr lang="sv-SE" sz="800" dirty="0" smtClean="0"/>
            </a:br>
            <a:r>
              <a:rPr lang="sv-SE" sz="800" dirty="0" err="1" smtClean="0"/>
              <a:t>Inera</a:t>
            </a:r>
            <a:endParaRPr lang="sv-SE" sz="800" dirty="0"/>
          </a:p>
          <a:p>
            <a:r>
              <a:rPr lang="sv-SE" sz="800" dirty="0" smtClean="0"/>
              <a:t>Svenskt Ambulansflyg</a:t>
            </a:r>
            <a:endParaRPr lang="sv-SE" sz="800" dirty="0"/>
          </a:p>
          <a:p>
            <a:r>
              <a:rPr lang="sv-SE" sz="800" dirty="0" smtClean="0"/>
              <a:t>Stärkt </a:t>
            </a:r>
            <a:r>
              <a:rPr lang="sv-SE" sz="800" dirty="0"/>
              <a:t>gemensamt arbete </a:t>
            </a:r>
            <a:r>
              <a:rPr lang="sv-SE" sz="800" dirty="0" smtClean="0"/>
              <a:t>– återkoppling från workshop SVN i </a:t>
            </a:r>
            <a:r>
              <a:rPr lang="sv-SE" sz="800" dirty="0" smtClean="0"/>
              <a:t>mars</a:t>
            </a:r>
          </a:p>
          <a:p>
            <a:r>
              <a:rPr lang="sv-SE" sz="800" dirty="0" smtClean="0"/>
              <a:t>Samarbetsområde- Kunskapsstyrning</a:t>
            </a:r>
          </a:p>
          <a:p>
            <a:r>
              <a:rPr lang="sv-SE" sz="800" dirty="0" smtClean="0"/>
              <a:t>Kunskapsrådet </a:t>
            </a:r>
            <a:r>
              <a:rPr lang="sv-SE" sz="800" dirty="0"/>
              <a:t>Diagnostik och sinnen − återrapport årsplan och </a:t>
            </a:r>
            <a:r>
              <a:rPr lang="sv-SE" sz="800" dirty="0" smtClean="0"/>
              <a:t>handlingsplan </a:t>
            </a:r>
            <a:r>
              <a:rPr lang="sv-SE" sz="800" dirty="0"/>
              <a:t>för år </a:t>
            </a:r>
            <a:r>
              <a:rPr lang="sv-SE" sz="800" dirty="0" smtClean="0"/>
              <a:t>2023</a:t>
            </a:r>
          </a:p>
          <a:p>
            <a:r>
              <a:rPr lang="sv-SE" sz="800" dirty="0" smtClean="0"/>
              <a:t>Information </a:t>
            </a:r>
            <a:r>
              <a:rPr lang="sv-SE" sz="800" dirty="0"/>
              <a:t>och dialog Svenskt </a:t>
            </a:r>
            <a:r>
              <a:rPr lang="sv-SE" sz="800" dirty="0" smtClean="0"/>
              <a:t>Ambulansflyg</a:t>
            </a:r>
          </a:p>
          <a:p>
            <a:r>
              <a:rPr lang="sv-SE" sz="800" dirty="0" smtClean="0"/>
              <a:t>Återrapportering </a:t>
            </a:r>
            <a:r>
              <a:rPr lang="sv-SE" sz="800" dirty="0"/>
              <a:t>- den uppskjutna </a:t>
            </a:r>
            <a:r>
              <a:rPr lang="sv-SE" sz="800" dirty="0" smtClean="0"/>
              <a:t>vården</a:t>
            </a:r>
          </a:p>
          <a:p>
            <a:r>
              <a:rPr lang="sv-SE" sz="800" dirty="0" smtClean="0"/>
              <a:t>Återrapportering </a:t>
            </a:r>
            <a:r>
              <a:rPr lang="sv-SE" sz="800" dirty="0"/>
              <a:t>– standardiserade vårdförloppens </a:t>
            </a:r>
            <a:r>
              <a:rPr lang="sv-SE" sz="800" dirty="0" smtClean="0"/>
              <a:t>ledtider</a:t>
            </a:r>
          </a:p>
          <a:p>
            <a:r>
              <a:rPr lang="sv-SE" sz="800" dirty="0" smtClean="0"/>
              <a:t>Organiserad </a:t>
            </a:r>
            <a:r>
              <a:rPr lang="sv-SE" sz="800" dirty="0"/>
              <a:t>prostatatestning (</a:t>
            </a:r>
            <a:r>
              <a:rPr lang="sv-SE" sz="800" dirty="0" smtClean="0"/>
              <a:t>OPT)</a:t>
            </a:r>
          </a:p>
          <a:p>
            <a:r>
              <a:rPr lang="sv-SE" sz="800" dirty="0" smtClean="0"/>
              <a:t>Civilt försvar</a:t>
            </a:r>
            <a:endParaRPr lang="sv-SE" sz="800" dirty="0" smtClean="0"/>
          </a:p>
          <a:p>
            <a:pPr indent="-285750"/>
            <a:r>
              <a:rPr lang="sv-SE" sz="800" b="1" dirty="0" smtClean="0"/>
              <a:t>Beslutsärenden</a:t>
            </a:r>
          </a:p>
          <a:p>
            <a:pPr indent="-285750"/>
            <a:r>
              <a:rPr lang="sv-SE" sz="800" dirty="0" smtClean="0"/>
              <a:t>Uppföljning </a:t>
            </a:r>
            <a:r>
              <a:rPr lang="sv-SE" sz="800" dirty="0"/>
              <a:t>av internkontrollplan för samverkansnämnden för Sydöstra sjukvårdsregionen år 2022 </a:t>
            </a:r>
            <a:endParaRPr lang="sv-SE" sz="800" dirty="0" smtClean="0"/>
          </a:p>
          <a:p>
            <a:pPr indent="-285750"/>
            <a:r>
              <a:rPr lang="sv-SE" sz="800" dirty="0" smtClean="0"/>
              <a:t>Nominering </a:t>
            </a:r>
            <a:r>
              <a:rPr lang="sv-SE" sz="800" dirty="0"/>
              <a:t>av ledamot och ersättare till nämnden för nationell högspecialiserad </a:t>
            </a:r>
            <a:r>
              <a:rPr lang="sv-SE" sz="800" dirty="0" smtClean="0"/>
              <a:t>vård</a:t>
            </a:r>
            <a:endParaRPr lang="sv-SE" sz="800" dirty="0"/>
          </a:p>
          <a:p>
            <a:pPr indent="-285750"/>
            <a:r>
              <a:rPr lang="sv-SE" sz="800" dirty="0">
                <a:hlinkClick r:id="rId2"/>
              </a:rPr>
              <a:t>Samverkansnämnden </a:t>
            </a:r>
            <a:r>
              <a:rPr lang="sv-SE" sz="800" dirty="0" smtClean="0">
                <a:hlinkClick r:id="rId2"/>
              </a:rPr>
              <a:t>(sydostrasjukvardsregionen.se</a:t>
            </a:r>
            <a:r>
              <a:rPr lang="sv-SE" sz="800" dirty="0">
                <a:hlinkClick r:id="rId2"/>
              </a:rPr>
              <a:t>)</a:t>
            </a:r>
            <a:endParaRPr lang="sv-SE" sz="800" dirty="0"/>
          </a:p>
          <a:p>
            <a:pPr indent="-285750"/>
            <a:endParaRPr lang="sv-SE" sz="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 smtClean="0"/>
          </a:p>
        </p:txBody>
      </p:sp>
    </p:spTree>
    <p:extLst>
      <p:ext uri="{BB962C8B-B14F-4D97-AF65-F5344CB8AC3E}">
        <p14:creationId xmlns:p14="http://schemas.microsoft.com/office/powerpoint/2010/main" val="33810712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 7"/>
          <p:cNvGrpSpPr/>
          <p:nvPr/>
        </p:nvGrpSpPr>
        <p:grpSpPr>
          <a:xfrm>
            <a:off x="2828230" y="71322"/>
            <a:ext cx="7720434" cy="4444644"/>
            <a:chOff x="630245" y="32485"/>
            <a:chExt cx="7720434" cy="4444644"/>
          </a:xfrm>
        </p:grpSpPr>
        <p:graphicFrame>
          <p:nvGraphicFramePr>
            <p:cNvPr id="5" name="Diagram 4"/>
            <p:cNvGraphicFramePr/>
            <p:nvPr>
              <p:extLst/>
            </p:nvPr>
          </p:nvGraphicFramePr>
          <p:xfrm>
            <a:off x="630245" y="32485"/>
            <a:ext cx="7720434" cy="44446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4" name="Grupp 3"/>
            <p:cNvGrpSpPr/>
            <p:nvPr/>
          </p:nvGrpSpPr>
          <p:grpSpPr>
            <a:xfrm>
              <a:off x="2195736" y="195486"/>
              <a:ext cx="4547958" cy="4136711"/>
              <a:chOff x="2195736" y="195486"/>
              <a:chExt cx="4547958" cy="4136711"/>
            </a:xfrm>
          </p:grpSpPr>
          <p:sp>
            <p:nvSpPr>
              <p:cNvPr id="6" name="textruta 5"/>
              <p:cNvSpPr txBox="1"/>
              <p:nvPr/>
            </p:nvSpPr>
            <p:spPr>
              <a:xfrm>
                <a:off x="2950079" y="2430056"/>
                <a:ext cx="1544970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sv-SE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5/9 </a:t>
                </a:r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U</a:t>
                </a:r>
                <a:r>
                  <a:rPr lang="sv-SE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nderlag till SVN delårsrapport</a:t>
                </a:r>
              </a:p>
              <a:p>
                <a:pPr lvl="0"/>
                <a:r>
                  <a:rPr lang="sv-SE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12/9 RSL</a:t>
                </a:r>
              </a:p>
              <a:p>
                <a:pPr lvl="0"/>
                <a:r>
                  <a:rPr lang="sv-SE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15/9 </a:t>
                </a:r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lang="sv-SE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emissomgång 3</a:t>
                </a:r>
              </a:p>
              <a:p>
                <a:pPr lvl="0"/>
                <a:r>
                  <a:rPr lang="sv-SE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20/9 RSG nätverk</a:t>
                </a:r>
              </a:p>
            </p:txBody>
          </p:sp>
          <p:sp>
            <p:nvSpPr>
              <p:cNvPr id="7" name="textruta 6"/>
              <p:cNvSpPr txBox="1"/>
              <p:nvPr/>
            </p:nvSpPr>
            <p:spPr>
              <a:xfrm>
                <a:off x="2949629" y="790545"/>
                <a:ext cx="154038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sv-SE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26-27/10 RSL</a:t>
                </a:r>
                <a:br>
                  <a:rPr lang="sv-SE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sv-SE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1/11 </a:t>
                </a:r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U</a:t>
                </a:r>
                <a:r>
                  <a:rPr lang="sv-SE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nderlag till SVN överenskommelse</a:t>
                </a:r>
              </a:p>
              <a:p>
                <a:pPr lvl="0"/>
                <a:r>
                  <a:rPr lang="sv-SE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2/11 RSG nätverk</a:t>
                </a:r>
              </a:p>
              <a:p>
                <a:r>
                  <a:rPr lang="sv-SE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15/11 </a:t>
                </a:r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lang="sv-SE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emissomgång 4</a:t>
                </a:r>
                <a:endParaRPr lang="sv-SE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r>
                  <a:rPr lang="sv-SE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30/11 </a:t>
                </a:r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r>
                  <a:rPr lang="sv-SE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andlingsplan</a:t>
                </a:r>
              </a:p>
              <a:p>
                <a:pPr lvl="0"/>
                <a:r>
                  <a:rPr lang="sv-SE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30/11 RSL</a:t>
                </a:r>
              </a:p>
              <a:p>
                <a:pPr lvl="0"/>
                <a:r>
                  <a:rPr lang="sv-SE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8/12 RSG nätverk</a:t>
                </a:r>
              </a:p>
              <a:p>
                <a:pPr lvl="0"/>
                <a:r>
                  <a:rPr lang="sv-SE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Mötestider </a:t>
                </a:r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för 2024</a:t>
                </a:r>
                <a:endParaRPr lang="sv-SE" sz="1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textruta 11"/>
              <p:cNvSpPr txBox="1"/>
              <p:nvPr/>
            </p:nvSpPr>
            <p:spPr>
              <a:xfrm>
                <a:off x="4499992" y="1383107"/>
                <a:ext cx="1546432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sv-SE" sz="1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31/1 </a:t>
                </a:r>
                <a:r>
                  <a:rPr lang="sv-SE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</a:t>
                </a:r>
                <a:r>
                  <a:rPr lang="sv-SE" sz="1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nderlag till SVN årsredovisning</a:t>
                </a:r>
                <a:endParaRPr lang="sv-SE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r>
                  <a:rPr lang="sv-SE" sz="1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15/2 RSL</a:t>
                </a:r>
                <a:endParaRPr lang="sv-SE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sv-SE" sz="1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13/2 </a:t>
                </a:r>
                <a:r>
                  <a:rPr lang="sv-SE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lang="sv-SE" sz="1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emissomgång 1</a:t>
                </a:r>
              </a:p>
              <a:p>
                <a:r>
                  <a:rPr lang="sv-SE" sz="1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24/2 RSG nätverk</a:t>
                </a:r>
              </a:p>
            </p:txBody>
          </p:sp>
          <p:sp>
            <p:nvSpPr>
              <p:cNvPr id="13" name="textruta 12"/>
              <p:cNvSpPr txBox="1"/>
              <p:nvPr/>
            </p:nvSpPr>
            <p:spPr>
              <a:xfrm>
                <a:off x="4499991" y="2411517"/>
                <a:ext cx="1770269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sv-SE" sz="1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5/4 RSL </a:t>
                </a:r>
              </a:p>
              <a:p>
                <a:pPr lvl="0"/>
                <a:r>
                  <a:rPr lang="sv-SE" sz="1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14/4 </a:t>
                </a:r>
                <a:r>
                  <a:rPr lang="sv-SE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lang="sv-SE" sz="1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emissomgång 2</a:t>
                </a:r>
              </a:p>
              <a:p>
                <a:pPr lvl="0"/>
                <a:r>
                  <a:rPr lang="sv-SE" sz="1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14/4 </a:t>
                </a:r>
                <a:r>
                  <a:rPr lang="sv-SE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RSG nätverk </a:t>
                </a:r>
                <a:endParaRPr lang="sv-SE" sz="1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r>
                  <a:rPr lang="sv-SE" sz="1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25/5 </a:t>
                </a:r>
                <a:r>
                  <a:rPr lang="sv-SE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RSL</a:t>
                </a:r>
              </a:p>
              <a:p>
                <a:pPr lvl="0"/>
                <a:r>
                  <a:rPr lang="sv-SE" sz="1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2/6 RSG nätverk</a:t>
                </a:r>
                <a:endParaRPr lang="sv-SE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" name="Höger 24"/>
              <p:cNvSpPr/>
              <p:nvPr/>
            </p:nvSpPr>
            <p:spPr>
              <a:xfrm rot="5400000">
                <a:off x="6161970" y="2079845"/>
                <a:ext cx="432048" cy="360039"/>
              </a:xfrm>
              <a:prstGeom prst="rightArrow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5" name="Höger 31"/>
              <p:cNvSpPr/>
              <p:nvPr/>
            </p:nvSpPr>
            <p:spPr>
              <a:xfrm rot="10800000">
                <a:off x="4274438" y="3972158"/>
                <a:ext cx="432048" cy="360039"/>
              </a:xfrm>
              <a:prstGeom prst="rightArrow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6" name="Höger 32"/>
              <p:cNvSpPr/>
              <p:nvPr/>
            </p:nvSpPr>
            <p:spPr>
              <a:xfrm rot="16200000">
                <a:off x="2402894" y="2063930"/>
                <a:ext cx="432048" cy="360039"/>
              </a:xfrm>
              <a:prstGeom prst="rightArrow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7" name="Höger 33"/>
              <p:cNvSpPr/>
              <p:nvPr/>
            </p:nvSpPr>
            <p:spPr>
              <a:xfrm>
                <a:off x="4283968" y="195486"/>
                <a:ext cx="432048" cy="360039"/>
              </a:xfrm>
              <a:prstGeom prst="rightArrow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" name="textruta 2"/>
              <p:cNvSpPr txBox="1"/>
              <p:nvPr/>
            </p:nvSpPr>
            <p:spPr>
              <a:xfrm>
                <a:off x="6212779" y="758542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>
                    <a:latin typeface="Arial Black" panose="020B0A04020102020204" pitchFamily="34" charset="0"/>
                  </a:rPr>
                  <a:t>Q1</a:t>
                </a:r>
                <a:endParaRPr lang="sv-SE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18" name="textruta 17"/>
              <p:cNvSpPr txBox="1"/>
              <p:nvPr/>
            </p:nvSpPr>
            <p:spPr>
              <a:xfrm>
                <a:off x="6197974" y="3354546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>
                    <a:latin typeface="Arial Black" panose="020B0A04020102020204" pitchFamily="34" charset="0"/>
                  </a:rPr>
                  <a:t>Q2</a:t>
                </a:r>
                <a:endParaRPr lang="sv-SE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19" name="textruta 18"/>
              <p:cNvSpPr txBox="1"/>
              <p:nvPr/>
            </p:nvSpPr>
            <p:spPr>
              <a:xfrm>
                <a:off x="2210541" y="758542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>
                    <a:latin typeface="Arial Black" panose="020B0A04020102020204" pitchFamily="34" charset="0"/>
                  </a:rPr>
                  <a:t>Q4</a:t>
                </a:r>
                <a:endParaRPr lang="sv-SE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20" name="textruta 19"/>
              <p:cNvSpPr txBox="1"/>
              <p:nvPr/>
            </p:nvSpPr>
            <p:spPr>
              <a:xfrm>
                <a:off x="2195736" y="3354546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>
                    <a:latin typeface="Arial Black" panose="020B0A04020102020204" pitchFamily="34" charset="0"/>
                  </a:rPr>
                  <a:t>Q3</a:t>
                </a:r>
                <a:endParaRPr lang="sv-SE" dirty="0">
                  <a:latin typeface="Arial Black" panose="020B0A04020102020204" pitchFamily="34" charset="0"/>
                </a:endParaRPr>
              </a:p>
            </p:txBody>
          </p:sp>
        </p:grpSp>
      </p:grpSp>
      <p:sp>
        <p:nvSpPr>
          <p:cNvPr id="9" name="Rubrik 8"/>
          <p:cNvSpPr>
            <a:spLocks noGrp="1"/>
          </p:cNvSpPr>
          <p:nvPr>
            <p:ph type="title"/>
          </p:nvPr>
        </p:nvSpPr>
        <p:spPr>
          <a:xfrm>
            <a:off x="467544" y="627534"/>
            <a:ext cx="8229600" cy="857250"/>
          </a:xfrm>
        </p:spPr>
        <p:txBody>
          <a:bodyPr>
            <a:normAutofit/>
          </a:bodyPr>
          <a:lstStyle/>
          <a:p>
            <a:r>
              <a:rPr lang="sv-SE" sz="3200" dirty="0" smtClean="0"/>
              <a:t>RSG </a:t>
            </a:r>
            <a:r>
              <a:rPr lang="sv-SE" sz="3200" dirty="0" err="1" smtClean="0"/>
              <a:t>årshjul</a:t>
            </a:r>
            <a:r>
              <a:rPr lang="sv-SE" sz="3200" dirty="0" smtClean="0"/>
              <a:t> 2023</a:t>
            </a:r>
            <a:endParaRPr lang="sv-SE" sz="3200" dirty="0"/>
          </a:p>
        </p:txBody>
      </p:sp>
      <p:sp>
        <p:nvSpPr>
          <p:cNvPr id="10" name="Platshållare för innehåll 9"/>
          <p:cNvSpPr>
            <a:spLocks noGrp="1"/>
          </p:cNvSpPr>
          <p:nvPr>
            <p:ph idx="1"/>
          </p:nvPr>
        </p:nvSpPr>
        <p:spPr>
          <a:xfrm>
            <a:off x="457199" y="1563639"/>
            <a:ext cx="3891929" cy="280831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  <a:defRPr/>
            </a:pPr>
            <a:r>
              <a:rPr lang="sv-SE" sz="1400" b="1" dirty="0" smtClean="0"/>
              <a:t>Löpande</a:t>
            </a:r>
          </a:p>
          <a:p>
            <a:pPr marL="180000" lvl="0" indent="-1800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sv-SE" sz="1400" dirty="0" smtClean="0">
                <a:solidFill>
                  <a:prstClr val="black"/>
                </a:solidFill>
              </a:rPr>
              <a:t>Stödja RPO och NPO (värdskap)</a:t>
            </a:r>
          </a:p>
          <a:p>
            <a:pPr marL="180000" lvl="0" indent="-1800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sv-SE" sz="1400" dirty="0" smtClean="0">
                <a:solidFill>
                  <a:prstClr val="black"/>
                </a:solidFill>
              </a:rPr>
              <a:t>Lämna </a:t>
            </a:r>
            <a:r>
              <a:rPr lang="sv-SE" sz="1400" dirty="0">
                <a:solidFill>
                  <a:prstClr val="black"/>
                </a:solidFill>
              </a:rPr>
              <a:t>synpunkter till samordnade svar på nationella vårdförlopp, vårdprogram och vårdriktlinjer fyra gånger/år</a:t>
            </a:r>
          </a:p>
          <a:p>
            <a:pPr marL="180000" lvl="0" indent="-1800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sv-SE" sz="1400" dirty="0">
                <a:solidFill>
                  <a:prstClr val="black"/>
                </a:solidFill>
              </a:rPr>
              <a:t>Lämna synpunkter till andra samordnade </a:t>
            </a:r>
            <a:r>
              <a:rPr lang="sv-SE" sz="1400" dirty="0" smtClean="0">
                <a:solidFill>
                  <a:prstClr val="black"/>
                </a:solidFill>
              </a:rPr>
              <a:t>remissvar</a:t>
            </a:r>
          </a:p>
          <a:p>
            <a:pPr marL="180000" indent="-1800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sv-SE" sz="1400" dirty="0"/>
              <a:t>Nominera till nationella grupper</a:t>
            </a:r>
          </a:p>
          <a:p>
            <a:pPr>
              <a:spcBef>
                <a:spcPts val="0"/>
              </a:spcBef>
              <a:spcAft>
                <a:spcPts val="300"/>
              </a:spcAft>
              <a:defRPr/>
            </a:pPr>
            <a:endParaRPr lang="sv-SE" sz="1200" dirty="0" smtClean="0"/>
          </a:p>
          <a:p>
            <a:pPr>
              <a:spcBef>
                <a:spcPts val="0"/>
              </a:spcBef>
              <a:spcAft>
                <a:spcPts val="300"/>
              </a:spcAft>
              <a:defRPr/>
            </a:pPr>
            <a:r>
              <a:rPr lang="sv-SE" sz="1200" dirty="0" smtClean="0"/>
              <a:t>Uppdrag </a:t>
            </a:r>
            <a:r>
              <a:rPr lang="sv-SE" sz="1200" dirty="0">
                <a:solidFill>
                  <a:prstClr val="black"/>
                </a:solidFill>
              </a:rPr>
              <a:t>att lämna underlag till årsredovisning, delårsrapport och överenskommelse mejlas </a:t>
            </a:r>
            <a:r>
              <a:rPr lang="sv-SE" sz="1200" dirty="0"/>
              <a:t>till </a:t>
            </a:r>
            <a:r>
              <a:rPr lang="sv-SE" sz="1200" dirty="0" smtClean="0"/>
              <a:t>berörda</a:t>
            </a:r>
            <a:endParaRPr lang="sv-SE" sz="1200" dirty="0" smtClean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  <a:spcAft>
                <a:spcPts val="300"/>
              </a:spcAft>
              <a:defRPr/>
            </a:pPr>
            <a:r>
              <a:rPr lang="sv-SE" sz="1200" dirty="0" smtClean="0"/>
              <a:t>Mejla </a:t>
            </a:r>
            <a:r>
              <a:rPr lang="sv-SE" sz="1200" dirty="0"/>
              <a:t>underlag till RSL senast sju dagar före </a:t>
            </a:r>
            <a:r>
              <a:rPr lang="sv-SE" sz="1200" dirty="0" smtClean="0"/>
              <a:t>mötet</a:t>
            </a: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361783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RSG på webben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Håll </a:t>
            </a:r>
            <a:r>
              <a:rPr lang="sv-SE" sz="2000" dirty="0" smtClean="0"/>
              <a:t>liv </a:t>
            </a:r>
            <a:r>
              <a:rPr lang="sv-SE" sz="2000" dirty="0"/>
              <a:t>i handlingsplanen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Anmäl förändringar i laguppställning och kontaktperson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Publicera eventuella stöd som RPO kan ha nytta av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Använd samarbetsrum för arbetsmaterial</a:t>
            </a:r>
          </a:p>
        </p:txBody>
      </p:sp>
    </p:spTree>
    <p:extLst>
      <p:ext uri="{BB962C8B-B14F-4D97-AF65-F5344CB8AC3E}">
        <p14:creationId xmlns:p14="http://schemas.microsoft.com/office/powerpoint/2010/main" val="20313993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Övriga frågor</a:t>
            </a:r>
            <a:endParaRPr lang="sv-SE" sz="320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1196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>
          <a:xfrm>
            <a:off x="611560" y="1491630"/>
            <a:ext cx="7772400" cy="1102519"/>
          </a:xfrm>
        </p:spPr>
        <p:txBody>
          <a:bodyPr>
            <a:normAutofit fontScale="90000"/>
          </a:bodyPr>
          <a:lstStyle/>
          <a:p>
            <a:pPr algn="ctr"/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Regionsjukvårdsledningen </a:t>
            </a:r>
            <a:r>
              <a:rPr lang="sv-SE" smtClean="0"/>
              <a:t/>
            </a:r>
            <a:br>
              <a:rPr lang="sv-SE" smtClean="0"/>
            </a:br>
            <a:r>
              <a:rPr lang="sv-SE" smtClean="0"/>
              <a:t>25 </a:t>
            </a:r>
            <a:r>
              <a:rPr lang="sv-SE" dirty="0" smtClean="0"/>
              <a:t>maj 2023 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sz="2700" dirty="0" smtClean="0"/>
              <a:t>Sammanfattande information</a:t>
            </a:r>
            <a:endParaRPr lang="sv-SE" sz="2700" dirty="0"/>
          </a:p>
        </p:txBody>
      </p:sp>
    </p:spTree>
    <p:extLst>
      <p:ext uri="{BB962C8B-B14F-4D97-AF65-F5344CB8AC3E}">
        <p14:creationId xmlns:p14="http://schemas.microsoft.com/office/powerpoint/2010/main" val="163657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Stärkt gemensamt </a:t>
            </a:r>
            <a:r>
              <a:rPr lang="sv-SE" sz="3200" dirty="0" smtClean="0"/>
              <a:t>arbete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sz="1800" dirty="0" smtClean="0"/>
              <a:t>Fortsatt arbete med målformuleringar inför Samverkansnämndens möte 9 juni</a:t>
            </a:r>
            <a:endParaRPr lang="sv-SE" sz="1800" dirty="0"/>
          </a:p>
        </p:txBody>
      </p:sp>
      <p:sp>
        <p:nvSpPr>
          <p:cNvPr id="4" name="Rektangel 3"/>
          <p:cNvSpPr/>
          <p:nvPr/>
        </p:nvSpPr>
        <p:spPr>
          <a:xfrm>
            <a:off x="539552" y="235572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Ledning och styrning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Patientens egenkraft och samskapande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Kunskapsstyrning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Långsiktig 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och hållbar arbetsfördelning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Inget dubbelarbete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Attrahera och utveckla kompetenser</a:t>
            </a:r>
          </a:p>
        </p:txBody>
      </p:sp>
    </p:spTree>
    <p:extLst>
      <p:ext uri="{BB962C8B-B14F-4D97-AF65-F5344CB8AC3E}">
        <p14:creationId xmlns:p14="http://schemas.microsoft.com/office/powerpoint/2010/main" val="232537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Gemensamma kvalitetsindikatorer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700" dirty="0" smtClean="0"/>
              <a:t>Rapport från arbetsgrupp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700" dirty="0" smtClean="0"/>
              <a:t>förslag på målbild för samarbetet kring data och analys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700" dirty="0"/>
              <a:t>f</a:t>
            </a:r>
            <a:r>
              <a:rPr lang="sv-SE" sz="1700" dirty="0" smtClean="0"/>
              <a:t>örslag på systemmått för sjukvårdsregionala jämförelser utifrån </a:t>
            </a:r>
            <a:r>
              <a:rPr lang="sv-SE" sz="1700" dirty="0"/>
              <a:t>Socialstyrelsens kriterier för god vård och de 14 kärnindikatorerna i ”Tillståndet och utvecklingen inom hälso- och sjukvård och </a:t>
            </a:r>
            <a:r>
              <a:rPr lang="sv-SE" sz="1700" dirty="0" smtClean="0"/>
              <a:t>tandvård”</a:t>
            </a:r>
            <a:endParaRPr lang="sv-SE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700" dirty="0" smtClean="0"/>
              <a:t>pågående arbete med kvalitetsindikatorer </a:t>
            </a:r>
            <a:r>
              <a:rPr lang="sv-SE" sz="1700" dirty="0"/>
              <a:t>i godkända </a:t>
            </a:r>
            <a:r>
              <a:rPr lang="sv-SE" sz="1700" dirty="0" smtClean="0"/>
              <a:t>nationella vårdförlopp som går att mäta och aggregera </a:t>
            </a:r>
            <a:r>
              <a:rPr lang="sv-SE" sz="1700" dirty="0"/>
              <a:t>till sjukvårdsregional </a:t>
            </a:r>
            <a:r>
              <a:rPr lang="sv-SE" sz="1700" dirty="0" smtClean="0"/>
              <a:t>nivå</a:t>
            </a:r>
          </a:p>
        </p:txBody>
      </p:sp>
    </p:spTree>
    <p:extLst>
      <p:ext uri="{BB962C8B-B14F-4D97-AF65-F5344CB8AC3E}">
        <p14:creationId xmlns:p14="http://schemas.microsoft.com/office/powerpoint/2010/main" val="2743904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Genomlysning </a:t>
            </a:r>
            <a:r>
              <a:rPr lang="sv-SE" sz="3200" dirty="0" smtClean="0"/>
              <a:t>av centrumverksamheter 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800" dirty="0" smtClean="0"/>
              <a:t>RSL beslut: </a:t>
            </a:r>
          </a:p>
          <a:p>
            <a:r>
              <a:rPr lang="sv-SE" sz="1800" dirty="0" smtClean="0"/>
              <a:t>Genomlysning </a:t>
            </a:r>
            <a:r>
              <a:rPr lang="sv-SE" sz="1800" dirty="0"/>
              <a:t>av uppdrag, styrmodeller, finansiering och kompetens </a:t>
            </a:r>
            <a:r>
              <a:rPr lang="sv-SE" sz="1800" dirty="0" smtClean="0"/>
              <a:t>inom regionalt cancercentrum (RCC), regionalt biobankscentrum (RBC) och regionalt centrum för sällsynta diagnoser (CSD) för </a:t>
            </a:r>
            <a:r>
              <a:rPr lang="sv-SE" sz="1800" dirty="0"/>
              <a:t>att identifiera eventuella åtgärder för att optimera arbetet</a:t>
            </a:r>
            <a:r>
              <a:rPr lang="sv-SE" sz="1800" dirty="0" smtClean="0"/>
              <a:t>.</a:t>
            </a:r>
          </a:p>
          <a:p>
            <a:endParaRPr lang="sv-SE" sz="1800" dirty="0" smtClean="0"/>
          </a:p>
          <a:p>
            <a:r>
              <a:rPr lang="sv-SE" sz="1800" dirty="0"/>
              <a:t>I uppdraget ingår även att kartlägga andra stödfunktioner där det kan finnas </a:t>
            </a:r>
            <a:r>
              <a:rPr lang="sv-SE" sz="1800" dirty="0" smtClean="0"/>
              <a:t>samordningsvinster.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1672438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Läkemedel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v-SE" sz="1800" b="1" i="1" dirty="0" smtClean="0"/>
              <a:t>Upphandling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800" dirty="0" smtClean="0"/>
              <a:t>70-80% av de upphandlade läkemedlen har upphandlats gemensamt</a:t>
            </a:r>
            <a:endParaRPr lang="sv-SE" sz="1800" dirty="0"/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800" dirty="0" smtClean="0"/>
              <a:t>Den </a:t>
            </a:r>
            <a:r>
              <a:rPr lang="sv-SE" sz="1800" dirty="0"/>
              <a:t>totala läkemedelskostnaden i </a:t>
            </a:r>
            <a:r>
              <a:rPr lang="sv-SE" sz="1800" dirty="0" smtClean="0"/>
              <a:t>sjukvårdsregionen </a:t>
            </a:r>
            <a:r>
              <a:rPr lang="sv-SE" sz="1800" dirty="0"/>
              <a:t>ligger över </a:t>
            </a:r>
            <a:r>
              <a:rPr lang="sv-SE" sz="1800" dirty="0" smtClean="0"/>
              <a:t>riksgenomsnittet - målet </a:t>
            </a:r>
            <a:r>
              <a:rPr lang="sv-SE" sz="1800" dirty="0"/>
              <a:t>är att komma ner till </a:t>
            </a:r>
            <a:r>
              <a:rPr lang="sv-SE" sz="1800" dirty="0" smtClean="0"/>
              <a:t>riksgenomsnittet</a:t>
            </a:r>
            <a:br>
              <a:rPr lang="sv-SE" sz="1800" dirty="0" smtClean="0"/>
            </a:br>
            <a:endParaRPr lang="sv-SE" sz="18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v-SE" sz="1800" b="1" i="1" dirty="0" smtClean="0"/>
              <a:t>Läkemedelsstrategin</a:t>
            </a:r>
            <a:r>
              <a:rPr lang="sv-SE" sz="1800" dirty="0" smtClean="0"/>
              <a:t/>
            </a:r>
            <a:br>
              <a:rPr lang="sv-SE" sz="1800" dirty="0" smtClean="0"/>
            </a:br>
            <a:r>
              <a:rPr lang="sv-SE" sz="1800" dirty="0" smtClean="0"/>
              <a:t>Utvecklar </a:t>
            </a:r>
            <a:r>
              <a:rPr lang="sv-SE" sz="1800" dirty="0"/>
              <a:t>samarbetet </a:t>
            </a:r>
            <a:r>
              <a:rPr lang="sv-SE" sz="1800" dirty="0" smtClean="0"/>
              <a:t>kring </a:t>
            </a:r>
            <a:r>
              <a:rPr lang="sv-SE" sz="1800" dirty="0"/>
              <a:t>kostnadseffektivitet, säkerhet och tillgänglighet </a:t>
            </a:r>
          </a:p>
        </p:txBody>
      </p:sp>
    </p:spTree>
    <p:extLst>
      <p:ext uri="{BB962C8B-B14F-4D97-AF65-F5344CB8AC3E}">
        <p14:creationId xmlns:p14="http://schemas.microsoft.com/office/powerpoint/2010/main" val="401095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>
                <a:latin typeface="+mj-lt"/>
              </a:rPr>
              <a:t>Stöd </a:t>
            </a:r>
            <a:r>
              <a:rPr lang="sv-SE" sz="3200" dirty="0">
                <a:latin typeface="+mj-lt"/>
              </a:rPr>
              <a:t>och </a:t>
            </a:r>
            <a:r>
              <a:rPr lang="sv-SE" sz="3200" dirty="0" smtClean="0">
                <a:latin typeface="+mj-lt"/>
              </a:rPr>
              <a:t>behandling via internet</a:t>
            </a:r>
            <a:endParaRPr lang="sv-SE" sz="3200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/>
              <a:t>Gemensam designstudio med 2-årigt </a:t>
            </a:r>
            <a:r>
              <a:rPr lang="sv-SE" sz="1800" dirty="0"/>
              <a:t>uppdrag </a:t>
            </a:r>
            <a:r>
              <a:rPr lang="sv-SE" sz="1800" dirty="0" smtClean="0"/>
              <a:t>2022-2023</a:t>
            </a:r>
            <a:endParaRPr lang="sv-S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/>
              <a:t>Mångdubblad användning av stöd- och behandling via internet sedan 2019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/>
              <a:t>29 program + fyra under utveckling</a:t>
            </a:r>
          </a:p>
          <a:p>
            <a:pPr marL="0" indent="0">
              <a:buNone/>
            </a:pPr>
            <a:endParaRPr lang="sv-SE" sz="1800" dirty="0"/>
          </a:p>
          <a:p>
            <a:r>
              <a:rPr lang="sv-SE" sz="1800" dirty="0" smtClean="0"/>
              <a:t>RSL beslut: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/>
              <a:t>Permanenta verksamheten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/>
              <a:t>RSL au skriver uppdragsbeskrivning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354294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Tandläkarutbildning i Jönköping</a:t>
            </a:r>
            <a:endParaRPr lang="sv-SE" sz="320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/>
              <a:t>Samarbete mellan </a:t>
            </a:r>
            <a:r>
              <a:rPr lang="sv-SE" sz="1800" dirty="0"/>
              <a:t>Jönköping University, Linköpings </a:t>
            </a:r>
            <a:r>
              <a:rPr lang="sv-SE" sz="1800" dirty="0" smtClean="0"/>
              <a:t>universitet och Region </a:t>
            </a:r>
            <a:r>
              <a:rPr lang="sv-SE" sz="1800" dirty="0"/>
              <a:t>Jönköpings län</a:t>
            </a:r>
            <a:endParaRPr lang="sv-SE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/>
              <a:t>Tandläkarstudenterna </a:t>
            </a:r>
            <a:r>
              <a:rPr lang="sv-SE" sz="1800" dirty="0"/>
              <a:t>ska </a:t>
            </a:r>
            <a:r>
              <a:rPr lang="sv-SE" sz="1800" dirty="0" smtClean="0"/>
              <a:t>studera tillsammans </a:t>
            </a:r>
            <a:r>
              <a:rPr lang="sv-SE" sz="1800" dirty="0"/>
              <a:t>med läkarstudenterna de två första </a:t>
            </a:r>
            <a:r>
              <a:rPr lang="sv-SE" sz="1800" dirty="0" smtClean="0"/>
              <a:t>åren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/>
              <a:t>Dialog med tandvårdscheferna om behov av lärare från sjukvårdsregionen</a:t>
            </a:r>
          </a:p>
        </p:txBody>
      </p:sp>
    </p:spTree>
    <p:extLst>
      <p:ext uri="{BB962C8B-B14F-4D97-AF65-F5344CB8AC3E}">
        <p14:creationId xmlns:p14="http://schemas.microsoft.com/office/powerpoint/2010/main" val="278450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2873</TotalTime>
  <Words>1053</Words>
  <Application>Microsoft Office PowerPoint</Application>
  <PresentationFormat>Bildspel på skärmen (16:9)</PresentationFormat>
  <Paragraphs>199</Paragraphs>
  <Slides>23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23</vt:i4>
      </vt:variant>
    </vt:vector>
  </HeadingPairs>
  <TitlesOfParts>
    <vt:vector size="29" baseType="lpstr">
      <vt:lpstr>Arial</vt:lpstr>
      <vt:lpstr>Arial Black</vt:lpstr>
      <vt:lpstr>Calibri</vt:lpstr>
      <vt:lpstr>Symbol</vt:lpstr>
      <vt:lpstr>Times New Roman</vt:lpstr>
      <vt:lpstr>Office-tema</vt:lpstr>
      <vt:lpstr>Nätverk för regionala samverkansgrupper   2023-06-02</vt:lpstr>
      <vt:lpstr>Dagens agenda</vt:lpstr>
      <vt:lpstr> Regionsjukvårdsledningen  25 maj 2023   Sammanfattande information</vt:lpstr>
      <vt:lpstr>Stärkt gemensamt arbete</vt:lpstr>
      <vt:lpstr>Gemensamma kvalitetsindikatorer</vt:lpstr>
      <vt:lpstr>Genomlysning av centrumverksamheter </vt:lpstr>
      <vt:lpstr>Läkemedel</vt:lpstr>
      <vt:lpstr>Stöd och behandling via internet</vt:lpstr>
      <vt:lpstr>Tandläkarutbildning i Jönköping</vt:lpstr>
      <vt:lpstr>Nationella remisser svarsdatum 14 juni</vt:lpstr>
      <vt:lpstr>Nationella remisser i september (preliminärt)</vt:lpstr>
      <vt:lpstr>Ansvar och representation i kunskapsråd </vt:lpstr>
      <vt:lpstr>Mötesplatser</vt:lpstr>
      <vt:lpstr>PowerPoint-presentation</vt:lpstr>
      <vt:lpstr>Kirurgkliniken i Värnamo</vt:lpstr>
      <vt:lpstr>Mötesanteckningar och bilagor</vt:lpstr>
      <vt:lpstr>Kunskapsråd 8 maj</vt:lpstr>
      <vt:lpstr>Workshop</vt:lpstr>
      <vt:lpstr>Utmaningar för RPO</vt:lpstr>
      <vt:lpstr>Samverkansnämnden 9 juni</vt:lpstr>
      <vt:lpstr>RSG årshjul 2023</vt:lpstr>
      <vt:lpstr>RSG på webben</vt:lpstr>
      <vt:lpstr>Övriga frågor</vt:lpstr>
    </vt:vector>
  </TitlesOfParts>
  <Company>Region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Thålin Conny</dc:creator>
  <cp:lastModifiedBy>Thålin Conny</cp:lastModifiedBy>
  <cp:revision>121</cp:revision>
  <dcterms:created xsi:type="dcterms:W3CDTF">2018-10-12T09:18:07Z</dcterms:created>
  <dcterms:modified xsi:type="dcterms:W3CDTF">2023-06-02T09:06:11Z</dcterms:modified>
</cp:coreProperties>
</file>