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39" r:id="rId2"/>
    <p:sldId id="330" r:id="rId3"/>
    <p:sldId id="340" r:id="rId4"/>
    <p:sldId id="332" r:id="rId5"/>
    <p:sldId id="334" r:id="rId6"/>
    <p:sldId id="336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118" d="100"/>
          <a:sy n="118" d="100"/>
        </p:scale>
        <p:origin x="9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2024-06-13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9802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5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2024-06-13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sydostrasjukvardsregionen.se/regionsjukvardsledningen/processtod-och-mallar/handlingsplan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 smtClean="0">
                <a:solidFill>
                  <a:schemeClr val="bg1"/>
                </a:solidFill>
              </a:rPr>
              <a:t>RPO Mag- tarmsjukdomar.</a:t>
            </a: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 smtClean="0">
                <a:solidFill>
                  <a:schemeClr val="bg1"/>
                </a:solidFill>
              </a:rPr>
              <a:t>Översiktlig </a:t>
            </a:r>
            <a:r>
              <a:rPr lang="sv-SE" sz="3200" dirty="0">
                <a:solidFill>
                  <a:schemeClr val="bg1"/>
                </a:solidFill>
              </a:rPr>
              <a:t>handlingsplan </a:t>
            </a:r>
            <a:r>
              <a:rPr lang="sv-SE" sz="3200" dirty="0" smtClean="0">
                <a:solidFill>
                  <a:schemeClr val="bg1"/>
                </a:solidFill>
              </a:rPr>
              <a:t>för 2024</a:t>
            </a:r>
            <a:br>
              <a:rPr lang="sv-SE" sz="3200" dirty="0" smtClean="0">
                <a:solidFill>
                  <a:schemeClr val="bg1"/>
                </a:solidFill>
              </a:rPr>
            </a:br>
            <a:r>
              <a:rPr lang="sv-SE" sz="3200" dirty="0" smtClean="0">
                <a:solidFill>
                  <a:schemeClr val="bg1"/>
                </a:solidFill>
              </a:rPr>
              <a:t/>
            </a:r>
            <a:br>
              <a:rPr lang="sv-SE" sz="3200" dirty="0" smtClean="0">
                <a:solidFill>
                  <a:schemeClr val="bg1"/>
                </a:solidFill>
              </a:rPr>
            </a:br>
            <a:r>
              <a:rPr lang="sv-SE" sz="1400" dirty="0" smtClean="0">
                <a:solidFill>
                  <a:schemeClr val="bg1"/>
                </a:solidFill>
              </a:rPr>
              <a:t>Uppdaterad: 2023-11-23</a:t>
            </a: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6CE8D-B958-435E-8F94-2AB6E134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Instruktioner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B14E13-E404-44D3-B4CC-5802DAE1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71734"/>
            <a:ext cx="10972800" cy="3987020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Den översiktliga handlingsplanen är en levande lägesbild som används i dialog för kontinuerlig planering, uppföljning och rapportering.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Nationellt insatsområde: </a:t>
            </a:r>
            <a:r>
              <a:rPr lang="sv-SE" sz="2000" dirty="0"/>
              <a:t>insatsområden från NPO verksamhetsplan. Lämnas tom i de fall RPO/RSG:s prioriterade område inte utgår från nationellt insatsområde</a:t>
            </a:r>
            <a:endParaRPr lang="sv-SE" sz="1467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Prioriterat område och patientlöfte:</a:t>
            </a:r>
            <a:r>
              <a:rPr lang="sv-SE" sz="2000" dirty="0"/>
              <a:t> RPO/RSG:s prioriterade områden kopplade till sjukvårdsregionens patientlöften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Aktiviteter:</a:t>
            </a:r>
            <a:r>
              <a:rPr lang="sv-SE" sz="2000" dirty="0"/>
              <a:t> ange hur det sjukvårdsregionala arbetet bedrivs, tidplan och samverkan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Uppföljning:</a:t>
            </a:r>
            <a:r>
              <a:rPr lang="sv-SE" sz="2000" dirty="0"/>
              <a:t> ange metod, kvalitetsindikatorer, </a:t>
            </a:r>
            <a:r>
              <a:rPr lang="sv-SE" sz="2000" dirty="0" err="1"/>
              <a:t>målvärden</a:t>
            </a:r>
            <a:r>
              <a:rPr lang="sv-SE" sz="2000" dirty="0"/>
              <a:t> och resultat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Status:</a:t>
            </a:r>
            <a:r>
              <a:rPr lang="sv-SE" sz="2000" dirty="0"/>
              <a:t> ange om arbetet går enligt plan (grön), pågår med mindre problem (gul), </a:t>
            </a:r>
            <a:br>
              <a:rPr lang="sv-SE" sz="2000" dirty="0"/>
            </a:br>
            <a:r>
              <a:rPr lang="sv-SE" sz="2000" dirty="0"/>
              <a:t>har allvarliga problem (röd) eller är avslutat (kryssruta)</a:t>
            </a:r>
          </a:p>
          <a:p>
            <a:r>
              <a:rPr lang="sv-SE" sz="2000" dirty="0"/>
              <a:t>Använd sidorna ”Resultat” och ”Utmaningar” för att kommentera resultat, utveckling, behov av samverkan eller ledningsstöd, framgångsfaktorer eller hinder för det sjukvårdsregionala samarbetet.</a:t>
            </a:r>
          </a:p>
          <a:p>
            <a:r>
              <a:rPr lang="sv-SE" sz="2000" dirty="0">
                <a:hlinkClick r:id="rId2"/>
              </a:rPr>
              <a:t>Läs mer om handlingsplan på sjukvårdsregionens webbplats</a:t>
            </a:r>
            <a:endParaRPr lang="sv-SE" sz="2000" dirty="0"/>
          </a:p>
        </p:txBody>
      </p:sp>
      <p:grpSp>
        <p:nvGrpSpPr>
          <p:cNvPr id="8" name="Grupp 7"/>
          <p:cNvGrpSpPr/>
          <p:nvPr/>
        </p:nvGrpSpPr>
        <p:grpSpPr>
          <a:xfrm>
            <a:off x="9886905" y="4617129"/>
            <a:ext cx="1163031" cy="295611"/>
            <a:chOff x="9886905" y="4706141"/>
            <a:chExt cx="1163031" cy="295611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86905" y="4716002"/>
              <a:ext cx="285750" cy="285750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655" y="4716002"/>
              <a:ext cx="285750" cy="285750"/>
            </a:xfrm>
            <a:prstGeom prst="rect">
              <a:avLst/>
            </a:prstGeom>
          </p:spPr>
        </p:pic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6154" y="4716002"/>
              <a:ext cx="285750" cy="285750"/>
            </a:xfrm>
            <a:prstGeom prst="rect">
              <a:avLst/>
            </a:prstGeom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5936" y="4715666"/>
              <a:ext cx="254000" cy="266700"/>
            </a:xfrm>
            <a:prstGeom prst="rect">
              <a:avLst/>
            </a:prstGeom>
          </p:spPr>
        </p:pic>
        <p:pic>
          <p:nvPicPr>
            <p:cNvPr id="9" name="Bildobjekt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90780" y="4706141"/>
              <a:ext cx="285750" cy="285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670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55807"/>
              </p:ext>
            </p:extLst>
          </p:nvPr>
        </p:nvGraphicFramePr>
        <p:xfrm>
          <a:off x="0" y="0"/>
          <a:ext cx="12191999" cy="5745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IBD</a:t>
                      </a:r>
                    </a:p>
                    <a:p>
                      <a:endParaRPr lang="sv-SE" sz="1400" b="1" baseline="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200" b="1" kern="120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Öka täckningsgrad och kontinuerlig registrering i SWIBREG -  nationellt register</a:t>
                      </a:r>
                      <a:r>
                        <a:rPr lang="sv-SE" sz="1200" b="1" kern="1200" baseline="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 för IBD</a:t>
                      </a:r>
                    </a:p>
                    <a:p>
                      <a:r>
                        <a:rPr lang="sv-SE" sz="1100" b="0" kern="1200" baseline="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nr2</a:t>
                      </a:r>
                      <a:endParaRPr lang="sv-SE" sz="1100" b="0" kern="1200" baseline="0" dirty="0">
                        <a:solidFill>
                          <a:schemeClr val="dk1"/>
                        </a:solidFill>
                        <a:latin typeface="Segoe UI Light" panose="020B0502040204020203" pitchFamily="34" charset="0"/>
                        <a:ea typeface="Bryant Regular"/>
                        <a:cs typeface="Segoe UI Light" panose="020B0502040204020203" pitchFamily="34" charset="0"/>
                      </a:endParaRPr>
                    </a:p>
                    <a:p>
                      <a:r>
                        <a:rPr lang="sv-SE" sz="800" b="0" i="0" kern="120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</a:t>
                      </a:r>
                      <a:r>
                        <a:rPr lang="sv-SE" sz="600" b="0" i="0" kern="120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erbjudas diagnostik och behandling och uppföljning enligt bästa kunskap i varje möte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Regelbunden rapportering av täckningsgrad och kvalitetsvariabler halvårsvis med speciell rapport för sjukhusen inom SÖSR. Öka täckningsgrad genom informations- och utbildningsinsatser. Direktöverföring av </a:t>
                      </a:r>
                      <a:r>
                        <a:rPr lang="sv-SE" sz="1100" kern="1200" dirty="0" err="1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lab</a:t>
                      </a:r>
                      <a:r>
                        <a:rPr lang="sv-SE" sz="11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-data och direktinmatning av patienter via 1177. Utveckla programfunktion i SWIBREG för PSVF IBD. Uppgift för RAG IBD att arbeta för ökad registrering inom SÖSR och återrapportering av data.</a:t>
                      </a:r>
                      <a:endParaRPr lang="sv-SE" sz="11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sv-SE" sz="11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SWIBREG-rapport halvårsvis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v-SE" sz="11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Ökad täckningsgrad i SWIBREG - halvårsvis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v-SE" sz="11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Direktöverföring </a:t>
                      </a:r>
                      <a:r>
                        <a:rPr lang="sv-SE" sz="1100" dirty="0" err="1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lab</a:t>
                      </a:r>
                      <a:r>
                        <a:rPr lang="sv-SE" sz="11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-data – kontinuerlig uppföljning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v-SE" sz="11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Nyttja 1177 för registrering – uppföljning via RAG-IBD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sv-SE" sz="11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280">
                <a:tc>
                  <a:txBody>
                    <a:bodyPr/>
                    <a:lstStyle/>
                    <a:p>
                      <a:r>
                        <a:rPr lang="sv-SE" sz="1400" b="1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IBD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RAG</a:t>
                      </a:r>
                      <a:r>
                        <a:rPr lang="sv-SE" sz="1200" b="1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IBD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Implementering </a:t>
                      </a: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av nationellt</a:t>
                      </a: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vårdprogram för IBD-vård </a:t>
                      </a: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nr 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1-6</a:t>
                      </a:r>
                    </a:p>
                    <a:p>
                      <a:r>
                        <a:rPr lang="sv-SE" sz="600" b="0" i="0" kern="120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*erbjudas vård som är lätt tillgänglig för kontakt, bedömning och besök</a:t>
                      </a:r>
                    </a:p>
                    <a:p>
                      <a:r>
                        <a:rPr lang="sv-SE" sz="600" b="0" i="0" kern="120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*erbjudas diagnostik och behandling och uppföljning enligt bästa kunskap i varje möte</a:t>
                      </a:r>
                    </a:p>
                    <a:p>
                      <a:r>
                        <a:rPr lang="sv-SE" sz="600" b="0" i="0" kern="120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*vara delaktig och välinformerad genom hela vårdkedjan  </a:t>
                      </a:r>
                    </a:p>
                    <a:p>
                      <a:r>
                        <a:rPr lang="sv-SE" sz="600" b="0" i="0" kern="120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*få tillgång till jämlik vård</a:t>
                      </a:r>
                    </a:p>
                    <a:p>
                      <a:r>
                        <a:rPr lang="sv-SE" sz="600" b="0" i="0" kern="120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*erbjudas bästa möjliga hälsofrämjande insatser och välfungerande screeningprogram</a:t>
                      </a:r>
                    </a:p>
                    <a:p>
                      <a:r>
                        <a:rPr lang="sv-SE" sz="600" b="0" i="0" kern="120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*få tillgång till patientsäker vård</a:t>
                      </a:r>
                    </a:p>
                    <a:p>
                      <a:r>
                        <a:rPr lang="sv-SE" sz="600" b="0" i="0" kern="120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*erbjudas kostnadseffektiv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Tillsätta RAG IBD (hösten 2022)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Ordförande utsedd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Implementering av Nationella vårdprogram för</a:t>
                      </a: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IBD under våren 2023.</a:t>
                      </a:r>
                      <a:endParaRPr lang="sv-SE" sz="1100" b="0" kern="1200" baseline="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RAG IBD gör en GAP –analys samt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utarbetar</a:t>
                      </a:r>
                      <a:r>
                        <a:rPr lang="sv-SE" sz="1100" b="0" i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en handlingsplan.</a:t>
                      </a:r>
                      <a:endParaRPr lang="sv-SE" sz="1100" b="0" i="1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Uppföljning av implementering och data från kvalitetsregister SWIBREG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r>
                        <a:rPr lang="sv-SE" sz="1400" b="1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Levercirros</a:t>
                      </a:r>
                      <a:endParaRPr lang="sv-SE" sz="1400" b="1" i="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RAG </a:t>
                      </a:r>
                      <a:r>
                        <a:rPr lang="sv-SE" sz="1200" b="1" kern="120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Levercirros</a:t>
                      </a: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</a:t>
                      </a:r>
                      <a:endParaRPr lang="sv-SE" sz="1200" b="1" kern="1200" baseline="0" dirty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  <a:p>
                      <a:r>
                        <a:rPr lang="sv-SE" sz="1200" b="1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Implementering </a:t>
                      </a: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av </a:t>
                      </a:r>
                      <a:r>
                        <a:rPr lang="sv-SE" sz="1200" b="1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nationellt </a:t>
                      </a: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vårdprogram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*erbjudas vård som är lätt tillgänglig för kontakt, bedömning och besök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*erbjudas diagnostik och behandling och uppföljning enligt bästa kunskap i varje möte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*vara delaktig och välinformerad genom hela vårdkedjan  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*få tillgång till jämlik vård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*erbjudas bästa möjliga hälsofrämjande insatser och välfungerande screeningprogram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*få tillgång till patientsäker vård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*erbjudas kostnadseffektiv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Tillsätta RAG Levercirros (</a:t>
                      </a: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hösten</a:t>
                      </a: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</a:t>
                      </a: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2022)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Ordförande utsedd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Implementering av</a:t>
                      </a: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</a:t>
                      </a: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nationellt vårdprogram</a:t>
                      </a: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för</a:t>
                      </a:r>
                      <a:endParaRPr lang="sv-SE" sz="1100" b="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Levercirros under våren 2023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RAG Levercirros gör en GAP –analys samt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utarbetar</a:t>
                      </a:r>
                      <a:r>
                        <a:rPr lang="sv-SE" sz="1100" b="0" i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en handlingsplan.</a:t>
                      </a:r>
                      <a:endParaRPr lang="sv-SE" sz="1100" b="0" i="1" kern="1200" dirty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  <a:p>
                      <a:endParaRPr lang="sv-SE" sz="1100" b="0" i="1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Uppföljning av implementering och data från kvalitetsregister.</a:t>
                      </a:r>
                      <a:endParaRPr lang="sv-SE" sz="1100" b="0" i="1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Ellips 2">
            <a:extLst>
              <a:ext uri="{FF2B5EF4-FFF2-40B4-BE49-F238E27FC236}">
                <a16:creationId xmlns:a16="http://schemas.microsoft.com/office/drawing/2014/main" id="{1CB07F8A-4D54-4AB2-9710-B0AF39B42B5A}"/>
              </a:ext>
            </a:extLst>
          </p:cNvPr>
          <p:cNvSpPr/>
          <p:nvPr/>
        </p:nvSpPr>
        <p:spPr>
          <a:xfrm>
            <a:off x="11535132" y="1215246"/>
            <a:ext cx="392791" cy="38404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latin typeface="+mj-lt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4527" y="2845308"/>
            <a:ext cx="254000" cy="2667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4527" y="4421050"/>
            <a:ext cx="2540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645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92469"/>
              </p:ext>
            </p:extLst>
          </p:nvPr>
        </p:nvGraphicFramePr>
        <p:xfrm>
          <a:off x="0" y="0"/>
          <a:ext cx="12191999" cy="537773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400" b="1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Appendicit</a:t>
                      </a:r>
                      <a:endParaRPr lang="sv-SE" sz="1400" b="1" baseline="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Förbereder för implementering av nationellt</a:t>
                      </a:r>
                      <a:r>
                        <a:rPr lang="sv-SE" sz="1200" b="1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 vårdprogram för appendicit </a:t>
                      </a: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*erbjudas vård som är lätt tillgänglig för kontakt, bedömning och besök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*erbjudas diagnostik och behandling och uppföljning enligt bästa kunskap i varje möte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*vara delaktig och välinformerad genom hela vårdkedjan  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*få tillgång till jämlik vård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*erbjudas bästa möjliga hälsofrämjande insatser och välfungerande screeningprogram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*få tillgång till patientsäker vård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*erbjudas kostnadseffektiv vård</a:t>
                      </a:r>
                      <a:endParaRPr lang="sv-SE" sz="1200" b="0" kern="1200" baseline="0" dirty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Bryant Regular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Nationella vårdprogram utarbetas av NAG</a:t>
                      </a: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appendicit klara hösten 2023.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Diskussion om samverkan med RPO Kirurgi och plastikkirurgi vid implementering i SÖSR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100" b="0" i="0" kern="1200" dirty="0" smtClean="0">
                          <a:solidFill>
                            <a:srgbClr val="393939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Uppföljning maj 2023 på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100" b="0" i="0" kern="1200" dirty="0" smtClean="0">
                          <a:solidFill>
                            <a:srgbClr val="393939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1. Återkoppling på remiss våren 2023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100" b="0" i="0" kern="1200" dirty="0" smtClean="0">
                          <a:solidFill>
                            <a:srgbClr val="393939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2. Beslut om vilket RPO som står för implementering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sv-SE" sz="11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280">
                <a:tc>
                  <a:txBody>
                    <a:bodyPr/>
                    <a:lstStyle/>
                    <a:p>
                      <a:r>
                        <a:rPr lang="sv-SE" sz="14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Gallstenssjukdom</a:t>
                      </a:r>
                      <a:endParaRPr lang="sv-SE" sz="1400" b="1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Förbereder för implementering av nationellt</a:t>
                      </a:r>
                      <a:r>
                        <a:rPr lang="sv-SE" sz="1200" b="1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vårdprogram för gallstenssjukdom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*erbjudas vård som är lätt tillgänglig för kontakt, bedömning och besök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*erbjudas diagnostik och behandling och uppföljning enligt bästa kunskap i varje möte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*vara delaktig och välinformerad genom hela vårdkedjan  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*få tillgång till jämlik vård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*erbjudas bästa möjliga hälsofrämjande insatser och välfungerande screeningprogram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*få tillgång till patientsäker vård</a:t>
                      </a: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Bryant Regular"/>
                          <a:cs typeface="Segoe UI Light" panose="020B0502040204020203" pitchFamily="34" charset="0"/>
                        </a:rPr>
                        <a:t>*erbjudas kostnadseffektiv vård</a:t>
                      </a:r>
                      <a:endParaRPr lang="sv-SE" sz="800" b="0" kern="1200" baseline="0" dirty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Bryant Regular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NAG gallstenssjukdom har tagit fram nationellt kliniskt kunskapsstöd för gallstenssjukdomar.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Diskussion om samverkan med RPO Kirurgi och plastikkirurgi vid implementering i SÖSR</a:t>
                      </a:r>
                    </a:p>
                    <a:p>
                      <a:endParaRPr lang="sv-SE" sz="1100" b="0" i="1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100" b="0" i="0" kern="1200" dirty="0" smtClean="0">
                          <a:solidFill>
                            <a:srgbClr val="393939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Uppföljning maj 2023 på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100" b="0" i="0" kern="1200" dirty="0" smtClean="0">
                          <a:solidFill>
                            <a:srgbClr val="393939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1. Återkoppling på remiss våren 2023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100" b="0" i="0" kern="1200" dirty="0" smtClean="0">
                          <a:solidFill>
                            <a:srgbClr val="393939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2. Beslut om vilket RPO som står för implementering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sv-SE" sz="1100" b="0" i="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r>
                        <a:rPr lang="sv-SE" sz="1400" b="1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Tarmsvikt</a:t>
                      </a:r>
                      <a:endParaRPr lang="sv-SE" sz="1400" b="1" i="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b="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NAG Tarmsvikt är tillsatt, arbete pågår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1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2173" y="4741820"/>
            <a:ext cx="285750" cy="28575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5173" y="1407519"/>
            <a:ext cx="254000" cy="2667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659" y="3259276"/>
            <a:ext cx="2540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0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52DD8-E15D-4AD1-AE43-ED1B5150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  <a:r>
              <a:rPr lang="sv-SE" sz="40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F301C-865D-4165-8232-E2BCDA809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71457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61D39-FADC-483C-B869-69E42A55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34DDE-3533-4A29-A7E1-ED891216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021841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729</Words>
  <Application>Microsoft Office PowerPoint</Application>
  <PresentationFormat>Bredbild</PresentationFormat>
  <Paragraphs>94</Paragraphs>
  <Slides>6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4" baseType="lpstr">
      <vt:lpstr>Arial</vt:lpstr>
      <vt:lpstr>Bryant Regular</vt:lpstr>
      <vt:lpstr>Calibri</vt:lpstr>
      <vt:lpstr>Segoe UI Light</vt:lpstr>
      <vt:lpstr>Times New Roman</vt:lpstr>
      <vt:lpstr>Verdana</vt:lpstr>
      <vt:lpstr>1_Office-tema</vt:lpstr>
      <vt:lpstr>think-cell Slide</vt:lpstr>
      <vt:lpstr>RPO Mag- tarmsjukdomar.  Översiktlig handlingsplan för 2024  Uppdaterad: 2023-11-23</vt:lpstr>
      <vt:lpstr>Instruktioner</vt:lpstr>
      <vt:lpstr>PowerPoint-presentation</vt:lpstr>
      <vt:lpstr>PowerPoint-presentation</vt:lpstr>
      <vt:lpstr>Resultat </vt:lpstr>
      <vt:lpstr>Utmaningar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Andlöw Linda</cp:lastModifiedBy>
  <cp:revision>114</cp:revision>
  <dcterms:created xsi:type="dcterms:W3CDTF">2020-10-30T06:43:58Z</dcterms:created>
  <dcterms:modified xsi:type="dcterms:W3CDTF">2024-06-13T09:08:49Z</dcterms:modified>
</cp:coreProperties>
</file>