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28" r:id="rId2"/>
    <p:sldId id="262" r:id="rId3"/>
    <p:sldId id="333" r:id="rId4"/>
    <p:sldId id="334" r:id="rId5"/>
    <p:sldId id="329" r:id="rId6"/>
    <p:sldId id="357" r:id="rId7"/>
    <p:sldId id="358" r:id="rId8"/>
    <p:sldId id="335" r:id="rId9"/>
    <p:sldId id="336" r:id="rId10"/>
    <p:sldId id="337" r:id="rId11"/>
    <p:sldId id="347" r:id="rId12"/>
    <p:sldId id="348" r:id="rId13"/>
    <p:sldId id="349" r:id="rId14"/>
    <p:sldId id="350" r:id="rId15"/>
    <p:sldId id="351" r:id="rId16"/>
    <p:sldId id="352" r:id="rId17"/>
    <p:sldId id="338" r:id="rId18"/>
    <p:sldId id="341" r:id="rId19"/>
    <p:sldId id="340" r:id="rId20"/>
    <p:sldId id="339" r:id="rId21"/>
    <p:sldId id="342" r:id="rId22"/>
    <p:sldId id="343" r:id="rId23"/>
    <p:sldId id="344" r:id="rId24"/>
    <p:sldId id="345" r:id="rId25"/>
    <p:sldId id="346" r:id="rId26"/>
    <p:sldId id="353" r:id="rId27"/>
    <p:sldId id="354" r:id="rId28"/>
    <p:sldId id="355" r:id="rId29"/>
    <p:sldId id="359" r:id="rId30"/>
    <p:sldId id="263" r:id="rId31"/>
    <p:sldId id="356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6357" autoAdjust="0"/>
  </p:normalViewPr>
  <p:slideViewPr>
    <p:cSldViewPr snapToGrid="0">
      <p:cViewPr varScale="1">
        <p:scale>
          <a:sx n="69" d="100"/>
          <a:sy n="69" d="100"/>
        </p:scale>
        <p:origin x="4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EA18D-0120-4422-A1F3-FD346E576CD9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82B77-8D35-43CB-A246-DEDF706A76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11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8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5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fylla i rubrik</a:t>
            </a:r>
          </a:p>
        </p:txBody>
      </p:sp>
    </p:spTree>
    <p:extLst>
      <p:ext uri="{BB962C8B-B14F-4D97-AF65-F5344CB8AC3E}">
        <p14:creationId xmlns:p14="http://schemas.microsoft.com/office/powerpoint/2010/main" val="263972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3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3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0979" y="419359"/>
            <a:ext cx="11393620" cy="325159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400979" y="1169457"/>
            <a:ext cx="11393620" cy="1593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3"/>
            </p:custDataLst>
          </p:nvPr>
        </p:nvSpPr>
        <p:spPr>
          <a:xfrm>
            <a:off x="399119" y="799153"/>
            <a:ext cx="9641736" cy="2827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37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399563" y="5902245"/>
            <a:ext cx="11577916" cy="510219"/>
          </a:xfrm>
        </p:spPr>
        <p:txBody>
          <a:bodyPr anchor="b" anchorCtr="0"/>
          <a:lstStyle>
            <a:lvl1pPr marL="0" indent="0" defTabSz="639708">
              <a:lnSpc>
                <a:spcPts val="919"/>
              </a:lnSpc>
              <a:spcAft>
                <a:spcPts val="0"/>
              </a:spcAft>
              <a:buNone/>
              <a:tabLst>
                <a:tab pos="479376" algn="r"/>
                <a:tab pos="639708" algn="l"/>
              </a:tabLst>
              <a:defRPr sz="1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28371" lvl="0" indent="-628371" defTabSz="639708">
              <a:lnSpc>
                <a:spcPts val="1020"/>
              </a:lnSpc>
              <a:spcAft>
                <a:spcPts val="0"/>
              </a:spcAft>
              <a:tabLst>
                <a:tab pos="479376" algn="r"/>
                <a:tab pos="639708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Not:	xxxxxx</a:t>
            </a:r>
          </a:p>
          <a:p>
            <a:pPr marL="628371" lvl="0" indent="-628371" defTabSz="639708">
              <a:lnSpc>
                <a:spcPts val="1020"/>
              </a:lnSpc>
              <a:spcAft>
                <a:spcPts val="0"/>
              </a:spcAft>
              <a:tabLst>
                <a:tab pos="479376" algn="r"/>
                <a:tab pos="639708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28371" lvl="0" indent="-628371" defTabSz="639708">
              <a:lnSpc>
                <a:spcPts val="1020"/>
              </a:lnSpc>
              <a:spcAft>
                <a:spcPts val="0"/>
              </a:spcAft>
              <a:tabLst>
                <a:tab pos="479376" algn="r"/>
                <a:tab pos="639708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20" dirty="0" err="1">
                <a:ea typeface="Verdana" pitchFamily="34" charset="0"/>
                <a:cs typeface="Verdana" pitchFamily="34" charset="0"/>
              </a:rPr>
              <a:t>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Platshållare för bildnummer 5"/>
          <p:cNvSpPr txBox="1">
            <a:spLocks/>
          </p:cNvSpPr>
          <p:nvPr userDrawn="1"/>
        </p:nvSpPr>
        <p:spPr>
          <a:xfrm>
            <a:off x="11136641" y="6533748"/>
            <a:ext cx="7200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sv-SE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6C602A-63EE-46CF-AAA0-57BFED8B59D2}" type="slidenum">
              <a:rPr lang="en-GB" sz="800" smtClean="0">
                <a:solidFill>
                  <a:srgbClr val="FFFFFF"/>
                </a:solidFill>
              </a:rPr>
              <a:pPr/>
              <a:t>‹#›</a:t>
            </a:fld>
            <a:endParaRPr lang="en-GB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0" y="6308726"/>
            <a:ext cx="2844800" cy="4127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14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29092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/>
              <a:t>Klicka här för att lägg till en </a:t>
            </a:r>
            <a:r>
              <a:rPr lang="sv-SE" dirty="0" err="1"/>
              <a:t>helsidebild</a:t>
            </a:r>
            <a:endParaRPr lang="sv-SE" dirty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391615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187645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129912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3432"/>
            <a:ext cx="12192000" cy="6858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736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fylla i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09600" y="2276874"/>
            <a:ext cx="10972800" cy="374441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75536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09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7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92342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028733"/>
            <a:ext cx="537659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09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7600" y="548682"/>
            <a:ext cx="5384800" cy="537659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353641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-1500"/>
            <a:ext cx="12192599" cy="6859499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2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49"/>
            <a:ext cx="9608400" cy="1310851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377">
              <a:defRPr/>
            </a:pPr>
            <a:fld id="{4B42D259-ACB8-4FD1-AC0F-9CAC8F5E07E0}" type="datetimeFigureOut">
              <a:rPr lang="sv-SE" sz="1200" smtClean="0">
                <a:solidFill>
                  <a:prstClr val="black"/>
                </a:solidFill>
                <a:latin typeface="Arial"/>
              </a:rPr>
              <a:pPr defTabSz="914377">
                <a:defRPr/>
              </a:pPr>
              <a:t>2023-06-19</a:t>
            </a:fld>
            <a:endParaRPr lang="sv-SE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defTabSz="914377">
              <a:defRPr/>
            </a:pPr>
            <a:endParaRPr lang="sv-SE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 defTabSz="914377">
              <a:defRPr/>
            </a:pPr>
            <a:fld id="{34C9B0E5-37D7-412E-A162-6A236BADC197}" type="slidenum">
              <a:rPr lang="sv-SE" sz="1200" smtClean="0">
                <a:solidFill>
                  <a:prstClr val="black"/>
                </a:solidFill>
                <a:latin typeface="Arial"/>
              </a:rPr>
              <a:pPr algn="r" defTabSz="914377">
                <a:defRPr/>
              </a:pPr>
              <a:t>‹#›</a:t>
            </a:fld>
            <a:endParaRPr lang="sv-SE" sz="1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9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9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3392" y="10287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fylla i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2276874"/>
            <a:ext cx="10972800" cy="374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texten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6269121"/>
            <a:ext cx="1376603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0" y="6173100"/>
            <a:ext cx="1035791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352" y="6269121"/>
            <a:ext cx="1514267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sz="2400">
              <a:solidFill>
                <a:srgbClr val="363636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5269924" y="1118585"/>
            <a:ext cx="1169551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1333">
                <a:solidFill>
                  <a:srgbClr val="7F7F7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sv-SE" altLang="sv-SE" sz="2400">
              <a:solidFill>
                <a:srgbClr val="3636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5269924" y="1842484"/>
            <a:ext cx="1169551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1333">
                <a:solidFill>
                  <a:srgbClr val="7F7F7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sv-SE" altLang="sv-SE" sz="2400">
              <a:solidFill>
                <a:srgbClr val="3636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638239" y="6365068"/>
            <a:ext cx="228940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333" dirty="0">
                <a:solidFill>
                  <a:srgbClr val="363636"/>
                </a:solidFill>
                <a:latin typeface="Arial"/>
              </a:rPr>
              <a:t>Sydöstra sjukvårdsregionen</a:t>
            </a:r>
            <a:endParaRPr lang="sv-SE" sz="1467" dirty="0">
              <a:solidFill>
                <a:srgbClr val="36363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67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9170" rtl="0" eaLnBrk="1" latinLnBrk="0" hangingPunct="1">
        <a:spcBef>
          <a:spcPct val="0"/>
        </a:spcBef>
        <a:buNone/>
        <a:defRPr sz="53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59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678174"/>
          </a:xfrm>
        </p:spPr>
        <p:txBody>
          <a:bodyPr>
            <a:noAutofit/>
          </a:bodyPr>
          <a:lstStyle/>
          <a:p>
            <a:pPr lvl="0"/>
            <a:r>
              <a:rPr lang="sv-SE" sz="4800" dirty="0" smtClean="0">
                <a:solidFill>
                  <a:schemeClr val="bg1"/>
                </a:solidFill>
              </a:rPr>
              <a:t>RPO Kirurgi och Plastikkirurgi</a:t>
            </a:r>
            <a:r>
              <a:rPr lang="sv-SE" sz="3200" dirty="0">
                <a:solidFill>
                  <a:schemeClr val="bg1"/>
                </a:solidFill>
              </a:rPr>
              <a:t/>
            </a:r>
            <a:br>
              <a:rPr lang="sv-SE" sz="3200" dirty="0">
                <a:solidFill>
                  <a:schemeClr val="bg1"/>
                </a:solidFill>
              </a:rPr>
            </a:br>
            <a:r>
              <a:rPr lang="sv-SE" sz="3200" dirty="0">
                <a:solidFill>
                  <a:schemeClr val="bg1"/>
                </a:solidFill>
              </a:rPr>
              <a:t/>
            </a:r>
            <a:br>
              <a:rPr lang="sv-SE" sz="3200" dirty="0">
                <a:solidFill>
                  <a:schemeClr val="bg1"/>
                </a:solidFill>
              </a:rPr>
            </a:br>
            <a:r>
              <a:rPr lang="sv-SE" sz="3200" dirty="0">
                <a:solidFill>
                  <a:schemeClr val="bg1"/>
                </a:solidFill>
              </a:rPr>
              <a:t>Redovisning Årsrapport </a:t>
            </a:r>
            <a:r>
              <a:rPr lang="sv-SE" sz="3200" dirty="0" smtClean="0">
                <a:solidFill>
                  <a:schemeClr val="bg1"/>
                </a:solidFill>
              </a:rPr>
              <a:t>2022</a:t>
            </a:r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42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2785601" y="51916"/>
            <a:ext cx="6046166" cy="6167960"/>
          </a:xfrm>
          <a:prstGeom prst="rect">
            <a:avLst/>
          </a:prstGeom>
        </p:spPr>
      </p:pic>
      <p:sp>
        <p:nvSpPr>
          <p:cNvPr id="3" name="Platshållare för bild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ruta 4"/>
          <p:cNvSpPr txBox="1"/>
          <p:nvPr/>
        </p:nvSpPr>
        <p:spPr>
          <a:xfrm>
            <a:off x="8731405" y="57986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Värnamo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84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002" y="224159"/>
            <a:ext cx="6611273" cy="5925377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31405" y="579864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Eksjö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118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970" y="605547"/>
            <a:ext cx="6668431" cy="536332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31405" y="579864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Eksjö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472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048" y="45565"/>
            <a:ext cx="6147541" cy="608760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31405" y="579864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Eksjö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7631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542" y="193956"/>
            <a:ext cx="6516009" cy="5963482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31405" y="579864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Kalmar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4860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514" y="234177"/>
            <a:ext cx="7230044" cy="5798352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31405" y="579864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Kalmar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73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285" y="55092"/>
            <a:ext cx="6310817" cy="622304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31405" y="579864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Kalmar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586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2720429" y="161978"/>
            <a:ext cx="6706536" cy="5887272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31405" y="579864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Västervik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1799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4" name="Platshållare för innehåll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2161307" y="288000"/>
            <a:ext cx="7264145" cy="579884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8731405" y="579864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Västervik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248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4" name="Platshållare för innehåll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2766548" y="37627"/>
            <a:ext cx="6003379" cy="611503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731405" y="579864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Västervik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677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938B1A-2B9A-42D7-93E5-83512267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1445"/>
            <a:ext cx="8777681" cy="1143000"/>
          </a:xfrm>
        </p:spPr>
        <p:txBody>
          <a:bodyPr>
            <a:normAutofit/>
          </a:bodyPr>
          <a:lstStyle/>
          <a:p>
            <a:r>
              <a:rPr lang="sv-SE" sz="3600" dirty="0"/>
              <a:t>Patient/invånarlöften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98A62F-EF1E-4BE5-942D-E1390B84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224794"/>
            <a:ext cx="11112617" cy="4796496"/>
          </a:xfrm>
        </p:spPr>
        <p:txBody>
          <a:bodyPr>
            <a:normAutofit/>
          </a:bodyPr>
          <a:lstStyle/>
          <a:p>
            <a:pPr algn="l"/>
            <a:r>
              <a:rPr lang="sv-SE" sz="2000" b="0" i="0" dirty="0">
                <a:solidFill>
                  <a:srgbClr val="393939"/>
                </a:solidFill>
                <a:effectLst/>
                <a:latin typeface="Graphik"/>
              </a:rPr>
              <a:t>Som patient i Sydöstra sjukvårdsregionen ska du;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393939"/>
                </a:solidFill>
                <a:effectLst/>
                <a:latin typeface="Graphik"/>
              </a:rPr>
              <a:t>erbjudas vård som är lätt tillgänglig för kontakt, bedömning och besök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393939"/>
                </a:solidFill>
                <a:effectLst/>
                <a:latin typeface="Graphik"/>
              </a:rPr>
              <a:t>erbjudas diagnostik och behandling och uppföljning enligt bästa kunskap i varje möte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393939"/>
                </a:solidFill>
                <a:effectLst/>
                <a:latin typeface="Graphik"/>
              </a:rPr>
              <a:t>vara delaktig och välinformerad genom hela vårdkedjan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393939"/>
                </a:solidFill>
                <a:effectLst/>
                <a:latin typeface="Graphik"/>
              </a:rPr>
              <a:t>få tillgång till jämlik vård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393939"/>
                </a:solidFill>
                <a:effectLst/>
                <a:latin typeface="Graphik"/>
              </a:rPr>
              <a:t>erbjudas bästa möjliga hälsofrämjande insatser och välfungerande screeningprogram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393939"/>
                </a:solidFill>
                <a:effectLst/>
                <a:latin typeface="Graphik"/>
              </a:rPr>
              <a:t>få tillgång till patientsäker vård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393939"/>
                </a:solidFill>
                <a:effectLst/>
                <a:latin typeface="Graphik"/>
              </a:rPr>
              <a:t>erbjudas kostnadseffektiv vård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393939"/>
              </a:solidFill>
              <a:latin typeface="Graphik"/>
            </a:endParaRPr>
          </a:p>
          <a:p>
            <a:pPr algn="l"/>
            <a:endParaRPr lang="sv-SE" sz="2000" b="0" i="0" dirty="0">
              <a:solidFill>
                <a:srgbClr val="393939"/>
              </a:solidFill>
              <a:effectLst/>
              <a:latin typeface="Graphik"/>
            </a:endParaRPr>
          </a:p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2CB04A37-FE3A-4820-A8C2-4C6D81E05D94}"/>
              </a:ext>
            </a:extLst>
          </p:cNvPr>
          <p:cNvSpPr txBox="1">
            <a:spLocks/>
          </p:cNvSpPr>
          <p:nvPr/>
        </p:nvSpPr>
        <p:spPr>
          <a:xfrm>
            <a:off x="6223233" y="181445"/>
            <a:ext cx="45664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5333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sv-SE" sz="3600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6DE96563-8B58-4557-B825-6DA4FAA6B200}"/>
              </a:ext>
            </a:extLst>
          </p:cNvPr>
          <p:cNvSpPr txBox="1">
            <a:spLocks/>
          </p:cNvSpPr>
          <p:nvPr/>
        </p:nvSpPr>
        <p:spPr>
          <a:xfrm>
            <a:off x="5777219" y="1224794"/>
            <a:ext cx="5567493" cy="479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393939"/>
              </a:solidFill>
              <a:latin typeface="Graphik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122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4" name="Platshållare för innehåll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2579088" y="288000"/>
            <a:ext cx="6535062" cy="596348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731405" y="579864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Oskarshamn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88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185" y="250233"/>
            <a:ext cx="7297083" cy="5887419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31405" y="579864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Oskarshamn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46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890" y="26512"/>
            <a:ext cx="6019914" cy="6219998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31405" y="579864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Oskarshamn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7557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995" y="197206"/>
            <a:ext cx="6516009" cy="6001588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31405" y="57986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Norrköping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4368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495" y="841013"/>
            <a:ext cx="6697010" cy="518232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31405" y="57986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Norrköping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8193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153" y="26512"/>
            <a:ext cx="6206823" cy="625053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31405" y="57986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Norrköping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1990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593" y="230548"/>
            <a:ext cx="6839905" cy="593490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731405" y="57986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Motala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9871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711" y="182915"/>
            <a:ext cx="6792273" cy="6030167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31405" y="57986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Motala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651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495" y="102723"/>
            <a:ext cx="6210753" cy="617541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731405" y="57986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Motala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7076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C00000"/>
                </a:solidFill>
              </a:rPr>
              <a:t>NAG Ljumskbråck ska startas</a:t>
            </a:r>
            <a:endParaRPr lang="sv-S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4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14432"/>
              </p:ext>
            </p:extLst>
          </p:nvPr>
        </p:nvGraphicFramePr>
        <p:xfrm>
          <a:off x="1" y="-10885"/>
          <a:ext cx="12191999" cy="618228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4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049">
                  <a:extLst>
                    <a:ext uri="{9D8B030D-6E8A-4147-A177-3AD203B41FA5}">
                      <a16:colId xmlns:a16="http://schemas.microsoft.com/office/drawing/2014/main" val="1830092349"/>
                    </a:ext>
                  </a:extLst>
                </a:gridCol>
                <a:gridCol w="2801161">
                  <a:extLst>
                    <a:ext uri="{9D8B030D-6E8A-4147-A177-3AD203B41FA5}">
                      <a16:colId xmlns:a16="http://schemas.microsoft.com/office/drawing/2014/main" val="2606121942"/>
                    </a:ext>
                  </a:extLst>
                </a:gridCol>
                <a:gridCol w="898688">
                  <a:extLst>
                    <a:ext uri="{9D8B030D-6E8A-4147-A177-3AD203B41FA5}">
                      <a16:colId xmlns:a16="http://schemas.microsoft.com/office/drawing/2014/main" val="3795709679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Nationellt insatsområde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Prioriterat område </a:t>
                      </a:r>
                      <a:br>
                        <a:rPr lang="sv-SE" sz="1600" dirty="0" smtClean="0"/>
                      </a:br>
                      <a:r>
                        <a:rPr lang="sv-SE" sz="1600" dirty="0" smtClean="0"/>
                        <a:t>och patientlöften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 smtClean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Aktiviteter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Arial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 smtClean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Uppföljning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Arial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Status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r>
                        <a:rPr lang="sv-SE" sz="1600" b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Bröstreduktionsplastik</a:t>
                      </a:r>
                      <a:endParaRPr lang="sv-SE" sz="1600" b="0" baseline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Jämlik vård</a:t>
                      </a:r>
                      <a:endParaRPr lang="sv-SE" sz="1600" baseline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Nationell</a:t>
                      </a:r>
                      <a:r>
                        <a:rPr lang="sv-SE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arbetsgrupp (NAG) är uppstartad</a:t>
                      </a:r>
                      <a:endParaRPr lang="sv-SE" sz="16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3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3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867">
                <a:tc>
                  <a:txBody>
                    <a:bodyPr/>
                    <a:lstStyle/>
                    <a:p>
                      <a:pPr lvl="0"/>
                      <a:r>
                        <a:rPr lang="sv-SE" sz="1600" kern="1200" dirty="0" err="1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Lipödem</a:t>
                      </a:r>
                      <a:endParaRPr lang="sv-SE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Jämlik vård</a:t>
                      </a:r>
                      <a:endParaRPr lang="sv-SE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Nationell</a:t>
                      </a:r>
                      <a:r>
                        <a:rPr lang="sv-SE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arbetsgrupp (NAG) är uppstartad</a:t>
                      </a:r>
                      <a:endParaRPr lang="sv-SE" sz="16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sv-SE" sz="1600" b="0" i="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653">
                <a:tc>
                  <a:txBody>
                    <a:bodyPr/>
                    <a:lstStyle/>
                    <a:p>
                      <a:r>
                        <a:rPr lang="sv-SE" sz="1600" b="0" i="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Bröstrekonstruktion</a:t>
                      </a:r>
                      <a:r>
                        <a:rPr lang="sv-SE" sz="1600" b="0" i="0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vid cancer</a:t>
                      </a:r>
                      <a:endParaRPr lang="sv-SE" sz="1600" b="0" i="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 sz="1600" b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Jämlik vård</a:t>
                      </a:r>
                      <a:endParaRPr lang="sv-SE" sz="1600" b="0" baseline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i="1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Inväntar uppdrag att nominera till nationell arbetsgrupp</a:t>
                      </a:r>
                      <a:endParaRPr lang="sv-SE" sz="1600" b="0" i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05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v-SE" sz="1600" b="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Akut bukkirurgi för sköra äldre</a:t>
                      </a:r>
                      <a:endParaRPr lang="sv-SE" sz="1600" b="0" i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Förbättrat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sv-SE" sz="16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omhändertagande av sköra äldre.</a:t>
                      </a:r>
                      <a:endParaRPr lang="sv-SE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600" b="0" i="1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Inväntar uppdrag att nominera till nationell arbetsgrupp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1200" b="0" i="1" dirty="0">
                        <a:solidFill>
                          <a:srgbClr val="393939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1200" b="0" i="1" dirty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1200" b="0" i="1" dirty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1100">
                <a:tc>
                  <a:txBody>
                    <a:bodyPr/>
                    <a:lstStyle/>
                    <a:p>
                      <a:r>
                        <a:rPr lang="sv-SE" sz="16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Kirurgi ljumskbråck</a:t>
                      </a:r>
                      <a:endParaRPr lang="sv-SE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Jämlik vård</a:t>
                      </a:r>
                      <a:endParaRPr lang="sv-SE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i="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Nominering pågår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i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Ellips 4"/>
          <p:cNvSpPr/>
          <p:nvPr/>
        </p:nvSpPr>
        <p:spPr>
          <a:xfrm>
            <a:off x="11559508" y="3101000"/>
            <a:ext cx="323768" cy="3465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>
              <a:latin typeface="+mj-lt"/>
            </a:endParaRPr>
          </a:p>
        </p:txBody>
      </p:sp>
      <p:sp>
        <p:nvSpPr>
          <p:cNvPr id="6" name="Ellips 5"/>
          <p:cNvSpPr/>
          <p:nvPr/>
        </p:nvSpPr>
        <p:spPr>
          <a:xfrm>
            <a:off x="11559508" y="4197086"/>
            <a:ext cx="323768" cy="3465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>
              <a:latin typeface="+mj-lt"/>
            </a:endParaRPr>
          </a:p>
        </p:txBody>
      </p:sp>
      <p:sp>
        <p:nvSpPr>
          <p:cNvPr id="7" name="Ellips 6"/>
          <p:cNvSpPr/>
          <p:nvPr/>
        </p:nvSpPr>
        <p:spPr>
          <a:xfrm>
            <a:off x="11559508" y="5349214"/>
            <a:ext cx="323768" cy="3465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>
              <a:latin typeface="+mj-lt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017" y="2145247"/>
            <a:ext cx="320259" cy="35228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508" y="997343"/>
            <a:ext cx="320259" cy="3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9E8AC1-507F-45CE-B463-D93B83B1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82" y="265211"/>
            <a:ext cx="10972800" cy="1143000"/>
          </a:xfrm>
        </p:spPr>
        <p:txBody>
          <a:bodyPr>
            <a:normAutofit/>
          </a:bodyPr>
          <a:lstStyle/>
          <a:p>
            <a:r>
              <a:rPr lang="sv-SE" sz="4000" dirty="0" smtClean="0"/>
              <a:t>Utvecklingstendenser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FAB443-14ED-477B-A2ED-B44F478DA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7072"/>
            <a:ext cx="10972800" cy="4704217"/>
          </a:xfrm>
        </p:spPr>
        <p:txBody>
          <a:bodyPr>
            <a:normAutofit fontScale="92500" lnSpcReduction="10000"/>
          </a:bodyPr>
          <a:lstStyle/>
          <a:p>
            <a:r>
              <a:rPr lang="sv-SE" sz="3600" dirty="0" smtClean="0"/>
              <a:t>Utvecklingstendenser som påverkat samverkan i sjukvårdsregionen.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 smtClean="0"/>
              <a:t>Nivåstrukturering </a:t>
            </a:r>
            <a:r>
              <a:rPr lang="sv-SE" sz="3600" dirty="0"/>
              <a:t>påverkar samarbetet i </a:t>
            </a:r>
            <a:r>
              <a:rPr lang="sv-SE" sz="3600" dirty="0" smtClean="0"/>
              <a:t>SÖSR och ytterligare förändringar är att vänta.</a:t>
            </a:r>
            <a:endParaRPr lang="sv-SE" sz="3600" dirty="0"/>
          </a:p>
          <a:p>
            <a:endParaRPr lang="sv-SE" sz="3600" dirty="0"/>
          </a:p>
          <a:p>
            <a:r>
              <a:rPr lang="sv-SE" sz="3600" dirty="0" smtClean="0"/>
              <a:t>Klinisk forskning </a:t>
            </a:r>
            <a:r>
              <a:rPr lang="sv-SE" sz="3600" dirty="0"/>
              <a:t>inom programområdet.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Forskning pågår inom angränsande programområde ex. IBD, cancer, gallstenssjukdomar, bröstcancer, kärl, obesitas</a:t>
            </a:r>
          </a:p>
        </p:txBody>
      </p:sp>
    </p:spTree>
    <p:extLst>
      <p:ext uri="{BB962C8B-B14F-4D97-AF65-F5344CB8AC3E}">
        <p14:creationId xmlns:p14="http://schemas.microsoft.com/office/powerpoint/2010/main" val="8644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5952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sv-SE" sz="4267" dirty="0">
                <a:solidFill>
                  <a:schemeClr val="bg1"/>
                </a:solidFill>
                <a:latin typeface="+mj-lt"/>
              </a:rPr>
              <a:t>www.sydostrasjukvardsregionen.se </a:t>
            </a:r>
          </a:p>
        </p:txBody>
      </p:sp>
    </p:spTree>
    <p:extLst>
      <p:ext uri="{BB962C8B-B14F-4D97-AF65-F5344CB8AC3E}">
        <p14:creationId xmlns:p14="http://schemas.microsoft.com/office/powerpoint/2010/main" val="35344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67660"/>
              </p:ext>
            </p:extLst>
          </p:nvPr>
        </p:nvGraphicFramePr>
        <p:xfrm>
          <a:off x="1" y="1"/>
          <a:ext cx="12191999" cy="605940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4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049">
                  <a:extLst>
                    <a:ext uri="{9D8B030D-6E8A-4147-A177-3AD203B41FA5}">
                      <a16:colId xmlns:a16="http://schemas.microsoft.com/office/drawing/2014/main" val="1830092349"/>
                    </a:ext>
                  </a:extLst>
                </a:gridCol>
                <a:gridCol w="2801161">
                  <a:extLst>
                    <a:ext uri="{9D8B030D-6E8A-4147-A177-3AD203B41FA5}">
                      <a16:colId xmlns:a16="http://schemas.microsoft.com/office/drawing/2014/main" val="2606121942"/>
                    </a:ext>
                  </a:extLst>
                </a:gridCol>
                <a:gridCol w="898688">
                  <a:extLst>
                    <a:ext uri="{9D8B030D-6E8A-4147-A177-3AD203B41FA5}">
                      <a16:colId xmlns:a16="http://schemas.microsoft.com/office/drawing/2014/main" val="3795709679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>
                          <a:latin typeface="+mj-lt"/>
                        </a:rPr>
                        <a:t>Nationellt insatsområde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>
                          <a:latin typeface="+mj-lt"/>
                        </a:rPr>
                        <a:t>Prioriterat område </a:t>
                      </a:r>
                      <a:br>
                        <a:rPr lang="sv-SE" sz="1600" dirty="0" smtClean="0">
                          <a:latin typeface="+mj-lt"/>
                        </a:rPr>
                      </a:br>
                      <a:r>
                        <a:rPr lang="sv-SE" sz="1600" dirty="0" smtClean="0">
                          <a:latin typeface="+mj-lt"/>
                        </a:rPr>
                        <a:t>och patientlöften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Bryant Regular"/>
                          <a:cs typeface="Bryant Regular"/>
                        </a:rPr>
                        <a:t>Aktiviteter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+mj-lt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Bryant Regular"/>
                          <a:cs typeface="Bryant Regular"/>
                        </a:rPr>
                        <a:t>Uppföljning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+mj-lt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+mj-lt"/>
                          <a:ea typeface="Bryant Regular"/>
                          <a:cs typeface="Bryant Regular"/>
                        </a:rPr>
                        <a:t>Status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69">
                <a:tc>
                  <a:txBody>
                    <a:bodyPr/>
                    <a:lstStyle/>
                    <a:p>
                      <a:r>
                        <a:rPr lang="sv-SE" sz="1600" dirty="0" err="1" smtClean="0">
                          <a:latin typeface="+mj-lt"/>
                          <a:cs typeface="Segoe UI" panose="020B0502040204020203" pitchFamily="34" charset="0"/>
                        </a:rPr>
                        <a:t>Proktologi</a:t>
                      </a:r>
                      <a:endParaRPr lang="sv-SE" sz="1600" dirty="0"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latin typeface="+mj-lt"/>
                          <a:cs typeface="Segoe UI" panose="020B0502040204020203" pitchFamily="34" charset="0"/>
                        </a:rPr>
                        <a:t>Jämlik vård</a:t>
                      </a:r>
                      <a:endParaRPr lang="sv-SE" sz="1600" dirty="0"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Segoe UI" panose="020B0502040204020203" pitchFamily="34" charset="0"/>
                        </a:rPr>
                        <a:t>Inväntar uppdrag att nominera till nationell arbetsgrupp</a:t>
                      </a:r>
                    </a:p>
                    <a:p>
                      <a:endParaRPr lang="sv-SE" sz="1600" dirty="0"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3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3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867">
                <a:tc>
                  <a:txBody>
                    <a:bodyPr/>
                    <a:lstStyle/>
                    <a:p>
                      <a:pPr lvl="0"/>
                      <a:r>
                        <a:rPr lang="sv-SE" sz="13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Segoe UI" panose="020B0502040204020203" pitchFamily="34" charset="0"/>
                        </a:rPr>
                        <a:t>Trauma</a:t>
                      </a:r>
                    </a:p>
                    <a:p>
                      <a:endParaRPr lang="sv-SE" sz="3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latin typeface="+mj-lt"/>
                          <a:cs typeface="Segoe UI" panose="020B0502040204020203" pitchFamily="34" charset="0"/>
                        </a:rPr>
                        <a:t>Jämlik vård</a:t>
                      </a:r>
                      <a:endParaRPr lang="sv-SE" sz="1600" dirty="0"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latin typeface="+mj-lt"/>
                          <a:cs typeface="Segoe UI" panose="020B0502040204020203" pitchFamily="34" charset="0"/>
                        </a:rPr>
                        <a:t>Nationell</a:t>
                      </a:r>
                      <a:r>
                        <a:rPr lang="sv-SE" sz="1600" baseline="0" dirty="0" smtClean="0">
                          <a:latin typeface="+mj-lt"/>
                          <a:cs typeface="Segoe UI" panose="020B0502040204020203" pitchFamily="34" charset="0"/>
                        </a:rPr>
                        <a:t> arbetsgrupp (NAG) är uppstartad</a:t>
                      </a:r>
                      <a:endParaRPr lang="sv-SE" sz="1600" dirty="0"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653">
                <a:tc>
                  <a:txBody>
                    <a:bodyPr/>
                    <a:lstStyle/>
                    <a:p>
                      <a:endParaRPr lang="sv-SE" sz="3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3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320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712">
                <a:tc>
                  <a:txBody>
                    <a:bodyPr/>
                    <a:lstStyle/>
                    <a:p>
                      <a:endParaRPr lang="sv-SE" sz="320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3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3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1200" b="0" i="1" dirty="0">
                        <a:solidFill>
                          <a:srgbClr val="393939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1200" b="0" i="1" dirty="0">
                        <a:solidFill>
                          <a:srgbClr val="393939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1100">
                <a:tc>
                  <a:txBody>
                    <a:bodyPr/>
                    <a:lstStyle/>
                    <a:p>
                      <a:endParaRPr lang="sv-SE" sz="320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320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3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508" y="2161323"/>
            <a:ext cx="320259" cy="352280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11559508" y="1027846"/>
            <a:ext cx="323768" cy="3465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98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252DD8-E15D-4AD1-AE43-ED1B5150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836"/>
            <a:ext cx="10972800" cy="1143000"/>
          </a:xfrm>
        </p:spPr>
        <p:txBody>
          <a:bodyPr>
            <a:normAutofit/>
          </a:bodyPr>
          <a:lstStyle/>
          <a:p>
            <a:r>
              <a:rPr lang="sv-SE" sz="4000" dirty="0"/>
              <a:t>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EF301C-865D-4165-8232-E2BCDA809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8919"/>
            <a:ext cx="10972800" cy="3744415"/>
          </a:xfrm>
        </p:spPr>
        <p:txBody>
          <a:bodyPr>
            <a:normAutofit fontScale="77500" lnSpcReduction="20000"/>
          </a:bodyPr>
          <a:lstStyle/>
          <a:p>
            <a:r>
              <a:rPr lang="sv-SE" sz="3200" dirty="0" smtClean="0">
                <a:solidFill>
                  <a:schemeClr val="tx1">
                    <a:lumMod val="75000"/>
                  </a:schemeClr>
                </a:solidFill>
              </a:rPr>
              <a:t>RPO Kirurgi och Plastikkirurgi har få egna områden där vi kan redovisa resultat . Vi är däremot inblandade i ett flertal programområdens verksamheter. Som ett exempel på ett rent kirurgiskt kunskapsområde redovisar vi här data från det Svenska Bråckregistret.</a:t>
            </a:r>
            <a:endParaRPr lang="sv-SE" sz="3200" dirty="0">
              <a:solidFill>
                <a:schemeClr val="tx1">
                  <a:lumMod val="75000"/>
                </a:schemeClr>
              </a:solidFill>
            </a:endParaRPr>
          </a:p>
          <a:p>
            <a:endParaRPr lang="sv-SE" sz="32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</a:schemeClr>
                </a:solidFill>
              </a:rPr>
              <a:t>medicinsk kvalitet (lämpliga urval av mätetal i Vården i siffror och nationella kvalitetsregister)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</a:schemeClr>
                </a:solidFill>
              </a:rPr>
              <a:t>tillgänglighet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</a:schemeClr>
                </a:solidFill>
              </a:rPr>
              <a:t>volym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</a:schemeClr>
                </a:solidFill>
              </a:rPr>
              <a:t>produktion</a:t>
            </a:r>
          </a:p>
          <a:p>
            <a:endParaRPr lang="sv-SE" sz="32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8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Medicinsk kvalitet -sammanfattning</a:t>
            </a:r>
            <a:endParaRPr lang="sv-SE" sz="4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Generellt goda resultat i regionen. </a:t>
            </a:r>
            <a:endParaRPr lang="sv-S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Viss variation i val av operationsmetod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Anmärkningsvärt dåliga resultat vid endoskopisk/</a:t>
            </a:r>
            <a:r>
              <a:rPr lang="sv-SE" sz="3600" dirty="0" err="1" smtClean="0"/>
              <a:t>laparoskopisk</a:t>
            </a:r>
            <a:r>
              <a:rPr lang="sv-SE" sz="3600" dirty="0" smtClean="0"/>
              <a:t> teknik i Region Kalmar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57095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Tillgänglighet- sammanfattning</a:t>
            </a:r>
            <a:endParaRPr lang="sv-SE" sz="4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Stor variation i medianväntetid (1.2 – 4 mån!)</a:t>
            </a:r>
          </a:p>
          <a:p>
            <a:r>
              <a:rPr lang="sv-SE" sz="3200" dirty="0" smtClean="0"/>
              <a:t>De flesta enheter tillbaka till prepandemiska väntetider.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56969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2674311" y="288000"/>
            <a:ext cx="6754168" cy="5830114"/>
          </a:xfrm>
          <a:prstGeom prst="rect">
            <a:avLst/>
          </a:prstGeom>
        </p:spPr>
      </p:pic>
      <p:sp>
        <p:nvSpPr>
          <p:cNvPr id="3" name="Platshållare för bild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ruta 4"/>
          <p:cNvSpPr txBox="1"/>
          <p:nvPr/>
        </p:nvSpPr>
        <p:spPr>
          <a:xfrm>
            <a:off x="8731405" y="57986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Värnamo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30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2219094" y="282525"/>
            <a:ext cx="7163490" cy="5813847"/>
          </a:xfrm>
          <a:prstGeom prst="rect">
            <a:avLst/>
          </a:prstGeom>
        </p:spPr>
      </p:pic>
      <p:sp>
        <p:nvSpPr>
          <p:cNvPr id="3" name="Platshållare för bild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ruta 4"/>
          <p:cNvSpPr txBox="1"/>
          <p:nvPr/>
        </p:nvSpPr>
        <p:spPr>
          <a:xfrm>
            <a:off x="8731405" y="57986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  <a:latin typeface="+mj-lt"/>
              </a:rPr>
              <a:t>Värnamo</a:t>
            </a:r>
            <a:endParaRPr lang="sv-SE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73159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heme/theme1.xml><?xml version="1.0" encoding="utf-8"?>
<a:theme xmlns:a="http://schemas.openxmlformats.org/drawingml/2006/main" name="1_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6102</TotalTime>
  <Words>342</Words>
  <Application>Microsoft Office PowerPoint</Application>
  <PresentationFormat>Bredbild</PresentationFormat>
  <Paragraphs>87</Paragraphs>
  <Slides>31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40" baseType="lpstr">
      <vt:lpstr>Arial</vt:lpstr>
      <vt:lpstr>Bryant Regular</vt:lpstr>
      <vt:lpstr>Calibri</vt:lpstr>
      <vt:lpstr>Graphik</vt:lpstr>
      <vt:lpstr>Segoe UI</vt:lpstr>
      <vt:lpstr>Times New Roman</vt:lpstr>
      <vt:lpstr>Verdana</vt:lpstr>
      <vt:lpstr>1_Office-tema</vt:lpstr>
      <vt:lpstr>think-cell Slide</vt:lpstr>
      <vt:lpstr>RPO Kirurgi och Plastikkirurgi  Redovisning Årsrapport 2022</vt:lpstr>
      <vt:lpstr>Patient/invånarlöften</vt:lpstr>
      <vt:lpstr>PowerPoint-presentation</vt:lpstr>
      <vt:lpstr>PowerPoint-presentation</vt:lpstr>
      <vt:lpstr>Resultat</vt:lpstr>
      <vt:lpstr>Medicinsk kvalitet -sammanfattning</vt:lpstr>
      <vt:lpstr>Tillgänglighet- sammanfattning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NAG Ljumskbråck ska startas</vt:lpstr>
      <vt:lpstr>Utvecklingstendenser</vt:lpstr>
      <vt:lpstr>www.sydostrasjukvardsregionen.se </vt:lpstr>
    </vt:vector>
  </TitlesOfParts>
  <Company>Landstinget i Kalmar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Minich Karlsson</dc:creator>
  <cp:lastModifiedBy>Andlöw Linda</cp:lastModifiedBy>
  <cp:revision>55</cp:revision>
  <dcterms:created xsi:type="dcterms:W3CDTF">2020-10-30T06:43:58Z</dcterms:created>
  <dcterms:modified xsi:type="dcterms:W3CDTF">2023-06-19T11:00:26Z</dcterms:modified>
</cp:coreProperties>
</file>