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322" r:id="rId3"/>
    <p:sldId id="320" r:id="rId4"/>
    <p:sldId id="329" r:id="rId5"/>
    <p:sldId id="348" r:id="rId6"/>
    <p:sldId id="270" r:id="rId7"/>
    <p:sldId id="350" r:id="rId8"/>
    <p:sldId id="351" r:id="rId9"/>
    <p:sldId id="331" r:id="rId10"/>
    <p:sldId id="330" r:id="rId11"/>
    <p:sldId id="271" r:id="rId12"/>
    <p:sldId id="277" r:id="rId13"/>
    <p:sldId id="358" r:id="rId14"/>
    <p:sldId id="276" r:id="rId15"/>
    <p:sldId id="346" r:id="rId16"/>
    <p:sldId id="359" r:id="rId17"/>
    <p:sldId id="281" r:id="rId18"/>
    <p:sldId id="356" r:id="rId19"/>
    <p:sldId id="353" r:id="rId20"/>
    <p:sldId id="354" r:id="rId21"/>
    <p:sldId id="342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943" autoAdjust="0"/>
  </p:normalViewPr>
  <p:slideViewPr>
    <p:cSldViewPr>
      <p:cViewPr varScale="1">
        <p:scale>
          <a:sx n="119" d="100"/>
          <a:sy n="119" d="100"/>
        </p:scale>
        <p:origin x="25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51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Programområdena</a:t>
            </a:r>
            <a:r>
              <a:rPr lang="sv-SE" baseline="0" dirty="0"/>
              <a:t> gör årliga handlingsplaner som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 samverkan och prioriterade aktiviteter med syfte att förbättra hälso- och sjukvården i Sydöstra sjukvårdsregionen.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verksamhetsplan för motsvarande nationella programområde (NPO)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övergripande mål för god vård och visionen för Nationellt system för kunskapsstyrning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RPO:s uppdrag, patientlöften och föregående årsrapporter</a:t>
            </a:r>
          </a:p>
          <a:p>
            <a:endParaRPr lang="sv-SE" dirty="0"/>
          </a:p>
          <a:p>
            <a:r>
              <a:rPr lang="sv-SE" dirty="0"/>
              <a:t>Handlingsplanen följs</a:t>
            </a:r>
            <a:r>
              <a:rPr lang="sv-SE" baseline="0" dirty="0"/>
              <a:t> upp av sjukvårdsregionens kunskapsråd och summeras i en årlig rapport.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9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7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21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52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OBS!!! Kronor per invånare påverkas av olika faktorer som t ex medelvårdtid och operationstyp.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85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Programområdena</a:t>
            </a:r>
            <a:r>
              <a:rPr lang="sv-SE" baseline="0" dirty="0"/>
              <a:t> gör årliga handlingsplaner som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 samverkan och prioriterade aktiviteter med syfte att förbättra hälso- och sjukvården i Sydöstra sjukvårdsregionen.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verksamhetsplan för motsvarande nationella programområde (NPO)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övergripande mål för god vård och visionen för Nationellt system för kunskapsstyrning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RPO:s uppdrag, patientlöften och föregående årsrapporter</a:t>
            </a:r>
          </a:p>
          <a:p>
            <a:endParaRPr lang="sv-SE" dirty="0"/>
          </a:p>
          <a:p>
            <a:r>
              <a:rPr lang="sv-SE" dirty="0"/>
              <a:t>Handlingsplanen följs</a:t>
            </a:r>
            <a:r>
              <a:rPr lang="sv-SE" baseline="0" dirty="0"/>
              <a:t> upp av sjukvårdsregionens kunskapsråd och summeras i en årlig rapport.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98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/>
              <a:t>Klicka här för att lägg till en </a:t>
            </a:r>
            <a:r>
              <a:rPr lang="sv-SE" dirty="0" err="1"/>
              <a:t>helsidebild</a:t>
            </a: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fylla i rubrik ovanpå bild</a:t>
            </a:r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tanja.olmegard@rjl.se" TargetMode="External"/><Relationship Id="rId3" Type="http://schemas.openxmlformats.org/officeDocument/2006/relationships/hyperlink" Target="mailto:lars.svensson@regionostergotland.se" TargetMode="External"/><Relationship Id="rId7" Type="http://schemas.openxmlformats.org/officeDocument/2006/relationships/hyperlink" Target="mailto:mariette.andersson@rjl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hilip.johansson@regionkalmar.se" TargetMode="External"/><Relationship Id="rId5" Type="http://schemas.openxmlformats.org/officeDocument/2006/relationships/hyperlink" Target="mailto:louise.jakobsson@regionkalmar.se" TargetMode="External"/><Relationship Id="rId4" Type="http://schemas.openxmlformats.org/officeDocument/2006/relationships/hyperlink" Target="mailto:anders.ostberg@regionostergotland.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Avtalsgruppen i SÖSR </a:t>
            </a:r>
            <a:r>
              <a:rPr lang="sv-SE" sz="2000" dirty="0"/>
              <a:t>(grupp under RSL)</a:t>
            </a:r>
            <a:br>
              <a:rPr lang="sv-SE" dirty="0"/>
            </a:br>
            <a:br>
              <a:rPr lang="sv-SE" dirty="0"/>
            </a:b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88463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Grupperingar</a:t>
            </a:r>
            <a:br>
              <a:rPr lang="sv-SE" dirty="0"/>
            </a:b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0A6FD9-7DC0-429F-B37F-FDB78185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240361"/>
          </a:xfrm>
        </p:spPr>
        <p:txBody>
          <a:bodyPr>
            <a:normAutofit fontScale="92500" lnSpcReduction="10000"/>
          </a:bodyPr>
          <a:lstStyle/>
          <a:p>
            <a:r>
              <a:rPr lang="sv-SE" sz="2600" dirty="0"/>
              <a:t>1) Cancer / Benign kirurgi: </a:t>
            </a:r>
            <a:br>
              <a:rPr lang="sv-SE" sz="2600" dirty="0"/>
            </a:br>
            <a:r>
              <a:rPr lang="sv-SE" sz="1700" b="1" dirty="0">
                <a:solidFill>
                  <a:schemeClr val="accent1"/>
                </a:solidFill>
                <a:latin typeface="+mj-lt"/>
                <a:cs typeface="Tahoma"/>
              </a:rPr>
              <a:t>Cancer (C-diagnoser)  och  Benigna (övriga diagnoser)</a:t>
            </a:r>
          </a:p>
          <a:p>
            <a:endParaRPr lang="sv-SE" sz="1800" dirty="0"/>
          </a:p>
          <a:p>
            <a:r>
              <a:rPr lang="sv-SE" sz="2600" dirty="0"/>
              <a:t>2) Operationstyper indelas i följande grupper efter KVÅ :</a:t>
            </a:r>
          </a:p>
          <a:p>
            <a:pPr marL="9048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Minimalinvasiv</a:t>
            </a:r>
            <a:r>
              <a:rPr kumimoji="0" lang="sv-SE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:</a:t>
            </a:r>
            <a:br>
              <a:rPr kumimoji="0" lang="sv-S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</a:b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- Robot										</a:t>
            </a:r>
          </a:p>
          <a:p>
            <a:pPr marL="9048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- Vaginal (</a:t>
            </a:r>
            <a:r>
              <a:rPr kumimoji="0" lang="sv-SE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inkl</a:t>
            </a: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 assisterad vid vaginal kirurgi)</a:t>
            </a:r>
            <a:b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</a:b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- Laparoskopi						</a:t>
            </a:r>
          </a:p>
          <a:p>
            <a:pPr marL="9048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	</a:t>
            </a: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ahoma"/>
            </a:endParaRPr>
          </a:p>
          <a:p>
            <a:pPr marL="9048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Öppen bukkirurgi:</a:t>
            </a:r>
            <a:br>
              <a:rPr kumimoji="0" lang="sv-S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</a:br>
            <a:r>
              <a:rPr kumimoji="0" lang="sv-S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ahoma"/>
              </a:rPr>
              <a:t>- Buk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0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D4DC96-4130-41B2-BB49-009546C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99210"/>
            <a:ext cx="6352281" cy="76037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100" dirty="0" err="1"/>
              <a:t>Elektiva</a:t>
            </a:r>
            <a:r>
              <a:rPr lang="sv-SE" sz="2100" dirty="0"/>
              <a:t> </a:t>
            </a:r>
            <a:r>
              <a:rPr lang="sv-SE" sz="2100" dirty="0" err="1"/>
              <a:t>hysterektomier</a:t>
            </a:r>
            <a:r>
              <a:rPr lang="sv-SE" sz="2100" dirty="0"/>
              <a:t> 2019 – 2021 </a:t>
            </a:r>
            <a:br>
              <a:rPr lang="sv-SE" sz="2100" dirty="0"/>
            </a:br>
            <a:r>
              <a:rPr lang="sv-SE" sz="2100" dirty="0"/>
              <a:t>(KVÅ: LCD)</a:t>
            </a:r>
            <a:br>
              <a:rPr lang="sv-SE" sz="2100" dirty="0"/>
            </a:br>
            <a:endParaRPr lang="sv-SE" sz="21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748D5-9111-40F6-A8B1-7918BF8A3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defPPr>
              <a:defRPr lang="sv-SE"/>
            </a:defPPr>
            <a:lvl1pPr marL="0" algn="r" defTabSz="457200" rtl="0" eaLnBrk="1" latinLnBrk="0" hangingPunct="1">
              <a:defRPr sz="1500" kern="12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B7F4E4-480B-4054-9ECC-DC387C99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8" y="1491630"/>
            <a:ext cx="8459724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4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D4DC96-4130-41B2-BB49-009546C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59" y="393311"/>
            <a:ext cx="5324378" cy="76037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100" dirty="0" err="1"/>
              <a:t>Elektiva</a:t>
            </a:r>
            <a:r>
              <a:rPr lang="sv-SE" sz="2100" dirty="0"/>
              <a:t> </a:t>
            </a:r>
            <a:r>
              <a:rPr lang="sv-SE" sz="2100" dirty="0" err="1"/>
              <a:t>hysterektomier</a:t>
            </a:r>
            <a:r>
              <a:rPr lang="sv-SE" sz="2100" dirty="0"/>
              <a:t> 2019-2021</a:t>
            </a:r>
            <a:br>
              <a:rPr lang="sv-SE" sz="2100" dirty="0"/>
            </a:br>
            <a:r>
              <a:rPr lang="sv-SE" sz="2100" dirty="0"/>
              <a:t>(KVÅ: LCD)</a:t>
            </a:r>
            <a:br>
              <a:rPr lang="sv-SE" sz="2100" dirty="0"/>
            </a:br>
            <a:br>
              <a:rPr lang="sv-SE" sz="2100" dirty="0"/>
            </a:br>
            <a:endParaRPr lang="sv-SE" sz="21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748D5-9111-40F6-A8B1-7918BF8A3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defPPr>
              <a:defRPr lang="sv-SE"/>
            </a:defPPr>
            <a:lvl1pPr marL="0" algn="r" defTabSz="457200" rtl="0" eaLnBrk="1" latinLnBrk="0" hangingPunct="1">
              <a:defRPr sz="1500" kern="12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2B3572-C552-415B-8A6E-98618447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987574"/>
            <a:ext cx="8310253" cy="172819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8E77A12-5B4A-4256-9BEA-854EB993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7" y="2868033"/>
            <a:ext cx="8310254" cy="1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8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BE364E-7BD0-EF3A-3BC0-590BFE59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alt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B1AD51-FD5E-19C9-49A5-815DED12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5486"/>
            <a:ext cx="6661268" cy="4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D4DC96-4130-41B2-BB49-009546C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59" y="393311"/>
            <a:ext cx="5324378" cy="76037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100" dirty="0" err="1"/>
              <a:t>Elektiva</a:t>
            </a:r>
            <a:r>
              <a:rPr lang="sv-SE" sz="2100" dirty="0"/>
              <a:t> </a:t>
            </a:r>
            <a:r>
              <a:rPr lang="sv-SE" sz="2100" dirty="0" err="1"/>
              <a:t>hysterektomier</a:t>
            </a:r>
            <a:r>
              <a:rPr lang="sv-SE" sz="2100" dirty="0"/>
              <a:t> 2019-2021 </a:t>
            </a:r>
            <a:br>
              <a:rPr lang="sv-SE" sz="2100" dirty="0"/>
            </a:br>
            <a:r>
              <a:rPr lang="sv-SE" sz="2100" dirty="0"/>
              <a:t>(KVÅ: LCD)</a:t>
            </a:r>
            <a:br>
              <a:rPr lang="sv-SE" sz="2100" dirty="0"/>
            </a:br>
            <a:endParaRPr lang="sv-SE" sz="21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748D5-9111-40F6-A8B1-7918BF8A3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defPPr>
              <a:defRPr lang="sv-SE"/>
            </a:defPPr>
            <a:lvl1pPr marL="0" algn="r" defTabSz="457200" rtl="0" eaLnBrk="1" latinLnBrk="0" hangingPunct="1">
              <a:defRPr sz="1500" kern="12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1C70D70-E1CE-4EFB-84DA-D19963E3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1094"/>
            <a:ext cx="8705884" cy="26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3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70CA0815-5D24-4309-AAE8-42B10E2770A8}"/>
              </a:ext>
            </a:extLst>
          </p:cNvPr>
          <p:cNvSpPr txBox="1"/>
          <p:nvPr/>
        </p:nvSpPr>
        <p:spPr>
          <a:xfrm>
            <a:off x="1115615" y="123478"/>
            <a:ext cx="734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 err="1"/>
              <a:t>Elektiva</a:t>
            </a:r>
            <a:r>
              <a:rPr lang="sv-SE" sz="1800" dirty="0"/>
              <a:t> </a:t>
            </a:r>
            <a:r>
              <a:rPr lang="sv-SE" sz="1800" dirty="0" err="1"/>
              <a:t>hysterektomier</a:t>
            </a:r>
            <a:r>
              <a:rPr lang="sv-SE" sz="1800" dirty="0"/>
              <a:t>  2019-2021</a:t>
            </a:r>
            <a:br>
              <a:rPr lang="sv-SE" sz="1800" dirty="0"/>
            </a:br>
            <a:r>
              <a:rPr lang="sv-SE" sz="1800" dirty="0"/>
              <a:t>per operationstyp och opererande län huvuddiagnos </a:t>
            </a:r>
            <a:r>
              <a:rPr lang="sv-SE" sz="1800" dirty="0" err="1"/>
              <a:t>exkl</a:t>
            </a:r>
            <a:r>
              <a:rPr lang="sv-SE" sz="1800" dirty="0"/>
              <a:t> C00 – C99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632800-9E1D-4655-BF7C-3932729A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13" y="2715766"/>
            <a:ext cx="3075456" cy="19794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8C90FB4-E708-4AC4-A52D-9F8F864B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13" y="736350"/>
            <a:ext cx="3075456" cy="197941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C5E1079-B102-4647-A5C5-BED7B545B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7" y="736350"/>
            <a:ext cx="3075456" cy="197941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887FDC5-82C9-43BD-B9CE-7B3236316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715766"/>
            <a:ext cx="3075457" cy="19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70CA0815-5D24-4309-AAE8-42B10E2770A8}"/>
              </a:ext>
            </a:extLst>
          </p:cNvPr>
          <p:cNvSpPr txBox="1"/>
          <p:nvPr/>
        </p:nvSpPr>
        <p:spPr>
          <a:xfrm>
            <a:off x="1115615" y="123478"/>
            <a:ext cx="684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 err="1"/>
              <a:t>Elektiva</a:t>
            </a:r>
            <a:r>
              <a:rPr lang="sv-SE" sz="1800" dirty="0"/>
              <a:t> </a:t>
            </a:r>
            <a:r>
              <a:rPr lang="sv-SE" sz="1800" dirty="0" err="1"/>
              <a:t>hysterektomier</a:t>
            </a:r>
            <a:r>
              <a:rPr lang="sv-SE" sz="1800" dirty="0"/>
              <a:t>  2019-2021</a:t>
            </a:r>
            <a:br>
              <a:rPr lang="sv-SE" sz="1800" dirty="0"/>
            </a:br>
            <a:r>
              <a:rPr lang="sv-SE" sz="1800" dirty="0" err="1"/>
              <a:t>Kpp</a:t>
            </a:r>
            <a:r>
              <a:rPr lang="sv-SE" sz="1800" dirty="0"/>
              <a:t>-kostnad Mkr per hemlän och operationstyp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1946634-D83B-9D72-1CF9-6BAEDF84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71" y="816124"/>
            <a:ext cx="3369574" cy="192376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9395545-36B6-BE7B-8636-DAFC9D77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71" y="2742448"/>
            <a:ext cx="3456382" cy="197565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739F6E6-DA38-CF9E-C18E-6186FFE74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823517"/>
            <a:ext cx="3456383" cy="192604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9B179E9-D8FC-A857-AB10-08C63EF1A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45" y="2725991"/>
            <a:ext cx="3456382" cy="19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D4DC96-4130-41B2-BB49-009546C1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59" y="393311"/>
            <a:ext cx="5324378" cy="76037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100" dirty="0" err="1"/>
              <a:t>Elektiva</a:t>
            </a:r>
            <a:r>
              <a:rPr lang="sv-SE" sz="2100" dirty="0"/>
              <a:t> </a:t>
            </a:r>
            <a:r>
              <a:rPr lang="sv-SE" sz="2100" dirty="0" err="1"/>
              <a:t>hysterektomier</a:t>
            </a:r>
            <a:r>
              <a:rPr lang="sv-SE" sz="2100" dirty="0"/>
              <a:t> (KVÅ: LCD)</a:t>
            </a:r>
            <a:br>
              <a:rPr lang="sv-SE" sz="2100" dirty="0"/>
            </a:br>
            <a:r>
              <a:rPr lang="sv-SE" sz="2100" dirty="0"/>
              <a:t>KPP-kostnad per invånare och hemlän</a:t>
            </a:r>
            <a:br>
              <a:rPr lang="sv-SE" sz="2100" dirty="0"/>
            </a:br>
            <a:endParaRPr lang="sv-SE" sz="21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748D5-9111-40F6-A8B1-7918BF8A3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defPPr>
              <a:defRPr lang="sv-SE"/>
            </a:defPPr>
            <a:lvl1pPr marL="0" algn="r" defTabSz="457200" rtl="0" eaLnBrk="1" latinLnBrk="0" hangingPunct="1">
              <a:defRPr sz="1500" kern="12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8B751B4-E81A-4830-99E7-0D648D3F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69" y="1394478"/>
            <a:ext cx="3933409" cy="28997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1677317-1185-4D6C-9672-AB8CC5CBB9F8}"/>
              </a:ext>
            </a:extLst>
          </p:cNvPr>
          <p:cNvSpPr txBox="1"/>
          <p:nvPr/>
        </p:nvSpPr>
        <p:spPr>
          <a:xfrm>
            <a:off x="5800726" y="1543050"/>
            <a:ext cx="20216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Kronor per invånare påverkas av olika faktorer som t ex:</a:t>
            </a:r>
            <a:br>
              <a:rPr lang="sv-SE" sz="1350" b="1" dirty="0"/>
            </a:br>
            <a:r>
              <a:rPr lang="sv-SE" sz="1350" b="1" dirty="0"/>
              <a:t>- </a:t>
            </a:r>
            <a:r>
              <a:rPr lang="sv-SE" sz="1350" dirty="0"/>
              <a:t>Medelvårdtid</a:t>
            </a:r>
          </a:p>
          <a:p>
            <a:r>
              <a:rPr lang="sv-SE" sz="1350" dirty="0"/>
              <a:t>- Åldersstruktur</a:t>
            </a:r>
          </a:p>
          <a:p>
            <a:r>
              <a:rPr lang="sv-SE" sz="1350" dirty="0"/>
              <a:t>- Operationstyp</a:t>
            </a:r>
          </a:p>
          <a:p>
            <a:r>
              <a:rPr lang="sv-SE" sz="1350" dirty="0"/>
              <a:t>- Prissättning lokaler, medicinsk service mm</a:t>
            </a:r>
            <a:br>
              <a:rPr lang="sv-SE" sz="1350" dirty="0"/>
            </a:br>
            <a:br>
              <a:rPr lang="sv-SE" sz="1350" dirty="0"/>
            </a:br>
            <a:r>
              <a:rPr lang="sv-SE" sz="1350" b="1" dirty="0"/>
              <a:t>Inget kvalitetsmått</a:t>
            </a:r>
          </a:p>
        </p:txBody>
      </p:sp>
    </p:spTree>
    <p:extLst>
      <p:ext uri="{BB962C8B-B14F-4D97-AF65-F5344CB8AC3E}">
        <p14:creationId xmlns:p14="http://schemas.microsoft.com/office/powerpoint/2010/main" val="317833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406FC-1FCC-D5D3-9735-6DB5076A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843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Exempel analysmått per DRG och sjukhus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E8671C-48BD-B8E1-2860-EB612FE2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0" y="1131590"/>
            <a:ext cx="8769717" cy="35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Det finns alltid en gräns vad det får kosta</a:t>
            </a:r>
            <a:br>
              <a:rPr lang="sv-SE" dirty="0"/>
            </a:b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0A6FD9-7DC0-429F-B37F-FDB78185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3"/>
            <a:ext cx="8229600" cy="3096344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Inom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given budget - om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sjukvården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spenderar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resurser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på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område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så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måste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göra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någon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annanstans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systemet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r>
              <a:rPr lang="sv-SE" sz="1800" dirty="0"/>
              <a:t>			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C823A3-A20C-128C-0526-617EE0A0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72052"/>
            <a:ext cx="2308300" cy="116656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3D2B8E-80BA-0C91-8775-8CC14622B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22" y="2374824"/>
            <a:ext cx="2227510" cy="17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1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Avtalsmodell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363272" cy="309634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sv-SE" sz="3600" dirty="0">
                <a:latin typeface="Arial" charset="0"/>
              </a:rPr>
              <a:t>Grundprincip</a:t>
            </a:r>
          </a:p>
          <a:p>
            <a:pPr algn="ctr">
              <a:defRPr/>
            </a:pPr>
            <a:endParaRPr lang="sv-SE" sz="3600" dirty="0">
              <a:latin typeface="Arial" charset="0"/>
            </a:endParaRP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Ekonomiska spelregler ska inte försvåra patientrörlighet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Genomsnitt av Kostnad per patient (KPP) för tre år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Fast och rörlig del </a:t>
            </a:r>
            <a:r>
              <a:rPr lang="sv-SE" sz="3200" dirty="0">
                <a:latin typeface="Arial" charset="0"/>
              </a:rPr>
              <a:t>(65/35 som helhet)</a:t>
            </a:r>
            <a:r>
              <a:rPr lang="sv-SE" sz="3600" dirty="0">
                <a:latin typeface="Arial" charset="0"/>
              </a:rPr>
              <a:t> 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Gemensamt pris rörlig del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All vård i SÖSR (nästan)</a:t>
            </a:r>
          </a:p>
          <a:p>
            <a:pPr>
              <a:defRPr/>
            </a:pPr>
            <a:endParaRPr lang="sv-SE" sz="3600" dirty="0">
              <a:latin typeface="Arial" charset="0"/>
            </a:endParaRPr>
          </a:p>
          <a:p>
            <a:pPr>
              <a:defRPr/>
            </a:pPr>
            <a:r>
              <a:rPr lang="sv-SE" sz="3600" dirty="0">
                <a:latin typeface="Arial" charset="0"/>
              </a:rPr>
              <a:t>Omfattar inte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Primärvård</a:t>
            </a:r>
          </a:p>
          <a:p>
            <a:pPr marL="214313" indent="-214313">
              <a:buFontTx/>
              <a:buChar char="-"/>
              <a:defRPr/>
            </a:pPr>
            <a:r>
              <a:rPr lang="sv-SE" sz="3600" dirty="0">
                <a:latin typeface="Arial" charset="0"/>
              </a:rPr>
              <a:t>Rättspsykiatri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1214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B6D44-F276-C9EB-727E-713B5D15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289298"/>
          </a:xfrm>
        </p:spPr>
        <p:txBody>
          <a:bodyPr>
            <a:normAutofit/>
          </a:bodyPr>
          <a:lstStyle/>
          <a:p>
            <a:r>
              <a:rPr lang="sv-SE" altLang="sv-SE" sz="2000" dirty="0"/>
              <a:t>Den ekonomiska utmaningen</a:t>
            </a:r>
            <a:br>
              <a:rPr lang="sv-SE" altLang="sv-SE" sz="2000" dirty="0"/>
            </a:br>
            <a:r>
              <a:rPr lang="sv-SE" altLang="sv-SE" sz="2000" dirty="0"/>
              <a:t>Att fördela begränsade resurser mellan alternativa användningsområden (val) för att samhällets mål ska tillfredsställas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BE364E-7BD0-EF3A-3BC0-590BFE59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eaLnBrk="1" hangingPunct="1"/>
            <a:endParaRPr lang="sv-SE" altLang="sv-SE" sz="2800" b="1" dirty="0">
              <a:latin typeface="Book Antiqua" pitchFamily="18" charset="0"/>
            </a:endParaRPr>
          </a:p>
          <a:p>
            <a:pPr marL="342900" indent="-342900" algn="l" eaLnBrk="1" hangingPunct="1"/>
            <a:endParaRPr lang="sv-SE" altLang="sv-SE" sz="2800" b="1" dirty="0">
              <a:latin typeface="Book Antiqua" pitchFamily="18" charset="0"/>
            </a:endParaRPr>
          </a:p>
          <a:p>
            <a:pPr marL="342900" indent="-342900" algn="l" eaLnBrk="1" hangingPunct="1"/>
            <a:r>
              <a:rPr lang="sv-SE" altLang="sv-SE" sz="2800" b="1" dirty="0">
                <a:latin typeface="Book Antiqua" pitchFamily="18" charset="0"/>
              </a:rPr>
              <a:t>	Jeremy </a:t>
            </a:r>
            <a:r>
              <a:rPr lang="sv-SE" altLang="sv-SE" sz="2800" b="1" dirty="0" err="1">
                <a:latin typeface="Book Antiqua" pitchFamily="18" charset="0"/>
              </a:rPr>
              <a:t>Bentham</a:t>
            </a:r>
            <a:r>
              <a:rPr lang="sv-SE" altLang="sv-SE" sz="2800" b="1" dirty="0">
                <a:latin typeface="Book Antiqua" pitchFamily="18" charset="0"/>
              </a:rPr>
              <a:t> 1780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alt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13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792088"/>
          </a:xfrm>
        </p:spPr>
        <p:txBody>
          <a:bodyPr>
            <a:noAutofit/>
          </a:bodyPr>
          <a:lstStyle/>
          <a:p>
            <a:r>
              <a:rPr lang="sv-SE" sz="1800" dirty="0"/>
              <a:t>Diskussion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12369"/>
          </a:xfrm>
        </p:spPr>
        <p:txBody>
          <a:bodyPr>
            <a:normAutofit/>
          </a:bodyPr>
          <a:lstStyle/>
          <a:p>
            <a:r>
              <a:rPr lang="sv-SE" sz="1500" dirty="0"/>
              <a:t> -  Mer detaljerad data finns framtaget på sjukhusnivå för analys inom respektive region</a:t>
            </a:r>
          </a:p>
          <a:p>
            <a:endParaRPr lang="sv-SE" sz="1500" dirty="0"/>
          </a:p>
          <a:p>
            <a:r>
              <a:rPr lang="sv-SE" sz="1500" dirty="0"/>
              <a:t> -  Ger den här modellen ett mervärde för RPO?</a:t>
            </a:r>
          </a:p>
          <a:p>
            <a:endParaRPr lang="sv-SE" sz="1500" dirty="0"/>
          </a:p>
          <a:p>
            <a:r>
              <a:rPr lang="sv-SE" sz="1500" dirty="0"/>
              <a:t> -  Analys ur ett konsumtionsperspektiv  </a:t>
            </a:r>
          </a:p>
          <a:p>
            <a:endParaRPr lang="sv-SE" sz="1500" dirty="0"/>
          </a:p>
          <a:p>
            <a:r>
              <a:rPr lang="sv-SE" sz="1500" dirty="0"/>
              <a:t> -  Analys av patientflöden inom SÖSR</a:t>
            </a:r>
          </a:p>
          <a:p>
            <a:endParaRPr lang="sv-SE" sz="1500" dirty="0"/>
          </a:p>
          <a:p>
            <a:r>
              <a:rPr lang="sv-SE" sz="1500" dirty="0"/>
              <a:t> -  Analys av kostnader med hjälp av KPP</a:t>
            </a:r>
          </a:p>
          <a:p>
            <a:endParaRPr lang="sv-SE" sz="1500" dirty="0"/>
          </a:p>
          <a:p>
            <a:r>
              <a:rPr lang="sv-SE" sz="1500" dirty="0"/>
              <a:t> -  Korrigeringar och/eller kompletteringar att ta med oss?</a:t>
            </a:r>
          </a:p>
          <a:p>
            <a:endParaRPr lang="sv-SE" sz="1500" dirty="0"/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408970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1"/>
            <a:ext cx="8229600" cy="576063"/>
          </a:xfrm>
        </p:spPr>
        <p:txBody>
          <a:bodyPr>
            <a:normAutofit fontScale="90000"/>
          </a:bodyPr>
          <a:lstStyle/>
          <a:p>
            <a:pPr algn="ctr"/>
            <a:br>
              <a:rPr lang="sv-SE" altLang="sv-SE" sz="2700" dirty="0"/>
            </a:br>
            <a:r>
              <a:rPr lang="sv-SE" altLang="sv-SE" sz="4000" dirty="0"/>
              <a:t>Utvecklingsarbete inom avtalsgruppen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251520" y="1203598"/>
            <a:ext cx="8784976" cy="3312369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sz="1700" dirty="0"/>
              <a:t> </a:t>
            </a:r>
            <a:r>
              <a:rPr lang="sv-SE" altLang="sv-SE" sz="2400" dirty="0"/>
              <a:t>En generell modell för uppföljning inom SÖSR</a:t>
            </a:r>
          </a:p>
          <a:p>
            <a:endParaRPr lang="sv-SE" sz="2400" dirty="0"/>
          </a:p>
          <a:p>
            <a:r>
              <a:rPr lang="sv-SE" sz="1700" dirty="0"/>
              <a:t> -  Modellen ska kunna ge ett stöd för RPO i strategiska arbetet att samverka inom SÖSR </a:t>
            </a:r>
          </a:p>
          <a:p>
            <a:endParaRPr lang="sv-SE" sz="1700" dirty="0"/>
          </a:p>
          <a:p>
            <a:r>
              <a:rPr lang="sv-SE" sz="1700" dirty="0"/>
              <a:t> -  Ur ett </a:t>
            </a:r>
            <a:r>
              <a:rPr lang="sv-SE" sz="1700" u="sng" dirty="0"/>
              <a:t>konsumtions</a:t>
            </a:r>
            <a:r>
              <a:rPr lang="sv-SE" sz="1700" dirty="0"/>
              <a:t>- och produktionsperspektiv analysera patientflöden och </a:t>
            </a:r>
            <a:r>
              <a:rPr lang="sv-SE" sz="1700" u="sng" dirty="0"/>
              <a:t>kostnad</a:t>
            </a:r>
            <a:br>
              <a:rPr lang="sv-SE" sz="1700" dirty="0"/>
            </a:br>
            <a:r>
              <a:rPr lang="sv-SE" sz="1700" dirty="0"/>
              <a:t>     </a:t>
            </a:r>
            <a:r>
              <a:rPr lang="sv-SE" sz="1700" u="sng" dirty="0"/>
              <a:t>med hjälp av KPP</a:t>
            </a:r>
          </a:p>
          <a:p>
            <a:endParaRPr lang="sv-SE" sz="1700" dirty="0"/>
          </a:p>
          <a:p>
            <a:r>
              <a:rPr lang="sv-SE" sz="1700" dirty="0"/>
              <a:t> -  Treårsdata (lika avtalsmodellen)</a:t>
            </a:r>
          </a:p>
          <a:p>
            <a:endParaRPr lang="sv-SE" sz="1700" dirty="0"/>
          </a:p>
          <a:p>
            <a:r>
              <a:rPr lang="sv-SE" sz="1700" dirty="0"/>
              <a:t> -  Stäm av med RPO</a:t>
            </a:r>
          </a:p>
          <a:p>
            <a:endParaRPr lang="sv-SE" sz="1700" dirty="0"/>
          </a:p>
          <a:p>
            <a:r>
              <a:rPr lang="sv-SE" sz="1700" dirty="0"/>
              <a:t> -  Återrapportera till RSL stab</a:t>
            </a:r>
          </a:p>
        </p:txBody>
      </p:sp>
    </p:spTree>
    <p:extLst>
      <p:ext uri="{BB962C8B-B14F-4D97-AF65-F5344CB8AC3E}">
        <p14:creationId xmlns:p14="http://schemas.microsoft.com/office/powerpoint/2010/main" val="272420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152128"/>
          </a:xfrm>
        </p:spPr>
        <p:txBody>
          <a:bodyPr>
            <a:normAutofit/>
          </a:bodyPr>
          <a:lstStyle/>
          <a:p>
            <a:r>
              <a:rPr lang="sv-SE" sz="2700" dirty="0"/>
              <a:t>Avtalsgruppens pilot</a:t>
            </a: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0A6FD9-7DC0-429F-B37F-FDB78185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693"/>
            <a:ext cx="8229600" cy="1944217"/>
          </a:xfrm>
        </p:spPr>
        <p:txBody>
          <a:bodyPr>
            <a:normAutofit/>
          </a:bodyPr>
          <a:lstStyle/>
          <a:p>
            <a:r>
              <a:rPr lang="sv-SE" sz="1800" dirty="0"/>
              <a:t> </a:t>
            </a:r>
            <a:r>
              <a:rPr lang="sv-SE" sz="2000" dirty="0"/>
              <a:t>-  </a:t>
            </a:r>
            <a:r>
              <a:rPr lang="sv-SE" sz="2000" dirty="0" err="1"/>
              <a:t>Hysterektomier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 -  Befolkningsrelaterad analys SÖSR-nivå</a:t>
            </a:r>
          </a:p>
          <a:p>
            <a:r>
              <a:rPr lang="sv-SE" sz="2000" dirty="0"/>
              <a:t>     </a:t>
            </a:r>
          </a:p>
          <a:p>
            <a:r>
              <a:rPr lang="sv-SE" sz="2000" dirty="0"/>
              <a:t>-  (Produktionsrelaterad analys kliniknivå)</a:t>
            </a:r>
          </a:p>
          <a:p>
            <a:endParaRPr lang="sv-SE" sz="20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27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1"/>
            <a:ext cx="8229600" cy="576063"/>
          </a:xfrm>
        </p:spPr>
        <p:txBody>
          <a:bodyPr>
            <a:normAutofit fontScale="90000"/>
          </a:bodyPr>
          <a:lstStyle/>
          <a:p>
            <a:pPr algn="ctr"/>
            <a:br>
              <a:rPr lang="sv-SE" altLang="sv-SE" sz="2700" dirty="0"/>
            </a:br>
            <a:r>
              <a:rPr lang="sv-SE" altLang="sv-SE" sz="4000" dirty="0"/>
              <a:t>Arbetsgrupp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251520" y="1203598"/>
            <a:ext cx="8784976" cy="3312369"/>
          </a:xfrm>
        </p:spPr>
        <p:txBody>
          <a:bodyPr>
            <a:normAutofit/>
          </a:bodyPr>
          <a:lstStyle/>
          <a:p>
            <a:r>
              <a:rPr lang="sv-SE" altLang="sv-SE" sz="1700" dirty="0"/>
              <a:t>RÖ Lars Svensson </a:t>
            </a:r>
            <a:r>
              <a:rPr lang="sv-SE" altLang="sv-SE" sz="1700" dirty="0">
                <a:hlinkClick r:id="rId3"/>
              </a:rPr>
              <a:t>lars.svensson@regionostergotland.se</a:t>
            </a:r>
            <a:endParaRPr lang="sv-SE" altLang="sv-SE" sz="1700" dirty="0"/>
          </a:p>
          <a:p>
            <a:r>
              <a:rPr lang="sv-SE" sz="1700" dirty="0"/>
              <a:t>RÖ Anders Östberg </a:t>
            </a:r>
            <a:r>
              <a:rPr lang="sv-SE" sz="1700" dirty="0">
                <a:hlinkClick r:id="rId4"/>
              </a:rPr>
              <a:t>anders.ostberg@regionostergotland.se</a:t>
            </a:r>
            <a:endParaRPr lang="sv-SE" sz="1700" dirty="0"/>
          </a:p>
          <a:p>
            <a:r>
              <a:rPr lang="sv-SE" sz="1700" dirty="0"/>
              <a:t>RKL Louise Jakobsson </a:t>
            </a:r>
            <a:r>
              <a:rPr lang="sv-SE" sz="1700" dirty="0">
                <a:hlinkClick r:id="rId5"/>
              </a:rPr>
              <a:t>louise.jakobsson@regionkalmar.se</a:t>
            </a:r>
            <a:endParaRPr lang="sv-SE" sz="1700" dirty="0"/>
          </a:p>
          <a:p>
            <a:r>
              <a:rPr lang="sv-SE" sz="1700" dirty="0"/>
              <a:t>RKL Philip Johansson </a:t>
            </a:r>
            <a:r>
              <a:rPr lang="sv-SE" sz="1700" dirty="0">
                <a:hlinkClick r:id="rId6"/>
              </a:rPr>
              <a:t>philip.johansson@regionkalmar.se</a:t>
            </a:r>
            <a:endParaRPr lang="sv-SE" sz="1700" dirty="0"/>
          </a:p>
          <a:p>
            <a:r>
              <a:rPr lang="sv-SE" sz="1700" dirty="0"/>
              <a:t>RJL </a:t>
            </a:r>
            <a:r>
              <a:rPr lang="sv-SE" sz="1700" dirty="0" err="1"/>
              <a:t>Mariette</a:t>
            </a:r>
            <a:r>
              <a:rPr lang="sv-SE" sz="1700" dirty="0"/>
              <a:t> Andersson </a:t>
            </a:r>
            <a:r>
              <a:rPr lang="sv-SE" sz="1700" dirty="0">
                <a:hlinkClick r:id="rId7"/>
              </a:rPr>
              <a:t>mariette.andersson@rjl.se</a:t>
            </a:r>
            <a:endParaRPr lang="sv-SE" sz="1700" dirty="0"/>
          </a:p>
          <a:p>
            <a:r>
              <a:rPr lang="sv-SE" sz="1700" dirty="0"/>
              <a:t>RJL Tanja </a:t>
            </a:r>
            <a:r>
              <a:rPr lang="sv-SE" sz="1700" dirty="0" err="1"/>
              <a:t>Ölmegård</a:t>
            </a:r>
            <a:r>
              <a:rPr lang="sv-SE" sz="1700" dirty="0"/>
              <a:t> </a:t>
            </a:r>
            <a:r>
              <a:rPr lang="sv-SE" sz="1700" dirty="0">
                <a:hlinkClick r:id="rId8"/>
              </a:rPr>
              <a:t>tanja.olmegard@rjl.se</a:t>
            </a:r>
            <a:endParaRPr lang="sv-SE" sz="1700" dirty="0"/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8249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792088"/>
          </a:xfrm>
        </p:spPr>
        <p:txBody>
          <a:bodyPr>
            <a:normAutofit/>
          </a:bodyPr>
          <a:lstStyle/>
          <a:p>
            <a:r>
              <a:rPr lang="sv-SE" sz="3600" dirty="0"/>
              <a:t>Programområdenas uppdrag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63639"/>
            <a:ext cx="8229600" cy="3024336"/>
          </a:xfrm>
        </p:spPr>
        <p:txBody>
          <a:bodyPr>
            <a:normAutofit lnSpcReduction="10000"/>
          </a:bodyPr>
          <a:lstStyle/>
          <a:p>
            <a:r>
              <a:rPr lang="sv-SE" sz="1600" dirty="0"/>
              <a:t>De sjukvårdsregionala programområdena ska inom ramen för sina områden: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aktivt bidra till implementering och tillämpning av nationella 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samordna regionernas kvalitets- och utvecklingsarbeten för god och jämlik vård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systematiskt följa upp och analysera resultat utifrån patientlöften och uppsatta mål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analysera konsekvenser och lämna synpunkter på remisser om nationell högspecialiserad vård, nationella riktlinjer, vårdprogram, vårdförlopp, vårdriktlinjer och andra prioriterade områden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nominera och stödja representanter i nationella programområden och arbetsgrupper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omvärldsbevaka och initiera frågor för nationell samverkan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samverka med andra programområden, regionala samverkansgrupper och sjukvårdsregionala stödresurser.</a:t>
            </a:r>
          </a:p>
        </p:txBody>
      </p:sp>
    </p:spTree>
    <p:extLst>
      <p:ext uri="{BB962C8B-B14F-4D97-AF65-F5344CB8AC3E}">
        <p14:creationId xmlns:p14="http://schemas.microsoft.com/office/powerpoint/2010/main" val="13373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00F083E-BF28-C475-4BF8-E550B6F4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23161">
            <a:off x="7027160" y="2504475"/>
            <a:ext cx="1270967" cy="1710829"/>
          </a:xfrm>
        </p:spPr>
      </p:pic>
      <p:sp>
        <p:nvSpPr>
          <p:cNvPr id="6" name="Rubrik 5"/>
          <p:cNvSpPr>
            <a:spLocks noGrp="1"/>
          </p:cNvSpPr>
          <p:nvPr>
            <p:ph type="title" idx="4294967295"/>
          </p:nvPr>
        </p:nvSpPr>
        <p:spPr>
          <a:xfrm>
            <a:off x="914400" y="411163"/>
            <a:ext cx="8229600" cy="576262"/>
          </a:xfrm>
        </p:spPr>
        <p:txBody>
          <a:bodyPr>
            <a:normAutofit fontScale="90000"/>
          </a:bodyPr>
          <a:lstStyle/>
          <a:p>
            <a:pPr algn="ctr"/>
            <a:br>
              <a:rPr lang="sv-SE" altLang="sv-SE" sz="2700" dirty="0"/>
            </a:br>
            <a:br>
              <a:rPr lang="sv-SE" altLang="sv-SE" dirty="0"/>
            </a:b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60F9A5-836B-2621-95E8-AE9CD1767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779447"/>
            <a:ext cx="1296171" cy="170765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12BE4F6-22CE-5559-D4D4-3A1C180CA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63502">
            <a:off x="5903422" y="906455"/>
            <a:ext cx="1411458" cy="138771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11DF678-6C6E-6149-8ED4-7B78A413C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555526"/>
            <a:ext cx="3640030" cy="36004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727AD8F-086C-C474-CE3E-177BBBC7F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55169">
            <a:off x="880666" y="1141859"/>
            <a:ext cx="2035150" cy="223932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40F272D-4500-8CE8-AB22-32ACCC172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75" y="3182478"/>
            <a:ext cx="2915816" cy="10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7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CB92545-C3BE-C6F3-0B2E-079788BFA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607677"/>
            <a:ext cx="8568952" cy="3934495"/>
          </a:xfrm>
        </p:spPr>
      </p:pic>
    </p:spTree>
    <p:extLst>
      <p:ext uri="{BB962C8B-B14F-4D97-AF65-F5344CB8AC3E}">
        <p14:creationId xmlns:p14="http://schemas.microsoft.com/office/powerpoint/2010/main" val="161670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Urval</a:t>
            </a:r>
            <a:br>
              <a:rPr lang="sv-SE" dirty="0"/>
            </a:b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0A6FD9-7DC0-429F-B37F-FDB78185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3"/>
            <a:ext cx="8229600" cy="3096344"/>
          </a:xfrm>
        </p:spPr>
        <p:txBody>
          <a:bodyPr>
            <a:normAutofit/>
          </a:bodyPr>
          <a:lstStyle/>
          <a:p>
            <a:r>
              <a:rPr lang="sv-SE" sz="1800" dirty="0"/>
              <a:t> -  Källa: Respektive regions KPP-databas</a:t>
            </a:r>
          </a:p>
          <a:p>
            <a:r>
              <a:rPr lang="sv-SE" sz="1800" dirty="0"/>
              <a:t> -  Åtgärdskod LCD00-LCD99</a:t>
            </a:r>
          </a:p>
          <a:p>
            <a:pPr marL="285750" indent="-285750">
              <a:buFontTx/>
              <a:buChar char="-"/>
            </a:pPr>
            <a:r>
              <a:rPr lang="sv-SE" sz="1800" dirty="0"/>
              <a:t>Kvinnor 30 år och äldre</a:t>
            </a:r>
          </a:p>
          <a:p>
            <a:pPr marL="285750" indent="-285750">
              <a:buFontTx/>
              <a:buChar char="-"/>
            </a:pPr>
            <a:r>
              <a:rPr lang="sv-SE" sz="1800" dirty="0"/>
              <a:t>Patienter med hemlän inom SÖSR</a:t>
            </a:r>
          </a:p>
          <a:p>
            <a:r>
              <a:rPr lang="sv-SE" sz="1800" dirty="0"/>
              <a:t> -  Planerad sluten vård</a:t>
            </a:r>
          </a:p>
          <a:p>
            <a:pPr marL="285750" indent="-285750">
              <a:buFontTx/>
              <a:buChar char="-"/>
            </a:pPr>
            <a:r>
              <a:rPr lang="sv-SE" sz="1800" dirty="0"/>
              <a:t>Treårsdata 2019 – 2021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32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786</Words>
  <Application>Microsoft Office PowerPoint</Application>
  <PresentationFormat>Bildspel på skärmen (16:9)</PresentationFormat>
  <Paragraphs>126</Paragraphs>
  <Slides>21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Roboto</vt:lpstr>
      <vt:lpstr>Roboto Light</vt:lpstr>
      <vt:lpstr>Tahoma</vt:lpstr>
      <vt:lpstr>Office-tema</vt:lpstr>
      <vt:lpstr>  Avtalsgruppen i SÖSR (grupp under RSL)  </vt:lpstr>
      <vt:lpstr>Avtalsmodell</vt:lpstr>
      <vt:lpstr> Utvecklingsarbete inom avtalsgruppen </vt:lpstr>
      <vt:lpstr>Avtalsgruppens pilot</vt:lpstr>
      <vt:lpstr> Arbetsgrupp </vt:lpstr>
      <vt:lpstr>Programområdenas uppdrag</vt:lpstr>
      <vt:lpstr>  </vt:lpstr>
      <vt:lpstr>PowerPoint-presentation</vt:lpstr>
      <vt:lpstr>Urval </vt:lpstr>
      <vt:lpstr>Grupperingar </vt:lpstr>
      <vt:lpstr>Elektiva hysterektomier 2019 – 2021  (KVÅ: LCD) </vt:lpstr>
      <vt:lpstr>Elektiva hysterektomier 2019-2021 (KVÅ: LCD)  </vt:lpstr>
      <vt:lpstr>PowerPoint-presentation</vt:lpstr>
      <vt:lpstr>Elektiva hysterektomier 2019-2021  (KVÅ: LCD) </vt:lpstr>
      <vt:lpstr>PowerPoint-presentation</vt:lpstr>
      <vt:lpstr>PowerPoint-presentation</vt:lpstr>
      <vt:lpstr>Elektiva hysterektomier (KVÅ: LCD) KPP-kostnad per invånare och hemlän </vt:lpstr>
      <vt:lpstr>Exempel analysmått per DRG och sjukhus</vt:lpstr>
      <vt:lpstr>Det finns alltid en gräns vad det får kosta </vt:lpstr>
      <vt:lpstr>Den ekonomiska utmaningen Att fördela begränsade resurser mellan alternativa användningsområden (val) för att samhällets mål ska tillfredsställas</vt:lpstr>
      <vt:lpstr>Diskussion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Svensson Lars</cp:lastModifiedBy>
  <cp:revision>165</cp:revision>
  <dcterms:created xsi:type="dcterms:W3CDTF">2018-10-12T09:18:07Z</dcterms:created>
  <dcterms:modified xsi:type="dcterms:W3CDTF">2023-04-20T12:52:11Z</dcterms:modified>
</cp:coreProperties>
</file>