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7" r:id="rId2"/>
    <p:sldId id="278" r:id="rId3"/>
    <p:sldId id="289" r:id="rId4"/>
    <p:sldId id="258" r:id="rId5"/>
    <p:sldId id="279" r:id="rId6"/>
    <p:sldId id="282" r:id="rId7"/>
    <p:sldId id="283" r:id="rId8"/>
    <p:sldId id="290" r:id="rId9"/>
    <p:sldId id="291" r:id="rId10"/>
    <p:sldId id="292" r:id="rId11"/>
    <p:sldId id="293" r:id="rId12"/>
    <p:sldId id="268" r:id="rId13"/>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3"/>
    <a:srgbClr val="BC151C"/>
    <a:srgbClr val="EF4044"/>
    <a:srgbClr val="F2CD13"/>
    <a:srgbClr val="B1063A"/>
    <a:srgbClr val="CE1141"/>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5258" autoAdjust="0"/>
  </p:normalViewPr>
  <p:slideViewPr>
    <p:cSldViewPr>
      <p:cViewPr varScale="1">
        <p:scale>
          <a:sx n="85" d="100"/>
          <a:sy n="85" d="100"/>
        </p:scale>
        <p:origin x="60" y="14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9B960-5E66-4113-B8CC-17A0D5C37366}" type="datetimeFigureOut">
              <a:rPr lang="sv-SE" smtClean="0"/>
              <a:t>2023-04-14</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291F-9DCB-46ED-BF32-F247FD2AAAAB}" type="slidenum">
              <a:rPr lang="sv-SE" smtClean="0"/>
              <a:t>‹#›</a:t>
            </a:fld>
            <a:endParaRPr lang="sv-SE"/>
          </a:p>
        </p:txBody>
      </p:sp>
    </p:spTree>
    <p:extLst>
      <p:ext uri="{BB962C8B-B14F-4D97-AF65-F5344CB8AC3E}">
        <p14:creationId xmlns:p14="http://schemas.microsoft.com/office/powerpoint/2010/main" val="3127735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2</a:t>
            </a:fld>
            <a:endParaRPr lang="sv-SE"/>
          </a:p>
        </p:txBody>
      </p:sp>
    </p:spTree>
    <p:extLst>
      <p:ext uri="{BB962C8B-B14F-4D97-AF65-F5344CB8AC3E}">
        <p14:creationId xmlns:p14="http://schemas.microsoft.com/office/powerpoint/2010/main" val="3585341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11</a:t>
            </a:fld>
            <a:endParaRPr lang="sv-SE"/>
          </a:p>
        </p:txBody>
      </p:sp>
    </p:spTree>
    <p:extLst>
      <p:ext uri="{BB962C8B-B14F-4D97-AF65-F5344CB8AC3E}">
        <p14:creationId xmlns:p14="http://schemas.microsoft.com/office/powerpoint/2010/main" val="3171873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381000" y="685800"/>
            <a:ext cx="6096000" cy="34290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12</a:t>
            </a:fld>
            <a:endParaRPr lang="sv-SE"/>
          </a:p>
        </p:txBody>
      </p:sp>
    </p:spTree>
    <p:extLst>
      <p:ext uri="{BB962C8B-B14F-4D97-AF65-F5344CB8AC3E}">
        <p14:creationId xmlns:p14="http://schemas.microsoft.com/office/powerpoint/2010/main" val="4057013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3</a:t>
            </a:fld>
            <a:endParaRPr lang="sv-SE"/>
          </a:p>
        </p:txBody>
      </p:sp>
    </p:spTree>
    <p:extLst>
      <p:ext uri="{BB962C8B-B14F-4D97-AF65-F5344CB8AC3E}">
        <p14:creationId xmlns:p14="http://schemas.microsoft.com/office/powerpoint/2010/main" val="773502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4</a:t>
            </a:fld>
            <a:endParaRPr lang="sv-SE"/>
          </a:p>
        </p:txBody>
      </p:sp>
    </p:spTree>
    <p:extLst>
      <p:ext uri="{BB962C8B-B14F-4D97-AF65-F5344CB8AC3E}">
        <p14:creationId xmlns:p14="http://schemas.microsoft.com/office/powerpoint/2010/main" val="4021919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5</a:t>
            </a:fld>
            <a:endParaRPr lang="sv-SE"/>
          </a:p>
        </p:txBody>
      </p:sp>
    </p:spTree>
    <p:extLst>
      <p:ext uri="{BB962C8B-B14F-4D97-AF65-F5344CB8AC3E}">
        <p14:creationId xmlns:p14="http://schemas.microsoft.com/office/powerpoint/2010/main" val="301216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6</a:t>
            </a:fld>
            <a:endParaRPr lang="sv-SE"/>
          </a:p>
        </p:txBody>
      </p:sp>
    </p:spTree>
    <p:extLst>
      <p:ext uri="{BB962C8B-B14F-4D97-AF65-F5344CB8AC3E}">
        <p14:creationId xmlns:p14="http://schemas.microsoft.com/office/powerpoint/2010/main" val="3557599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7</a:t>
            </a:fld>
            <a:endParaRPr lang="sv-SE"/>
          </a:p>
        </p:txBody>
      </p:sp>
    </p:spTree>
    <p:extLst>
      <p:ext uri="{BB962C8B-B14F-4D97-AF65-F5344CB8AC3E}">
        <p14:creationId xmlns:p14="http://schemas.microsoft.com/office/powerpoint/2010/main" val="2164512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8</a:t>
            </a:fld>
            <a:endParaRPr lang="sv-SE"/>
          </a:p>
        </p:txBody>
      </p:sp>
    </p:spTree>
    <p:extLst>
      <p:ext uri="{BB962C8B-B14F-4D97-AF65-F5344CB8AC3E}">
        <p14:creationId xmlns:p14="http://schemas.microsoft.com/office/powerpoint/2010/main" val="1861007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9</a:t>
            </a:fld>
            <a:endParaRPr lang="sv-SE"/>
          </a:p>
        </p:txBody>
      </p:sp>
    </p:spTree>
    <p:extLst>
      <p:ext uri="{BB962C8B-B14F-4D97-AF65-F5344CB8AC3E}">
        <p14:creationId xmlns:p14="http://schemas.microsoft.com/office/powerpoint/2010/main" val="2536692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E3F3291F-9DCB-46ED-BF32-F247FD2AAAAB}" type="slidenum">
              <a:rPr lang="sv-SE" smtClean="0"/>
              <a:t>10</a:t>
            </a:fld>
            <a:endParaRPr lang="sv-SE"/>
          </a:p>
        </p:txBody>
      </p:sp>
    </p:spTree>
    <p:extLst>
      <p:ext uri="{BB962C8B-B14F-4D97-AF65-F5344CB8AC3E}">
        <p14:creationId xmlns:p14="http://schemas.microsoft.com/office/powerpoint/2010/main" val="2991636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5800" y="1597820"/>
            <a:ext cx="7772400" cy="1102519"/>
          </a:xfrm>
        </p:spPr>
        <p:txBody>
          <a:bodyPr/>
          <a:lstStyle>
            <a:lvl1pPr>
              <a:defRPr baseline="0"/>
            </a:lvl1pPr>
          </a:lstStyle>
          <a:p>
            <a:r>
              <a:rPr lang="sv-SE" dirty="0" smtClean="0"/>
              <a:t>Klicka här för att fylla i rubrik</a:t>
            </a:r>
            <a:endParaRPr lang="sv-SE" dirty="0"/>
          </a:p>
        </p:txBody>
      </p:sp>
    </p:spTree>
    <p:extLst>
      <p:ext uri="{BB962C8B-B14F-4D97-AF65-F5344CB8AC3E}">
        <p14:creationId xmlns:p14="http://schemas.microsoft.com/office/powerpoint/2010/main" val="11583263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9144000" cy="5143500"/>
          </a:xfrm>
        </p:spPr>
        <p:txBody>
          <a:bodyPr/>
          <a:lstStyle>
            <a:lvl1pPr marL="0" indent="0">
              <a:buFontTx/>
              <a:buNone/>
              <a:defRPr baseline="0"/>
            </a:lvl1pPr>
          </a:lstStyle>
          <a:p>
            <a:pPr lvl="0"/>
            <a:r>
              <a:rPr lang="sv-SE" dirty="0" smtClean="0"/>
              <a:t>Klicka här för att lägg till en </a:t>
            </a:r>
            <a:r>
              <a:rPr lang="sv-SE" dirty="0" err="1" smtClean="0"/>
              <a:t>helsidebild</a:t>
            </a:r>
            <a:endParaRPr lang="sv-SE" dirty="0" smtClean="0"/>
          </a:p>
        </p:txBody>
      </p:sp>
      <p:sp>
        <p:nvSpPr>
          <p:cNvPr id="3" name="Rubrik 1"/>
          <p:cNvSpPr>
            <a:spLocks noGrp="1"/>
          </p:cNvSpPr>
          <p:nvPr>
            <p:ph type="ctrTitle" hasCustomPrompt="1"/>
          </p:nvPr>
        </p:nvSpPr>
        <p:spPr>
          <a:xfrm>
            <a:off x="685800" y="1597820"/>
            <a:ext cx="7772400" cy="1102519"/>
          </a:xfrm>
        </p:spPr>
        <p:txBody>
          <a:bodyPr/>
          <a:lstStyle>
            <a:lvl1pPr>
              <a:defRPr baseline="0"/>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38188859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9144000" cy="51435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ubrik 1"/>
          <p:cNvSpPr>
            <a:spLocks noGrp="1"/>
          </p:cNvSpPr>
          <p:nvPr>
            <p:ph type="ctrTitle" hasCustomPrompt="1"/>
          </p:nvPr>
        </p:nvSpPr>
        <p:spPr>
          <a:xfrm>
            <a:off x="685800" y="1597820"/>
            <a:ext cx="7772400" cy="1102519"/>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9412801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9144000"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ubrik 1"/>
          <p:cNvSpPr>
            <a:spLocks noGrp="1"/>
          </p:cNvSpPr>
          <p:nvPr>
            <p:ph type="ctrTitle" hasCustomPrompt="1"/>
          </p:nvPr>
        </p:nvSpPr>
        <p:spPr>
          <a:xfrm>
            <a:off x="685800" y="1597820"/>
            <a:ext cx="7772400" cy="1102519"/>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27065045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2574"/>
            <a:ext cx="9144000" cy="5143500"/>
          </a:xfrm>
        </p:spPr>
        <p:txBody>
          <a:bodyPr/>
          <a:lstStyle>
            <a:lvl1pPr marL="0" indent="0">
              <a:buFontTx/>
              <a:buNone/>
              <a:defRPr baseline="0"/>
            </a:lvl1pPr>
          </a:lstStyle>
          <a:p>
            <a:pPr lvl="0"/>
            <a:endParaRPr lang="sv-SE" dirty="0" smtClean="0"/>
          </a:p>
        </p:txBody>
      </p:sp>
    </p:spTree>
    <p:extLst>
      <p:ext uri="{BB962C8B-B14F-4D97-AF65-F5344CB8AC3E}">
        <p14:creationId xmlns:p14="http://schemas.microsoft.com/office/powerpoint/2010/main" val="40783700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Klicka här för att fylla i rubrik</a:t>
            </a:r>
            <a:endParaRPr lang="sv-SE" dirty="0"/>
          </a:p>
        </p:txBody>
      </p:sp>
      <p:sp>
        <p:nvSpPr>
          <p:cNvPr id="3" name="Platshållare för innehåll 2"/>
          <p:cNvSpPr>
            <a:spLocks noGrp="1"/>
          </p:cNvSpPr>
          <p:nvPr>
            <p:ph idx="1" hasCustomPrompt="1"/>
          </p:nvPr>
        </p:nvSpPr>
        <p:spPr>
          <a:xfrm>
            <a:off x="457200" y="1707655"/>
            <a:ext cx="8229600" cy="2808311"/>
          </a:xfrm>
        </p:spPr>
        <p:txBody>
          <a:bodyPr/>
          <a:lstStyle>
            <a:lvl1pPr marL="0" indent="0">
              <a:buFontTx/>
              <a:buNone/>
              <a:defRPr/>
            </a:lvl1pPr>
          </a:lstStyle>
          <a:p>
            <a:pPr lvl="0"/>
            <a:r>
              <a:rPr lang="sv-SE" dirty="0" smtClean="0"/>
              <a:t>Klicka här för att ändra texten</a:t>
            </a:r>
          </a:p>
        </p:txBody>
      </p:sp>
    </p:spTree>
    <p:extLst>
      <p:ext uri="{BB962C8B-B14F-4D97-AF65-F5344CB8AC3E}">
        <p14:creationId xmlns:p14="http://schemas.microsoft.com/office/powerpoint/2010/main" val="20637314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hasCustomPrompt="1"/>
          </p:nvPr>
        </p:nvSpPr>
        <p:spPr>
          <a:xfrm>
            <a:off x="457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4648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Tree>
    <p:extLst>
      <p:ext uri="{BB962C8B-B14F-4D97-AF65-F5344CB8AC3E}">
        <p14:creationId xmlns:p14="http://schemas.microsoft.com/office/powerpoint/2010/main" val="1580025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67544" y="771550"/>
            <a:ext cx="4032448" cy="857250"/>
          </a:xfrm>
        </p:spPr>
        <p:txBody>
          <a:bodyPr/>
          <a:lstStyle>
            <a:lvl1pPr>
              <a:defRPr/>
            </a:lvl1pPr>
          </a:lstStyle>
          <a:p>
            <a:r>
              <a:rPr lang="sv-SE" dirty="0" smtClean="0"/>
              <a:t>Klicka här för att ändra rubrik</a:t>
            </a:r>
            <a:endParaRPr lang="sv-SE" dirty="0"/>
          </a:p>
        </p:txBody>
      </p:sp>
      <p:sp>
        <p:nvSpPr>
          <p:cNvPr id="3" name="Platshållare för innehåll 2"/>
          <p:cNvSpPr>
            <a:spLocks noGrp="1"/>
          </p:cNvSpPr>
          <p:nvPr>
            <p:ph sz="half" idx="1" hasCustomPrompt="1"/>
          </p:nvPr>
        </p:nvSpPr>
        <p:spPr>
          <a:xfrm>
            <a:off x="457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4648200" y="411511"/>
            <a:ext cx="4038600" cy="40324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texten</a:t>
            </a:r>
          </a:p>
        </p:txBody>
      </p:sp>
    </p:spTree>
    <p:extLst>
      <p:ext uri="{BB962C8B-B14F-4D97-AF65-F5344CB8AC3E}">
        <p14:creationId xmlns:p14="http://schemas.microsoft.com/office/powerpoint/2010/main" val="12167744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67544" y="771550"/>
            <a:ext cx="8229600" cy="857250"/>
          </a:xfrm>
          <a:prstGeom prst="rect">
            <a:avLst/>
          </a:prstGeom>
        </p:spPr>
        <p:txBody>
          <a:bodyPr vert="horz" lIns="91440" tIns="45720" rIns="91440" bIns="45720" rtlCol="0" anchor="ctr">
            <a:normAutofit/>
          </a:bodyPr>
          <a:lstStyle/>
          <a:p>
            <a:r>
              <a:rPr lang="sv-SE" dirty="0" smtClean="0"/>
              <a:t>Klicka här för att fylla i rubrik</a:t>
            </a:r>
            <a:endParaRPr lang="sv-SE" dirty="0"/>
          </a:p>
        </p:txBody>
      </p:sp>
      <p:sp>
        <p:nvSpPr>
          <p:cNvPr id="3" name="Platshållare för text 2"/>
          <p:cNvSpPr>
            <a:spLocks noGrp="1"/>
          </p:cNvSpPr>
          <p:nvPr>
            <p:ph type="body" idx="1"/>
          </p:nvPr>
        </p:nvSpPr>
        <p:spPr>
          <a:xfrm>
            <a:off x="457200" y="1707655"/>
            <a:ext cx="8229600" cy="280831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smtClean="0"/>
              <a:t>Klicka här för att ändra texten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smtClean="0"/>
          </a:p>
        </p:txBody>
      </p:sp>
      <p:pic>
        <p:nvPicPr>
          <p:cNvPr id="1027" name="Bildobjekt 5"/>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5436096" y="4701841"/>
            <a:ext cx="1032452" cy="28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660232" y="4629825"/>
            <a:ext cx="7768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612764" y="4701841"/>
            <a:ext cx="1135700" cy="28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9" name="Rectangle 5"/>
          <p:cNvSpPr>
            <a:spLocks noChangeArrowheads="1"/>
          </p:cNvSpPr>
          <p:nvPr userDrawn="1"/>
        </p:nvSpPr>
        <p:spPr bwMode="auto">
          <a:xfrm>
            <a:off x="-180975" y="962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userDrawn="1"/>
        </p:nvSpPr>
        <p:spPr bwMode="auto">
          <a:xfrm>
            <a:off x="-180975"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ktangel 17"/>
          <p:cNvSpPr/>
          <p:nvPr userDrawn="1"/>
        </p:nvSpPr>
        <p:spPr>
          <a:xfrm>
            <a:off x="436921" y="4773801"/>
            <a:ext cx="1758815" cy="246221"/>
          </a:xfrm>
          <a:prstGeom prst="rect">
            <a:avLst/>
          </a:prstGeom>
        </p:spPr>
        <p:txBody>
          <a:bodyPr wrap="none">
            <a:spAutoFit/>
          </a:bodyPr>
          <a:lstStyle/>
          <a:p>
            <a:pPr algn="r"/>
            <a:r>
              <a:rPr lang="sv-SE" sz="1000" dirty="0" smtClean="0">
                <a:solidFill>
                  <a:schemeClr val="tx1"/>
                </a:solidFill>
                <a:latin typeface="+mj-lt"/>
              </a:rPr>
              <a:t>Sydöstra sjukvårdsregionen</a:t>
            </a:r>
            <a:endParaRPr lang="sv-SE" sz="1100" dirty="0">
              <a:solidFill>
                <a:schemeClr val="tx1"/>
              </a:solidFill>
              <a:latin typeface="+mj-lt"/>
            </a:endParaRPr>
          </a:p>
        </p:txBody>
      </p:sp>
    </p:spTree>
    <p:extLst>
      <p:ext uri="{BB962C8B-B14F-4D97-AF65-F5344CB8AC3E}">
        <p14:creationId xmlns:p14="http://schemas.microsoft.com/office/powerpoint/2010/main" val="455508486"/>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5" r:id="rId5"/>
    <p:sldLayoutId id="2147483650" r:id="rId6"/>
    <p:sldLayoutId id="2147483652" r:id="rId7"/>
    <p:sldLayoutId id="2147483659" r:id="rId8"/>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100000"/>
        </a:lnSpc>
        <a:spcBef>
          <a:spcPct val="20000"/>
        </a:spcBef>
        <a:spcAft>
          <a:spcPts val="0"/>
        </a:spcAft>
        <a:buClrTx/>
        <a:buSzTx/>
        <a:buFontTx/>
        <a:buNone/>
        <a:tabLst/>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normAutofit fontScale="90000"/>
          </a:bodyPr>
          <a:lstStyle/>
          <a:p>
            <a:r>
              <a:rPr lang="sv-SE" dirty="0"/>
              <a:t>Rapport kostnadsutveckling under pandemin och dess påverkan på regionavtalet</a:t>
            </a:r>
          </a:p>
        </p:txBody>
      </p:sp>
    </p:spTree>
    <p:extLst>
      <p:ext uri="{BB962C8B-B14F-4D97-AF65-F5344CB8AC3E}">
        <p14:creationId xmlns:p14="http://schemas.microsoft.com/office/powerpoint/2010/main" val="2208123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2372" y="411510"/>
            <a:ext cx="8229600" cy="857250"/>
          </a:xfrm>
        </p:spPr>
        <p:txBody>
          <a:bodyPr>
            <a:normAutofit fontScale="90000"/>
          </a:bodyPr>
          <a:lstStyle/>
          <a:p>
            <a:r>
              <a:rPr lang="sv-SE" sz="3600" dirty="0" smtClean="0"/>
              <a:t>Volymminskningens påverkan på avtalet</a:t>
            </a:r>
            <a:endParaRPr lang="sv-SE" sz="3600" dirty="0">
              <a:latin typeface="+mj-lt"/>
            </a:endParaRPr>
          </a:p>
        </p:txBody>
      </p:sp>
      <p:sp>
        <p:nvSpPr>
          <p:cNvPr id="3" name="Platshållare för innehåll 2"/>
          <p:cNvSpPr>
            <a:spLocks noGrp="1"/>
          </p:cNvSpPr>
          <p:nvPr>
            <p:ph idx="1"/>
          </p:nvPr>
        </p:nvSpPr>
        <p:spPr>
          <a:xfrm>
            <a:off x="472716" y="1275314"/>
            <a:ext cx="8219256" cy="3240651"/>
          </a:xfrm>
        </p:spPr>
        <p:txBody>
          <a:bodyPr>
            <a:noAutofit/>
          </a:bodyPr>
          <a:lstStyle/>
          <a:p>
            <a:pPr marL="285750" indent="-285750">
              <a:buFont typeface="Arial" panose="020B0604020202020204" pitchFamily="34" charset="0"/>
              <a:buChar char="•"/>
            </a:pPr>
            <a:r>
              <a:rPr lang="sv-SE" sz="1600" dirty="0" smtClean="0"/>
              <a:t>När volymen minskar så minskar den rörliga kostnaden (35 %) för köparen i realtid. Detta motsvarade 36 mnkr för RÖ under 2020.</a:t>
            </a:r>
            <a:br>
              <a:rPr lang="sv-SE" sz="1600" dirty="0" smtClean="0"/>
            </a:br>
            <a:endParaRPr lang="sv-SE" sz="1600" dirty="0" smtClean="0"/>
          </a:p>
          <a:p>
            <a:pPr marL="285750" indent="-285750">
              <a:buFont typeface="Arial" panose="020B0604020202020204" pitchFamily="34" charset="0"/>
              <a:buChar char="•"/>
            </a:pPr>
            <a:r>
              <a:rPr lang="sv-SE" sz="1600" dirty="0" smtClean="0"/>
              <a:t>Minskar totala produktion i säljarregionen belastas kommande avtalsperioder med ett större belopp av säljarens fasta kostnader per köpt DRG-poäng</a:t>
            </a:r>
            <a:br>
              <a:rPr lang="sv-SE" sz="1600" dirty="0" smtClean="0"/>
            </a:br>
            <a:endParaRPr lang="sv-SE" sz="1600" dirty="0" smtClean="0"/>
          </a:p>
          <a:p>
            <a:pPr marL="285750" indent="-285750">
              <a:buFont typeface="Arial" panose="020B0604020202020204" pitchFamily="34" charset="0"/>
              <a:buChar char="•"/>
            </a:pPr>
            <a:r>
              <a:rPr lang="sv-SE" sz="1600" dirty="0" smtClean="0"/>
              <a:t>Under 2020 minskade Region Östergötlands produktion av såld vård mer än produktionen till de egna invånarna. Det innebär att Region Jönköpings och Region Kalmar läns andel av Östergötlands fasta kostnader minskade med 0,4 respektive 0,3 procentenheter; vilket motsvarar ca 31 mnkr för RJL och 23 mnkr för RKL</a:t>
            </a:r>
            <a:br>
              <a:rPr lang="sv-SE" sz="1600" dirty="0" smtClean="0"/>
            </a:br>
            <a:endParaRPr lang="sv-SE" sz="1600" dirty="0"/>
          </a:p>
          <a:p>
            <a:pPr marL="285750" indent="-285750">
              <a:buFont typeface="Arial" panose="020B0604020202020204" pitchFamily="34" charset="0"/>
              <a:buChar char="•"/>
            </a:pPr>
            <a:r>
              <a:rPr lang="sv-SE" sz="1600" dirty="0" smtClean="0"/>
              <a:t>Volymminskningen innebär också att det rörliga priset ökar, allt annat lika</a:t>
            </a:r>
          </a:p>
        </p:txBody>
      </p:sp>
    </p:spTree>
    <p:extLst>
      <p:ext uri="{BB962C8B-B14F-4D97-AF65-F5344CB8AC3E}">
        <p14:creationId xmlns:p14="http://schemas.microsoft.com/office/powerpoint/2010/main" val="3997964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2372" y="411510"/>
            <a:ext cx="8229600" cy="857250"/>
          </a:xfrm>
        </p:spPr>
        <p:txBody>
          <a:bodyPr>
            <a:normAutofit/>
          </a:bodyPr>
          <a:lstStyle/>
          <a:p>
            <a:r>
              <a:rPr lang="sv-SE" sz="3600" dirty="0" smtClean="0"/>
              <a:t>Sammanfattningsvis</a:t>
            </a:r>
            <a:endParaRPr lang="sv-SE" sz="3600" dirty="0">
              <a:latin typeface="+mj-lt"/>
            </a:endParaRPr>
          </a:p>
        </p:txBody>
      </p:sp>
      <p:sp>
        <p:nvSpPr>
          <p:cNvPr id="3" name="Platshållare för innehåll 2"/>
          <p:cNvSpPr>
            <a:spLocks noGrp="1"/>
          </p:cNvSpPr>
          <p:nvPr>
            <p:ph idx="1"/>
          </p:nvPr>
        </p:nvSpPr>
        <p:spPr>
          <a:xfrm>
            <a:off x="472716" y="1275314"/>
            <a:ext cx="8219256" cy="3240651"/>
          </a:xfrm>
        </p:spPr>
        <p:txBody>
          <a:bodyPr>
            <a:noAutofit/>
          </a:bodyPr>
          <a:lstStyle/>
          <a:p>
            <a:pPr marL="285750" indent="-285750">
              <a:buFont typeface="Arial" panose="020B0604020202020204" pitchFamily="34" charset="0"/>
              <a:buChar char="•"/>
            </a:pPr>
            <a:r>
              <a:rPr lang="sv-SE" sz="1600" dirty="0" smtClean="0"/>
              <a:t>Den </a:t>
            </a:r>
            <a:r>
              <a:rPr lang="sv-SE" sz="1600" dirty="0" err="1" smtClean="0"/>
              <a:t>covid</a:t>
            </a:r>
            <a:r>
              <a:rPr lang="sv-SE" sz="1600" dirty="0" smtClean="0"/>
              <a:t>-vård vi köpt av varandra inom SÖSR är försumbar.</a:t>
            </a:r>
          </a:p>
          <a:p>
            <a:pPr marL="285750" indent="-285750">
              <a:buFont typeface="Arial" panose="020B0604020202020204" pitchFamily="34" charset="0"/>
              <a:buChar char="•"/>
            </a:pPr>
            <a:r>
              <a:rPr lang="sv-SE" sz="1600" dirty="0" smtClean="0"/>
              <a:t>Den vård som säljande region fått statsbidrag för 2020, och samtidigt ligger till grund för avtalet, beräknas till 2,1 mnkr för RÖ, 360 tkr för RJL, samt 520 tkr för RKL.</a:t>
            </a:r>
          </a:p>
          <a:p>
            <a:pPr marL="285750" indent="-285750">
              <a:buFont typeface="Arial" panose="020B0604020202020204" pitchFamily="34" charset="0"/>
              <a:buChar char="•"/>
            </a:pPr>
            <a:r>
              <a:rPr lang="sv-SE" sz="1600" dirty="0" smtClean="0"/>
              <a:t>Ersättningar som betalats ut för särskilda </a:t>
            </a:r>
            <a:r>
              <a:rPr lang="sv-SE" sz="1600" dirty="0" err="1" smtClean="0"/>
              <a:t>covid</a:t>
            </a:r>
            <a:r>
              <a:rPr lang="sv-SE" sz="1600" dirty="0" smtClean="0"/>
              <a:t>-avdelningar ligger inte till grund för avtalet.</a:t>
            </a:r>
          </a:p>
          <a:p>
            <a:pPr marL="285750" indent="-285750">
              <a:buFont typeface="Arial" panose="020B0604020202020204" pitchFamily="34" charset="0"/>
              <a:buChar char="•"/>
            </a:pPr>
            <a:r>
              <a:rPr lang="sv-SE" sz="1600" dirty="0" smtClean="0"/>
              <a:t>Ersättningar som betalats ut för att hålla övrig vård igång finns med i underlaget.</a:t>
            </a:r>
          </a:p>
          <a:p>
            <a:pPr marL="285750" indent="-285750">
              <a:buFont typeface="Arial" panose="020B0604020202020204" pitchFamily="34" charset="0"/>
              <a:buChar char="•"/>
            </a:pPr>
            <a:r>
              <a:rPr lang="sv-SE" sz="1600" dirty="0" smtClean="0"/>
              <a:t>Volymminskningen (-12%) av </a:t>
            </a:r>
            <a:r>
              <a:rPr lang="sv-SE" sz="1600" dirty="0" err="1" smtClean="0"/>
              <a:t>RÖ:s</a:t>
            </a:r>
            <a:r>
              <a:rPr lang="sv-SE" sz="1600" dirty="0" smtClean="0"/>
              <a:t> sålda vård 2020 har inneburit</a:t>
            </a:r>
          </a:p>
          <a:p>
            <a:pPr marL="1085850" lvl="1" indent="-342900">
              <a:buFont typeface="+mj-lt"/>
              <a:buAutoNum type="arabicPeriod"/>
            </a:pPr>
            <a:r>
              <a:rPr lang="sv-SE" sz="1600" dirty="0" smtClean="0"/>
              <a:t>Minskad intäkt jämfört med prognos för RÖ med 36 mnkr 2020</a:t>
            </a:r>
          </a:p>
          <a:p>
            <a:pPr marL="1085850" lvl="1" indent="-342900">
              <a:buFont typeface="+mj-lt"/>
              <a:buAutoNum type="arabicPeriod"/>
            </a:pPr>
            <a:r>
              <a:rPr lang="sv-SE" sz="1600" dirty="0" smtClean="0"/>
              <a:t>RJL och RKL betalar en mindre andel av </a:t>
            </a:r>
            <a:r>
              <a:rPr lang="sv-SE" sz="1600" dirty="0" err="1" smtClean="0"/>
              <a:t>RÖ:s</a:t>
            </a:r>
            <a:r>
              <a:rPr lang="sv-SE" sz="1600" dirty="0" smtClean="0"/>
              <a:t> fasta kostnader</a:t>
            </a:r>
          </a:p>
          <a:p>
            <a:pPr marL="1085850" lvl="1" indent="-342900">
              <a:buFont typeface="+mj-lt"/>
              <a:buAutoNum type="arabicPeriod"/>
            </a:pPr>
            <a:r>
              <a:rPr lang="sv-SE" sz="1600" dirty="0" smtClean="0"/>
              <a:t>Det rörliga priset 2023 och framåt är högre, och kommer antagligen att väga upp ovan effekter</a:t>
            </a:r>
          </a:p>
        </p:txBody>
      </p:sp>
    </p:spTree>
    <p:extLst>
      <p:ext uri="{BB962C8B-B14F-4D97-AF65-F5344CB8AC3E}">
        <p14:creationId xmlns:p14="http://schemas.microsoft.com/office/powerpoint/2010/main" val="3802147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0" y="0"/>
            <a:ext cx="9144000" cy="4464000"/>
          </a:xfrm>
          <a:solidFill>
            <a:schemeClr val="accent2"/>
          </a:solidFill>
        </p:spPr>
        <p:txBody>
          <a:bodyPr>
            <a:normAutofit/>
          </a:bodyPr>
          <a:lstStyle/>
          <a:p>
            <a:pPr algn="ctr"/>
            <a:r>
              <a:rPr lang="sv-SE" sz="3200" dirty="0">
                <a:solidFill>
                  <a:schemeClr val="bg1"/>
                </a:solidFill>
                <a:latin typeface="+mj-lt"/>
              </a:rPr>
              <a:t>www.sydostrasjukvardsregionen.se </a:t>
            </a:r>
          </a:p>
        </p:txBody>
      </p:sp>
    </p:spTree>
    <p:extLst>
      <p:ext uri="{BB962C8B-B14F-4D97-AF65-F5344CB8AC3E}">
        <p14:creationId xmlns:p14="http://schemas.microsoft.com/office/powerpoint/2010/main" val="2099190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3600" dirty="0" smtClean="0">
                <a:latin typeface="+mj-lt"/>
              </a:rPr>
              <a:t>Bakgrund till rapporten</a:t>
            </a:r>
            <a:endParaRPr lang="sv-SE" sz="3600" dirty="0">
              <a:latin typeface="+mj-lt"/>
            </a:endParaRPr>
          </a:p>
        </p:txBody>
      </p:sp>
      <p:sp>
        <p:nvSpPr>
          <p:cNvPr id="3" name="Platshållare för innehåll 2"/>
          <p:cNvSpPr>
            <a:spLocks noGrp="1"/>
          </p:cNvSpPr>
          <p:nvPr>
            <p:ph idx="1"/>
          </p:nvPr>
        </p:nvSpPr>
        <p:spPr>
          <a:xfrm>
            <a:off x="457200" y="1851671"/>
            <a:ext cx="8229600" cy="2808311"/>
          </a:xfrm>
        </p:spPr>
        <p:txBody>
          <a:bodyPr>
            <a:noAutofit/>
          </a:bodyPr>
          <a:lstStyle/>
          <a:p>
            <a:r>
              <a:rPr lang="sv-SE" sz="1600" dirty="0"/>
              <a:t>RAG Regionavtal har fått i uppdrag att genomföra en genomlysning av pandemieffekterna och dess påverkan på avtalsbeloppen inför 2023 från samtliga tre regioner. </a:t>
            </a:r>
            <a:r>
              <a:rPr lang="sv-SE" sz="1600" dirty="0" smtClean="0"/>
              <a:t>Utredningen ska:</a:t>
            </a:r>
          </a:p>
          <a:p>
            <a:pPr marL="285750" indent="-285750">
              <a:buFont typeface="Arial" panose="020B0604020202020204" pitchFamily="34" charset="0"/>
              <a:buChar char="•"/>
            </a:pPr>
            <a:r>
              <a:rPr lang="sv-SE" sz="1600" dirty="0" smtClean="0"/>
              <a:t>Säkerställa </a:t>
            </a:r>
            <a:r>
              <a:rPr lang="sv-SE" sz="1600" dirty="0"/>
              <a:t>att alla tre regionernas KPP-underlag inte innehåller kostnadsdelar som ersatts via statliga ersättningar under pandemin. </a:t>
            </a:r>
            <a:r>
              <a:rPr lang="sv-SE" sz="1600" dirty="0" smtClean="0"/>
              <a:t/>
            </a:r>
            <a:br>
              <a:rPr lang="sv-SE" sz="1600" dirty="0" smtClean="0"/>
            </a:br>
            <a:endParaRPr lang="sv-SE" sz="1600" dirty="0" smtClean="0"/>
          </a:p>
          <a:p>
            <a:pPr marL="285750" indent="-285750">
              <a:buFont typeface="Arial" panose="020B0604020202020204" pitchFamily="34" charset="0"/>
              <a:buChar char="•"/>
            </a:pPr>
            <a:r>
              <a:rPr lang="sv-SE" sz="1600" dirty="0" smtClean="0"/>
              <a:t>Analysera </a:t>
            </a:r>
            <a:r>
              <a:rPr lang="sv-SE" sz="1600" dirty="0"/>
              <a:t>till vilken del beslut om egna regionala extraordinära kostnadsåtaganden för pandemin (exempelvis extra ersättningar) eller andra faktorer (exempelvis lägre produktionsvolymer) påverkat kostnadsökningen. </a:t>
            </a:r>
          </a:p>
          <a:p>
            <a:endParaRPr lang="sv-SE" sz="1600" dirty="0"/>
          </a:p>
        </p:txBody>
      </p:sp>
    </p:spTree>
    <p:extLst>
      <p:ext uri="{BB962C8B-B14F-4D97-AF65-F5344CB8AC3E}">
        <p14:creationId xmlns:p14="http://schemas.microsoft.com/office/powerpoint/2010/main" val="89003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3600" dirty="0" smtClean="0">
                <a:latin typeface="+mj-lt"/>
              </a:rPr>
              <a:t>Översikt av avtalsmodellen</a:t>
            </a:r>
            <a:endParaRPr lang="sv-SE" sz="3600" dirty="0">
              <a:latin typeface="+mj-lt"/>
            </a:endParaRPr>
          </a:p>
        </p:txBody>
      </p:sp>
      <p:sp>
        <p:nvSpPr>
          <p:cNvPr id="3" name="Platshållare för innehåll 2"/>
          <p:cNvSpPr>
            <a:spLocks noGrp="1"/>
          </p:cNvSpPr>
          <p:nvPr>
            <p:ph idx="1"/>
          </p:nvPr>
        </p:nvSpPr>
        <p:spPr>
          <a:xfrm>
            <a:off x="457200" y="1851671"/>
            <a:ext cx="8229600" cy="2808311"/>
          </a:xfrm>
        </p:spPr>
        <p:txBody>
          <a:bodyPr>
            <a:noAutofit/>
          </a:bodyPr>
          <a:lstStyle/>
          <a:p>
            <a:pPr marL="285750" indent="-285750">
              <a:buFont typeface="Arial" panose="020B0604020202020204" pitchFamily="34" charset="0"/>
              <a:buChar char="•"/>
            </a:pPr>
            <a:r>
              <a:rPr lang="sv-SE" sz="1600" dirty="0" err="1" smtClean="0"/>
              <a:t>Vårdflöden</a:t>
            </a:r>
            <a:r>
              <a:rPr lang="sv-SE" sz="1600" dirty="0" smtClean="0"/>
              <a:t> i alla riktningar betalas 65% fast och 35% rörligt (undantag finns, exempelvis primärvård)</a:t>
            </a:r>
            <a:br>
              <a:rPr lang="sv-SE" sz="1600" dirty="0" smtClean="0"/>
            </a:br>
            <a:endParaRPr lang="sv-SE" sz="1600" dirty="0" smtClean="0"/>
          </a:p>
          <a:p>
            <a:pPr marL="285750" indent="-285750">
              <a:buFont typeface="Arial" panose="020B0604020202020204" pitchFamily="34" charset="0"/>
              <a:buChar char="•"/>
            </a:pPr>
            <a:r>
              <a:rPr lang="sv-SE" sz="1600" dirty="0" smtClean="0"/>
              <a:t>Den fasta volymen beräknas som ett genomsnitt av rullande treårsperiod, för 2023 gäller åren 2019-2021 som bas</a:t>
            </a:r>
            <a:br>
              <a:rPr lang="sv-SE" sz="1600" dirty="0" smtClean="0"/>
            </a:br>
            <a:endParaRPr lang="sv-SE" sz="1600" dirty="0" smtClean="0"/>
          </a:p>
          <a:p>
            <a:pPr marL="285750" indent="-285750">
              <a:buFont typeface="Arial" panose="020B0604020202020204" pitchFamily="34" charset="0"/>
              <a:buChar char="•"/>
            </a:pPr>
            <a:r>
              <a:rPr lang="sv-SE" sz="1600" dirty="0" smtClean="0"/>
              <a:t>Kostnaden beräknas också utifrån 2019-2021, men indexeras upp till 2023 års prisläge</a:t>
            </a:r>
            <a:endParaRPr lang="sv-SE" sz="1600" dirty="0"/>
          </a:p>
        </p:txBody>
      </p:sp>
    </p:spTree>
    <p:extLst>
      <p:ext uri="{BB962C8B-B14F-4D97-AF65-F5344CB8AC3E}">
        <p14:creationId xmlns:p14="http://schemas.microsoft.com/office/powerpoint/2010/main" val="2528804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3600" dirty="0" smtClean="0">
                <a:latin typeface="+mj-lt"/>
              </a:rPr>
              <a:t>Produktion till grund för avtal 2023</a:t>
            </a:r>
            <a:endParaRPr lang="sv-SE" sz="3600" dirty="0">
              <a:latin typeface="+mj-lt"/>
            </a:endParaRPr>
          </a:p>
        </p:txBody>
      </p:sp>
      <p:sp>
        <p:nvSpPr>
          <p:cNvPr id="3" name="Platshållare för innehåll 2"/>
          <p:cNvSpPr>
            <a:spLocks noGrp="1"/>
          </p:cNvSpPr>
          <p:nvPr>
            <p:ph idx="1"/>
          </p:nvPr>
        </p:nvSpPr>
        <p:spPr>
          <a:xfrm>
            <a:off x="539552" y="3651870"/>
            <a:ext cx="8147248" cy="1008112"/>
          </a:xfrm>
        </p:spPr>
        <p:txBody>
          <a:bodyPr>
            <a:noAutofit/>
          </a:bodyPr>
          <a:lstStyle/>
          <a:p>
            <a:r>
              <a:rPr lang="sv-SE" sz="1600" dirty="0" smtClean="0"/>
              <a:t>RÖ står för 90,7 % av produktionen, RJL för 5,5 %, och RKL för 3,7%.</a:t>
            </a:r>
            <a:endParaRPr lang="sv-SE" sz="1600" dirty="0"/>
          </a:p>
        </p:txBody>
      </p:sp>
      <p:pic>
        <p:nvPicPr>
          <p:cNvPr id="4" name="Bildobjekt 3"/>
          <p:cNvPicPr/>
          <p:nvPr/>
        </p:nvPicPr>
        <p:blipFill>
          <a:blip r:embed="rId3">
            <a:extLst>
              <a:ext uri="{28A0092B-C50C-407E-A947-70E740481C1C}">
                <a14:useLocalDpi xmlns:a14="http://schemas.microsoft.com/office/drawing/2010/main" val="0"/>
              </a:ext>
            </a:extLst>
          </a:blip>
          <a:srcRect/>
          <a:stretch>
            <a:fillRect/>
          </a:stretch>
        </p:blipFill>
        <p:spPr bwMode="auto">
          <a:xfrm>
            <a:off x="2647950" y="1804987"/>
            <a:ext cx="3848100" cy="1533525"/>
          </a:xfrm>
          <a:prstGeom prst="rect">
            <a:avLst/>
          </a:prstGeom>
          <a:noFill/>
          <a:ln>
            <a:noFill/>
          </a:ln>
        </p:spPr>
      </p:pic>
    </p:spTree>
    <p:extLst>
      <p:ext uri="{BB962C8B-B14F-4D97-AF65-F5344CB8AC3E}">
        <p14:creationId xmlns:p14="http://schemas.microsoft.com/office/powerpoint/2010/main" val="78358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3600" dirty="0" smtClean="0">
                <a:latin typeface="+mj-lt"/>
              </a:rPr>
              <a:t>Skillnad mellan 2022 och 2023</a:t>
            </a:r>
            <a:endParaRPr lang="sv-SE" sz="3600" dirty="0">
              <a:latin typeface="+mj-lt"/>
            </a:endParaRPr>
          </a:p>
        </p:txBody>
      </p:sp>
      <p:sp>
        <p:nvSpPr>
          <p:cNvPr id="3" name="Platshållare för innehåll 2"/>
          <p:cNvSpPr>
            <a:spLocks noGrp="1"/>
          </p:cNvSpPr>
          <p:nvPr>
            <p:ph idx="1"/>
          </p:nvPr>
        </p:nvSpPr>
        <p:spPr>
          <a:xfrm>
            <a:off x="539552" y="3651870"/>
            <a:ext cx="8147248" cy="1008112"/>
          </a:xfrm>
        </p:spPr>
        <p:txBody>
          <a:bodyPr>
            <a:noAutofit/>
          </a:bodyPr>
          <a:lstStyle/>
          <a:p>
            <a:r>
              <a:rPr lang="sv-SE" sz="1600" dirty="0" smtClean="0"/>
              <a:t>Totala kostnaderna har ökat med 9,1 % medan total volym minskat med 2,4 %. </a:t>
            </a:r>
          </a:p>
          <a:p>
            <a:r>
              <a:rPr lang="sv-SE" sz="1600" dirty="0" smtClean="0"/>
              <a:t>Uppräkningsindex för 2023 är 5,1 %.</a:t>
            </a:r>
          </a:p>
          <a:p>
            <a:r>
              <a:rPr lang="sv-SE" sz="1600" dirty="0" smtClean="0"/>
              <a:t>Eftersom RÖ står får 90 % av produktionen är det Östergötlands mönster som styr avtalsbeloppens utveckling. </a:t>
            </a:r>
            <a:endParaRPr lang="sv-SE" sz="1600" dirty="0"/>
          </a:p>
        </p:txBody>
      </p:sp>
      <p:pic>
        <p:nvPicPr>
          <p:cNvPr id="5" name="Bildobjekt 4"/>
          <p:cNvPicPr/>
          <p:nvPr/>
        </p:nvPicPr>
        <p:blipFill>
          <a:blip r:embed="rId3">
            <a:extLst>
              <a:ext uri="{28A0092B-C50C-407E-A947-70E740481C1C}">
                <a14:useLocalDpi xmlns:a14="http://schemas.microsoft.com/office/drawing/2010/main" val="0"/>
              </a:ext>
            </a:extLst>
          </a:blip>
          <a:srcRect/>
          <a:stretch>
            <a:fillRect/>
          </a:stretch>
        </p:blipFill>
        <p:spPr bwMode="auto">
          <a:xfrm>
            <a:off x="827584" y="1569076"/>
            <a:ext cx="3143250" cy="1914525"/>
          </a:xfrm>
          <a:prstGeom prst="rect">
            <a:avLst/>
          </a:prstGeom>
          <a:noFill/>
          <a:ln>
            <a:noFill/>
          </a:ln>
        </p:spPr>
      </p:pic>
      <p:pic>
        <p:nvPicPr>
          <p:cNvPr id="6" name="Bildobjekt 5"/>
          <p:cNvPicPr/>
          <p:nvPr/>
        </p:nvPicPr>
        <p:blipFill>
          <a:blip r:embed="rId4">
            <a:extLst>
              <a:ext uri="{28A0092B-C50C-407E-A947-70E740481C1C}">
                <a14:useLocalDpi xmlns:a14="http://schemas.microsoft.com/office/drawing/2010/main" val="0"/>
              </a:ext>
            </a:extLst>
          </a:blip>
          <a:srcRect/>
          <a:stretch>
            <a:fillRect/>
          </a:stretch>
        </p:blipFill>
        <p:spPr bwMode="auto">
          <a:xfrm>
            <a:off x="4932040" y="1759576"/>
            <a:ext cx="3143250" cy="1724025"/>
          </a:xfrm>
          <a:prstGeom prst="rect">
            <a:avLst/>
          </a:prstGeom>
          <a:noFill/>
          <a:ln>
            <a:noFill/>
          </a:ln>
        </p:spPr>
      </p:pic>
    </p:spTree>
    <p:extLst>
      <p:ext uri="{BB962C8B-B14F-4D97-AF65-F5344CB8AC3E}">
        <p14:creationId xmlns:p14="http://schemas.microsoft.com/office/powerpoint/2010/main" val="924547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2372" y="411510"/>
            <a:ext cx="8229600" cy="857250"/>
          </a:xfrm>
        </p:spPr>
        <p:txBody>
          <a:bodyPr>
            <a:normAutofit fontScale="90000"/>
          </a:bodyPr>
          <a:lstStyle/>
          <a:p>
            <a:pPr algn="l"/>
            <a:r>
              <a:rPr lang="sv-SE" sz="3600" dirty="0" smtClean="0">
                <a:latin typeface="+mj-lt"/>
              </a:rPr>
              <a:t>Statsbidrag för covid-19 under pandemiåren</a:t>
            </a:r>
            <a:endParaRPr lang="sv-SE" sz="3600" dirty="0">
              <a:latin typeface="+mj-lt"/>
            </a:endParaRPr>
          </a:p>
        </p:txBody>
      </p:sp>
      <p:sp>
        <p:nvSpPr>
          <p:cNvPr id="3" name="Platshållare för innehåll 2"/>
          <p:cNvSpPr>
            <a:spLocks noGrp="1"/>
          </p:cNvSpPr>
          <p:nvPr>
            <p:ph idx="1"/>
          </p:nvPr>
        </p:nvSpPr>
        <p:spPr>
          <a:xfrm>
            <a:off x="472716" y="1275314"/>
            <a:ext cx="8219256" cy="3240651"/>
          </a:xfrm>
        </p:spPr>
        <p:txBody>
          <a:bodyPr>
            <a:noAutofit/>
          </a:bodyPr>
          <a:lstStyle/>
          <a:p>
            <a:pPr marL="285750" indent="-285750">
              <a:buFont typeface="Arial" panose="020B0604020202020204" pitchFamily="34" charset="0"/>
              <a:buChar char="•"/>
            </a:pPr>
            <a:r>
              <a:rPr lang="sv-SE" sz="1600" dirty="0" smtClean="0"/>
              <a:t>2020 ansökte man om ersättning motsvarande sina kostnader. Bidraget gick till producenten av vården (samt eventuellt även till köparen om man tagit med kostnader för köpt vård i ansökan)</a:t>
            </a:r>
          </a:p>
          <a:p>
            <a:pPr marL="285750" indent="-285750">
              <a:buFont typeface="Arial" panose="020B0604020202020204" pitchFamily="34" charset="0"/>
              <a:buChar char="•"/>
            </a:pPr>
            <a:r>
              <a:rPr lang="sv-SE" sz="1600" dirty="0" smtClean="0"/>
              <a:t>2021 till hemregionen utifrån befolkningsandel</a:t>
            </a:r>
          </a:p>
          <a:p>
            <a:pPr marL="285750" indent="-285750">
              <a:buFont typeface="Arial" panose="020B0604020202020204" pitchFamily="34" charset="0"/>
              <a:buChar char="•"/>
            </a:pPr>
            <a:endParaRPr lang="sv-SE" sz="1600" dirty="0"/>
          </a:p>
          <a:p>
            <a:r>
              <a:rPr lang="sv-SE" sz="1600" dirty="0" smtClean="0"/>
              <a:t>Statsbidraget var avsett för ”merkostnader </a:t>
            </a:r>
            <a:r>
              <a:rPr lang="sv-SE" sz="1600" dirty="0"/>
              <a:t>till följd av </a:t>
            </a:r>
            <a:r>
              <a:rPr lang="sv-SE" sz="1600" dirty="0" smtClean="0"/>
              <a:t>covid-19”, d.v.s. inte enbart för vård av sjuka.</a:t>
            </a:r>
          </a:p>
          <a:p>
            <a:endParaRPr lang="sv-SE" sz="1600" dirty="0"/>
          </a:p>
          <a:p>
            <a:r>
              <a:rPr lang="sv-SE" sz="1600" dirty="0" smtClean="0"/>
              <a:t>Ett annat statsbidrag relaterat till pandemin var sjuklönebidraget.</a:t>
            </a:r>
            <a:endParaRPr lang="sv-SE" sz="1600" dirty="0"/>
          </a:p>
        </p:txBody>
      </p:sp>
    </p:spTree>
    <p:extLst>
      <p:ext uri="{BB962C8B-B14F-4D97-AF65-F5344CB8AC3E}">
        <p14:creationId xmlns:p14="http://schemas.microsoft.com/office/powerpoint/2010/main" val="2341077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3600" dirty="0" err="1" smtClean="0">
                <a:latin typeface="+mj-lt"/>
              </a:rPr>
              <a:t>Covid</a:t>
            </a:r>
            <a:r>
              <a:rPr lang="sv-SE" sz="3600" dirty="0" smtClean="0">
                <a:latin typeface="+mj-lt"/>
              </a:rPr>
              <a:t>-vård åt varandra</a:t>
            </a:r>
            <a:endParaRPr lang="sv-SE" sz="3600" dirty="0">
              <a:latin typeface="+mj-lt"/>
            </a:endParaRPr>
          </a:p>
        </p:txBody>
      </p:sp>
      <p:sp>
        <p:nvSpPr>
          <p:cNvPr id="3" name="Platshållare för innehåll 2"/>
          <p:cNvSpPr>
            <a:spLocks noGrp="1"/>
          </p:cNvSpPr>
          <p:nvPr>
            <p:ph idx="1"/>
          </p:nvPr>
        </p:nvSpPr>
        <p:spPr>
          <a:xfrm>
            <a:off x="323528" y="3147814"/>
            <a:ext cx="8363272" cy="1512168"/>
          </a:xfrm>
        </p:spPr>
        <p:txBody>
          <a:bodyPr>
            <a:noAutofit/>
          </a:bodyPr>
          <a:lstStyle/>
          <a:p>
            <a:r>
              <a:rPr lang="sv-SE" sz="1600" dirty="0" smtClean="0"/>
              <a:t>2020, då statsbidraget gick till den som ansökte om ersättning, producerade vi marginellt med </a:t>
            </a:r>
            <a:r>
              <a:rPr lang="sv-SE" sz="1600" dirty="0" err="1" smtClean="0"/>
              <a:t>covid</a:t>
            </a:r>
            <a:r>
              <a:rPr lang="sv-SE" sz="1600" dirty="0" smtClean="0"/>
              <a:t>-vård åt varandra . 7,6 mnkr av 933 mnkr (0,8 %). Dessa 0,8 procent påverkar avtalet med 1/3, eftersom vi räknar på rullande 3-årsperioder. </a:t>
            </a:r>
          </a:p>
          <a:p>
            <a:endParaRPr lang="sv-SE" sz="1600" dirty="0"/>
          </a:p>
          <a:p>
            <a:r>
              <a:rPr lang="sv-SE" sz="1600" dirty="0" err="1" smtClean="0"/>
              <a:t>Covid</a:t>
            </a:r>
            <a:r>
              <a:rPr lang="sv-SE" sz="1600" dirty="0" smtClean="0"/>
              <a:t>-vård för egna länsbor har inte belastat avtalsberäkningen.</a:t>
            </a:r>
            <a:endParaRPr lang="sv-SE" sz="1600" dirty="0"/>
          </a:p>
        </p:txBody>
      </p:sp>
      <p:pic>
        <p:nvPicPr>
          <p:cNvPr id="4" name="Bildobjekt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40" y="1851025"/>
            <a:ext cx="5760720" cy="1441450"/>
          </a:xfrm>
          <a:prstGeom prst="rect">
            <a:avLst/>
          </a:prstGeom>
          <a:noFill/>
          <a:ln>
            <a:noFill/>
          </a:ln>
        </p:spPr>
      </p:pic>
    </p:spTree>
    <p:extLst>
      <p:ext uri="{BB962C8B-B14F-4D97-AF65-F5344CB8AC3E}">
        <p14:creationId xmlns:p14="http://schemas.microsoft.com/office/powerpoint/2010/main" val="738470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2372" y="411510"/>
            <a:ext cx="8229600" cy="857250"/>
          </a:xfrm>
        </p:spPr>
        <p:txBody>
          <a:bodyPr>
            <a:normAutofit/>
          </a:bodyPr>
          <a:lstStyle/>
          <a:p>
            <a:r>
              <a:rPr lang="sv-SE" sz="3600" dirty="0" smtClean="0"/>
              <a:t>Statsbidragsfinansierad vård i avtalet</a:t>
            </a:r>
            <a:endParaRPr lang="sv-SE" sz="3600" dirty="0">
              <a:latin typeface="+mj-lt"/>
            </a:endParaRPr>
          </a:p>
        </p:txBody>
      </p:sp>
      <p:sp>
        <p:nvSpPr>
          <p:cNvPr id="3" name="Platshållare för innehåll 2"/>
          <p:cNvSpPr>
            <a:spLocks noGrp="1"/>
          </p:cNvSpPr>
          <p:nvPr>
            <p:ph idx="1"/>
          </p:nvPr>
        </p:nvSpPr>
        <p:spPr>
          <a:xfrm>
            <a:off x="472716" y="1275314"/>
            <a:ext cx="8219256" cy="3240651"/>
          </a:xfrm>
        </p:spPr>
        <p:txBody>
          <a:bodyPr>
            <a:noAutofit/>
          </a:bodyPr>
          <a:lstStyle/>
          <a:p>
            <a:r>
              <a:rPr lang="sv-SE" sz="1400" dirty="0" smtClean="0"/>
              <a:t>Eftersom </a:t>
            </a:r>
            <a:r>
              <a:rPr lang="sv-SE" sz="1400" dirty="0"/>
              <a:t>det i princip bara vårdades patienter från det egna länet på de rena </a:t>
            </a:r>
            <a:r>
              <a:rPr lang="sv-SE" sz="1400" dirty="0" err="1"/>
              <a:t>covidavdelningarna</a:t>
            </a:r>
            <a:r>
              <a:rPr lang="sv-SE" sz="1400" dirty="0"/>
              <a:t> har Region Östergötland och Region Jönköpings län räknat bort den delen av bidraget, samt korresponderande kostnader i </a:t>
            </a:r>
            <a:r>
              <a:rPr lang="sv-SE" sz="1400" dirty="0" err="1"/>
              <a:t>kpp</a:t>
            </a:r>
            <a:r>
              <a:rPr lang="sv-SE" sz="1400" dirty="0"/>
              <a:t>-underlaget. Region Kalmar län </a:t>
            </a:r>
            <a:r>
              <a:rPr lang="sv-SE" sz="1400" dirty="0" smtClean="0"/>
              <a:t>har </a:t>
            </a:r>
            <a:r>
              <a:rPr lang="sv-SE" sz="1400" dirty="0"/>
              <a:t>inte kunnat isolera detta </a:t>
            </a:r>
            <a:r>
              <a:rPr lang="sv-SE" sz="1400" dirty="0" smtClean="0"/>
              <a:t>bidrag i </a:t>
            </a:r>
            <a:r>
              <a:rPr lang="sv-SE" sz="1400" dirty="0"/>
              <a:t>sitt KPP-underlag</a:t>
            </a:r>
            <a:r>
              <a:rPr lang="sv-SE" sz="1400" dirty="0" smtClean="0"/>
              <a:t>.</a:t>
            </a:r>
          </a:p>
          <a:p>
            <a:r>
              <a:rPr lang="sv-SE" sz="1400" dirty="0"/>
              <a:t> </a:t>
            </a:r>
            <a:r>
              <a:rPr lang="sv-SE" sz="1400" dirty="0" smtClean="0"/>
              <a:t>  Även bidrag för kostnader som inte fördelats ut i KPP-underlaget har räknats bort. Exempel på detta är primärvård och länstrafik.</a:t>
            </a:r>
            <a:endParaRPr lang="sv-SE" sz="1400" dirty="0"/>
          </a:p>
          <a:p>
            <a:endParaRPr lang="sv-SE" sz="1400" dirty="0"/>
          </a:p>
          <a:p>
            <a:r>
              <a:rPr lang="sv-SE" sz="1400" dirty="0" smtClean="0"/>
              <a:t>Med hänsyn till ovan har Region Östergötland fått statsbidrag som motsvarade </a:t>
            </a:r>
            <a:r>
              <a:rPr lang="sv-SE" sz="1400" b="1" dirty="0" smtClean="0"/>
              <a:t>0,68 %</a:t>
            </a:r>
            <a:r>
              <a:rPr lang="sv-SE" sz="1400" dirty="0" smtClean="0"/>
              <a:t> av det som ligger till grund för regionavtalet. Motsvarande för Region Jönköpings län är </a:t>
            </a:r>
            <a:r>
              <a:rPr lang="sv-SE" sz="1400" b="1" dirty="0" smtClean="0"/>
              <a:t>1,68 %</a:t>
            </a:r>
            <a:r>
              <a:rPr lang="sv-SE" sz="1400" dirty="0" smtClean="0"/>
              <a:t> och för Region Kalmar </a:t>
            </a:r>
            <a:r>
              <a:rPr lang="sv-SE" sz="1400" b="1" dirty="0" smtClean="0"/>
              <a:t>4,6 %</a:t>
            </a:r>
            <a:r>
              <a:rPr lang="sv-SE" sz="1400" dirty="0" smtClean="0"/>
              <a:t>.</a:t>
            </a:r>
          </a:p>
          <a:p>
            <a:endParaRPr lang="sv-SE" sz="1400" dirty="0"/>
          </a:p>
          <a:p>
            <a:r>
              <a:rPr lang="sv-SE" sz="1400" dirty="0" smtClean="0"/>
              <a:t>Det motsvarar 2,1 mnkr för RÖ, 360 tkr för RJL</a:t>
            </a:r>
          </a:p>
          <a:p>
            <a:r>
              <a:rPr lang="sv-SE" sz="1400" dirty="0" smtClean="0"/>
              <a:t>samt 520 tkr för RKL.</a:t>
            </a:r>
            <a:endParaRPr lang="sv-SE" sz="1400" dirty="0"/>
          </a:p>
        </p:txBody>
      </p:sp>
      <p:pic>
        <p:nvPicPr>
          <p:cNvPr id="4" name="Bildobjekt 3"/>
          <p:cNvPicPr>
            <a:picLocks noChangeAspect="1"/>
          </p:cNvPicPr>
          <p:nvPr/>
        </p:nvPicPr>
        <p:blipFill>
          <a:blip r:embed="rId3"/>
          <a:stretch>
            <a:fillRect/>
          </a:stretch>
        </p:blipFill>
        <p:spPr>
          <a:xfrm>
            <a:off x="4860032" y="3363838"/>
            <a:ext cx="3277040" cy="1152127"/>
          </a:xfrm>
          <a:prstGeom prst="rect">
            <a:avLst/>
          </a:prstGeom>
        </p:spPr>
      </p:pic>
    </p:spTree>
    <p:extLst>
      <p:ext uri="{BB962C8B-B14F-4D97-AF65-F5344CB8AC3E}">
        <p14:creationId xmlns:p14="http://schemas.microsoft.com/office/powerpoint/2010/main" val="2585638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2372" y="411510"/>
            <a:ext cx="8229600" cy="857250"/>
          </a:xfrm>
        </p:spPr>
        <p:txBody>
          <a:bodyPr>
            <a:normAutofit fontScale="90000"/>
          </a:bodyPr>
          <a:lstStyle/>
          <a:p>
            <a:r>
              <a:rPr lang="sv-SE" sz="3600" dirty="0" smtClean="0"/>
              <a:t>Regionala extraordinära kostnadsåtaganden</a:t>
            </a:r>
            <a:endParaRPr lang="sv-SE" sz="3600" dirty="0">
              <a:latin typeface="+mj-lt"/>
            </a:endParaRPr>
          </a:p>
        </p:txBody>
      </p:sp>
      <p:sp>
        <p:nvSpPr>
          <p:cNvPr id="3" name="Platshållare för innehåll 2"/>
          <p:cNvSpPr>
            <a:spLocks noGrp="1"/>
          </p:cNvSpPr>
          <p:nvPr>
            <p:ph idx="1"/>
          </p:nvPr>
        </p:nvSpPr>
        <p:spPr>
          <a:xfrm>
            <a:off x="472716" y="1275314"/>
            <a:ext cx="8219256" cy="3240651"/>
          </a:xfrm>
        </p:spPr>
        <p:txBody>
          <a:bodyPr>
            <a:noAutofit/>
          </a:bodyPr>
          <a:lstStyle/>
          <a:p>
            <a:pPr marL="285750" indent="-285750">
              <a:buFont typeface="Arial" panose="020B0604020202020204" pitchFamily="34" charset="0"/>
              <a:buChar char="•"/>
            </a:pPr>
            <a:r>
              <a:rPr lang="sv-SE" sz="1800" dirty="0" smtClean="0"/>
              <a:t>Exakt vilka extra ersättningar som betalats ut i respektive region har varit för detaljerat för att lista.</a:t>
            </a:r>
            <a:br>
              <a:rPr lang="sv-SE" sz="1800" dirty="0" smtClean="0"/>
            </a:br>
            <a:endParaRPr lang="sv-SE" sz="1800" dirty="0" smtClean="0"/>
          </a:p>
          <a:p>
            <a:pPr marL="285750" indent="-285750">
              <a:buFont typeface="Arial" panose="020B0604020202020204" pitchFamily="34" charset="0"/>
              <a:buChar char="•"/>
            </a:pPr>
            <a:r>
              <a:rPr lang="sv-SE" sz="1800" dirty="0" smtClean="0"/>
              <a:t>De särskilda </a:t>
            </a:r>
            <a:r>
              <a:rPr lang="sv-SE" sz="1800" dirty="0" err="1" smtClean="0"/>
              <a:t>covid</a:t>
            </a:r>
            <a:r>
              <a:rPr lang="sv-SE" sz="1800" dirty="0" smtClean="0"/>
              <a:t>-avdelningarna, och de ersättningar som använts för att bemanna dessa, har inte påverkat avtalet.</a:t>
            </a:r>
            <a:br>
              <a:rPr lang="sv-SE" sz="1800" dirty="0" smtClean="0"/>
            </a:br>
            <a:endParaRPr lang="sv-SE" sz="1800" dirty="0" smtClean="0"/>
          </a:p>
          <a:p>
            <a:pPr marL="285750" indent="-285750">
              <a:buFont typeface="Arial" panose="020B0604020202020204" pitchFamily="34" charset="0"/>
              <a:buChar char="•"/>
            </a:pPr>
            <a:r>
              <a:rPr lang="sv-SE" sz="1800" dirty="0" smtClean="0"/>
              <a:t>Personal som haft krislägesavtal, tagit extrapass, fått övertidsersättningar och dylikt har vårdat patienter från andra Regioner inom SÖSR och finns därmed med i avtalsunderlaget. Detta gäller då även den högspecialiserade vården på universitetssjukhuset i Linköping. </a:t>
            </a:r>
            <a:endParaRPr lang="sv-SE" sz="1800" dirty="0"/>
          </a:p>
        </p:txBody>
      </p:sp>
    </p:spTree>
    <p:extLst>
      <p:ext uri="{BB962C8B-B14F-4D97-AF65-F5344CB8AC3E}">
        <p14:creationId xmlns:p14="http://schemas.microsoft.com/office/powerpoint/2010/main" val="705027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2657</TotalTime>
  <Words>792</Words>
  <Application>Microsoft Office PowerPoint</Application>
  <PresentationFormat>Bildspel på skärmen (16:9)</PresentationFormat>
  <Paragraphs>64</Paragraphs>
  <Slides>12</Slides>
  <Notes>11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Times New Roman</vt:lpstr>
      <vt:lpstr>Office-tema</vt:lpstr>
      <vt:lpstr>Rapport kostnadsutveckling under pandemin och dess påverkan på regionavtalet</vt:lpstr>
      <vt:lpstr>Bakgrund till rapporten</vt:lpstr>
      <vt:lpstr>Översikt av avtalsmodellen</vt:lpstr>
      <vt:lpstr>Produktion till grund för avtal 2023</vt:lpstr>
      <vt:lpstr>Skillnad mellan 2022 och 2023</vt:lpstr>
      <vt:lpstr>Statsbidrag för covid-19 under pandemiåren</vt:lpstr>
      <vt:lpstr>Covid-vård åt varandra</vt:lpstr>
      <vt:lpstr>Statsbidragsfinansierad vård i avtalet</vt:lpstr>
      <vt:lpstr>Regionala extraordinära kostnadsåtaganden</vt:lpstr>
      <vt:lpstr>Volymminskningens påverkan på avtalet</vt:lpstr>
      <vt:lpstr>Sammanfattningsvis</vt:lpstr>
      <vt:lpstr>www.sydostrasjukvardsregionen.se </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Thålin Conny</dc:creator>
  <cp:lastModifiedBy>Yngvesson Strid Susanne</cp:lastModifiedBy>
  <cp:revision>110</cp:revision>
  <dcterms:created xsi:type="dcterms:W3CDTF">2018-10-12T09:18:07Z</dcterms:created>
  <dcterms:modified xsi:type="dcterms:W3CDTF">2023-04-14T07:58:20Z</dcterms:modified>
</cp:coreProperties>
</file>