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71" r:id="rId12"/>
    <p:sldId id="272" r:id="rId13"/>
    <p:sldId id="273" r:id="rId14"/>
    <p:sldId id="270" r:id="rId15"/>
    <p:sldId id="268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EAC66-6110-4022-8422-F9EE8E519DF4}" type="datetimeFigureOut">
              <a:rPr lang="sv-SE" smtClean="0"/>
              <a:t>2023-04-04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60331-898E-4FF8-B9C9-52D752084F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33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Gynekologisk kirurgi är ett av de områden där</a:t>
            </a:r>
            <a:r>
              <a:rPr lang="sv-SE" baseline="0" dirty="0"/>
              <a:t> vi har haft störs samarbete mellan regionerna.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60331-898E-4FF8-B9C9-52D752084FE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24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F3291F-9DCB-46ED-BF32-F247FD2AAAA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73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97562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sida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3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när du behöver hela satsytan</a:t>
            </a:r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4990DEF-B8AA-49A6-8D03-6D3B9291E51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9"/>
            <a:ext cx="6713035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165593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6530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3600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10804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226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13510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4636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10859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5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7" y="177657"/>
            <a:ext cx="11822785" cy="5418299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377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377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9"/>
            <a:ext cx="6713035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44527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116036" y="1118585"/>
            <a:ext cx="1477328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333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116036" y="1842484"/>
            <a:ext cx="1477328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121917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333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467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37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://icd.internetmedicin.se/kva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4608" y="1412777"/>
            <a:ext cx="11822785" cy="3296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1219170">
              <a:lnSpc>
                <a:spcPct val="120000"/>
              </a:lnSpc>
            </a:pPr>
            <a:r>
              <a:rPr lang="sv-SE" sz="4400" dirty="0">
                <a:solidFill>
                  <a:prstClr val="black"/>
                </a:solidFill>
              </a:rPr>
              <a:t>Regiongemensam operationsplanering</a:t>
            </a:r>
          </a:p>
          <a:p>
            <a:pPr algn="ctr" defTabSz="1219170">
              <a:lnSpc>
                <a:spcPct val="120000"/>
              </a:lnSpc>
            </a:pPr>
            <a:endParaRPr lang="sv-SE" sz="32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endParaRPr lang="sv-SE" sz="28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sz="3200" dirty="0">
                <a:solidFill>
                  <a:prstClr val="black"/>
                </a:solidFill>
              </a:rPr>
              <a:t>Sydöstra sjukvårdsregionen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079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916486" y="659738"/>
            <a:ext cx="8359028" cy="3296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1219170">
              <a:lnSpc>
                <a:spcPct val="120000"/>
              </a:lnSpc>
            </a:pPr>
            <a:r>
              <a:rPr lang="sv-SE" sz="3600" dirty="0">
                <a:solidFill>
                  <a:prstClr val="black"/>
                </a:solidFill>
              </a:rPr>
              <a:t>Fördelar och vinster 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Att lära av varandra. Arbetsgruppen har möten för att diskutera olika arbetssätt och förstå varandras arbetssätt.</a:t>
            </a:r>
          </a:p>
          <a:p>
            <a:pPr algn="ctr" defTabSz="1219170">
              <a:lnSpc>
                <a:spcPct val="120000"/>
              </a:lnSpc>
            </a:pPr>
            <a:endParaRPr lang="sv-SE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Förflyttningar av patienter har gjorts för att öka graden av jämlik vård.</a:t>
            </a:r>
          </a:p>
          <a:p>
            <a:pPr algn="ctr" defTabSz="1219170">
              <a:lnSpc>
                <a:spcPct val="120000"/>
              </a:lnSpc>
            </a:pPr>
            <a:endParaRPr lang="sv-SE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Öppen och transparent dialog gällande tillgänglighet i ett övergripande perspektiv.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48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916486" y="659738"/>
            <a:ext cx="8359028" cy="3296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1219170">
              <a:lnSpc>
                <a:spcPct val="120000"/>
              </a:lnSpc>
            </a:pPr>
            <a:r>
              <a:rPr lang="sv-SE" sz="3600" dirty="0">
                <a:solidFill>
                  <a:prstClr val="black"/>
                </a:solidFill>
              </a:rPr>
              <a:t>Nya samarbeten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sz="2000" b="1" dirty="0">
                <a:solidFill>
                  <a:prstClr val="black"/>
                </a:solidFill>
              </a:rPr>
              <a:t>Kirurgkliniken </a:t>
            </a:r>
          </a:p>
          <a:p>
            <a:pPr algn="ctr" defTabSz="1219170">
              <a:lnSpc>
                <a:spcPct val="120000"/>
              </a:lnSpc>
            </a:pPr>
            <a:r>
              <a:rPr lang="sv-SE" sz="2000" dirty="0">
                <a:solidFill>
                  <a:prstClr val="black"/>
                </a:solidFill>
              </a:rPr>
              <a:t>Höglandssjukhuset i Eksjö har erbjudit att stötta SÖSR med 1-2 patienter per vecka, företrädelsevis nedre </a:t>
            </a:r>
            <a:r>
              <a:rPr lang="sv-SE" sz="2000" dirty="0" err="1">
                <a:solidFill>
                  <a:prstClr val="black"/>
                </a:solidFill>
              </a:rPr>
              <a:t>gastrokirurgi</a:t>
            </a:r>
            <a:r>
              <a:rPr lang="sv-SE" sz="2000" dirty="0">
                <a:solidFill>
                  <a:prstClr val="black"/>
                </a:solidFill>
              </a:rPr>
              <a:t>.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sz="2000" dirty="0">
                <a:solidFill>
                  <a:prstClr val="black"/>
                </a:solidFill>
              </a:rPr>
              <a:t>Värnamo sjukhus har erbjudit att stötta SÖSR med 1 patient varannan vecka, företrädelsevis nedre </a:t>
            </a:r>
            <a:r>
              <a:rPr lang="sv-SE" sz="2000" dirty="0" err="1">
                <a:solidFill>
                  <a:prstClr val="black"/>
                </a:solidFill>
              </a:rPr>
              <a:t>gastrokirurgi</a:t>
            </a:r>
            <a:r>
              <a:rPr lang="sv-SE" sz="2000" dirty="0">
                <a:solidFill>
                  <a:prstClr val="black"/>
                </a:solidFill>
              </a:rPr>
              <a:t>.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sz="2000" dirty="0">
                <a:solidFill>
                  <a:prstClr val="black"/>
                </a:solidFill>
              </a:rPr>
              <a:t>Syftet är att stödja cancerprocessen i SÖSR.</a:t>
            </a:r>
          </a:p>
        </p:txBody>
      </p:sp>
    </p:spTree>
    <p:extLst>
      <p:ext uri="{BB962C8B-B14F-4D97-AF65-F5344CB8AC3E}">
        <p14:creationId xmlns:p14="http://schemas.microsoft.com/office/powerpoint/2010/main" val="240319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916486" y="659738"/>
            <a:ext cx="8359028" cy="3296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1219170">
              <a:lnSpc>
                <a:spcPct val="120000"/>
              </a:lnSpc>
            </a:pPr>
            <a:r>
              <a:rPr lang="sv-SE" sz="3600" dirty="0">
                <a:solidFill>
                  <a:prstClr val="black"/>
                </a:solidFill>
              </a:rPr>
              <a:t>Nya samarbeten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sz="2000" b="1" dirty="0">
                <a:solidFill>
                  <a:prstClr val="black"/>
                </a:solidFill>
              </a:rPr>
              <a:t>Ögonkliniken </a:t>
            </a:r>
          </a:p>
          <a:p>
            <a:pPr algn="ctr" defTabSz="1219170">
              <a:lnSpc>
                <a:spcPct val="120000"/>
              </a:lnSpc>
            </a:pPr>
            <a:r>
              <a:rPr lang="sv-SE" sz="2000" dirty="0">
                <a:solidFill>
                  <a:prstClr val="black"/>
                </a:solidFill>
              </a:rPr>
              <a:t>Ögonkliniken Jönköping inleder ett samarbete med Västervik. Västervik kommer att skicka cirka 50 – 75 patienter i behov av kataraktoperation till Jönköping. 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sz="2000" dirty="0">
                <a:solidFill>
                  <a:prstClr val="black"/>
                </a:solidFill>
              </a:rPr>
              <a:t>Om detta samarbete faller väl ut kommer eventuellt 2 – 3 ytterligare tillfällen att planeras under 2023. Vilket skulle leda till cirka 150 operationer totalt under året. </a:t>
            </a:r>
          </a:p>
        </p:txBody>
      </p:sp>
    </p:spTree>
    <p:extLst>
      <p:ext uri="{BB962C8B-B14F-4D97-AF65-F5344CB8AC3E}">
        <p14:creationId xmlns:p14="http://schemas.microsoft.com/office/powerpoint/2010/main" val="2135228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916486" y="659738"/>
            <a:ext cx="8359028" cy="3296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1219170">
              <a:lnSpc>
                <a:spcPct val="120000"/>
              </a:lnSpc>
            </a:pPr>
            <a:r>
              <a:rPr lang="sv-SE" sz="3600" dirty="0">
                <a:solidFill>
                  <a:prstClr val="black"/>
                </a:solidFill>
              </a:rPr>
              <a:t>Pågående samarbeten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sz="2000" b="1" dirty="0">
                <a:solidFill>
                  <a:prstClr val="black"/>
                </a:solidFill>
              </a:rPr>
              <a:t>Kvinnokliniken</a:t>
            </a:r>
          </a:p>
          <a:p>
            <a:pPr algn="ctr" defTabSz="1219170">
              <a:lnSpc>
                <a:spcPct val="120000"/>
              </a:lnSpc>
            </a:pPr>
            <a:r>
              <a:rPr lang="sv-SE" sz="2000" dirty="0">
                <a:solidFill>
                  <a:prstClr val="black"/>
                </a:solidFill>
              </a:rPr>
              <a:t>Kvinnoklinikerna i RJL har under några månader haft samarbete med både RÖ och RKL för att stötta med kirurgi. Under våren pausat i Jönköping men fortsätter enligt plan i Eksjö. 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sz="2000" dirty="0">
                <a:solidFill>
                  <a:prstClr val="black"/>
                </a:solidFill>
              </a:rPr>
              <a:t>Ett nätverk för operationsplanerare är under uppstart.</a:t>
            </a:r>
          </a:p>
        </p:txBody>
      </p:sp>
    </p:spTree>
    <p:extLst>
      <p:ext uri="{BB962C8B-B14F-4D97-AF65-F5344CB8AC3E}">
        <p14:creationId xmlns:p14="http://schemas.microsoft.com/office/powerpoint/2010/main" val="1260159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916486" y="1574140"/>
            <a:ext cx="8359028" cy="3296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1219170">
              <a:lnSpc>
                <a:spcPct val="120000"/>
              </a:lnSpc>
            </a:pPr>
            <a:r>
              <a:rPr lang="sv-SE" sz="3600" dirty="0">
                <a:solidFill>
                  <a:prstClr val="black"/>
                </a:solidFill>
              </a:rPr>
              <a:t>Utveckling av samarbetet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Utveckling av tydligare uppdrag och direktiv gentemot RPO för att få skarpare aktiviteter och mer samarbete i praktiken.</a:t>
            </a:r>
          </a:p>
          <a:p>
            <a:pPr algn="ctr" defTabSz="1219170">
              <a:lnSpc>
                <a:spcPct val="120000"/>
              </a:lnSpc>
            </a:pPr>
            <a:endParaRPr lang="sv-SE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Hitta rätt mötesplatser där dialogen kring samarbete och omfördelning i SÖSR kan tas och beslutas kring.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12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2192000" cy="5952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4267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7548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4608" y="1412777"/>
            <a:ext cx="11822785" cy="3296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1219170">
              <a:lnSpc>
                <a:spcPct val="120000"/>
              </a:lnSpc>
            </a:pPr>
            <a:r>
              <a:rPr lang="sv-SE" sz="3600" dirty="0">
                <a:solidFill>
                  <a:prstClr val="black"/>
                </a:solidFill>
              </a:rPr>
              <a:t>Arbetsgrupp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Carl Tenvert, Region Jönköpings län</a:t>
            </a: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 Erik Abrahamsson och Iman Pereira Olivares, Region Östergötland</a:t>
            </a: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 Mari Bergeling, Region Kalmar län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5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916486" y="1514377"/>
            <a:ext cx="8359028" cy="3296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1219170">
              <a:lnSpc>
                <a:spcPct val="120000"/>
              </a:lnSpc>
            </a:pPr>
            <a:r>
              <a:rPr lang="sv-SE" sz="3600" dirty="0">
                <a:solidFill>
                  <a:prstClr val="black"/>
                </a:solidFill>
              </a:rPr>
              <a:t>Syfte och mål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Skapa en gemensam bild av tillgängligheten till operation/åtgärd i sydöstra sjukvårdsregionen och om möjligt föreslå omfördelningar för att skapa jämlik vård.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9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916486" y="1514377"/>
            <a:ext cx="8095732" cy="3296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1219170">
              <a:lnSpc>
                <a:spcPct val="120000"/>
              </a:lnSpc>
            </a:pPr>
            <a:r>
              <a:rPr lang="sv-SE" sz="3600" dirty="0">
                <a:solidFill>
                  <a:prstClr val="black"/>
                </a:solidFill>
              </a:rPr>
              <a:t>Arbetssätt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Data gällande operation/åtgärd sammanställs varje månad. Analys av data utförs av arbetsgruppen. Arbetsgruppen rapporterar varje månad till:</a:t>
            </a: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Sjukvårdsdirektör i Region Jönköpings län</a:t>
            </a: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Vårddirektörer i Region Östergötland</a:t>
            </a: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Hälso- och sjukvårdsdirektör i Region Kalmar län 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87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916486" y="1514377"/>
            <a:ext cx="8359028" cy="3296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1219170">
              <a:lnSpc>
                <a:spcPct val="120000"/>
              </a:lnSpc>
            </a:pPr>
            <a:r>
              <a:rPr lang="sv-SE" sz="3600" dirty="0">
                <a:solidFill>
                  <a:prstClr val="black"/>
                </a:solidFill>
              </a:rPr>
              <a:t>Rapporten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Rapporten presenterar aktuell data på hur tillgängligheten ser ut i respektive specialitet. Rekommendationer presenteras av arbetsgruppen och diskuteras under avrapporteringen. Uppdrag och data går sedan ut till specifika kliniker eller som information till RPO.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0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 txBox="1">
            <a:spLocks noGrp="1"/>
          </p:cNvSpPr>
          <p:nvPr>
            <p:ph idx="1"/>
          </p:nvPr>
        </p:nvSpPr>
        <p:spPr>
          <a:xfrm>
            <a:off x="824797" y="1279474"/>
            <a:ext cx="9195102" cy="44751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  <a:cs typeface="+mn-cs"/>
              </a:rPr>
              <a:t>Underlaget innehåller data rapporterad från respektive region inom SÖSR, källa är väntetidsuppföljningen i Cosmic.</a:t>
            </a:r>
          </a:p>
          <a:p>
            <a:endParaRPr lang="sv-SE" sz="2000" dirty="0">
              <a:latin typeface="+mj-lt"/>
              <a:cs typeface="+mn-cs"/>
            </a:endParaRPr>
          </a:p>
          <a:p>
            <a:r>
              <a:rPr lang="sv-SE" sz="2000" dirty="0">
                <a:latin typeface="+mj-lt"/>
                <a:cs typeface="+mn-cs"/>
              </a:rPr>
              <a:t>Grupperingen i så kallade medicinska verksamhetsområden utgår från </a:t>
            </a:r>
            <a:r>
              <a:rPr lang="sv-SE" sz="2000" dirty="0">
                <a:hlinkClick r:id="rId2"/>
              </a:rPr>
              <a:t>Åtgärdskoder - KVÅ - icd.nu</a:t>
            </a:r>
            <a:r>
              <a:rPr lang="sv-SE" sz="2000" dirty="0"/>
              <a:t>, utgångspunkt för indelning är kopplad till regionala programområden, RPO förutom områdena hjärt- och neurokirurgi. </a:t>
            </a:r>
          </a:p>
          <a:p>
            <a:endParaRPr lang="sv-SE" sz="1867" dirty="0">
              <a:latin typeface="+mj-lt"/>
              <a:cs typeface="+mn-cs"/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cs typeface="+mn-cs"/>
              </a:rPr>
              <a:t>Gynekologisk kirurgi – L, M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cs typeface="+mn-cs"/>
              </a:rPr>
              <a:t>Hjärtkirurgi – F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cs typeface="+mn-cs"/>
              </a:rPr>
              <a:t>Kirurgi, kärl- och plastikkirurgi – B, G, H, J,V, Q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cs typeface="+mn-cs"/>
              </a:rPr>
              <a:t>Neurokirurgi – A </a:t>
            </a:r>
            <a:r>
              <a:rPr lang="sv-SE" sz="900" dirty="0">
                <a:latin typeface="+mj-lt"/>
                <a:cs typeface="+mn-cs"/>
              </a:rPr>
              <a:t>(exkl. operationer på perifera nerver)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cs typeface="+mn-cs"/>
              </a:rPr>
              <a:t>Ortopedisk kirurgi – N, A </a:t>
            </a:r>
            <a:r>
              <a:rPr lang="sv-SE" sz="900" dirty="0">
                <a:latin typeface="+mj-lt"/>
                <a:cs typeface="+mn-cs"/>
              </a:rPr>
              <a:t>(operationer på perifera nerver)</a:t>
            </a:r>
            <a:endParaRPr lang="sv-SE" sz="1400" dirty="0">
              <a:latin typeface="+mj-lt"/>
              <a:cs typeface="+mn-cs"/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cs typeface="+mn-cs"/>
              </a:rPr>
              <a:t>Urologisk kirurgi – K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cs typeface="+mn-cs"/>
              </a:rPr>
              <a:t>Ögonkirurgi – C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sv-SE" sz="1400" dirty="0">
                <a:latin typeface="+mj-lt"/>
                <a:cs typeface="+mn-cs"/>
              </a:rPr>
              <a:t>Öron-, näs- och halskirurgi – D och E </a:t>
            </a:r>
            <a:r>
              <a:rPr lang="sv-SE" sz="900" dirty="0">
                <a:latin typeface="+mj-lt"/>
                <a:cs typeface="+mn-cs"/>
              </a:rPr>
              <a:t>(exklusive tandingrepp)</a:t>
            </a:r>
          </a:p>
        </p:txBody>
      </p:sp>
      <p:pic>
        <p:nvPicPr>
          <p:cNvPr id="5" name="Bildobjekt 4" descr="Skärmurklipp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09"/>
          <a:stretch/>
        </p:blipFill>
        <p:spPr>
          <a:xfrm>
            <a:off x="6245596" y="3395451"/>
            <a:ext cx="2740494" cy="2859673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3477335" y="455794"/>
            <a:ext cx="5237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>
                <a:latin typeface="+mj-lt"/>
              </a:rPr>
              <a:t>Rapportens uppbyggnad</a:t>
            </a:r>
          </a:p>
        </p:txBody>
      </p:sp>
    </p:spTree>
    <p:extLst>
      <p:ext uri="{BB962C8B-B14F-4D97-AF65-F5344CB8AC3E}">
        <p14:creationId xmlns:p14="http://schemas.microsoft.com/office/powerpoint/2010/main" val="406132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FDE7D1-2E79-4683-F36A-F4BCF2A97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149549"/>
            <a:ext cx="10443045" cy="5882951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8208235" y="3228587"/>
            <a:ext cx="2880320" cy="194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sv-SE" sz="667" i="1" dirty="0">
                <a:solidFill>
                  <a:srgbClr val="FF0000"/>
                </a:solidFill>
                <a:latin typeface="Arial"/>
              </a:rPr>
              <a:t>OBS! RÖ Ortopedisk kirurgi; väntande till Capio Motala saknas</a:t>
            </a:r>
          </a:p>
        </p:txBody>
      </p:sp>
    </p:spTree>
    <p:extLst>
      <p:ext uri="{BB962C8B-B14F-4D97-AF65-F5344CB8AC3E}">
        <p14:creationId xmlns:p14="http://schemas.microsoft.com/office/powerpoint/2010/main" val="114707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/>
        </p:nvSpPr>
        <p:spPr>
          <a:xfrm>
            <a:off x="391416" y="260648"/>
            <a:ext cx="6936514" cy="37965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defTabSz="1219170"/>
            <a:r>
              <a:rPr lang="sv-SE" sz="1867" dirty="0">
                <a:solidFill>
                  <a:srgbClr val="363636"/>
                </a:solidFill>
                <a:latin typeface="Arial"/>
              </a:rPr>
              <a:t>Förändring i antal väntande per medicinskt verksamhetsområde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686391" y="1124745"/>
            <a:ext cx="1411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sv-SE" sz="1600" dirty="0">
                <a:solidFill>
                  <a:srgbClr val="363636"/>
                </a:solidFill>
                <a:latin typeface="Arial"/>
              </a:rPr>
              <a:t>Totalt antal väntande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686391" y="3813043"/>
            <a:ext cx="1411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sv-SE" sz="1600" dirty="0">
                <a:solidFill>
                  <a:srgbClr val="363636"/>
                </a:solidFill>
                <a:latin typeface="Arial"/>
              </a:rPr>
              <a:t>Väntande &gt;180 dagar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78E84E-78D7-E058-08AF-E419C0FBE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7542" y="671018"/>
            <a:ext cx="9456373" cy="5304677"/>
          </a:xfrm>
          <a:prstGeom prst="rect">
            <a:avLst/>
          </a:prstGeom>
        </p:spPr>
      </p:pic>
      <p:sp>
        <p:nvSpPr>
          <p:cNvPr id="2" name="Rektangel med rundade hörn 1"/>
          <p:cNvSpPr/>
          <p:nvPr/>
        </p:nvSpPr>
        <p:spPr>
          <a:xfrm>
            <a:off x="1801091" y="591127"/>
            <a:ext cx="2549236" cy="5615709"/>
          </a:xfrm>
          <a:prstGeom prst="roundRect">
            <a:avLst>
              <a:gd name="adj" fmla="val 8126"/>
            </a:avLst>
          </a:pr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475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916486" y="659738"/>
            <a:ext cx="8359028" cy="329676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defTabSz="1219170">
              <a:lnSpc>
                <a:spcPct val="120000"/>
              </a:lnSpc>
            </a:pPr>
            <a:r>
              <a:rPr lang="sv-SE" sz="3600" dirty="0">
                <a:solidFill>
                  <a:prstClr val="black"/>
                </a:solidFill>
              </a:rPr>
              <a:t>Utmaningar 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Administration: </a:t>
            </a: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Praktiskt arbete för att flytta patienter mellan regionerna</a:t>
            </a:r>
          </a:p>
          <a:p>
            <a:pPr algn="ctr" defTabSz="1219170">
              <a:lnSpc>
                <a:spcPct val="120000"/>
              </a:lnSpc>
            </a:pPr>
            <a:endParaRPr lang="sv-SE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Kulturfrågor:</a:t>
            </a: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Resande, utbildning av ST, förlora kompetens </a:t>
            </a:r>
          </a:p>
          <a:p>
            <a:pPr algn="ctr" defTabSz="1219170">
              <a:lnSpc>
                <a:spcPct val="120000"/>
              </a:lnSpc>
            </a:pPr>
            <a:endParaRPr lang="sv-SE" dirty="0">
              <a:solidFill>
                <a:prstClr val="black"/>
              </a:solidFill>
            </a:endParaRP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Produktionsplanering:</a:t>
            </a:r>
          </a:p>
          <a:p>
            <a:pPr algn="ctr" defTabSz="1219170">
              <a:lnSpc>
                <a:spcPct val="120000"/>
              </a:lnSpc>
            </a:pPr>
            <a:r>
              <a:rPr lang="sv-SE" dirty="0">
                <a:solidFill>
                  <a:prstClr val="black"/>
                </a:solidFill>
              </a:rPr>
              <a:t>Regionerna registrerar inte lika, arbete att sammanställa och jämföra blir komplicerat, tolkar riktlinjer olika</a:t>
            </a:r>
          </a:p>
          <a:p>
            <a:pPr algn="ctr" defTabSz="1219170">
              <a:lnSpc>
                <a:spcPct val="120000"/>
              </a:lnSpc>
            </a:pPr>
            <a:endParaRPr lang="sv-S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554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</TotalTime>
  <Words>555</Words>
  <Application>Microsoft Office PowerPoint</Application>
  <PresentationFormat>Bredbild</PresentationFormat>
  <Paragraphs>84</Paragraphs>
  <Slides>15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1_Office-tema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www.sydostrasjukvardsregionen.se 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Tenvert Carl</dc:creator>
  <cp:lastModifiedBy>Yngvesson Strid Susanne</cp:lastModifiedBy>
  <cp:revision>15</cp:revision>
  <dcterms:created xsi:type="dcterms:W3CDTF">2023-03-08T08:14:39Z</dcterms:created>
  <dcterms:modified xsi:type="dcterms:W3CDTF">2023-04-04T15:04:29Z</dcterms:modified>
</cp:coreProperties>
</file>