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"/>
  </p:notesMasterIdLst>
  <p:sldIdLst>
    <p:sldId id="270" r:id="rId2"/>
    <p:sldId id="272" r:id="rId3"/>
    <p:sldId id="1049" r:id="rId4"/>
    <p:sldId id="1048" r:id="rId5"/>
    <p:sldId id="413" r:id="rId6"/>
    <p:sldId id="1047" r:id="rId7"/>
    <p:sldId id="1043" r:id="rId8"/>
    <p:sldId id="1042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B3F15-1EA1-474B-96B1-6AD098A4D2C9}" v="1" dt="2023-04-05T08:12:01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 autoAdjust="0"/>
    <p:restoredTop sz="91002" autoAdjust="0"/>
  </p:normalViewPr>
  <p:slideViewPr>
    <p:cSldViewPr snapToGrid="0">
      <p:cViewPr varScale="1">
        <p:scale>
          <a:sx n="70" d="100"/>
          <a:sy n="70" d="100"/>
        </p:scale>
        <p:origin x="4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5093D-5926-4915-9761-F7E3B9583BA7}" type="datetimeFigureOut">
              <a:rPr lang="sv-SE" smtClean="0"/>
              <a:t>2023-04-14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7B237-A9D5-42DB-9010-F604C14564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03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807449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35951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3230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9372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0342600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2120820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20899864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684838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4793005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30361254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8357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376571647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15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001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642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750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5393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39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877957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>
          <p15:clr>
            <a:srgbClr val="FBAE40"/>
          </p15:clr>
        </p15:guide>
        <p15:guide id="2" orient="horz" pos="11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599209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788432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969955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30627639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0549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>
          <p15:clr>
            <a:srgbClr val="F26B43"/>
          </p15:clr>
        </p15:guide>
        <p15:guide id="3" pos="338">
          <p15:clr>
            <a:srgbClr val="F26B43"/>
          </p15:clr>
        </p15:guide>
        <p15:guide id="4" pos="7346">
          <p15:clr>
            <a:srgbClr val="F26B43"/>
          </p15:clr>
        </p15:guide>
        <p15:guide id="5" pos="1084">
          <p15:clr>
            <a:srgbClr val="F26B43"/>
          </p15:clr>
        </p15:guide>
        <p15:guide id="6" orient="horz" pos="1133">
          <p15:clr>
            <a:srgbClr val="F26B43"/>
          </p15:clr>
        </p15:guide>
        <p15:guide id="7" orient="horz" pos="3695">
          <p15:clr>
            <a:srgbClr val="F26B43"/>
          </p15:clr>
        </p15:guide>
        <p15:guide id="8" orient="horz" pos="3812">
          <p15:clr>
            <a:srgbClr val="F26B43"/>
          </p15:clr>
        </p15:guide>
        <p15:guide id="9" orient="horz" pos="232">
          <p15:clr>
            <a:srgbClr val="F26B43"/>
          </p15:clr>
        </p15:guide>
        <p15:guide id="10" orient="horz" pos="8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alstyrelsen.se/kunskapsstod-och-regler/regler-och-riktlinjer/nationell-hogspecialiserad-vard/oversikt/fosterterapi/" TargetMode="External"/><Relationship Id="rId13" Type="http://schemas.openxmlformats.org/officeDocument/2006/relationships/hyperlink" Target="https://www.socialstyrelsen.se/kunskapsstod-och-regler/regler-och-riktlinjer/nationell-hogspecialiserad-vard/oversikt/intensivvard-dar-levertransplantation-kan-vara-indicerat/" TargetMode="External"/><Relationship Id="rId18" Type="http://schemas.openxmlformats.org/officeDocument/2006/relationships/hyperlink" Target="https://www.socialstyrelsen.se/kunskapsstod-och-regler/regler-och-riktlinjer/nationell-hogspecialiserad-vard/oversikt/livmoderhalscancer/" TargetMode="External"/><Relationship Id="rId26" Type="http://schemas.openxmlformats.org/officeDocument/2006/relationships/hyperlink" Target="https://www.socialstyrelsen.se/kunskapsstod-och-regler/regler-och-riktlinjer/nationell-hogspecialiserad-vard/oversikt/osteogenesis-imperfecta/" TargetMode="External"/><Relationship Id="rId39" Type="http://schemas.openxmlformats.org/officeDocument/2006/relationships/hyperlink" Target="https://www.socialstyrelsen.se/kunskapsstod-och-regler/regler-och-riktlinjer/nationell-hogspecialiserad-vard/oversikt/trofoblastsjukdomar/" TargetMode="External"/><Relationship Id="rId3" Type="http://schemas.openxmlformats.org/officeDocument/2006/relationships/hyperlink" Target="https://www.socialstyrelsen.se/kunskapsstod-och-regler/regler-och-riktlinjer/nationell-hogspecialiserad-vard/oversikt/barnglaukom-och-barnkatarakt/" TargetMode="External"/><Relationship Id="rId21" Type="http://schemas.openxmlformats.org/officeDocument/2006/relationships/hyperlink" Target="https://www.socialstyrelsen.se/kunskapsstod-och-regler/regler-och-riktlinjer/nationell-hogspecialiserad-vard/oversikt/missbildningar-pa-matstrupen/" TargetMode="External"/><Relationship Id="rId34" Type="http://schemas.openxmlformats.org/officeDocument/2006/relationships/hyperlink" Target="https://www.socialstyrelsen.se/kunskapsstod-och-regler/regler-och-riktlinjer/nationell-hogspecialiserad-vard/oversikt/svarbehandlat-sjalvskadebeteende/" TargetMode="External"/><Relationship Id="rId42" Type="http://schemas.openxmlformats.org/officeDocument/2006/relationships/hyperlink" Target="https://www.socialstyrelsen.se/kunskapsstod-och-regler/regler-och-riktlinjer/nationell-hogspecialiserad-vard/oversikt/ogononkologi/" TargetMode="External"/><Relationship Id="rId7" Type="http://schemas.openxmlformats.org/officeDocument/2006/relationships/hyperlink" Target="https://www.socialstyrelsen.se/kunskapsstod-och-regler/regler-och-riktlinjer/nationell-hogspecialiserad-vard/oversikt/exit/" TargetMode="External"/><Relationship Id="rId12" Type="http://schemas.openxmlformats.org/officeDocument/2006/relationships/hyperlink" Target="https://www.socialstyrelsen.se/kunskapsstod-och-regler/regler-och-riktlinjer/nationell-hogspecialiserad-vard/oversikt/huvud--och-halsparagangliom/" TargetMode="External"/><Relationship Id="rId17" Type="http://schemas.openxmlformats.org/officeDocument/2006/relationships/hyperlink" Target="https://www.socialstyrelsen.se/kunskapsstod-och-regler/regler-och-riktlinjer/nationell-hogspecialiserad-vard/oversikt/levertransplantation/" TargetMode="External"/><Relationship Id="rId25" Type="http://schemas.openxmlformats.org/officeDocument/2006/relationships/hyperlink" Target="https://www.socialstyrelsen.se/kunskapsstod-och-regler/regler-och-riktlinjer/nationell-hogspecialiserad-vard/oversikt/prolaps-och-urininkontinens/" TargetMode="External"/><Relationship Id="rId33" Type="http://schemas.openxmlformats.org/officeDocument/2006/relationships/hyperlink" Target="https://www.socialstyrelsen.se/kunskapsstod-och-regler/regler-och-riktlinjer/nationell-hogspecialiserad-vard/oversikt/forvarvade-ryggmargsskador/" TargetMode="External"/><Relationship Id="rId38" Type="http://schemas.openxmlformats.org/officeDocument/2006/relationships/hyperlink" Target="https://www.socialstyrelsen.se/kunskapsstod-och-regler/regler-och-riktlinjer/nationell-hogspecialiserad-vard/oversikt/transjugular-intrahepatisk-shunt-tips/" TargetMode="External"/><Relationship Id="rId2" Type="http://schemas.openxmlformats.org/officeDocument/2006/relationships/hyperlink" Target="https://www.socialstyrelsen.se/kunskapsstod-och-regler/regler-och-riktlinjer/nationell-hogspecialiserad-vard/oversikt/anorektala-och-urogenitala-missbildningar-hirschsprungs-sjukdom/" TargetMode="External"/><Relationship Id="rId16" Type="http://schemas.openxmlformats.org/officeDocument/2006/relationships/hyperlink" Target="https://www.socialstyrelsen.se/kunskapsstod-och-regler/regler-och-riktlinjer/nationell-hogspecialiserad-vard/oversikt/kroniska-lungsjukdomar-hos-barn/" TargetMode="External"/><Relationship Id="rId20" Type="http://schemas.openxmlformats.org/officeDocument/2006/relationships/hyperlink" Target="https://www.socialstyrelsen.se/kunskapsstod-och-regler/regler-och-riktlinjer/nationell-hogspecialiserad-vard/oversikt/medfott-diafragmabrack/" TargetMode="External"/><Relationship Id="rId29" Type="http://schemas.openxmlformats.org/officeDocument/2006/relationships/hyperlink" Target="https://www.socialstyrelsen.se/kunskapsstod-och-regler/regler-och-riktlinjer/nationell-hogspecialiserad-vard/oversikt/preimplantatorisk-genetisk-diagnostik/" TargetMode="External"/><Relationship Id="rId41" Type="http://schemas.openxmlformats.org/officeDocument/2006/relationships/hyperlink" Target="https://www.socialstyrelsen.se/kunskapsstod-och-regler/regler-och-riktlinjer/nationell-hogspecialiserad-vard/oversikt/svarbehandlade-atstorninga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socialstyrelsen.se/kunskapsstod-och-regler/regler-och-riktlinjer/nationell-hogspecialiserad-vard/oversikt/endometrios/" TargetMode="External"/><Relationship Id="rId11" Type="http://schemas.openxmlformats.org/officeDocument/2006/relationships/hyperlink" Target="https://www.socialstyrelsen.se/kunskapsstod-och-regler/regler-och-riktlinjer/nationell-hogspecialiserad-vard/oversikt/hjarttransplantation/" TargetMode="External"/><Relationship Id="rId24" Type="http://schemas.openxmlformats.org/officeDocument/2006/relationships/hyperlink" Target="https://www.socialstyrelsen.se/kunskapsstod-och-regler/regler-och-riktlinjer/nationell-hogspecialiserad-vard/oversikt/neuromuskulara-sjukdomar/" TargetMode="External"/><Relationship Id="rId32" Type="http://schemas.openxmlformats.org/officeDocument/2006/relationships/hyperlink" Target="https://www.socialstyrelsen.se/kunskapsstod-och-regler/regler-och-riktlinjer/nationell-hogspecialiserad-vard/oversikt/rekonstruktiv-kirurgi-efter-forlossning/" TargetMode="External"/><Relationship Id="rId37" Type="http://schemas.openxmlformats.org/officeDocument/2006/relationships/hyperlink" Target="https://www.socialstyrelsen.se/kunskapsstod-och-regler/regler-och-riktlinjer/nationell-hogspecialiserad-vard/oversikt/testikelcancer/" TargetMode="External"/><Relationship Id="rId40" Type="http://schemas.openxmlformats.org/officeDocument/2006/relationships/hyperlink" Target="https://www.socialstyrelsen.se/kunskapsstod-och-regler/regler-och-riktlinjer/nationell-hogspecialiserad-vard/oversikt/vulvacancer/" TargetMode="External"/><Relationship Id="rId5" Type="http://schemas.openxmlformats.org/officeDocument/2006/relationships/hyperlink" Target="https://www.socialstyrelsen.se/kunskapsstod-och-regler/regler-och-riktlinjer/nationell-hogspecialiserad-vard/oversikt/hipec/" TargetMode="External"/><Relationship Id="rId15" Type="http://schemas.openxmlformats.org/officeDocument/2006/relationships/hyperlink" Target="https://www.socialstyrelsen.se/kunskapsstod-och-regler/regler-och-riktlinjer/nationell-hogspecialiserad-vard/oversikt/kraniofacial-kirurgi/" TargetMode="External"/><Relationship Id="rId23" Type="http://schemas.openxmlformats.org/officeDocument/2006/relationships/hyperlink" Target="https://www.socialstyrelsen.se/kunskapsstod-och-regler/regler-och-riktlinjer/nationell-hogspecialiserad-vard/oversikt/neuroendokrina-tumorer-i-buken-och-avancerade-binjuretumorer/" TargetMode="External"/><Relationship Id="rId28" Type="http://schemas.openxmlformats.org/officeDocument/2006/relationships/hyperlink" Target="https://www.socialstyrelsen.se/kunskapsstod-och-regler/regler-och-riktlinjer/nationell-hogspecialiserad-vard/oversikt/plexus-brachialisskador/" TargetMode="External"/><Relationship Id="rId36" Type="http://schemas.openxmlformats.org/officeDocument/2006/relationships/hyperlink" Target="https://www.socialstyrelsen.se/kunskapsstod-och-regler/regler-och-riktlinjer/nationell-hogspecialiserad-vard/oversikt/svara-brannskador/" TargetMode="External"/><Relationship Id="rId10" Type="http://schemas.openxmlformats.org/officeDocument/2006/relationships/hyperlink" Target="https://www.socialstyrelsen.se/kunskapsstod-och-regler/regler-och-riktlinjer/nationell-hogspecialiserad-vard/oversikt/hjartkirurgi-pa-vuxna/" TargetMode="External"/><Relationship Id="rId19" Type="http://schemas.openxmlformats.org/officeDocument/2006/relationships/hyperlink" Target="https://www.socialstyrelsen.se/kunskapsstod-och-regler/regler-och-riktlinjer/nationell-hogspecialiserad-vard/oversikt/lungtransplantation/" TargetMode="External"/><Relationship Id="rId31" Type="http://schemas.openxmlformats.org/officeDocument/2006/relationships/hyperlink" Target="https://www.socialstyrelsen.se/kunskapsstod-och-regler/regler-och-riktlinjer/nationell-hogspecialiserad-vard/oversikt/primar-skleroserande-kolangit-psc/" TargetMode="External"/><Relationship Id="rId4" Type="http://schemas.openxmlformats.org/officeDocument/2006/relationships/hyperlink" Target="https://www.socialstyrelsen.se/kunskapsstod-och-regler/regler-och-riktlinjer/nationell-hogspecialiserad-vard/oversikt/barn-med-cochleaimplantat/" TargetMode="External"/><Relationship Id="rId9" Type="http://schemas.openxmlformats.org/officeDocument/2006/relationships/hyperlink" Target="https://www.socialstyrelsen.se/kunskapsstod-och-regler/regler-och-riktlinjer/nationell-hogspecialiserad-vard/oversikt/hjartkirurgi-barn-och-ungdomar/" TargetMode="External"/><Relationship Id="rId14" Type="http://schemas.openxmlformats.org/officeDocument/2006/relationships/hyperlink" Target="https://www.socialstyrelsen.se/kunskapsstod-och-regler/regler-och-riktlinjer/nationell-hogspecialiserad-vard/oversikt/isolerad-hyperterm-perfusion/" TargetMode="External"/><Relationship Id="rId22" Type="http://schemas.openxmlformats.org/officeDocument/2006/relationships/hyperlink" Target="https://www.socialstyrelsen.se/kunskapsstod-och-regler/regler-och-riktlinjer/nationell-hogspecialiserad-vard/oversikt/moyamoya/" TargetMode="External"/><Relationship Id="rId27" Type="http://schemas.openxmlformats.org/officeDocument/2006/relationships/hyperlink" Target="https://www.socialstyrelsen.se/kunskapsstod-och-regler/regler-och-riktlinjer/nationell-hogspecialiserad-vard/oversikt/peniscancer/" TargetMode="External"/><Relationship Id="rId30" Type="http://schemas.openxmlformats.org/officeDocument/2006/relationships/hyperlink" Target="https://www.socialstyrelsen.se/kunskapsstod-och-regler/regler-och-riktlinjer/nationell-hogspecialiserad-vard/oversikt/prematuritetsretinopati-rop/" TargetMode="External"/><Relationship Id="rId35" Type="http://schemas.openxmlformats.org/officeDocument/2006/relationships/hyperlink" Target="https://www.socialstyrelsen.se/kunskapsstod-och-regler/regler-och-riktlinjer/nationell-hogspecialiserad-vard/oversikt/stamcellstransplantation-vid-systemisk-sklero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2023-03-01</a:t>
            </a:r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Nationell högspecialiserad vård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000" dirty="0"/>
              <a:t>Johan </a:t>
            </a:r>
            <a:r>
              <a:rPr lang="sv-SE" sz="2000" dirty="0" err="1"/>
              <a:t>Dabrosin</a:t>
            </a:r>
            <a:r>
              <a:rPr lang="sv-SE" sz="2000" dirty="0"/>
              <a:t> Söderholm, Medicinsk rådgivare, Professor/överläkare kirurgi</a:t>
            </a:r>
          </a:p>
          <a:p>
            <a:r>
              <a:rPr lang="sv-SE" sz="2000" dirty="0"/>
              <a:t>NHV-ansvarig, Region Östergötland</a:t>
            </a:r>
          </a:p>
        </p:txBody>
      </p:sp>
      <p:pic>
        <p:nvPicPr>
          <p:cNvPr id="1026" name="Picture 2" descr="Region Östergötland - Brännskadecentrum">
            <a:extLst>
              <a:ext uri="{FF2B5EF4-FFF2-40B4-BE49-F238E27FC236}">
                <a16:creationId xmlns:a16="http://schemas.microsoft.com/office/drawing/2014/main" id="{81E23E24-ECB6-8D85-F319-69D7E5EDD5A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-79" b="5439"/>
          <a:stretch/>
        </p:blipFill>
        <p:spPr bwMode="auto">
          <a:xfrm>
            <a:off x="-885825" y="0"/>
            <a:ext cx="8286750" cy="45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ion Östergötland - Bidra och delta i forskningen">
            <a:extLst>
              <a:ext uri="{FF2B5EF4-FFF2-40B4-BE49-F238E27FC236}">
                <a16:creationId xmlns:a16="http://schemas.microsoft.com/office/drawing/2014/main" id="{1B88239F-9FA4-0A23-06C7-CD38ED653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9"/>
          <a:stretch/>
        </p:blipFill>
        <p:spPr bwMode="auto">
          <a:xfrm>
            <a:off x="6355072" y="8377"/>
            <a:ext cx="6545263" cy="4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vrör">
            <a:extLst>
              <a:ext uri="{FF2B5EF4-FFF2-40B4-BE49-F238E27FC236}">
                <a16:creationId xmlns:a16="http://schemas.microsoft.com/office/drawing/2014/main" id="{824A6EC6-E6F8-098A-115B-C051C78EF2D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31"/>
          <a:stretch/>
        </p:blipFill>
        <p:spPr bwMode="auto">
          <a:xfrm>
            <a:off x="3831431" y="-1"/>
            <a:ext cx="4357688" cy="4530853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7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Nationell högspecialiserad vård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468000" y="1803676"/>
            <a:ext cx="5628000" cy="4067175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NHV-uppdrag tilldelade Region Östergötland</a:t>
            </a:r>
          </a:p>
          <a:p>
            <a:pPr marL="0" indent="0">
              <a:buNone/>
            </a:pPr>
            <a:endParaRPr lang="sv-SE" sz="800" i="1" dirty="0"/>
          </a:p>
          <a:p>
            <a:r>
              <a:rPr lang="sv-SE" dirty="0"/>
              <a:t>Svåra brännskador </a:t>
            </a:r>
            <a:r>
              <a:rPr lang="sv-SE" i="1" dirty="0"/>
              <a:t>(rikssjukvård - tidigare process)</a:t>
            </a:r>
            <a:endParaRPr lang="sv-SE" sz="600" dirty="0"/>
          </a:p>
          <a:p>
            <a:r>
              <a:rPr lang="sv-SE" dirty="0"/>
              <a:t>Inkontinens och fistlar efter förlossning (startat 2022-10-01)</a:t>
            </a:r>
            <a:endParaRPr lang="sv-SE" sz="600" dirty="0"/>
          </a:p>
          <a:p>
            <a:r>
              <a:rPr lang="sv-SE" dirty="0" err="1"/>
              <a:t>Osteogenesis</a:t>
            </a:r>
            <a:r>
              <a:rPr lang="sv-SE" dirty="0"/>
              <a:t> </a:t>
            </a:r>
            <a:r>
              <a:rPr lang="sv-SE" dirty="0" err="1"/>
              <a:t>imperfecta</a:t>
            </a:r>
            <a:r>
              <a:rPr lang="sv-SE" dirty="0"/>
              <a:t> (start 2023-01-01)</a:t>
            </a:r>
            <a:endParaRPr lang="sv-SE" sz="600" dirty="0"/>
          </a:p>
          <a:p>
            <a:r>
              <a:rPr lang="sv-SE" dirty="0"/>
              <a:t>Neuromuskulära sjukdomar (start 2023-04-01)</a:t>
            </a:r>
          </a:p>
          <a:p>
            <a:r>
              <a:rPr lang="sv-SE" dirty="0"/>
              <a:t>Vulvacancer (överfört från RCC i samverkan)</a:t>
            </a:r>
          </a:p>
          <a:p>
            <a:r>
              <a:rPr lang="sv-SE" b="1" dirty="0"/>
              <a:t>Könsdysfori (start 2024-01-01)</a:t>
            </a:r>
          </a:p>
          <a:p>
            <a:endParaRPr lang="sv-SE" sz="600" dirty="0"/>
          </a:p>
          <a:p>
            <a:endParaRPr lang="sv-SE" dirty="0"/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738E6D93-3DF0-799C-9B75-C6A345089B0D}"/>
              </a:ext>
            </a:extLst>
          </p:cNvPr>
          <p:cNvSpPr txBox="1">
            <a:spLocks/>
          </p:cNvSpPr>
          <p:nvPr/>
        </p:nvSpPr>
        <p:spPr>
          <a:xfrm>
            <a:off x="6906906" y="1803676"/>
            <a:ext cx="4832663" cy="4067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b="1" dirty="0"/>
              <a:t>Sökta men EJ tilldelade Region Östergötland</a:t>
            </a:r>
          </a:p>
          <a:p>
            <a:pPr marL="0" indent="0">
              <a:buNone/>
            </a:pPr>
            <a:endParaRPr lang="sv-SE" sz="800" i="1" dirty="0"/>
          </a:p>
          <a:p>
            <a:r>
              <a:rPr lang="sv-SE" dirty="0"/>
              <a:t>Ryggmärgsskaderehabilitering</a:t>
            </a:r>
            <a:endParaRPr lang="sv-SE" sz="600" dirty="0"/>
          </a:p>
          <a:p>
            <a:r>
              <a:rPr lang="sv-SE" dirty="0"/>
              <a:t>Primärskleroserande </a:t>
            </a:r>
            <a:r>
              <a:rPr lang="sv-SE" dirty="0" err="1"/>
              <a:t>kolangit</a:t>
            </a:r>
            <a:endParaRPr lang="sv-SE" sz="600" dirty="0"/>
          </a:p>
          <a:p>
            <a:r>
              <a:rPr lang="sv-SE" dirty="0"/>
              <a:t>Neuroendokrina tumörer i buken</a:t>
            </a:r>
          </a:p>
          <a:p>
            <a:r>
              <a:rPr lang="sv-SE" i="1" dirty="0"/>
              <a:t>Epilepsikirurgisk utredning och behandling</a:t>
            </a:r>
          </a:p>
          <a:p>
            <a:endParaRPr lang="sv-SE" dirty="0"/>
          </a:p>
        </p:txBody>
      </p:sp>
      <p:pic>
        <p:nvPicPr>
          <p:cNvPr id="6146" name="Picture 2" descr="Bilden visar en pågående operation.">
            <a:extLst>
              <a:ext uri="{FF2B5EF4-FFF2-40B4-BE49-F238E27FC236}">
                <a16:creationId xmlns:a16="http://schemas.microsoft.com/office/drawing/2014/main" id="{BC1CBFAF-4750-2F71-C27D-FB755964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81" y="4606776"/>
            <a:ext cx="2835037" cy="233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4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262F52-789E-7875-E893-9979B24D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Könsdysfori (könsinkongruens)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508C3B8C-A3D2-E154-D864-5263E741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05FB0F-8867-F57D-386F-23B9580C86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000" dirty="0"/>
              <a:t>Ett av tre tillstånd till Region Östergötland</a:t>
            </a:r>
          </a:p>
          <a:p>
            <a:r>
              <a:rPr lang="sv-SE" sz="2000" dirty="0"/>
              <a:t>Region Skåne underleverantör</a:t>
            </a:r>
          </a:p>
          <a:p>
            <a:r>
              <a:rPr lang="sv-SE" sz="2000" dirty="0"/>
              <a:t>Start 2024-01-01; </a:t>
            </a:r>
            <a:r>
              <a:rPr lang="sv-SE" sz="2000" dirty="0" err="1"/>
              <a:t>upppstartsmöte</a:t>
            </a:r>
            <a:r>
              <a:rPr lang="sv-SE" sz="2000" dirty="0"/>
              <a:t> RÖ imorgon 6/4, nationellt möte 27/4, första arbetsmöte ihop </a:t>
            </a:r>
            <a:r>
              <a:rPr lang="sv-SE" sz="2000"/>
              <a:t>med Skåne början av maj. 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Många kliniker involverade – psykiatri, BUP, endokrin, pediatrik, </a:t>
            </a:r>
            <a:r>
              <a:rPr lang="sv-SE" sz="2000" dirty="0" err="1"/>
              <a:t>plastikkir</a:t>
            </a:r>
            <a:r>
              <a:rPr lang="sv-SE" sz="2000" dirty="0"/>
              <a:t>, ÖNH, m </a:t>
            </a:r>
            <a:r>
              <a:rPr lang="sv-SE" sz="2000" dirty="0" err="1"/>
              <a:t>fl</a:t>
            </a:r>
            <a:endParaRPr lang="sv-SE" sz="2000" dirty="0"/>
          </a:p>
          <a:p>
            <a:r>
              <a:rPr lang="sv-SE" sz="2000" dirty="0"/>
              <a:t>Skåne huvudsakligen stöd i utredning och barn/ungdomsdelar</a:t>
            </a:r>
          </a:p>
          <a:p>
            <a:r>
              <a:rPr lang="sv-SE" sz="2000" b="1" dirty="0"/>
              <a:t>Koordinatorfunktion viktig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78817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1A630-BC39-CBF2-1F01-AFCEEE4F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37" y="368300"/>
            <a:ext cx="9925200" cy="477037"/>
          </a:xfrm>
        </p:spPr>
        <p:txBody>
          <a:bodyPr/>
          <a:lstStyle/>
          <a:p>
            <a:r>
              <a:rPr lang="sv-SE" dirty="0"/>
              <a:t>NHV-beslut att förhålla sig till (n=41)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07D86-D165-E62D-3007-B5CF1CB7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12" y="1226736"/>
            <a:ext cx="4151272" cy="5160812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2"/>
              </a:rPr>
              <a:t>Anorektala och urogenitala missbildningar, Hirschsprungs sjukdom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3"/>
              </a:rPr>
              <a:t>Barnglaukom och barnkatarakt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4"/>
              </a:rPr>
              <a:t>Cochleaimplantat på barn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5"/>
              </a:rPr>
              <a:t>CRS/HIPEC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6"/>
              </a:rPr>
              <a:t>Endometrioskirurgi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7"/>
              </a:rPr>
              <a:t>Ex utero intrapartum treatment (EXIT)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8"/>
              </a:rPr>
              <a:t>Fosterterapi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9"/>
              </a:rPr>
              <a:t>Hjärtkirurgi på barn och ungdomar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0"/>
              </a:rPr>
              <a:t>Hjärtkirurgi på vuxna med medfödda hjärtfel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1"/>
              </a:rPr>
              <a:t>Hjärttransplantation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2"/>
              </a:rPr>
              <a:t>Huvud- och halsparagangliom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3"/>
              </a:rPr>
              <a:t>Intensivvård där levertransplantation kan vara indicerat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4"/>
              </a:rPr>
              <a:t>Isolerad hyperterm perfusion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5"/>
              </a:rPr>
              <a:t>Kraniofacial kirurgi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6"/>
              </a:rPr>
              <a:t>Kroniska lungsjukdomar hos barn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050" b="0" i="0" u="none" strike="noStrike" dirty="0">
                <a:solidFill>
                  <a:srgbClr val="00588F"/>
                </a:solidFill>
                <a:effectLst/>
                <a:hlinkClick r:id="rId17"/>
              </a:rPr>
              <a:t>Levertransplantation</a:t>
            </a:r>
            <a:endParaRPr lang="sv-SE" sz="1050" b="0" i="0" u="none" strike="noStrike" dirty="0">
              <a:solidFill>
                <a:srgbClr val="262626"/>
              </a:solidFill>
              <a:effectLst/>
            </a:endParaRPr>
          </a:p>
          <a:p>
            <a:endParaRPr lang="sv-SE" sz="1050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ED80DFB-DAE0-A971-56DC-8AB053D6ABBD}"/>
              </a:ext>
            </a:extLst>
          </p:cNvPr>
          <p:cNvSpPr txBox="1">
            <a:spLocks/>
          </p:cNvSpPr>
          <p:nvPr/>
        </p:nvSpPr>
        <p:spPr>
          <a:xfrm>
            <a:off x="6751526" y="1226737"/>
            <a:ext cx="5179762" cy="464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300" dirty="0"/>
          </a:p>
          <a:p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196A235-03F9-7046-7CAD-0058BD253C66}"/>
              </a:ext>
            </a:extLst>
          </p:cNvPr>
          <p:cNvSpPr txBox="1">
            <a:spLocks/>
          </p:cNvSpPr>
          <p:nvPr/>
        </p:nvSpPr>
        <p:spPr>
          <a:xfrm>
            <a:off x="4675890" y="1247520"/>
            <a:ext cx="4151272" cy="5478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>
                <a:solidFill>
                  <a:srgbClr val="00588F"/>
                </a:solidFill>
                <a:hlinkClick r:id="rId18"/>
              </a:rPr>
              <a:t>Livmoderhalscancer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19"/>
              </a:rPr>
              <a:t>Lungtransplantation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0"/>
              </a:rPr>
              <a:t>Medfött diafragmabråck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1"/>
              </a:rPr>
              <a:t>Missbildningar på matstrupen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2"/>
              </a:rPr>
              <a:t>Moyamoya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3"/>
              </a:rPr>
              <a:t>Neuroendokrina tumörer i buken och avancerade binjuretumörer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4"/>
              </a:rPr>
              <a:t>Neuromuskulära sjukdomar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5"/>
              </a:rPr>
              <a:t>Nätkirurgi vid prolaps och urininkontinens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6"/>
              </a:rPr>
              <a:t>Osteogenesis imperfecta (OI)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7"/>
              </a:rPr>
              <a:t>Peniscancer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8"/>
              </a:rPr>
              <a:t>Plexus brachialisskador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29"/>
              </a:rPr>
              <a:t>Preimplantatorisk genetisk diagnostik (PGD)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0"/>
              </a:rPr>
              <a:t>Prematuritetsretinopati (ROP)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1"/>
              </a:rPr>
              <a:t>Primär skleroserande kolangit (PSC)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2"/>
              </a:rPr>
              <a:t>Rekonstruktiv kirurgi efter förlossning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3"/>
              </a:rPr>
              <a:t>Ryggmärgsskador</a:t>
            </a:r>
            <a:endParaRPr lang="sv-SE" sz="1050" dirty="0">
              <a:solidFill>
                <a:srgbClr val="262626"/>
              </a:solidFill>
            </a:endParaRPr>
          </a:p>
          <a:p>
            <a:endParaRPr lang="sv-SE" sz="1050" dirty="0">
              <a:highlight>
                <a:srgbClr val="FFFF00"/>
              </a:highlight>
            </a:endParaRP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BFE75EA-733B-B5A9-F890-3F16C00734AB}"/>
              </a:ext>
            </a:extLst>
          </p:cNvPr>
          <p:cNvSpPr txBox="1">
            <a:spLocks/>
          </p:cNvSpPr>
          <p:nvPr/>
        </p:nvSpPr>
        <p:spPr>
          <a:xfrm>
            <a:off x="8827162" y="1226735"/>
            <a:ext cx="4151272" cy="4640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>
                <a:solidFill>
                  <a:srgbClr val="00588F"/>
                </a:solidFill>
                <a:hlinkClick r:id="rId34"/>
              </a:rPr>
              <a:t>Självskadebeteende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5"/>
              </a:rPr>
              <a:t>Stamcellstransplantation vid systemisk skleros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6"/>
              </a:rPr>
              <a:t>Svåra brännskador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7"/>
              </a:rPr>
              <a:t>Testikelcancer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8"/>
              </a:rPr>
              <a:t>Transjugulär intrahepatisk shunt (TIPS)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39"/>
              </a:rPr>
              <a:t>Trofoblastsjukdomar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40"/>
              </a:rPr>
              <a:t>Vulvacancer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41"/>
              </a:rPr>
              <a:t>Ätstörningar</a:t>
            </a:r>
            <a:endParaRPr lang="sv-SE" sz="1050" dirty="0">
              <a:solidFill>
                <a:srgbClr val="262626"/>
              </a:solidFill>
            </a:endParaRPr>
          </a:p>
          <a:p>
            <a:r>
              <a:rPr lang="sv-SE" sz="1050" dirty="0">
                <a:solidFill>
                  <a:srgbClr val="00588F"/>
                </a:solidFill>
                <a:hlinkClick r:id="rId42"/>
              </a:rPr>
              <a:t>Ögononkologi</a:t>
            </a:r>
            <a:endParaRPr lang="sv-SE" sz="1050" dirty="0">
              <a:solidFill>
                <a:srgbClr val="262626"/>
              </a:solidFill>
            </a:endParaRPr>
          </a:p>
          <a:p>
            <a:endParaRPr lang="sv-SE" sz="1050" dirty="0"/>
          </a:p>
          <a:p>
            <a:endParaRPr lang="sv-SE" sz="1050" dirty="0">
              <a:highlight>
                <a:srgbClr val="FFFF00"/>
              </a:highlight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E643DE0-02B6-95B3-7798-22A8E205DFBE}"/>
              </a:ext>
            </a:extLst>
          </p:cNvPr>
          <p:cNvSpPr txBox="1"/>
          <p:nvPr/>
        </p:nvSpPr>
        <p:spPr>
          <a:xfrm>
            <a:off x="2293677" y="2489651"/>
            <a:ext cx="7604646" cy="166199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endParaRPr lang="sv-SE" sz="3600" b="1" dirty="0"/>
          </a:p>
          <a:p>
            <a:pPr algn="l"/>
            <a:r>
              <a:rPr lang="sv-SE" sz="3600" b="1" dirty="0"/>
              <a:t>    I processen i olika steg </a:t>
            </a:r>
            <a:r>
              <a:rPr lang="sv-SE" sz="3600" b="1" dirty="0">
                <a:sym typeface="Wingdings" pitchFamily="2" charset="2"/>
              </a:rPr>
              <a:t>(n=40)    </a:t>
            </a:r>
          </a:p>
          <a:p>
            <a:pPr algn="l"/>
            <a:endParaRPr lang="sv-SE" sz="3600" b="1" dirty="0"/>
          </a:p>
        </p:txBody>
      </p:sp>
    </p:spTree>
    <p:extLst>
      <p:ext uri="{BB962C8B-B14F-4D97-AF65-F5344CB8AC3E}">
        <p14:creationId xmlns:p14="http://schemas.microsoft.com/office/powerpoint/2010/main" val="1414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BA953-57BE-470B-A918-6DD33AD7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594763"/>
            <a:ext cx="9563100" cy="983972"/>
          </a:xfrm>
        </p:spPr>
        <p:txBody>
          <a:bodyPr>
            <a:normAutofit/>
          </a:bodyPr>
          <a:lstStyle/>
          <a:p>
            <a:r>
              <a:rPr lang="sv-SE" dirty="0"/>
              <a:t>Aktuella ärenden</a:t>
            </a:r>
            <a:endParaRPr lang="sv-SE" i="1" dirty="0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4F420E79-B0DA-4276-A8F7-F9FA3336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690687"/>
            <a:ext cx="9963150" cy="5167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2000" b="1" dirty="0"/>
              <a:t>Ansökta 15/3 – Beredning 17/4</a:t>
            </a:r>
          </a:p>
          <a:p>
            <a:r>
              <a:rPr lang="sv-SE" sz="1800" dirty="0"/>
              <a:t>Högisoleringsvård </a:t>
            </a:r>
            <a:r>
              <a:rPr lang="sv-SE" sz="1800" dirty="0" err="1"/>
              <a:t>inkl</a:t>
            </a:r>
            <a:r>
              <a:rPr lang="sv-SE" sz="1800" dirty="0"/>
              <a:t> transporter</a:t>
            </a:r>
          </a:p>
          <a:p>
            <a:r>
              <a:rPr lang="sv-SE" sz="1800" dirty="0"/>
              <a:t>Svåra hudsymtom</a:t>
            </a:r>
          </a:p>
          <a:p>
            <a:endParaRPr lang="sv-SE" sz="1800" dirty="0"/>
          </a:p>
          <a:p>
            <a:pPr marL="0" indent="0">
              <a:buNone/>
            </a:pPr>
            <a:r>
              <a:rPr lang="sv-SE" sz="2000" b="1" dirty="0"/>
              <a:t>Ny omgång i sakkunniggrupp – omstart 30/3</a:t>
            </a:r>
          </a:p>
          <a:p>
            <a:r>
              <a:rPr lang="sv-SE" sz="1800" dirty="0" err="1"/>
              <a:t>Rekonstruktiv</a:t>
            </a:r>
            <a:r>
              <a:rPr lang="sv-SE" sz="1800" dirty="0"/>
              <a:t> kirurgi vid inflammatorisk tarmsjukdom</a:t>
            </a:r>
          </a:p>
          <a:p>
            <a:r>
              <a:rPr lang="sv-SE" sz="1800" dirty="0"/>
              <a:t>Kirurgi vid avancerad </a:t>
            </a:r>
            <a:r>
              <a:rPr lang="sv-SE" sz="1800" dirty="0" err="1"/>
              <a:t>Crohns</a:t>
            </a:r>
            <a:r>
              <a:rPr lang="sv-SE" sz="1800" dirty="0"/>
              <a:t> sjukdom</a:t>
            </a:r>
          </a:p>
          <a:p>
            <a:pPr marL="0" indent="0">
              <a:buNone/>
            </a:pPr>
            <a:endParaRPr lang="sv-SE" sz="13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CF752F-38BF-4DA4-BF42-77E7933D0B6B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0" name="Rubrik 2">
            <a:extLst>
              <a:ext uri="{FF2B5EF4-FFF2-40B4-BE49-F238E27FC236}">
                <a16:creationId xmlns:a16="http://schemas.microsoft.com/office/drawing/2014/main" id="{BEC5FDE0-F520-8947-94E0-297C7C91151A}"/>
              </a:ext>
            </a:extLst>
          </p:cNvPr>
          <p:cNvSpPr txBox="1">
            <a:spLocks/>
          </p:cNvSpPr>
          <p:nvPr/>
        </p:nvSpPr>
        <p:spPr>
          <a:xfrm>
            <a:off x="7385771" y="-161221"/>
            <a:ext cx="4180073" cy="8164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13968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1A630-BC39-CBF2-1F01-AFCEEE4F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37" y="368300"/>
            <a:ext cx="9925200" cy="949877"/>
          </a:xfrm>
        </p:spPr>
        <p:txBody>
          <a:bodyPr/>
          <a:lstStyle/>
          <a:p>
            <a:r>
              <a:rPr lang="sv-SE" dirty="0"/>
              <a:t>Pågående sakkunniggrupper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07D86-D165-E62D-3007-B5CF1CB7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537" y="1608138"/>
            <a:ext cx="4863273" cy="4640263"/>
          </a:xfrm>
        </p:spPr>
        <p:txBody>
          <a:bodyPr>
            <a:normAutofit/>
          </a:bodyPr>
          <a:lstStyle/>
          <a:p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Rekonstruktiv</a:t>
            </a:r>
            <a:r>
              <a:rPr lang="sv-SE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kirurgi </a:t>
            </a:r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infl</a:t>
            </a:r>
            <a:r>
              <a:rPr lang="sv-SE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tarmsjd</a:t>
            </a:r>
            <a:endParaRPr lang="sv-SE" sz="2000" b="1" dirty="0"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Avancerad </a:t>
            </a:r>
            <a:r>
              <a:rPr lang="sv-SE" sz="2000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Crohns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sv-SE" sz="2000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sjd</a:t>
            </a:r>
            <a:endParaRPr lang="sv-SE" sz="2000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sv-SE" sz="2000" b="1" dirty="0">
                <a:effectLst/>
                <a:latin typeface="Times New Roman" panose="02020603050405020304" pitchFamily="18" charset="0"/>
              </a:rPr>
              <a:t>Arbets- och miljödermatologi </a:t>
            </a:r>
            <a:endParaRPr lang="sv-SE" sz="2000" dirty="0">
              <a:effectLst/>
              <a:latin typeface="Times New Roman" panose="02020603050405020304" pitchFamily="18" charset="0"/>
            </a:endParaRPr>
          </a:p>
          <a:p>
            <a:r>
              <a:rPr lang="sv-SE" sz="2000" dirty="0">
                <a:effectLst/>
                <a:latin typeface="Times New Roman" panose="02020603050405020304" pitchFamily="18" charset="0"/>
              </a:rPr>
              <a:t> </a:t>
            </a:r>
            <a:r>
              <a:rPr lang="sv-SE" sz="2000" b="1" dirty="0">
                <a:effectLst/>
                <a:latin typeface="Times New Roman" panose="02020603050405020304" pitchFamily="18" charset="0"/>
              </a:rPr>
              <a:t>Disorders </a:t>
            </a:r>
            <a:r>
              <a:rPr lang="sv-SE" sz="2000" b="1" dirty="0" err="1">
                <a:effectLst/>
                <a:latin typeface="Times New Roman" panose="02020603050405020304" pitchFamily="18" charset="0"/>
              </a:rPr>
              <a:t>of</a:t>
            </a:r>
            <a:r>
              <a:rPr lang="sv-SE" sz="2000" b="1" dirty="0">
                <a:effectLst/>
                <a:latin typeface="Times New Roman" panose="02020603050405020304" pitchFamily="18" charset="0"/>
              </a:rPr>
              <a:t> Sex </a:t>
            </a:r>
            <a:r>
              <a:rPr lang="sv-SE" sz="2000" b="1" dirty="0" err="1">
                <a:effectLst/>
                <a:latin typeface="Times New Roman" panose="02020603050405020304" pitchFamily="18" charset="0"/>
              </a:rPr>
              <a:t>Development</a:t>
            </a:r>
            <a:r>
              <a:rPr lang="sv-SE" sz="2000" b="1" dirty="0">
                <a:effectLst/>
                <a:latin typeface="Times New Roman" panose="02020603050405020304" pitchFamily="18" charset="0"/>
              </a:rPr>
              <a:t> (DSD)</a:t>
            </a:r>
            <a:r>
              <a:rPr lang="sv-SE" sz="2000" b="1" dirty="0">
                <a:latin typeface="Times New Roman" panose="02020603050405020304" pitchFamily="18" charset="0"/>
              </a:rPr>
              <a:t> 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2000" dirty="0">
              <a:effectLst/>
              <a:latin typeface="Times New Roman" panose="02020603050405020304" pitchFamily="18" charset="0"/>
            </a:endParaRPr>
          </a:p>
          <a:p>
            <a:r>
              <a:rPr lang="sv-SE" sz="2000" dirty="0">
                <a:effectLst/>
                <a:latin typeface="Times New Roman" panose="02020603050405020304" pitchFamily="18" charset="0"/>
              </a:rPr>
              <a:t> </a:t>
            </a:r>
            <a:r>
              <a:rPr lang="sv-SE" sz="2000" b="1" dirty="0" err="1">
                <a:effectLst/>
                <a:latin typeface="Times New Roman" panose="02020603050405020304" pitchFamily="18" charset="0"/>
              </a:rPr>
              <a:t>Dysmeli</a:t>
            </a:r>
            <a:r>
              <a:rPr lang="sv-SE" sz="2000" b="1" dirty="0">
                <a:effectLst/>
                <a:latin typeface="Times New Roman" panose="02020603050405020304" pitchFamily="18" charset="0"/>
              </a:rPr>
              <a:t> och avancerad protesverksamhet </a:t>
            </a:r>
            <a:endParaRPr lang="sv-SE" sz="2000" dirty="0">
              <a:effectLst/>
              <a:latin typeface="Times New Roman" panose="02020603050405020304" pitchFamily="18" charset="0"/>
            </a:endParaRPr>
          </a:p>
          <a:p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Early</a:t>
            </a:r>
            <a:r>
              <a:rPr lang="sv-SE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onset</a:t>
            </a:r>
            <a:r>
              <a:rPr lang="sv-SE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sv-SE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scoliosis</a:t>
            </a:r>
            <a:r>
              <a:rPr lang="sv-SE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  <a:endParaRPr lang="sv-SE" sz="2000" dirty="0"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sv-SE" sz="2000" b="1" dirty="0" err="1">
                <a:effectLst/>
                <a:latin typeface="Times New Roman" panose="02020603050405020304" pitchFamily="18" charset="0"/>
              </a:rPr>
              <a:t>Extrakraniella</a:t>
            </a:r>
            <a:r>
              <a:rPr lang="sv-SE" sz="2000" b="1" dirty="0">
                <a:effectLst/>
                <a:latin typeface="Times New Roman" panose="02020603050405020304" pitchFamily="18" charset="0"/>
              </a:rPr>
              <a:t> kärlanomalier</a:t>
            </a:r>
            <a:r>
              <a:rPr lang="sv-SE" sz="2000" b="1" dirty="0">
                <a:latin typeface="Times New Roman" panose="02020603050405020304" pitchFamily="18" charset="0"/>
              </a:rPr>
              <a:t> 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800" dirty="0"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sv-SE" sz="2000" b="1" dirty="0">
                <a:effectLst/>
                <a:latin typeface="Times New Roman" panose="02020603050405020304" pitchFamily="18" charset="0"/>
              </a:rPr>
              <a:t>Hyperbar oxygenbehandling </a:t>
            </a:r>
            <a:endParaRPr lang="sv-SE" sz="2000" dirty="0">
              <a:effectLst/>
              <a:latin typeface="Times New Roman" panose="02020603050405020304" pitchFamily="18" charset="0"/>
            </a:endParaRPr>
          </a:p>
          <a:p>
            <a:endParaRPr lang="sv-SE" sz="2000" dirty="0">
              <a:effectLst/>
              <a:latin typeface="Times New Roman" panose="02020603050405020304" pitchFamily="18" charset="0"/>
            </a:endParaRPr>
          </a:p>
          <a:p>
            <a:endParaRPr lang="sv-SE" sz="2000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ED80DFB-DAE0-A971-56DC-8AB053D6ABBD}"/>
              </a:ext>
            </a:extLst>
          </p:cNvPr>
          <p:cNvSpPr txBox="1">
            <a:spLocks/>
          </p:cNvSpPr>
          <p:nvPr/>
        </p:nvSpPr>
        <p:spPr>
          <a:xfrm>
            <a:off x="6751526" y="1226737"/>
            <a:ext cx="5179762" cy="464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300" dirty="0"/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80DA0933-594A-E843-A610-E1B4C72EEE54}"/>
              </a:ext>
            </a:extLst>
          </p:cNvPr>
          <p:cNvSpPr txBox="1">
            <a:spLocks/>
          </p:cNvSpPr>
          <p:nvPr/>
        </p:nvSpPr>
        <p:spPr>
          <a:xfrm>
            <a:off x="6513056" y="1608137"/>
            <a:ext cx="5179762" cy="464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dirty="0">
                <a:latin typeface="Times New Roman" panose="02020603050405020304" pitchFamily="18" charset="0"/>
              </a:rPr>
              <a:t>Koagulationssjukdomar 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2000" dirty="0">
              <a:latin typeface="Times New Roman" panose="02020603050405020304" pitchFamily="18" charset="0"/>
            </a:endParaRPr>
          </a:p>
          <a:p>
            <a:r>
              <a:rPr lang="sv-SE" sz="2000" b="1" dirty="0">
                <a:latin typeface="Times New Roman" panose="02020603050405020304" pitchFamily="18" charset="0"/>
              </a:rPr>
              <a:t>Lymfödem </a:t>
            </a:r>
            <a:endParaRPr lang="sv-SE" sz="2000" dirty="0">
              <a:latin typeface="Times New Roman" panose="02020603050405020304" pitchFamily="18" charset="0"/>
            </a:endParaRPr>
          </a:p>
          <a:p>
            <a:r>
              <a:rPr lang="sv-SE" sz="2000" b="1" dirty="0">
                <a:latin typeface="Times New Roman" panose="02020603050405020304" pitchFamily="18" charset="0"/>
              </a:rPr>
              <a:t>Medfödda immunologiska sjukdomar </a:t>
            </a:r>
            <a:endParaRPr lang="sv-SE" sz="2000" dirty="0">
              <a:latin typeface="Times New Roman" panose="02020603050405020304" pitchFamily="18" charset="0"/>
            </a:endParaRPr>
          </a:p>
          <a:p>
            <a:r>
              <a:rPr lang="sv-SE" sz="2000" b="1" dirty="0">
                <a:latin typeface="Times New Roman" panose="02020603050405020304" pitchFamily="18" charset="0"/>
              </a:rPr>
              <a:t>Perifer </a:t>
            </a:r>
            <a:r>
              <a:rPr lang="sv-SE" sz="2000" b="1" dirty="0" err="1">
                <a:latin typeface="Times New Roman" panose="02020603050405020304" pitchFamily="18" charset="0"/>
              </a:rPr>
              <a:t>facialispares</a:t>
            </a:r>
            <a:r>
              <a:rPr lang="sv-SE" sz="2000" b="1" dirty="0">
                <a:latin typeface="Times New Roman" panose="02020603050405020304" pitchFamily="18" charset="0"/>
              </a:rPr>
              <a:t> 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2000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sv-SE" sz="2000" b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Skelettdysplasier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 </a:t>
            </a:r>
          </a:p>
          <a:p>
            <a:r>
              <a:rPr lang="sv-SE" sz="2000" b="1" dirty="0">
                <a:latin typeface="Times New Roman" panose="02020603050405020304" pitchFamily="18" charset="0"/>
              </a:rPr>
              <a:t>Sällsynta njursjukdomar </a:t>
            </a:r>
          </a:p>
          <a:p>
            <a:r>
              <a:rPr lang="sv-SE" sz="2000" b="1" dirty="0">
                <a:latin typeface="Times New Roman" panose="02020603050405020304" pitchFamily="18" charset="0"/>
              </a:rPr>
              <a:t>Thoraxapertursyndrom (TOS) </a:t>
            </a:r>
            <a:r>
              <a:rPr lang="sv-SE" sz="20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2000" b="1" dirty="0">
              <a:latin typeface="Times New Roman" panose="02020603050405020304" pitchFamily="18" charset="0"/>
            </a:endParaRPr>
          </a:p>
          <a:p>
            <a:r>
              <a:rPr lang="sv-SE" sz="2000" b="1" dirty="0" err="1">
                <a:latin typeface="Times New Roman" panose="02020603050405020304" pitchFamily="18" charset="0"/>
              </a:rPr>
              <a:t>Vingskapula</a:t>
            </a:r>
            <a:r>
              <a:rPr lang="sv-SE" sz="2000" b="1" dirty="0">
                <a:latin typeface="Times New Roman" panose="02020603050405020304" pitchFamily="18" charset="0"/>
              </a:rPr>
              <a:t> </a:t>
            </a:r>
            <a:endParaRPr lang="sv-SE" sz="2000" dirty="0">
              <a:latin typeface="Times New Roman" panose="02020603050405020304" pitchFamily="18" charset="0"/>
            </a:endParaRPr>
          </a:p>
          <a:p>
            <a:endParaRPr lang="sv-SE" sz="2000" dirty="0">
              <a:latin typeface="Times New Roman" panose="02020603050405020304" pitchFamily="18" charset="0"/>
            </a:endParaRPr>
          </a:p>
          <a:p>
            <a:endParaRPr lang="sv-SE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277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1A630-BC39-CBF2-1F01-AFCEEE4F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09" y="394804"/>
            <a:ext cx="9925200" cy="949877"/>
          </a:xfrm>
        </p:spPr>
        <p:txBody>
          <a:bodyPr/>
          <a:lstStyle/>
          <a:p>
            <a:r>
              <a:rPr lang="sv-SE" dirty="0"/>
              <a:t>Nästa omgång från bruttolistan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07D86-D165-E62D-3007-B5CF1CB7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09" y="1634642"/>
            <a:ext cx="55560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Sakkunniga under rekrytering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900" b="1" i="1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Komplexa rörelsesjukdomar</a:t>
            </a:r>
            <a:r>
              <a:rPr lang="sv-SE" sz="19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ex </a:t>
            </a:r>
            <a:r>
              <a:rPr lang="sv-SE" sz="19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Huntingtons sjukdom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900" b="1" i="1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Svåra sömnstörningar </a:t>
            </a:r>
            <a:r>
              <a:rPr lang="sv-SE" sz="19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(utredning)</a:t>
            </a:r>
            <a:r>
              <a:rPr lang="sv-SE" sz="1800" b="1" dirty="0">
                <a:latin typeface="Times New Roman" panose="02020603050405020304" pitchFamily="18" charset="0"/>
              </a:rPr>
              <a:t>  </a:t>
            </a:r>
            <a:r>
              <a:rPr lang="sv-SE" sz="18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1900" b="0" i="0" u="none" strike="noStrike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900" b="1" i="1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Sällsynta bindvävs- och vaskulära sjukdomar</a:t>
            </a:r>
            <a:r>
              <a:rPr lang="sv-SE" sz="1800" b="1" dirty="0">
                <a:latin typeface="Times New Roman" panose="02020603050405020304" pitchFamily="18" charset="0"/>
              </a:rPr>
              <a:t> </a:t>
            </a:r>
            <a:r>
              <a:rPr lang="sv-SE" sz="1800" b="1" dirty="0"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  <a:endParaRPr lang="sv-SE" sz="1900" b="1" i="1" u="none" strike="noStrike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900" b="1" i="1" u="none" strike="noStrike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Thyreoidea</a:t>
            </a:r>
            <a:endParaRPr lang="sv-SE" sz="1900" b="1" i="1" u="none" strike="noStrike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7" lvl="1" indent="0">
              <a:buNone/>
            </a:pP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Avancerad </a:t>
            </a:r>
            <a:r>
              <a:rPr lang="sv-SE" sz="1700" b="0" i="0" u="none" strike="noStrike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thyroideacancer</a:t>
            </a: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v-SE" sz="1700" b="0" i="0" u="none" strike="noStrike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Thyreoideakirurgi</a:t>
            </a: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på barn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900" b="1" i="1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Transplantationer</a:t>
            </a:r>
          </a:p>
          <a:p>
            <a:pPr marL="268287" lvl="1" indent="0">
              <a:buNone/>
            </a:pP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Njur-, </a:t>
            </a:r>
            <a:r>
              <a:rPr lang="sv-SE" sz="1700" b="0" i="0" u="none" strike="noStrike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Pancreas</a:t>
            </a:r>
            <a:r>
              <a:rPr lang="sv-SE" sz="17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samt </a:t>
            </a:r>
            <a:r>
              <a:rPr lang="sv-SE" sz="1700" b="0" i="0" u="none" strike="noStrike" dirty="0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Ö-</a:t>
            </a:r>
            <a:r>
              <a:rPr lang="sv-SE" sz="1700" b="0" i="0" u="none" strike="noStrike" dirty="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cellstransplantationer</a:t>
            </a:r>
            <a:endParaRPr lang="sv-SE" sz="1700" b="0" i="0" u="none" strike="noStrike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ED80DFB-DAE0-A971-56DC-8AB053D6ABBD}"/>
              </a:ext>
            </a:extLst>
          </p:cNvPr>
          <p:cNvSpPr txBox="1">
            <a:spLocks/>
          </p:cNvSpPr>
          <p:nvPr/>
        </p:nvSpPr>
        <p:spPr>
          <a:xfrm>
            <a:off x="6751526" y="1226737"/>
            <a:ext cx="5179762" cy="464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3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14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91A630-BC39-CBF2-1F01-AFCEEE4F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omgång från bruttolistan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E07D86-D165-E62D-3007-B5CF1CB7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08138"/>
            <a:ext cx="5556000" cy="4640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Sakkunniga efterfrågas 27/3</a:t>
            </a:r>
          </a:p>
          <a:p>
            <a:r>
              <a:rPr lang="sv-SE" sz="1800" b="1" i="1" dirty="0">
                <a:latin typeface="TimesNewRomanPS"/>
              </a:rPr>
              <a:t>Avancerad ortopedisk kirurgi </a:t>
            </a:r>
            <a:r>
              <a:rPr lang="sv-SE" sz="1800" dirty="0">
                <a:latin typeface="TimesNewRomanPS"/>
              </a:rPr>
              <a:t>(</a:t>
            </a:r>
            <a:r>
              <a:rPr lang="sv-SE" sz="1800" dirty="0" err="1">
                <a:highlight>
                  <a:srgbClr val="FFFF00"/>
                </a:highlight>
                <a:latin typeface="TimesNewRomanPSMT"/>
              </a:rPr>
              <a:t>Periacetabulär</a:t>
            </a:r>
            <a:r>
              <a:rPr lang="sv-SE" sz="1800" dirty="0">
                <a:highlight>
                  <a:srgbClr val="FFFF00"/>
                </a:highlight>
                <a:latin typeface="TimesNewRomanPSMT"/>
              </a:rPr>
              <a:t> </a:t>
            </a:r>
            <a:r>
              <a:rPr lang="sv-SE" sz="1800" dirty="0" err="1">
                <a:highlight>
                  <a:srgbClr val="FFFF00"/>
                </a:highlight>
                <a:latin typeface="TimesNewRomanPSMT"/>
              </a:rPr>
              <a:t>osteotomi</a:t>
            </a:r>
            <a:r>
              <a:rPr lang="sv-SE" sz="1800" dirty="0">
                <a:highlight>
                  <a:srgbClr val="FFFF00"/>
                </a:highlight>
                <a:latin typeface="TimesNewRomanPSMT"/>
              </a:rPr>
              <a:t>/ </a:t>
            </a:r>
            <a:r>
              <a:rPr lang="sv-SE" sz="1800" dirty="0" err="1">
                <a:highlight>
                  <a:srgbClr val="FFFF00"/>
                </a:highlight>
                <a:latin typeface="TimesNewRomanPSMT"/>
              </a:rPr>
              <a:t>höftnära</a:t>
            </a:r>
            <a:r>
              <a:rPr lang="sv-SE" sz="1800" dirty="0">
                <a:highlight>
                  <a:srgbClr val="FFFF00"/>
                </a:highlight>
                <a:latin typeface="TimesNewRomanPSMT"/>
              </a:rPr>
              <a:t> </a:t>
            </a:r>
            <a:r>
              <a:rPr lang="sv-SE" sz="1800" dirty="0" err="1">
                <a:highlight>
                  <a:srgbClr val="FFFF00"/>
                </a:highlight>
                <a:latin typeface="TimesNewRomanPSMT"/>
              </a:rPr>
              <a:t>femurosteotomi</a:t>
            </a:r>
            <a:r>
              <a:rPr lang="sv-SE" sz="1800" dirty="0">
                <a:latin typeface="TimesNewRomanPSMT"/>
              </a:rPr>
              <a:t>; Fotledsprotes; </a:t>
            </a:r>
            <a:r>
              <a:rPr lang="sv-SE" sz="1800" dirty="0" err="1">
                <a:latin typeface="TimesNewRomanPSMT"/>
              </a:rPr>
              <a:t>Multiligamentära</a:t>
            </a:r>
            <a:r>
              <a:rPr lang="sv-SE" sz="1800" dirty="0">
                <a:latin typeface="TimesNewRomanPSMT"/>
              </a:rPr>
              <a:t> rekonstruktioner)</a:t>
            </a:r>
            <a:endParaRPr lang="sv-SE" sz="1200" dirty="0"/>
          </a:p>
          <a:p>
            <a:r>
              <a:rPr lang="sv-SE" sz="1800" b="1" i="1" dirty="0">
                <a:highlight>
                  <a:srgbClr val="FFFF00"/>
                </a:highlight>
                <a:latin typeface="TimesNewRomanPS"/>
              </a:rPr>
              <a:t>Barnmisshandel</a:t>
            </a:r>
            <a:r>
              <a:rPr lang="sv-SE" sz="1800" b="1" i="1" dirty="0">
                <a:latin typeface="TimesNewRomanPS"/>
              </a:rPr>
              <a:t> </a:t>
            </a:r>
            <a:endParaRPr lang="sv-SE" sz="1200" dirty="0"/>
          </a:p>
          <a:p>
            <a:r>
              <a:rPr lang="sv-SE" sz="1800" b="1" i="1" dirty="0" err="1">
                <a:highlight>
                  <a:srgbClr val="00FFFF"/>
                </a:highlight>
                <a:latin typeface="TimesNewRomanPS"/>
              </a:rPr>
              <a:t>Hjärttumörer</a:t>
            </a:r>
            <a:r>
              <a:rPr lang="sv-SE" sz="1800" b="1" i="1" dirty="0">
                <a:highlight>
                  <a:srgbClr val="00FFFF"/>
                </a:highlight>
                <a:latin typeface="TimesNewRomanPS"/>
              </a:rPr>
              <a:t> </a:t>
            </a:r>
            <a:r>
              <a:rPr lang="sv-SE" sz="1800" b="1" i="1" dirty="0" err="1">
                <a:highlight>
                  <a:srgbClr val="00FFFF"/>
                </a:highlight>
                <a:latin typeface="TimesNewRomanPS"/>
              </a:rPr>
              <a:t>exkl</a:t>
            </a:r>
            <a:r>
              <a:rPr lang="sv-SE" sz="1800" b="1" i="1" dirty="0">
                <a:highlight>
                  <a:srgbClr val="00FFFF"/>
                </a:highlight>
                <a:latin typeface="TimesNewRomanPS"/>
              </a:rPr>
              <a:t> </a:t>
            </a:r>
            <a:r>
              <a:rPr lang="sv-SE" sz="1800" b="1" i="1" dirty="0" err="1">
                <a:highlight>
                  <a:srgbClr val="00FFFF"/>
                </a:highlight>
                <a:latin typeface="TimesNewRomanPS"/>
              </a:rPr>
              <a:t>myxom</a:t>
            </a:r>
            <a:endParaRPr lang="sv-SE" sz="1200" dirty="0">
              <a:highlight>
                <a:srgbClr val="00FFFF"/>
              </a:highlight>
            </a:endParaRPr>
          </a:p>
          <a:p>
            <a:r>
              <a:rPr lang="sv-SE" sz="1800" b="1" i="1" dirty="0" err="1">
                <a:latin typeface="TimesNewRomanPS"/>
              </a:rPr>
              <a:t>Mastocytos</a:t>
            </a:r>
            <a:r>
              <a:rPr lang="sv-SE" sz="1800" b="1" i="1" dirty="0">
                <a:latin typeface="TimesNewRomanPS"/>
              </a:rPr>
              <a:t> </a:t>
            </a:r>
            <a:endParaRPr lang="sv-SE" sz="1200" dirty="0"/>
          </a:p>
          <a:p>
            <a:r>
              <a:rPr lang="sv-SE" sz="1800" b="1" i="1" dirty="0" err="1">
                <a:latin typeface="TimesNewRomanPS"/>
              </a:rPr>
              <a:t>Neurofibromatos</a:t>
            </a:r>
            <a:r>
              <a:rPr lang="sv-SE" sz="1800" b="1" i="1" dirty="0">
                <a:latin typeface="TimesNewRomanPS"/>
              </a:rPr>
              <a:t> typ 2</a:t>
            </a:r>
            <a:endParaRPr lang="sv-SE" dirty="0"/>
          </a:p>
          <a:p>
            <a:r>
              <a:rPr lang="sv-SE" sz="1800" b="1" i="1" dirty="0">
                <a:latin typeface="TimesNewRomanPS"/>
              </a:rPr>
              <a:t>Reumakirurgi </a:t>
            </a:r>
            <a:endParaRPr lang="sv-SE" dirty="0"/>
          </a:p>
          <a:p>
            <a:r>
              <a:rPr lang="sv-SE" sz="1800" b="1" i="1" dirty="0">
                <a:highlight>
                  <a:srgbClr val="00FFFF"/>
                </a:highlight>
                <a:latin typeface="TimesNewRomanPS"/>
              </a:rPr>
              <a:t>Thoraxdeformiteter</a:t>
            </a:r>
            <a:r>
              <a:rPr lang="sv-SE" sz="1800" b="1" i="1" dirty="0">
                <a:highlight>
                  <a:srgbClr val="FFFF00"/>
                </a:highlight>
                <a:latin typeface="TimesNewRomanPS"/>
              </a:rPr>
              <a:t> </a:t>
            </a:r>
            <a:endParaRPr lang="sv-SE" dirty="0">
              <a:highlight>
                <a:srgbClr val="FFFF00"/>
              </a:highlight>
            </a:endParaRPr>
          </a:p>
          <a:p>
            <a:r>
              <a:rPr lang="sv-SE" sz="1800" b="1" i="1" dirty="0" err="1">
                <a:highlight>
                  <a:srgbClr val="00FFFF"/>
                </a:highlight>
                <a:latin typeface="TimesNewRomanPS"/>
              </a:rPr>
              <a:t>Trakealresektion</a:t>
            </a:r>
            <a:r>
              <a:rPr lang="sv-SE" sz="1800" b="1" i="1" dirty="0">
                <a:highlight>
                  <a:srgbClr val="00FFFF"/>
                </a:highlight>
                <a:latin typeface="TimesNewRomanPS"/>
              </a:rPr>
              <a:t>/</a:t>
            </a:r>
            <a:r>
              <a:rPr lang="sv-SE" sz="1800" b="1" i="1" dirty="0" err="1">
                <a:highlight>
                  <a:srgbClr val="00FFFF"/>
                </a:highlight>
                <a:latin typeface="TimesNewRomanPS"/>
              </a:rPr>
              <a:t>trakealkirurgi</a:t>
            </a:r>
            <a:r>
              <a:rPr lang="sv-SE" sz="1800" b="1" i="1" dirty="0">
                <a:highlight>
                  <a:srgbClr val="FFFF00"/>
                </a:highlight>
                <a:latin typeface="TimesNewRomanPS"/>
              </a:rPr>
              <a:t> 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8ED80DFB-DAE0-A971-56DC-8AB053D6ABBD}"/>
              </a:ext>
            </a:extLst>
          </p:cNvPr>
          <p:cNvSpPr txBox="1">
            <a:spLocks/>
          </p:cNvSpPr>
          <p:nvPr/>
        </p:nvSpPr>
        <p:spPr>
          <a:xfrm>
            <a:off x="6751526" y="1226737"/>
            <a:ext cx="5179762" cy="46402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793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Roboto" panose="02000000000000000000" pitchFamily="2" charset="0"/>
              <a:buChar char="—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179388" algn="l" defTabSz="895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/>
              <a:t>Fördjupad dialog med SoS</a:t>
            </a:r>
          </a:p>
          <a:p>
            <a:r>
              <a:rPr lang="sv-SE" sz="1800" b="1" i="1" dirty="0">
                <a:highlight>
                  <a:srgbClr val="00FFFF"/>
                </a:highlight>
                <a:latin typeface="TimesNewRomanPS"/>
              </a:rPr>
              <a:t>Avancerad </a:t>
            </a:r>
            <a:r>
              <a:rPr lang="sv-SE" sz="1800" b="1" i="1" dirty="0" err="1">
                <a:highlight>
                  <a:srgbClr val="FFFF00"/>
                </a:highlight>
                <a:latin typeface="TimesNewRomanPS"/>
              </a:rPr>
              <a:t>hjärtkirurgi</a:t>
            </a:r>
            <a:r>
              <a:rPr lang="sv-SE" sz="1800" b="1" i="1" dirty="0">
                <a:highlight>
                  <a:srgbClr val="FFFF00"/>
                </a:highlight>
                <a:latin typeface="TimesNewRomanPS"/>
              </a:rPr>
              <a:t> </a:t>
            </a:r>
            <a:endParaRPr lang="sv-SE" sz="1400" dirty="0">
              <a:highlight>
                <a:srgbClr val="FFFF00"/>
              </a:highlight>
            </a:endParaRPr>
          </a:p>
          <a:p>
            <a:r>
              <a:rPr lang="sv-SE" sz="1800" b="1" i="1" dirty="0">
                <a:latin typeface="TimesNewRomanPS"/>
              </a:rPr>
              <a:t>Barnkardiologi </a:t>
            </a:r>
            <a:r>
              <a:rPr lang="sv-SE" sz="1800" b="1" i="1" dirty="0"/>
              <a:t> - </a:t>
            </a:r>
            <a:r>
              <a:rPr lang="sv-SE" sz="1500" dirty="0" err="1">
                <a:latin typeface="TimesNewRomanPSMT"/>
              </a:rPr>
              <a:t>invasiv</a:t>
            </a:r>
            <a:r>
              <a:rPr lang="sv-SE" sz="1500" dirty="0">
                <a:latin typeface="TimesNewRomanPSMT"/>
              </a:rPr>
              <a:t> elektrofysiologisk utredning inklusive ablation </a:t>
            </a:r>
            <a:endParaRPr lang="sv-SE" dirty="0"/>
          </a:p>
          <a:p>
            <a:r>
              <a:rPr lang="sv-SE" sz="1800" b="1" i="1" dirty="0" err="1">
                <a:latin typeface="TimesNewRomanPS"/>
              </a:rPr>
              <a:t>Lateraliseringsdiagnostik</a:t>
            </a:r>
            <a:r>
              <a:rPr lang="sv-SE" sz="1800" b="1" i="1" dirty="0">
                <a:latin typeface="TimesNewRomanPS"/>
              </a:rPr>
              <a:t> vid </a:t>
            </a:r>
            <a:r>
              <a:rPr lang="sv-SE" sz="1800" b="1" i="1" dirty="0" err="1">
                <a:latin typeface="TimesNewRomanPS"/>
              </a:rPr>
              <a:t>primär</a:t>
            </a:r>
            <a:r>
              <a:rPr lang="sv-SE" sz="1800" b="1" i="1" dirty="0">
                <a:latin typeface="TimesNewRomanPS"/>
              </a:rPr>
              <a:t> aldosteronism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2157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20878</TotalTime>
  <Words>492</Words>
  <Application>Microsoft Office PowerPoint</Application>
  <PresentationFormat>Bredbild</PresentationFormat>
  <Paragraphs>126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Arial</vt:lpstr>
      <vt:lpstr>Calibri</vt:lpstr>
      <vt:lpstr>Georgia</vt:lpstr>
      <vt:lpstr>Roboto</vt:lpstr>
      <vt:lpstr>Times New Roman</vt:lpstr>
      <vt:lpstr>TimesNewRomanPS</vt:lpstr>
      <vt:lpstr>TimesNewRomanPSMT</vt:lpstr>
      <vt:lpstr>Wingdings</vt:lpstr>
      <vt:lpstr>Region Östergötland</vt:lpstr>
      <vt:lpstr>Nationell högspecialiserad vård</vt:lpstr>
      <vt:lpstr>Nationell högspecialiserad vård</vt:lpstr>
      <vt:lpstr>Könsdysfori (könsinkongruens)</vt:lpstr>
      <vt:lpstr>NHV-beslut att förhålla sig till (n=41)</vt:lpstr>
      <vt:lpstr>Aktuella ärenden</vt:lpstr>
      <vt:lpstr>Pågående sakkunniggrupper</vt:lpstr>
      <vt:lpstr>Nästa omgång från bruttolistan</vt:lpstr>
      <vt:lpstr>Nästa omgång från bruttolistan</vt:lpstr>
    </vt:vector>
  </TitlesOfParts>
  <Manager/>
  <Company>Region Östergötland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Komarek Ellinor</dc:creator>
  <cp:keywords/>
  <dc:description/>
  <cp:lastModifiedBy>Yngvesson Strid Susanne</cp:lastModifiedBy>
  <cp:revision>49</cp:revision>
  <dcterms:created xsi:type="dcterms:W3CDTF">2022-06-03T07:31:14Z</dcterms:created>
  <dcterms:modified xsi:type="dcterms:W3CDTF">2023-04-14T07:57:19Z</dcterms:modified>
  <cp:category/>
</cp:coreProperties>
</file>