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5" r:id="rId2"/>
    <p:sldId id="281" r:id="rId3"/>
    <p:sldId id="283" r:id="rId4"/>
    <p:sldId id="278" r:id="rId5"/>
    <p:sldId id="268" r:id="rId6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5258" autoAdjust="0"/>
  </p:normalViewPr>
  <p:slideViewPr>
    <p:cSldViewPr>
      <p:cViewPr varScale="1">
        <p:scale>
          <a:sx n="129" d="100"/>
          <a:sy n="129" d="100"/>
        </p:scale>
        <p:origin x="72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2023-04-05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6476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Remisstid 15/2-14/4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5142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Remisstid 15/2-14/4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762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299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3598"/>
            <a:ext cx="8229600" cy="2808311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Uppdrag RSL AU och stab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Uppföljning o Analys- resurssättning och organisering inom värdskapsuppdraget för NPO – Synpunkter NSG data och analys 27/4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Sexuell </a:t>
            </a:r>
            <a:r>
              <a:rPr lang="sv-SE" sz="2000" dirty="0"/>
              <a:t>hälsa och reproduktion </a:t>
            </a:r>
            <a:r>
              <a:rPr lang="sv-SE" sz="2000" dirty="0" smtClean="0"/>
              <a:t>gemensam </a:t>
            </a:r>
            <a:r>
              <a:rPr lang="sv-SE" sz="2000" dirty="0"/>
              <a:t>handlingsplan </a:t>
            </a:r>
            <a:r>
              <a:rPr lang="sv-SE" sz="2000" dirty="0" smtClean="0"/>
              <a:t>för implementering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Funktionsbrevlåda Sydöstra sjukvårdsregionen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Införande vårdförlopp – lokal och </a:t>
            </a:r>
            <a:r>
              <a:rPr lang="sv-SE" sz="2000" dirty="0" err="1" smtClean="0"/>
              <a:t>sjukvårdsregional</a:t>
            </a:r>
            <a:r>
              <a:rPr lang="sv-SE" sz="2000" dirty="0" smtClean="0"/>
              <a:t> nivå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Vårdhygien – samverkan</a:t>
            </a: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467544" y="41151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2800" dirty="0" smtClean="0"/>
              <a:t>Aktuellt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9708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29600" cy="857250"/>
          </a:xfrm>
        </p:spPr>
        <p:txBody>
          <a:bodyPr>
            <a:normAutofit/>
          </a:bodyPr>
          <a:lstStyle/>
          <a:p>
            <a:r>
              <a:rPr lang="sv-SE" sz="1800" dirty="0" smtClean="0"/>
              <a:t>Remisser svarsdatum 14 april 2023 Nationellt system för kunskapsstyrning</a:t>
            </a:r>
            <a:endParaRPr lang="sv-SE" sz="1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3598"/>
            <a:ext cx="4114800" cy="3456384"/>
          </a:xfrm>
        </p:spPr>
        <p:txBody>
          <a:bodyPr>
            <a:normAutofit fontScale="25000" lnSpcReduction="20000"/>
          </a:bodyPr>
          <a:lstStyle/>
          <a:p>
            <a:r>
              <a:rPr lang="sv-SE" sz="3200" b="1" dirty="0" smtClean="0"/>
              <a:t>Vårdförlopp</a:t>
            </a:r>
          </a:p>
          <a:p>
            <a:r>
              <a:rPr lang="sv-SE" sz="3200" i="1" dirty="0" smtClean="0"/>
              <a:t>Alla RPO och RSG</a:t>
            </a:r>
          </a:p>
          <a:p>
            <a:r>
              <a:rPr lang="sv-SE" sz="3200" dirty="0" smtClean="0"/>
              <a:t>- Depression </a:t>
            </a:r>
            <a:r>
              <a:rPr lang="sv-SE" sz="3200" dirty="0"/>
              <a:t>hos vuxna, vårdförlopp, nytt</a:t>
            </a:r>
          </a:p>
          <a:p>
            <a:r>
              <a:rPr lang="sv-SE" sz="3200" dirty="0" smtClean="0"/>
              <a:t>- Självskadebeteende </a:t>
            </a:r>
            <a:r>
              <a:rPr lang="sv-SE" sz="3200" dirty="0"/>
              <a:t>hos vuxna, vårdförlopp, </a:t>
            </a:r>
            <a:r>
              <a:rPr lang="sv-SE" sz="3200" dirty="0" smtClean="0"/>
              <a:t>nytt</a:t>
            </a:r>
          </a:p>
          <a:p>
            <a:endParaRPr lang="sv-SE" sz="3200" dirty="0"/>
          </a:p>
          <a:p>
            <a:r>
              <a:rPr lang="sv-SE" sz="3200" b="1" dirty="0" smtClean="0"/>
              <a:t>Vårdprogram</a:t>
            </a:r>
          </a:p>
          <a:p>
            <a:r>
              <a:rPr lang="sv-SE" sz="3200" i="1" dirty="0" err="1" smtClean="0"/>
              <a:t>Mag</a:t>
            </a:r>
            <a:r>
              <a:rPr lang="sv-SE" sz="3200" i="1" dirty="0" smtClean="0"/>
              <a:t>– och tarmsjukdomar</a:t>
            </a:r>
            <a:endParaRPr lang="sv-SE" sz="3200" i="1" dirty="0"/>
          </a:p>
          <a:p>
            <a:r>
              <a:rPr lang="sv-SE" sz="3200" dirty="0" smtClean="0"/>
              <a:t>- Gallstenssjukdom</a:t>
            </a:r>
            <a:r>
              <a:rPr lang="sv-SE" sz="3200" dirty="0"/>
              <a:t>, </a:t>
            </a:r>
            <a:r>
              <a:rPr lang="sv-SE" sz="3200" dirty="0" smtClean="0"/>
              <a:t>nytt</a:t>
            </a:r>
          </a:p>
          <a:p>
            <a:endParaRPr lang="sv-SE" sz="3200" dirty="0" smtClean="0"/>
          </a:p>
          <a:p>
            <a:r>
              <a:rPr lang="sv-SE" sz="3200" i="1" dirty="0" smtClean="0"/>
              <a:t>Cancersjukdomar</a:t>
            </a:r>
            <a:endParaRPr lang="sv-SE" sz="3200" i="1" dirty="0"/>
          </a:p>
          <a:p>
            <a:r>
              <a:rPr lang="sv-SE" sz="3200" dirty="0" smtClean="0"/>
              <a:t>- Bäckencancerrehabilitering</a:t>
            </a:r>
            <a:r>
              <a:rPr lang="sv-SE" sz="3200" dirty="0"/>
              <a:t>, reviderat</a:t>
            </a:r>
          </a:p>
          <a:p>
            <a:r>
              <a:rPr lang="sv-SE" sz="3200" dirty="0" smtClean="0"/>
              <a:t>- Cancerrehabilitering</a:t>
            </a:r>
            <a:r>
              <a:rPr lang="sv-SE" sz="3200" dirty="0"/>
              <a:t>, reviderat</a:t>
            </a:r>
          </a:p>
          <a:p>
            <a:r>
              <a:rPr lang="sv-SE" sz="3200" dirty="0" smtClean="0"/>
              <a:t>- Indolenta </a:t>
            </a:r>
            <a:r>
              <a:rPr lang="sv-SE" sz="3200" dirty="0"/>
              <a:t>B-cellslymfom och hårcellsleukemi, reviderat</a:t>
            </a:r>
          </a:p>
          <a:p>
            <a:r>
              <a:rPr lang="sv-SE" sz="3200" dirty="0" smtClean="0"/>
              <a:t>- </a:t>
            </a:r>
            <a:r>
              <a:rPr lang="sv-SE" sz="3200" dirty="0" err="1" smtClean="0"/>
              <a:t>Myelodysplastiskt</a:t>
            </a:r>
            <a:r>
              <a:rPr lang="sv-SE" sz="3200" dirty="0" smtClean="0"/>
              <a:t> </a:t>
            </a:r>
            <a:r>
              <a:rPr lang="sv-SE" sz="3200" dirty="0"/>
              <a:t>syndrom (MDS), nytt</a:t>
            </a:r>
          </a:p>
          <a:p>
            <a:r>
              <a:rPr lang="sv-SE" sz="3200" dirty="0" smtClean="0"/>
              <a:t>- Peniscancer</a:t>
            </a:r>
            <a:r>
              <a:rPr lang="sv-SE" sz="3200" dirty="0"/>
              <a:t>, reviderat</a:t>
            </a:r>
          </a:p>
          <a:p>
            <a:r>
              <a:rPr lang="sv-SE" sz="3200" dirty="0" smtClean="0"/>
              <a:t/>
            </a:r>
            <a:br>
              <a:rPr lang="sv-SE" sz="3200" dirty="0" smtClean="0"/>
            </a:br>
            <a:r>
              <a:rPr lang="sv-SE" sz="3200" dirty="0" smtClean="0"/>
              <a:t>Min </a:t>
            </a:r>
            <a:r>
              <a:rPr lang="sv-SE" sz="3200" dirty="0"/>
              <a:t>vårdplan</a:t>
            </a:r>
          </a:p>
          <a:p>
            <a:r>
              <a:rPr lang="sv-SE" sz="3200" dirty="0" smtClean="0"/>
              <a:t>- Peniscancer</a:t>
            </a:r>
            <a:r>
              <a:rPr lang="sv-SE" sz="3200" dirty="0"/>
              <a:t>, reviderad</a:t>
            </a:r>
          </a:p>
          <a:p>
            <a:r>
              <a:rPr lang="sv-SE" sz="3200" dirty="0" smtClean="0"/>
              <a:t>- Prostatacancer</a:t>
            </a:r>
            <a:r>
              <a:rPr lang="sv-SE" sz="3200" dirty="0"/>
              <a:t>, </a:t>
            </a:r>
            <a:r>
              <a:rPr lang="sv-SE" sz="3200" dirty="0" smtClean="0"/>
              <a:t>reviderad</a:t>
            </a:r>
            <a:endParaRPr lang="sv-SE" sz="3200" dirty="0"/>
          </a:p>
          <a:p>
            <a:endParaRPr lang="sv-SE" sz="3600" dirty="0" smtClean="0"/>
          </a:p>
          <a:p>
            <a:r>
              <a:rPr lang="sv-SE" sz="3200" b="1" dirty="0"/>
              <a:t>Vårdriktlinjer</a:t>
            </a:r>
          </a:p>
          <a:p>
            <a:r>
              <a:rPr lang="sv-SE" sz="3200" i="1" dirty="0"/>
              <a:t>Öron-, näs- och halssjukdomar</a:t>
            </a:r>
          </a:p>
          <a:p>
            <a:r>
              <a:rPr lang="sv-SE" sz="3200" dirty="0"/>
              <a:t>- Kall teknik vid </a:t>
            </a:r>
            <a:r>
              <a:rPr lang="sv-SE" sz="3200" dirty="0" err="1"/>
              <a:t>tonsillektomi</a:t>
            </a:r>
            <a:r>
              <a:rPr lang="sv-SE" sz="3200" dirty="0"/>
              <a:t>, ny</a:t>
            </a:r>
          </a:p>
          <a:p>
            <a:endParaRPr lang="sv-SE" sz="3200" dirty="0"/>
          </a:p>
          <a:p>
            <a:r>
              <a:rPr lang="sv-SE" sz="3200" i="1" dirty="0"/>
              <a:t>Ögonsjukdomar</a:t>
            </a:r>
          </a:p>
          <a:p>
            <a:r>
              <a:rPr lang="sv-SE" sz="3200" dirty="0"/>
              <a:t>- Tårflöde på grund av nedsatt tårdränage samt infektioner hos vuxna, ny</a:t>
            </a:r>
          </a:p>
          <a:p>
            <a:r>
              <a:rPr lang="sv-SE" sz="3200" dirty="0"/>
              <a:t>- Kongenitala tårvägssjukdomar, ny</a:t>
            </a:r>
          </a:p>
          <a:p>
            <a:endParaRPr lang="sv-SE" dirty="0"/>
          </a:p>
          <a:p>
            <a:endParaRPr lang="sv-SE" dirty="0"/>
          </a:p>
          <a:p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572000" y="1203598"/>
            <a:ext cx="4114800" cy="2808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00" b="1" dirty="0" smtClean="0"/>
              <a:t>Rapport </a:t>
            </a:r>
            <a:r>
              <a:rPr lang="sv-SE" sz="800" b="1" dirty="0"/>
              <a:t>för styrning och ledning </a:t>
            </a:r>
            <a:r>
              <a:rPr lang="sv-SE" sz="800" b="1" dirty="0" smtClean="0"/>
              <a:t/>
            </a:r>
            <a:br>
              <a:rPr lang="sv-SE" sz="800" b="1" dirty="0" smtClean="0"/>
            </a:br>
            <a:endParaRPr lang="sv-SE" sz="800" b="1" dirty="0" smtClean="0"/>
          </a:p>
          <a:p>
            <a:r>
              <a:rPr lang="sv-SE" sz="800" dirty="0" smtClean="0"/>
              <a:t>Läkemedel och medicinteknik</a:t>
            </a:r>
          </a:p>
          <a:p>
            <a:r>
              <a:rPr lang="sv-SE" sz="800" dirty="0" smtClean="0"/>
              <a:t>Vägledning för 3D-utskrivna medicintekniska produkter inom hälso- och sjukvården           och tandvården</a:t>
            </a:r>
          </a:p>
          <a:p>
            <a:r>
              <a:rPr lang="sv-SE" sz="800" i="1" dirty="0" smtClean="0"/>
              <a:t>RSG Medicinsk teknik, RPO Medicinsk diagnostik, RPO Tand, KR Diagnostik och sinnen</a:t>
            </a:r>
            <a:endParaRPr lang="sv-SE" sz="800" i="1" dirty="0"/>
          </a:p>
          <a:p>
            <a:endParaRPr lang="sv-SE" sz="800" dirty="0" smtClean="0"/>
          </a:p>
          <a:p>
            <a:r>
              <a:rPr lang="sv-SE" sz="800" dirty="0" smtClean="0"/>
              <a:t>Nationellt primärvårdsråd</a:t>
            </a:r>
          </a:p>
          <a:p>
            <a:r>
              <a:rPr lang="sv-SE" sz="800" dirty="0" smtClean="0"/>
              <a:t>Vägledning för samverkande hälso- och sjukvård i hemmet</a:t>
            </a:r>
            <a:br>
              <a:rPr lang="sv-SE" sz="800" dirty="0" smtClean="0"/>
            </a:br>
            <a:r>
              <a:rPr lang="sv-SE" sz="800" i="1" dirty="0" smtClean="0"/>
              <a:t>RPO primärvård och KR Hälsa och rehabilitering</a:t>
            </a:r>
            <a:r>
              <a:rPr lang="sv-SE" sz="800" dirty="0" smtClean="0"/>
              <a:t/>
            </a:r>
            <a:br>
              <a:rPr lang="sv-SE" sz="800" dirty="0" smtClean="0"/>
            </a:br>
            <a:endParaRPr lang="sv-SE" sz="800" dirty="0" smtClean="0"/>
          </a:p>
          <a:p>
            <a:r>
              <a:rPr lang="sv-SE" sz="800" dirty="0" smtClean="0"/>
              <a:t>NPO Perioperativ </a:t>
            </a:r>
            <a:r>
              <a:rPr lang="sv-SE" sz="800" dirty="0"/>
              <a:t>vård, intensivvård och </a:t>
            </a:r>
            <a:r>
              <a:rPr lang="sv-SE" sz="800" dirty="0" smtClean="0"/>
              <a:t>transplantation</a:t>
            </a:r>
          </a:p>
          <a:p>
            <a:r>
              <a:rPr lang="sv-SE" sz="800" dirty="0" smtClean="0"/>
              <a:t>Rekommendation </a:t>
            </a:r>
            <a:r>
              <a:rPr lang="sv-SE" sz="800" dirty="0"/>
              <a:t>för organisation och kompetens inom intermediärvård i </a:t>
            </a:r>
            <a:r>
              <a:rPr lang="sv-SE" sz="800" dirty="0" smtClean="0"/>
              <a:t>Sverige</a:t>
            </a:r>
            <a:endParaRPr lang="sv-SE" sz="800" dirty="0"/>
          </a:p>
          <a:p>
            <a:r>
              <a:rPr lang="sv-SE" sz="800" i="1" dirty="0" smtClean="0"/>
              <a:t>RPO </a:t>
            </a:r>
            <a:r>
              <a:rPr lang="sv-SE" sz="800" i="1" dirty="0"/>
              <a:t>Perioperativ vård, intensivvård och </a:t>
            </a:r>
            <a:r>
              <a:rPr lang="sv-SE" sz="800" i="1" dirty="0" smtClean="0"/>
              <a:t>transplantation, KR Medicin och akut, KR Kirurgi och cancer</a:t>
            </a:r>
            <a:endParaRPr lang="sv-SE" sz="800" i="1" dirty="0"/>
          </a:p>
          <a:p>
            <a:endParaRPr lang="sv-SE" sz="750" dirty="0"/>
          </a:p>
        </p:txBody>
      </p:sp>
    </p:spTree>
    <p:extLst>
      <p:ext uri="{BB962C8B-B14F-4D97-AF65-F5344CB8AC3E}">
        <p14:creationId xmlns:p14="http://schemas.microsoft.com/office/powerpoint/2010/main" val="388977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29600" cy="857250"/>
          </a:xfrm>
        </p:spPr>
        <p:txBody>
          <a:bodyPr>
            <a:normAutofit/>
          </a:bodyPr>
          <a:lstStyle/>
          <a:p>
            <a:r>
              <a:rPr lang="sv-SE" sz="1900" dirty="0" smtClean="0"/>
              <a:t>Remisser 17 april Nationellt system för kunskapsstyrning</a:t>
            </a:r>
            <a:endParaRPr lang="sv-SE" sz="19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3598"/>
            <a:ext cx="4114800" cy="3456384"/>
          </a:xfrm>
        </p:spPr>
        <p:txBody>
          <a:bodyPr>
            <a:normAutofit fontScale="25000" lnSpcReduction="20000"/>
          </a:bodyPr>
          <a:lstStyle/>
          <a:p>
            <a:r>
              <a:rPr lang="sv-SE" sz="4000" b="1" dirty="0" smtClean="0"/>
              <a:t>Vårdförlopp</a:t>
            </a:r>
          </a:p>
          <a:p>
            <a:endParaRPr lang="sv-SE" sz="4000" i="1" dirty="0" smtClean="0"/>
          </a:p>
          <a:p>
            <a:r>
              <a:rPr lang="sv-SE" sz="4000" i="1" dirty="0" smtClean="0"/>
              <a:t>Alla RPO och RSG</a:t>
            </a:r>
          </a:p>
          <a:p>
            <a:r>
              <a:rPr lang="sv-SE" sz="4000" dirty="0" smtClean="0"/>
              <a:t>- Prostatacancer</a:t>
            </a:r>
            <a:r>
              <a:rPr lang="sv-SE" sz="4000" dirty="0"/>
              <a:t>, </a:t>
            </a:r>
            <a:r>
              <a:rPr lang="sv-SE" sz="4000" dirty="0" smtClean="0"/>
              <a:t>reviderat</a:t>
            </a:r>
          </a:p>
          <a:p>
            <a:endParaRPr lang="sv-SE" sz="4000" dirty="0">
              <a:solidFill>
                <a:srgbClr val="FF0000"/>
              </a:solidFill>
            </a:endParaRPr>
          </a:p>
          <a:p>
            <a:r>
              <a:rPr lang="sv-SE" sz="4000" b="1" dirty="0" smtClean="0"/>
              <a:t>Vårdprogram</a:t>
            </a:r>
          </a:p>
          <a:p>
            <a:endParaRPr lang="sv-SE" sz="4000" i="1" dirty="0" smtClean="0"/>
          </a:p>
          <a:p>
            <a:r>
              <a:rPr lang="sv-SE" sz="4000" i="1" dirty="0" smtClean="0"/>
              <a:t>Mag- </a:t>
            </a:r>
            <a:r>
              <a:rPr lang="sv-SE" sz="4000" i="1" dirty="0"/>
              <a:t>och </a:t>
            </a:r>
            <a:r>
              <a:rPr lang="sv-SE" sz="4000" i="1" dirty="0" smtClean="0"/>
              <a:t>tarmsjukdomar</a:t>
            </a:r>
          </a:p>
          <a:p>
            <a:r>
              <a:rPr lang="sv-SE" sz="4000" dirty="0" smtClean="0"/>
              <a:t>- Appendicit</a:t>
            </a:r>
          </a:p>
          <a:p>
            <a:pPr marL="457200" indent="-457200">
              <a:buFontTx/>
              <a:buChar char="-"/>
            </a:pPr>
            <a:endParaRPr lang="sv-SE" sz="4000" dirty="0" smtClean="0">
              <a:solidFill>
                <a:srgbClr val="FF0000"/>
              </a:solidFill>
            </a:endParaRPr>
          </a:p>
          <a:p>
            <a:r>
              <a:rPr lang="sv-SE" sz="4000" i="1" dirty="0" smtClean="0"/>
              <a:t>Cancersjukdomar</a:t>
            </a:r>
            <a:r>
              <a:rPr lang="sv-SE" sz="4000" i="1" dirty="0" smtClean="0">
                <a:solidFill>
                  <a:srgbClr val="FF0000"/>
                </a:solidFill>
              </a:rPr>
              <a:t/>
            </a:r>
            <a:br>
              <a:rPr lang="sv-SE" sz="4000" i="1" dirty="0" smtClean="0">
                <a:solidFill>
                  <a:srgbClr val="FF0000"/>
                </a:solidFill>
              </a:rPr>
            </a:br>
            <a:r>
              <a:rPr lang="sv-SE" sz="4000" i="1" dirty="0" smtClean="0"/>
              <a:t>- </a:t>
            </a:r>
            <a:r>
              <a:rPr lang="sv-SE" sz="4000" dirty="0" smtClean="0"/>
              <a:t>Akut </a:t>
            </a:r>
            <a:r>
              <a:rPr lang="sv-SE" sz="4000" dirty="0"/>
              <a:t>lymfatisk leukemi (ALL), </a:t>
            </a:r>
            <a:r>
              <a:rPr lang="sv-SE" sz="4000" dirty="0" smtClean="0"/>
              <a:t>reviderat</a:t>
            </a:r>
            <a:endParaRPr lang="sv-SE" sz="4000" dirty="0"/>
          </a:p>
          <a:p>
            <a:r>
              <a:rPr lang="sv-SE" sz="4000" dirty="0" smtClean="0"/>
              <a:t>- Hudlymfom</a:t>
            </a:r>
            <a:r>
              <a:rPr lang="sv-SE" sz="4000" dirty="0"/>
              <a:t>, </a:t>
            </a:r>
            <a:r>
              <a:rPr lang="sv-SE" sz="4000" dirty="0" smtClean="0"/>
              <a:t>reviderat</a:t>
            </a:r>
            <a:endParaRPr lang="sv-SE" sz="4000" dirty="0"/>
          </a:p>
          <a:p>
            <a:r>
              <a:rPr lang="sv-SE" sz="4000" dirty="0" smtClean="0"/>
              <a:t>- Huvud- </a:t>
            </a:r>
            <a:r>
              <a:rPr lang="sv-SE" sz="4000" dirty="0"/>
              <a:t>och halscancer, </a:t>
            </a:r>
            <a:r>
              <a:rPr lang="sv-SE" sz="4000" dirty="0" smtClean="0"/>
              <a:t>reviderat</a:t>
            </a:r>
            <a:endParaRPr lang="sv-SE" sz="4000" dirty="0"/>
          </a:p>
          <a:p>
            <a:r>
              <a:rPr lang="sv-SE" sz="4000" dirty="0" smtClean="0"/>
              <a:t>- Kronisk </a:t>
            </a:r>
            <a:r>
              <a:rPr lang="sv-SE" sz="4000" dirty="0"/>
              <a:t>lymfatisk leukemi (KLL), </a:t>
            </a:r>
            <a:r>
              <a:rPr lang="sv-SE" sz="4000" dirty="0" smtClean="0"/>
              <a:t>reviderat</a:t>
            </a:r>
            <a:endParaRPr lang="sv-SE" sz="4000" dirty="0"/>
          </a:p>
          <a:p>
            <a:r>
              <a:rPr lang="sv-SE" sz="4000" dirty="0" smtClean="0"/>
              <a:t>- Mantelcellslymfom</a:t>
            </a:r>
            <a:r>
              <a:rPr lang="sv-SE" sz="4000" dirty="0"/>
              <a:t>, </a:t>
            </a:r>
            <a:r>
              <a:rPr lang="sv-SE" sz="4000" dirty="0" smtClean="0"/>
              <a:t>reviderat</a:t>
            </a:r>
            <a:endParaRPr lang="sv-SE" sz="4000" dirty="0"/>
          </a:p>
          <a:p>
            <a:r>
              <a:rPr lang="sv-SE" sz="4000" dirty="0" smtClean="0"/>
              <a:t>- Prostatacancer</a:t>
            </a:r>
            <a:r>
              <a:rPr lang="sv-SE" sz="4000" dirty="0"/>
              <a:t>, </a:t>
            </a:r>
            <a:r>
              <a:rPr lang="sv-SE" sz="4000" dirty="0" smtClean="0"/>
              <a:t>reviderat</a:t>
            </a:r>
            <a:br>
              <a:rPr lang="sv-SE" sz="4000" dirty="0" smtClean="0"/>
            </a:b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Stöddokument</a:t>
            </a:r>
            <a:endParaRPr lang="sv-SE" sz="4000" dirty="0"/>
          </a:p>
          <a:p>
            <a:r>
              <a:rPr lang="sv-SE" sz="4000" dirty="0" smtClean="0"/>
              <a:t>- </a:t>
            </a:r>
            <a:r>
              <a:rPr lang="sv-SE" sz="4000" dirty="0"/>
              <a:t>Bedömning och hantering av biverkningar vid behandling med </a:t>
            </a:r>
            <a:r>
              <a:rPr lang="sv-SE" sz="4000" dirty="0" err="1" smtClean="0"/>
              <a:t>checkpointhämmare</a:t>
            </a:r>
            <a:endParaRPr lang="sv-SE" sz="4000" dirty="0"/>
          </a:p>
          <a:p>
            <a:r>
              <a:rPr lang="sv-SE" sz="4000" dirty="0"/>
              <a:t>- </a:t>
            </a:r>
            <a:r>
              <a:rPr lang="sv-SE" sz="4000" dirty="0" err="1"/>
              <a:t>Graft</a:t>
            </a:r>
            <a:r>
              <a:rPr lang="sv-SE" sz="4000" dirty="0"/>
              <a:t>-</a:t>
            </a:r>
            <a:r>
              <a:rPr lang="sv-SE" sz="4000" dirty="0" err="1"/>
              <a:t>versus</a:t>
            </a:r>
            <a:r>
              <a:rPr lang="sv-SE" sz="4000" dirty="0"/>
              <a:t>-host-sjukdom (</a:t>
            </a:r>
            <a:r>
              <a:rPr lang="sv-SE" sz="4000" dirty="0" err="1"/>
              <a:t>GvHD</a:t>
            </a:r>
            <a:r>
              <a:rPr lang="sv-SE" sz="4000" dirty="0" smtClean="0"/>
              <a:t>)</a:t>
            </a:r>
            <a:endParaRPr lang="sv-SE" sz="4000" dirty="0">
              <a:solidFill>
                <a:srgbClr val="FF0000"/>
              </a:solidFill>
            </a:endParaRPr>
          </a:p>
          <a:p>
            <a:endParaRPr lang="sv-SE" sz="3200" i="1" dirty="0">
              <a:solidFill>
                <a:srgbClr val="FF0000"/>
              </a:solidFill>
            </a:endParaRPr>
          </a:p>
          <a:p>
            <a:endParaRPr lang="sv-SE" dirty="0"/>
          </a:p>
          <a:p>
            <a:endParaRPr lang="sv-SE" dirty="0"/>
          </a:p>
          <a:p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4572000" y="1203598"/>
            <a:ext cx="4114800" cy="2808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000" b="1" dirty="0" smtClean="0"/>
              <a:t>Rapport</a:t>
            </a:r>
            <a:br>
              <a:rPr lang="sv-SE" sz="1000" b="1" dirty="0" smtClean="0"/>
            </a:br>
            <a:endParaRPr lang="sv-SE" sz="1000" b="1" dirty="0" smtClean="0"/>
          </a:p>
          <a:p>
            <a:r>
              <a:rPr lang="sv-SE" sz="1000" dirty="0" smtClean="0"/>
              <a:t>Patientsäkerhet</a:t>
            </a:r>
          </a:p>
          <a:p>
            <a:r>
              <a:rPr lang="sv-SE" sz="1000" dirty="0"/>
              <a:t>Introduktion till arbete med </a:t>
            </a:r>
            <a:r>
              <a:rPr lang="sv-SE" sz="1000" dirty="0" smtClean="0"/>
              <a:t>patientsäkerhet</a:t>
            </a:r>
            <a:br>
              <a:rPr lang="sv-SE" sz="1000" dirty="0" smtClean="0"/>
            </a:br>
            <a:r>
              <a:rPr lang="sv-SE" sz="1000" i="1" dirty="0" smtClean="0"/>
              <a:t>RSG Patientsäkerhet</a:t>
            </a:r>
            <a:endParaRPr lang="sv-SE" sz="1000" dirty="0" smtClean="0"/>
          </a:p>
        </p:txBody>
      </p:sp>
    </p:spTree>
    <p:extLst>
      <p:ext uri="{BB962C8B-B14F-4D97-AF65-F5344CB8AC3E}">
        <p14:creationId xmlns:p14="http://schemas.microsoft.com/office/powerpoint/2010/main" val="651484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1600" dirty="0" smtClean="0"/>
              <a:t>NSG Strukturerad vårdinformation</a:t>
            </a:r>
            <a:br>
              <a:rPr lang="sv-SE" sz="1600" dirty="0" smtClean="0"/>
            </a:br>
            <a:r>
              <a:rPr lang="sv-SE" sz="1600" dirty="0" smtClean="0"/>
              <a:t>Reidar Källström, </a:t>
            </a:r>
          </a:p>
          <a:p>
            <a:endParaRPr lang="sv-SE" sz="1600" dirty="0"/>
          </a:p>
          <a:p>
            <a:r>
              <a:rPr lang="sv-SE" sz="1600" dirty="0" smtClean="0"/>
              <a:t>Beredningsgrupp (BG) Medicintekniska produkt (MTP) – rådet</a:t>
            </a:r>
          </a:p>
          <a:p>
            <a:r>
              <a:rPr lang="sv-SE" sz="1600" dirty="0" smtClean="0"/>
              <a:t>Johannes Olofsson, Medicinteknisk ingenjör</a:t>
            </a:r>
          </a:p>
          <a:p>
            <a:endParaRPr lang="sv-SE" sz="1600" dirty="0"/>
          </a:p>
          <a:p>
            <a:r>
              <a:rPr lang="sv-SE" sz="1600" dirty="0" smtClean="0"/>
              <a:t>NT-rådet (nya terapier, regiongemensamt råd)- </a:t>
            </a:r>
            <a:r>
              <a:rPr lang="sv-SE" sz="1600" dirty="0" err="1" smtClean="0"/>
              <a:t>omnominering</a:t>
            </a:r>
            <a:endParaRPr lang="sv-SE" sz="1600" dirty="0" smtClean="0"/>
          </a:p>
          <a:p>
            <a:r>
              <a:rPr lang="sv-SE" sz="1600" dirty="0" smtClean="0"/>
              <a:t>Mårten Lindström</a:t>
            </a: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467544" y="41151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2800" dirty="0" smtClean="0"/>
              <a:t>Nominering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43526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446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sv-SE" sz="3200" dirty="0">
                <a:solidFill>
                  <a:schemeClr val="bg1"/>
                </a:solidFill>
                <a:latin typeface="+mj-lt"/>
              </a:rPr>
              <a:t>www.sydostrasjukvardsregionen.se </a:t>
            </a:r>
          </a:p>
        </p:txBody>
      </p:sp>
    </p:spTree>
    <p:extLst>
      <p:ext uri="{BB962C8B-B14F-4D97-AF65-F5344CB8AC3E}">
        <p14:creationId xmlns:p14="http://schemas.microsoft.com/office/powerpoint/2010/main" val="20991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3126</TotalTime>
  <Words>374</Words>
  <Application>Microsoft Office PowerPoint</Application>
  <PresentationFormat>Bildspel på skärmen (16:9)</PresentationFormat>
  <Paragraphs>91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Office-tema</vt:lpstr>
      <vt:lpstr>PowerPoint-presentation</vt:lpstr>
      <vt:lpstr>Remisser svarsdatum 14 april 2023 Nationellt system för kunskapsstyrning</vt:lpstr>
      <vt:lpstr>Remisser 17 april Nationellt system för kunskapsstyrning</vt:lpstr>
      <vt:lpstr>PowerPoint-presentation</vt:lpstr>
      <vt:lpstr>www.sydostrasjukvardsregionen.se 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Yngvesson Strid Susanne</cp:lastModifiedBy>
  <cp:revision>98</cp:revision>
  <dcterms:created xsi:type="dcterms:W3CDTF">2018-10-12T09:18:07Z</dcterms:created>
  <dcterms:modified xsi:type="dcterms:W3CDTF">2023-04-05T05:57:54Z</dcterms:modified>
</cp:coreProperties>
</file>