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62" r:id="rId2"/>
    <p:sldId id="286" r:id="rId3"/>
    <p:sldId id="285" r:id="rId4"/>
    <p:sldId id="278" r:id="rId5"/>
    <p:sldId id="279" r:id="rId6"/>
    <p:sldId id="280" r:id="rId7"/>
    <p:sldId id="281" r:id="rId8"/>
    <p:sldId id="282" r:id="rId9"/>
    <p:sldId id="284" r:id="rId10"/>
    <p:sldId id="283" r:id="rId11"/>
    <p:sldId id="287" r:id="rId12"/>
    <p:sldId id="277" r:id="rId13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qvist Lotta" initials="LL" lastIdx="1" clrIdx="0">
    <p:extLst>
      <p:ext uri="{19B8F6BF-5375-455C-9EA6-DF929625EA0E}">
        <p15:presenceInfo xmlns:p15="http://schemas.microsoft.com/office/powerpoint/2012/main" userId="S-1-5-21-3333221951-3734500458-1540040394-370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32" autoAdjust="0"/>
    <p:restoredTop sz="92927" autoAdjust="0"/>
  </p:normalViewPr>
  <p:slideViewPr>
    <p:cSldViewPr snapToGrid="0">
      <p:cViewPr varScale="1">
        <p:scale>
          <a:sx n="74" d="100"/>
          <a:sy n="74" d="100"/>
        </p:scale>
        <p:origin x="7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E779E-CCEB-458E-8BA8-F7B8DD845DB1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7584F-7C8A-4D3F-99FE-DBBAB8A0AB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446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16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81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334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933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5413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989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7700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843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8808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7584F-7C8A-4D3F-99FE-DBBAB8A0ABB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57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791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6006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2093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744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8460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43897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09441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24053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b" anchorCtr="0">
            <a:normAutofit/>
          </a:bodyPr>
          <a:lstStyle>
            <a:lvl1pPr>
              <a:defRPr lang="sv-SE" sz="4000" b="1" dirty="0">
                <a:latin typeface="+mj-lt"/>
              </a:defRPr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93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116036" y="1118585"/>
            <a:ext cx="1477328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333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116036" y="1842484"/>
            <a:ext cx="1477328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333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467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643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1" r:id="rId9"/>
  </p:sldLayoutIdLst>
  <p:timing>
    <p:tnLst>
      <p:par>
        <p:cTn id="1" dur="indefinite" restart="never" nodeType="tmRoot"/>
      </p:par>
    </p:tnLst>
  </p:timing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otta.lindqvist@regionostergotland.s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57"/>
          <a:stretch/>
        </p:blipFill>
        <p:spPr>
          <a:xfrm>
            <a:off x="-1" y="2178"/>
            <a:ext cx="12212337" cy="5872640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949234" y="2869194"/>
            <a:ext cx="10363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Stärkt gemensamt arbete</a:t>
            </a:r>
            <a:br>
              <a:rPr lang="sv-SE" dirty="0" smtClean="0">
                <a:solidFill>
                  <a:schemeClr val="bg1"/>
                </a:solidFill>
              </a:rPr>
            </a:br>
            <a:r>
              <a:rPr lang="sv-SE" sz="1800" dirty="0" smtClean="0">
                <a:solidFill>
                  <a:schemeClr val="bg1"/>
                </a:solidFill>
              </a:rPr>
              <a:t>RSL 2023-04-05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br>
              <a:rPr lang="sv-SE" dirty="0" smtClean="0">
                <a:solidFill>
                  <a:schemeClr val="bg1"/>
                </a:solidFill>
              </a:rPr>
            </a:br>
            <a:r>
              <a:rPr lang="sv-SE" sz="2200" dirty="0" smtClean="0">
                <a:solidFill>
                  <a:schemeClr val="bg1"/>
                </a:solidFill>
              </a:rPr>
              <a:t/>
            </a:r>
            <a:br>
              <a:rPr lang="sv-SE" sz="2200" dirty="0" smtClean="0">
                <a:solidFill>
                  <a:schemeClr val="bg1"/>
                </a:solidFill>
              </a:rPr>
            </a:br>
            <a:endParaRPr lang="sv-SE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Nästa steg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2400" dirty="0" smtClean="0"/>
              <a:t>Konkretisera sjukvårdsregionens mål inom de olika områdena </a:t>
            </a:r>
            <a:br>
              <a:rPr lang="sv-SE" sz="2400" dirty="0" smtClean="0"/>
            </a:br>
            <a:r>
              <a:rPr lang="sv-SE" sz="2400" dirty="0" smtClean="0"/>
              <a:t>inför SVN möte i juni.</a:t>
            </a:r>
            <a:endParaRPr lang="sv-SE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sv-SE" sz="2400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Vad ska vi fokusera på?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Hur följer vi upp och mäter?</a:t>
            </a:r>
          </a:p>
        </p:txBody>
      </p:sp>
      <p:sp>
        <p:nvSpPr>
          <p:cNvPr id="4" name="Kommentar i oval 3"/>
          <p:cNvSpPr/>
          <p:nvPr/>
        </p:nvSpPr>
        <p:spPr>
          <a:xfrm>
            <a:off x="5754070" y="3132575"/>
            <a:ext cx="2749849" cy="176833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>
                <a:latin typeface="+mj-lt"/>
              </a:rPr>
              <a:t>Hur gör vi detta långsiktigt </a:t>
            </a:r>
            <a:r>
              <a:rPr lang="sv-SE" dirty="0">
                <a:latin typeface="+mj-lt"/>
              </a:rPr>
              <a:t>och </a:t>
            </a:r>
            <a:r>
              <a:rPr lang="sv-SE" dirty="0" smtClean="0">
                <a:latin typeface="+mj-lt"/>
              </a:rPr>
              <a:t>hållbart?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27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Kommunikationsbehov?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Ledningsgrupper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Samverkansorganisationen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Kunskapsråd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Programområden och samverkansgrupper</a:t>
            </a:r>
            <a:br>
              <a:rPr lang="sv-SE" sz="2000" dirty="0" smtClean="0"/>
            </a:b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Kanaler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Regionernas intranät?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sv-SE" sz="2000" dirty="0"/>
              <a:t>S</a:t>
            </a:r>
            <a:r>
              <a:rPr lang="sv-SE" sz="2000" dirty="0" smtClean="0"/>
              <a:t>jukvårdsregionens webbplats?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Mer?</a:t>
            </a:r>
          </a:p>
        </p:txBody>
      </p:sp>
    </p:spTree>
    <p:extLst>
      <p:ext uri="{BB962C8B-B14F-4D97-AF65-F5344CB8AC3E}">
        <p14:creationId xmlns:p14="http://schemas.microsoft.com/office/powerpoint/2010/main" val="1200047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Kontakt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Lotta Lindqvist</a:t>
            </a:r>
          </a:p>
          <a:p>
            <a:r>
              <a:rPr lang="sv-SE" sz="2400" dirty="0" smtClean="0">
                <a:hlinkClick r:id="rId2"/>
              </a:rPr>
              <a:t>lotta.lindqvist@regionostergotland.se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9233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09FB56-F552-4377-8EF6-AF6726BE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latin typeface="+mj-lt"/>
              </a:rPr>
              <a:t>Workshop Samverkansnämnden 16 mars 2023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83EC2D-6EAE-4CB6-8408-CF7ABE8F2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Vad </a:t>
            </a:r>
            <a:r>
              <a:rPr lang="sv-SE" sz="2400" b="1" dirty="0"/>
              <a:t>står det i Dagens </a:t>
            </a:r>
            <a:r>
              <a:rPr lang="sv-SE" sz="2400" b="1" dirty="0" smtClean="0"/>
              <a:t>Medicin </a:t>
            </a:r>
            <a:r>
              <a:rPr lang="sv-SE" sz="2400" b="1" dirty="0"/>
              <a:t>i mars </a:t>
            </a:r>
            <a:r>
              <a:rPr lang="sv-SE" sz="2400" b="1" dirty="0" smtClean="0"/>
              <a:t>2027:</a:t>
            </a:r>
            <a:endParaRPr lang="sv-SE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Vad </a:t>
            </a:r>
            <a:r>
              <a:rPr lang="sv-SE" sz="2400" dirty="0"/>
              <a:t>är det som har hänt?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Vad </a:t>
            </a:r>
            <a:r>
              <a:rPr lang="sv-SE" sz="2400" dirty="0"/>
              <a:t>har </a:t>
            </a:r>
            <a:r>
              <a:rPr lang="sv-SE" sz="2400" dirty="0" smtClean="0"/>
              <a:t>vi </a:t>
            </a:r>
            <a:r>
              <a:rPr lang="sv-SE" sz="2400" dirty="0"/>
              <a:t>åstadkommit?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 smtClean="0"/>
              <a:t>Vad </a:t>
            </a:r>
            <a:r>
              <a:rPr lang="sv-SE" sz="2400" dirty="0"/>
              <a:t>har </a:t>
            </a:r>
            <a:r>
              <a:rPr lang="sv-SE" sz="2400" dirty="0" smtClean="0"/>
              <a:t>vi </a:t>
            </a:r>
            <a:r>
              <a:rPr lang="sv-SE" sz="2400" dirty="0"/>
              <a:t>gjort för att ta </a:t>
            </a:r>
            <a:r>
              <a:rPr lang="sv-SE" sz="2400" dirty="0" smtClean="0"/>
              <a:t>oss </a:t>
            </a:r>
            <a:r>
              <a:rPr lang="sv-SE" sz="2400" dirty="0"/>
              <a:t>dit</a:t>
            </a:r>
            <a:r>
              <a:rPr lang="sv-SE" sz="2400" dirty="0" smtClean="0"/>
              <a:t>?</a:t>
            </a:r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3"/>
          <a:srcRect l="13940" t="4016" r="9730" b="3970"/>
          <a:stretch/>
        </p:blipFill>
        <p:spPr>
          <a:xfrm rot="198150">
            <a:off x="8233736" y="1999275"/>
            <a:ext cx="3128628" cy="3872487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 rot="744849">
            <a:off x="8856947" y="3520019"/>
            <a:ext cx="2084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i="1" dirty="0">
                <a:latin typeface="+mj-lt"/>
              </a:rPr>
              <a:t>Hur lyder löpsedeln?</a:t>
            </a:r>
          </a:p>
        </p:txBody>
      </p:sp>
    </p:spTree>
    <p:extLst>
      <p:ext uri="{BB962C8B-B14F-4D97-AF65-F5344CB8AC3E}">
        <p14:creationId xmlns:p14="http://schemas.microsoft.com/office/powerpoint/2010/main" val="4032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Gruppdiskussioner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599" y="2276874"/>
            <a:ext cx="7917455" cy="3744415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Ledning och styrning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Patientens egenkraft och samskapande 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Kunskapsstyrning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Långsiktig och hållbar </a:t>
            </a:r>
            <a:r>
              <a:rPr lang="sv-SE" sz="2400" dirty="0" smtClean="0"/>
              <a:t>arbetsfördelning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Inget </a:t>
            </a:r>
            <a:r>
              <a:rPr lang="sv-SE" sz="2400" dirty="0" smtClean="0"/>
              <a:t>dubbelarbete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Kompetensförsörjning (separat workshop)</a:t>
            </a:r>
            <a:endParaRPr lang="sv-SE" sz="24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i="1" dirty="0" smtClean="0"/>
          </a:p>
        </p:txBody>
      </p:sp>
      <p:sp>
        <p:nvSpPr>
          <p:cNvPr id="8" name="textruta 7"/>
          <p:cNvSpPr txBox="1"/>
          <p:nvPr/>
        </p:nvSpPr>
        <p:spPr>
          <a:xfrm rot="575554">
            <a:off x="7822445" y="3038032"/>
            <a:ext cx="237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 rot="600053">
            <a:off x="9725529" y="1105387"/>
            <a:ext cx="1090670" cy="165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6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Ledning och </a:t>
            </a:r>
            <a:r>
              <a:rPr lang="sv-SE" sz="3600" dirty="0" smtClean="0"/>
              <a:t>styrning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b="1" dirty="0" smtClean="0"/>
              <a:t>Framgångsfaktorer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Kultur med samarbete och tilltro i grunden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Tilltro </a:t>
            </a:r>
            <a:r>
              <a:rPr lang="sv-SE" sz="2000" dirty="0"/>
              <a:t>till samarbete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?</a:t>
            </a:r>
            <a:endParaRPr lang="sv-SE" sz="2000" dirty="0"/>
          </a:p>
          <a:p>
            <a:pPr marL="0" lvl="1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l="13940" t="4016" r="9730" b="3970"/>
          <a:stretch/>
        </p:blipFill>
        <p:spPr>
          <a:xfrm>
            <a:off x="8793180" y="10082"/>
            <a:ext cx="3398820" cy="4206919"/>
          </a:xfrm>
          <a:prstGeom prst="rect">
            <a:avLst/>
          </a:prstGeom>
        </p:spPr>
      </p:pic>
      <p:sp>
        <p:nvSpPr>
          <p:cNvPr id="7" name="Rektangel med rundade hörn 6"/>
          <p:cNvSpPr/>
          <p:nvPr/>
        </p:nvSpPr>
        <p:spPr>
          <a:xfrm>
            <a:off x="609601" y="4372495"/>
            <a:ext cx="7894319" cy="154616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 b="1" dirty="0" smtClean="0">
                <a:solidFill>
                  <a:schemeClr val="tx1"/>
                </a:solidFill>
                <a:latin typeface="+mj-lt"/>
              </a:rPr>
              <a:t>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Principen om nationell och sjukvårdsregional samverkan i första hand genomsyrar alla ledningsstrukturer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Ledare som samarbetar för ökad kvalitet och tillgänglighet</a:t>
            </a:r>
            <a:endParaRPr lang="sv-SE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ruta 4"/>
          <p:cNvSpPr txBox="1"/>
          <p:nvPr/>
        </p:nvSpPr>
        <p:spPr>
          <a:xfrm rot="623650">
            <a:off x="10230838" y="19563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i="1" dirty="0" smtClean="0">
                <a:latin typeface="+mj-lt"/>
              </a:rPr>
              <a:t>?</a:t>
            </a:r>
            <a:endParaRPr lang="sv-SE" sz="3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79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Patientens </a:t>
            </a:r>
            <a:r>
              <a:rPr lang="sv-SE" sz="3600" dirty="0" smtClean="0"/>
              <a:t>egenkraft och samskapande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600" b="1" dirty="0" smtClean="0"/>
              <a:t>Framgångsfaktorer</a:t>
            </a:r>
            <a:endParaRPr lang="sv-SE" sz="1600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600" dirty="0" smtClean="0"/>
              <a:t>Utveckla </a:t>
            </a:r>
            <a:r>
              <a:rPr lang="sv-SE" sz="1600" dirty="0" err="1" smtClean="0"/>
              <a:t>patientkontrakt</a:t>
            </a:r>
            <a:r>
              <a:rPr lang="sv-SE" sz="1600" dirty="0" smtClean="0"/>
              <a:t> och enkla verktyg för att följa upp överenskommelser</a:t>
            </a:r>
            <a:endParaRPr lang="sv-SE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600" dirty="0" smtClean="0"/>
              <a:t>Ställa om till nära vård</a:t>
            </a:r>
            <a:endParaRPr lang="sv-SE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600" dirty="0"/>
              <a:t>Identifiera egenkraften </a:t>
            </a:r>
            <a:r>
              <a:rPr lang="sv-SE" sz="1600" dirty="0" smtClean="0"/>
              <a:t>hos individer med olika </a:t>
            </a:r>
            <a:r>
              <a:rPr lang="sv-SE" sz="1600" dirty="0"/>
              <a:t>förmåga och </a:t>
            </a:r>
            <a:r>
              <a:rPr lang="sv-SE" sz="1600" dirty="0" smtClean="0"/>
              <a:t>behov, </a:t>
            </a:r>
            <a:br>
              <a:rPr lang="sv-SE" sz="1600" dirty="0" smtClean="0"/>
            </a:br>
            <a:r>
              <a:rPr lang="sv-SE" sz="1600" dirty="0" smtClean="0"/>
              <a:t>eventuellt göra en grov </a:t>
            </a:r>
            <a:r>
              <a:rPr lang="sv-SE" sz="1600" dirty="0"/>
              <a:t>indelning i två </a:t>
            </a:r>
            <a:r>
              <a:rPr lang="sv-SE" sz="1600" dirty="0" smtClean="0"/>
              <a:t>grupper</a:t>
            </a:r>
            <a:endParaRPr lang="sv-SE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600" dirty="0" smtClean="0"/>
              <a:t>Minska skillnader </a:t>
            </a:r>
            <a:r>
              <a:rPr lang="sv-SE" sz="1600" dirty="0"/>
              <a:t>i hälsa </a:t>
            </a:r>
            <a:r>
              <a:rPr lang="sv-SE" sz="1600" dirty="0" smtClean="0"/>
              <a:t>och rikta insatser till utsatta områden </a:t>
            </a:r>
            <a:br>
              <a:rPr lang="sv-SE" sz="1600" dirty="0" smtClean="0"/>
            </a:br>
            <a:r>
              <a:rPr lang="sv-SE" sz="1600" dirty="0" smtClean="0"/>
              <a:t>och invånare </a:t>
            </a:r>
            <a:r>
              <a:rPr lang="sv-SE" sz="1600" dirty="0"/>
              <a:t>som </a:t>
            </a:r>
            <a:r>
              <a:rPr lang="sv-SE" sz="1600" dirty="0" smtClean="0"/>
              <a:t>behöver dem mest </a:t>
            </a:r>
            <a:endParaRPr lang="sv-SE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600" dirty="0"/>
              <a:t>Följa effekten av </a:t>
            </a:r>
            <a:r>
              <a:rPr lang="sv-SE" sz="1600" dirty="0" smtClean="0"/>
              <a:t>hälsosamtal</a:t>
            </a:r>
            <a:endParaRPr lang="sv-SE" sz="16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600" dirty="0" smtClean="0"/>
              <a:t>Införa </a:t>
            </a:r>
            <a:r>
              <a:rPr lang="sv-SE" sz="1600" i="1" dirty="0"/>
              <a:t>1177 direkt </a:t>
            </a:r>
            <a:r>
              <a:rPr lang="sv-SE" sz="1600" dirty="0"/>
              <a:t>och arbeta mer </a:t>
            </a:r>
            <a:r>
              <a:rPr lang="sv-SE" sz="1600" dirty="0" smtClean="0"/>
              <a:t>med </a:t>
            </a:r>
            <a:r>
              <a:rPr lang="sv-SE" sz="1600" dirty="0"/>
              <a:t>digitala konsultationer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600" dirty="0" smtClean="0"/>
              <a:t>Skapa tillit </a:t>
            </a:r>
            <a:r>
              <a:rPr lang="sv-SE" sz="1600" dirty="0"/>
              <a:t>mellan </a:t>
            </a:r>
            <a:r>
              <a:rPr lang="sv-SE" sz="1600" dirty="0" smtClean="0"/>
              <a:t>patient och personal</a:t>
            </a:r>
            <a:endParaRPr lang="sv-SE" sz="1600" dirty="0"/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/>
          <a:srcRect l="13940" t="4016" r="9730" b="3970"/>
          <a:stretch/>
        </p:blipFill>
        <p:spPr>
          <a:xfrm>
            <a:off x="8793180" y="10082"/>
            <a:ext cx="3398820" cy="4206919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 rot="621816">
            <a:off x="9253075" y="1535355"/>
            <a:ext cx="24790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>
                <a:latin typeface="+mj-lt"/>
              </a:rPr>
              <a:t>Sydöstra </a:t>
            </a:r>
            <a:r>
              <a:rPr lang="sv-SE" i="1" dirty="0" smtClean="0">
                <a:latin typeface="+mj-lt"/>
              </a:rPr>
              <a:t/>
            </a:r>
            <a:br>
              <a:rPr lang="sv-SE" i="1" dirty="0" smtClean="0">
                <a:latin typeface="+mj-lt"/>
              </a:rPr>
            </a:br>
            <a:r>
              <a:rPr lang="sv-SE" i="1" dirty="0" smtClean="0">
                <a:latin typeface="+mj-lt"/>
              </a:rPr>
              <a:t>knäckte </a:t>
            </a:r>
            <a:r>
              <a:rPr lang="sv-SE" i="1" dirty="0">
                <a:latin typeface="+mj-lt"/>
              </a:rPr>
              <a:t>koden: </a:t>
            </a:r>
            <a:endParaRPr lang="sv-SE" i="1" dirty="0" smtClean="0">
              <a:latin typeface="+mj-lt"/>
            </a:endParaRPr>
          </a:p>
          <a:p>
            <a:r>
              <a:rPr lang="sv-SE" i="1" dirty="0" smtClean="0">
                <a:latin typeface="+mj-lt"/>
              </a:rPr>
              <a:t>- Skräddarsyr </a:t>
            </a:r>
            <a:r>
              <a:rPr lang="sv-SE" i="1" dirty="0">
                <a:latin typeface="+mj-lt"/>
              </a:rPr>
              <a:t>vården utifrån varje individs behov och </a:t>
            </a:r>
            <a:r>
              <a:rPr lang="sv-SE" i="1" dirty="0" smtClean="0">
                <a:latin typeface="+mj-lt"/>
              </a:rPr>
              <a:t>förutsättningar!</a:t>
            </a:r>
            <a:endParaRPr lang="sv-SE" sz="2000" dirty="0">
              <a:latin typeface="+mj-lt"/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673331" y="5311832"/>
            <a:ext cx="6625243" cy="72320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 smtClean="0">
                <a:solidFill>
                  <a:schemeClr val="tx1"/>
                </a:solidFill>
                <a:latin typeface="+mj-lt"/>
              </a:rPr>
              <a:t>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tx1"/>
                </a:solidFill>
                <a:latin typeface="+mj-lt"/>
              </a:rPr>
              <a:t>Patienter och invånare som </a:t>
            </a:r>
            <a:r>
              <a:rPr lang="sv-SE" sz="1600" dirty="0" err="1" smtClean="0">
                <a:solidFill>
                  <a:schemeClr val="tx1"/>
                </a:solidFill>
                <a:latin typeface="+mj-lt"/>
              </a:rPr>
              <a:t>samskapar</a:t>
            </a:r>
            <a:r>
              <a:rPr lang="sv-SE" sz="1600" dirty="0" smtClean="0">
                <a:solidFill>
                  <a:schemeClr val="tx1"/>
                </a:solidFill>
                <a:latin typeface="+mj-lt"/>
              </a:rPr>
              <a:t> med hälso- och sjukvården</a:t>
            </a:r>
          </a:p>
        </p:txBody>
      </p:sp>
    </p:spTree>
    <p:extLst>
      <p:ext uri="{BB962C8B-B14F-4D97-AF65-F5344CB8AC3E}">
        <p14:creationId xmlns:p14="http://schemas.microsoft.com/office/powerpoint/2010/main" val="36802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>
                <a:solidFill>
                  <a:srgbClr val="363636"/>
                </a:solidFill>
              </a:rPr>
              <a:t>Kunskapsstyrning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Framgångsfaktorer</a:t>
            </a:r>
            <a:endParaRPr lang="sv-S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Utveckla partnerskap med civilsamhälle och invånare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Använda befintliga </a:t>
            </a:r>
            <a:r>
              <a:rPr lang="sv-SE" sz="2000" dirty="0"/>
              <a:t>strukturer för samarbete, processer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och kunskapsstyrning</a:t>
            </a:r>
            <a:endParaRPr lang="sv-S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Tro på samarbetet</a:t>
            </a:r>
            <a:endParaRPr lang="sv-S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Främja samarbetskultur </a:t>
            </a:r>
            <a:r>
              <a:rPr lang="sv-SE" sz="2000" dirty="0"/>
              <a:t>och </a:t>
            </a:r>
            <a:r>
              <a:rPr lang="sv-SE" sz="2000" dirty="0" smtClean="0"/>
              <a:t>tilltro</a:t>
            </a:r>
            <a:endParaRPr lang="sv-SE" sz="20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/>
          <a:srcRect l="13940" t="4016" r="9730" b="3970"/>
          <a:stretch/>
        </p:blipFill>
        <p:spPr>
          <a:xfrm>
            <a:off x="8774028" y="10082"/>
            <a:ext cx="3398820" cy="4206919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 rot="615935">
            <a:off x="9324307" y="1615153"/>
            <a:ext cx="2157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>
                <a:latin typeface="+mj-lt"/>
              </a:rPr>
              <a:t>Envist samarbete gav </a:t>
            </a:r>
            <a:r>
              <a:rPr lang="sv-SE" sz="2000" i="1" dirty="0" smtClean="0">
                <a:latin typeface="+mj-lt"/>
              </a:rPr>
              <a:t>jämlik hälsa och vård </a:t>
            </a:r>
            <a:r>
              <a:rPr lang="sv-SE" sz="2000" i="1" dirty="0">
                <a:latin typeface="+mj-lt"/>
              </a:rPr>
              <a:t>i </a:t>
            </a:r>
            <a:r>
              <a:rPr lang="sv-SE" sz="2000" i="1" dirty="0" smtClean="0">
                <a:latin typeface="+mj-lt"/>
              </a:rPr>
              <a:t>världsklass!</a:t>
            </a:r>
            <a:endParaRPr lang="sv-SE" sz="2000" dirty="0">
              <a:latin typeface="+mj-lt"/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690299" y="4792338"/>
            <a:ext cx="6591650" cy="12289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 b="1" dirty="0" smtClean="0">
                <a:solidFill>
                  <a:schemeClr val="tx1"/>
                </a:solidFill>
                <a:latin typeface="+mj-lt"/>
              </a:rPr>
              <a:t>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God och jämlik vård och hälsa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Bästa tillgängliga kunskap tillämpas i varje </a:t>
            </a:r>
            <a:r>
              <a:rPr lang="sv-SE" sz="2000" dirty="0" err="1" smtClean="0">
                <a:solidFill>
                  <a:schemeClr val="tx1"/>
                </a:solidFill>
                <a:latin typeface="+mj-lt"/>
              </a:rPr>
              <a:t>vårdmöte</a:t>
            </a:r>
            <a:endParaRPr lang="sv-SE" sz="2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60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Långsiktig och hållbar </a:t>
            </a:r>
            <a:r>
              <a:rPr lang="sv-SE" sz="3600" dirty="0" smtClean="0"/>
              <a:t>arbetsfördelning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sz="2000" b="1" dirty="0" smtClean="0"/>
              <a:t>Framgångsfaktorer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Samordnade remissvar</a:t>
            </a:r>
            <a:endParaRPr lang="sv-S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/>
              <a:t>Regional </a:t>
            </a:r>
            <a:r>
              <a:rPr lang="sv-SE" sz="2000" dirty="0" smtClean="0"/>
              <a:t>arbetsfördelning och nivåstrukturering</a:t>
            </a:r>
            <a:endParaRPr lang="sv-S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Hög tillgänglighet</a:t>
            </a:r>
            <a:endParaRPr lang="sv-SE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Gränslös </a:t>
            </a:r>
            <a:r>
              <a:rPr lang="sv-SE" sz="2000" dirty="0"/>
              <a:t>hälso- och </a:t>
            </a:r>
            <a:r>
              <a:rPr lang="sv-SE" sz="2000" dirty="0" smtClean="0"/>
              <a:t>sjukvård</a:t>
            </a:r>
            <a:endParaRPr lang="sv-SE" sz="20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/>
          <a:srcRect l="13940" t="4016" r="9730" b="3970"/>
          <a:stretch/>
        </p:blipFill>
        <p:spPr>
          <a:xfrm>
            <a:off x="8790655" y="0"/>
            <a:ext cx="3398820" cy="4206919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 rot="611506">
            <a:off x="9317432" y="1626343"/>
            <a:ext cx="21375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>
                <a:latin typeface="+mj-lt"/>
              </a:rPr>
              <a:t>Gränslös hälso- och sjukvård </a:t>
            </a:r>
            <a:r>
              <a:rPr lang="sv-SE" sz="2000" i="1" dirty="0" smtClean="0">
                <a:latin typeface="+mj-lt"/>
              </a:rPr>
              <a:t/>
            </a:r>
            <a:br>
              <a:rPr lang="sv-SE" sz="2000" i="1" dirty="0" smtClean="0">
                <a:latin typeface="+mj-lt"/>
              </a:rPr>
            </a:br>
            <a:r>
              <a:rPr lang="sv-SE" sz="2000" i="1" dirty="0" smtClean="0">
                <a:latin typeface="+mj-lt"/>
              </a:rPr>
              <a:t>i </a:t>
            </a:r>
            <a:r>
              <a:rPr lang="sv-SE" sz="2000" i="1" dirty="0">
                <a:latin typeface="+mj-lt"/>
              </a:rPr>
              <a:t>Sydöstra </a:t>
            </a:r>
            <a:r>
              <a:rPr lang="sv-SE" sz="2000" i="1" dirty="0" smtClean="0">
                <a:latin typeface="+mj-lt"/>
              </a:rPr>
              <a:t>sjukvårds-regionen!</a:t>
            </a:r>
            <a:endParaRPr lang="sv-SE" sz="2000" dirty="0">
              <a:latin typeface="+mj-lt"/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609601" y="4628287"/>
            <a:ext cx="9432174" cy="12986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 b="1" dirty="0" smtClean="0">
                <a:solidFill>
                  <a:schemeClr val="tx1"/>
                </a:solidFill>
                <a:latin typeface="+mj-lt"/>
              </a:rPr>
              <a:t>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Invånarnas behov av hälso- och sjukvård tillgodoses i hela sjukvårdsregionen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+mj-lt"/>
              </a:rPr>
              <a:t>Systematisk </a:t>
            </a: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arbetsfördelning</a:t>
            </a:r>
            <a:endParaRPr lang="sv-SE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6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Inget </a:t>
            </a:r>
            <a:r>
              <a:rPr lang="sv-SE" sz="3600" dirty="0" smtClean="0"/>
              <a:t>dubbelarbete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Framgångsfaktorer</a:t>
            </a:r>
            <a:endParaRPr lang="sv-SE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Samordna arbetet med strategier</a:t>
            </a:r>
            <a:r>
              <a:rPr lang="sv-SE" sz="2000" dirty="0"/>
              <a:t>, </a:t>
            </a:r>
            <a:r>
              <a:rPr lang="sv-SE" sz="2000" dirty="0" smtClean="0"/>
              <a:t>kunskapsunderlag och </a:t>
            </a:r>
            <a:r>
              <a:rPr lang="sv-SE" sz="2000" dirty="0"/>
              <a:t>riktlinjer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Samordna kommunikationsinsatser</a:t>
            </a:r>
            <a:endParaRPr lang="sv-SE" sz="20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3"/>
          <a:srcRect l="13940" t="4016" r="9730" b="3970"/>
          <a:stretch/>
        </p:blipFill>
        <p:spPr>
          <a:xfrm>
            <a:off x="8790652" y="10082"/>
            <a:ext cx="3398820" cy="4206919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 rot="638835">
            <a:off x="9415944" y="1547676"/>
            <a:ext cx="20332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i="1" dirty="0">
                <a:latin typeface="+mj-lt"/>
              </a:rPr>
              <a:t>Halverad administration sparar miljoner – mer tid till </a:t>
            </a:r>
            <a:r>
              <a:rPr lang="sv-SE" sz="2000" i="1" dirty="0" smtClean="0">
                <a:latin typeface="+mj-lt"/>
              </a:rPr>
              <a:t>patienterna!</a:t>
            </a:r>
            <a:endParaRPr lang="sv-SE" sz="2000" i="1" dirty="0">
              <a:latin typeface="+mj-lt"/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623392" y="4588626"/>
            <a:ext cx="8077201" cy="12856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 b="1" dirty="0" smtClean="0">
                <a:solidFill>
                  <a:schemeClr val="tx1"/>
                </a:solidFill>
                <a:latin typeface="+mj-lt"/>
              </a:rPr>
              <a:t>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Samordningsvinster som ger nytta för patienter och verksamheter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+mj-lt"/>
              </a:rPr>
              <a:t>Kostnadseffektivitet</a:t>
            </a:r>
            <a:endParaRPr lang="sv-SE" sz="2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43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Attrahera och utveckla </a:t>
            </a:r>
            <a:r>
              <a:rPr lang="sv-SE" sz="3600" dirty="0" smtClean="0"/>
              <a:t>kompetenser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000" b="1" dirty="0" smtClean="0"/>
              <a:t>Framgångsfaktorer</a:t>
            </a:r>
          </a:p>
          <a:p>
            <a:pPr marL="0" lvl="1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/>
              <a:t>Gemensamma tillvägagångssätt och strategier</a:t>
            </a:r>
          </a:p>
          <a:p>
            <a:pPr marL="0" lvl="1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/>
              <a:t>Samutnyttja resurser med spetskompetens</a:t>
            </a:r>
          </a:p>
          <a:p>
            <a:pPr marL="0" lvl="1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/>
              <a:t>Breda, nygamla och nya grepp för att attrahera, behålla och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000" dirty="0" smtClean="0"/>
              <a:t>utveckla nya och befintliga medarbetare</a:t>
            </a:r>
          </a:p>
        </p:txBody>
      </p:sp>
      <p:sp>
        <p:nvSpPr>
          <p:cNvPr id="9" name="Rektangel med rundade hörn 8"/>
          <p:cNvSpPr/>
          <p:nvPr/>
        </p:nvSpPr>
        <p:spPr>
          <a:xfrm>
            <a:off x="609600" y="4434586"/>
            <a:ext cx="6550492" cy="12414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 b="1" dirty="0" smtClean="0">
                <a:solidFill>
                  <a:schemeClr val="tx1"/>
                </a:solidFill>
                <a:latin typeface="+mj-lt"/>
              </a:rPr>
              <a:t>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Stärkt ledarskap?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Bred och gemensam rekrytering?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>
                <a:solidFill>
                  <a:schemeClr val="tx1"/>
                </a:solidFill>
                <a:latin typeface="+mj-lt"/>
              </a:rPr>
              <a:t>Systematiskt arbetsmiljöarbete?</a:t>
            </a:r>
          </a:p>
        </p:txBody>
      </p:sp>
      <p:sp>
        <p:nvSpPr>
          <p:cNvPr id="4" name="Kommentar i oval 3"/>
          <p:cNvSpPr/>
          <p:nvPr/>
        </p:nvSpPr>
        <p:spPr>
          <a:xfrm>
            <a:off x="7744408" y="1600233"/>
            <a:ext cx="4049486" cy="2502944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i="1" dirty="0" smtClean="0">
                <a:solidFill>
                  <a:schemeClr val="tx1"/>
                </a:solidFill>
              </a:rPr>
              <a:t>”För </a:t>
            </a:r>
            <a:r>
              <a:rPr lang="sv-SE" i="1" dirty="0">
                <a:solidFill>
                  <a:schemeClr val="tx1"/>
                </a:solidFill>
              </a:rPr>
              <a:t>att tillsammans möta den kompetensutmaning vi är mitt uppe i behöver vi fortsätta arbeta gemensamt på nationell, regional och lokal </a:t>
            </a:r>
            <a:r>
              <a:rPr lang="sv-SE" i="1" dirty="0" smtClean="0">
                <a:solidFill>
                  <a:schemeClr val="tx1"/>
                </a:solidFill>
              </a:rPr>
              <a:t>nivå”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463</Words>
  <Application>Microsoft Office PowerPoint</Application>
  <PresentationFormat>Bredbild</PresentationFormat>
  <Paragraphs>104</Paragraphs>
  <Slides>12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1_Office-tema</vt:lpstr>
      <vt:lpstr>Stärkt gemensamt arbete RSL 2023-04-05   </vt:lpstr>
      <vt:lpstr>Workshop Samverkansnämnden 16 mars 2023</vt:lpstr>
      <vt:lpstr>Gruppdiskussioner</vt:lpstr>
      <vt:lpstr>Ledning och styrning</vt:lpstr>
      <vt:lpstr>Patientens egenkraft och samskapande</vt:lpstr>
      <vt:lpstr>Kunskapsstyrning</vt:lpstr>
      <vt:lpstr>Långsiktig och hållbar arbetsfördelning</vt:lpstr>
      <vt:lpstr>Inget dubbelarbete</vt:lpstr>
      <vt:lpstr>Attrahera och utveckla kompetenser</vt:lpstr>
      <vt:lpstr>Nästa steg</vt:lpstr>
      <vt:lpstr>Kommunikationsbehov?</vt:lpstr>
      <vt:lpstr>Kontakt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Öhrn Annica</dc:creator>
  <cp:lastModifiedBy>Yngvesson Strid Susanne</cp:lastModifiedBy>
  <cp:revision>105</cp:revision>
  <cp:lastPrinted>2022-10-24T06:48:42Z</cp:lastPrinted>
  <dcterms:created xsi:type="dcterms:W3CDTF">2022-10-12T12:15:24Z</dcterms:created>
  <dcterms:modified xsi:type="dcterms:W3CDTF">2023-04-14T07:54:19Z</dcterms:modified>
</cp:coreProperties>
</file>